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91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spostare la diapositiva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2000" b="0" strike="noStrike" spc="-1">
                <a:latin typeface="Arial"/>
              </a:rPr>
              <a:t>Fai clic per modificare il formato delle note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400" b="0" strike="noStrike" spc="-1">
                <a:latin typeface="Times New Roman"/>
              </a:rPr>
              <a:t>&lt;intestazione&gt;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it-IT" sz="1400" b="0" strike="noStrike" spc="-1">
                <a:latin typeface="Times New Roman"/>
              </a:rPr>
              <a:t>&lt;data/ora&gt;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it-IT" sz="1400" b="0" strike="noStrike" spc="-1">
                <a:latin typeface="Times New Roman"/>
              </a:rPr>
              <a:t>&lt;piè di pagina&gt;</a:t>
            </a:r>
          </a:p>
        </p:txBody>
      </p:sp>
      <p:sp>
        <p:nvSpPr>
          <p:cNvPr id="8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3D2BE64E-13E0-4022-A999-6F41E0586AC0}" type="slidenum">
              <a:rPr lang="it-IT" sz="1400" b="0" strike="noStrike" spc="-1">
                <a:latin typeface="Times New Roman"/>
              </a:rPr>
              <a:t>‹N›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4394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39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059CC90-574D-4381-80B4-A3B9CB6E8616}" type="slidenum">
              <a:rPr lang="it-IT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it-IT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3D2BE64E-13E0-4022-A999-6F41E0586AC0}" type="slidenum">
              <a:rPr lang="it-IT" sz="1400" b="0" strike="noStrike" spc="-1" smtClean="0">
                <a:latin typeface="Times New Roman"/>
              </a:rPr>
              <a:t>28</a:t>
            </a:fld>
            <a:endParaRPr lang="it-IT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98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 titolo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7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3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828800" y="595440"/>
            <a:ext cx="5486040" cy="459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it-IT" sz="2400" b="1" strike="noStrike" spc="-1">
                <a:solidFill>
                  <a:srgbClr val="333399"/>
                </a:solidFill>
                <a:latin typeface="Arial"/>
                <a:ea typeface="DejaVu Sans"/>
              </a:rPr>
              <a:t>Polimerizzazione</a:t>
            </a:r>
            <a:r>
              <a:rPr lang="it-IT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it-IT" sz="2400" b="1" strike="noStrike" spc="-1">
                <a:solidFill>
                  <a:srgbClr val="C00000"/>
                </a:solidFill>
                <a:latin typeface="Arial"/>
                <a:ea typeface="DejaVu Sans"/>
              </a:rPr>
              <a:t>asimmetrica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108000" y="1074600"/>
            <a:ext cx="2819160" cy="82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it-IT" sz="2400" b="1" i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Polimerizzazione via </a:t>
            </a:r>
            <a:r>
              <a:rPr lang="it-IT" sz="2400" b="1" i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sintesi asimmetrica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3203640" y="1074600"/>
            <a:ext cx="5760720" cy="2288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Un monomero </a:t>
            </a:r>
            <a:r>
              <a:rPr lang="it-IT" sz="2400" b="1" i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prochirale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è polimerizzato per dare un polimero stereoregolare. Durante la polimerizzazione, l’attacco del monomero entrante sulla catena in crescita avviene in modo selettivo attraverso </a:t>
            </a:r>
            <a:r>
              <a:rPr lang="it-IT" sz="2400" b="1" i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una sola enantiofaccia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85" name="CustomShape 4"/>
          <p:cNvSpPr/>
          <p:nvPr/>
        </p:nvSpPr>
        <p:spPr>
          <a:xfrm>
            <a:off x="611280" y="3141720"/>
            <a:ext cx="7632360" cy="1190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2400" b="1" i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Esempi:</a:t>
            </a:r>
            <a:endParaRPr lang="it-IT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2400" b="0" strike="noStrike" spc="-1">
                <a:solidFill>
                  <a:srgbClr val="333399"/>
                </a:solidFill>
                <a:latin typeface="Times New Roman"/>
                <a:ea typeface="DejaVu Sans"/>
              </a:rPr>
              <a:t>Polimerizzazione di  monomeri vinilici, tipo propilene, stirene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86" name="CustomShape 5"/>
          <p:cNvSpPr/>
          <p:nvPr/>
        </p:nvSpPr>
        <p:spPr>
          <a:xfrm>
            <a:off x="611280" y="4365720"/>
            <a:ext cx="7416360" cy="459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2400" b="0" strike="noStrike" spc="-1">
                <a:solidFill>
                  <a:srgbClr val="333399"/>
                </a:solidFill>
                <a:latin typeface="Times New Roman"/>
                <a:ea typeface="DejaVu Sans"/>
              </a:rPr>
              <a:t>Polimerizzazione di 1,3-dieni coniugati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87" name="CustomShape 6"/>
          <p:cNvSpPr/>
          <p:nvPr/>
        </p:nvSpPr>
        <p:spPr>
          <a:xfrm>
            <a:off x="1822320" y="92160"/>
            <a:ext cx="5844960" cy="48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624"/>
              </a:spcBef>
            </a:pPr>
            <a:r>
              <a:rPr lang="it-IT" sz="2600" b="1" strike="noStrike" spc="-1">
                <a:solidFill>
                  <a:srgbClr val="333399"/>
                </a:solidFill>
                <a:latin typeface="Arial"/>
                <a:ea typeface="DejaVu Sans"/>
              </a:rPr>
              <a:t>Il controllo della </a:t>
            </a:r>
            <a:r>
              <a:rPr lang="it-IT" sz="2600" b="1" strike="noStrike" spc="-1">
                <a:solidFill>
                  <a:srgbClr val="C00000"/>
                </a:solidFill>
                <a:latin typeface="Arial"/>
                <a:ea typeface="DejaVu Sans"/>
              </a:rPr>
              <a:t>STEREOCHIMICA</a:t>
            </a:r>
            <a:endParaRPr lang="it-IT" sz="2600" b="0" strike="noStrike" spc="-1">
              <a:latin typeface="Arial"/>
            </a:endParaRPr>
          </a:p>
        </p:txBody>
      </p:sp>
      <p:pic>
        <p:nvPicPr>
          <p:cNvPr id="88" name="Immagine 87"/>
          <p:cNvPicPr/>
          <p:nvPr/>
        </p:nvPicPr>
        <p:blipFill>
          <a:blip r:embed="rId2"/>
          <a:stretch/>
        </p:blipFill>
        <p:spPr>
          <a:xfrm>
            <a:off x="749160" y="4648320"/>
            <a:ext cx="6985080" cy="20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2664000" y="115920"/>
            <a:ext cx="3815640" cy="68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2600" b="1" strike="noStrike" spc="-1">
                <a:solidFill>
                  <a:srgbClr val="333399"/>
                </a:solidFill>
                <a:latin typeface="Arial"/>
                <a:ea typeface="DejaVu Sans"/>
              </a:rPr>
              <a:t>Regiochemistry</a:t>
            </a:r>
            <a:endParaRPr lang="it-IT" sz="2600" b="0" strike="noStrike" spc="-1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1042920" y="836640"/>
            <a:ext cx="3565080" cy="36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333399"/>
                </a:solidFill>
                <a:latin typeface="Times New Roman"/>
                <a:ea typeface="DejaVu Sans"/>
              </a:rPr>
              <a:t>The possible regiosequences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1044720" y="3141720"/>
            <a:ext cx="1366200" cy="36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Tail to tail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151" name="CustomShape 4"/>
          <p:cNvSpPr/>
          <p:nvPr/>
        </p:nvSpPr>
        <p:spPr>
          <a:xfrm>
            <a:off x="3780000" y="3144960"/>
            <a:ext cx="1655280" cy="36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Head to head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152" name="CustomShape 5"/>
          <p:cNvSpPr/>
          <p:nvPr/>
        </p:nvSpPr>
        <p:spPr>
          <a:xfrm>
            <a:off x="6875640" y="3144960"/>
            <a:ext cx="1441080" cy="36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Head to tail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153" name="CustomShape 6"/>
          <p:cNvSpPr/>
          <p:nvPr/>
        </p:nvSpPr>
        <p:spPr>
          <a:xfrm>
            <a:off x="1042920" y="3860640"/>
            <a:ext cx="5976720" cy="365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just"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333399"/>
                </a:solidFill>
                <a:latin typeface="Times New Roman"/>
                <a:ea typeface="DejaVu Sans"/>
              </a:rPr>
              <a:t>are originated by </a:t>
            </a:r>
            <a:r>
              <a:rPr lang="it-IT" sz="24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1,2-Insertion</a:t>
            </a:r>
            <a:r>
              <a:rPr lang="it-IT" sz="24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lang="it-IT" sz="2400" b="0" strike="noStrike" spc="-1">
                <a:solidFill>
                  <a:srgbClr val="333399"/>
                </a:solidFill>
                <a:latin typeface="Times New Roman"/>
                <a:ea typeface="DejaVu Sans"/>
              </a:rPr>
              <a:t>or</a:t>
            </a:r>
            <a:r>
              <a:rPr lang="it-IT" sz="24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lang="it-IT" sz="24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2,1-Insertion</a:t>
            </a:r>
            <a:r>
              <a:rPr lang="it-IT" sz="2400" b="0" strike="noStrike" spc="-1">
                <a:solidFill>
                  <a:srgbClr val="333399"/>
                </a:solidFill>
                <a:latin typeface="Times New Roman"/>
                <a:ea typeface="DejaVu Sans"/>
              </a:rPr>
              <a:t> </a:t>
            </a:r>
            <a:endParaRPr lang="it-IT" sz="2400" b="0" strike="noStrike" spc="-1">
              <a:latin typeface="Arial"/>
            </a:endParaRPr>
          </a:p>
        </p:txBody>
      </p:sp>
      <p:pic>
        <p:nvPicPr>
          <p:cNvPr id="154" name="Picture 4"/>
          <p:cNvPicPr/>
          <p:nvPr/>
        </p:nvPicPr>
        <p:blipFill>
          <a:blip r:embed="rId2"/>
          <a:srcRect t="67408"/>
          <a:stretch/>
        </p:blipFill>
        <p:spPr>
          <a:xfrm>
            <a:off x="1438200" y="4581360"/>
            <a:ext cx="5186160" cy="922320"/>
          </a:xfrm>
          <a:prstGeom prst="rect">
            <a:avLst/>
          </a:prstGeom>
          <a:ln>
            <a:noFill/>
          </a:ln>
        </p:spPr>
      </p:pic>
      <p:sp>
        <p:nvSpPr>
          <p:cNvPr id="155" name="CustomShape 7"/>
          <p:cNvSpPr/>
          <p:nvPr/>
        </p:nvSpPr>
        <p:spPr>
          <a:xfrm>
            <a:off x="6516720" y="1206360"/>
            <a:ext cx="2302920" cy="2509560"/>
          </a:xfrm>
          <a:custGeom>
            <a:avLst/>
            <a:gdLst/>
            <a:ahLst/>
            <a:cxnLst/>
            <a:rect l="l" t="t" r="r" b="b"/>
            <a:pathLst>
              <a:path w="6400" h="6974">
                <a:moveTo>
                  <a:pt x="1066" y="0"/>
                </a:moveTo>
                <a:cubicBezTo>
                  <a:pt x="533" y="0"/>
                  <a:pt x="0" y="533"/>
                  <a:pt x="0" y="1066"/>
                </a:cubicBezTo>
                <a:lnTo>
                  <a:pt x="0" y="5906"/>
                </a:lnTo>
                <a:cubicBezTo>
                  <a:pt x="0" y="6439"/>
                  <a:pt x="533" y="6973"/>
                  <a:pt x="1066" y="6973"/>
                </a:cubicBezTo>
                <a:lnTo>
                  <a:pt x="5332" y="6973"/>
                </a:lnTo>
                <a:cubicBezTo>
                  <a:pt x="5865" y="6973"/>
                  <a:pt x="6399" y="6439"/>
                  <a:pt x="6399" y="5906"/>
                </a:cubicBezTo>
                <a:lnTo>
                  <a:pt x="6399" y="1066"/>
                </a:lnTo>
                <a:cubicBezTo>
                  <a:pt x="6399" y="533"/>
                  <a:pt x="5865" y="0"/>
                  <a:pt x="5332" y="0"/>
                </a:cubicBezTo>
                <a:lnTo>
                  <a:pt x="1066" y="0"/>
                </a:lnTo>
              </a:path>
            </a:pathLst>
          </a:custGeom>
          <a:noFill/>
          <a:ln w="25560">
            <a:solidFill>
              <a:srgbClr val="CC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6" name="Immagine 155"/>
          <p:cNvPicPr/>
          <p:nvPr/>
        </p:nvPicPr>
        <p:blipFill>
          <a:blip r:embed="rId3"/>
          <a:stretch/>
        </p:blipFill>
        <p:spPr>
          <a:xfrm>
            <a:off x="6756480" y="1333440"/>
            <a:ext cx="1892160" cy="1739880"/>
          </a:xfrm>
          <a:prstGeom prst="rect">
            <a:avLst/>
          </a:prstGeom>
          <a:ln>
            <a:noFill/>
          </a:ln>
        </p:spPr>
      </p:pic>
      <p:pic>
        <p:nvPicPr>
          <p:cNvPr id="157" name="Immagine 156"/>
          <p:cNvPicPr/>
          <p:nvPr/>
        </p:nvPicPr>
        <p:blipFill>
          <a:blip r:embed="rId4"/>
          <a:stretch/>
        </p:blipFill>
        <p:spPr>
          <a:xfrm>
            <a:off x="3683160" y="1625760"/>
            <a:ext cx="1892160" cy="1447920"/>
          </a:xfrm>
          <a:prstGeom prst="rect">
            <a:avLst/>
          </a:prstGeom>
          <a:ln>
            <a:noFill/>
          </a:ln>
        </p:spPr>
      </p:pic>
      <p:pic>
        <p:nvPicPr>
          <p:cNvPr id="158" name="Immagine 157"/>
          <p:cNvPicPr/>
          <p:nvPr/>
        </p:nvPicPr>
        <p:blipFill>
          <a:blip r:embed="rId5"/>
          <a:stretch/>
        </p:blipFill>
        <p:spPr>
          <a:xfrm>
            <a:off x="927000" y="1714680"/>
            <a:ext cx="1892160" cy="1371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1066680" y="6324480"/>
            <a:ext cx="6324480" cy="36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3"/>
              </a:spcBef>
            </a:pPr>
            <a:r>
              <a:rPr lang="it-IT" sz="1800" b="0" strike="noStrike" spc="-1" baseline="30000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G. W. Coates et al.,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Angew. Chem. Int. Ed.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2000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39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3626.</a:t>
            </a:r>
            <a:endParaRPr lang="it-IT" sz="1800" b="0" strike="noStrike" spc="-1">
              <a:latin typeface="Arial"/>
            </a:endParaRPr>
          </a:p>
        </p:txBody>
      </p:sp>
      <p:grpSp>
        <p:nvGrpSpPr>
          <p:cNvPr id="160" name="Group 2"/>
          <p:cNvGrpSpPr/>
          <p:nvPr/>
        </p:nvGrpSpPr>
        <p:grpSpPr>
          <a:xfrm>
            <a:off x="1828800" y="3809880"/>
            <a:ext cx="5181120" cy="428760"/>
            <a:chOff x="1828800" y="3809880"/>
            <a:chExt cx="5181120" cy="428760"/>
          </a:xfrm>
        </p:grpSpPr>
        <p:sp>
          <p:nvSpPr>
            <p:cNvPr id="161" name="CustomShape 3"/>
            <p:cNvSpPr/>
            <p:nvPr/>
          </p:nvSpPr>
          <p:spPr>
            <a:xfrm>
              <a:off x="1828800" y="3809880"/>
              <a:ext cx="5181120" cy="428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375"/>
                </a:spcBef>
              </a:pPr>
              <a:r>
                <a:rPr lang="it-IT" sz="2200" b="0" strike="noStrike" spc="-1">
                  <a:solidFill>
                    <a:srgbClr val="333399"/>
                  </a:solidFill>
                  <a:latin typeface="Times New Roman"/>
                  <a:ea typeface="DejaVu Sans"/>
                </a:rPr>
                <a:t>Polimerizzazione</a:t>
              </a:r>
              <a:r>
                <a:rPr lang="it-IT" sz="2200" b="0" strike="noStrike" spc="-1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r>
                <a:rPr lang="it-IT" sz="2200" b="0" strike="noStrike" spc="-1">
                  <a:solidFill>
                    <a:srgbClr val="C00000"/>
                  </a:solidFill>
                  <a:latin typeface="Times New Roman"/>
                  <a:ea typeface="DejaVu Sans"/>
                </a:rPr>
                <a:t>stereospecifica</a:t>
              </a:r>
              <a:endParaRPr lang="it-IT" sz="2200" b="0" strike="noStrike" spc="-1">
                <a:latin typeface="Arial"/>
              </a:endParaRPr>
            </a:p>
          </p:txBody>
        </p:sp>
      </p:grpSp>
      <p:grpSp>
        <p:nvGrpSpPr>
          <p:cNvPr id="162" name="Group 4"/>
          <p:cNvGrpSpPr/>
          <p:nvPr/>
        </p:nvGrpSpPr>
        <p:grpSpPr>
          <a:xfrm>
            <a:off x="1371600" y="762120"/>
            <a:ext cx="6324120" cy="2819520"/>
            <a:chOff x="1371600" y="762120"/>
            <a:chExt cx="6324120" cy="2819520"/>
          </a:xfrm>
        </p:grpSpPr>
        <p:sp>
          <p:nvSpPr>
            <p:cNvPr id="163" name="CustomShape 5"/>
            <p:cNvSpPr/>
            <p:nvPr/>
          </p:nvSpPr>
          <p:spPr>
            <a:xfrm>
              <a:off x="1752480" y="762120"/>
              <a:ext cx="5181480" cy="428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375"/>
                </a:spcBef>
              </a:pPr>
              <a:r>
                <a:rPr lang="it-IT" sz="2200" b="0" strike="noStrike" spc="-1">
                  <a:solidFill>
                    <a:srgbClr val="333399"/>
                  </a:solidFill>
                  <a:latin typeface="Times New Roman"/>
                  <a:ea typeface="DejaVu Sans"/>
                </a:rPr>
                <a:t>Sintesi</a:t>
              </a:r>
              <a:r>
                <a:rPr lang="it-IT" sz="2200" b="0" strike="noStrike" spc="-1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r>
                <a:rPr lang="it-IT" sz="2200" b="0" strike="noStrike" spc="-1">
                  <a:solidFill>
                    <a:srgbClr val="C00000"/>
                  </a:solidFill>
                  <a:latin typeface="Times New Roman"/>
                  <a:ea typeface="DejaVu Sans"/>
                </a:rPr>
                <a:t>enantioselettiva</a:t>
              </a:r>
              <a:r>
                <a:rPr lang="it-IT" sz="2200" b="0" strike="noStrike" spc="-1">
                  <a:solidFill>
                    <a:srgbClr val="000000"/>
                  </a:solidFill>
                  <a:latin typeface="Times New Roman"/>
                  <a:ea typeface="DejaVu Sans"/>
                </a:rPr>
                <a:t> </a:t>
              </a:r>
              <a:r>
                <a:rPr lang="it-IT" sz="2200" b="0" strike="noStrike" spc="-1">
                  <a:solidFill>
                    <a:srgbClr val="333399"/>
                  </a:solidFill>
                  <a:latin typeface="Times New Roman"/>
                  <a:ea typeface="DejaVu Sans"/>
                </a:rPr>
                <a:t>di piccole molecole</a:t>
              </a:r>
              <a:endParaRPr lang="it-IT" sz="2200" b="0" strike="noStrike" spc="-1">
                <a:latin typeface="Arial"/>
              </a:endParaRPr>
            </a:p>
          </p:txBody>
        </p:sp>
        <p:sp>
          <p:nvSpPr>
            <p:cNvPr id="164" name="Line 6"/>
            <p:cNvSpPr/>
            <p:nvPr/>
          </p:nvSpPr>
          <p:spPr>
            <a:xfrm>
              <a:off x="1371600" y="3581280"/>
              <a:ext cx="6324120" cy="36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65" name="CustomShape 7"/>
          <p:cNvSpPr/>
          <p:nvPr/>
        </p:nvSpPr>
        <p:spPr>
          <a:xfrm>
            <a:off x="1219320" y="5867280"/>
            <a:ext cx="5257440" cy="42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333399"/>
                </a:solidFill>
                <a:latin typeface="Times New Roman"/>
                <a:ea typeface="DejaVu Sans"/>
              </a:rPr>
              <a:t>cat* = composto di coordinazione chirale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166" name="CustomShape 8"/>
          <p:cNvSpPr/>
          <p:nvPr/>
        </p:nvSpPr>
        <p:spPr>
          <a:xfrm>
            <a:off x="2286000" y="185760"/>
            <a:ext cx="4571640" cy="48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600" b="1" strike="noStrike" spc="-1">
                <a:solidFill>
                  <a:srgbClr val="333399"/>
                </a:solidFill>
                <a:latin typeface="Arial"/>
                <a:ea typeface="DejaVu Sans"/>
              </a:rPr>
              <a:t>La catalisi </a:t>
            </a:r>
            <a:r>
              <a:rPr lang="it-IT" sz="2600" b="1" strike="noStrike" spc="-1">
                <a:solidFill>
                  <a:srgbClr val="CC0000"/>
                </a:solidFill>
                <a:latin typeface="Arial"/>
                <a:ea typeface="DejaVu Sans"/>
              </a:rPr>
              <a:t>enantioselettiva</a:t>
            </a:r>
            <a:r>
              <a:rPr lang="it-IT" sz="2600" b="1" strike="noStrike" spc="-1" baseline="30000">
                <a:solidFill>
                  <a:srgbClr val="CC0000"/>
                </a:solidFill>
                <a:latin typeface="Arial"/>
                <a:ea typeface="DejaVu Sans"/>
              </a:rPr>
              <a:t>1</a:t>
            </a:r>
            <a:endParaRPr lang="it-IT" sz="2600" b="0" strike="noStrike" spc="-1">
              <a:latin typeface="Arial"/>
            </a:endParaRPr>
          </a:p>
        </p:txBody>
      </p:sp>
      <p:pic>
        <p:nvPicPr>
          <p:cNvPr id="167" name="Immagine 166"/>
          <p:cNvPicPr/>
          <p:nvPr/>
        </p:nvPicPr>
        <p:blipFill>
          <a:blip r:embed="rId2"/>
          <a:stretch/>
        </p:blipFill>
        <p:spPr>
          <a:xfrm>
            <a:off x="914400" y="4254480"/>
            <a:ext cx="7124760" cy="1562040"/>
          </a:xfrm>
          <a:prstGeom prst="rect">
            <a:avLst/>
          </a:prstGeom>
          <a:ln>
            <a:noFill/>
          </a:ln>
        </p:spPr>
      </p:pic>
      <p:pic>
        <p:nvPicPr>
          <p:cNvPr id="168" name="Immagine 167"/>
          <p:cNvPicPr/>
          <p:nvPr/>
        </p:nvPicPr>
        <p:blipFill>
          <a:blip r:embed="rId3"/>
          <a:stretch/>
        </p:blipFill>
        <p:spPr>
          <a:xfrm>
            <a:off x="2057400" y="1371600"/>
            <a:ext cx="4508640" cy="1955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808200" y="228600"/>
            <a:ext cx="7527240" cy="48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624"/>
              </a:spcBef>
            </a:pPr>
            <a:r>
              <a:rPr lang="it-IT" sz="2600" b="1" strike="noStrike" spc="-1">
                <a:solidFill>
                  <a:srgbClr val="333399"/>
                </a:solidFill>
                <a:latin typeface="Arial"/>
                <a:ea typeface="DejaVu Sans"/>
              </a:rPr>
              <a:t>Catalizzatori Ziegler-Natta</a:t>
            </a:r>
            <a:r>
              <a:rPr lang="it-IT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it-IT" sz="2600" b="1" strike="noStrike" spc="-1">
                <a:solidFill>
                  <a:srgbClr val="C00000"/>
                </a:solidFill>
                <a:latin typeface="Arial"/>
                <a:ea typeface="DejaVu Sans"/>
              </a:rPr>
              <a:t>STEREOSPECIFICI</a:t>
            </a:r>
            <a:endParaRPr lang="it-IT" sz="2600" b="0" strike="noStrike" spc="-1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468360" y="907920"/>
            <a:ext cx="4032000" cy="42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Sintesi di polipropilene </a:t>
            </a:r>
            <a:r>
              <a:rPr lang="it-IT" sz="2200" b="1" i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isotattico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3851280" y="2541600"/>
            <a:ext cx="4390560" cy="42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Natura del catalizzatore: </a:t>
            </a:r>
            <a:r>
              <a:rPr lang="it-IT" sz="2200" b="1" i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eterogeneo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172" name="CustomShape 4"/>
          <p:cNvSpPr/>
          <p:nvPr/>
        </p:nvSpPr>
        <p:spPr>
          <a:xfrm>
            <a:off x="571680" y="2205000"/>
            <a:ext cx="2571120" cy="938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ID</a:t>
            </a: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= internal donor</a:t>
            </a:r>
            <a:endParaRPr lang="it-IT" sz="2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ED</a:t>
            </a: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= external donor</a:t>
            </a:r>
            <a:endParaRPr lang="it-IT" sz="2200" b="0" strike="noStrike" spc="-1">
              <a:latin typeface="Arial"/>
            </a:endParaRPr>
          </a:p>
        </p:txBody>
      </p:sp>
      <p:pic>
        <p:nvPicPr>
          <p:cNvPr id="173" name="Picture 2"/>
          <p:cNvPicPr/>
          <p:nvPr/>
        </p:nvPicPr>
        <p:blipFill>
          <a:blip r:embed="rId2"/>
          <a:srcRect r="48592"/>
          <a:stretch/>
        </p:blipFill>
        <p:spPr>
          <a:xfrm>
            <a:off x="324000" y="3683160"/>
            <a:ext cx="3720600" cy="1398240"/>
          </a:xfrm>
          <a:prstGeom prst="rect">
            <a:avLst/>
          </a:prstGeom>
          <a:ln>
            <a:noFill/>
          </a:ln>
        </p:spPr>
      </p:pic>
      <p:pic>
        <p:nvPicPr>
          <p:cNvPr id="174" name="Picture 2"/>
          <p:cNvPicPr/>
          <p:nvPr/>
        </p:nvPicPr>
        <p:blipFill>
          <a:blip r:embed="rId2"/>
          <a:srcRect l="51446"/>
          <a:stretch/>
        </p:blipFill>
        <p:spPr>
          <a:xfrm>
            <a:off x="468360" y="4978440"/>
            <a:ext cx="3512880" cy="1399680"/>
          </a:xfrm>
          <a:prstGeom prst="rect">
            <a:avLst/>
          </a:prstGeom>
          <a:ln>
            <a:noFill/>
          </a:ln>
        </p:spPr>
      </p:pic>
      <p:sp>
        <p:nvSpPr>
          <p:cNvPr id="175" name="CustomShape 5"/>
          <p:cNvSpPr/>
          <p:nvPr/>
        </p:nvSpPr>
        <p:spPr>
          <a:xfrm>
            <a:off x="1474920" y="3141720"/>
            <a:ext cx="1279080" cy="459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I donors</a:t>
            </a:r>
            <a:endParaRPr lang="it-IT" sz="2400" b="0" strike="noStrike" spc="-1">
              <a:latin typeface="Arial"/>
            </a:endParaRPr>
          </a:p>
        </p:txBody>
      </p:sp>
      <p:pic>
        <p:nvPicPr>
          <p:cNvPr id="176" name="Picture 3"/>
          <p:cNvPicPr/>
          <p:nvPr/>
        </p:nvPicPr>
        <p:blipFill>
          <a:blip r:embed="rId3"/>
          <a:stretch/>
        </p:blipFill>
        <p:spPr>
          <a:xfrm>
            <a:off x="4572000" y="3341520"/>
            <a:ext cx="3924000" cy="2717640"/>
          </a:xfrm>
          <a:prstGeom prst="rect">
            <a:avLst/>
          </a:prstGeom>
          <a:ln>
            <a:noFill/>
          </a:ln>
        </p:spPr>
      </p:pic>
      <p:pic>
        <p:nvPicPr>
          <p:cNvPr id="177" name="Immagine 176"/>
          <p:cNvPicPr/>
          <p:nvPr/>
        </p:nvPicPr>
        <p:blipFill>
          <a:blip r:embed="rId4"/>
          <a:stretch/>
        </p:blipFill>
        <p:spPr>
          <a:xfrm>
            <a:off x="393840" y="1549440"/>
            <a:ext cx="8547120" cy="685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2"/>
          <p:cNvPicPr/>
          <p:nvPr/>
        </p:nvPicPr>
        <p:blipFill>
          <a:blip r:embed="rId2"/>
          <a:stretch/>
        </p:blipFill>
        <p:spPr>
          <a:xfrm>
            <a:off x="228600" y="133200"/>
            <a:ext cx="8685000" cy="6589440"/>
          </a:xfrm>
          <a:prstGeom prst="rect">
            <a:avLst/>
          </a:prstGeom>
          <a:ln>
            <a:noFill/>
          </a:ln>
        </p:spPr>
      </p:pic>
      <p:sp>
        <p:nvSpPr>
          <p:cNvPr id="179" name="CustomShape 1"/>
          <p:cNvSpPr/>
          <p:nvPr/>
        </p:nvSpPr>
        <p:spPr>
          <a:xfrm>
            <a:off x="3059280" y="3860640"/>
            <a:ext cx="1510920" cy="792000"/>
          </a:xfrm>
          <a:custGeom>
            <a:avLst/>
            <a:gdLst/>
            <a:ahLst/>
            <a:cxnLst/>
            <a:rect l="l" t="t" r="r" b="b"/>
            <a:pathLst>
              <a:path w="4200" h="2203">
                <a:moveTo>
                  <a:pt x="367" y="0"/>
                </a:moveTo>
                <a:cubicBezTo>
                  <a:pt x="183" y="0"/>
                  <a:pt x="0" y="183"/>
                  <a:pt x="0" y="367"/>
                </a:cubicBezTo>
                <a:lnTo>
                  <a:pt x="0" y="1835"/>
                </a:lnTo>
                <a:cubicBezTo>
                  <a:pt x="0" y="2018"/>
                  <a:pt x="183" y="2202"/>
                  <a:pt x="367" y="2202"/>
                </a:cubicBezTo>
                <a:lnTo>
                  <a:pt x="3832" y="2202"/>
                </a:lnTo>
                <a:cubicBezTo>
                  <a:pt x="4015" y="2202"/>
                  <a:pt x="4199" y="2018"/>
                  <a:pt x="4199" y="1835"/>
                </a:cubicBezTo>
                <a:lnTo>
                  <a:pt x="4199" y="367"/>
                </a:lnTo>
                <a:cubicBezTo>
                  <a:pt x="4199" y="183"/>
                  <a:pt x="4015" y="0"/>
                  <a:pt x="3832" y="0"/>
                </a:cubicBezTo>
                <a:lnTo>
                  <a:pt x="367" y="0"/>
                </a:lnTo>
              </a:path>
            </a:pathLst>
          </a:custGeom>
          <a:noFill/>
          <a:ln w="25560">
            <a:solidFill>
              <a:srgbClr val="CC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2"/>
          <p:cNvPicPr/>
          <p:nvPr/>
        </p:nvPicPr>
        <p:blipFill>
          <a:blip r:embed="rId2"/>
          <a:stretch/>
        </p:blipFill>
        <p:spPr>
          <a:xfrm>
            <a:off x="314280" y="361800"/>
            <a:ext cx="8513280" cy="5352840"/>
          </a:xfrm>
          <a:prstGeom prst="rect">
            <a:avLst/>
          </a:prstGeom>
          <a:ln>
            <a:noFill/>
          </a:ln>
        </p:spPr>
      </p:pic>
      <p:sp>
        <p:nvSpPr>
          <p:cNvPr id="181" name="CustomShape 1"/>
          <p:cNvSpPr/>
          <p:nvPr/>
        </p:nvSpPr>
        <p:spPr>
          <a:xfrm>
            <a:off x="2124000" y="6021360"/>
            <a:ext cx="5184360" cy="763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15000 kg PP/mol Ti MPa h di i-PP 97 -98 %</a:t>
            </a:r>
            <a:endParaRPr lang="it-IT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2"/>
          <p:cNvPicPr/>
          <p:nvPr/>
        </p:nvPicPr>
        <p:blipFill>
          <a:blip r:embed="rId2"/>
          <a:stretch/>
        </p:blipFill>
        <p:spPr>
          <a:xfrm>
            <a:off x="371520" y="642960"/>
            <a:ext cx="8399160" cy="2943000"/>
          </a:xfrm>
          <a:prstGeom prst="rect">
            <a:avLst/>
          </a:prstGeom>
          <a:ln>
            <a:noFill/>
          </a:ln>
        </p:spPr>
      </p:pic>
      <p:sp>
        <p:nvSpPr>
          <p:cNvPr id="183" name="CustomShape 1"/>
          <p:cNvSpPr/>
          <p:nvPr/>
        </p:nvSpPr>
        <p:spPr>
          <a:xfrm>
            <a:off x="642960" y="3643200"/>
            <a:ext cx="3428640" cy="763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Morfologia del supporto: delle sfere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5143680" y="3714840"/>
            <a:ext cx="3428640" cy="763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Morfologia delle particelle di PP</a:t>
            </a:r>
            <a:endParaRPr lang="it-IT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468360" y="907920"/>
            <a:ext cx="4032000" cy="42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Sintesi di polipropilene </a:t>
            </a:r>
            <a:r>
              <a:rPr lang="it-IT" sz="2200" b="1" i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isotattico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468360" y="3286080"/>
            <a:ext cx="4390560" cy="42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Natura del catalizzatore: </a:t>
            </a:r>
            <a:r>
              <a:rPr lang="it-IT" sz="2200" b="1" i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eterogeneo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468360" y="4078440"/>
            <a:ext cx="6479640" cy="42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Natura degli errori nella stereochimica dell’inserzione: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188" name="CustomShape 4"/>
          <p:cNvSpPr/>
          <p:nvPr/>
        </p:nvSpPr>
        <p:spPr>
          <a:xfrm>
            <a:off x="754200" y="5883120"/>
            <a:ext cx="7489440" cy="42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1" i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Gli errori di tipo </a:t>
            </a:r>
            <a:r>
              <a:rPr lang="it-IT" sz="2200" b="1" i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A</a:t>
            </a:r>
            <a:r>
              <a:rPr lang="it-IT" sz="2200" b="1" i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 indicano la </a:t>
            </a:r>
            <a:r>
              <a:rPr lang="it-IT" sz="2200" b="1" i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natura chirale del catalizzatore</a:t>
            </a:r>
            <a:r>
              <a:rPr lang="it-IT" sz="2200" b="1" i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.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189" name="CustomShape 5"/>
          <p:cNvSpPr/>
          <p:nvPr/>
        </p:nvSpPr>
        <p:spPr>
          <a:xfrm>
            <a:off x="571680" y="2286000"/>
            <a:ext cx="2571120" cy="938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ID</a:t>
            </a: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= internal donor</a:t>
            </a:r>
            <a:endParaRPr lang="it-IT" sz="2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ED</a:t>
            </a: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= external donor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190" name="CustomShape 6"/>
          <p:cNvSpPr/>
          <p:nvPr/>
        </p:nvSpPr>
        <p:spPr>
          <a:xfrm>
            <a:off x="808200" y="228600"/>
            <a:ext cx="7527240" cy="48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624"/>
              </a:spcBef>
            </a:pPr>
            <a:r>
              <a:rPr lang="it-IT" sz="2600" b="1" strike="noStrike" spc="-1">
                <a:solidFill>
                  <a:srgbClr val="333399"/>
                </a:solidFill>
                <a:latin typeface="Arial"/>
                <a:ea typeface="DejaVu Sans"/>
              </a:rPr>
              <a:t>Catalizzatori Ziegler-Natta</a:t>
            </a:r>
            <a:r>
              <a:rPr lang="it-IT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it-IT" sz="2600" b="1" strike="noStrike" spc="-1">
                <a:solidFill>
                  <a:srgbClr val="C00000"/>
                </a:solidFill>
                <a:latin typeface="Arial"/>
                <a:ea typeface="DejaVu Sans"/>
              </a:rPr>
              <a:t>STEREOSPECIFICI</a:t>
            </a:r>
            <a:endParaRPr lang="it-IT" sz="2600" b="0" strike="noStrike" spc="-1">
              <a:latin typeface="Arial"/>
            </a:endParaRPr>
          </a:p>
        </p:txBody>
      </p:sp>
      <p:pic>
        <p:nvPicPr>
          <p:cNvPr id="191" name="Immagine 190"/>
          <p:cNvPicPr/>
          <p:nvPr/>
        </p:nvPicPr>
        <p:blipFill>
          <a:blip r:embed="rId2"/>
          <a:stretch/>
        </p:blipFill>
        <p:spPr>
          <a:xfrm>
            <a:off x="393840" y="1549440"/>
            <a:ext cx="8547120" cy="685800"/>
          </a:xfrm>
          <a:prstGeom prst="rect">
            <a:avLst/>
          </a:prstGeom>
          <a:ln>
            <a:noFill/>
          </a:ln>
        </p:spPr>
      </p:pic>
      <p:pic>
        <p:nvPicPr>
          <p:cNvPr id="192" name="Immagine 191"/>
          <p:cNvPicPr/>
          <p:nvPr/>
        </p:nvPicPr>
        <p:blipFill>
          <a:blip r:embed="rId3"/>
          <a:stretch/>
        </p:blipFill>
        <p:spPr>
          <a:xfrm>
            <a:off x="533520" y="4521240"/>
            <a:ext cx="8077320" cy="1130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2646360" y="115920"/>
            <a:ext cx="3850920" cy="48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624"/>
              </a:spcBef>
            </a:pPr>
            <a:r>
              <a:rPr lang="it-IT" sz="2600" b="1" strike="noStrike" spc="-1">
                <a:solidFill>
                  <a:srgbClr val="333399"/>
                </a:solidFill>
                <a:latin typeface="Arial"/>
                <a:ea typeface="DejaVu Sans"/>
              </a:rPr>
              <a:t>Enanthiomorphic site</a:t>
            </a:r>
            <a:endParaRPr lang="it-IT" sz="2600" b="0" strike="noStrike" spc="-1"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3348000" y="5589720"/>
            <a:ext cx="1512720" cy="36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3"/>
              </a:spcBef>
            </a:pPr>
            <a:r>
              <a:rPr lang="it-IT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Blocked site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195" name="CustomShape 3"/>
          <p:cNvSpPr/>
          <p:nvPr/>
        </p:nvSpPr>
        <p:spPr>
          <a:xfrm>
            <a:off x="7451640" y="4292640"/>
            <a:ext cx="1512720" cy="36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3"/>
              </a:spcBef>
            </a:pPr>
            <a:r>
              <a:rPr lang="it-IT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Exposed site</a:t>
            </a:r>
            <a:endParaRPr lang="it-IT" sz="1800" b="0" strike="noStrike" spc="-1">
              <a:latin typeface="Arial"/>
            </a:endParaRPr>
          </a:p>
        </p:txBody>
      </p:sp>
      <p:grpSp>
        <p:nvGrpSpPr>
          <p:cNvPr id="196" name="Group 4"/>
          <p:cNvGrpSpPr/>
          <p:nvPr/>
        </p:nvGrpSpPr>
        <p:grpSpPr>
          <a:xfrm>
            <a:off x="601560" y="3933720"/>
            <a:ext cx="4259160" cy="459360"/>
            <a:chOff x="601560" y="3933720"/>
            <a:chExt cx="4259160" cy="459360"/>
          </a:xfrm>
        </p:grpSpPr>
        <p:sp>
          <p:nvSpPr>
            <p:cNvPr id="197" name="CustomShape 5"/>
            <p:cNvSpPr/>
            <p:nvPr/>
          </p:nvSpPr>
          <p:spPr>
            <a:xfrm>
              <a:off x="610560" y="3933720"/>
              <a:ext cx="4250160" cy="459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lang="it-IT" sz="2400" b="0" strike="noStrike" spc="-1">
                  <a:solidFill>
                    <a:srgbClr val="000000"/>
                  </a:solidFill>
                  <a:latin typeface="Times New Roman"/>
                  <a:ea typeface="DejaVu Sans"/>
                </a:rPr>
                <a:t>P = growing polymeric chain</a:t>
              </a:r>
              <a:endParaRPr lang="it-IT" sz="2400" b="0" strike="noStrike" spc="-1">
                <a:latin typeface="Arial"/>
              </a:endParaRPr>
            </a:p>
          </p:txBody>
        </p:sp>
        <p:sp>
          <p:nvSpPr>
            <p:cNvPr id="198" name="CustomShape 6"/>
            <p:cNvSpPr/>
            <p:nvPr/>
          </p:nvSpPr>
          <p:spPr>
            <a:xfrm>
              <a:off x="601560" y="3971520"/>
              <a:ext cx="360000" cy="380880"/>
            </a:xfrm>
            <a:prstGeom prst="ellipse">
              <a:avLst/>
            </a:prstGeom>
            <a:noFill/>
            <a:ln w="255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99" name="Picture 15"/>
          <p:cNvPicPr/>
          <p:nvPr/>
        </p:nvPicPr>
        <p:blipFill>
          <a:blip r:embed="rId2"/>
          <a:stretch/>
        </p:blipFill>
        <p:spPr>
          <a:xfrm>
            <a:off x="708120" y="836640"/>
            <a:ext cx="7727400" cy="2496600"/>
          </a:xfrm>
          <a:prstGeom prst="rect">
            <a:avLst/>
          </a:prstGeom>
          <a:ln>
            <a:noFill/>
          </a:ln>
        </p:spPr>
      </p:pic>
      <p:pic>
        <p:nvPicPr>
          <p:cNvPr id="200" name="Immagine 199"/>
          <p:cNvPicPr/>
          <p:nvPr/>
        </p:nvPicPr>
        <p:blipFill>
          <a:blip r:embed="rId3"/>
          <a:stretch/>
        </p:blipFill>
        <p:spPr>
          <a:xfrm>
            <a:off x="4927680" y="3441600"/>
            <a:ext cx="2832120" cy="3073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468360" y="907920"/>
            <a:ext cx="4534920" cy="42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Sintesi di polipropilene </a:t>
            </a:r>
            <a:r>
              <a:rPr lang="it-IT" sz="2200" b="1" i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sindiotattico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468360" y="2349360"/>
            <a:ext cx="4390560" cy="42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Natura del catalizzatore: </a:t>
            </a:r>
            <a:r>
              <a:rPr lang="it-IT" sz="2200" b="1" i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omogeneo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203" name="CustomShape 3"/>
          <p:cNvSpPr/>
          <p:nvPr/>
        </p:nvSpPr>
        <p:spPr>
          <a:xfrm>
            <a:off x="360360" y="2924280"/>
            <a:ext cx="8675280" cy="459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Aspetti generali della polimerizzazione </a:t>
            </a:r>
            <a:r>
              <a:rPr lang="it-IT" sz="24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stereospecifica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del propilene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204" name="CustomShape 4"/>
          <p:cNvSpPr/>
          <p:nvPr/>
        </p:nvSpPr>
        <p:spPr>
          <a:xfrm>
            <a:off x="468360" y="3573360"/>
            <a:ext cx="1726920" cy="42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Catalizzatore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205" name="CustomShape 5"/>
          <p:cNvSpPr/>
          <p:nvPr/>
        </p:nvSpPr>
        <p:spPr>
          <a:xfrm>
            <a:off x="2411280" y="3573360"/>
            <a:ext cx="2879640" cy="474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333399"/>
                </a:solidFill>
                <a:latin typeface="Times New Roman"/>
                <a:ea typeface="DejaVu Sans"/>
              </a:rPr>
              <a:t>MgCl</a:t>
            </a:r>
            <a:r>
              <a:rPr lang="it-IT" sz="2200" b="0" strike="noStrike" spc="-1" baseline="-25000">
                <a:solidFill>
                  <a:srgbClr val="333399"/>
                </a:solidFill>
                <a:latin typeface="Times New Roman"/>
                <a:ea typeface="DejaVu Sans"/>
              </a:rPr>
              <a:t>2</a:t>
            </a:r>
            <a:r>
              <a:rPr lang="it-IT" sz="2200" b="0" strike="noStrike" spc="-1">
                <a:solidFill>
                  <a:srgbClr val="333399"/>
                </a:solidFill>
                <a:latin typeface="Times New Roman"/>
                <a:ea typeface="DejaVu Sans"/>
              </a:rPr>
              <a:t>/TiCl</a:t>
            </a:r>
            <a:r>
              <a:rPr lang="it-IT" sz="2200" b="0" strike="noStrike" spc="-1" baseline="-25000">
                <a:solidFill>
                  <a:srgbClr val="333399"/>
                </a:solidFill>
                <a:latin typeface="Times New Roman"/>
                <a:ea typeface="DejaVu Sans"/>
              </a:rPr>
              <a:t>4</a:t>
            </a:r>
            <a:r>
              <a:rPr lang="it-IT" sz="2200" b="0" strike="noStrike" spc="-1">
                <a:solidFill>
                  <a:srgbClr val="333399"/>
                </a:solidFill>
                <a:latin typeface="Times New Roman"/>
                <a:ea typeface="DejaVu Sans"/>
              </a:rPr>
              <a:t>/AlR</a:t>
            </a:r>
            <a:r>
              <a:rPr lang="it-IT" sz="2200" b="0" strike="noStrike" spc="-1" baseline="-25000">
                <a:solidFill>
                  <a:srgbClr val="333399"/>
                </a:solidFill>
                <a:latin typeface="Times New Roman"/>
                <a:ea typeface="DejaVu Sans"/>
              </a:rPr>
              <a:t>3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206" name="CustomShape 6"/>
          <p:cNvSpPr/>
          <p:nvPr/>
        </p:nvSpPr>
        <p:spPr>
          <a:xfrm>
            <a:off x="5364000" y="3573360"/>
            <a:ext cx="3600360" cy="474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VCl</a:t>
            </a:r>
            <a:r>
              <a:rPr lang="it-IT" sz="2200" b="0" strike="noStrike" spc="-1" baseline="-25000">
                <a:solidFill>
                  <a:srgbClr val="C00000"/>
                </a:solidFill>
                <a:latin typeface="Times New Roman"/>
                <a:ea typeface="DejaVu Sans"/>
              </a:rPr>
              <a:t>4</a:t>
            </a:r>
            <a:r>
              <a:rPr lang="it-IT" sz="22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/C</a:t>
            </a:r>
            <a:r>
              <a:rPr lang="it-IT" sz="2200" b="0" strike="noStrike" spc="-1" baseline="-25000">
                <a:solidFill>
                  <a:srgbClr val="C00000"/>
                </a:solidFill>
                <a:latin typeface="Times New Roman"/>
                <a:ea typeface="DejaVu Sans"/>
              </a:rPr>
              <a:t>6</a:t>
            </a:r>
            <a:r>
              <a:rPr lang="it-IT" sz="22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H</a:t>
            </a:r>
            <a:r>
              <a:rPr lang="it-IT" sz="2200" b="0" strike="noStrike" spc="-1" baseline="-25000">
                <a:solidFill>
                  <a:srgbClr val="C00000"/>
                </a:solidFill>
                <a:latin typeface="Times New Roman"/>
                <a:ea typeface="DejaVu Sans"/>
              </a:rPr>
              <a:t>5</a:t>
            </a:r>
            <a:r>
              <a:rPr lang="it-IT" sz="22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OCH</a:t>
            </a:r>
            <a:r>
              <a:rPr lang="it-IT" sz="2200" b="0" strike="noStrike" spc="-1" baseline="-25000">
                <a:solidFill>
                  <a:srgbClr val="C00000"/>
                </a:solidFill>
                <a:latin typeface="Times New Roman"/>
                <a:ea typeface="DejaVu Sans"/>
              </a:rPr>
              <a:t>3</a:t>
            </a:r>
            <a:r>
              <a:rPr lang="it-IT" sz="22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/Al(C</a:t>
            </a:r>
            <a:r>
              <a:rPr lang="it-IT" sz="2200" b="0" strike="noStrike" spc="-1" baseline="-25000">
                <a:solidFill>
                  <a:srgbClr val="C00000"/>
                </a:solidFill>
                <a:latin typeface="Times New Roman"/>
                <a:ea typeface="DejaVu Sans"/>
              </a:rPr>
              <a:t>2</a:t>
            </a:r>
            <a:r>
              <a:rPr lang="it-IT" sz="22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H</a:t>
            </a:r>
            <a:r>
              <a:rPr lang="it-IT" sz="2200" b="0" strike="noStrike" spc="-1" baseline="-25000">
                <a:solidFill>
                  <a:srgbClr val="C00000"/>
                </a:solidFill>
                <a:latin typeface="Times New Roman"/>
                <a:ea typeface="DejaVu Sans"/>
              </a:rPr>
              <a:t>5</a:t>
            </a:r>
            <a:r>
              <a:rPr lang="it-IT" sz="22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)</a:t>
            </a:r>
            <a:r>
              <a:rPr lang="it-IT" sz="2200" b="0" strike="noStrike" spc="-1" baseline="-25000">
                <a:solidFill>
                  <a:srgbClr val="C00000"/>
                </a:solidFill>
                <a:latin typeface="Times New Roman"/>
                <a:ea typeface="DejaVu Sans"/>
              </a:rPr>
              <a:t>2</a:t>
            </a:r>
            <a:r>
              <a:rPr lang="it-IT" sz="22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C</a:t>
            </a:r>
            <a:r>
              <a:rPr lang="it-IT" sz="22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l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207" name="CustomShape 7"/>
          <p:cNvSpPr/>
          <p:nvPr/>
        </p:nvSpPr>
        <p:spPr>
          <a:xfrm>
            <a:off x="285840" y="4076640"/>
            <a:ext cx="2088720" cy="42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Stereoregolarità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208" name="CustomShape 8"/>
          <p:cNvSpPr/>
          <p:nvPr/>
        </p:nvSpPr>
        <p:spPr>
          <a:xfrm>
            <a:off x="3094200" y="4076640"/>
            <a:ext cx="1512360" cy="42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333399"/>
                </a:solidFill>
                <a:latin typeface="Times New Roman"/>
                <a:ea typeface="DejaVu Sans"/>
              </a:rPr>
              <a:t>isotattico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209" name="CustomShape 9"/>
          <p:cNvSpPr/>
          <p:nvPr/>
        </p:nvSpPr>
        <p:spPr>
          <a:xfrm>
            <a:off x="6300720" y="4076640"/>
            <a:ext cx="1726920" cy="42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sindiotattico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210" name="CustomShape 10"/>
          <p:cNvSpPr/>
          <p:nvPr/>
        </p:nvSpPr>
        <p:spPr>
          <a:xfrm>
            <a:off x="324000" y="4653000"/>
            <a:ext cx="2015640" cy="42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Regioselettività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211" name="CustomShape 11"/>
          <p:cNvSpPr/>
          <p:nvPr/>
        </p:nvSpPr>
        <p:spPr>
          <a:xfrm>
            <a:off x="3274920" y="4653000"/>
            <a:ext cx="1152360" cy="42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333399"/>
                </a:solidFill>
                <a:latin typeface="Times New Roman"/>
                <a:ea typeface="DejaVu Sans"/>
              </a:rPr>
              <a:t>primaria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212" name="CustomShape 12"/>
          <p:cNvSpPr/>
          <p:nvPr/>
        </p:nvSpPr>
        <p:spPr>
          <a:xfrm>
            <a:off x="6408720" y="4653000"/>
            <a:ext cx="1510920" cy="42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secondaria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213" name="CustomShape 13"/>
          <p:cNvSpPr/>
          <p:nvPr/>
        </p:nvSpPr>
        <p:spPr>
          <a:xfrm>
            <a:off x="324000" y="5229360"/>
            <a:ext cx="2015640" cy="763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Controllo della stereochimica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214" name="CustomShape 14"/>
          <p:cNvSpPr/>
          <p:nvPr/>
        </p:nvSpPr>
        <p:spPr>
          <a:xfrm>
            <a:off x="2698920" y="5229360"/>
            <a:ext cx="2304360" cy="42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333399"/>
                </a:solidFill>
                <a:latin typeface="Times New Roman"/>
                <a:ea typeface="DejaVu Sans"/>
              </a:rPr>
              <a:t>sito enantiomorfo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215" name="CustomShape 15"/>
          <p:cNvSpPr/>
          <p:nvPr/>
        </p:nvSpPr>
        <p:spPr>
          <a:xfrm>
            <a:off x="6103800" y="5229360"/>
            <a:ext cx="2231640" cy="42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fine della catena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216" name="Line 16"/>
          <p:cNvSpPr/>
          <p:nvPr/>
        </p:nvSpPr>
        <p:spPr>
          <a:xfrm>
            <a:off x="2340000" y="3573360"/>
            <a:ext cx="360" cy="2951280"/>
          </a:xfrm>
          <a:prstGeom prst="line">
            <a:avLst/>
          </a:prstGeom>
          <a:ln w="28440">
            <a:solidFill>
              <a:srgbClr val="33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Line 17"/>
          <p:cNvSpPr/>
          <p:nvPr/>
        </p:nvSpPr>
        <p:spPr>
          <a:xfrm>
            <a:off x="5292720" y="3573360"/>
            <a:ext cx="360" cy="2951280"/>
          </a:xfrm>
          <a:prstGeom prst="line">
            <a:avLst/>
          </a:prstGeom>
          <a:ln w="28440">
            <a:solidFill>
              <a:srgbClr val="333399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Line 18"/>
          <p:cNvSpPr/>
          <p:nvPr/>
        </p:nvSpPr>
        <p:spPr>
          <a:xfrm>
            <a:off x="250920" y="2781360"/>
            <a:ext cx="8713800" cy="36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19"/>
          <p:cNvSpPr/>
          <p:nvPr/>
        </p:nvSpPr>
        <p:spPr>
          <a:xfrm>
            <a:off x="808200" y="189000"/>
            <a:ext cx="7527240" cy="48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624"/>
              </a:spcBef>
            </a:pPr>
            <a:r>
              <a:rPr lang="it-IT" sz="2600" b="1" strike="noStrike" spc="-1">
                <a:solidFill>
                  <a:srgbClr val="333399"/>
                </a:solidFill>
                <a:latin typeface="Arial"/>
                <a:ea typeface="DejaVu Sans"/>
              </a:rPr>
              <a:t>Catalizzatori Ziegler-Natta</a:t>
            </a:r>
            <a:r>
              <a:rPr lang="it-IT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it-IT" sz="2600" b="1" strike="noStrike" spc="-1">
                <a:solidFill>
                  <a:srgbClr val="C00000"/>
                </a:solidFill>
                <a:latin typeface="Arial"/>
                <a:ea typeface="DejaVu Sans"/>
              </a:rPr>
              <a:t>STEREOSPECIFICI</a:t>
            </a:r>
            <a:endParaRPr lang="it-IT" sz="2600" b="0" strike="noStrike" spc="-1">
              <a:latin typeface="Arial"/>
            </a:endParaRPr>
          </a:p>
        </p:txBody>
      </p:sp>
      <p:pic>
        <p:nvPicPr>
          <p:cNvPr id="220" name="Immagine 219"/>
          <p:cNvPicPr/>
          <p:nvPr/>
        </p:nvPicPr>
        <p:blipFill>
          <a:blip r:embed="rId2"/>
          <a:stretch/>
        </p:blipFill>
        <p:spPr>
          <a:xfrm>
            <a:off x="101520" y="1625760"/>
            <a:ext cx="8915400" cy="685800"/>
          </a:xfrm>
          <a:prstGeom prst="rect">
            <a:avLst/>
          </a:prstGeom>
          <a:ln>
            <a:noFill/>
          </a:ln>
        </p:spPr>
      </p:pic>
      <p:pic>
        <p:nvPicPr>
          <p:cNvPr id="221" name="Immagine 220"/>
          <p:cNvPicPr/>
          <p:nvPr/>
        </p:nvPicPr>
        <p:blipFill>
          <a:blip r:embed="rId3"/>
          <a:stretch/>
        </p:blipFill>
        <p:spPr>
          <a:xfrm>
            <a:off x="2997360" y="6019920"/>
            <a:ext cx="1676520" cy="660240"/>
          </a:xfrm>
          <a:prstGeom prst="rect">
            <a:avLst/>
          </a:prstGeom>
          <a:ln>
            <a:noFill/>
          </a:ln>
        </p:spPr>
      </p:pic>
      <p:pic>
        <p:nvPicPr>
          <p:cNvPr id="222" name="Immagine 221"/>
          <p:cNvPicPr/>
          <p:nvPr/>
        </p:nvPicPr>
        <p:blipFill>
          <a:blip r:embed="rId4"/>
          <a:stretch/>
        </p:blipFill>
        <p:spPr>
          <a:xfrm>
            <a:off x="6311880" y="5994360"/>
            <a:ext cx="1676520" cy="660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2871720" y="228600"/>
            <a:ext cx="3400200" cy="48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624"/>
              </a:spcBef>
            </a:pPr>
            <a:r>
              <a:rPr lang="it-IT" sz="2600" b="1" strike="noStrike" spc="-1">
                <a:solidFill>
                  <a:srgbClr val="333399"/>
                </a:solidFill>
                <a:latin typeface="Arial"/>
                <a:ea typeface="DejaVu Sans"/>
              </a:rPr>
              <a:t>Catalizzatori solubili</a:t>
            </a:r>
            <a:endParaRPr lang="it-IT" sz="2600" b="0" strike="noStrike" spc="-1"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4211640" y="1844640"/>
            <a:ext cx="4032000" cy="42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Bassa attività nel caso dell’etilene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225" name="CustomShape 3"/>
          <p:cNvSpPr/>
          <p:nvPr/>
        </p:nvSpPr>
        <p:spPr>
          <a:xfrm>
            <a:off x="4211640" y="2421000"/>
            <a:ext cx="4681080" cy="42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Attività nulla nel caso del propilene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226" name="CustomShape 4"/>
          <p:cNvSpPr/>
          <p:nvPr/>
        </p:nvSpPr>
        <p:spPr>
          <a:xfrm>
            <a:off x="4284720" y="3789360"/>
            <a:ext cx="4716000" cy="42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Attività molto alta nel caso dell’etilene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227" name="CustomShape 5"/>
          <p:cNvSpPr/>
          <p:nvPr/>
        </p:nvSpPr>
        <p:spPr>
          <a:xfrm>
            <a:off x="4284720" y="4365720"/>
            <a:ext cx="4390560" cy="42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Buona attività nel caso del propilene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228" name="CustomShape 6"/>
          <p:cNvSpPr/>
          <p:nvPr/>
        </p:nvSpPr>
        <p:spPr>
          <a:xfrm rot="1493400">
            <a:off x="2386080" y="3789360"/>
            <a:ext cx="504360" cy="1439640"/>
          </a:xfrm>
          <a:prstGeom prst="ellipse">
            <a:avLst/>
          </a:prstGeom>
          <a:noFill/>
          <a:ln w="25560">
            <a:solidFill>
              <a:srgbClr val="89A4A7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29" name="Immagine 228"/>
          <p:cNvPicPr/>
          <p:nvPr/>
        </p:nvPicPr>
        <p:blipFill>
          <a:blip r:embed="rId2"/>
          <a:stretch/>
        </p:blipFill>
        <p:spPr>
          <a:xfrm>
            <a:off x="1257480" y="3517920"/>
            <a:ext cx="2527200" cy="1257480"/>
          </a:xfrm>
          <a:prstGeom prst="rect">
            <a:avLst/>
          </a:prstGeom>
          <a:ln>
            <a:noFill/>
          </a:ln>
        </p:spPr>
      </p:pic>
      <p:pic>
        <p:nvPicPr>
          <p:cNvPr id="230" name="Immagine 229"/>
          <p:cNvPicPr/>
          <p:nvPr/>
        </p:nvPicPr>
        <p:blipFill>
          <a:blip r:embed="rId3"/>
          <a:stretch/>
        </p:blipFill>
        <p:spPr>
          <a:xfrm>
            <a:off x="965160" y="1625760"/>
            <a:ext cx="2933640" cy="1270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179280" y="836640"/>
            <a:ext cx="2819160" cy="1190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it-IT" sz="2400" b="1" i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Polimerizzazione</a:t>
            </a:r>
            <a:r>
              <a:rPr lang="it-IT" sz="2400" b="0" i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lang="it-IT" sz="2400" b="1" i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selettiva nel senso dell’elica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3059280" y="836640"/>
            <a:ext cx="5760360" cy="2288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Si ottengono polimeri otticamente attivi, la cui chiralità è basata su una </a:t>
            </a:r>
            <a:r>
              <a:rPr lang="it-IT" sz="2400" b="1" i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conformazione ad elica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che può essere destrorsa o sinistrorsa. Viene sintetizzata una catena polimerica con </a:t>
            </a:r>
            <a:r>
              <a:rPr lang="it-IT" sz="2400" b="1" i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preferenzialmente una delle due conformazioni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611280" y="3187800"/>
            <a:ext cx="1368000" cy="459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2400" b="1" i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Esempi: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92" name="CustomShape 4"/>
          <p:cNvSpPr/>
          <p:nvPr/>
        </p:nvSpPr>
        <p:spPr>
          <a:xfrm>
            <a:off x="1692360" y="166680"/>
            <a:ext cx="5486040" cy="48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624"/>
              </a:spcBef>
            </a:pPr>
            <a:r>
              <a:rPr lang="it-IT" sz="2600" b="1" strike="noStrike" spc="-1">
                <a:solidFill>
                  <a:srgbClr val="333399"/>
                </a:solidFill>
                <a:latin typeface="Arial"/>
                <a:ea typeface="DejaVu Sans"/>
              </a:rPr>
              <a:t>Polimerizzazione</a:t>
            </a:r>
            <a:r>
              <a:rPr lang="it-IT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it-IT" sz="2600" b="1" strike="noStrike" spc="-1">
                <a:solidFill>
                  <a:srgbClr val="C00000"/>
                </a:solidFill>
                <a:latin typeface="Arial"/>
                <a:ea typeface="DejaVu Sans"/>
              </a:rPr>
              <a:t>asimmetrica</a:t>
            </a:r>
            <a:endParaRPr lang="it-IT" sz="2600" b="0" strike="noStrike" spc="-1">
              <a:latin typeface="Arial"/>
            </a:endParaRPr>
          </a:p>
        </p:txBody>
      </p:sp>
      <p:pic>
        <p:nvPicPr>
          <p:cNvPr id="93" name="Immagine 92"/>
          <p:cNvPicPr/>
          <p:nvPr/>
        </p:nvPicPr>
        <p:blipFill>
          <a:blip r:embed="rId2"/>
          <a:stretch/>
        </p:blipFill>
        <p:spPr>
          <a:xfrm>
            <a:off x="825480" y="3848040"/>
            <a:ext cx="2222640" cy="2349360"/>
          </a:xfrm>
          <a:prstGeom prst="rect">
            <a:avLst/>
          </a:prstGeom>
          <a:ln>
            <a:noFill/>
          </a:ln>
        </p:spPr>
      </p:pic>
      <p:pic>
        <p:nvPicPr>
          <p:cNvPr id="94" name="Immagine 93"/>
          <p:cNvPicPr/>
          <p:nvPr/>
        </p:nvPicPr>
        <p:blipFill>
          <a:blip r:embed="rId3"/>
          <a:stretch/>
        </p:blipFill>
        <p:spPr>
          <a:xfrm>
            <a:off x="4711680" y="4140360"/>
            <a:ext cx="2171880" cy="1841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2403360" y="115920"/>
            <a:ext cx="4336920" cy="48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624"/>
              </a:spcBef>
            </a:pPr>
            <a:r>
              <a:rPr lang="it-IT" sz="2600" b="1" strike="noStrike" spc="-1">
                <a:solidFill>
                  <a:srgbClr val="333399"/>
                </a:solidFill>
                <a:latin typeface="Arial"/>
                <a:ea typeface="DejaVu Sans"/>
              </a:rPr>
              <a:t>Catalizzatori metallocenici</a:t>
            </a:r>
            <a:endParaRPr lang="it-IT" sz="2600" b="0" strike="noStrike" spc="-1"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1835280" y="5084640"/>
            <a:ext cx="4968360" cy="42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A</a:t>
            </a: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+ MAO porta al polipropilene </a:t>
            </a:r>
            <a:r>
              <a:rPr lang="it-IT" sz="2200" b="1" i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isotattico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233" name="CustomShape 3"/>
          <p:cNvSpPr/>
          <p:nvPr/>
        </p:nvSpPr>
        <p:spPr>
          <a:xfrm>
            <a:off x="1835280" y="5511960"/>
            <a:ext cx="4968360" cy="42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B</a:t>
            </a: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+ MAO porta al polipropilene </a:t>
            </a:r>
            <a:r>
              <a:rPr lang="it-IT" sz="2200" b="1" i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atattico</a:t>
            </a:r>
            <a:endParaRPr lang="it-IT" sz="2200" b="0" strike="noStrike" spc="-1">
              <a:latin typeface="Arial"/>
            </a:endParaRPr>
          </a:p>
        </p:txBody>
      </p:sp>
      <p:pic>
        <p:nvPicPr>
          <p:cNvPr id="234" name="Picture 9"/>
          <p:cNvPicPr/>
          <p:nvPr/>
        </p:nvPicPr>
        <p:blipFill>
          <a:blip r:embed="rId2"/>
          <a:stretch/>
        </p:blipFill>
        <p:spPr>
          <a:xfrm>
            <a:off x="5435640" y="1119240"/>
            <a:ext cx="3480840" cy="1834560"/>
          </a:xfrm>
          <a:prstGeom prst="rect">
            <a:avLst/>
          </a:prstGeom>
          <a:ln>
            <a:noFill/>
          </a:ln>
        </p:spPr>
      </p:pic>
      <p:pic>
        <p:nvPicPr>
          <p:cNvPr id="235" name="Immagine 234"/>
          <p:cNvPicPr/>
          <p:nvPr/>
        </p:nvPicPr>
        <p:blipFill>
          <a:blip r:embed="rId3"/>
          <a:stretch/>
        </p:blipFill>
        <p:spPr>
          <a:xfrm>
            <a:off x="2857680" y="3619440"/>
            <a:ext cx="3416400" cy="1079640"/>
          </a:xfrm>
          <a:prstGeom prst="rect">
            <a:avLst/>
          </a:prstGeom>
          <a:ln>
            <a:noFill/>
          </a:ln>
        </p:spPr>
      </p:pic>
      <p:pic>
        <p:nvPicPr>
          <p:cNvPr id="236" name="Immagine 235"/>
          <p:cNvPicPr/>
          <p:nvPr/>
        </p:nvPicPr>
        <p:blipFill>
          <a:blip r:embed="rId4"/>
          <a:stretch/>
        </p:blipFill>
        <p:spPr>
          <a:xfrm>
            <a:off x="101520" y="939960"/>
            <a:ext cx="5092560" cy="2171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2"/>
          <p:cNvPicPr/>
          <p:nvPr/>
        </p:nvPicPr>
        <p:blipFill>
          <a:blip r:embed="rId2"/>
          <a:srcRect l="-6853" r="-6853"/>
          <a:stretch/>
        </p:blipFill>
        <p:spPr>
          <a:xfrm>
            <a:off x="3487680" y="260280"/>
            <a:ext cx="5116320" cy="6337080"/>
          </a:xfrm>
          <a:prstGeom prst="rect">
            <a:avLst/>
          </a:prstGeom>
          <a:ln>
            <a:noFill/>
          </a:ln>
        </p:spPr>
      </p:pic>
      <p:sp>
        <p:nvSpPr>
          <p:cNvPr id="238" name="CustomShape 1"/>
          <p:cNvSpPr/>
          <p:nvPr/>
        </p:nvSpPr>
        <p:spPr>
          <a:xfrm>
            <a:off x="469800" y="6021360"/>
            <a:ext cx="2733480" cy="642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3"/>
              </a:spcBef>
            </a:pPr>
            <a:r>
              <a:rPr lang="it-IT" sz="1800" b="0" strike="noStrike" spc="-1" baseline="30000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L. Resconi et al.,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Chem. Rev.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2000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100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1253.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239" name="CustomShape 2"/>
          <p:cNvSpPr/>
          <p:nvPr/>
        </p:nvSpPr>
        <p:spPr>
          <a:xfrm>
            <a:off x="108000" y="165240"/>
            <a:ext cx="4103280" cy="885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624"/>
              </a:spcBef>
            </a:pPr>
            <a:r>
              <a:rPr lang="it-IT" sz="2600" b="1" strike="noStrike" spc="-1">
                <a:solidFill>
                  <a:srgbClr val="333399"/>
                </a:solidFill>
                <a:latin typeface="Arial"/>
                <a:ea typeface="DejaVu Sans"/>
              </a:rPr>
              <a:t>L’albero dei catalizzatori metallocenici</a:t>
            </a:r>
            <a:r>
              <a:rPr lang="it-IT" sz="2600" b="1" strike="noStrike" spc="-1" baseline="30000">
                <a:solidFill>
                  <a:srgbClr val="333399"/>
                </a:solidFill>
                <a:latin typeface="Arial"/>
                <a:ea typeface="DejaVu Sans"/>
              </a:rPr>
              <a:t>1</a:t>
            </a:r>
            <a:endParaRPr lang="it-IT" sz="2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1981080" y="6248520"/>
            <a:ext cx="4647960" cy="36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3"/>
              </a:spcBef>
            </a:pPr>
            <a:r>
              <a:rPr lang="it-IT" sz="1800" b="0" strike="noStrike" spc="-1" baseline="30000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L. Resconi et al.,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Chem. Rev.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2000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100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1253.</a:t>
            </a:r>
            <a:endParaRPr lang="it-IT" sz="1800" b="0" strike="noStrike" spc="-1">
              <a:latin typeface="Arial"/>
            </a:endParaRPr>
          </a:p>
        </p:txBody>
      </p:sp>
      <p:grpSp>
        <p:nvGrpSpPr>
          <p:cNvPr id="241" name="Group 2"/>
          <p:cNvGrpSpPr/>
          <p:nvPr/>
        </p:nvGrpSpPr>
        <p:grpSpPr>
          <a:xfrm>
            <a:off x="755640" y="404640"/>
            <a:ext cx="8076960" cy="718200"/>
            <a:chOff x="755640" y="404640"/>
            <a:chExt cx="8076960" cy="718200"/>
          </a:xfrm>
        </p:grpSpPr>
        <p:sp>
          <p:nvSpPr>
            <p:cNvPr id="242" name="CustomShape 3"/>
            <p:cNvSpPr/>
            <p:nvPr/>
          </p:nvSpPr>
          <p:spPr>
            <a:xfrm>
              <a:off x="755640" y="633240"/>
              <a:ext cx="5486040" cy="4896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624"/>
                </a:spcBef>
              </a:pPr>
              <a:r>
                <a:rPr lang="it-IT" sz="2600" b="1" strike="noStrike" spc="-1">
                  <a:solidFill>
                    <a:srgbClr val="333399"/>
                  </a:solidFill>
                  <a:latin typeface="Arial"/>
                  <a:ea typeface="DejaVu Sans"/>
                </a:rPr>
                <a:t>Catalizzatore</a:t>
              </a:r>
              <a:r>
                <a:rPr lang="it-IT" sz="26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r>
                <a:rPr lang="it-IT" sz="2600" b="1" strike="noStrike" spc="-1">
                  <a:solidFill>
                    <a:srgbClr val="CC0000"/>
                  </a:solidFill>
                  <a:latin typeface="Arial"/>
                  <a:ea typeface="DejaVu Sans"/>
                </a:rPr>
                <a:t>SINDIOSPECIFICO</a:t>
              </a:r>
              <a:r>
                <a:rPr lang="it-IT" sz="2600" b="1" strike="noStrike" spc="-1" baseline="30000">
                  <a:solidFill>
                    <a:srgbClr val="333399"/>
                  </a:solidFill>
                  <a:latin typeface="Arial"/>
                  <a:ea typeface="DejaVu Sans"/>
                </a:rPr>
                <a:t>1</a:t>
              </a:r>
              <a:endParaRPr lang="it-IT" sz="2600" b="0" strike="noStrike" spc="-1">
                <a:latin typeface="Arial"/>
              </a:endParaRPr>
            </a:p>
          </p:txBody>
        </p:sp>
        <p:sp>
          <p:nvSpPr>
            <p:cNvPr id="243" name="CustomShape 4"/>
            <p:cNvSpPr/>
            <p:nvPr/>
          </p:nvSpPr>
          <p:spPr>
            <a:xfrm>
              <a:off x="8223120" y="404640"/>
              <a:ext cx="609480" cy="509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lang="it-IT" sz="2400" b="1" i="1" strike="noStrike" spc="-1">
                  <a:solidFill>
                    <a:srgbClr val="CC0000"/>
                  </a:solidFill>
                  <a:latin typeface="Times New Roman"/>
                  <a:ea typeface="DejaVu Sans"/>
                </a:rPr>
                <a:t>C</a:t>
              </a:r>
              <a:r>
                <a:rPr lang="it-IT" sz="2400" b="1" i="1" strike="noStrike" spc="-1" baseline="-25000">
                  <a:solidFill>
                    <a:srgbClr val="CC0000"/>
                  </a:solidFill>
                  <a:latin typeface="Times New Roman"/>
                  <a:ea typeface="DejaVu Sans"/>
                </a:rPr>
                <a:t>S</a:t>
              </a:r>
              <a:endParaRPr lang="it-IT" sz="2400" b="0" strike="noStrike" spc="-1">
                <a:latin typeface="Arial"/>
              </a:endParaRPr>
            </a:p>
          </p:txBody>
        </p:sp>
      </p:grpSp>
      <p:grpSp>
        <p:nvGrpSpPr>
          <p:cNvPr id="244" name="Group 5"/>
          <p:cNvGrpSpPr/>
          <p:nvPr/>
        </p:nvGrpSpPr>
        <p:grpSpPr>
          <a:xfrm>
            <a:off x="1093680" y="2852640"/>
            <a:ext cx="6476760" cy="1119240"/>
            <a:chOff x="1093680" y="2852640"/>
            <a:chExt cx="6476760" cy="1119240"/>
          </a:xfrm>
        </p:grpSpPr>
        <p:grpSp>
          <p:nvGrpSpPr>
            <p:cNvPr id="245" name="Group 6"/>
            <p:cNvGrpSpPr/>
            <p:nvPr/>
          </p:nvGrpSpPr>
          <p:grpSpPr>
            <a:xfrm>
              <a:off x="1093680" y="3462120"/>
              <a:ext cx="6476760" cy="509760"/>
              <a:chOff x="1093680" y="3462120"/>
              <a:chExt cx="6476760" cy="509760"/>
            </a:xfrm>
          </p:grpSpPr>
          <p:grpSp>
            <p:nvGrpSpPr>
              <p:cNvPr id="246" name="Group 7"/>
              <p:cNvGrpSpPr/>
              <p:nvPr/>
            </p:nvGrpSpPr>
            <p:grpSpPr>
              <a:xfrm>
                <a:off x="1093680" y="3462120"/>
                <a:ext cx="609120" cy="509760"/>
                <a:chOff x="1093680" y="3462120"/>
                <a:chExt cx="609120" cy="509760"/>
              </a:xfrm>
            </p:grpSpPr>
            <p:sp>
              <p:nvSpPr>
                <p:cNvPr id="247" name="CustomShape 8"/>
                <p:cNvSpPr/>
                <p:nvPr/>
              </p:nvSpPr>
              <p:spPr>
                <a:xfrm>
                  <a:off x="1093680" y="3462120"/>
                  <a:ext cx="609120" cy="509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6800" rIns="90000" bIns="46800"/>
                <a:lstStyle/>
                <a:p>
                  <a:pPr>
                    <a:lnSpc>
                      <a:spcPct val="100000"/>
                    </a:lnSpc>
                    <a:spcBef>
                      <a:spcPts val="1500"/>
                    </a:spcBef>
                  </a:pPr>
                  <a:r>
                    <a:rPr lang="it-IT" sz="2400" b="1" i="1" strike="noStrike" spc="-1">
                      <a:solidFill>
                        <a:srgbClr val="CC0000"/>
                      </a:solidFill>
                      <a:latin typeface="Times New Roman"/>
                      <a:ea typeface="DejaVu Sans"/>
                    </a:rPr>
                    <a:t>C</a:t>
                  </a:r>
                  <a:r>
                    <a:rPr lang="it-IT" sz="2400" b="1" i="1" strike="noStrike" spc="-1" baseline="-25000">
                      <a:solidFill>
                        <a:srgbClr val="CC0000"/>
                      </a:solidFill>
                      <a:latin typeface="Times New Roman"/>
                      <a:ea typeface="DejaVu Sans"/>
                    </a:rPr>
                    <a:t>2</a:t>
                  </a:r>
                  <a:endParaRPr lang="it-IT" sz="2400" b="0" strike="noStrike" spc="-1">
                    <a:latin typeface="Arial"/>
                  </a:endParaRPr>
                </a:p>
              </p:txBody>
            </p:sp>
          </p:grpSp>
          <p:grpSp>
            <p:nvGrpSpPr>
              <p:cNvPr id="248" name="Group 9"/>
              <p:cNvGrpSpPr/>
              <p:nvPr/>
            </p:nvGrpSpPr>
            <p:grpSpPr>
              <a:xfrm>
                <a:off x="3608280" y="3462120"/>
                <a:ext cx="1523520" cy="509760"/>
                <a:chOff x="3608280" y="3462120"/>
                <a:chExt cx="1523520" cy="509760"/>
              </a:xfrm>
            </p:grpSpPr>
            <p:sp>
              <p:nvSpPr>
                <p:cNvPr id="249" name="CustomShape 10"/>
                <p:cNvSpPr/>
                <p:nvPr/>
              </p:nvSpPr>
              <p:spPr>
                <a:xfrm>
                  <a:off x="3608280" y="3462120"/>
                  <a:ext cx="1523520" cy="509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6800" rIns="90000" bIns="46800"/>
                <a:lstStyle/>
                <a:p>
                  <a:pPr>
                    <a:lnSpc>
                      <a:spcPct val="100000"/>
                    </a:lnSpc>
                    <a:spcBef>
                      <a:spcPts val="1500"/>
                    </a:spcBef>
                  </a:pPr>
                  <a:r>
                    <a:rPr lang="it-IT" sz="2400" b="1" strike="noStrike" spc="-1">
                      <a:solidFill>
                        <a:srgbClr val="CC0000"/>
                      </a:solidFill>
                      <a:latin typeface="Times New Roman"/>
                      <a:ea typeface="DejaVu Sans"/>
                    </a:rPr>
                    <a:t>pseudo-</a:t>
                  </a:r>
                  <a:r>
                    <a:rPr lang="it-IT" sz="2400" b="1" i="1" strike="noStrike" spc="-1">
                      <a:solidFill>
                        <a:srgbClr val="CC0000"/>
                      </a:solidFill>
                      <a:latin typeface="Times New Roman"/>
                      <a:ea typeface="DejaVu Sans"/>
                    </a:rPr>
                    <a:t>C</a:t>
                  </a:r>
                  <a:r>
                    <a:rPr lang="it-IT" sz="2400" b="1" i="1" strike="noStrike" spc="-1" baseline="-25000">
                      <a:solidFill>
                        <a:srgbClr val="CC0000"/>
                      </a:solidFill>
                      <a:latin typeface="Times New Roman"/>
                      <a:ea typeface="DejaVu Sans"/>
                    </a:rPr>
                    <a:t>2</a:t>
                  </a:r>
                  <a:endParaRPr lang="it-IT" sz="2400" b="0" strike="noStrike" spc="-1">
                    <a:latin typeface="Arial"/>
                  </a:endParaRPr>
                </a:p>
              </p:txBody>
            </p:sp>
          </p:grpSp>
          <p:grpSp>
            <p:nvGrpSpPr>
              <p:cNvPr id="250" name="Group 11"/>
              <p:cNvGrpSpPr/>
              <p:nvPr/>
            </p:nvGrpSpPr>
            <p:grpSpPr>
              <a:xfrm>
                <a:off x="6960960" y="3462120"/>
                <a:ext cx="609480" cy="509760"/>
                <a:chOff x="6960960" y="3462120"/>
                <a:chExt cx="609480" cy="509760"/>
              </a:xfrm>
            </p:grpSpPr>
            <p:sp>
              <p:nvSpPr>
                <p:cNvPr id="251" name="CustomShape 12"/>
                <p:cNvSpPr/>
                <p:nvPr/>
              </p:nvSpPr>
              <p:spPr>
                <a:xfrm>
                  <a:off x="6960960" y="3462120"/>
                  <a:ext cx="609480" cy="5097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0" h="21600">
                      <a:moveTo>
                        <a:pt x="0" y="0"/>
                      </a:moveTo>
                      <a:lnTo>
                        <a:pt x="21600" y="0"/>
                      </a:lnTo>
                      <a:lnTo>
                        <a:pt x="21600" y="21600"/>
                      </a:lnTo>
                      <a:lnTo>
                        <a:pt x="0" y="2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lIns="90000" tIns="46800" rIns="90000" bIns="46800"/>
                <a:lstStyle/>
                <a:p>
                  <a:pPr>
                    <a:lnSpc>
                      <a:spcPct val="100000"/>
                    </a:lnSpc>
                    <a:spcBef>
                      <a:spcPts val="1500"/>
                    </a:spcBef>
                  </a:pPr>
                  <a:r>
                    <a:rPr lang="it-IT" sz="2400" b="1" i="1" strike="noStrike" spc="-1">
                      <a:solidFill>
                        <a:srgbClr val="CC0000"/>
                      </a:solidFill>
                      <a:latin typeface="Times New Roman"/>
                      <a:ea typeface="DejaVu Sans"/>
                    </a:rPr>
                    <a:t>C</a:t>
                  </a:r>
                  <a:r>
                    <a:rPr lang="it-IT" sz="2400" b="1" i="1" strike="noStrike" spc="-1" baseline="-25000">
                      <a:solidFill>
                        <a:srgbClr val="CC0000"/>
                      </a:solidFill>
                      <a:latin typeface="Times New Roman"/>
                      <a:ea typeface="DejaVu Sans"/>
                    </a:rPr>
                    <a:t>1</a:t>
                  </a:r>
                  <a:endParaRPr lang="it-IT" sz="2400" b="0" strike="noStrike" spc="-1">
                    <a:latin typeface="Arial"/>
                  </a:endParaRPr>
                </a:p>
              </p:txBody>
            </p:sp>
          </p:grpSp>
        </p:grpSp>
        <p:sp>
          <p:nvSpPr>
            <p:cNvPr id="252" name="CustomShape 13"/>
            <p:cNvSpPr/>
            <p:nvPr/>
          </p:nvSpPr>
          <p:spPr>
            <a:xfrm>
              <a:off x="1473120" y="2852640"/>
              <a:ext cx="5486040" cy="48960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624"/>
                </a:spcBef>
              </a:pPr>
              <a:r>
                <a:rPr lang="it-IT" sz="2600" b="1" strike="noStrike" spc="-1">
                  <a:solidFill>
                    <a:srgbClr val="333399"/>
                  </a:solidFill>
                  <a:latin typeface="Arial"/>
                  <a:ea typeface="DejaVu Sans"/>
                </a:rPr>
                <a:t>Catalizzatori</a:t>
              </a:r>
              <a:r>
                <a:rPr lang="it-IT" sz="26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 </a:t>
              </a:r>
              <a:r>
                <a:rPr lang="it-IT" sz="2600" b="1" strike="noStrike" spc="-1">
                  <a:solidFill>
                    <a:srgbClr val="CC0000"/>
                  </a:solidFill>
                  <a:latin typeface="Arial"/>
                  <a:ea typeface="DejaVu Sans"/>
                </a:rPr>
                <a:t>ISOSPECIFICI</a:t>
              </a:r>
              <a:r>
                <a:rPr lang="it-IT" sz="2600" b="1" strike="noStrike" spc="-1" baseline="30000">
                  <a:solidFill>
                    <a:srgbClr val="333399"/>
                  </a:solidFill>
                  <a:latin typeface="Arial"/>
                  <a:ea typeface="DejaVu Sans"/>
                </a:rPr>
                <a:t>1</a:t>
              </a:r>
              <a:endParaRPr lang="it-IT" sz="2600" b="0" strike="noStrike" spc="-1">
                <a:latin typeface="Arial"/>
              </a:endParaRPr>
            </a:p>
          </p:txBody>
        </p:sp>
      </p:grpSp>
      <p:pic>
        <p:nvPicPr>
          <p:cNvPr id="253" name="Immagine 252"/>
          <p:cNvPicPr/>
          <p:nvPr/>
        </p:nvPicPr>
        <p:blipFill>
          <a:blip r:embed="rId2"/>
          <a:stretch/>
        </p:blipFill>
        <p:spPr>
          <a:xfrm>
            <a:off x="6235560" y="393840"/>
            <a:ext cx="2413080" cy="1714680"/>
          </a:xfrm>
          <a:prstGeom prst="rect">
            <a:avLst/>
          </a:prstGeom>
          <a:ln>
            <a:noFill/>
          </a:ln>
        </p:spPr>
      </p:pic>
      <p:pic>
        <p:nvPicPr>
          <p:cNvPr id="254" name="Immagine 253"/>
          <p:cNvPicPr/>
          <p:nvPr/>
        </p:nvPicPr>
        <p:blipFill>
          <a:blip r:embed="rId3"/>
          <a:stretch/>
        </p:blipFill>
        <p:spPr>
          <a:xfrm>
            <a:off x="177840" y="3911760"/>
            <a:ext cx="2590920" cy="1943280"/>
          </a:xfrm>
          <a:prstGeom prst="rect">
            <a:avLst/>
          </a:prstGeom>
          <a:ln>
            <a:noFill/>
          </a:ln>
        </p:spPr>
      </p:pic>
      <p:pic>
        <p:nvPicPr>
          <p:cNvPr id="255" name="Immagine 254"/>
          <p:cNvPicPr/>
          <p:nvPr/>
        </p:nvPicPr>
        <p:blipFill>
          <a:blip r:embed="rId4"/>
          <a:stretch/>
        </p:blipFill>
        <p:spPr>
          <a:xfrm>
            <a:off x="3149640" y="4064040"/>
            <a:ext cx="2514600" cy="1828800"/>
          </a:xfrm>
          <a:prstGeom prst="rect">
            <a:avLst/>
          </a:prstGeom>
          <a:ln>
            <a:noFill/>
          </a:ln>
        </p:spPr>
      </p:pic>
      <p:pic>
        <p:nvPicPr>
          <p:cNvPr id="256" name="Immagine 255"/>
          <p:cNvPicPr/>
          <p:nvPr/>
        </p:nvPicPr>
        <p:blipFill>
          <a:blip r:embed="rId5"/>
          <a:stretch/>
        </p:blipFill>
        <p:spPr>
          <a:xfrm>
            <a:off x="6045120" y="3911760"/>
            <a:ext cx="2400480" cy="1879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685800" y="1371600"/>
            <a:ext cx="4723920" cy="1190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Il </a:t>
            </a:r>
            <a:r>
              <a:rPr lang="it-IT" sz="2400" b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PP isotattico </a:t>
            </a:r>
            <a:r>
              <a:rPr lang="it-IT" sz="2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ottenuto con i metalloceni, rispetto a quello ottenuto con il Ti presenta: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258" name="CustomShape 2"/>
          <p:cNvSpPr/>
          <p:nvPr/>
        </p:nvSpPr>
        <p:spPr>
          <a:xfrm>
            <a:off x="457200" y="3200400"/>
            <a:ext cx="6857640" cy="459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indent="-216000">
              <a:lnSpc>
                <a:spcPct val="100000"/>
              </a:lnSpc>
              <a:spcBef>
                <a:spcPts val="1500"/>
              </a:spcBef>
              <a:buClr>
                <a:srgbClr val="33CC33"/>
              </a:buClr>
              <a:buFont typeface="Wingdings" charset="2"/>
              <a:buChar char=""/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una </a:t>
            </a:r>
            <a:r>
              <a:rPr lang="it-IT" sz="24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distribuzione di pesi molecolari 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più stretta;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259" name="CustomShape 3"/>
          <p:cNvSpPr/>
          <p:nvPr/>
        </p:nvSpPr>
        <p:spPr>
          <a:xfrm>
            <a:off x="457200" y="3733920"/>
            <a:ext cx="8000640" cy="82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indent="-216000" algn="just">
              <a:lnSpc>
                <a:spcPct val="100000"/>
              </a:lnSpc>
              <a:spcBef>
                <a:spcPts val="1500"/>
              </a:spcBef>
              <a:buClr>
                <a:srgbClr val="33CC33"/>
              </a:buClr>
              <a:buFont typeface="Wingdings" charset="2"/>
              <a:buChar char=""/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una </a:t>
            </a:r>
            <a:r>
              <a:rPr lang="it-IT" sz="24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tatticità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che può andare da quasi atattico a perfettamente isotattico;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260" name="CustomShape 4"/>
          <p:cNvSpPr/>
          <p:nvPr/>
        </p:nvSpPr>
        <p:spPr>
          <a:xfrm>
            <a:off x="457200" y="4724280"/>
            <a:ext cx="8152920" cy="82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indent="-216000" algn="just">
              <a:lnSpc>
                <a:spcPct val="100000"/>
              </a:lnSpc>
              <a:spcBef>
                <a:spcPts val="1500"/>
              </a:spcBef>
              <a:buClr>
                <a:srgbClr val="33CC33"/>
              </a:buClr>
              <a:buFont typeface="Wingdings" charset="2"/>
              <a:buChar char=""/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una </a:t>
            </a:r>
            <a:r>
              <a:rPr lang="it-IT" sz="24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regioregolarità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incompleta (con inserzioni di tipo secondario);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261" name="CustomShape 5"/>
          <p:cNvSpPr/>
          <p:nvPr/>
        </p:nvSpPr>
        <p:spPr>
          <a:xfrm>
            <a:off x="457200" y="5638680"/>
            <a:ext cx="8381520" cy="459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indent="-216000">
              <a:lnSpc>
                <a:spcPct val="100000"/>
              </a:lnSpc>
              <a:spcBef>
                <a:spcPts val="1500"/>
              </a:spcBef>
              <a:buClr>
                <a:srgbClr val="33CC33"/>
              </a:buClr>
              <a:buFont typeface="Wingdings" charset="2"/>
              <a:buChar char=""/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una distribuzione casuale degli </a:t>
            </a:r>
            <a:r>
              <a:rPr lang="it-IT" sz="24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stereo- e regioerrori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262" name="CustomShape 6"/>
          <p:cNvSpPr/>
          <p:nvPr/>
        </p:nvSpPr>
        <p:spPr>
          <a:xfrm>
            <a:off x="457200" y="228600"/>
            <a:ext cx="5486040" cy="875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it-IT" sz="2400" b="1" strike="noStrike" spc="-1">
                <a:solidFill>
                  <a:srgbClr val="333399"/>
                </a:solidFill>
                <a:latin typeface="Arial"/>
                <a:ea typeface="DejaVu Sans"/>
              </a:rPr>
              <a:t>Catalizzatori </a:t>
            </a:r>
            <a:r>
              <a:rPr lang="it-IT" sz="2400" b="1" i="1" strike="noStrike" spc="-1">
                <a:solidFill>
                  <a:srgbClr val="333399"/>
                </a:solidFill>
                <a:latin typeface="Arial"/>
                <a:ea typeface="DejaVu Sans"/>
              </a:rPr>
              <a:t>ansa</a:t>
            </a:r>
            <a:r>
              <a:rPr lang="it-IT" sz="2400" b="1" strike="noStrike" spc="-1">
                <a:solidFill>
                  <a:srgbClr val="333399"/>
                </a:solidFill>
                <a:latin typeface="Arial"/>
                <a:ea typeface="DejaVu Sans"/>
              </a:rPr>
              <a:t>-zirconocenici </a:t>
            </a:r>
            <a:r>
              <a:rPr lang="it-IT" sz="2400" b="1" strike="noStrike" spc="-1">
                <a:solidFill>
                  <a:srgbClr val="CC0000"/>
                </a:solidFill>
                <a:latin typeface="Arial"/>
                <a:ea typeface="DejaVu Sans"/>
              </a:rPr>
              <a:t>stereorigidi</a:t>
            </a:r>
            <a:r>
              <a:rPr lang="it-IT" sz="2400" b="1" strike="noStrike" spc="-1">
                <a:solidFill>
                  <a:srgbClr val="33CC33"/>
                </a:solidFill>
                <a:latin typeface="Arial"/>
                <a:ea typeface="DejaVu Sans"/>
              </a:rPr>
              <a:t> </a:t>
            </a:r>
            <a:r>
              <a:rPr lang="it-IT" sz="2400" b="1" strike="noStrike" spc="-1">
                <a:solidFill>
                  <a:srgbClr val="333399"/>
                </a:solidFill>
                <a:latin typeface="Arial"/>
                <a:ea typeface="DejaVu Sans"/>
              </a:rPr>
              <a:t>a</a:t>
            </a:r>
            <a:r>
              <a:rPr lang="it-IT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it-IT" sz="2400" b="1" strike="noStrike" spc="-1">
                <a:solidFill>
                  <a:srgbClr val="CC0000"/>
                </a:solidFill>
                <a:latin typeface="Arial"/>
                <a:ea typeface="DejaVu Sans"/>
              </a:rPr>
              <a:t>simmetria </a:t>
            </a:r>
            <a:r>
              <a:rPr lang="it-IT" sz="2400" b="1" i="1" strike="noStrike" spc="-1">
                <a:solidFill>
                  <a:srgbClr val="CC0000"/>
                </a:solidFill>
                <a:latin typeface="Arial"/>
                <a:ea typeface="DejaVu Sans"/>
              </a:rPr>
              <a:t>C</a:t>
            </a:r>
            <a:r>
              <a:rPr lang="it-IT" sz="2400" b="1" i="1" strike="noStrike" spc="-1" baseline="-25000">
                <a:solidFill>
                  <a:srgbClr val="CC0000"/>
                </a:solidFill>
                <a:latin typeface="Arial"/>
                <a:ea typeface="DejaVu Sans"/>
              </a:rPr>
              <a:t>2</a:t>
            </a:r>
            <a:endParaRPr lang="it-IT" sz="2400" b="0" strike="noStrike" spc="-1">
              <a:latin typeface="Arial"/>
            </a:endParaRPr>
          </a:p>
        </p:txBody>
      </p:sp>
      <p:grpSp>
        <p:nvGrpSpPr>
          <p:cNvPr id="263" name="Group 7"/>
          <p:cNvGrpSpPr/>
          <p:nvPr/>
        </p:nvGrpSpPr>
        <p:grpSpPr>
          <a:xfrm>
            <a:off x="6400800" y="228600"/>
            <a:ext cx="2437920" cy="1675800"/>
            <a:chOff x="6400800" y="228600"/>
            <a:chExt cx="2437920" cy="1675800"/>
          </a:xfrm>
        </p:grpSpPr>
        <p:sp>
          <p:nvSpPr>
            <p:cNvPr id="264" name="CustomShape 8"/>
            <p:cNvSpPr/>
            <p:nvPr/>
          </p:nvSpPr>
          <p:spPr>
            <a:xfrm>
              <a:off x="6400800" y="228600"/>
              <a:ext cx="2437920" cy="1675800"/>
            </a:xfrm>
            <a:prstGeom prst="rect">
              <a:avLst/>
            </a:prstGeom>
            <a:noFill/>
            <a:ln w="76320">
              <a:solidFill>
                <a:srgbClr val="FF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5" name="CustomShape 9"/>
          <p:cNvSpPr/>
          <p:nvPr/>
        </p:nvSpPr>
        <p:spPr>
          <a:xfrm>
            <a:off x="457200" y="2590920"/>
            <a:ext cx="6324120" cy="459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indent="-216000">
              <a:lnSpc>
                <a:spcPct val="100000"/>
              </a:lnSpc>
              <a:spcBef>
                <a:spcPts val="1500"/>
              </a:spcBef>
              <a:buClr>
                <a:srgbClr val="33CC33"/>
              </a:buClr>
              <a:buFont typeface="Wingdings" charset="2"/>
              <a:buChar char=""/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un </a:t>
            </a:r>
            <a:r>
              <a:rPr lang="it-IT" sz="24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peso molecolare 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più basso.</a:t>
            </a:r>
            <a:endParaRPr lang="it-IT" sz="2400" b="0" strike="noStrike" spc="-1">
              <a:latin typeface="Arial"/>
            </a:endParaRPr>
          </a:p>
        </p:txBody>
      </p:sp>
      <p:grpSp>
        <p:nvGrpSpPr>
          <p:cNvPr id="266" name="Group 10"/>
          <p:cNvGrpSpPr/>
          <p:nvPr/>
        </p:nvGrpSpPr>
        <p:grpSpPr>
          <a:xfrm>
            <a:off x="6400800" y="2133720"/>
            <a:ext cx="2514240" cy="609120"/>
            <a:chOff x="6400800" y="2133720"/>
            <a:chExt cx="2514240" cy="609120"/>
          </a:xfrm>
        </p:grpSpPr>
        <p:sp>
          <p:nvSpPr>
            <p:cNvPr id="267" name="CustomShape 11"/>
            <p:cNvSpPr/>
            <p:nvPr/>
          </p:nvSpPr>
          <p:spPr>
            <a:xfrm>
              <a:off x="6476760" y="2210040"/>
              <a:ext cx="2438280" cy="459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lang="it-IT" sz="2400" b="0" strike="noStrike" spc="-1">
                  <a:solidFill>
                    <a:srgbClr val="333399"/>
                  </a:solidFill>
                  <a:latin typeface="Times New Roman"/>
                  <a:ea typeface="DejaVu Sans"/>
                </a:rPr>
                <a:t>25 milioni t /anno</a:t>
              </a:r>
              <a:endParaRPr lang="it-IT" sz="2400" b="0" strike="noStrike" spc="-1">
                <a:latin typeface="Arial"/>
              </a:endParaRPr>
            </a:p>
          </p:txBody>
        </p:sp>
        <p:sp>
          <p:nvSpPr>
            <p:cNvPr id="268" name="CustomShape 12"/>
            <p:cNvSpPr/>
            <p:nvPr/>
          </p:nvSpPr>
          <p:spPr>
            <a:xfrm>
              <a:off x="6400800" y="2133720"/>
              <a:ext cx="2514240" cy="609120"/>
            </a:xfrm>
            <a:prstGeom prst="rect">
              <a:avLst/>
            </a:prstGeom>
            <a:noFill/>
            <a:ln w="38160">
              <a:solidFill>
                <a:srgbClr val="333399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269" name="Immagine 268"/>
          <p:cNvPicPr/>
          <p:nvPr/>
        </p:nvPicPr>
        <p:blipFill>
          <a:blip r:embed="rId2"/>
          <a:stretch/>
        </p:blipFill>
        <p:spPr>
          <a:xfrm>
            <a:off x="6921360" y="368280"/>
            <a:ext cx="1574640" cy="143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1828800" y="152280"/>
            <a:ext cx="5486040" cy="940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624"/>
              </a:spcBef>
            </a:pPr>
            <a:r>
              <a:rPr lang="it-IT" sz="2600" b="1" strike="noStrike" spc="-1">
                <a:solidFill>
                  <a:srgbClr val="333399"/>
                </a:solidFill>
                <a:latin typeface="Arial"/>
                <a:ea typeface="DejaVu Sans"/>
              </a:rPr>
              <a:t>Catalizzatori </a:t>
            </a:r>
            <a:r>
              <a:rPr lang="it-IT" sz="2600" b="1" i="1" strike="noStrike" spc="-1">
                <a:solidFill>
                  <a:srgbClr val="333399"/>
                </a:solidFill>
                <a:latin typeface="Arial"/>
                <a:ea typeface="DejaVu Sans"/>
              </a:rPr>
              <a:t>ansa</a:t>
            </a:r>
            <a:r>
              <a:rPr lang="it-IT" sz="2600" b="1" strike="noStrike" spc="-1">
                <a:solidFill>
                  <a:srgbClr val="333399"/>
                </a:solidFill>
                <a:latin typeface="Arial"/>
                <a:ea typeface="DejaVu Sans"/>
              </a:rPr>
              <a:t>-metallocenici</a:t>
            </a:r>
            <a:endParaRPr lang="it-IT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600" b="1" strike="noStrike" spc="-1">
                <a:solidFill>
                  <a:srgbClr val="333399"/>
                </a:solidFill>
                <a:latin typeface="Arial"/>
                <a:ea typeface="DejaVu Sans"/>
              </a:rPr>
              <a:t>a </a:t>
            </a:r>
            <a:r>
              <a:rPr lang="it-IT" sz="2600" b="1" strike="noStrike" spc="-1">
                <a:solidFill>
                  <a:srgbClr val="C00000"/>
                </a:solidFill>
                <a:latin typeface="Arial"/>
                <a:ea typeface="DejaVu Sans"/>
              </a:rPr>
              <a:t>simmetria </a:t>
            </a:r>
            <a:r>
              <a:rPr lang="it-IT" sz="2600" b="1" i="1" strike="noStrike" spc="-1">
                <a:solidFill>
                  <a:srgbClr val="C00000"/>
                </a:solidFill>
                <a:latin typeface="Arial"/>
                <a:ea typeface="DejaVu Sans"/>
              </a:rPr>
              <a:t>C</a:t>
            </a:r>
            <a:r>
              <a:rPr lang="it-IT" sz="2600" b="1" i="1" strike="noStrike" spc="-1" baseline="-25000">
                <a:solidFill>
                  <a:srgbClr val="C00000"/>
                </a:solidFill>
                <a:latin typeface="Arial"/>
                <a:ea typeface="DejaVu Sans"/>
              </a:rPr>
              <a:t>2</a:t>
            </a:r>
            <a:r>
              <a:rPr lang="it-IT" sz="2600" b="1" strike="noStrike" spc="-1" baseline="30000">
                <a:solidFill>
                  <a:srgbClr val="333399"/>
                </a:solidFill>
                <a:latin typeface="Arial"/>
                <a:ea typeface="DejaVu Sans"/>
              </a:rPr>
              <a:t>1</a:t>
            </a:r>
            <a:endParaRPr lang="it-IT" sz="2600" b="0" strike="noStrike" spc="-1">
              <a:latin typeface="Arial"/>
            </a:endParaRPr>
          </a:p>
        </p:txBody>
      </p:sp>
      <p:sp>
        <p:nvSpPr>
          <p:cNvPr id="271" name="CustomShape 2"/>
          <p:cNvSpPr/>
          <p:nvPr/>
        </p:nvSpPr>
        <p:spPr>
          <a:xfrm>
            <a:off x="685800" y="6248520"/>
            <a:ext cx="4647960" cy="36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3"/>
              </a:spcBef>
            </a:pPr>
            <a:r>
              <a:rPr lang="it-IT" sz="1800" b="0" strike="noStrike" spc="-1" baseline="30000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L. Resconi et al.,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Chem. Rev.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2000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100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1253.</a:t>
            </a:r>
            <a:endParaRPr lang="it-IT" sz="1800" b="0" strike="noStrike" spc="-1">
              <a:latin typeface="Arial"/>
            </a:endParaRPr>
          </a:p>
        </p:txBody>
      </p:sp>
      <p:grpSp>
        <p:nvGrpSpPr>
          <p:cNvPr id="272" name="Group 3"/>
          <p:cNvGrpSpPr/>
          <p:nvPr/>
        </p:nvGrpSpPr>
        <p:grpSpPr>
          <a:xfrm>
            <a:off x="277920" y="1143000"/>
            <a:ext cx="7037280" cy="1259280"/>
            <a:chOff x="277920" y="1143000"/>
            <a:chExt cx="7037280" cy="1259280"/>
          </a:xfrm>
        </p:grpSpPr>
        <p:sp>
          <p:nvSpPr>
            <p:cNvPr id="273" name="Line 4"/>
            <p:cNvSpPr/>
            <p:nvPr/>
          </p:nvSpPr>
          <p:spPr>
            <a:xfrm flipH="1">
              <a:off x="1752480" y="1371600"/>
              <a:ext cx="457200" cy="2286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" name="Line 5"/>
            <p:cNvSpPr/>
            <p:nvPr/>
          </p:nvSpPr>
          <p:spPr>
            <a:xfrm flipH="1">
              <a:off x="1981080" y="1676520"/>
              <a:ext cx="457200" cy="2286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" name="Line 6"/>
            <p:cNvSpPr/>
            <p:nvPr/>
          </p:nvSpPr>
          <p:spPr>
            <a:xfrm>
              <a:off x="506520" y="2397240"/>
              <a:ext cx="511200" cy="50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6" name="Line 7"/>
            <p:cNvSpPr/>
            <p:nvPr/>
          </p:nvSpPr>
          <p:spPr>
            <a:xfrm flipH="1">
              <a:off x="6858000" y="1143000"/>
              <a:ext cx="457200" cy="2286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7" name="Line 8"/>
            <p:cNvSpPr/>
            <p:nvPr/>
          </p:nvSpPr>
          <p:spPr>
            <a:xfrm>
              <a:off x="2743200" y="1143000"/>
              <a:ext cx="457200" cy="2286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8" name="Line 9"/>
            <p:cNvSpPr/>
            <p:nvPr/>
          </p:nvSpPr>
          <p:spPr>
            <a:xfrm flipH="1">
              <a:off x="4267080" y="1219320"/>
              <a:ext cx="457200" cy="2286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" name="Line 10"/>
            <p:cNvSpPr/>
            <p:nvPr/>
          </p:nvSpPr>
          <p:spPr>
            <a:xfrm flipV="1">
              <a:off x="5943600" y="2133360"/>
              <a:ext cx="457200" cy="2286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" name="Line 11"/>
            <p:cNvSpPr/>
            <p:nvPr/>
          </p:nvSpPr>
          <p:spPr>
            <a:xfrm>
              <a:off x="5715000" y="1143000"/>
              <a:ext cx="457200" cy="22860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" name="CustomShape 12"/>
            <p:cNvSpPr/>
            <p:nvPr/>
          </p:nvSpPr>
          <p:spPr>
            <a:xfrm>
              <a:off x="1523880" y="1447920"/>
              <a:ext cx="304560" cy="3679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123"/>
                </a:spcBef>
              </a:pPr>
              <a:r>
                <a:rPr lang="it-IT" sz="1800" b="0" strike="noStrike" spc="-1">
                  <a:solidFill>
                    <a:srgbClr val="000000"/>
                  </a:solidFill>
                  <a:latin typeface="Times New Roman"/>
                  <a:ea typeface="DejaVu Sans"/>
                </a:rPr>
                <a:t>3</a:t>
              </a:r>
              <a:endParaRPr lang="it-IT" sz="1800" b="0" strike="noStrike" spc="-1">
                <a:latin typeface="Arial"/>
              </a:endParaRPr>
            </a:p>
          </p:txBody>
        </p:sp>
        <p:sp>
          <p:nvSpPr>
            <p:cNvPr id="282" name="CustomShape 13"/>
            <p:cNvSpPr/>
            <p:nvPr/>
          </p:nvSpPr>
          <p:spPr>
            <a:xfrm>
              <a:off x="1752480" y="1752480"/>
              <a:ext cx="304560" cy="3679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123"/>
                </a:spcBef>
              </a:pPr>
              <a:r>
                <a:rPr lang="it-IT" sz="1800" b="0" strike="noStrike" spc="-1">
                  <a:solidFill>
                    <a:srgbClr val="000000"/>
                  </a:solidFill>
                  <a:latin typeface="Times New Roman"/>
                  <a:ea typeface="DejaVu Sans"/>
                </a:rPr>
                <a:t>2</a:t>
              </a:r>
              <a:endParaRPr lang="it-IT" sz="1800" b="0" strike="noStrike" spc="-1">
                <a:latin typeface="Arial"/>
              </a:endParaRPr>
            </a:p>
          </p:txBody>
        </p:sp>
        <p:sp>
          <p:nvSpPr>
            <p:cNvPr id="283" name="CustomShape 14"/>
            <p:cNvSpPr/>
            <p:nvPr/>
          </p:nvSpPr>
          <p:spPr>
            <a:xfrm>
              <a:off x="3124080" y="1219320"/>
              <a:ext cx="304560" cy="3679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123"/>
                </a:spcBef>
              </a:pPr>
              <a:r>
                <a:rPr lang="it-IT" sz="1800" b="0" strike="noStrike" spc="-1">
                  <a:solidFill>
                    <a:srgbClr val="000000"/>
                  </a:solidFill>
                  <a:latin typeface="Times New Roman"/>
                  <a:ea typeface="DejaVu Sans"/>
                </a:rPr>
                <a:t>4</a:t>
              </a:r>
              <a:endParaRPr lang="it-IT" sz="1800" b="0" strike="noStrike" spc="-1">
                <a:latin typeface="Arial"/>
              </a:endParaRPr>
            </a:p>
          </p:txBody>
        </p:sp>
        <p:sp>
          <p:nvSpPr>
            <p:cNvPr id="284" name="CustomShape 15"/>
            <p:cNvSpPr/>
            <p:nvPr/>
          </p:nvSpPr>
          <p:spPr>
            <a:xfrm>
              <a:off x="4038480" y="1295280"/>
              <a:ext cx="304560" cy="3679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123"/>
                </a:spcBef>
              </a:pPr>
              <a:r>
                <a:rPr lang="it-IT" sz="1800" b="0" strike="noStrike" spc="-1">
                  <a:solidFill>
                    <a:srgbClr val="000000"/>
                  </a:solidFill>
                  <a:latin typeface="Times New Roman"/>
                  <a:ea typeface="DejaVu Sans"/>
                </a:rPr>
                <a:t>3</a:t>
              </a:r>
              <a:endParaRPr lang="it-IT" sz="1800" b="0" strike="noStrike" spc="-1">
                <a:latin typeface="Arial"/>
              </a:endParaRPr>
            </a:p>
          </p:txBody>
        </p:sp>
        <p:sp>
          <p:nvSpPr>
            <p:cNvPr id="285" name="CustomShape 16"/>
            <p:cNvSpPr/>
            <p:nvPr/>
          </p:nvSpPr>
          <p:spPr>
            <a:xfrm>
              <a:off x="4267080" y="1676520"/>
              <a:ext cx="304560" cy="3679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123"/>
                </a:spcBef>
              </a:pPr>
              <a:r>
                <a:rPr lang="it-IT" sz="1800" b="0" strike="noStrike" spc="-1">
                  <a:solidFill>
                    <a:srgbClr val="000000"/>
                  </a:solidFill>
                  <a:latin typeface="Times New Roman"/>
                  <a:ea typeface="DejaVu Sans"/>
                </a:rPr>
                <a:t>2</a:t>
              </a:r>
              <a:endParaRPr lang="it-IT" sz="1800" b="0" strike="noStrike" spc="-1">
                <a:latin typeface="Arial"/>
              </a:endParaRPr>
            </a:p>
          </p:txBody>
        </p:sp>
        <p:sp>
          <p:nvSpPr>
            <p:cNvPr id="286" name="CustomShape 17"/>
            <p:cNvSpPr/>
            <p:nvPr/>
          </p:nvSpPr>
          <p:spPr>
            <a:xfrm>
              <a:off x="6324480" y="1905120"/>
              <a:ext cx="304560" cy="3679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123"/>
                </a:spcBef>
              </a:pPr>
              <a:r>
                <a:rPr lang="it-IT" sz="1800" b="0" strike="noStrike" spc="-1">
                  <a:solidFill>
                    <a:srgbClr val="000000"/>
                  </a:solidFill>
                  <a:latin typeface="Times New Roman"/>
                  <a:ea typeface="DejaVu Sans"/>
                </a:rPr>
                <a:t>1</a:t>
              </a:r>
              <a:endParaRPr lang="it-IT" sz="1800" b="0" strike="noStrike" spc="-1">
                <a:latin typeface="Arial"/>
              </a:endParaRPr>
            </a:p>
          </p:txBody>
        </p:sp>
        <p:sp>
          <p:nvSpPr>
            <p:cNvPr id="287" name="CustomShape 18"/>
            <p:cNvSpPr/>
            <p:nvPr/>
          </p:nvSpPr>
          <p:spPr>
            <a:xfrm>
              <a:off x="6095880" y="1219320"/>
              <a:ext cx="304560" cy="3679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123"/>
                </a:spcBef>
              </a:pPr>
              <a:r>
                <a:rPr lang="it-IT" sz="1800" b="0" strike="noStrike" spc="-1">
                  <a:solidFill>
                    <a:srgbClr val="000000"/>
                  </a:solidFill>
                  <a:latin typeface="Times New Roman"/>
                  <a:ea typeface="DejaVu Sans"/>
                </a:rPr>
                <a:t>3</a:t>
              </a:r>
              <a:endParaRPr lang="it-IT" sz="1800" b="0" strike="noStrike" spc="-1">
                <a:latin typeface="Arial"/>
              </a:endParaRPr>
            </a:p>
          </p:txBody>
        </p:sp>
        <p:sp>
          <p:nvSpPr>
            <p:cNvPr id="288" name="CustomShape 19"/>
            <p:cNvSpPr/>
            <p:nvPr/>
          </p:nvSpPr>
          <p:spPr>
            <a:xfrm>
              <a:off x="6629400" y="1143000"/>
              <a:ext cx="304560" cy="3679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123"/>
                </a:spcBef>
              </a:pPr>
              <a:r>
                <a:rPr lang="it-IT" sz="1800" b="0" strike="noStrike" spc="-1">
                  <a:solidFill>
                    <a:srgbClr val="000000"/>
                  </a:solidFill>
                  <a:latin typeface="Times New Roman"/>
                  <a:ea typeface="DejaVu Sans"/>
                </a:rPr>
                <a:t>4</a:t>
              </a:r>
              <a:endParaRPr lang="it-IT" sz="1800" b="0" strike="noStrike" spc="-1">
                <a:latin typeface="Arial"/>
              </a:endParaRPr>
            </a:p>
          </p:txBody>
        </p:sp>
        <p:sp>
          <p:nvSpPr>
            <p:cNvPr id="289" name="Line 20"/>
            <p:cNvSpPr/>
            <p:nvPr/>
          </p:nvSpPr>
          <p:spPr>
            <a:xfrm>
              <a:off x="277920" y="1940040"/>
              <a:ext cx="511200" cy="50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0" name="Line 21"/>
            <p:cNvSpPr/>
            <p:nvPr/>
          </p:nvSpPr>
          <p:spPr>
            <a:xfrm flipH="1">
              <a:off x="4468680" y="1863720"/>
              <a:ext cx="511200" cy="50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1" name="Line 22"/>
            <p:cNvSpPr/>
            <p:nvPr/>
          </p:nvSpPr>
          <p:spPr>
            <a:xfrm>
              <a:off x="3173400" y="2397240"/>
              <a:ext cx="511200" cy="5040"/>
            </a:xfrm>
            <a:prstGeom prst="line">
              <a:avLst/>
            </a:prstGeom>
            <a:ln w="9360">
              <a:solidFill>
                <a:srgbClr val="00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292" name="Immagine 291"/>
          <p:cNvPicPr/>
          <p:nvPr/>
        </p:nvPicPr>
        <p:blipFill>
          <a:blip r:embed="rId2"/>
          <a:stretch/>
        </p:blipFill>
        <p:spPr>
          <a:xfrm>
            <a:off x="762120" y="1676520"/>
            <a:ext cx="1574640" cy="1434960"/>
          </a:xfrm>
          <a:prstGeom prst="rect">
            <a:avLst/>
          </a:prstGeom>
          <a:ln>
            <a:noFill/>
          </a:ln>
        </p:spPr>
      </p:pic>
      <p:pic>
        <p:nvPicPr>
          <p:cNvPr id="293" name="Immagine 292"/>
          <p:cNvPicPr/>
          <p:nvPr/>
        </p:nvPicPr>
        <p:blipFill>
          <a:blip r:embed="rId3"/>
          <a:stretch/>
        </p:blipFill>
        <p:spPr>
          <a:xfrm>
            <a:off x="2743200" y="1447920"/>
            <a:ext cx="2654280" cy="1765440"/>
          </a:xfrm>
          <a:prstGeom prst="rect">
            <a:avLst/>
          </a:prstGeom>
          <a:ln>
            <a:noFill/>
          </a:ln>
        </p:spPr>
      </p:pic>
      <p:pic>
        <p:nvPicPr>
          <p:cNvPr id="294" name="Immagine 293"/>
          <p:cNvPicPr/>
          <p:nvPr/>
        </p:nvPicPr>
        <p:blipFill>
          <a:blip r:embed="rId4"/>
          <a:stretch/>
        </p:blipFill>
        <p:spPr>
          <a:xfrm>
            <a:off x="6083280" y="1371600"/>
            <a:ext cx="2438280" cy="1917720"/>
          </a:xfrm>
          <a:prstGeom prst="rect">
            <a:avLst/>
          </a:prstGeom>
          <a:ln>
            <a:noFill/>
          </a:ln>
        </p:spPr>
      </p:pic>
      <p:pic>
        <p:nvPicPr>
          <p:cNvPr id="295" name="Immagine 294"/>
          <p:cNvPicPr/>
          <p:nvPr/>
        </p:nvPicPr>
        <p:blipFill>
          <a:blip r:embed="rId5"/>
          <a:stretch/>
        </p:blipFill>
        <p:spPr>
          <a:xfrm>
            <a:off x="596880" y="3886200"/>
            <a:ext cx="1816200" cy="1727280"/>
          </a:xfrm>
          <a:prstGeom prst="rect">
            <a:avLst/>
          </a:prstGeom>
          <a:ln>
            <a:noFill/>
          </a:ln>
        </p:spPr>
      </p:pic>
      <p:pic>
        <p:nvPicPr>
          <p:cNvPr id="296" name="Immagine 295"/>
          <p:cNvPicPr/>
          <p:nvPr/>
        </p:nvPicPr>
        <p:blipFill>
          <a:blip r:embed="rId6"/>
          <a:stretch/>
        </p:blipFill>
        <p:spPr>
          <a:xfrm>
            <a:off x="3111480" y="3429000"/>
            <a:ext cx="2209680" cy="2832120"/>
          </a:xfrm>
          <a:prstGeom prst="rect">
            <a:avLst/>
          </a:prstGeom>
          <a:ln>
            <a:noFill/>
          </a:ln>
        </p:spPr>
      </p:pic>
      <p:pic>
        <p:nvPicPr>
          <p:cNvPr id="297" name="Immagine 296"/>
          <p:cNvPicPr/>
          <p:nvPr/>
        </p:nvPicPr>
        <p:blipFill>
          <a:blip r:embed="rId7"/>
          <a:stretch/>
        </p:blipFill>
        <p:spPr>
          <a:xfrm>
            <a:off x="5486400" y="3657600"/>
            <a:ext cx="2209680" cy="2108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1981080" y="6324480"/>
            <a:ext cx="4647960" cy="36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3"/>
              </a:spcBef>
            </a:pPr>
            <a:r>
              <a:rPr lang="it-IT" sz="1800" b="0" strike="noStrike" spc="-1" baseline="30000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L. Resconi et al.,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Chem. Rev.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2000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100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1253.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299" name="CustomShape 2"/>
          <p:cNvSpPr/>
          <p:nvPr/>
        </p:nvSpPr>
        <p:spPr>
          <a:xfrm>
            <a:off x="2351160" y="152280"/>
            <a:ext cx="4441320" cy="48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624"/>
              </a:spcBef>
            </a:pPr>
            <a:r>
              <a:rPr lang="it-IT" sz="2600" b="1" strike="noStrike" spc="-1">
                <a:solidFill>
                  <a:srgbClr val="333399"/>
                </a:solidFill>
                <a:latin typeface="Arial"/>
                <a:ea typeface="DejaVu Sans"/>
              </a:rPr>
              <a:t>ELEMENTI DI CHIRALITA’</a:t>
            </a:r>
            <a:r>
              <a:rPr lang="it-IT" sz="2600" b="1" strike="noStrike" spc="-1" baseline="30000">
                <a:solidFill>
                  <a:srgbClr val="333399"/>
                </a:solidFill>
                <a:latin typeface="Arial"/>
                <a:ea typeface="DejaVu Sans"/>
              </a:rPr>
              <a:t>1</a:t>
            </a:r>
            <a:endParaRPr lang="it-IT" sz="2600" b="0" strike="noStrike" spc="-1">
              <a:latin typeface="Arial"/>
            </a:endParaRPr>
          </a:p>
        </p:txBody>
      </p:sp>
      <p:grpSp>
        <p:nvGrpSpPr>
          <p:cNvPr id="300" name="Group 3"/>
          <p:cNvGrpSpPr/>
          <p:nvPr/>
        </p:nvGrpSpPr>
        <p:grpSpPr>
          <a:xfrm>
            <a:off x="152280" y="685800"/>
            <a:ext cx="3933360" cy="2765160"/>
            <a:chOff x="152280" y="685800"/>
            <a:chExt cx="3933360" cy="2765160"/>
          </a:xfrm>
        </p:grpSpPr>
        <p:pic>
          <p:nvPicPr>
            <p:cNvPr id="301" name="Picture 5"/>
            <p:cNvPicPr/>
            <p:nvPr/>
          </p:nvPicPr>
          <p:blipFill>
            <a:blip r:embed="rId2"/>
            <a:stretch/>
          </p:blipFill>
          <p:spPr>
            <a:xfrm>
              <a:off x="152280" y="1523880"/>
              <a:ext cx="3933360" cy="19270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02" name="CustomShape 4"/>
            <p:cNvSpPr/>
            <p:nvPr/>
          </p:nvSpPr>
          <p:spPr>
            <a:xfrm>
              <a:off x="457200" y="685800"/>
              <a:ext cx="3276000" cy="8251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 algn="ctr">
                <a:lnSpc>
                  <a:spcPct val="100000"/>
                </a:lnSpc>
                <a:spcBef>
                  <a:spcPts val="1500"/>
                </a:spcBef>
              </a:pPr>
              <a:r>
                <a:rPr lang="it-IT" sz="2400" b="0" strike="noStrike" spc="-1">
                  <a:solidFill>
                    <a:srgbClr val="CC0000"/>
                  </a:solidFill>
                  <a:latin typeface="Times New Roman"/>
                  <a:ea typeface="DejaVu Sans"/>
                </a:rPr>
                <a:t>L’enantiofaccia del propilene</a:t>
              </a:r>
              <a:endParaRPr lang="it-IT" sz="2400" b="0" strike="noStrike" spc="-1">
                <a:latin typeface="Arial"/>
              </a:endParaRPr>
            </a:p>
          </p:txBody>
        </p:sp>
      </p:grpSp>
      <p:grpSp>
        <p:nvGrpSpPr>
          <p:cNvPr id="303" name="Group 5"/>
          <p:cNvGrpSpPr/>
          <p:nvPr/>
        </p:nvGrpSpPr>
        <p:grpSpPr>
          <a:xfrm>
            <a:off x="5334120" y="838080"/>
            <a:ext cx="3276000" cy="459360"/>
            <a:chOff x="5334120" y="838080"/>
            <a:chExt cx="3276000" cy="459360"/>
          </a:xfrm>
        </p:grpSpPr>
        <p:sp>
          <p:nvSpPr>
            <p:cNvPr id="304" name="CustomShape 6"/>
            <p:cNvSpPr/>
            <p:nvPr/>
          </p:nvSpPr>
          <p:spPr>
            <a:xfrm>
              <a:off x="5334120" y="838080"/>
              <a:ext cx="3276000" cy="459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 algn="ctr">
                <a:lnSpc>
                  <a:spcPct val="100000"/>
                </a:lnSpc>
                <a:spcBef>
                  <a:spcPts val="1500"/>
                </a:spcBef>
              </a:pPr>
              <a:r>
                <a:rPr lang="it-IT" sz="2400" b="0" strike="noStrike" spc="-1">
                  <a:solidFill>
                    <a:srgbClr val="CC0000"/>
                  </a:solidFill>
                  <a:latin typeface="Times New Roman"/>
                  <a:ea typeface="DejaVu Sans"/>
                </a:rPr>
                <a:t>La catena in crescita</a:t>
              </a:r>
              <a:endParaRPr lang="it-IT" sz="2400" b="0" strike="noStrike" spc="-1">
                <a:latin typeface="Arial"/>
              </a:endParaRPr>
            </a:p>
          </p:txBody>
        </p:sp>
      </p:grpSp>
      <p:grpSp>
        <p:nvGrpSpPr>
          <p:cNvPr id="305" name="Group 7"/>
          <p:cNvGrpSpPr/>
          <p:nvPr/>
        </p:nvGrpSpPr>
        <p:grpSpPr>
          <a:xfrm>
            <a:off x="685800" y="3733920"/>
            <a:ext cx="7967160" cy="2530080"/>
            <a:chOff x="685800" y="3733920"/>
            <a:chExt cx="7967160" cy="2530080"/>
          </a:xfrm>
        </p:grpSpPr>
        <p:pic>
          <p:nvPicPr>
            <p:cNvPr id="306" name="Picture 11"/>
            <p:cNvPicPr/>
            <p:nvPr/>
          </p:nvPicPr>
          <p:blipFill>
            <a:blip r:embed="rId3"/>
            <a:stretch/>
          </p:blipFill>
          <p:spPr>
            <a:xfrm>
              <a:off x="4038480" y="3733920"/>
              <a:ext cx="4614480" cy="2530080"/>
            </a:xfrm>
            <a:prstGeom prst="rect">
              <a:avLst/>
            </a:prstGeom>
            <a:ln>
              <a:noFill/>
            </a:ln>
          </p:spPr>
        </p:pic>
        <p:sp>
          <p:nvSpPr>
            <p:cNvPr id="307" name="CustomShape 8"/>
            <p:cNvSpPr/>
            <p:nvPr/>
          </p:nvSpPr>
          <p:spPr>
            <a:xfrm>
              <a:off x="685800" y="4343400"/>
              <a:ext cx="3276360" cy="8251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 algn="ctr">
                <a:lnSpc>
                  <a:spcPct val="100000"/>
                </a:lnSpc>
                <a:spcBef>
                  <a:spcPts val="1500"/>
                </a:spcBef>
              </a:pPr>
              <a:r>
                <a:rPr lang="it-IT" sz="2400" b="0" strike="noStrike" spc="-1">
                  <a:solidFill>
                    <a:srgbClr val="CC0000"/>
                  </a:solidFill>
                  <a:latin typeface="Times New Roman"/>
                  <a:ea typeface="DejaVu Sans"/>
                </a:rPr>
                <a:t>La chiralità del sito catalitico</a:t>
              </a:r>
              <a:endParaRPr lang="it-IT" sz="2400" b="0" strike="noStrike" spc="-1">
                <a:latin typeface="Arial"/>
              </a:endParaRPr>
            </a:p>
          </p:txBody>
        </p:sp>
      </p:grpSp>
      <p:pic>
        <p:nvPicPr>
          <p:cNvPr id="308" name="Immagine 307"/>
          <p:cNvPicPr/>
          <p:nvPr/>
        </p:nvPicPr>
        <p:blipFill>
          <a:blip r:embed="rId4"/>
          <a:stretch/>
        </p:blipFill>
        <p:spPr>
          <a:xfrm>
            <a:off x="4648320" y="1676520"/>
            <a:ext cx="4089240" cy="151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CustomShape 1"/>
          <p:cNvSpPr/>
          <p:nvPr/>
        </p:nvSpPr>
        <p:spPr>
          <a:xfrm>
            <a:off x="1981080" y="6324480"/>
            <a:ext cx="4647960" cy="36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3"/>
              </a:spcBef>
            </a:pPr>
            <a:r>
              <a:rPr lang="it-IT" sz="1800" b="0" strike="noStrike" spc="-1" baseline="30000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L. Resconi et al.,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Chem. Rev.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2000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100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1253.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1293840" y="152280"/>
            <a:ext cx="6555960" cy="48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624"/>
              </a:spcBef>
            </a:pPr>
            <a:r>
              <a:rPr lang="it-IT" sz="2600" b="1" strike="noStrike" spc="-1">
                <a:solidFill>
                  <a:srgbClr val="CC0000"/>
                </a:solidFill>
                <a:latin typeface="Arial"/>
                <a:ea typeface="DejaVu Sans"/>
              </a:rPr>
              <a:t>MODI DI INSERZIONE DEL PROPILENE</a:t>
            </a:r>
            <a:r>
              <a:rPr lang="it-IT" sz="2600" b="1" strike="noStrike" spc="-1" baseline="30000">
                <a:solidFill>
                  <a:srgbClr val="CC0000"/>
                </a:solidFill>
                <a:latin typeface="Arial"/>
                <a:ea typeface="DejaVu Sans"/>
              </a:rPr>
              <a:t>1</a:t>
            </a:r>
            <a:endParaRPr lang="it-IT" sz="2600" b="0" strike="noStrike" spc="-1">
              <a:latin typeface="Arial"/>
            </a:endParaRPr>
          </a:p>
        </p:txBody>
      </p:sp>
      <p:grpSp>
        <p:nvGrpSpPr>
          <p:cNvPr id="311" name="Group 3"/>
          <p:cNvGrpSpPr/>
          <p:nvPr/>
        </p:nvGrpSpPr>
        <p:grpSpPr>
          <a:xfrm>
            <a:off x="609480" y="685800"/>
            <a:ext cx="7619760" cy="2568240"/>
            <a:chOff x="609480" y="685800"/>
            <a:chExt cx="7619760" cy="2568240"/>
          </a:xfrm>
        </p:grpSpPr>
        <p:pic>
          <p:nvPicPr>
            <p:cNvPr id="312" name="Picture 5"/>
            <p:cNvPicPr/>
            <p:nvPr/>
          </p:nvPicPr>
          <p:blipFill>
            <a:blip r:embed="rId2"/>
            <a:stretch/>
          </p:blipFill>
          <p:spPr>
            <a:xfrm>
              <a:off x="609480" y="685800"/>
              <a:ext cx="4854240" cy="2568240"/>
            </a:xfrm>
            <a:prstGeom prst="rect">
              <a:avLst/>
            </a:prstGeom>
            <a:ln>
              <a:noFill/>
            </a:ln>
          </p:spPr>
        </p:pic>
        <p:sp>
          <p:nvSpPr>
            <p:cNvPr id="313" name="CustomShape 4"/>
            <p:cNvSpPr/>
            <p:nvPr/>
          </p:nvSpPr>
          <p:spPr>
            <a:xfrm>
              <a:off x="5638680" y="1523880"/>
              <a:ext cx="2590560" cy="428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375"/>
                </a:spcBef>
              </a:pPr>
              <a:r>
                <a:rPr lang="it-IT" sz="2200" b="0" strike="noStrike" spc="-1">
                  <a:solidFill>
                    <a:srgbClr val="CC0000"/>
                  </a:solidFill>
                  <a:latin typeface="Times New Roman"/>
                  <a:ea typeface="DejaVu Sans"/>
                </a:rPr>
                <a:t>Inserzione primaria</a:t>
              </a:r>
              <a:endParaRPr lang="it-IT" sz="2200" b="0" strike="noStrike" spc="-1">
                <a:latin typeface="Arial"/>
              </a:endParaRPr>
            </a:p>
          </p:txBody>
        </p:sp>
      </p:grpSp>
      <p:grpSp>
        <p:nvGrpSpPr>
          <p:cNvPr id="314" name="Group 5"/>
          <p:cNvGrpSpPr/>
          <p:nvPr/>
        </p:nvGrpSpPr>
        <p:grpSpPr>
          <a:xfrm>
            <a:off x="685800" y="3429000"/>
            <a:ext cx="8127720" cy="2763360"/>
            <a:chOff x="685800" y="3429000"/>
            <a:chExt cx="8127720" cy="2763360"/>
          </a:xfrm>
        </p:grpSpPr>
        <p:pic>
          <p:nvPicPr>
            <p:cNvPr id="315" name="Picture 8"/>
            <p:cNvPicPr/>
            <p:nvPr/>
          </p:nvPicPr>
          <p:blipFill>
            <a:blip r:embed="rId3"/>
            <a:stretch/>
          </p:blipFill>
          <p:spPr>
            <a:xfrm>
              <a:off x="3505320" y="3429000"/>
              <a:ext cx="5308200" cy="2763360"/>
            </a:xfrm>
            <a:prstGeom prst="rect">
              <a:avLst/>
            </a:prstGeom>
            <a:ln>
              <a:noFill/>
            </a:ln>
          </p:spPr>
        </p:pic>
        <p:sp>
          <p:nvSpPr>
            <p:cNvPr id="316" name="CustomShape 6"/>
            <p:cNvSpPr/>
            <p:nvPr/>
          </p:nvSpPr>
          <p:spPr>
            <a:xfrm>
              <a:off x="685800" y="4419720"/>
              <a:ext cx="2742840" cy="428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375"/>
                </a:spcBef>
              </a:pPr>
              <a:r>
                <a:rPr lang="it-IT" sz="2200" b="0" strike="noStrike" spc="-1">
                  <a:solidFill>
                    <a:srgbClr val="CC0000"/>
                  </a:solidFill>
                  <a:latin typeface="Times New Roman"/>
                  <a:ea typeface="DejaVu Sans"/>
                </a:rPr>
                <a:t>Inserzione secondaria</a:t>
              </a:r>
              <a:endParaRPr lang="it-IT" sz="2200" b="0" strike="noStrike" spc="-1">
                <a:latin typeface="Arial"/>
              </a:endParaRPr>
            </a:p>
          </p:txBody>
        </p:sp>
      </p:grpSp>
      <p:sp>
        <p:nvSpPr>
          <p:cNvPr id="317" name="Line 7"/>
          <p:cNvSpPr/>
          <p:nvPr/>
        </p:nvSpPr>
        <p:spPr>
          <a:xfrm flipH="1">
            <a:off x="1908000" y="1413000"/>
            <a:ext cx="432000" cy="431640"/>
          </a:xfrm>
          <a:prstGeom prst="line">
            <a:avLst/>
          </a:prstGeom>
          <a:ln w="28440" cap="rnd">
            <a:solidFill>
              <a:srgbClr val="FF0000"/>
            </a:solidFill>
            <a:custDash>
              <a:ds d="400000" sp="300000"/>
            </a:custDash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8" name="Line 8"/>
          <p:cNvSpPr/>
          <p:nvPr/>
        </p:nvSpPr>
        <p:spPr>
          <a:xfrm>
            <a:off x="3544920" y="1442160"/>
            <a:ext cx="326880" cy="516240"/>
          </a:xfrm>
          <a:prstGeom prst="line">
            <a:avLst/>
          </a:prstGeom>
          <a:ln w="28440" cap="rnd">
            <a:solidFill>
              <a:srgbClr val="FF0000"/>
            </a:solidFill>
            <a:custDash>
              <a:ds d="400000" sp="300000"/>
            </a:custDash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9" name="Line 9"/>
          <p:cNvSpPr/>
          <p:nvPr/>
        </p:nvSpPr>
        <p:spPr>
          <a:xfrm flipH="1">
            <a:off x="5148000" y="4221000"/>
            <a:ext cx="431640" cy="432000"/>
          </a:xfrm>
          <a:prstGeom prst="line">
            <a:avLst/>
          </a:prstGeom>
          <a:ln w="28440" cap="rnd">
            <a:solidFill>
              <a:srgbClr val="FF0000"/>
            </a:solidFill>
            <a:custDash>
              <a:ds d="400000" sp="300000"/>
            </a:custDash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0" name="Line 10"/>
          <p:cNvSpPr/>
          <p:nvPr/>
        </p:nvSpPr>
        <p:spPr>
          <a:xfrm>
            <a:off x="6588000" y="4292640"/>
            <a:ext cx="432000" cy="431640"/>
          </a:xfrm>
          <a:prstGeom prst="line">
            <a:avLst/>
          </a:prstGeom>
          <a:ln w="28440" cap="rnd">
            <a:solidFill>
              <a:srgbClr val="FF0000"/>
            </a:solidFill>
            <a:custDash>
              <a:ds d="400000" sp="300000"/>
            </a:custDash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1981080" y="6324480"/>
            <a:ext cx="4647960" cy="36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3"/>
              </a:spcBef>
            </a:pPr>
            <a:r>
              <a:rPr lang="it-IT" sz="1800" b="0" strike="noStrike" spc="-1" baseline="30000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L. Resconi et al.,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Chem. Rev.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2000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100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1253.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322" name="CustomShape 2"/>
          <p:cNvSpPr/>
          <p:nvPr/>
        </p:nvSpPr>
        <p:spPr>
          <a:xfrm>
            <a:off x="324000" y="272880"/>
            <a:ext cx="8495640" cy="48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624"/>
              </a:spcBef>
            </a:pPr>
            <a:r>
              <a:rPr lang="it-IT" sz="2600" b="1" strike="noStrike" spc="-1">
                <a:solidFill>
                  <a:srgbClr val="333399"/>
                </a:solidFill>
                <a:latin typeface="Arial"/>
                <a:ea typeface="DejaVu Sans"/>
              </a:rPr>
              <a:t>INDUZIONE CHIRALE NELL’INSERZIONE PRIMARIA</a:t>
            </a:r>
            <a:r>
              <a:rPr lang="it-IT" sz="2600" b="1" strike="noStrike" spc="-1" baseline="30000">
                <a:solidFill>
                  <a:srgbClr val="333399"/>
                </a:solidFill>
                <a:latin typeface="Arial"/>
                <a:ea typeface="DejaVu Sans"/>
              </a:rPr>
              <a:t>1</a:t>
            </a:r>
            <a:endParaRPr lang="it-IT" sz="2600" b="0" strike="noStrike" spc="-1">
              <a:latin typeface="Arial"/>
            </a:endParaRPr>
          </a:p>
        </p:txBody>
      </p:sp>
      <p:grpSp>
        <p:nvGrpSpPr>
          <p:cNvPr id="323" name="Group 3"/>
          <p:cNvGrpSpPr/>
          <p:nvPr/>
        </p:nvGrpSpPr>
        <p:grpSpPr>
          <a:xfrm>
            <a:off x="3581280" y="1295280"/>
            <a:ext cx="2895480" cy="3263760"/>
            <a:chOff x="3581280" y="1295280"/>
            <a:chExt cx="2895480" cy="3263760"/>
          </a:xfrm>
        </p:grpSpPr>
        <p:sp>
          <p:nvSpPr>
            <p:cNvPr id="324" name="CustomShape 4"/>
            <p:cNvSpPr/>
            <p:nvPr/>
          </p:nvSpPr>
          <p:spPr>
            <a:xfrm>
              <a:off x="3581280" y="1295280"/>
              <a:ext cx="1828440" cy="459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lang="it-IT" sz="2400" b="1" i="1" strike="noStrike" spc="-1" dirty="0">
                  <a:solidFill>
                    <a:srgbClr val="0033CC"/>
                  </a:solidFill>
                  <a:latin typeface="Times New Roman"/>
                  <a:ea typeface="DejaVu Sans"/>
                </a:rPr>
                <a:t>Site control</a:t>
              </a:r>
              <a:endParaRPr lang="it-IT" sz="2400" b="0" strike="noStrike" spc="-1" dirty="0">
                <a:latin typeface="Arial"/>
              </a:endParaRPr>
            </a:p>
          </p:txBody>
        </p:sp>
        <p:sp>
          <p:nvSpPr>
            <p:cNvPr id="325" name="CustomShape 5"/>
            <p:cNvSpPr/>
            <p:nvPr/>
          </p:nvSpPr>
          <p:spPr>
            <a:xfrm>
              <a:off x="4876920" y="3733920"/>
              <a:ext cx="1599840" cy="8251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lang="it-IT" sz="2400" b="1" i="1" strike="noStrike" spc="-1">
                  <a:solidFill>
                    <a:srgbClr val="0033CC"/>
                  </a:solidFill>
                  <a:latin typeface="Times New Roman"/>
                  <a:ea typeface="DejaVu Sans"/>
                </a:rPr>
                <a:t>Chain-end control</a:t>
              </a:r>
              <a:endParaRPr lang="it-IT" sz="2400" b="0" strike="noStrike" spc="-1">
                <a:latin typeface="Arial"/>
              </a:endParaRPr>
            </a:p>
          </p:txBody>
        </p:sp>
      </p:grpSp>
      <p:sp>
        <p:nvSpPr>
          <p:cNvPr id="326" name="Line 6"/>
          <p:cNvSpPr/>
          <p:nvPr/>
        </p:nvSpPr>
        <p:spPr>
          <a:xfrm>
            <a:off x="4191120" y="1676520"/>
            <a:ext cx="360" cy="761760"/>
          </a:xfrm>
          <a:prstGeom prst="line">
            <a:avLst/>
          </a:prstGeom>
          <a:ln w="9360">
            <a:solidFill>
              <a:srgbClr val="0033CC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7" name="Line 7"/>
          <p:cNvSpPr/>
          <p:nvPr/>
        </p:nvSpPr>
        <p:spPr>
          <a:xfrm flipV="1">
            <a:off x="5334120" y="2895120"/>
            <a:ext cx="360" cy="838440"/>
          </a:xfrm>
          <a:prstGeom prst="line">
            <a:avLst/>
          </a:prstGeom>
          <a:ln w="9360">
            <a:solidFill>
              <a:srgbClr val="0033CC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28" name="Immagine 327"/>
          <p:cNvPicPr/>
          <p:nvPr/>
        </p:nvPicPr>
        <p:blipFill>
          <a:blip r:embed="rId2"/>
          <a:stretch/>
        </p:blipFill>
        <p:spPr>
          <a:xfrm>
            <a:off x="2514600" y="1676520"/>
            <a:ext cx="3517920" cy="2019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CustomShape 1"/>
          <p:cNvSpPr/>
          <p:nvPr/>
        </p:nvSpPr>
        <p:spPr>
          <a:xfrm>
            <a:off x="1981080" y="6324480"/>
            <a:ext cx="4647960" cy="36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3"/>
              </a:spcBef>
            </a:pPr>
            <a:r>
              <a:rPr lang="it-IT" sz="1800" b="0" strike="noStrike" spc="-1" baseline="30000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L. Resconi et al.,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Chem. Rev.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2000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100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1253.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330" name="CustomShape 2"/>
          <p:cNvSpPr/>
          <p:nvPr/>
        </p:nvSpPr>
        <p:spPr>
          <a:xfrm>
            <a:off x="324000" y="272880"/>
            <a:ext cx="8495640" cy="48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624"/>
              </a:spcBef>
            </a:pPr>
            <a:r>
              <a:rPr lang="it-IT" sz="2600" b="1" strike="noStrike" spc="-1">
                <a:solidFill>
                  <a:srgbClr val="333399"/>
                </a:solidFill>
                <a:latin typeface="Arial"/>
                <a:ea typeface="DejaVu Sans"/>
              </a:rPr>
              <a:t>INDUZIONE CHIRALE NELL’INSERZIONE PRIMARIA</a:t>
            </a:r>
            <a:r>
              <a:rPr lang="it-IT" sz="2600" b="1" strike="noStrike" spc="-1" baseline="30000">
                <a:solidFill>
                  <a:srgbClr val="333399"/>
                </a:solidFill>
                <a:latin typeface="Arial"/>
                <a:ea typeface="DejaVu Sans"/>
              </a:rPr>
              <a:t>1</a:t>
            </a:r>
            <a:endParaRPr lang="it-IT" sz="2600" b="0" strike="noStrike" spc="-1">
              <a:latin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r="1966"/>
          <a:stretch/>
        </p:blipFill>
        <p:spPr bwMode="auto">
          <a:xfrm>
            <a:off x="269830" y="1268760"/>
            <a:ext cx="8604340" cy="385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po 6"/>
          <p:cNvGrpSpPr/>
          <p:nvPr/>
        </p:nvGrpSpPr>
        <p:grpSpPr>
          <a:xfrm>
            <a:off x="5076056" y="1916832"/>
            <a:ext cx="2428638" cy="4131768"/>
            <a:chOff x="5076056" y="1916832"/>
            <a:chExt cx="2428638" cy="4131768"/>
          </a:xfrm>
        </p:grpSpPr>
        <p:sp>
          <p:nvSpPr>
            <p:cNvPr id="2" name="Rettangolo 1"/>
            <p:cNvSpPr/>
            <p:nvPr/>
          </p:nvSpPr>
          <p:spPr>
            <a:xfrm>
              <a:off x="5076056" y="1916832"/>
              <a:ext cx="504056" cy="3312368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CustomShape 4"/>
            <p:cNvSpPr/>
            <p:nvPr/>
          </p:nvSpPr>
          <p:spPr>
            <a:xfrm>
              <a:off x="5676254" y="5589240"/>
              <a:ext cx="1828440" cy="459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lang="it-IT" sz="2000" b="1" i="1" strike="noStrike" spc="-1" dirty="0" err="1" smtClean="0">
                  <a:solidFill>
                    <a:srgbClr val="C00000"/>
                  </a:solidFill>
                  <a:ea typeface="DejaVu Sans"/>
                </a:rPr>
                <a:t>stereoerrori</a:t>
              </a:r>
              <a:endParaRPr lang="it-IT" sz="2000" b="0" strike="noStrike" spc="-1" dirty="0">
                <a:solidFill>
                  <a:srgbClr val="C00000"/>
                </a:solidFill>
              </a:endParaRPr>
            </a:p>
          </p:txBody>
        </p:sp>
        <p:cxnSp>
          <p:nvCxnSpPr>
            <p:cNvPr id="4" name="Connettore 2 3"/>
            <p:cNvCxnSpPr/>
            <p:nvPr/>
          </p:nvCxnSpPr>
          <p:spPr>
            <a:xfrm flipH="1" flipV="1">
              <a:off x="5580112" y="5301208"/>
              <a:ext cx="216024" cy="432048"/>
            </a:xfrm>
            <a:prstGeom prst="straightConnector1">
              <a:avLst/>
            </a:prstGeom>
            <a:ln w="22225">
              <a:solidFill>
                <a:srgbClr val="C0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CustomShape 2"/>
          <p:cNvSpPr/>
          <p:nvPr/>
        </p:nvSpPr>
        <p:spPr>
          <a:xfrm>
            <a:off x="2592016" y="272880"/>
            <a:ext cx="3636168" cy="48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624"/>
              </a:spcBef>
            </a:pPr>
            <a:r>
              <a:rPr lang="it-IT" sz="2600" b="1" strike="noStrike" spc="-1" dirty="0" smtClean="0">
                <a:solidFill>
                  <a:srgbClr val="333399"/>
                </a:solidFill>
                <a:latin typeface="Arial"/>
                <a:ea typeface="DejaVu Sans"/>
              </a:rPr>
              <a:t>IL CICLO CATALITICO</a:t>
            </a:r>
            <a:endParaRPr lang="it-IT" sz="2600" b="0" strike="noStrike" spc="-1" dirty="0">
              <a:latin typeface="Arial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79" y="1384069"/>
            <a:ext cx="7055843" cy="408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2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179280" y="836640"/>
            <a:ext cx="2819160" cy="1190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it-IT" sz="2400" b="1" i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Polimerizzazione</a:t>
            </a:r>
            <a:r>
              <a:rPr lang="it-IT" sz="2400" b="0" i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lang="it-IT" sz="2400" b="1" i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enantiomericamente selettiva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3274920" y="836640"/>
            <a:ext cx="5760720" cy="1922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Un </a:t>
            </a:r>
            <a:r>
              <a:rPr lang="it-IT" sz="2400" b="1" i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enantiomero di un monomero racemo chirale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è polimerizzato preferenzialmente per dare un polimero otticamente attivo. Si tratta di una </a:t>
            </a:r>
            <a:r>
              <a:rPr lang="it-IT" sz="2400" b="1" i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risoluzione ottica cinetica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di un monomero racemo.</a:t>
            </a:r>
            <a:endParaRPr lang="it-IT" sz="2400" b="0" strike="noStrike" spc="-1">
              <a:latin typeface="Arial"/>
            </a:endParaRPr>
          </a:p>
        </p:txBody>
      </p:sp>
      <p:grpSp>
        <p:nvGrpSpPr>
          <p:cNvPr id="97" name="Group 3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98" name="CustomShape 4"/>
          <p:cNvSpPr/>
          <p:nvPr/>
        </p:nvSpPr>
        <p:spPr>
          <a:xfrm>
            <a:off x="468360" y="3548160"/>
            <a:ext cx="1368000" cy="459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2400" b="1" i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Esempi: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99" name="CustomShape 5"/>
          <p:cNvSpPr/>
          <p:nvPr/>
        </p:nvSpPr>
        <p:spPr>
          <a:xfrm>
            <a:off x="239760" y="2174760"/>
            <a:ext cx="2819160" cy="82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it-IT" sz="2400" b="1" i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Polimerizzazione</a:t>
            </a:r>
            <a:r>
              <a:rPr lang="it-IT" sz="2400" b="1" i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lang="it-IT" sz="2400" b="1" i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di </a:t>
            </a:r>
            <a:r>
              <a:rPr lang="it-IT" sz="2400" b="1" i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stereoelezione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100" name="CustomShape 6"/>
          <p:cNvSpPr/>
          <p:nvPr/>
        </p:nvSpPr>
        <p:spPr>
          <a:xfrm>
            <a:off x="1692360" y="166680"/>
            <a:ext cx="5486040" cy="48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624"/>
              </a:spcBef>
            </a:pPr>
            <a:r>
              <a:rPr lang="it-IT" sz="2600" b="1" strike="noStrike" spc="-1">
                <a:solidFill>
                  <a:srgbClr val="333399"/>
                </a:solidFill>
                <a:latin typeface="Arial"/>
                <a:ea typeface="DejaVu Sans"/>
              </a:rPr>
              <a:t>Polimerizzazione</a:t>
            </a:r>
            <a:r>
              <a:rPr lang="it-IT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it-IT" sz="2600" b="1" strike="noStrike" spc="-1">
                <a:solidFill>
                  <a:srgbClr val="C00000"/>
                </a:solidFill>
                <a:latin typeface="Arial"/>
                <a:ea typeface="DejaVu Sans"/>
              </a:rPr>
              <a:t>asimmetrica</a:t>
            </a:r>
            <a:endParaRPr lang="it-IT" sz="2600" b="0" strike="noStrike" spc="-1">
              <a:latin typeface="Arial"/>
            </a:endParaRPr>
          </a:p>
        </p:txBody>
      </p:sp>
      <p:pic>
        <p:nvPicPr>
          <p:cNvPr id="101" name="Immagine 100"/>
          <p:cNvPicPr/>
          <p:nvPr/>
        </p:nvPicPr>
        <p:blipFill>
          <a:blip r:embed="rId2"/>
          <a:stretch/>
        </p:blipFill>
        <p:spPr>
          <a:xfrm>
            <a:off x="2235240" y="3822840"/>
            <a:ext cx="1371600" cy="1460520"/>
          </a:xfrm>
          <a:prstGeom prst="rect">
            <a:avLst/>
          </a:prstGeom>
          <a:ln>
            <a:noFill/>
          </a:ln>
        </p:spPr>
      </p:pic>
      <p:pic>
        <p:nvPicPr>
          <p:cNvPr id="102" name="Immagine 101"/>
          <p:cNvPicPr/>
          <p:nvPr/>
        </p:nvPicPr>
        <p:blipFill>
          <a:blip r:embed="rId3"/>
          <a:stretch/>
        </p:blipFill>
        <p:spPr>
          <a:xfrm>
            <a:off x="4470480" y="3822840"/>
            <a:ext cx="901800" cy="1892160"/>
          </a:xfrm>
          <a:prstGeom prst="rect">
            <a:avLst/>
          </a:prstGeom>
          <a:ln>
            <a:noFill/>
          </a:ln>
        </p:spPr>
      </p:pic>
      <p:pic>
        <p:nvPicPr>
          <p:cNvPr id="103" name="Immagine 102"/>
          <p:cNvPicPr/>
          <p:nvPr/>
        </p:nvPicPr>
        <p:blipFill>
          <a:blip r:embed="rId4"/>
          <a:stretch/>
        </p:blipFill>
        <p:spPr>
          <a:xfrm>
            <a:off x="6210360" y="3822840"/>
            <a:ext cx="1371600" cy="2768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0" y="5373720"/>
            <a:ext cx="1872720" cy="916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3"/>
              </a:spcBef>
            </a:pPr>
            <a:r>
              <a:rPr lang="it-IT" sz="1800" b="0" strike="noStrike" spc="-1" baseline="30000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L. Resconi et al.,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Chem. Rev.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2000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100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1253.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333" name="CustomShape 2"/>
          <p:cNvSpPr/>
          <p:nvPr/>
        </p:nvSpPr>
        <p:spPr>
          <a:xfrm>
            <a:off x="179280" y="44280"/>
            <a:ext cx="4968720" cy="48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624"/>
              </a:spcBef>
            </a:pPr>
            <a:r>
              <a:rPr lang="it-IT" sz="2600" b="1" strike="noStrike" spc="-1">
                <a:solidFill>
                  <a:srgbClr val="C00000"/>
                </a:solidFill>
                <a:latin typeface="Arial"/>
                <a:ea typeface="DejaVu Sans"/>
              </a:rPr>
              <a:t>SYNDIOSPECIFIC</a:t>
            </a:r>
            <a:r>
              <a:rPr lang="it-IT" sz="2600" b="1" strike="noStrike" spc="-1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it-IT" sz="2600" b="1" strike="noStrike" spc="-1">
                <a:solidFill>
                  <a:srgbClr val="333399"/>
                </a:solidFill>
                <a:latin typeface="Arial"/>
                <a:ea typeface="DejaVu Sans"/>
              </a:rPr>
              <a:t>Catalyst</a:t>
            </a:r>
            <a:r>
              <a:rPr lang="it-IT" sz="2600" b="1" strike="noStrike" spc="-1" baseline="30000">
                <a:solidFill>
                  <a:srgbClr val="333399"/>
                </a:solidFill>
                <a:latin typeface="Arial"/>
                <a:ea typeface="DejaVu Sans"/>
              </a:rPr>
              <a:t>1</a:t>
            </a:r>
            <a:endParaRPr lang="it-IT" sz="2600" b="0" strike="noStrike" spc="-1">
              <a:latin typeface="Arial"/>
            </a:endParaRPr>
          </a:p>
        </p:txBody>
      </p:sp>
      <p:sp>
        <p:nvSpPr>
          <p:cNvPr id="334" name="CustomShape 3"/>
          <p:cNvSpPr/>
          <p:nvPr/>
        </p:nvSpPr>
        <p:spPr>
          <a:xfrm>
            <a:off x="7718400" y="125280"/>
            <a:ext cx="609120" cy="509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1" i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C</a:t>
            </a:r>
            <a:r>
              <a:rPr lang="it-IT" sz="2400" b="1" i="1" strike="noStrike" spc="-1" baseline="-25000">
                <a:solidFill>
                  <a:srgbClr val="FF0000"/>
                </a:solidFill>
                <a:latin typeface="Times New Roman"/>
                <a:ea typeface="DejaVu Sans"/>
              </a:rPr>
              <a:t>S</a:t>
            </a:r>
            <a:endParaRPr lang="it-IT" sz="2400" b="0" strike="noStrike" spc="-1">
              <a:latin typeface="Arial"/>
            </a:endParaRPr>
          </a:p>
        </p:txBody>
      </p:sp>
      <p:pic>
        <p:nvPicPr>
          <p:cNvPr id="335" name="Picture 2"/>
          <p:cNvPicPr/>
          <p:nvPr/>
        </p:nvPicPr>
        <p:blipFill>
          <a:blip r:embed="rId2"/>
          <a:srcRect l="49997"/>
          <a:stretch/>
        </p:blipFill>
        <p:spPr>
          <a:xfrm>
            <a:off x="922320" y="582480"/>
            <a:ext cx="3481200" cy="1838160"/>
          </a:xfrm>
          <a:prstGeom prst="rect">
            <a:avLst/>
          </a:prstGeom>
          <a:ln>
            <a:noFill/>
          </a:ln>
        </p:spPr>
      </p:pic>
      <p:pic>
        <p:nvPicPr>
          <p:cNvPr id="336" name="Immagine 335"/>
          <p:cNvPicPr/>
          <p:nvPr/>
        </p:nvPicPr>
        <p:blipFill>
          <a:blip r:embed="rId3"/>
          <a:stretch/>
        </p:blipFill>
        <p:spPr>
          <a:xfrm>
            <a:off x="5727600" y="114480"/>
            <a:ext cx="2413080" cy="1714680"/>
          </a:xfrm>
          <a:prstGeom prst="rect">
            <a:avLst/>
          </a:prstGeom>
          <a:ln>
            <a:noFill/>
          </a:ln>
        </p:spPr>
      </p:pic>
      <p:pic>
        <p:nvPicPr>
          <p:cNvPr id="337" name="Immagine 336"/>
          <p:cNvPicPr/>
          <p:nvPr/>
        </p:nvPicPr>
        <p:blipFill>
          <a:blip r:embed="rId4"/>
          <a:stretch/>
        </p:blipFill>
        <p:spPr>
          <a:xfrm>
            <a:off x="368280" y="2336760"/>
            <a:ext cx="8432640" cy="3213000"/>
          </a:xfrm>
          <a:prstGeom prst="rect">
            <a:avLst/>
          </a:prstGeom>
          <a:ln>
            <a:noFill/>
          </a:ln>
        </p:spPr>
      </p:pic>
      <p:pic>
        <p:nvPicPr>
          <p:cNvPr id="338" name="Immagine 337"/>
          <p:cNvPicPr/>
          <p:nvPr/>
        </p:nvPicPr>
        <p:blipFill>
          <a:blip r:embed="rId5"/>
          <a:stretch/>
        </p:blipFill>
        <p:spPr>
          <a:xfrm>
            <a:off x="4660920" y="5321160"/>
            <a:ext cx="4216320" cy="1397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CustomShape 1"/>
          <p:cNvSpPr/>
          <p:nvPr/>
        </p:nvSpPr>
        <p:spPr>
          <a:xfrm>
            <a:off x="179280" y="260280"/>
            <a:ext cx="4679640" cy="48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624"/>
              </a:spcBef>
            </a:pPr>
            <a:r>
              <a:rPr lang="it-IT" sz="2600" b="1" strike="noStrike" spc="-1">
                <a:solidFill>
                  <a:srgbClr val="333399"/>
                </a:solidFill>
                <a:latin typeface="Arial"/>
                <a:ea typeface="DejaVu Sans"/>
              </a:rPr>
              <a:t>Catalizzatori</a:t>
            </a:r>
            <a:r>
              <a:rPr lang="it-IT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it-IT" sz="2600" b="1" strike="noStrike" spc="-1">
                <a:solidFill>
                  <a:srgbClr val="C00000"/>
                </a:solidFill>
                <a:latin typeface="Arial"/>
                <a:ea typeface="DejaVu Sans"/>
              </a:rPr>
              <a:t>ISOSPECIFICI</a:t>
            </a:r>
            <a:r>
              <a:rPr lang="it-IT" sz="2600" b="1" strike="noStrike" spc="-1" baseline="30000">
                <a:solidFill>
                  <a:srgbClr val="333399"/>
                </a:solidFill>
                <a:latin typeface="Arial"/>
                <a:ea typeface="DejaVu Sans"/>
              </a:rPr>
              <a:t>1</a:t>
            </a:r>
            <a:endParaRPr lang="it-IT" sz="2600" b="0" strike="noStrike" spc="-1">
              <a:latin typeface="Arial"/>
            </a:endParaRPr>
          </a:p>
        </p:txBody>
      </p:sp>
      <p:sp>
        <p:nvSpPr>
          <p:cNvPr id="340" name="CustomShape 2"/>
          <p:cNvSpPr/>
          <p:nvPr/>
        </p:nvSpPr>
        <p:spPr>
          <a:xfrm>
            <a:off x="6659640" y="92160"/>
            <a:ext cx="609120" cy="509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1" i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C</a:t>
            </a:r>
            <a:r>
              <a:rPr lang="it-IT" sz="2400" b="1" i="1" strike="noStrike" spc="-1" baseline="-25000">
                <a:solidFill>
                  <a:srgbClr val="C00000"/>
                </a:solidFill>
                <a:latin typeface="Times New Roman"/>
                <a:ea typeface="DejaVu Sans"/>
              </a:rPr>
              <a:t>1</a:t>
            </a:r>
            <a:endParaRPr lang="it-IT" sz="2400" b="0" strike="noStrike" spc="-1">
              <a:latin typeface="Arial"/>
            </a:endParaRPr>
          </a:p>
        </p:txBody>
      </p:sp>
      <p:pic>
        <p:nvPicPr>
          <p:cNvPr id="341" name="Immagine 340"/>
          <p:cNvPicPr/>
          <p:nvPr/>
        </p:nvPicPr>
        <p:blipFill>
          <a:blip r:embed="rId2"/>
          <a:stretch/>
        </p:blipFill>
        <p:spPr>
          <a:xfrm>
            <a:off x="6730920" y="0"/>
            <a:ext cx="2400480" cy="1879560"/>
          </a:xfrm>
          <a:prstGeom prst="rect">
            <a:avLst/>
          </a:prstGeom>
          <a:ln>
            <a:noFill/>
          </a:ln>
        </p:spPr>
      </p:pic>
      <p:pic>
        <p:nvPicPr>
          <p:cNvPr id="342" name="Immagine 341"/>
          <p:cNvPicPr/>
          <p:nvPr/>
        </p:nvPicPr>
        <p:blipFill>
          <a:blip r:embed="rId3"/>
          <a:stretch/>
        </p:blipFill>
        <p:spPr>
          <a:xfrm>
            <a:off x="673200" y="1549440"/>
            <a:ext cx="7531200" cy="2044800"/>
          </a:xfrm>
          <a:prstGeom prst="rect">
            <a:avLst/>
          </a:prstGeom>
          <a:ln>
            <a:noFill/>
          </a:ln>
        </p:spPr>
      </p:pic>
      <p:pic>
        <p:nvPicPr>
          <p:cNvPr id="343" name="Immagine 342"/>
          <p:cNvPicPr/>
          <p:nvPr/>
        </p:nvPicPr>
        <p:blipFill>
          <a:blip r:embed="rId4"/>
          <a:stretch/>
        </p:blipFill>
        <p:spPr>
          <a:xfrm>
            <a:off x="393840" y="3403440"/>
            <a:ext cx="8470800" cy="3467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CustomShape 1"/>
          <p:cNvSpPr/>
          <p:nvPr/>
        </p:nvSpPr>
        <p:spPr>
          <a:xfrm>
            <a:off x="1676520" y="228600"/>
            <a:ext cx="6279840" cy="885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624"/>
              </a:spcBef>
            </a:pPr>
            <a:r>
              <a:rPr lang="it-IT" sz="2600" b="1" strike="noStrike" spc="-1">
                <a:solidFill>
                  <a:srgbClr val="333399"/>
                </a:solidFill>
                <a:latin typeface="Arial"/>
                <a:ea typeface="DejaVu Sans"/>
              </a:rPr>
              <a:t>Catalizzatori per la sintesi di </a:t>
            </a:r>
            <a:r>
              <a:rPr lang="it-IT" sz="2600" b="1" i="1" strike="noStrike" spc="-1">
                <a:solidFill>
                  <a:srgbClr val="C00000"/>
                </a:solidFill>
                <a:latin typeface="Arial"/>
                <a:ea typeface="DejaVu Sans"/>
              </a:rPr>
              <a:t>polipropilene a stereoblocchi</a:t>
            </a:r>
            <a:endParaRPr lang="it-IT" sz="2600" b="0" strike="noStrike" spc="-1">
              <a:latin typeface="Arial"/>
            </a:endParaRPr>
          </a:p>
        </p:txBody>
      </p:sp>
      <p:sp>
        <p:nvSpPr>
          <p:cNvPr id="345" name="CustomShape 2"/>
          <p:cNvSpPr/>
          <p:nvPr/>
        </p:nvSpPr>
        <p:spPr>
          <a:xfrm>
            <a:off x="971640" y="1413000"/>
            <a:ext cx="2808000" cy="763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Catalizzatore nella </a:t>
            </a:r>
            <a:r>
              <a:rPr lang="it-IT" sz="2200" b="0" strike="noStrike" spc="-1">
                <a:solidFill>
                  <a:srgbClr val="333399"/>
                </a:solidFill>
                <a:latin typeface="Times New Roman"/>
                <a:ea typeface="DejaVu Sans"/>
              </a:rPr>
              <a:t>conformazione chirale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346" name="CustomShape 3"/>
          <p:cNvSpPr/>
          <p:nvPr/>
        </p:nvSpPr>
        <p:spPr>
          <a:xfrm>
            <a:off x="5148360" y="1557360"/>
            <a:ext cx="2808000" cy="763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Catalizzatore nella </a:t>
            </a:r>
            <a:r>
              <a:rPr lang="it-IT" sz="2200" b="0" strike="noStrike" spc="-1">
                <a:solidFill>
                  <a:srgbClr val="333399"/>
                </a:solidFill>
                <a:latin typeface="Times New Roman"/>
                <a:ea typeface="DejaVu Sans"/>
              </a:rPr>
              <a:t>conformazione meso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347" name="CustomShape 4"/>
          <p:cNvSpPr/>
          <p:nvPr/>
        </p:nvSpPr>
        <p:spPr>
          <a:xfrm>
            <a:off x="1042920" y="4724280"/>
            <a:ext cx="2808000" cy="42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Blocco </a:t>
            </a:r>
            <a:r>
              <a:rPr lang="it-IT" sz="22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isotattico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348" name="CustomShape 5"/>
          <p:cNvSpPr/>
          <p:nvPr/>
        </p:nvSpPr>
        <p:spPr>
          <a:xfrm>
            <a:off x="4788000" y="4724280"/>
            <a:ext cx="2808000" cy="42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Blocco </a:t>
            </a:r>
            <a:r>
              <a:rPr lang="it-IT" sz="22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atattico</a:t>
            </a:r>
            <a:endParaRPr lang="it-IT" sz="2200" b="0" strike="noStrike" spc="-1">
              <a:latin typeface="Arial"/>
            </a:endParaRPr>
          </a:p>
        </p:txBody>
      </p:sp>
      <p:pic>
        <p:nvPicPr>
          <p:cNvPr id="349" name="Immagine 348"/>
          <p:cNvPicPr/>
          <p:nvPr/>
        </p:nvPicPr>
        <p:blipFill>
          <a:blip r:embed="rId2"/>
          <a:stretch/>
        </p:blipFill>
        <p:spPr>
          <a:xfrm>
            <a:off x="609480" y="2197080"/>
            <a:ext cx="3086280" cy="2311560"/>
          </a:xfrm>
          <a:prstGeom prst="rect">
            <a:avLst/>
          </a:prstGeom>
          <a:ln>
            <a:noFill/>
          </a:ln>
        </p:spPr>
      </p:pic>
      <p:pic>
        <p:nvPicPr>
          <p:cNvPr id="350" name="Immagine 349"/>
          <p:cNvPicPr/>
          <p:nvPr/>
        </p:nvPicPr>
        <p:blipFill>
          <a:blip r:embed="rId3"/>
          <a:stretch/>
        </p:blipFill>
        <p:spPr>
          <a:xfrm>
            <a:off x="3924360" y="2781360"/>
            <a:ext cx="1054080" cy="736560"/>
          </a:xfrm>
          <a:prstGeom prst="rect">
            <a:avLst/>
          </a:prstGeom>
          <a:ln>
            <a:noFill/>
          </a:ln>
        </p:spPr>
      </p:pic>
      <p:pic>
        <p:nvPicPr>
          <p:cNvPr id="351" name="Immagine 350"/>
          <p:cNvPicPr/>
          <p:nvPr/>
        </p:nvPicPr>
        <p:blipFill>
          <a:blip r:embed="rId4"/>
          <a:stretch/>
        </p:blipFill>
        <p:spPr>
          <a:xfrm>
            <a:off x="5575320" y="2413080"/>
            <a:ext cx="1854360" cy="2286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Picture 3"/>
          <p:cNvPicPr/>
          <p:nvPr/>
        </p:nvPicPr>
        <p:blipFill>
          <a:blip r:embed="rId2"/>
          <a:stretch/>
        </p:blipFill>
        <p:spPr>
          <a:xfrm>
            <a:off x="1295280" y="1617840"/>
            <a:ext cx="6878520" cy="2344320"/>
          </a:xfrm>
          <a:prstGeom prst="rect">
            <a:avLst/>
          </a:prstGeom>
          <a:ln>
            <a:noFill/>
          </a:ln>
        </p:spPr>
      </p:pic>
      <p:sp>
        <p:nvSpPr>
          <p:cNvPr id="353" name="CustomShape 1"/>
          <p:cNvSpPr/>
          <p:nvPr/>
        </p:nvSpPr>
        <p:spPr>
          <a:xfrm>
            <a:off x="1676520" y="4800600"/>
            <a:ext cx="5409720" cy="474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MeB(C</a:t>
            </a:r>
            <a:r>
              <a:rPr lang="it-IT" sz="2200" b="0" strike="noStrike" spc="-1" baseline="-25000">
                <a:solidFill>
                  <a:srgbClr val="000000"/>
                </a:solidFill>
                <a:latin typeface="Times New Roman"/>
                <a:ea typeface="DejaVu Sans"/>
              </a:rPr>
              <a:t>6</a:t>
            </a: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F</a:t>
            </a:r>
            <a:r>
              <a:rPr lang="it-IT" sz="2200" b="0" strike="noStrike" spc="-1" baseline="-25000">
                <a:solidFill>
                  <a:srgbClr val="000000"/>
                </a:solidFill>
                <a:latin typeface="Times New Roman"/>
                <a:ea typeface="DejaVu Sans"/>
              </a:rPr>
              <a:t>5</a:t>
            </a: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)</a:t>
            </a:r>
            <a:r>
              <a:rPr lang="it-IT" sz="2200" b="0" strike="noStrike" spc="-1" baseline="-25000">
                <a:solidFill>
                  <a:srgbClr val="000000"/>
                </a:solidFill>
                <a:latin typeface="Times New Roman"/>
                <a:ea typeface="DejaVu Sans"/>
              </a:rPr>
              <a:t>3</a:t>
            </a: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¯ &lt;&lt; </a:t>
            </a: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B(C</a:t>
            </a:r>
            <a:r>
              <a:rPr lang="it-IT" sz="2200" b="0" strike="noStrike" spc="-1" baseline="-25000">
                <a:solidFill>
                  <a:srgbClr val="000000"/>
                </a:solidFill>
                <a:latin typeface="Times New Roman"/>
                <a:ea typeface="DejaVu Sans"/>
              </a:rPr>
              <a:t>6</a:t>
            </a: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F</a:t>
            </a:r>
            <a:r>
              <a:rPr lang="it-IT" sz="2200" b="0" strike="noStrike" spc="-1" baseline="-25000">
                <a:solidFill>
                  <a:srgbClr val="000000"/>
                </a:solidFill>
                <a:latin typeface="Times New Roman"/>
                <a:ea typeface="DejaVu Sans"/>
              </a:rPr>
              <a:t>5</a:t>
            </a: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)</a:t>
            </a:r>
            <a:r>
              <a:rPr lang="it-IT" sz="2200" b="0" strike="noStrike" spc="-1" baseline="-25000">
                <a:solidFill>
                  <a:srgbClr val="000000"/>
                </a:solidFill>
                <a:latin typeface="Times New Roman"/>
                <a:ea typeface="DejaVu Sans"/>
              </a:rPr>
              <a:t>4</a:t>
            </a: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¯ </a:t>
            </a: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Arial Unicode MS"/>
              </a:rPr>
              <a:t>⋍ MAO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354" name="CustomShape 2"/>
          <p:cNvSpPr/>
          <p:nvPr/>
        </p:nvSpPr>
        <p:spPr>
          <a:xfrm>
            <a:off x="1828800" y="4343400"/>
            <a:ext cx="5409720" cy="42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Andamento della produttività:</a:t>
            </a:r>
            <a:endParaRPr lang="it-IT" sz="2200" b="0" strike="noStrike" spc="-1">
              <a:latin typeface="Arial"/>
            </a:endParaRPr>
          </a:p>
        </p:txBody>
      </p:sp>
      <p:sp>
        <p:nvSpPr>
          <p:cNvPr id="355" name="CustomShape 3"/>
          <p:cNvSpPr/>
          <p:nvPr/>
        </p:nvSpPr>
        <p:spPr>
          <a:xfrm>
            <a:off x="1676520" y="228600"/>
            <a:ext cx="6279840" cy="885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624"/>
              </a:spcBef>
            </a:pPr>
            <a:r>
              <a:rPr lang="it-IT" sz="2600" b="1" strike="noStrike" spc="-1">
                <a:solidFill>
                  <a:srgbClr val="333399"/>
                </a:solidFill>
                <a:latin typeface="Arial"/>
                <a:ea typeface="DejaVu Sans"/>
              </a:rPr>
              <a:t>Catalizzatori per la sintesi di </a:t>
            </a:r>
            <a:r>
              <a:rPr lang="it-IT" sz="2600" b="1" i="1" strike="noStrike" spc="-1">
                <a:solidFill>
                  <a:srgbClr val="C00000"/>
                </a:solidFill>
                <a:latin typeface="Arial"/>
                <a:ea typeface="DejaVu Sans"/>
              </a:rPr>
              <a:t>polipropilene a stereoblocchi</a:t>
            </a:r>
            <a:endParaRPr lang="it-IT" sz="2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CustomShape 1"/>
          <p:cNvSpPr/>
          <p:nvPr/>
        </p:nvSpPr>
        <p:spPr>
          <a:xfrm>
            <a:off x="1828800" y="228600"/>
            <a:ext cx="5486040" cy="48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624"/>
              </a:spcBef>
            </a:pPr>
            <a:r>
              <a:rPr lang="it-IT" sz="2600" b="1" strike="noStrike" spc="-1">
                <a:solidFill>
                  <a:srgbClr val="333399"/>
                </a:solidFill>
                <a:latin typeface="Arial"/>
                <a:ea typeface="DejaVu Sans"/>
              </a:rPr>
              <a:t>Catalizzatori</a:t>
            </a:r>
            <a:r>
              <a:rPr lang="it-IT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it-IT" sz="2600" b="1" strike="noStrike" spc="-1">
                <a:solidFill>
                  <a:srgbClr val="C00000"/>
                </a:solidFill>
                <a:latin typeface="Arial"/>
                <a:ea typeface="DejaVu Sans"/>
              </a:rPr>
              <a:t>STEREOSPECIFICI</a:t>
            </a:r>
            <a:r>
              <a:rPr lang="it-IT" sz="2600" b="1" strike="noStrike" spc="-1" baseline="30000">
                <a:solidFill>
                  <a:srgbClr val="333399"/>
                </a:solidFill>
                <a:latin typeface="Arial"/>
                <a:ea typeface="DejaVu Sans"/>
              </a:rPr>
              <a:t>1</a:t>
            </a:r>
            <a:endParaRPr lang="it-IT" sz="2600" b="0" strike="noStrike" spc="-1">
              <a:latin typeface="Arial"/>
            </a:endParaRPr>
          </a:p>
        </p:txBody>
      </p:sp>
      <p:sp>
        <p:nvSpPr>
          <p:cNvPr id="357" name="CustomShape 2"/>
          <p:cNvSpPr/>
          <p:nvPr/>
        </p:nvSpPr>
        <p:spPr>
          <a:xfrm>
            <a:off x="380880" y="990720"/>
            <a:ext cx="990360" cy="509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TiCl</a:t>
            </a:r>
            <a:r>
              <a:rPr lang="it-IT" sz="2400" b="0" strike="noStrike" spc="-1" baseline="-25000">
                <a:solidFill>
                  <a:srgbClr val="000000"/>
                </a:solidFill>
                <a:latin typeface="Times New Roman"/>
                <a:ea typeface="DejaVu Sans"/>
              </a:rPr>
              <a:t>3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358" name="Line 3"/>
          <p:cNvSpPr/>
          <p:nvPr/>
        </p:nvSpPr>
        <p:spPr>
          <a:xfrm>
            <a:off x="1219320" y="1219320"/>
            <a:ext cx="609480" cy="360"/>
          </a:xfrm>
          <a:prstGeom prst="line">
            <a:avLst/>
          </a:prstGeom>
          <a:ln w="381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59" name="CustomShape 4"/>
          <p:cNvSpPr/>
          <p:nvPr/>
        </p:nvSpPr>
        <p:spPr>
          <a:xfrm>
            <a:off x="1905120" y="990720"/>
            <a:ext cx="6857640" cy="810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375"/>
              </a:spcBef>
            </a:pP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I siti di Ti </a:t>
            </a:r>
            <a:r>
              <a:rPr lang="it-IT" sz="22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isospecifici</a:t>
            </a: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hanno </a:t>
            </a:r>
            <a:r>
              <a:rPr lang="it-IT" sz="22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simmetria C</a:t>
            </a:r>
            <a:r>
              <a:rPr lang="it-IT" sz="2200" b="0" strike="noStrike" spc="-1" baseline="-25000">
                <a:solidFill>
                  <a:srgbClr val="C00000"/>
                </a:solidFill>
                <a:latin typeface="Times New Roman"/>
                <a:ea typeface="DejaVu Sans"/>
              </a:rPr>
              <a:t>2</a:t>
            </a:r>
            <a:r>
              <a:rPr lang="it-IT" sz="2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						              (Allegra, 1971)</a:t>
            </a:r>
            <a:endParaRPr lang="it-IT" sz="2200" b="0" strike="noStrike" spc="-1">
              <a:latin typeface="Arial"/>
            </a:endParaRPr>
          </a:p>
        </p:txBody>
      </p:sp>
      <p:grpSp>
        <p:nvGrpSpPr>
          <p:cNvPr id="360" name="Group 5"/>
          <p:cNvGrpSpPr/>
          <p:nvPr/>
        </p:nvGrpSpPr>
        <p:grpSpPr>
          <a:xfrm>
            <a:off x="1981080" y="2057400"/>
            <a:ext cx="6933960" cy="428760"/>
            <a:chOff x="1981080" y="2057400"/>
            <a:chExt cx="6933960" cy="428760"/>
          </a:xfrm>
        </p:grpSpPr>
        <p:sp>
          <p:nvSpPr>
            <p:cNvPr id="361" name="Line 6"/>
            <p:cNvSpPr/>
            <p:nvPr/>
          </p:nvSpPr>
          <p:spPr>
            <a:xfrm>
              <a:off x="1981080" y="2286000"/>
              <a:ext cx="609840" cy="36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2" name="CustomShape 7"/>
            <p:cNvSpPr/>
            <p:nvPr/>
          </p:nvSpPr>
          <p:spPr>
            <a:xfrm>
              <a:off x="2666880" y="2057400"/>
              <a:ext cx="2209680" cy="428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375"/>
                </a:spcBef>
              </a:pPr>
              <a:r>
                <a:rPr lang="it-IT" sz="2200" b="0" strike="noStrike" spc="-1">
                  <a:solidFill>
                    <a:srgbClr val="000000"/>
                  </a:solidFill>
                  <a:latin typeface="Times New Roman"/>
                  <a:ea typeface="DejaVu Sans"/>
                </a:rPr>
                <a:t>Brintzinger, 1982</a:t>
              </a:r>
              <a:endParaRPr lang="it-IT" sz="2200" b="0" strike="noStrike" spc="-1">
                <a:latin typeface="Arial"/>
              </a:endParaRPr>
            </a:p>
          </p:txBody>
        </p:sp>
        <p:sp>
          <p:nvSpPr>
            <p:cNvPr id="363" name="Line 8"/>
            <p:cNvSpPr/>
            <p:nvPr/>
          </p:nvSpPr>
          <p:spPr>
            <a:xfrm>
              <a:off x="4876920" y="2286000"/>
              <a:ext cx="609480" cy="36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4" name="CustomShape 9"/>
            <p:cNvSpPr/>
            <p:nvPr/>
          </p:nvSpPr>
          <p:spPr>
            <a:xfrm>
              <a:off x="5638680" y="2057400"/>
              <a:ext cx="3276360" cy="428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375"/>
                </a:spcBef>
              </a:pPr>
              <a:r>
                <a:rPr lang="it-IT" sz="2200" b="0" strike="noStrike" spc="-1">
                  <a:solidFill>
                    <a:srgbClr val="000000"/>
                  </a:solidFill>
                  <a:latin typeface="Times New Roman"/>
                  <a:ea typeface="DejaVu Sans"/>
                </a:rPr>
                <a:t>PP </a:t>
              </a:r>
              <a:r>
                <a:rPr lang="it-IT" sz="2200" b="0" strike="noStrike" spc="-1">
                  <a:solidFill>
                    <a:srgbClr val="C00000"/>
                  </a:solidFill>
                  <a:latin typeface="Times New Roman"/>
                  <a:ea typeface="DejaVu Sans"/>
                </a:rPr>
                <a:t>isotattico</a:t>
              </a:r>
              <a:r>
                <a:rPr lang="it-IT" sz="2200" b="0" strike="noStrike" spc="-1">
                  <a:solidFill>
                    <a:srgbClr val="000000"/>
                  </a:solidFill>
                  <a:latin typeface="Times New Roman"/>
                  <a:ea typeface="DejaVu Sans"/>
                </a:rPr>
                <a:t> (Ewen, 1984)</a:t>
              </a:r>
              <a:endParaRPr lang="it-IT" sz="2200" b="0" strike="noStrike" spc="-1">
                <a:latin typeface="Arial"/>
              </a:endParaRPr>
            </a:p>
          </p:txBody>
        </p:sp>
      </p:grpSp>
      <p:grpSp>
        <p:nvGrpSpPr>
          <p:cNvPr id="365" name="Group 10"/>
          <p:cNvGrpSpPr/>
          <p:nvPr/>
        </p:nvGrpSpPr>
        <p:grpSpPr>
          <a:xfrm>
            <a:off x="1676520" y="4343400"/>
            <a:ext cx="5714640" cy="1523520"/>
            <a:chOff x="1676520" y="4343400"/>
            <a:chExt cx="5714640" cy="1523520"/>
          </a:xfrm>
        </p:grpSpPr>
        <p:sp>
          <p:nvSpPr>
            <p:cNvPr id="366" name="Line 11"/>
            <p:cNvSpPr/>
            <p:nvPr/>
          </p:nvSpPr>
          <p:spPr>
            <a:xfrm>
              <a:off x="3505320" y="5029200"/>
              <a:ext cx="609480" cy="36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7" name="CustomShape 12"/>
            <p:cNvSpPr/>
            <p:nvPr/>
          </p:nvSpPr>
          <p:spPr>
            <a:xfrm>
              <a:off x="4191120" y="4648320"/>
              <a:ext cx="3123720" cy="76392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 algn="ctr">
                <a:lnSpc>
                  <a:spcPct val="100000"/>
                </a:lnSpc>
                <a:spcBef>
                  <a:spcPts val="1375"/>
                </a:spcBef>
              </a:pPr>
              <a:r>
                <a:rPr lang="it-IT" sz="2200" b="0" strike="noStrike" spc="-1">
                  <a:solidFill>
                    <a:srgbClr val="000000"/>
                  </a:solidFill>
                  <a:latin typeface="Times New Roman"/>
                  <a:ea typeface="DejaVu Sans"/>
                </a:rPr>
                <a:t>Kaminsky e Brintzinger,              1985</a:t>
              </a:r>
              <a:endParaRPr lang="it-IT" sz="2200" b="0" strike="noStrike" spc="-1">
                <a:latin typeface="Arial"/>
              </a:endParaRPr>
            </a:p>
          </p:txBody>
        </p:sp>
        <p:sp>
          <p:nvSpPr>
            <p:cNvPr id="368" name="CustomShape 13"/>
            <p:cNvSpPr/>
            <p:nvPr/>
          </p:nvSpPr>
          <p:spPr>
            <a:xfrm>
              <a:off x="1676520" y="4343400"/>
              <a:ext cx="5714640" cy="1523520"/>
            </a:xfrm>
            <a:prstGeom prst="rect">
              <a:avLst/>
            </a:prstGeom>
            <a:noFill/>
            <a:ln w="38160">
              <a:solidFill>
                <a:srgbClr val="FF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69" name="Group 14"/>
          <p:cNvGrpSpPr/>
          <p:nvPr/>
        </p:nvGrpSpPr>
        <p:grpSpPr>
          <a:xfrm>
            <a:off x="1676520" y="3048120"/>
            <a:ext cx="5943240" cy="992520"/>
            <a:chOff x="1676520" y="3048120"/>
            <a:chExt cx="5943240" cy="992520"/>
          </a:xfrm>
        </p:grpSpPr>
        <p:grpSp>
          <p:nvGrpSpPr>
            <p:cNvPr id="370" name="Group 15"/>
            <p:cNvGrpSpPr/>
            <p:nvPr/>
          </p:nvGrpSpPr>
          <p:grpSpPr>
            <a:xfrm>
              <a:off x="1676520" y="3581280"/>
              <a:ext cx="5943240" cy="459360"/>
              <a:chOff x="1676520" y="3581280"/>
              <a:chExt cx="5943240" cy="459360"/>
            </a:xfrm>
          </p:grpSpPr>
          <p:sp>
            <p:nvSpPr>
              <p:cNvPr id="371" name="CustomShape 16"/>
              <p:cNvSpPr/>
              <p:nvPr/>
            </p:nvSpPr>
            <p:spPr>
              <a:xfrm>
                <a:off x="1676520" y="3581280"/>
                <a:ext cx="2590560" cy="459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/>
              <a:lstStyle/>
              <a:p>
                <a:pPr>
                  <a:lnSpc>
                    <a:spcPct val="100000"/>
                  </a:lnSpc>
                  <a:spcBef>
                    <a:spcPts val="1500"/>
                  </a:spcBef>
                </a:pPr>
                <a:r>
                  <a:rPr lang="it-IT" sz="2400" b="0" i="1" strike="noStrike" spc="-1">
                    <a:solidFill>
                      <a:srgbClr val="0033CC"/>
                    </a:solidFill>
                    <a:latin typeface="Times New Roman"/>
                    <a:ea typeface="DejaVu Sans"/>
                  </a:rPr>
                  <a:t>Complesso meso</a:t>
                </a:r>
                <a:endParaRPr lang="it-IT" sz="2400" b="0" strike="noStrike" spc="-1">
                  <a:latin typeface="Arial"/>
                </a:endParaRPr>
              </a:p>
            </p:txBody>
          </p:sp>
          <p:sp>
            <p:nvSpPr>
              <p:cNvPr id="372" name="Line 17"/>
              <p:cNvSpPr/>
              <p:nvPr/>
            </p:nvSpPr>
            <p:spPr>
              <a:xfrm>
                <a:off x="4343400" y="3809520"/>
                <a:ext cx="609840" cy="360"/>
              </a:xfrm>
              <a:prstGeom prst="line">
                <a:avLst/>
              </a:prstGeom>
              <a:ln w="38160">
                <a:solidFill>
                  <a:srgbClr val="0033CC"/>
                </a:solidFill>
                <a:miter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3" name="CustomShape 18"/>
              <p:cNvSpPr/>
              <p:nvPr/>
            </p:nvSpPr>
            <p:spPr>
              <a:xfrm>
                <a:off x="5029200" y="3581280"/>
                <a:ext cx="2590560" cy="459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/>
              <a:lstStyle/>
              <a:p>
                <a:pPr>
                  <a:lnSpc>
                    <a:spcPct val="100000"/>
                  </a:lnSpc>
                  <a:spcBef>
                    <a:spcPts val="1500"/>
                  </a:spcBef>
                </a:pPr>
                <a:r>
                  <a:rPr lang="it-IT" sz="2400" b="0" i="1" strike="noStrike" spc="-1">
                    <a:solidFill>
                      <a:srgbClr val="0033CC"/>
                    </a:solidFill>
                    <a:latin typeface="Times New Roman"/>
                    <a:ea typeface="DejaVu Sans"/>
                  </a:rPr>
                  <a:t>PP </a:t>
                </a:r>
                <a:r>
                  <a:rPr lang="it-IT" sz="2400" b="0" i="1" strike="noStrike" spc="-1">
                    <a:solidFill>
                      <a:srgbClr val="C00000"/>
                    </a:solidFill>
                    <a:latin typeface="Times New Roman"/>
                    <a:ea typeface="DejaVu Sans"/>
                  </a:rPr>
                  <a:t>atattico</a:t>
                </a:r>
                <a:endParaRPr lang="it-IT" sz="2400" b="0" strike="noStrike" spc="-1">
                  <a:latin typeface="Arial"/>
                </a:endParaRPr>
              </a:p>
            </p:txBody>
          </p:sp>
        </p:grpSp>
        <p:grpSp>
          <p:nvGrpSpPr>
            <p:cNvPr id="374" name="Group 19"/>
            <p:cNvGrpSpPr/>
            <p:nvPr/>
          </p:nvGrpSpPr>
          <p:grpSpPr>
            <a:xfrm>
              <a:off x="1676520" y="3048120"/>
              <a:ext cx="5943240" cy="459360"/>
              <a:chOff x="1676520" y="3048120"/>
              <a:chExt cx="5943240" cy="459360"/>
            </a:xfrm>
          </p:grpSpPr>
          <p:sp>
            <p:nvSpPr>
              <p:cNvPr id="375" name="CustomShape 20"/>
              <p:cNvSpPr/>
              <p:nvPr/>
            </p:nvSpPr>
            <p:spPr>
              <a:xfrm>
                <a:off x="1676520" y="3048120"/>
                <a:ext cx="2590560" cy="459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/>
              <a:lstStyle/>
              <a:p>
                <a:pPr>
                  <a:lnSpc>
                    <a:spcPct val="100000"/>
                  </a:lnSpc>
                  <a:spcBef>
                    <a:spcPts val="1500"/>
                  </a:spcBef>
                </a:pPr>
                <a:r>
                  <a:rPr lang="it-IT" sz="2400" b="0" i="1" strike="noStrike" spc="-1">
                    <a:solidFill>
                      <a:srgbClr val="0033CC"/>
                    </a:solidFill>
                    <a:latin typeface="Times New Roman"/>
                    <a:ea typeface="DejaVu Sans"/>
                  </a:rPr>
                  <a:t>Complesso racemo</a:t>
                </a:r>
                <a:endParaRPr lang="it-IT" sz="2400" b="0" strike="noStrike" spc="-1">
                  <a:latin typeface="Arial"/>
                </a:endParaRPr>
              </a:p>
            </p:txBody>
          </p:sp>
          <p:sp>
            <p:nvSpPr>
              <p:cNvPr id="376" name="Line 21"/>
              <p:cNvSpPr/>
              <p:nvPr/>
            </p:nvSpPr>
            <p:spPr>
              <a:xfrm>
                <a:off x="4343760" y="3276000"/>
                <a:ext cx="609480" cy="360"/>
              </a:xfrm>
              <a:prstGeom prst="line">
                <a:avLst/>
              </a:prstGeom>
              <a:ln w="38160">
                <a:solidFill>
                  <a:srgbClr val="0033CC"/>
                </a:solidFill>
                <a:miter/>
                <a:tailEnd type="triangl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377" name="CustomShape 22"/>
              <p:cNvSpPr/>
              <p:nvPr/>
            </p:nvSpPr>
            <p:spPr>
              <a:xfrm>
                <a:off x="5029560" y="3048120"/>
                <a:ext cx="2590200" cy="45936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lIns="90000" tIns="46800" rIns="90000" bIns="46800"/>
              <a:lstStyle/>
              <a:p>
                <a:pPr>
                  <a:lnSpc>
                    <a:spcPct val="100000"/>
                  </a:lnSpc>
                  <a:spcBef>
                    <a:spcPts val="1500"/>
                  </a:spcBef>
                </a:pPr>
                <a:r>
                  <a:rPr lang="it-IT" sz="2400" b="0" i="1" strike="noStrike" spc="-1">
                    <a:solidFill>
                      <a:srgbClr val="0033CC"/>
                    </a:solidFill>
                    <a:latin typeface="Times New Roman"/>
                    <a:ea typeface="DejaVu Sans"/>
                  </a:rPr>
                  <a:t>PP </a:t>
                </a:r>
                <a:r>
                  <a:rPr lang="it-IT" sz="2400" b="0" i="1" strike="noStrike" spc="-1">
                    <a:solidFill>
                      <a:srgbClr val="C00000"/>
                    </a:solidFill>
                    <a:latin typeface="Times New Roman"/>
                    <a:ea typeface="DejaVu Sans"/>
                  </a:rPr>
                  <a:t>isotattico</a:t>
                </a:r>
                <a:endParaRPr lang="it-IT" sz="2400" b="0" strike="noStrike" spc="-1">
                  <a:latin typeface="Arial"/>
                </a:endParaRPr>
              </a:p>
            </p:txBody>
          </p:sp>
        </p:grpSp>
      </p:grpSp>
      <p:sp>
        <p:nvSpPr>
          <p:cNvPr id="378" name="CustomShape 23"/>
          <p:cNvSpPr/>
          <p:nvPr/>
        </p:nvSpPr>
        <p:spPr>
          <a:xfrm>
            <a:off x="1981080" y="6172200"/>
            <a:ext cx="4647960" cy="36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123"/>
              </a:spcBef>
            </a:pPr>
            <a:r>
              <a:rPr lang="it-IT" sz="1800" b="0" strike="noStrike" spc="-1" baseline="30000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L. Resconi et al.,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Chem. Rev.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it-IT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2000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100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1253.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379" name="Immagine 378"/>
          <p:cNvPicPr/>
          <p:nvPr/>
        </p:nvPicPr>
        <p:blipFill>
          <a:blip r:embed="rId2"/>
          <a:stretch/>
        </p:blipFill>
        <p:spPr>
          <a:xfrm>
            <a:off x="304920" y="1676520"/>
            <a:ext cx="1727280" cy="1295280"/>
          </a:xfrm>
          <a:prstGeom prst="rect">
            <a:avLst/>
          </a:prstGeom>
          <a:ln>
            <a:noFill/>
          </a:ln>
        </p:spPr>
      </p:pic>
      <p:pic>
        <p:nvPicPr>
          <p:cNvPr id="380" name="Immagine 379"/>
          <p:cNvPicPr/>
          <p:nvPr/>
        </p:nvPicPr>
        <p:blipFill>
          <a:blip r:embed="rId3"/>
          <a:stretch/>
        </p:blipFill>
        <p:spPr>
          <a:xfrm>
            <a:off x="1752480" y="4419720"/>
            <a:ext cx="1727280" cy="129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CustomShape 1"/>
          <p:cNvSpPr/>
          <p:nvPr/>
        </p:nvSpPr>
        <p:spPr>
          <a:xfrm>
            <a:off x="719280" y="189000"/>
            <a:ext cx="7705080" cy="885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624"/>
              </a:spcBef>
            </a:pPr>
            <a:r>
              <a:rPr lang="it-IT" sz="2600" b="1" strike="noStrike" spc="-1">
                <a:solidFill>
                  <a:srgbClr val="333399"/>
                </a:solidFill>
                <a:latin typeface="Arial"/>
                <a:ea typeface="DejaVu Sans"/>
              </a:rPr>
              <a:t>Polimerizzazione del propilene con catalizzatori </a:t>
            </a:r>
            <a:r>
              <a:rPr lang="it-IT" sz="2600" b="1" strike="noStrike" spc="-1">
                <a:solidFill>
                  <a:srgbClr val="C00000"/>
                </a:solidFill>
                <a:latin typeface="Arial"/>
                <a:ea typeface="DejaVu Sans"/>
              </a:rPr>
              <a:t>NON</a:t>
            </a:r>
            <a:r>
              <a:rPr lang="it-IT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it-IT" sz="2600" b="1" strike="noStrike" spc="-1">
                <a:solidFill>
                  <a:srgbClr val="333399"/>
                </a:solidFill>
                <a:latin typeface="Arial"/>
                <a:ea typeface="DejaVu Sans"/>
              </a:rPr>
              <a:t>metallocenici</a:t>
            </a:r>
            <a:endParaRPr lang="it-IT" sz="2600" b="0" strike="noStrike" spc="-1">
              <a:latin typeface="Arial"/>
            </a:endParaRPr>
          </a:p>
        </p:txBody>
      </p:sp>
      <p:sp>
        <p:nvSpPr>
          <p:cNvPr id="382" name="CustomShape 2"/>
          <p:cNvSpPr/>
          <p:nvPr/>
        </p:nvSpPr>
        <p:spPr>
          <a:xfrm>
            <a:off x="762120" y="6324480"/>
            <a:ext cx="4571640" cy="367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1800" b="0" strike="noStrike" spc="-1" baseline="30000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S. D. Ittel et al.,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Chem. Rev. </a:t>
            </a:r>
            <a:r>
              <a:rPr lang="it-IT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2000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it-IT" sz="1800" b="0" i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100</a:t>
            </a:r>
            <a:r>
              <a:rPr lang="it-IT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, 1169.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383" name="CustomShape 3"/>
          <p:cNvSpPr/>
          <p:nvPr/>
        </p:nvSpPr>
        <p:spPr>
          <a:xfrm>
            <a:off x="1447920" y="2666880"/>
            <a:ext cx="2742840" cy="509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(2,6-</a:t>
            </a:r>
            <a:r>
              <a:rPr lang="it-IT" sz="2400" b="0" i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i</a:t>
            </a:r>
            <a:r>
              <a:rPr lang="it-IT" sz="24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-PrPh)</a:t>
            </a:r>
            <a:r>
              <a:rPr lang="it-IT" sz="2400" b="0" strike="noStrike" spc="-1" baseline="-25000">
                <a:solidFill>
                  <a:srgbClr val="FF0000"/>
                </a:solidFill>
                <a:latin typeface="Times New Roman"/>
                <a:ea typeface="DejaVu Sans"/>
              </a:rPr>
              <a:t>2</a:t>
            </a:r>
            <a:r>
              <a:rPr lang="it-IT" sz="24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DABH</a:t>
            </a:r>
            <a:r>
              <a:rPr lang="it-IT" sz="2400" b="0" strike="noStrike" spc="-1" baseline="-25000">
                <a:solidFill>
                  <a:srgbClr val="FF0000"/>
                </a:solidFill>
                <a:latin typeface="Times New Roman"/>
                <a:ea typeface="DejaVu Sans"/>
              </a:rPr>
              <a:t>2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384" name="Line 4"/>
          <p:cNvSpPr/>
          <p:nvPr/>
        </p:nvSpPr>
        <p:spPr>
          <a:xfrm>
            <a:off x="4419720" y="1905120"/>
            <a:ext cx="1066680" cy="360"/>
          </a:xfrm>
          <a:prstGeom prst="line">
            <a:avLst/>
          </a:prstGeom>
          <a:ln w="381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5" name="Line 5"/>
          <p:cNvSpPr/>
          <p:nvPr/>
        </p:nvSpPr>
        <p:spPr>
          <a:xfrm>
            <a:off x="838080" y="3429000"/>
            <a:ext cx="7086600" cy="36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6" name="CustomShape 6"/>
          <p:cNvSpPr/>
          <p:nvPr/>
        </p:nvSpPr>
        <p:spPr>
          <a:xfrm>
            <a:off x="5791320" y="4114800"/>
            <a:ext cx="2209320" cy="1190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PP isotattico</a:t>
            </a:r>
            <a:endParaRPr lang="it-IT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400" b="0" i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(inserzione secondaria)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387" name="Line 7"/>
          <p:cNvSpPr/>
          <p:nvPr/>
        </p:nvSpPr>
        <p:spPr>
          <a:xfrm>
            <a:off x="4724280" y="4724280"/>
            <a:ext cx="1067040" cy="360"/>
          </a:xfrm>
          <a:prstGeom prst="line">
            <a:avLst/>
          </a:prstGeom>
          <a:ln w="38160">
            <a:solidFill>
              <a:srgbClr val="00000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88" name="CustomShape 8"/>
          <p:cNvSpPr/>
          <p:nvPr/>
        </p:nvSpPr>
        <p:spPr>
          <a:xfrm>
            <a:off x="5791320" y="1523880"/>
            <a:ext cx="2285640" cy="875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PP amorfo</a:t>
            </a:r>
            <a:endParaRPr lang="it-IT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M</a:t>
            </a:r>
            <a:r>
              <a:rPr lang="it-IT" sz="2400" b="0" strike="noStrike" spc="-1" baseline="-25000">
                <a:solidFill>
                  <a:srgbClr val="000000"/>
                </a:solidFill>
                <a:latin typeface="Times New Roman"/>
                <a:ea typeface="DejaVu Sans"/>
              </a:rPr>
              <a:t>w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= 15 000</a:t>
            </a:r>
            <a:endParaRPr lang="it-IT" sz="2400" b="0" strike="noStrike" spc="-1">
              <a:latin typeface="Arial"/>
            </a:endParaRPr>
          </a:p>
        </p:txBody>
      </p:sp>
      <p:pic>
        <p:nvPicPr>
          <p:cNvPr id="389" name="Immagine 388"/>
          <p:cNvPicPr/>
          <p:nvPr/>
        </p:nvPicPr>
        <p:blipFill>
          <a:blip r:embed="rId2"/>
          <a:stretch/>
        </p:blipFill>
        <p:spPr>
          <a:xfrm>
            <a:off x="533520" y="1143000"/>
            <a:ext cx="3403440" cy="1155600"/>
          </a:xfrm>
          <a:prstGeom prst="rect">
            <a:avLst/>
          </a:prstGeom>
          <a:ln>
            <a:noFill/>
          </a:ln>
        </p:spPr>
      </p:pic>
      <p:pic>
        <p:nvPicPr>
          <p:cNvPr id="390" name="Immagine 389"/>
          <p:cNvPicPr/>
          <p:nvPr/>
        </p:nvPicPr>
        <p:blipFill>
          <a:blip r:embed="rId3"/>
          <a:stretch/>
        </p:blipFill>
        <p:spPr>
          <a:xfrm>
            <a:off x="685800" y="2590920"/>
            <a:ext cx="812880" cy="698400"/>
          </a:xfrm>
          <a:prstGeom prst="rect">
            <a:avLst/>
          </a:prstGeom>
          <a:ln>
            <a:noFill/>
          </a:ln>
        </p:spPr>
      </p:pic>
      <p:pic>
        <p:nvPicPr>
          <p:cNvPr id="391" name="Immagine 390"/>
          <p:cNvPicPr/>
          <p:nvPr/>
        </p:nvPicPr>
        <p:blipFill>
          <a:blip r:embed="rId4"/>
          <a:stretch/>
        </p:blipFill>
        <p:spPr>
          <a:xfrm>
            <a:off x="685800" y="3568680"/>
            <a:ext cx="3695760" cy="2374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324000" y="3224160"/>
            <a:ext cx="8568720" cy="2288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2400" b="0" strike="noStrike" spc="-1">
                <a:solidFill>
                  <a:srgbClr val="000000"/>
                </a:solidFill>
                <a:latin typeface="Georgia"/>
                <a:ea typeface="DejaVu Sans"/>
              </a:rPr>
              <a:t>La </a:t>
            </a:r>
            <a:r>
              <a:rPr lang="it-IT" sz="2400" b="1" i="1" strike="noStrike" spc="-1">
                <a:solidFill>
                  <a:srgbClr val="C00000"/>
                </a:solidFill>
                <a:latin typeface="Georgia"/>
                <a:ea typeface="DejaVu Sans"/>
              </a:rPr>
              <a:t>microstruttura</a:t>
            </a:r>
            <a:r>
              <a:rPr lang="it-IT" sz="2400" b="0" strike="noStrike" spc="-1">
                <a:solidFill>
                  <a:srgbClr val="000000"/>
                </a:solidFill>
                <a:latin typeface="Georgia"/>
                <a:ea typeface="DejaVu Sans"/>
              </a:rPr>
              <a:t> del polimero può essere spiegata considerando le seguenti caratteristiche del catalizzatore:</a:t>
            </a:r>
            <a:endParaRPr lang="it-IT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2400" b="0" strike="noStrike" spc="-1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r>
              <a:rPr lang="it-IT" sz="2400" b="0" strike="noStrike" spc="-1">
                <a:solidFill>
                  <a:srgbClr val="000000"/>
                </a:solidFill>
                <a:latin typeface="Georgia"/>
                <a:ea typeface="DejaVu Sans"/>
              </a:rPr>
              <a:t> l’inserzione può essere sia di tipo </a:t>
            </a:r>
            <a:r>
              <a:rPr lang="it-IT" sz="2400" b="0" strike="noStrike" spc="-1">
                <a:solidFill>
                  <a:srgbClr val="333399"/>
                </a:solidFill>
                <a:latin typeface="Georgia"/>
                <a:ea typeface="DejaVu Sans"/>
              </a:rPr>
              <a:t>primario</a:t>
            </a:r>
            <a:r>
              <a:rPr lang="it-IT" sz="2400" b="0" strike="noStrike" spc="-1">
                <a:solidFill>
                  <a:srgbClr val="000000"/>
                </a:solidFill>
                <a:latin typeface="Georgia"/>
                <a:ea typeface="DejaVu Sans"/>
              </a:rPr>
              <a:t> che </a:t>
            </a:r>
            <a:r>
              <a:rPr lang="it-IT" sz="2400" b="0" strike="noStrike" spc="-1">
                <a:solidFill>
                  <a:srgbClr val="333399"/>
                </a:solidFill>
                <a:latin typeface="Georgia"/>
                <a:ea typeface="DejaVu Sans"/>
              </a:rPr>
              <a:t>secondario</a:t>
            </a:r>
            <a:r>
              <a:rPr lang="it-IT" sz="2400" b="0" strike="noStrike" spc="-1">
                <a:solidFill>
                  <a:srgbClr val="000000"/>
                </a:solidFill>
                <a:latin typeface="Georgia"/>
                <a:ea typeface="DejaVu Sans"/>
              </a:rPr>
              <a:t>;</a:t>
            </a:r>
            <a:endParaRPr lang="it-IT" sz="2400" b="0" strike="noStrike" spc="-1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0000"/>
              </a:buClr>
              <a:buFont typeface="Georgia"/>
              <a:buChar char="•"/>
            </a:pPr>
            <a:r>
              <a:rPr lang="it-IT" sz="2400" b="0" strike="noStrike" spc="-1">
                <a:solidFill>
                  <a:srgbClr val="000000"/>
                </a:solidFill>
                <a:latin typeface="Georgia"/>
                <a:ea typeface="DejaVu Sans"/>
              </a:rPr>
              <a:t> il catalizzatore si può </a:t>
            </a:r>
            <a:r>
              <a:rPr lang="it-IT" sz="2400" b="0" strike="noStrike" spc="-1">
                <a:solidFill>
                  <a:srgbClr val="333399"/>
                </a:solidFill>
                <a:latin typeface="Georgia"/>
                <a:ea typeface="DejaVu Sans"/>
              </a:rPr>
              <a:t>muovere</a:t>
            </a:r>
            <a:r>
              <a:rPr lang="it-IT" sz="2400" b="0" strike="noStrike" spc="-1">
                <a:solidFill>
                  <a:srgbClr val="000000"/>
                </a:solidFill>
                <a:latin typeface="Georgia"/>
                <a:ea typeface="DejaVu Sans"/>
              </a:rPr>
              <a:t> lungo la catena </a:t>
            </a:r>
            <a:r>
              <a:rPr lang="it-IT" sz="2400" b="0" strike="noStrike" spc="-1">
                <a:solidFill>
                  <a:srgbClr val="333399"/>
                </a:solidFill>
                <a:latin typeface="Georgia"/>
                <a:ea typeface="DejaVu Sans"/>
              </a:rPr>
              <a:t>in entrambe</a:t>
            </a:r>
            <a:r>
              <a:rPr lang="it-IT" sz="2400" b="0" strike="noStrike" spc="-1">
                <a:solidFill>
                  <a:srgbClr val="000000"/>
                </a:solidFill>
                <a:latin typeface="Georgia"/>
                <a:ea typeface="DejaVu Sans"/>
              </a:rPr>
              <a:t> le direzioni.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393" name="CustomShape 2"/>
          <p:cNvSpPr/>
          <p:nvPr/>
        </p:nvSpPr>
        <p:spPr>
          <a:xfrm>
            <a:off x="34920" y="81000"/>
            <a:ext cx="9073800" cy="1281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600" b="1" strike="noStrike" spc="-1">
                <a:solidFill>
                  <a:srgbClr val="333399"/>
                </a:solidFill>
                <a:latin typeface="Arial"/>
                <a:ea typeface="DejaVu Sans"/>
              </a:rPr>
              <a:t>Polimerizzazione del propilene con catalizzatori di </a:t>
            </a:r>
            <a:r>
              <a:rPr lang="it-IT" sz="2600" b="1" strike="noStrike" spc="-1">
                <a:solidFill>
                  <a:srgbClr val="C00000"/>
                </a:solidFill>
                <a:latin typeface="Arial"/>
                <a:ea typeface="DejaVu Sans"/>
              </a:rPr>
              <a:t>Pd(II)</a:t>
            </a:r>
            <a:r>
              <a:rPr lang="it-IT" sz="2600" b="1" strike="noStrike" spc="-1">
                <a:solidFill>
                  <a:srgbClr val="333399"/>
                </a:solidFill>
                <a:latin typeface="Arial"/>
                <a:ea typeface="DejaVu Sans"/>
              </a:rPr>
              <a:t>:</a:t>
            </a:r>
            <a:endParaRPr lang="it-IT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600" b="1" i="1" strike="noStrike" spc="-1">
                <a:solidFill>
                  <a:srgbClr val="C00000"/>
                </a:solidFill>
                <a:latin typeface="Arial"/>
                <a:ea typeface="DejaVu Sans"/>
              </a:rPr>
              <a:t>microstruttura</a:t>
            </a:r>
            <a:r>
              <a:rPr lang="it-IT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it-IT" sz="2600" b="1" strike="noStrike" spc="-1">
                <a:solidFill>
                  <a:srgbClr val="333399"/>
                </a:solidFill>
                <a:latin typeface="Arial"/>
                <a:ea typeface="DejaVu Sans"/>
              </a:rPr>
              <a:t>del polipropilene prodotto</a:t>
            </a:r>
            <a:endParaRPr lang="it-IT" sz="2600" b="0" strike="noStrike" spc="-1">
              <a:latin typeface="Arial"/>
            </a:endParaRPr>
          </a:p>
        </p:txBody>
      </p:sp>
      <p:pic>
        <p:nvPicPr>
          <p:cNvPr id="394" name="Immagine 393"/>
          <p:cNvPicPr/>
          <p:nvPr/>
        </p:nvPicPr>
        <p:blipFill>
          <a:blip r:embed="rId2"/>
          <a:stretch/>
        </p:blipFill>
        <p:spPr>
          <a:xfrm>
            <a:off x="1257480" y="1689120"/>
            <a:ext cx="6946920" cy="1079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108000" y="1074600"/>
            <a:ext cx="2819160" cy="825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it-IT" sz="2400" b="1" i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Polimerizzazione via </a:t>
            </a:r>
            <a:r>
              <a:rPr lang="it-IT" sz="2400" b="1" i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sintesi asimmetrica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3203640" y="1074600"/>
            <a:ext cx="5760720" cy="2288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  <a:spcBef>
                <a:spcPts val="1500"/>
              </a:spcBef>
            </a:pPr>
            <a:r>
              <a:rPr lang="it-IT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Un monomero </a:t>
            </a:r>
            <a:r>
              <a:rPr lang="it-IT" sz="2400" b="1" i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prochirale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è polimerizzato per dare un polimero stereoregolare. Durante la polimerizzazione, l’attacco del monomero entrante sulla catena in crescita avviene in modo selettivo attraverso </a:t>
            </a:r>
            <a:r>
              <a:rPr lang="it-IT" sz="2400" b="1" i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una sola enantiofaccia</a:t>
            </a:r>
            <a:r>
              <a:rPr lang="it-IT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106" name="CustomShape 3"/>
          <p:cNvSpPr/>
          <p:nvPr/>
        </p:nvSpPr>
        <p:spPr>
          <a:xfrm>
            <a:off x="611280" y="3141720"/>
            <a:ext cx="7632360" cy="1190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2400" b="1" i="1" strike="noStrike" spc="-1">
                <a:solidFill>
                  <a:srgbClr val="333399"/>
                </a:solidFill>
                <a:latin typeface="Times New Roman"/>
                <a:ea typeface="DejaVu Sans"/>
              </a:rPr>
              <a:t>Esempi:</a:t>
            </a:r>
            <a:endParaRPr lang="it-IT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2400" b="0" strike="noStrike" spc="-1">
                <a:solidFill>
                  <a:srgbClr val="333399"/>
                </a:solidFill>
                <a:latin typeface="Times New Roman"/>
                <a:ea typeface="DejaVu Sans"/>
              </a:rPr>
              <a:t>Polimerizzazione di  monomeri vinilici, tipo propilene, stirene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107" name="CustomShape 4"/>
          <p:cNvSpPr/>
          <p:nvPr/>
        </p:nvSpPr>
        <p:spPr>
          <a:xfrm>
            <a:off x="611280" y="4365720"/>
            <a:ext cx="7416360" cy="459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2400" b="0" strike="noStrike" spc="-1">
                <a:solidFill>
                  <a:srgbClr val="333399"/>
                </a:solidFill>
                <a:latin typeface="Times New Roman"/>
                <a:ea typeface="DejaVu Sans"/>
              </a:rPr>
              <a:t>Polimerizzazione di 1,3-dieni coniugati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108" name="CustomShape 5"/>
          <p:cNvSpPr/>
          <p:nvPr/>
        </p:nvSpPr>
        <p:spPr>
          <a:xfrm>
            <a:off x="1612800" y="92160"/>
            <a:ext cx="5918040" cy="48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624"/>
              </a:spcBef>
            </a:pPr>
            <a:r>
              <a:rPr lang="it-IT" sz="2600" b="1" strike="noStrike" spc="-1">
                <a:solidFill>
                  <a:srgbClr val="333399"/>
                </a:solidFill>
                <a:latin typeface="Arial"/>
                <a:ea typeface="DejaVu Sans"/>
              </a:rPr>
              <a:t>Il controllo della </a:t>
            </a:r>
            <a:r>
              <a:rPr lang="it-IT" sz="2600" b="1" strike="noStrike" spc="-1">
                <a:solidFill>
                  <a:srgbClr val="C00000"/>
                </a:solidFill>
                <a:latin typeface="Arial"/>
                <a:ea typeface="DejaVu Sans"/>
              </a:rPr>
              <a:t>STEREOCHIMICA</a:t>
            </a:r>
            <a:endParaRPr lang="it-IT" sz="2600" b="0" strike="noStrike" spc="-1">
              <a:latin typeface="Arial"/>
            </a:endParaRPr>
          </a:p>
        </p:txBody>
      </p:sp>
      <p:sp>
        <p:nvSpPr>
          <p:cNvPr id="109" name="CustomShape 6"/>
          <p:cNvSpPr/>
          <p:nvPr/>
        </p:nvSpPr>
        <p:spPr>
          <a:xfrm>
            <a:off x="1828800" y="620640"/>
            <a:ext cx="5486040" cy="459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lang="it-IT" sz="2400" b="1" strike="noStrike" spc="-1">
                <a:solidFill>
                  <a:srgbClr val="333399"/>
                </a:solidFill>
                <a:latin typeface="Arial"/>
                <a:ea typeface="DejaVu Sans"/>
              </a:rPr>
              <a:t>Polimerizzazione</a:t>
            </a:r>
            <a:r>
              <a:rPr lang="it-IT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it-IT" sz="2400" b="1" strike="noStrike" spc="-1">
                <a:solidFill>
                  <a:srgbClr val="C00000"/>
                </a:solidFill>
                <a:latin typeface="Arial"/>
                <a:ea typeface="DejaVu Sans"/>
              </a:rPr>
              <a:t>asimmetrica</a:t>
            </a:r>
            <a:endParaRPr lang="it-IT" sz="2400" b="0" strike="noStrike" spc="-1">
              <a:latin typeface="Arial"/>
            </a:endParaRPr>
          </a:p>
        </p:txBody>
      </p:sp>
      <p:pic>
        <p:nvPicPr>
          <p:cNvPr id="110" name="Immagine 109"/>
          <p:cNvPicPr/>
          <p:nvPr/>
        </p:nvPicPr>
        <p:blipFill>
          <a:blip r:embed="rId2"/>
          <a:stretch/>
        </p:blipFill>
        <p:spPr>
          <a:xfrm>
            <a:off x="749160" y="4648320"/>
            <a:ext cx="6985080" cy="20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2655720" y="189000"/>
            <a:ext cx="3832200" cy="489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624"/>
              </a:spcBef>
            </a:pPr>
            <a:r>
              <a:rPr lang="it-IT" sz="2600" b="1" strike="noStrike" spc="-1">
                <a:solidFill>
                  <a:srgbClr val="C00000"/>
                </a:solidFill>
                <a:latin typeface="Arial"/>
                <a:ea typeface="DejaVu Sans"/>
              </a:rPr>
              <a:t>Sintesi di polipropilene</a:t>
            </a:r>
            <a:endParaRPr lang="it-IT" sz="2600" b="0" strike="noStrike" spc="-1"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1187280" y="765000"/>
            <a:ext cx="6984720" cy="1190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just">
              <a:lnSpc>
                <a:spcPct val="100000"/>
              </a:lnSpc>
            </a:pPr>
            <a:r>
              <a:rPr lang="it-IT" sz="2400" b="1" i="1" strike="noStrike" spc="-1">
                <a:solidFill>
                  <a:srgbClr val="333399"/>
                </a:solidFill>
                <a:latin typeface="Arial"/>
                <a:ea typeface="DejaVu Sans"/>
              </a:rPr>
              <a:t>Polimerizzazione </a:t>
            </a:r>
            <a:r>
              <a:rPr lang="it-IT" sz="2400" b="1" i="1" strike="noStrike" spc="-1">
                <a:solidFill>
                  <a:srgbClr val="C00000"/>
                </a:solidFill>
                <a:latin typeface="Arial"/>
                <a:ea typeface="DejaVu Sans"/>
              </a:rPr>
              <a:t>stereocontrollata</a:t>
            </a:r>
            <a:r>
              <a:rPr lang="it-IT" sz="2400" b="1" i="1" strike="noStrike" spc="-1">
                <a:solidFill>
                  <a:srgbClr val="333399"/>
                </a:solidFill>
                <a:latin typeface="Arial"/>
                <a:ea typeface="DejaVu Sans"/>
              </a:rPr>
              <a:t>:</a:t>
            </a:r>
            <a:endParaRPr lang="it-IT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2400" b="1" i="1" strike="noStrike" spc="-1">
                <a:solidFill>
                  <a:srgbClr val="333399"/>
                </a:solidFill>
                <a:latin typeface="Arial"/>
                <a:ea typeface="DejaVu Sans"/>
              </a:rPr>
              <a:t>Controllo della stereochimica attraverso la definizione dei leganti sul centro metallico.</a:t>
            </a:r>
            <a:endParaRPr lang="it-IT" sz="2400" b="0" strike="noStrike" spc="-1">
              <a:latin typeface="Arial"/>
            </a:endParaRPr>
          </a:p>
        </p:txBody>
      </p:sp>
      <p:grpSp>
        <p:nvGrpSpPr>
          <p:cNvPr id="113" name="Group 3"/>
          <p:cNvGrpSpPr/>
          <p:nvPr/>
        </p:nvGrpSpPr>
        <p:grpSpPr>
          <a:xfrm>
            <a:off x="7053120" y="2843280"/>
            <a:ext cx="1371240" cy="459360"/>
            <a:chOff x="7053120" y="2843280"/>
            <a:chExt cx="1371240" cy="459360"/>
          </a:xfrm>
        </p:grpSpPr>
        <p:sp>
          <p:nvSpPr>
            <p:cNvPr id="114" name="CustomShape 4"/>
            <p:cNvSpPr/>
            <p:nvPr/>
          </p:nvSpPr>
          <p:spPr>
            <a:xfrm>
              <a:off x="7053120" y="2843280"/>
              <a:ext cx="1371240" cy="459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lang="it-IT" sz="2400" b="1" i="1" strike="noStrike" spc="-1">
                  <a:solidFill>
                    <a:srgbClr val="C00000"/>
                  </a:solidFill>
                  <a:latin typeface="Times New Roman"/>
                  <a:ea typeface="DejaVu Sans"/>
                </a:rPr>
                <a:t>isotattico</a:t>
              </a:r>
              <a:endParaRPr lang="it-IT" sz="2400" b="0" strike="noStrike" spc="-1">
                <a:latin typeface="Arial"/>
              </a:endParaRPr>
            </a:p>
          </p:txBody>
        </p:sp>
      </p:grpSp>
      <p:grpSp>
        <p:nvGrpSpPr>
          <p:cNvPr id="115" name="Group 5"/>
          <p:cNvGrpSpPr/>
          <p:nvPr/>
        </p:nvGrpSpPr>
        <p:grpSpPr>
          <a:xfrm>
            <a:off x="6934320" y="4051440"/>
            <a:ext cx="1980720" cy="459360"/>
            <a:chOff x="6934320" y="4051440"/>
            <a:chExt cx="1980720" cy="459360"/>
          </a:xfrm>
        </p:grpSpPr>
        <p:sp>
          <p:nvSpPr>
            <p:cNvPr id="116" name="CustomShape 6"/>
            <p:cNvSpPr/>
            <p:nvPr/>
          </p:nvSpPr>
          <p:spPr>
            <a:xfrm>
              <a:off x="6934320" y="4051440"/>
              <a:ext cx="1980720" cy="459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lang="it-IT" sz="2400" b="1" i="1" strike="noStrike" spc="-1">
                  <a:solidFill>
                    <a:srgbClr val="C00000"/>
                  </a:solidFill>
                  <a:latin typeface="Times New Roman"/>
                  <a:ea typeface="DejaVu Sans"/>
                </a:rPr>
                <a:t>sindiotattico</a:t>
              </a:r>
              <a:endParaRPr lang="it-IT" sz="2400" b="0" strike="noStrike" spc="-1">
                <a:latin typeface="Arial"/>
              </a:endParaRPr>
            </a:p>
          </p:txBody>
        </p:sp>
      </p:grpSp>
      <p:grpSp>
        <p:nvGrpSpPr>
          <p:cNvPr id="117" name="Group 7"/>
          <p:cNvGrpSpPr/>
          <p:nvPr/>
        </p:nvGrpSpPr>
        <p:grpSpPr>
          <a:xfrm>
            <a:off x="7086600" y="5099040"/>
            <a:ext cx="1371240" cy="459360"/>
            <a:chOff x="7086600" y="5099040"/>
            <a:chExt cx="1371240" cy="459360"/>
          </a:xfrm>
        </p:grpSpPr>
        <p:sp>
          <p:nvSpPr>
            <p:cNvPr id="118" name="CustomShape 8"/>
            <p:cNvSpPr/>
            <p:nvPr/>
          </p:nvSpPr>
          <p:spPr>
            <a:xfrm>
              <a:off x="7086600" y="5099040"/>
              <a:ext cx="1371240" cy="459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lang="it-IT" sz="2400" b="1" i="1" strike="noStrike" spc="-1">
                  <a:solidFill>
                    <a:srgbClr val="C00000"/>
                  </a:solidFill>
                  <a:latin typeface="Times New Roman"/>
                  <a:ea typeface="DejaVu Sans"/>
                </a:rPr>
                <a:t>atattico</a:t>
              </a:r>
              <a:endParaRPr lang="it-IT" sz="2400" b="0" strike="noStrike" spc="-1">
                <a:latin typeface="Arial"/>
              </a:endParaRPr>
            </a:p>
          </p:txBody>
        </p:sp>
      </p:grpSp>
      <p:pic>
        <p:nvPicPr>
          <p:cNvPr id="119" name="Immagine 118"/>
          <p:cNvPicPr/>
          <p:nvPr/>
        </p:nvPicPr>
        <p:blipFill>
          <a:blip r:embed="rId2"/>
          <a:stretch/>
        </p:blipFill>
        <p:spPr>
          <a:xfrm>
            <a:off x="1257480" y="2781360"/>
            <a:ext cx="5003640" cy="647640"/>
          </a:xfrm>
          <a:prstGeom prst="rect">
            <a:avLst/>
          </a:prstGeom>
          <a:ln>
            <a:noFill/>
          </a:ln>
        </p:spPr>
      </p:pic>
      <p:pic>
        <p:nvPicPr>
          <p:cNvPr id="120" name="Immagine 119"/>
          <p:cNvPicPr/>
          <p:nvPr/>
        </p:nvPicPr>
        <p:blipFill>
          <a:blip r:embed="rId3"/>
          <a:stretch/>
        </p:blipFill>
        <p:spPr>
          <a:xfrm>
            <a:off x="1282680" y="3911760"/>
            <a:ext cx="5003640" cy="647640"/>
          </a:xfrm>
          <a:prstGeom prst="rect">
            <a:avLst/>
          </a:prstGeom>
          <a:ln>
            <a:noFill/>
          </a:ln>
        </p:spPr>
      </p:pic>
      <p:pic>
        <p:nvPicPr>
          <p:cNvPr id="121" name="Immagine 120"/>
          <p:cNvPicPr/>
          <p:nvPr/>
        </p:nvPicPr>
        <p:blipFill>
          <a:blip r:embed="rId4"/>
          <a:stretch/>
        </p:blipFill>
        <p:spPr>
          <a:xfrm>
            <a:off x="1282680" y="5079960"/>
            <a:ext cx="5003640" cy="64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393840" y="88920"/>
            <a:ext cx="8357760" cy="885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algn="ctr">
              <a:lnSpc>
                <a:spcPct val="100000"/>
              </a:lnSpc>
              <a:spcBef>
                <a:spcPts val="1624"/>
              </a:spcBef>
            </a:pPr>
            <a:r>
              <a:rPr lang="it-IT" sz="2600" b="1" strike="noStrike" spc="-1">
                <a:solidFill>
                  <a:srgbClr val="333399"/>
                </a:solidFill>
                <a:latin typeface="Arial"/>
                <a:ea typeface="DejaVu Sans"/>
              </a:rPr>
              <a:t>Il controllo della</a:t>
            </a:r>
            <a:r>
              <a:rPr lang="it-IT" sz="2600" b="1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it-IT" sz="2600" b="1" strike="noStrike" spc="-1">
                <a:solidFill>
                  <a:srgbClr val="C00000"/>
                </a:solidFill>
                <a:latin typeface="Arial"/>
                <a:ea typeface="DejaVu Sans"/>
              </a:rPr>
              <a:t>STEREOCHIMICA</a:t>
            </a:r>
            <a:r>
              <a:rPr lang="it-IT" sz="2600" b="1" strike="noStrike" spc="-1">
                <a:solidFill>
                  <a:srgbClr val="333399"/>
                </a:solidFill>
                <a:latin typeface="Arial"/>
                <a:ea typeface="DejaVu Sans"/>
              </a:rPr>
              <a:t>: e il fenomeno della</a:t>
            </a:r>
            <a:r>
              <a:rPr lang="it-IT" sz="2600" b="1" strike="noStrike" spc="-1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lang="it-IT" sz="2600" b="1" strike="noStrike" spc="-1">
                <a:solidFill>
                  <a:srgbClr val="C00000"/>
                </a:solidFill>
                <a:latin typeface="Arial"/>
                <a:ea typeface="DejaVu Sans"/>
              </a:rPr>
              <a:t>CRIPTOCHIRALITA’</a:t>
            </a:r>
            <a:endParaRPr lang="it-IT" sz="2600" b="0" strike="noStrike" spc="-1">
              <a:latin typeface="Arial"/>
            </a:endParaRPr>
          </a:p>
        </p:txBody>
      </p:sp>
      <p:grpSp>
        <p:nvGrpSpPr>
          <p:cNvPr id="123" name="Group 2"/>
          <p:cNvGrpSpPr/>
          <p:nvPr/>
        </p:nvGrpSpPr>
        <p:grpSpPr>
          <a:xfrm>
            <a:off x="7086600" y="5334120"/>
            <a:ext cx="1371240" cy="459360"/>
            <a:chOff x="7086600" y="5334120"/>
            <a:chExt cx="1371240" cy="459360"/>
          </a:xfrm>
        </p:grpSpPr>
        <p:sp>
          <p:nvSpPr>
            <p:cNvPr id="124" name="CustomShape 3"/>
            <p:cNvSpPr/>
            <p:nvPr/>
          </p:nvSpPr>
          <p:spPr>
            <a:xfrm>
              <a:off x="7086600" y="5334120"/>
              <a:ext cx="1371240" cy="459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lang="it-IT" sz="2400" b="1" i="1" strike="noStrike" spc="-1">
                  <a:solidFill>
                    <a:srgbClr val="FF0000"/>
                  </a:solidFill>
                  <a:latin typeface="Times New Roman"/>
                  <a:ea typeface="DejaVu Sans"/>
                </a:rPr>
                <a:t>atattico</a:t>
              </a:r>
              <a:endParaRPr lang="it-IT" sz="2400" b="0" strike="noStrike" spc="-1">
                <a:latin typeface="Arial"/>
              </a:endParaRPr>
            </a:p>
          </p:txBody>
        </p:sp>
      </p:grpSp>
      <p:grpSp>
        <p:nvGrpSpPr>
          <p:cNvPr id="125" name="Group 4"/>
          <p:cNvGrpSpPr/>
          <p:nvPr/>
        </p:nvGrpSpPr>
        <p:grpSpPr>
          <a:xfrm>
            <a:off x="685440" y="3276720"/>
            <a:ext cx="8229600" cy="1371960"/>
            <a:chOff x="685440" y="3276720"/>
            <a:chExt cx="8229600" cy="1371960"/>
          </a:xfrm>
        </p:grpSpPr>
        <p:sp>
          <p:nvSpPr>
            <p:cNvPr id="126" name="CustomShape 5"/>
            <p:cNvSpPr/>
            <p:nvPr/>
          </p:nvSpPr>
          <p:spPr>
            <a:xfrm>
              <a:off x="6934320" y="3276720"/>
              <a:ext cx="1980720" cy="459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lang="it-IT" sz="2400" b="1" i="1" strike="noStrike" spc="-1">
                  <a:solidFill>
                    <a:srgbClr val="FF0000"/>
                  </a:solidFill>
                  <a:latin typeface="Times New Roman"/>
                  <a:ea typeface="DejaVu Sans"/>
                </a:rPr>
                <a:t>sindiotattico</a:t>
              </a:r>
              <a:endParaRPr lang="it-IT" sz="2400" b="0" strike="noStrike" spc="-1">
                <a:latin typeface="Arial"/>
              </a:endParaRPr>
            </a:p>
          </p:txBody>
        </p:sp>
        <p:grpSp>
          <p:nvGrpSpPr>
            <p:cNvPr id="127" name="Group 6"/>
            <p:cNvGrpSpPr/>
            <p:nvPr/>
          </p:nvGrpSpPr>
          <p:grpSpPr>
            <a:xfrm>
              <a:off x="685440" y="4648320"/>
              <a:ext cx="7849080" cy="360"/>
              <a:chOff x="685440" y="4648320"/>
              <a:chExt cx="7849080" cy="360"/>
            </a:xfrm>
          </p:grpSpPr>
          <p:sp>
            <p:nvSpPr>
              <p:cNvPr id="128" name="Line 7"/>
              <p:cNvSpPr/>
              <p:nvPr/>
            </p:nvSpPr>
            <p:spPr>
              <a:xfrm>
                <a:off x="685440" y="4648320"/>
                <a:ext cx="7849080" cy="360"/>
              </a:xfrm>
              <a:prstGeom prst="line">
                <a:avLst/>
              </a:prstGeom>
              <a:ln w="38160">
                <a:solidFill>
                  <a:srgbClr val="FF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  <p:sp>
        <p:nvSpPr>
          <p:cNvPr id="129" name="CustomShape 8"/>
          <p:cNvSpPr/>
          <p:nvPr/>
        </p:nvSpPr>
        <p:spPr>
          <a:xfrm>
            <a:off x="7010280" y="1371600"/>
            <a:ext cx="1371240" cy="459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500"/>
              </a:spcBef>
            </a:pPr>
            <a:r>
              <a:rPr lang="it-IT" sz="2400" b="1" i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isotattico</a:t>
            </a:r>
            <a:endParaRPr lang="it-IT" sz="2400" b="0" strike="noStrike" spc="-1">
              <a:latin typeface="Arial"/>
            </a:endParaRPr>
          </a:p>
        </p:txBody>
      </p:sp>
      <p:sp>
        <p:nvSpPr>
          <p:cNvPr id="130" name="Line 9"/>
          <p:cNvSpPr/>
          <p:nvPr/>
        </p:nvSpPr>
        <p:spPr>
          <a:xfrm>
            <a:off x="533520" y="2637000"/>
            <a:ext cx="7848360" cy="360"/>
          </a:xfrm>
          <a:prstGeom prst="line">
            <a:avLst/>
          </a:prstGeom>
          <a:ln w="38160">
            <a:solidFill>
              <a:srgbClr val="FF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1" name="Immagine 130"/>
          <p:cNvPicPr/>
          <p:nvPr/>
        </p:nvPicPr>
        <p:blipFill>
          <a:blip r:embed="rId2"/>
          <a:stretch/>
        </p:blipFill>
        <p:spPr>
          <a:xfrm>
            <a:off x="914400" y="4800600"/>
            <a:ext cx="5765760" cy="1689120"/>
          </a:xfrm>
          <a:prstGeom prst="rect">
            <a:avLst/>
          </a:prstGeom>
          <a:ln>
            <a:noFill/>
          </a:ln>
        </p:spPr>
      </p:pic>
      <p:pic>
        <p:nvPicPr>
          <p:cNvPr id="132" name="Immagine 131"/>
          <p:cNvPicPr/>
          <p:nvPr/>
        </p:nvPicPr>
        <p:blipFill>
          <a:blip r:embed="rId3"/>
          <a:stretch/>
        </p:blipFill>
        <p:spPr>
          <a:xfrm>
            <a:off x="914400" y="2819520"/>
            <a:ext cx="5765760" cy="1689120"/>
          </a:xfrm>
          <a:prstGeom prst="rect">
            <a:avLst/>
          </a:prstGeom>
          <a:ln>
            <a:noFill/>
          </a:ln>
        </p:spPr>
      </p:pic>
      <p:pic>
        <p:nvPicPr>
          <p:cNvPr id="133" name="Immagine 132"/>
          <p:cNvPicPr/>
          <p:nvPr/>
        </p:nvPicPr>
        <p:blipFill>
          <a:blip r:embed="rId4"/>
          <a:stretch/>
        </p:blipFill>
        <p:spPr>
          <a:xfrm>
            <a:off x="825480" y="851040"/>
            <a:ext cx="5765760" cy="1765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3810240" y="260280"/>
            <a:ext cx="1523160" cy="48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600" b="1" strike="noStrike" spc="-1">
                <a:solidFill>
                  <a:srgbClr val="333399"/>
                </a:solidFill>
                <a:latin typeface="Arial"/>
                <a:ea typeface="DejaVu Sans"/>
              </a:rPr>
              <a:t>Tacticity</a:t>
            </a:r>
            <a:endParaRPr lang="it-IT" sz="2600" b="0" strike="noStrike" spc="-1">
              <a:latin typeface="Arial"/>
            </a:endParaRPr>
          </a:p>
        </p:txBody>
      </p:sp>
      <p:pic>
        <p:nvPicPr>
          <p:cNvPr id="135" name="Picture 8"/>
          <p:cNvPicPr/>
          <p:nvPr/>
        </p:nvPicPr>
        <p:blipFill>
          <a:blip r:embed="rId2"/>
          <a:stretch/>
        </p:blipFill>
        <p:spPr>
          <a:xfrm>
            <a:off x="735120" y="1432080"/>
            <a:ext cx="4123800" cy="2572920"/>
          </a:xfrm>
          <a:prstGeom prst="rect">
            <a:avLst/>
          </a:prstGeom>
          <a:ln>
            <a:noFill/>
          </a:ln>
        </p:spPr>
      </p:pic>
      <p:pic>
        <p:nvPicPr>
          <p:cNvPr id="136" name="Picture 9"/>
          <p:cNvPicPr/>
          <p:nvPr/>
        </p:nvPicPr>
        <p:blipFill>
          <a:blip r:embed="rId3"/>
          <a:stretch/>
        </p:blipFill>
        <p:spPr>
          <a:xfrm>
            <a:off x="5106960" y="1001880"/>
            <a:ext cx="3785760" cy="3363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1260360" y="725400"/>
            <a:ext cx="6624360" cy="119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• Isotactic and syndiotactic polymers are crystalline, atactic is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amorphous</a:t>
            </a:r>
            <a:endParaRPr lang="it-IT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• NMR spectroscopy is a powerful tool for studying polymer</a:t>
            </a:r>
            <a:endParaRPr lang="it-IT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stereochemistry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138" name="Picture 10"/>
          <p:cNvPicPr/>
          <p:nvPr/>
        </p:nvPicPr>
        <p:blipFill>
          <a:blip r:embed="rId2"/>
          <a:stretch/>
        </p:blipFill>
        <p:spPr>
          <a:xfrm>
            <a:off x="1116000" y="2075040"/>
            <a:ext cx="7117920" cy="705960"/>
          </a:xfrm>
          <a:prstGeom prst="rect">
            <a:avLst/>
          </a:prstGeom>
          <a:ln>
            <a:noFill/>
          </a:ln>
        </p:spPr>
      </p:pic>
      <p:pic>
        <p:nvPicPr>
          <p:cNvPr id="139" name="Picture 2"/>
          <p:cNvPicPr/>
          <p:nvPr/>
        </p:nvPicPr>
        <p:blipFill>
          <a:blip r:embed="rId3"/>
          <a:stretch/>
        </p:blipFill>
        <p:spPr>
          <a:xfrm>
            <a:off x="2131920" y="3108240"/>
            <a:ext cx="4879800" cy="2912760"/>
          </a:xfrm>
          <a:prstGeom prst="rect">
            <a:avLst/>
          </a:prstGeom>
          <a:ln>
            <a:noFill/>
          </a:ln>
        </p:spPr>
      </p:pic>
      <p:sp>
        <p:nvSpPr>
          <p:cNvPr id="140" name="CustomShape 2"/>
          <p:cNvSpPr/>
          <p:nvPr/>
        </p:nvSpPr>
        <p:spPr>
          <a:xfrm>
            <a:off x="3810240" y="115920"/>
            <a:ext cx="1523160" cy="48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it-IT" sz="2600" b="1" strike="noStrike" spc="-1">
                <a:solidFill>
                  <a:srgbClr val="333399"/>
                </a:solidFill>
                <a:latin typeface="Arial"/>
                <a:ea typeface="DejaVu Sans"/>
              </a:rPr>
              <a:t>Tacticity</a:t>
            </a:r>
            <a:endParaRPr lang="it-IT" sz="2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467640" y="115920"/>
            <a:ext cx="8424720" cy="86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 algn="ctr">
              <a:lnSpc>
                <a:spcPct val="100000"/>
              </a:lnSpc>
            </a:pPr>
            <a:r>
              <a:rPr lang="it-IT" sz="2600" b="1" strike="noStrike" spc="-1">
                <a:solidFill>
                  <a:srgbClr val="333399"/>
                </a:solidFill>
                <a:latin typeface="Arial"/>
                <a:ea typeface="DejaVu Sans"/>
              </a:rPr>
              <a:t>Microtatticità</a:t>
            </a:r>
            <a:endParaRPr lang="it-IT" sz="2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600" b="1" strike="noStrike" spc="-1">
                <a:solidFill>
                  <a:srgbClr val="333399"/>
                </a:solidFill>
                <a:latin typeface="Arial"/>
                <a:ea typeface="DejaVu Sans"/>
              </a:rPr>
              <a:t>Spettri </a:t>
            </a:r>
            <a:r>
              <a:rPr lang="it-IT" sz="2600" b="1" strike="noStrike" spc="-1" baseline="30000">
                <a:solidFill>
                  <a:srgbClr val="333399"/>
                </a:solidFill>
                <a:latin typeface="Arial"/>
                <a:ea typeface="DejaVu Sans"/>
              </a:rPr>
              <a:t>13</a:t>
            </a:r>
            <a:r>
              <a:rPr lang="it-IT" sz="2600" b="1" strike="noStrike" spc="-1">
                <a:solidFill>
                  <a:srgbClr val="333399"/>
                </a:solidFill>
                <a:latin typeface="Arial"/>
                <a:ea typeface="DejaVu Sans"/>
              </a:rPr>
              <a:t>C NMR di polipropilene: segnali dei metili</a:t>
            </a:r>
            <a:endParaRPr lang="it-IT" sz="2600" b="0" strike="noStrike" spc="-1">
              <a:latin typeface="Arial"/>
            </a:endParaRPr>
          </a:p>
        </p:txBody>
      </p:sp>
      <p:grpSp>
        <p:nvGrpSpPr>
          <p:cNvPr id="142" name="Group 2"/>
          <p:cNvGrpSpPr/>
          <p:nvPr/>
        </p:nvGrpSpPr>
        <p:grpSpPr>
          <a:xfrm>
            <a:off x="1691640" y="1082520"/>
            <a:ext cx="5084280" cy="5414400"/>
            <a:chOff x="1691640" y="1082520"/>
            <a:chExt cx="5084280" cy="5414400"/>
          </a:xfrm>
        </p:grpSpPr>
        <p:pic>
          <p:nvPicPr>
            <p:cNvPr id="143" name="Picture 2"/>
            <p:cNvPicPr/>
            <p:nvPr/>
          </p:nvPicPr>
          <p:blipFill>
            <a:blip r:embed="rId3"/>
            <a:stretch/>
          </p:blipFill>
          <p:spPr>
            <a:xfrm>
              <a:off x="3071880" y="1082520"/>
              <a:ext cx="3704040" cy="5414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44" name="CustomShape 3"/>
            <p:cNvSpPr/>
            <p:nvPr/>
          </p:nvSpPr>
          <p:spPr>
            <a:xfrm>
              <a:off x="1872360" y="1845000"/>
              <a:ext cx="1371240" cy="459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lang="it-IT" sz="2400" b="1" i="1" strike="noStrike" spc="-1">
                  <a:solidFill>
                    <a:srgbClr val="C00000"/>
                  </a:solidFill>
                  <a:latin typeface="Times New Roman"/>
                  <a:ea typeface="DejaVu Sans"/>
                </a:rPr>
                <a:t>isotattico</a:t>
              </a:r>
              <a:endParaRPr lang="it-IT" sz="2400" b="0" strike="noStrike" spc="-1">
                <a:latin typeface="Arial"/>
              </a:endParaRPr>
            </a:p>
          </p:txBody>
        </p:sp>
        <p:sp>
          <p:nvSpPr>
            <p:cNvPr id="145" name="CustomShape 4"/>
            <p:cNvSpPr/>
            <p:nvPr/>
          </p:nvSpPr>
          <p:spPr>
            <a:xfrm>
              <a:off x="1976040" y="3790080"/>
              <a:ext cx="1163880" cy="459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lang="it-IT" sz="2400" b="1" i="1" strike="noStrike" spc="-1">
                  <a:solidFill>
                    <a:srgbClr val="C00000"/>
                  </a:solidFill>
                  <a:latin typeface="Times New Roman"/>
                  <a:ea typeface="DejaVu Sans"/>
                </a:rPr>
                <a:t>atattico</a:t>
              </a:r>
              <a:endParaRPr lang="it-IT" sz="2400" b="0" strike="noStrike" spc="-1">
                <a:latin typeface="Arial"/>
              </a:endParaRPr>
            </a:p>
          </p:txBody>
        </p:sp>
        <p:sp>
          <p:nvSpPr>
            <p:cNvPr id="146" name="CustomShape 5"/>
            <p:cNvSpPr/>
            <p:nvPr/>
          </p:nvSpPr>
          <p:spPr>
            <a:xfrm>
              <a:off x="1691640" y="5273640"/>
              <a:ext cx="1732680" cy="4593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6800" rIns="90000" bIns="46800"/>
            <a:lstStyle/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lang="it-IT" sz="2400" b="1" i="1" strike="noStrike" spc="-1">
                  <a:solidFill>
                    <a:srgbClr val="C00000"/>
                  </a:solidFill>
                  <a:latin typeface="Times New Roman"/>
                  <a:ea typeface="DejaVu Sans"/>
                </a:rPr>
                <a:t>sindiotattico</a:t>
              </a:r>
              <a:endParaRPr lang="it-IT" sz="2400" b="0" strike="noStrike" spc="-1">
                <a:latin typeface="Arial"/>
              </a:endParaRPr>
            </a:p>
          </p:txBody>
        </p:sp>
        <p:sp>
          <p:nvSpPr>
            <p:cNvPr id="147" name="CustomShape 6"/>
            <p:cNvSpPr/>
            <p:nvPr/>
          </p:nvSpPr>
          <p:spPr>
            <a:xfrm>
              <a:off x="3243960" y="1082520"/>
              <a:ext cx="319680" cy="329760"/>
            </a:xfrm>
            <a:prstGeom prst="rect">
              <a:avLst/>
            </a:prstGeom>
            <a:solidFill>
              <a:srgbClr val="FFFFFF"/>
            </a:solidFill>
            <a:ln w="255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4524</TotalTime>
  <Words>957</Words>
  <Application>Microsoft Office PowerPoint</Application>
  <PresentationFormat>Presentazione su schermo (4:3)</PresentationFormat>
  <Paragraphs>183</Paragraphs>
  <Slides>36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36</vt:i4>
      </vt:variant>
    </vt:vector>
  </HeadingPairs>
  <TitlesOfParts>
    <vt:vector size="38" baseType="lpstr"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barbara milani</dc:creator>
  <cp:lastModifiedBy>milani</cp:lastModifiedBy>
  <cp:revision>168</cp:revision>
  <dcterms:created xsi:type="dcterms:W3CDTF">2006-03-17T12:01:35Z</dcterms:created>
  <dcterms:modified xsi:type="dcterms:W3CDTF">2022-04-03T13:39:19Z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35</vt:i4>
  </property>
</Properties>
</file>