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7" r:id="rId4"/>
    <p:sldId id="268" r:id="rId5"/>
    <p:sldId id="259" r:id="rId6"/>
    <p:sldId id="269" r:id="rId7"/>
    <p:sldId id="270" r:id="rId8"/>
    <p:sldId id="260" r:id="rId9"/>
    <p:sldId id="261" r:id="rId10"/>
    <p:sldId id="263" r:id="rId11"/>
    <p:sldId id="264" r:id="rId12"/>
    <p:sldId id="265" r:id="rId13"/>
    <p:sldId id="266" r:id="rId14"/>
    <p:sldId id="271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503681-79E9-46C9-9A00-D3FF5C3F78B6}" type="datetimeFigureOut">
              <a:rPr lang="it-IT" smtClean="0"/>
              <a:t>17/10/2015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17/10/2015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17/10/2015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17/10/2015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17/10/2015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17/10/2015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17/10/2015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17/10/2015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17/10/2015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D503681-79E9-46C9-9A00-D3FF5C3F78B6}" type="datetimeFigureOut">
              <a:rPr lang="it-IT" smtClean="0"/>
              <a:t>17/10/2015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503681-79E9-46C9-9A00-D3FF5C3F78B6}" type="datetimeFigureOut">
              <a:rPr lang="it-IT" smtClean="0"/>
              <a:t>17/10/2015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D503681-79E9-46C9-9A00-D3FF5C3F78B6}" type="datetimeFigureOut">
              <a:rPr lang="it-IT" smtClean="0"/>
              <a:t>17/10/2015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D0ACDE0-E71F-45F6-9314-016C20BAA1F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microsoft.com/office/2007/relationships/hdphoto" Target="../media/hdphoto4.wdp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88037" y="1700809"/>
            <a:ext cx="7772400" cy="3528392"/>
          </a:xfrm>
        </p:spPr>
        <p:txBody>
          <a:bodyPr>
            <a:normAutofit lnSpcReduction="10000"/>
          </a:bodyPr>
          <a:lstStyle/>
          <a:p>
            <a:pPr algn="ctr"/>
            <a:r>
              <a:rPr lang="it-IT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La reazione è responsabile dell’imbrunimento degli alimenti, dello sviluppo di aromi culinari e dell’alterazione delle proteine</a:t>
            </a:r>
          </a:p>
          <a:p>
            <a:pPr algn="ctr"/>
            <a:endParaRPr lang="it-IT" dirty="0" smtClean="0">
              <a:latin typeface="Arial Black" panose="020B0A04020102020204" pitchFamily="34" charset="0"/>
            </a:endParaRPr>
          </a:p>
          <a:p>
            <a:pPr algn="ctr"/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La reazione può avvenire in tutti gli alimenti in cui siano presenti zuccheri riducenti e gruppi amminici liberi (aminoacidi)</a:t>
            </a:r>
          </a:p>
          <a:p>
            <a:pPr marL="514350" indent="-514350" algn="l">
              <a:buAutoNum type="alphaLcParenR"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58793" y="404664"/>
            <a:ext cx="863088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anose="020B0A04020102020204" pitchFamily="34" charset="0"/>
              </a:rPr>
              <a:t>REAZIONE DI MAILLARD </a:t>
            </a:r>
            <a:endParaRPr lang="it-IT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56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7776864" cy="6120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6948264" y="260648"/>
            <a:ext cx="201622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>
                <a:solidFill>
                  <a:srgbClr val="FF0000"/>
                </a:solidFill>
                <a:latin typeface="Arial Black" panose="020B0A04020102020204" pitchFamily="34" charset="0"/>
              </a:rPr>
              <a:t>Una tipica degradazione di </a:t>
            </a:r>
            <a:r>
              <a:rPr lang="it-IT" sz="1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Strecker</a:t>
            </a:r>
            <a:r>
              <a:rPr lang="it-IT" sz="1400" dirty="0">
                <a:solidFill>
                  <a:srgbClr val="FF0000"/>
                </a:solidFill>
                <a:latin typeface="Arial Black" panose="020B0A04020102020204" pitchFamily="34" charset="0"/>
              </a:rPr>
              <a:t> è la reazione che coinvolge il </a:t>
            </a:r>
            <a:r>
              <a:rPr lang="it-IT" sz="1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diacetile</a:t>
            </a:r>
            <a:r>
              <a:rPr lang="it-IT" sz="1400" dirty="0">
                <a:solidFill>
                  <a:srgbClr val="FF0000"/>
                </a:solidFill>
                <a:latin typeface="Arial Black" panose="020B0A04020102020204" pitchFamily="34" charset="0"/>
              </a:rPr>
              <a:t> e la valina. In questo caso uno dei prodotti formati è costituita dall’aldeide </a:t>
            </a:r>
            <a:r>
              <a:rPr lang="it-IT" sz="1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metilpropanale</a:t>
            </a:r>
            <a:r>
              <a:rPr lang="it-IT" sz="1400" dirty="0">
                <a:solidFill>
                  <a:srgbClr val="FF0000"/>
                </a:solidFill>
                <a:latin typeface="Arial Black" panose="020B0A04020102020204" pitchFamily="34" charset="0"/>
              </a:rPr>
              <a:t>, mente l’altro è costituito dalla </a:t>
            </a:r>
            <a:r>
              <a:rPr lang="it-IT" sz="1400" dirty="0" err="1">
                <a:solidFill>
                  <a:srgbClr val="FF0000"/>
                </a:solidFill>
                <a:latin typeface="Arial Black" panose="020B0A04020102020204" pitchFamily="34" charset="0"/>
              </a:rPr>
              <a:t>tetrametilpirazina</a:t>
            </a:r>
            <a:endParaRPr lang="it-IT" sz="14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847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502452" y="0"/>
            <a:ext cx="8229600" cy="1052736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STRECKER</a:t>
            </a:r>
            <a:endParaRPr lang="it-IT" dirty="0"/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6752"/>
            <a:ext cx="7920880" cy="4526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2915816" y="6093296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Pirazine</a:t>
            </a:r>
            <a:r>
              <a:rPr lang="it-IT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negli alimenti</a:t>
            </a:r>
            <a:endParaRPr lang="it-IT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38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95536" y="27856"/>
            <a:ext cx="8229600" cy="1096888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AMINE ETEROCICLICHE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1026" name="Picture 2" descr="C:\Users\Procida Giuseppe\Desktop\US20110086044A1-20110414-C000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512887"/>
            <a:ext cx="4591050" cy="300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rocida Giuseppe\Desktop\1,10-phenanthroline_svg.pn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852936"/>
            <a:ext cx="396044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675540" y="4926359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sng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Imidazo</a:t>
            </a:r>
            <a:r>
              <a:rPr lang="it-IT" sz="2400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-chinoline</a:t>
            </a:r>
            <a:endParaRPr lang="it-IT" sz="2400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4067944" y="6093296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u="sng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Imidazo-chinossaline</a:t>
            </a:r>
            <a:endParaRPr lang="it-IT" sz="2400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8939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948264" y="1772816"/>
            <a:ext cx="2045064" cy="2304256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it-IT" sz="18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La quantità di ammine eterocicliche aumenta con la temperatura di cottura</a:t>
            </a:r>
            <a:endParaRPr lang="it-IT" sz="1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751" y="1124744"/>
            <a:ext cx="64008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16768" y="192970"/>
            <a:ext cx="8964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solidFill>
                  <a:srgbClr val="FF0000"/>
                </a:solidFill>
                <a:latin typeface="Arial Black" panose="020B0A04020102020204" pitchFamily="34" charset="0"/>
              </a:rPr>
              <a:t>AMINE ETEROCICLICHE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4178558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rocida Giuseppe\Desktop\Scansioni\img18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9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000">
            <a:off x="330478" y="190926"/>
            <a:ext cx="8419803" cy="6476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667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it-IT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La reazione avviene in tre tappe chimiche distinte:</a:t>
            </a:r>
          </a:p>
          <a:p>
            <a:pPr marL="109728" indent="0">
              <a:buNone/>
            </a:pPr>
            <a:endParaRPr lang="it-IT" dirty="0">
              <a:latin typeface="Arial Black" panose="020B0A04020102020204" pitchFamily="34" charset="0"/>
            </a:endParaRPr>
          </a:p>
          <a:p>
            <a:pPr marL="624078" indent="-514350" algn="ctr">
              <a:buAutoNum type="alphaLcParenR"/>
            </a:pP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Stadio iniziale</a:t>
            </a:r>
          </a:p>
          <a:p>
            <a:pPr marL="624078" indent="-514350" algn="ctr">
              <a:buAutoNum type="alphaLcParenR"/>
            </a:pPr>
            <a:endParaRPr lang="it-IT" dirty="0">
              <a:latin typeface="Arial Black" panose="020B0A04020102020204" pitchFamily="34" charset="0"/>
            </a:endParaRPr>
          </a:p>
          <a:p>
            <a:pPr marL="624078" indent="-514350" algn="ctr">
              <a:buAutoNum type="alphaLcParenR"/>
            </a:pPr>
            <a:r>
              <a:rPr lang="it-IT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Stadio avanzato</a:t>
            </a:r>
          </a:p>
          <a:p>
            <a:pPr marL="624078" indent="-514350" algn="ctr">
              <a:buAutoNum type="alphaLcParenR"/>
            </a:pPr>
            <a:endParaRPr lang="it-IT" dirty="0">
              <a:latin typeface="Arial Black" panose="020B0A04020102020204" pitchFamily="34" charset="0"/>
            </a:endParaRPr>
          </a:p>
          <a:p>
            <a:pPr marL="624078" indent="-514350" algn="ctr">
              <a:buAutoNum type="alphaLcParenR"/>
            </a:pPr>
            <a:r>
              <a:rPr lang="it-IT" dirty="0" smtClean="0">
                <a:solidFill>
                  <a:schemeClr val="accent2"/>
                </a:solidFill>
                <a:latin typeface="Arial Black" panose="020B0A04020102020204" pitchFamily="34" charset="0"/>
              </a:rPr>
              <a:t>Stadio finale</a:t>
            </a:r>
            <a:endParaRPr lang="it-IT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MAILLARD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46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529208" y="836713"/>
            <a:ext cx="8229600" cy="1800199"/>
          </a:xfrm>
        </p:spPr>
        <p:txBody>
          <a:bodyPr>
            <a:normAutofit fontScale="77500" lnSpcReduction="20000"/>
          </a:bodyPr>
          <a:lstStyle/>
          <a:p>
            <a:pPr marL="109728" indent="0" algn="ctr">
              <a:buNone/>
            </a:pPr>
            <a:r>
              <a:rPr lang="it-IT" sz="3400" b="1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Stadio iniziale</a:t>
            </a:r>
          </a:p>
          <a:p>
            <a:pPr marL="109728" indent="0" algn="ctr">
              <a:buNone/>
            </a:pPr>
            <a:endParaRPr lang="it-IT" dirty="0">
              <a:latin typeface="Arial Black" panose="020B0A04020102020204" pitchFamily="34" charset="0"/>
            </a:endParaRPr>
          </a:p>
          <a:p>
            <a:pPr marL="109728" indent="0" algn="ctr">
              <a:buNone/>
            </a:pP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La prima tappa della reazione di 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Maillard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è costituita da reazioni reversibili tra gruppi amminici e uno zucchero riducente. Si forma 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una 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base di 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Schiff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, quindi una 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aldosilamina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ed 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infine un composto stabile</a:t>
            </a:r>
            <a:endParaRPr lang="it-IT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MAILLARD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36912"/>
            <a:ext cx="8640960" cy="3638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5076056" y="645333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Prodotto di AMADORI</a:t>
            </a:r>
            <a:endParaRPr lang="it-IT" b="1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19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r>
              <a:rPr lang="it-IT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Lo stadio avanzato comprende un insieme di reazioni che comportano la decomposizione del composto di Amadori.</a:t>
            </a:r>
          </a:p>
          <a:p>
            <a:pPr marL="109728" indent="0" algn="ctr">
              <a:buNone/>
            </a:pPr>
            <a:r>
              <a:rPr lang="it-IT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I composti di Amadori possono decomporsi seguendo due diverse vie:</a:t>
            </a:r>
          </a:p>
          <a:p>
            <a:pPr marL="109728" indent="0" algn="ctr">
              <a:buNone/>
            </a:pPr>
            <a:endParaRPr lang="it-IT" dirty="0">
              <a:latin typeface="Arial Black" panose="020B0A04020102020204" pitchFamily="34" charset="0"/>
            </a:endParaRPr>
          </a:p>
          <a:p>
            <a:pPr marL="624078" indent="-514350" algn="ctr">
              <a:buAutoNum type="alphaUcParenR"/>
            </a:pP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Enolizzazione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1-2 (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pH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acido, mezzo diluito e bassa temperatura)</a:t>
            </a:r>
          </a:p>
          <a:p>
            <a:pPr marL="624078" indent="-514350" algn="ctr">
              <a:buAutoNum type="alphaUcParenR"/>
            </a:pPr>
            <a:endParaRPr lang="it-IT" dirty="0">
              <a:latin typeface="Arial Black" panose="020B0A04020102020204" pitchFamily="34" charset="0"/>
            </a:endParaRPr>
          </a:p>
          <a:p>
            <a:pPr marL="624078" indent="-514350" algn="ctr">
              <a:buAutoNum type="alphaUcParenR"/>
            </a:pPr>
            <a:r>
              <a:rPr lang="it-IT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Enolizzazione</a:t>
            </a:r>
            <a:r>
              <a:rPr lang="it-IT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2-3 (</a:t>
            </a:r>
            <a:r>
              <a:rPr lang="it-IT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pH</a:t>
            </a:r>
            <a:r>
              <a:rPr lang="it-IT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neutro o basico, bassa umidità ed alta temperatura</a:t>
            </a:r>
            <a:endParaRPr lang="it-IT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95536" y="27856"/>
            <a:ext cx="8229600" cy="102488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MAILLARD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531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96752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MAILLARD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4" name="Segnaposto contenuto 3" descr="http://podcast.federica.unina.it/mini/img.php?src=/files/_docenti/albrizio-stefania/img/albrizio-73-05-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8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8280920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4225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67544" y="1052737"/>
            <a:ext cx="8229600" cy="2232248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it-IT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Lo stadio finale corrisponde alla scomparsa dei prodotti avanzati (</a:t>
            </a:r>
            <a:r>
              <a:rPr lang="it-IT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premelanoidine</a:t>
            </a:r>
            <a:r>
              <a:rPr lang="it-IT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) della reazione e, in seguito a reazioni di policondensazione, alla formazione di composti bruni (</a:t>
            </a:r>
            <a:r>
              <a:rPr lang="it-IT" sz="2000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melanoidine</a:t>
            </a:r>
            <a:r>
              <a:rPr lang="it-IT" sz="2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)</a:t>
            </a:r>
            <a:endParaRPr lang="it-IT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MAILLARD</a:t>
            </a:r>
            <a:endParaRPr lang="it-IT" dirty="0"/>
          </a:p>
        </p:txBody>
      </p:sp>
      <p:pic>
        <p:nvPicPr>
          <p:cNvPr id="1026" name="Picture 2" descr="C:\Users\Procida Giuseppe\Desktop\melanoidine.gif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9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564904"/>
            <a:ext cx="6480720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68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/>
          <a:lstStyle/>
          <a:p>
            <a:pPr marL="109728" indent="0" algn="ctr">
              <a:buNone/>
            </a:pPr>
            <a:r>
              <a:rPr lang="it-IT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>Gli aminoacidi liberi, possono anche degradarsi secondo un’altra via conosciuta come la reazione di </a:t>
            </a:r>
            <a:r>
              <a:rPr lang="it-IT" dirty="0" err="1" smtClean="0">
                <a:solidFill>
                  <a:srgbClr val="FFC000"/>
                </a:solidFill>
                <a:latin typeface="Arial Black" panose="020B0A04020102020204" pitchFamily="34" charset="0"/>
              </a:rPr>
              <a:t>Strecker</a:t>
            </a:r>
            <a:r>
              <a:rPr lang="it-IT" dirty="0" smtClean="0">
                <a:latin typeface="Arial Black" panose="020B0A04020102020204" pitchFamily="34" charset="0"/>
              </a:rPr>
              <a:t> </a:t>
            </a:r>
          </a:p>
          <a:p>
            <a:pPr marL="109728" indent="0" algn="ctr">
              <a:buNone/>
            </a:pPr>
            <a:endParaRPr lang="it-IT" dirty="0">
              <a:latin typeface="Arial Black" panose="020B0A04020102020204" pitchFamily="34" charset="0"/>
            </a:endParaRPr>
          </a:p>
          <a:p>
            <a:pPr marL="109728" indent="0" algn="ctr">
              <a:buNone/>
            </a:pP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La reazione avviene tra l’aminoacido ed una struttura 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dicarbonilica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(generalmente derivante dalla reazione di 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Maillard</a:t>
            </a:r>
            <a:r>
              <a:rPr lang="it-IT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) e comporta la formazione di composti volatili, principalmente costituiti da aldeidi, piridine e </a:t>
            </a:r>
            <a:r>
              <a:rPr lang="it-IT" dirty="0" err="1" smtClean="0">
                <a:solidFill>
                  <a:srgbClr val="00B050"/>
                </a:solidFill>
                <a:latin typeface="Arial Black" panose="020B0A04020102020204" pitchFamily="34" charset="0"/>
              </a:rPr>
              <a:t>pirazine</a:t>
            </a:r>
            <a:endParaRPr lang="it-IT" dirty="0">
              <a:solidFill>
                <a:srgbClr val="00B05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16380"/>
            <a:ext cx="8229600" cy="114300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REAZIONE DI STRECKER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939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STRECKER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8280920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7126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67544" y="11266"/>
            <a:ext cx="8229600" cy="897454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</a:rPr>
              <a:t>STRECKER</a:t>
            </a:r>
            <a:endParaRPr lang="it-IT" dirty="0">
              <a:solidFill>
                <a:srgbClr val="FF0000"/>
              </a:solidFill>
              <a:effectLst/>
              <a:latin typeface="Arial Black" panose="020B0A04020102020204" pitchFamily="34" charset="0"/>
            </a:endParaRPr>
          </a:p>
        </p:txBody>
      </p:sp>
      <p:pic>
        <p:nvPicPr>
          <p:cNvPr id="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8208912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755576" y="5517232"/>
            <a:ext cx="792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Aldeidi ottenute dalla degradazione di </a:t>
            </a:r>
            <a:r>
              <a:rPr lang="it-IT" sz="2000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Strecker</a:t>
            </a:r>
            <a:endParaRPr lang="it-IT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1270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Vial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137</TotalTime>
  <Words>300</Words>
  <Application>Microsoft Office PowerPoint</Application>
  <PresentationFormat>Presentazione su schermo (4:3)</PresentationFormat>
  <Paragraphs>42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 Black</vt:lpstr>
      <vt:lpstr>Lucida Sans Unicode</vt:lpstr>
      <vt:lpstr>Verdana</vt:lpstr>
      <vt:lpstr>Wingdings 2</vt:lpstr>
      <vt:lpstr>Wingdings 3</vt:lpstr>
      <vt:lpstr>Viale</vt:lpstr>
      <vt:lpstr>Presentazione standard di PowerPoint</vt:lpstr>
      <vt:lpstr>MAILLARD</vt:lpstr>
      <vt:lpstr>MAILLARD</vt:lpstr>
      <vt:lpstr>MAILLARD</vt:lpstr>
      <vt:lpstr>MAILLARD</vt:lpstr>
      <vt:lpstr>MAILLARD</vt:lpstr>
      <vt:lpstr>REAZIONE DI STRECKER</vt:lpstr>
      <vt:lpstr>STRECKER</vt:lpstr>
      <vt:lpstr>STRECKER</vt:lpstr>
      <vt:lpstr>Presentazione standard di PowerPoint</vt:lpstr>
      <vt:lpstr>STRECKER</vt:lpstr>
      <vt:lpstr>AMINE ETEROCICLICHE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Procida Giuseppe</dc:creator>
  <cp:lastModifiedBy>Prof.ssa Cateni</cp:lastModifiedBy>
  <cp:revision>21</cp:revision>
  <dcterms:created xsi:type="dcterms:W3CDTF">2015-07-16T08:25:44Z</dcterms:created>
  <dcterms:modified xsi:type="dcterms:W3CDTF">2015-10-17T09:46:11Z</dcterms:modified>
</cp:coreProperties>
</file>