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4" r:id="rId29"/>
    <p:sldId id="285" r:id="rId30"/>
    <p:sldId id="286" r:id="rId31"/>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Triangolo rettangolo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olo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17" name="Sottotitolo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grpSp>
        <p:nvGrpSpPr>
          <p:cNvPr id="2" name="Gruppo 1"/>
          <p:cNvGrpSpPr/>
          <p:nvPr/>
        </p:nvGrpSpPr>
        <p:grpSpPr>
          <a:xfrm>
            <a:off x="-3765" y="4953000"/>
            <a:ext cx="9147765" cy="1912088"/>
            <a:chOff x="-3765" y="4832896"/>
            <a:chExt cx="9147765" cy="2032192"/>
          </a:xfrm>
        </p:grpSpPr>
        <p:sp>
          <p:nvSpPr>
            <p:cNvPr id="7" name="Figura a mano libera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igura a mano libera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igura a mano libera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Connettore 1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Segnaposto data 29"/>
          <p:cNvSpPr>
            <a:spLocks noGrp="1"/>
          </p:cNvSpPr>
          <p:nvPr>
            <p:ph type="dt" sz="half" idx="10"/>
          </p:nvPr>
        </p:nvSpPr>
        <p:spPr/>
        <p:txBody>
          <a:bodyPr/>
          <a:lstStyle>
            <a:lvl1pPr>
              <a:defRPr>
                <a:solidFill>
                  <a:srgbClr val="FFFFFF"/>
                </a:solidFill>
              </a:defRPr>
            </a:lvl1pPr>
            <a:extLst/>
          </a:lstStyle>
          <a:p>
            <a:fld id="{1178B84E-D2D5-4039-8EBB-181B91D52C4F}" type="datetimeFigureOut">
              <a:rPr lang="it-IT" smtClean="0"/>
              <a:t>28/01/2016</a:t>
            </a:fld>
            <a:endParaRPr lang="it-IT"/>
          </a:p>
        </p:txBody>
      </p:sp>
      <p:sp>
        <p:nvSpPr>
          <p:cNvPr id="19" name="Segnaposto piè di pagina 18"/>
          <p:cNvSpPr>
            <a:spLocks noGrp="1"/>
          </p:cNvSpPr>
          <p:nvPr>
            <p:ph type="ftr" sz="quarter" idx="11"/>
          </p:nvPr>
        </p:nvSpPr>
        <p:spPr/>
        <p:txBody>
          <a:bodyPr/>
          <a:lstStyle>
            <a:lvl1pPr>
              <a:defRPr>
                <a:solidFill>
                  <a:schemeClr val="accent1">
                    <a:tint val="20000"/>
                  </a:schemeClr>
                </a:solidFill>
              </a:defRPr>
            </a:lvl1pPr>
            <a:extLst/>
          </a:lstStyle>
          <a:p>
            <a:endParaRPr lang="it-IT"/>
          </a:p>
        </p:txBody>
      </p:sp>
      <p:sp>
        <p:nvSpPr>
          <p:cNvPr id="27" name="Segnaposto numero diapositiva 26"/>
          <p:cNvSpPr>
            <a:spLocks noGrp="1"/>
          </p:cNvSpPr>
          <p:nvPr>
            <p:ph type="sldNum" sz="quarter" idx="12"/>
          </p:nvPr>
        </p:nvSpPr>
        <p:spPr/>
        <p:txBody>
          <a:bodyPr/>
          <a:lstStyle>
            <a:lvl1pPr>
              <a:defRPr>
                <a:solidFill>
                  <a:srgbClr val="FFFFFF"/>
                </a:solidFill>
              </a:defRPr>
            </a:lvl1pPr>
            <a:extLst/>
          </a:lstStyle>
          <a:p>
            <a:fld id="{39EFA571-C24B-4A10-8689-B97172480C75}" type="slidenum">
              <a:rPr lang="it-IT" smtClean="0"/>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1481329"/>
            <a:ext cx="8229600" cy="4386071"/>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1178B84E-D2D5-4039-8EBB-181B91D52C4F}" type="datetimeFigureOut">
              <a:rPr lang="it-IT" smtClean="0"/>
              <a:t>28/01/2016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44013" y="274640"/>
            <a:ext cx="1777470" cy="5592761"/>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41"/>
            <a:ext cx="6324600" cy="5592760"/>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1178B84E-D2D5-4039-8EBB-181B91D52C4F}" type="datetimeFigureOut">
              <a:rPr lang="it-IT" smtClean="0"/>
              <a:t>28/01/2016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1178B84E-D2D5-4039-8EBB-181B91D52C4F}" type="datetimeFigureOut">
              <a:rPr lang="it-IT" smtClean="0"/>
              <a:t>28/01/2016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39EFA571-C24B-4A10-8689-B97172480C75}" type="slidenum">
              <a:rPr lang="it-IT" smtClean="0"/>
              <a:t>‹N›</a:t>
            </a:fld>
            <a:endParaRPr lang="it-IT"/>
          </a:p>
        </p:txBody>
      </p:sp>
      <p:sp>
        <p:nvSpPr>
          <p:cNvPr id="7" name="Titolo 6"/>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1178B84E-D2D5-4039-8EBB-181B91D52C4F}" type="datetimeFigureOut">
              <a:rPr lang="it-IT" smtClean="0"/>
              <a:t>28/01/2016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39EFA571-C24B-4A10-8689-B97172480C75}" type="slidenum">
              <a:rPr lang="it-IT" smtClean="0"/>
              <a:t>‹N›</a:t>
            </a:fld>
            <a:endParaRPr lang="it-IT"/>
          </a:p>
        </p:txBody>
      </p:sp>
      <p:sp>
        <p:nvSpPr>
          <p:cNvPr id="7" name="Gallone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Gallone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bg>
      <p:bgRef idx="1002">
        <a:schemeClr val="bg1"/>
      </p:bgRef>
    </p:bg>
    <p:spTree>
      <p:nvGrpSpPr>
        <p:cNvPr id="1" name=""/>
        <p:cNvGrpSpPr/>
        <p:nvPr/>
      </p:nvGrpSpPr>
      <p:grpSpPr>
        <a:xfrm>
          <a:off x="0" y="0"/>
          <a:ext cx="0" cy="0"/>
          <a:chOff x="0" y="0"/>
          <a:chExt cx="0" cy="0"/>
        </a:xfrm>
      </p:grpSpPr>
      <p:sp>
        <p:nvSpPr>
          <p:cNvPr id="3" name="Segnaposto contenuto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1178B84E-D2D5-4039-8EBB-181B91D52C4F}" type="datetimeFigureOut">
              <a:rPr lang="it-IT" smtClean="0"/>
              <a:t>28/01/2016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39EFA571-C24B-4A10-8689-B97172480C75}" type="slidenum">
              <a:rPr lang="it-IT" smtClean="0"/>
              <a:t>‹N›</a:t>
            </a:fld>
            <a:endParaRPr lang="it-IT"/>
          </a:p>
        </p:txBody>
      </p:sp>
      <p:sp>
        <p:nvSpPr>
          <p:cNvPr id="8" name="Titolo 7"/>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extLst/>
          </a:lstStyle>
          <a:p>
            <a:fld id="{1178B84E-D2D5-4039-8EBB-181B91D52C4F}" type="datetimeFigureOut">
              <a:rPr lang="it-IT" smtClean="0"/>
              <a:t>28/01/2016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bg>
      <p:bgRef idx="1002">
        <a:schemeClr val="bg1"/>
      </p:bgRef>
    </p:bg>
    <p:spTree>
      <p:nvGrpSpPr>
        <p:cNvPr id="1" name=""/>
        <p:cNvGrpSpPr/>
        <p:nvPr/>
      </p:nvGrpSpPr>
      <p:grpSpPr>
        <a:xfrm>
          <a:off x="0" y="0"/>
          <a:ext cx="0" cy="0"/>
          <a:chOff x="0" y="0"/>
          <a:chExt cx="0" cy="0"/>
        </a:xfrm>
      </p:grpSpPr>
      <p:sp>
        <p:nvSpPr>
          <p:cNvPr id="3" name="Segnaposto data 2"/>
          <p:cNvSpPr>
            <a:spLocks noGrp="1"/>
          </p:cNvSpPr>
          <p:nvPr>
            <p:ph type="dt" sz="half" idx="10"/>
          </p:nvPr>
        </p:nvSpPr>
        <p:spPr/>
        <p:txBody>
          <a:bodyPr/>
          <a:lstStyle>
            <a:extLst/>
          </a:lstStyle>
          <a:p>
            <a:fld id="{1178B84E-D2D5-4039-8EBB-181B91D52C4F}" type="datetimeFigureOut">
              <a:rPr lang="it-IT" smtClean="0"/>
              <a:t>28/01/2016</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39EFA571-C24B-4A10-8689-B97172480C75}" type="slidenum">
              <a:rPr lang="it-IT" smtClean="0"/>
              <a:t>‹N›</a:t>
            </a:fld>
            <a:endParaRPr lang="it-IT"/>
          </a:p>
        </p:txBody>
      </p:sp>
      <p:sp>
        <p:nvSpPr>
          <p:cNvPr id="6" name="Titolo 5"/>
          <p:cNvSpPr>
            <a:spLocks noGrp="1"/>
          </p:cNvSpPr>
          <p:nvPr>
            <p:ph type="title"/>
          </p:nvPr>
        </p:nvSpPr>
        <p:spPr/>
        <p:txBody>
          <a:bodyPr rtlCol="0"/>
          <a:lstStyle>
            <a:extLst/>
          </a:lstStyle>
          <a:p>
            <a:r>
              <a:rPr kumimoji="0" lang="it-IT" smtClean="0"/>
              <a:t>Fare clic per modificare lo stile del titolo</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extLst/>
          </a:lstStyle>
          <a:p>
            <a:fld id="{1178B84E-D2D5-4039-8EBB-181B91D52C4F}" type="datetimeFigureOut">
              <a:rPr lang="it-IT" smtClean="0"/>
              <a:t>28/01/2016</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bg>
      <p:bgRef idx="1003">
        <a:schemeClr val="bg1"/>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a:xfrm>
            <a:off x="6727032" y="6407944"/>
            <a:ext cx="1920240" cy="365760"/>
          </a:xfrm>
        </p:spPr>
        <p:txBody>
          <a:bodyPr/>
          <a:lstStyle>
            <a:extLst/>
          </a:lstStyle>
          <a:p>
            <a:fld id="{1178B84E-D2D5-4039-8EBB-181B91D52C4F}" type="datetimeFigureOut">
              <a:rPr lang="it-IT" smtClean="0"/>
              <a:t>28/01/2016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39EFA571-C24B-4A10-8689-B97172480C75}" type="slidenum">
              <a:rPr lang="it-IT" smtClean="0"/>
              <a:t>‹N›</a:t>
            </a:fld>
            <a:endParaRPr lang="it-IT"/>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bg>
      <p:bgRef idx="1002">
        <a:schemeClr val="bg1"/>
      </p:bgRef>
    </p:bg>
    <p:spTree>
      <p:nvGrpSpPr>
        <p:cNvPr id="1" name=""/>
        <p:cNvGrpSpPr/>
        <p:nvPr/>
      </p:nvGrpSpPr>
      <p:grpSpPr>
        <a:xfrm>
          <a:off x="0" y="0"/>
          <a:ext cx="0" cy="0"/>
          <a:chOff x="0" y="0"/>
          <a:chExt cx="0" cy="0"/>
        </a:xfrm>
      </p:grpSpPr>
      <p:sp>
        <p:nvSpPr>
          <p:cNvPr id="4" name="Segnaposto testo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
        <p:nvSpPr>
          <p:cNvPr id="3" name="Segnaposto immagine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it-IT" smtClean="0"/>
              <a:t>Fare clic sull'icona per inserire un'immagine</a:t>
            </a:r>
            <a:endParaRPr kumimoji="0" lang="en-US" dirty="0"/>
          </a:p>
        </p:txBody>
      </p:sp>
      <p:sp>
        <p:nvSpPr>
          <p:cNvPr id="5" name="Segnaposto data 4"/>
          <p:cNvSpPr>
            <a:spLocks noGrp="1"/>
          </p:cNvSpPr>
          <p:nvPr>
            <p:ph type="dt" sz="half" idx="10"/>
          </p:nvPr>
        </p:nvSpPr>
        <p:spPr/>
        <p:txBody>
          <a:bodyPr/>
          <a:lstStyle>
            <a:lvl1pPr>
              <a:defRPr>
                <a:solidFill>
                  <a:schemeClr val="tx1"/>
                </a:solidFill>
              </a:defRPr>
            </a:lvl1pPr>
            <a:extLst/>
          </a:lstStyle>
          <a:p>
            <a:fld id="{1178B84E-D2D5-4039-8EBB-181B91D52C4F}" type="datetimeFigureOut">
              <a:rPr lang="it-IT" smtClean="0"/>
              <a:t>28/01/2016</a:t>
            </a:fld>
            <a:endParaRPr lang="it-IT"/>
          </a:p>
        </p:txBody>
      </p:sp>
      <p:sp>
        <p:nvSpPr>
          <p:cNvPr id="6" name="Segnaposto piè di pagina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it-IT"/>
          </a:p>
        </p:txBody>
      </p:sp>
      <p:sp>
        <p:nvSpPr>
          <p:cNvPr id="7" name="Segnaposto numero diapositiva 6"/>
          <p:cNvSpPr>
            <a:spLocks noGrp="1"/>
          </p:cNvSpPr>
          <p:nvPr>
            <p:ph type="sldNum" sz="quarter" idx="12"/>
          </p:nvPr>
        </p:nvSpPr>
        <p:spPr/>
        <p:txBody>
          <a:bodyPr/>
          <a:lstStyle>
            <a:lvl1pPr>
              <a:defRPr>
                <a:solidFill>
                  <a:schemeClr val="tx1"/>
                </a:solidFill>
              </a:defRPr>
            </a:lvl1pPr>
            <a:extLst/>
          </a:lstStyle>
          <a:p>
            <a:fld id="{39EFA571-C24B-4A10-8689-B97172480C75}" type="slidenum">
              <a:rPr lang="it-IT" smtClean="0"/>
              <a:t>‹N›</a:t>
            </a:fld>
            <a:endParaRPr lang="it-IT"/>
          </a:p>
        </p:txBody>
      </p:sp>
      <p:sp>
        <p:nvSpPr>
          <p:cNvPr id="2" name="Titolo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it-IT" smtClean="0"/>
              <a:t>Fare clic per modificare lo stile del titolo</a:t>
            </a:r>
            <a:endParaRPr kumimoji="0" lang="en-US"/>
          </a:p>
        </p:txBody>
      </p:sp>
      <p:sp>
        <p:nvSpPr>
          <p:cNvPr id="8" name="Figura a mano libera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igura a mano libera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Triangolo rettangolo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Connettore 1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Gallone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Gallone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igura a mano libera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igura a mano libera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Triangolo rettangolo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Connettore 1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Segnaposto titolo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it-IT" smtClean="0"/>
              <a:t>Fare clic per modificare lo stile del titolo</a:t>
            </a:r>
            <a:endParaRPr kumimoji="0" lang="en-US"/>
          </a:p>
        </p:txBody>
      </p:sp>
      <p:sp>
        <p:nvSpPr>
          <p:cNvPr id="30" name="Segnaposto testo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0" name="Segnaposto data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178B84E-D2D5-4039-8EBB-181B91D52C4F}" type="datetimeFigureOut">
              <a:rPr lang="it-IT" smtClean="0"/>
              <a:t>28/01/2016</a:t>
            </a:fld>
            <a:endParaRPr lang="it-IT"/>
          </a:p>
        </p:txBody>
      </p:sp>
      <p:sp>
        <p:nvSpPr>
          <p:cNvPr id="22" name="Segnaposto piè di pagina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it-IT"/>
          </a:p>
        </p:txBody>
      </p:sp>
      <p:sp>
        <p:nvSpPr>
          <p:cNvPr id="18" name="Segnaposto numero diapositiva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39EFA571-C24B-4A10-8689-B97172480C75}" type="slidenum">
              <a:rPr lang="it-IT" smtClean="0"/>
              <a:t>‹N›</a:t>
            </a:fld>
            <a:endParaRPr lang="it-IT"/>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tangolo 3"/>
          <p:cNvSpPr/>
          <p:nvPr/>
        </p:nvSpPr>
        <p:spPr>
          <a:xfrm>
            <a:off x="2123727" y="116632"/>
            <a:ext cx="443057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SALI MINERALI</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6" name="Rettangolo 5"/>
          <p:cNvSpPr/>
          <p:nvPr/>
        </p:nvSpPr>
        <p:spPr>
          <a:xfrm>
            <a:off x="611560" y="1124744"/>
            <a:ext cx="7992888" cy="4493538"/>
          </a:xfrm>
          <a:prstGeom prst="rect">
            <a:avLst/>
          </a:prstGeom>
        </p:spPr>
        <p:txBody>
          <a:bodyPr wrap="square">
            <a:spAutoFit/>
          </a:bodyPr>
          <a:lstStyle/>
          <a:p>
            <a:pPr algn="ctr">
              <a:defRPr/>
            </a:pPr>
            <a:r>
              <a:rPr lang="it-IT" sz="2000" b="1" dirty="0">
                <a:solidFill>
                  <a:srgbClr val="FFC000"/>
                </a:solidFill>
                <a:latin typeface="Arial Black" panose="020B0A04020102020204" pitchFamily="34" charset="0"/>
                <a:cs typeface="Arial" charset="0"/>
              </a:rPr>
              <a:t>SONO I COSIDDETTI BIOELEMENTI</a:t>
            </a:r>
            <a:endParaRPr lang="it-IT" sz="2000" b="1" dirty="0">
              <a:solidFill>
                <a:srgbClr val="FFC000"/>
              </a:solidFill>
              <a:latin typeface="Arial Black" panose="020B0A04020102020204" pitchFamily="34" charset="0"/>
              <a:cs typeface="Times New Roman" pitchFamily="18" charset="0"/>
            </a:endParaRPr>
          </a:p>
          <a:p>
            <a:pPr algn="ctr">
              <a:defRPr/>
            </a:pPr>
            <a:r>
              <a:rPr lang="it-IT" sz="2000" b="1" dirty="0">
                <a:solidFill>
                  <a:srgbClr val="FFC000"/>
                </a:solidFill>
                <a:latin typeface="Arial Black" panose="020B0A04020102020204" pitchFamily="34" charset="0"/>
              </a:rPr>
              <a:t>(</a:t>
            </a:r>
            <a:r>
              <a:rPr lang="it-IT" sz="2000" b="1" dirty="0">
                <a:solidFill>
                  <a:srgbClr val="FFC000"/>
                </a:solidFill>
                <a:latin typeface="Arial Black" panose="020B0A04020102020204" pitchFamily="34" charset="0"/>
                <a:cs typeface="Arial" charset="0"/>
              </a:rPr>
              <a:t>compresi solitamente tra i primi 30 del sistema periodico)</a:t>
            </a:r>
            <a:endParaRPr lang="it-IT" sz="2000" b="1" dirty="0">
              <a:solidFill>
                <a:srgbClr val="FFC000"/>
              </a:solidFill>
              <a:latin typeface="Arial Black" panose="020B0A04020102020204" pitchFamily="34" charset="0"/>
            </a:endParaRPr>
          </a:p>
          <a:p>
            <a:pPr algn="ctr">
              <a:defRPr/>
            </a:pPr>
            <a:r>
              <a:rPr lang="it-IT" sz="2000" b="1" dirty="0">
                <a:solidFill>
                  <a:srgbClr val="FFC000"/>
                </a:solidFill>
                <a:latin typeface="Arial Black" panose="020B0A04020102020204" pitchFamily="34" charset="0"/>
                <a:cs typeface="Arial" charset="0"/>
              </a:rPr>
              <a:t>CHE COSTITUISCONO FISIOLOGICAMENTE LA MATERIA </a:t>
            </a:r>
            <a:r>
              <a:rPr lang="it-IT" sz="2000" b="1" dirty="0" smtClean="0">
                <a:solidFill>
                  <a:srgbClr val="FFC000"/>
                </a:solidFill>
                <a:latin typeface="Arial Black" panose="020B0A04020102020204" pitchFamily="34" charset="0"/>
                <a:cs typeface="Arial" charset="0"/>
              </a:rPr>
              <a:t>VIVENTE</a:t>
            </a:r>
            <a:endParaRPr lang="it-IT" sz="2000" b="1" dirty="0" smtClean="0">
              <a:solidFill>
                <a:srgbClr val="FFC000"/>
              </a:solidFill>
              <a:latin typeface="Arial Black" panose="020B0A04020102020204" pitchFamily="34" charset="0"/>
            </a:endParaRPr>
          </a:p>
          <a:p>
            <a:pPr algn="ctr">
              <a:defRPr/>
            </a:pPr>
            <a:r>
              <a:rPr lang="it-IT" sz="2400" b="1" dirty="0" smtClean="0">
                <a:solidFill>
                  <a:srgbClr val="FF0000"/>
                </a:solidFill>
                <a:effectLst>
                  <a:outerShdw blurRad="38100" dist="38100" dir="2700000" algn="tl">
                    <a:srgbClr val="000000"/>
                  </a:outerShdw>
                </a:effectLst>
                <a:latin typeface="Arial Black" panose="020B0A04020102020204" pitchFamily="34" charset="0"/>
              </a:rPr>
              <a:t>Nell’alimentazione </a:t>
            </a:r>
            <a:r>
              <a:rPr lang="it-IT" sz="2400" b="1" dirty="0">
                <a:solidFill>
                  <a:srgbClr val="FF0000"/>
                </a:solidFill>
                <a:effectLst>
                  <a:outerShdw blurRad="38100" dist="38100" dir="2700000" algn="tl">
                    <a:srgbClr val="000000"/>
                  </a:outerShdw>
                </a:effectLst>
                <a:latin typeface="Arial Black" panose="020B0A04020102020204" pitchFamily="34" charset="0"/>
              </a:rPr>
              <a:t>umana</a:t>
            </a:r>
            <a:r>
              <a:rPr lang="it-IT" sz="2400" b="1" dirty="0">
                <a:solidFill>
                  <a:srgbClr val="FFFFFF"/>
                </a:solidFill>
                <a:effectLst>
                  <a:outerShdw blurRad="38100" dist="38100" dir="2700000" algn="tl">
                    <a:srgbClr val="000000"/>
                  </a:outerShdw>
                </a:effectLst>
                <a:latin typeface="Arial Black" panose="020B0A04020102020204" pitchFamily="34" charset="0"/>
              </a:rPr>
              <a:t> </a:t>
            </a:r>
            <a:r>
              <a:rPr lang="it-IT" sz="2400" b="1" dirty="0">
                <a:solidFill>
                  <a:srgbClr val="FF0000"/>
                </a:solidFill>
                <a:effectLst>
                  <a:outerShdw blurRad="38100" dist="38100" dir="2700000" algn="tl">
                    <a:srgbClr val="000000"/>
                  </a:outerShdw>
                </a:effectLst>
                <a:latin typeface="Arial Black" panose="020B0A04020102020204" pitchFamily="34" charset="0"/>
              </a:rPr>
              <a:t>i minerali più importanti sono </a:t>
            </a:r>
            <a:r>
              <a:rPr lang="it-IT" sz="2400" b="1" dirty="0" smtClean="0">
                <a:solidFill>
                  <a:srgbClr val="FF0000"/>
                </a:solidFill>
                <a:effectLst>
                  <a:outerShdw blurRad="38100" dist="38100" dir="2700000" algn="tl">
                    <a:srgbClr val="000000"/>
                  </a:outerShdw>
                </a:effectLst>
                <a:latin typeface="Arial Black" panose="020B0A04020102020204" pitchFamily="34" charset="0"/>
              </a:rPr>
              <a:t>18</a:t>
            </a:r>
          </a:p>
          <a:p>
            <a:pPr algn="ctr">
              <a:defRPr/>
            </a:pPr>
            <a:r>
              <a:rPr lang="it-IT" sz="2400" b="1" dirty="0" smtClean="0">
                <a:solidFill>
                  <a:srgbClr val="00B0F0"/>
                </a:solidFill>
                <a:latin typeface="Arial Black" panose="020B0A04020102020204" pitchFamily="34" charset="0"/>
              </a:rPr>
              <a:t>Insieme </a:t>
            </a:r>
            <a:r>
              <a:rPr lang="it-IT" sz="2400" b="1" dirty="0">
                <a:solidFill>
                  <a:srgbClr val="00B0F0"/>
                </a:solidFill>
                <a:latin typeface="Arial Black" panose="020B0A04020102020204" pitchFamily="34" charset="0"/>
              </a:rPr>
              <a:t>con le vitamine, agiscono sul nostro organismo come componenti degli </a:t>
            </a:r>
            <a:r>
              <a:rPr lang="it-IT" sz="2400" b="1" u="sng" dirty="0">
                <a:solidFill>
                  <a:srgbClr val="00B0F0"/>
                </a:solidFill>
                <a:latin typeface="Arial Black" panose="020B0A04020102020204" pitchFamily="34" charset="0"/>
              </a:rPr>
              <a:t>enzimi</a:t>
            </a:r>
            <a:r>
              <a:rPr lang="it-IT" sz="2400" b="1" dirty="0">
                <a:solidFill>
                  <a:srgbClr val="00B0F0"/>
                </a:solidFill>
                <a:latin typeface="Arial Black" panose="020B0A04020102020204" pitchFamily="34" charset="0"/>
              </a:rPr>
              <a:t>, per una corretta composizione di ossa e sangue e per il normale funzionamento cellulare.</a:t>
            </a:r>
          </a:p>
          <a:p>
            <a:pPr algn="ctr">
              <a:defRPr/>
            </a:pPr>
            <a:endParaRPr lang="it-IT" sz="2400" b="1" dirty="0">
              <a:solidFill>
                <a:srgbClr val="FF0000"/>
              </a:solidFill>
              <a:effectLst>
                <a:outerShdw blurRad="38100" dist="38100" dir="2700000" algn="tl">
                  <a:srgbClr val="000000"/>
                </a:outerShdw>
              </a:effectLst>
              <a:latin typeface="Arial Black" panose="020B0A04020102020204" pitchFamily="34" charset="0"/>
            </a:endParaRPr>
          </a:p>
          <a:p>
            <a:pPr algn="ctr">
              <a:defRPr/>
            </a:pPr>
            <a:r>
              <a:rPr lang="it-IT" b="1" dirty="0">
                <a:solidFill>
                  <a:srgbClr val="FFFFFF"/>
                </a:solidFill>
                <a:effectLst>
                  <a:outerShdw blurRad="38100" dist="38100" dir="2700000" algn="tl">
                    <a:srgbClr val="000000"/>
                  </a:outerShdw>
                </a:effectLst>
                <a:latin typeface="Verdana" pitchFamily="34" charset="0"/>
                <a:cs typeface="Arial" charset="0"/>
              </a:rPr>
              <a:t> </a:t>
            </a:r>
            <a:endParaRPr lang="it-IT" b="1" dirty="0">
              <a:solidFill>
                <a:srgbClr val="FFFFFF"/>
              </a:solidFill>
              <a:effectLst>
                <a:outerShdw blurRad="38100" dist="38100" dir="2700000" algn="tl">
                  <a:srgbClr val="000000"/>
                </a:outerShdw>
              </a:effectLst>
              <a:latin typeface="Verdana" pitchFamily="34" charset="0"/>
            </a:endParaRPr>
          </a:p>
        </p:txBody>
      </p:sp>
    </p:spTree>
    <p:extLst>
      <p:ext uri="{BB962C8B-B14F-4D97-AF65-F5344CB8AC3E}">
        <p14:creationId xmlns:p14="http://schemas.microsoft.com/office/powerpoint/2010/main" val="29788866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10000"/>
          </a:bodyPr>
          <a:lstStyle/>
          <a:p>
            <a:pPr marL="109728" indent="0" algn="ctr">
              <a:buNone/>
              <a:defRPr/>
            </a:pPr>
            <a:r>
              <a:rPr lang="it-IT" sz="3200" b="1" u="sng" dirty="0">
                <a:solidFill>
                  <a:srgbClr val="FF3300"/>
                </a:solidFill>
                <a:latin typeface="Arial Black" panose="020B0A04020102020204" pitchFamily="34" charset="0"/>
                <a:cs typeface="Times New Roman" pitchFamily="18" charset="0"/>
              </a:rPr>
              <a:t>Fonti alimentari</a:t>
            </a:r>
          </a:p>
          <a:p>
            <a:pPr algn="ctr">
              <a:defRPr/>
            </a:pPr>
            <a:endParaRPr lang="it-IT" sz="2800" b="1" dirty="0" smtClean="0">
              <a:latin typeface="Arial Black" panose="020B0A04020102020204" pitchFamily="34" charset="0"/>
              <a:cs typeface="Times New Roman" pitchFamily="18" charset="0"/>
            </a:endParaRPr>
          </a:p>
          <a:p>
            <a:pPr marL="109728" indent="0" algn="ctr">
              <a:buNone/>
              <a:defRPr/>
            </a:pPr>
            <a:r>
              <a:rPr lang="it-IT" sz="2800" b="1" dirty="0" smtClean="0">
                <a:solidFill>
                  <a:schemeClr val="accent2"/>
                </a:solidFill>
                <a:latin typeface="Arial Black" panose="020B0A04020102020204" pitchFamily="34" charset="0"/>
                <a:cs typeface="Times New Roman" pitchFamily="18" charset="0"/>
              </a:rPr>
              <a:t>La </a:t>
            </a:r>
            <a:r>
              <a:rPr lang="it-IT" sz="2800" b="1" dirty="0">
                <a:solidFill>
                  <a:schemeClr val="accent2"/>
                </a:solidFill>
                <a:latin typeface="Arial Black" panose="020B0A04020102020204" pitchFamily="34" charset="0"/>
                <a:cs typeface="Times New Roman" pitchFamily="18" charset="0"/>
              </a:rPr>
              <a:t>fonte principale di sodio è rappresentata dal cloruro di sodio in parte contenuto negli alimenti, in parte utilizzato per le loro trasformazioni tecnologiche, in parte usato a livello domestico nella cottura o aggiunto direttamente a tavola.</a:t>
            </a:r>
          </a:p>
          <a:p>
            <a:pPr algn="ctr">
              <a:defRPr/>
            </a:pPr>
            <a:endParaRPr lang="it-IT" sz="2800" b="1" dirty="0" smtClean="0">
              <a:latin typeface="Arial Black" panose="020B0A04020102020204" pitchFamily="34" charset="0"/>
              <a:cs typeface="Times New Roman" pitchFamily="18" charset="0"/>
            </a:endParaRPr>
          </a:p>
          <a:p>
            <a:pPr marL="109728" indent="0" algn="ctr">
              <a:buNone/>
              <a:defRPr/>
            </a:pPr>
            <a:r>
              <a:rPr lang="it-IT" sz="2800" b="1" dirty="0" smtClean="0">
                <a:solidFill>
                  <a:srgbClr val="7030A0"/>
                </a:solidFill>
                <a:latin typeface="Arial Black" panose="020B0A04020102020204" pitchFamily="34" charset="0"/>
                <a:cs typeface="Times New Roman" pitchFamily="18" charset="0"/>
              </a:rPr>
              <a:t>E</a:t>
            </a:r>
            <a:r>
              <a:rPr lang="it-IT" sz="2800" b="1" dirty="0">
                <a:solidFill>
                  <a:srgbClr val="7030A0"/>
                </a:solidFill>
                <a:latin typeface="Arial Black" panose="020B0A04020102020204" pitchFamily="34" charset="0"/>
                <a:cs typeface="Times New Roman" pitchFamily="18" charset="0"/>
              </a:rPr>
              <a:t>’ comunque diffuso negli alimenti sia animali che vegetali.</a:t>
            </a:r>
          </a:p>
          <a:p>
            <a:pPr algn="ctr"/>
            <a:endParaRPr lang="it-IT" dirty="0">
              <a:latin typeface="Arial Black" panose="020B0A04020102020204" pitchFamily="34" charset="0"/>
            </a:endParaRPr>
          </a:p>
        </p:txBody>
      </p:sp>
      <p:sp>
        <p:nvSpPr>
          <p:cNvPr id="3" name="Titolo 2"/>
          <p:cNvSpPr>
            <a:spLocks noGrp="1"/>
          </p:cNvSpPr>
          <p:nvPr>
            <p:ph type="title"/>
          </p:nvPr>
        </p:nvSpPr>
        <p:spPr>
          <a:xfrm>
            <a:off x="395536" y="188640"/>
            <a:ext cx="8229600" cy="1143000"/>
          </a:xfrm>
        </p:spPr>
        <p:txBody>
          <a:bodyPr/>
          <a:lstStyle/>
          <a:p>
            <a:pPr algn="ctr"/>
            <a:r>
              <a:rPr lang="it-IT" dirty="0" smtClean="0">
                <a:solidFill>
                  <a:srgbClr val="FF0000"/>
                </a:solidFill>
                <a:effectLst/>
                <a:latin typeface="Arial Black" panose="020B0A04020102020204" pitchFamily="34" charset="0"/>
              </a:rPr>
              <a:t>Sodio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18170486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003061"/>
            <a:ext cx="8229600" cy="5616624"/>
          </a:xfrm>
        </p:spPr>
        <p:txBody>
          <a:bodyPr>
            <a:normAutofit fontScale="92500" lnSpcReduction="20000"/>
          </a:bodyPr>
          <a:lstStyle/>
          <a:p>
            <a:pPr marL="109728" indent="0" algn="ctr">
              <a:buNone/>
              <a:defRPr/>
            </a:pPr>
            <a:r>
              <a:rPr lang="it-IT" sz="2800" b="1" dirty="0" smtClean="0">
                <a:latin typeface="Arial Black" panose="020B0A04020102020204" pitchFamily="34" charset="0"/>
                <a:cs typeface="Times New Roman" pitchFamily="18" charset="0"/>
              </a:rPr>
              <a:t>La </a:t>
            </a:r>
            <a:r>
              <a:rPr lang="it-IT" sz="2800" b="1" dirty="0">
                <a:latin typeface="Arial Black" panose="020B0A04020102020204" pitchFamily="34" charset="0"/>
                <a:cs typeface="Times New Roman" pitchFamily="18" charset="0"/>
              </a:rPr>
              <a:t>quantità di potassio contenuta negli alimenti è importante, ma altrettanto importante è un corretto rapporto  </a:t>
            </a:r>
            <a:r>
              <a:rPr lang="it-IT" sz="2800" b="1" dirty="0" smtClean="0">
                <a:latin typeface="Arial Black" panose="020B0A04020102020204" pitchFamily="34" charset="0"/>
                <a:cs typeface="Times New Roman" pitchFamily="18" charset="0"/>
              </a:rPr>
              <a:t>(</a:t>
            </a:r>
            <a:r>
              <a:rPr lang="it-IT" sz="2800" b="1" dirty="0" smtClean="0">
                <a:solidFill>
                  <a:srgbClr val="FF6600"/>
                </a:solidFill>
                <a:effectLst>
                  <a:outerShdw blurRad="38100" dist="38100" dir="2700000" algn="tl">
                    <a:srgbClr val="000000"/>
                  </a:outerShdw>
                </a:effectLst>
                <a:latin typeface="Verdana" pitchFamily="34" charset="0"/>
                <a:cs typeface="Times New Roman" pitchFamily="18" charset="0"/>
              </a:rPr>
              <a:t>potassio/</a:t>
            </a:r>
            <a:r>
              <a:rPr lang="it-IT" sz="2800" b="1" dirty="0" smtClean="0">
                <a:solidFill>
                  <a:srgbClr val="FFCC00"/>
                </a:solidFill>
                <a:effectLst>
                  <a:outerShdw blurRad="38100" dist="38100" dir="2700000" algn="tl">
                    <a:srgbClr val="000000"/>
                  </a:outerShdw>
                </a:effectLst>
                <a:latin typeface="Verdana" pitchFamily="34" charset="0"/>
                <a:cs typeface="Times New Roman" pitchFamily="18" charset="0"/>
              </a:rPr>
              <a:t>sodio</a:t>
            </a:r>
            <a:r>
              <a:rPr lang="it-IT" sz="2800" b="1" dirty="0" smtClean="0">
                <a:solidFill>
                  <a:srgbClr val="FFFFFF"/>
                </a:solidFill>
                <a:effectLst>
                  <a:outerShdw blurRad="38100" dist="38100" dir="2700000" algn="tl">
                    <a:srgbClr val="000000"/>
                  </a:outerShdw>
                </a:effectLst>
                <a:latin typeface="Verdana" pitchFamily="34" charset="0"/>
                <a:cs typeface="Times New Roman" pitchFamily="18" charset="0"/>
              </a:rPr>
              <a:t> </a:t>
            </a:r>
            <a:r>
              <a:rPr lang="it-IT" sz="2800" b="1" dirty="0">
                <a:latin typeface="Arial Black" panose="020B0A04020102020204" pitchFamily="34" charset="0"/>
                <a:cs typeface="Times New Roman" pitchFamily="18" charset="0"/>
              </a:rPr>
              <a:t>consigliato</a:t>
            </a:r>
            <a:r>
              <a:rPr lang="it-IT" sz="28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2800" b="1" dirty="0">
                <a:solidFill>
                  <a:srgbClr val="FF6600"/>
                </a:solidFill>
                <a:effectLst>
                  <a:outerShdw blurRad="38100" dist="38100" dir="2700000" algn="tl">
                    <a:srgbClr val="000000"/>
                  </a:outerShdw>
                </a:effectLst>
                <a:latin typeface="Verdana" pitchFamily="34" charset="0"/>
                <a:cs typeface="Times New Roman" pitchFamily="18" charset="0"/>
              </a:rPr>
              <a:t>5 </a:t>
            </a:r>
            <a:r>
              <a:rPr lang="it-IT" sz="2800" b="1" dirty="0">
                <a:latin typeface="Arial Black" panose="020B0A04020102020204" pitchFamily="34" charset="0"/>
                <a:cs typeface="Times New Roman" pitchFamily="18" charset="0"/>
              </a:rPr>
              <a:t>:</a:t>
            </a:r>
            <a:r>
              <a:rPr lang="it-IT" sz="2800" b="1" dirty="0" smtClean="0">
                <a:solidFill>
                  <a:srgbClr val="FFCC00"/>
                </a:solidFill>
                <a:effectLst>
                  <a:outerShdw blurRad="38100" dist="38100" dir="2700000" algn="tl">
                    <a:srgbClr val="000000"/>
                  </a:outerShdw>
                </a:effectLst>
                <a:latin typeface="Verdana" pitchFamily="34" charset="0"/>
                <a:cs typeface="Times New Roman" pitchFamily="18" charset="0"/>
              </a:rPr>
              <a:t>1</a:t>
            </a:r>
            <a:r>
              <a:rPr lang="it-IT" sz="2800" b="1" dirty="0" smtClean="0">
                <a:latin typeface="Arial Black" panose="020B0A04020102020204" pitchFamily="34" charset="0"/>
                <a:cs typeface="Times New Roman" pitchFamily="18" charset="0"/>
              </a:rPr>
              <a:t>)</a:t>
            </a:r>
            <a:r>
              <a:rPr lang="it-IT" sz="2800" b="1" dirty="0" smtClean="0">
                <a:solidFill>
                  <a:srgbClr val="FFFFFF"/>
                </a:solidFill>
                <a:effectLst>
                  <a:outerShdw blurRad="38100" dist="38100" dir="2700000" algn="tl">
                    <a:srgbClr val="000000"/>
                  </a:outerShdw>
                </a:effectLst>
                <a:latin typeface="Verdana" pitchFamily="34" charset="0"/>
                <a:cs typeface="Times New Roman" pitchFamily="18" charset="0"/>
              </a:rPr>
              <a:t> </a:t>
            </a:r>
            <a:r>
              <a:rPr lang="it-IT" sz="2800" b="1" dirty="0">
                <a:latin typeface="Arial Black" panose="020B0A04020102020204" pitchFamily="34" charset="0"/>
                <a:cs typeface="Times New Roman" pitchFamily="18" charset="0"/>
              </a:rPr>
              <a:t>tra consumo di sodio e consumo di potassio </a:t>
            </a:r>
          </a:p>
          <a:p>
            <a:pPr algn="ctr">
              <a:defRPr/>
            </a:pPr>
            <a:endParaRPr lang="it-IT" sz="2600" b="1" dirty="0" smtClean="0">
              <a:latin typeface="Arial Black" panose="020B0A04020102020204" pitchFamily="34" charset="0"/>
            </a:endParaRPr>
          </a:p>
          <a:p>
            <a:pPr marL="109728" indent="0" algn="ctr">
              <a:buNone/>
              <a:defRPr/>
            </a:pPr>
            <a:r>
              <a:rPr lang="it-IT" sz="2600" b="1" dirty="0" smtClean="0">
                <a:latin typeface="Arial Black" panose="020B0A04020102020204" pitchFamily="34" charset="0"/>
              </a:rPr>
              <a:t>Il </a:t>
            </a:r>
            <a:r>
              <a:rPr lang="it-IT" sz="2600" b="1" dirty="0">
                <a:latin typeface="Arial Black" panose="020B0A04020102020204" pitchFamily="34" charset="0"/>
              </a:rPr>
              <a:t>potassio è il </a:t>
            </a:r>
            <a:r>
              <a:rPr lang="it-IT" sz="2600" b="1" u="sng" dirty="0">
                <a:latin typeface="Arial Black" panose="020B0A04020102020204" pitchFamily="34" charset="0"/>
              </a:rPr>
              <a:t>più importante elettrolita alimentare</a:t>
            </a:r>
            <a:r>
              <a:rPr lang="it-IT" sz="2600" b="1" dirty="0">
                <a:latin typeface="Arial Black" panose="020B0A04020102020204" pitchFamily="34" charset="0"/>
              </a:rPr>
              <a:t> perché è essenziale nella conversione dello zucchero ematico in </a:t>
            </a:r>
            <a:r>
              <a:rPr lang="it-IT" sz="2600" b="1" dirty="0" smtClean="0">
                <a:latin typeface="Arial Black" panose="020B0A04020102020204" pitchFamily="34" charset="0"/>
              </a:rPr>
              <a:t>glicogeno</a:t>
            </a:r>
          </a:p>
          <a:p>
            <a:pPr algn="ctr">
              <a:defRPr/>
            </a:pPr>
            <a:endParaRPr lang="it-IT" sz="2600" b="1" dirty="0" smtClean="0">
              <a:latin typeface="Arial Black" panose="020B0A04020102020204" pitchFamily="34" charset="0"/>
            </a:endParaRPr>
          </a:p>
          <a:p>
            <a:pPr marL="109728" indent="0" algn="ctr">
              <a:buNone/>
              <a:defRPr/>
            </a:pPr>
            <a:r>
              <a:rPr lang="it-IT" sz="2600" b="1" dirty="0" smtClean="0">
                <a:latin typeface="Arial Black" panose="020B0A04020102020204" pitchFamily="34" charset="0"/>
              </a:rPr>
              <a:t>Una </a:t>
            </a:r>
            <a:r>
              <a:rPr lang="it-IT" sz="2600" b="1" dirty="0">
                <a:latin typeface="Arial Black" panose="020B0A04020102020204" pitchFamily="34" charset="0"/>
              </a:rPr>
              <a:t>dieta povera di potassio è una causa comune di ipertensione e, in generale, diete povere di potassio </a:t>
            </a:r>
            <a:r>
              <a:rPr lang="it-IT" sz="2600" b="1" dirty="0" smtClean="0">
                <a:latin typeface="Arial Black" panose="020B0A04020102020204" pitchFamily="34" charset="0"/>
              </a:rPr>
              <a:t>e ricche </a:t>
            </a:r>
            <a:r>
              <a:rPr lang="it-IT" sz="2600" b="1" dirty="0">
                <a:latin typeface="Arial Black" panose="020B0A04020102020204" pitchFamily="34" charset="0"/>
              </a:rPr>
              <a:t>di sodio hanno un’importanza cruciale nell’insorgenza di </a:t>
            </a:r>
            <a:r>
              <a:rPr lang="it-IT" sz="2600" b="1" dirty="0" smtClean="0">
                <a:latin typeface="Arial Black" panose="020B0A04020102020204" pitchFamily="34" charset="0"/>
              </a:rPr>
              <a:t>disturbi </a:t>
            </a:r>
            <a:r>
              <a:rPr lang="it-IT" sz="2600" b="1" dirty="0">
                <a:latin typeface="Arial Black" panose="020B0A04020102020204" pitchFamily="34" charset="0"/>
              </a:rPr>
              <a:t>cardio vascolari</a:t>
            </a:r>
          </a:p>
          <a:p>
            <a:endParaRPr lang="it-IT" dirty="0"/>
          </a:p>
        </p:txBody>
      </p:sp>
      <p:sp>
        <p:nvSpPr>
          <p:cNvPr id="4" name="Rettangolo 3"/>
          <p:cNvSpPr/>
          <p:nvPr/>
        </p:nvSpPr>
        <p:spPr>
          <a:xfrm>
            <a:off x="2339752" y="57880"/>
            <a:ext cx="408240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Black" panose="020B0A04020102020204" pitchFamily="34" charset="0"/>
              </a:rPr>
              <a:t>POTASSIO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49590859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268760"/>
            <a:ext cx="8229600" cy="5242587"/>
          </a:xfrm>
        </p:spPr>
        <p:txBody>
          <a:bodyPr>
            <a:normAutofit/>
          </a:bodyPr>
          <a:lstStyle/>
          <a:p>
            <a:pPr marL="109728" indent="0" algn="ctr">
              <a:buNone/>
              <a:defRPr/>
            </a:pPr>
            <a:r>
              <a:rPr lang="it-IT" sz="2400" b="1" dirty="0">
                <a:solidFill>
                  <a:srgbClr val="7030A0"/>
                </a:solidFill>
                <a:latin typeface="Arial Black" panose="020B0A04020102020204" pitchFamily="34" charset="0"/>
              </a:rPr>
              <a:t>La carenza di potassio è caratterizzata da debolezza muscolare, confusione mentale, irritabilità, disturbi cardiaci, alterazione della conduzione nervosa e della contrazione </a:t>
            </a:r>
            <a:r>
              <a:rPr lang="it-IT" sz="2400" b="1" dirty="0" smtClean="0">
                <a:solidFill>
                  <a:srgbClr val="7030A0"/>
                </a:solidFill>
                <a:latin typeface="Arial Black" panose="020B0A04020102020204" pitchFamily="34" charset="0"/>
              </a:rPr>
              <a:t>muscolare</a:t>
            </a:r>
            <a:endParaRPr lang="it-IT" sz="2400" b="1" dirty="0">
              <a:solidFill>
                <a:srgbClr val="7030A0"/>
              </a:solidFill>
              <a:latin typeface="Arial Black" panose="020B0A04020102020204" pitchFamily="34" charset="0"/>
            </a:endParaRPr>
          </a:p>
          <a:p>
            <a:pPr marL="109728" indent="0" algn="ctr">
              <a:buNone/>
              <a:defRPr/>
            </a:pPr>
            <a:r>
              <a:rPr lang="it-IT" sz="2400" b="1" dirty="0">
                <a:solidFill>
                  <a:srgbClr val="FF3300"/>
                </a:solidFill>
                <a:latin typeface="Arial Black" panose="020B0A04020102020204" pitchFamily="34" charset="0"/>
              </a:rPr>
              <a:t>Oltre il 95% del potassio è contenuto nelle cellule, mentre la maggior parte del sodio (&gt;90%) si trova, fuori dalle cellule, nel sangue e negli altri liquidi organici.</a:t>
            </a:r>
            <a:r>
              <a:rPr lang="it-IT" sz="2400" b="1" dirty="0">
                <a:solidFill>
                  <a:srgbClr val="FFFFFF"/>
                </a:solidFill>
                <a:latin typeface="Arial Black" panose="020B0A04020102020204" pitchFamily="34" charset="0"/>
              </a:rPr>
              <a:t> </a:t>
            </a:r>
            <a:endParaRPr lang="it-IT" sz="2400" b="1" dirty="0" smtClean="0">
              <a:solidFill>
                <a:srgbClr val="FFFFFF"/>
              </a:solidFill>
              <a:latin typeface="Arial Black" panose="020B0A04020102020204" pitchFamily="34" charset="0"/>
            </a:endParaRPr>
          </a:p>
          <a:p>
            <a:pPr marL="109728" indent="0" algn="ctr">
              <a:buNone/>
              <a:defRPr/>
            </a:pPr>
            <a:r>
              <a:rPr lang="it-IT" sz="2400" b="1" dirty="0" smtClean="0">
                <a:latin typeface="Arial Black" panose="020B0A04020102020204" pitchFamily="34" charset="0"/>
              </a:rPr>
              <a:t>(</a:t>
            </a:r>
            <a:r>
              <a:rPr lang="it-IT" sz="2400" b="1" dirty="0">
                <a:latin typeface="Arial Black" panose="020B0A04020102020204" pitchFamily="34" charset="0"/>
              </a:rPr>
              <a:t>Durante la trasmissione nervosa e la contrazione il </a:t>
            </a:r>
            <a:r>
              <a:rPr lang="it-IT" sz="2400" b="1" u="sng" dirty="0">
                <a:latin typeface="Arial Black" panose="020B0A04020102020204" pitchFamily="34" charset="0"/>
              </a:rPr>
              <a:t>potassio fuoriesce</a:t>
            </a:r>
            <a:r>
              <a:rPr lang="it-IT" sz="2400" b="1" dirty="0">
                <a:latin typeface="Arial Black" panose="020B0A04020102020204" pitchFamily="34" charset="0"/>
              </a:rPr>
              <a:t> dalla cellula, il </a:t>
            </a:r>
            <a:r>
              <a:rPr lang="it-IT" sz="2400" b="1" u="sng" dirty="0">
                <a:latin typeface="Arial Black" panose="020B0A04020102020204" pitchFamily="34" charset="0"/>
              </a:rPr>
              <a:t>sodio vi entra</a:t>
            </a:r>
            <a:r>
              <a:rPr lang="it-IT" sz="2400" b="1" dirty="0">
                <a:latin typeface="Arial Black" panose="020B0A04020102020204" pitchFamily="34" charset="0"/>
              </a:rPr>
              <a:t>)</a:t>
            </a:r>
          </a:p>
          <a:p>
            <a:pPr algn="ctr">
              <a:defRPr/>
            </a:pPr>
            <a:endParaRPr lang="it-IT" sz="2400" b="1" dirty="0">
              <a:solidFill>
                <a:srgbClr val="7030A0"/>
              </a:solidFill>
              <a:latin typeface="Arial Black" panose="020B0A04020102020204" pitchFamily="34" charset="0"/>
            </a:endParaRPr>
          </a:p>
        </p:txBody>
      </p:sp>
      <p:sp>
        <p:nvSpPr>
          <p:cNvPr id="4" name="CasellaDiTesto 3"/>
          <p:cNvSpPr txBox="1"/>
          <p:nvPr/>
        </p:nvSpPr>
        <p:spPr>
          <a:xfrm>
            <a:off x="2226893" y="186166"/>
            <a:ext cx="3888432" cy="769441"/>
          </a:xfrm>
          <a:prstGeom prst="rect">
            <a:avLst/>
          </a:prstGeom>
          <a:noFill/>
        </p:spPr>
        <p:txBody>
          <a:bodyPr wrap="square" rtlCol="0">
            <a:spAutoFit/>
          </a:bodyPr>
          <a:lstStyle/>
          <a:p>
            <a:pPr algn="ctr"/>
            <a:r>
              <a:rPr lang="it-IT" sz="4400" dirty="0" smtClean="0">
                <a:solidFill>
                  <a:srgbClr val="FF0000"/>
                </a:solidFill>
                <a:latin typeface="Arial Black" panose="020B0A04020102020204" pitchFamily="34" charset="0"/>
              </a:rPr>
              <a:t>Potassio</a:t>
            </a:r>
            <a:endParaRPr lang="it-IT" sz="4400"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983414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109728" indent="0" algn="ctr">
              <a:lnSpc>
                <a:spcPct val="90000"/>
              </a:lnSpc>
              <a:buNone/>
              <a:defRPr/>
            </a:pPr>
            <a:r>
              <a:rPr lang="it-IT" sz="2800" b="1" u="sng" dirty="0">
                <a:solidFill>
                  <a:srgbClr val="FF3300"/>
                </a:solidFill>
                <a:latin typeface="Arial Black" panose="020B0A04020102020204" pitchFamily="34" charset="0"/>
                <a:cs typeface="Times New Roman" pitchFamily="18" charset="0"/>
              </a:rPr>
              <a:t>Fonti alimentari</a:t>
            </a:r>
          </a:p>
          <a:p>
            <a:pPr marL="109728" indent="0" algn="ctr">
              <a:lnSpc>
                <a:spcPct val="90000"/>
              </a:lnSpc>
              <a:buNone/>
              <a:defRPr/>
            </a:pPr>
            <a:endParaRPr lang="it-IT" sz="2400" b="1" dirty="0" smtClean="0">
              <a:latin typeface="Arial Black" panose="020B0A04020102020204" pitchFamily="34" charset="0"/>
              <a:cs typeface="Times New Roman" pitchFamily="18" charset="0"/>
            </a:endParaRPr>
          </a:p>
          <a:p>
            <a:pPr marL="109728" indent="0" algn="ctr">
              <a:lnSpc>
                <a:spcPct val="90000"/>
              </a:lnSpc>
              <a:buNone/>
              <a:defRPr/>
            </a:pPr>
            <a:r>
              <a:rPr lang="it-IT" sz="2400" b="1" dirty="0" smtClean="0">
                <a:solidFill>
                  <a:schemeClr val="accent1"/>
                </a:solidFill>
                <a:latin typeface="Arial Black" panose="020B0A04020102020204" pitchFamily="34" charset="0"/>
                <a:cs typeface="Times New Roman" pitchFamily="18" charset="0"/>
              </a:rPr>
              <a:t>Il </a:t>
            </a:r>
            <a:r>
              <a:rPr lang="it-IT" sz="2400" b="1" dirty="0">
                <a:solidFill>
                  <a:schemeClr val="accent1"/>
                </a:solidFill>
                <a:latin typeface="Arial Black" panose="020B0A04020102020204" pitchFamily="34" charset="0"/>
                <a:cs typeface="Times New Roman" pitchFamily="18" charset="0"/>
              </a:rPr>
              <a:t>K è presente in tutti gli alimenti in particolare in quelli di origine vegetale che hanno anche un elevato rapporto potassio/sodio. </a:t>
            </a:r>
          </a:p>
          <a:p>
            <a:pPr marL="109728" indent="0" algn="ctr">
              <a:lnSpc>
                <a:spcPct val="90000"/>
              </a:lnSpc>
              <a:buNone/>
              <a:defRPr/>
            </a:pPr>
            <a:r>
              <a:rPr lang="it-IT" sz="2400" b="1" dirty="0">
                <a:solidFill>
                  <a:schemeClr val="accent3"/>
                </a:solidFill>
                <a:latin typeface="Arial Black" panose="020B0A04020102020204" pitchFamily="34" charset="0"/>
                <a:cs typeface="Times New Roman" pitchFamily="18" charset="0"/>
              </a:rPr>
              <a:t>Una fonte può esser data dai sali dietetici sostitutivi del cloruro di sodio.</a:t>
            </a:r>
          </a:p>
          <a:p>
            <a:pPr>
              <a:defRPr/>
            </a:pPr>
            <a:endParaRPr lang="it-IT" sz="2800" b="1" dirty="0" smtClean="0">
              <a:effectLst>
                <a:outerShdw blurRad="38100" dist="38100" dir="2700000" algn="tl">
                  <a:srgbClr val="000000"/>
                </a:outerShdw>
              </a:effectLst>
              <a:latin typeface="Verdana" pitchFamily="34" charset="0"/>
            </a:endParaRPr>
          </a:p>
          <a:p>
            <a:pPr marL="109728" indent="0" algn="ctr">
              <a:buNone/>
              <a:defRPr/>
            </a:pPr>
            <a:r>
              <a:rPr lang="it-IT" sz="2800" b="1" dirty="0" smtClean="0">
                <a:solidFill>
                  <a:srgbClr val="FFFF00"/>
                </a:solidFill>
                <a:latin typeface="Arial Black" panose="020B0A04020102020204" pitchFamily="34" charset="0"/>
              </a:rPr>
              <a:t>Escrezione</a:t>
            </a:r>
            <a:r>
              <a:rPr lang="it-IT" sz="2800" b="1" dirty="0">
                <a:solidFill>
                  <a:srgbClr val="FFFF00"/>
                </a:solidFill>
                <a:latin typeface="Arial Black" panose="020B0A04020102020204" pitchFamily="34" charset="0"/>
              </a:rPr>
              <a:t>: 90% per via urinaria</a:t>
            </a:r>
          </a:p>
          <a:p>
            <a:pPr>
              <a:buNone/>
              <a:defRPr/>
            </a:pPr>
            <a:endParaRPr lang="it-IT" sz="2800" b="1" dirty="0">
              <a:solidFill>
                <a:srgbClr val="FFFFFF"/>
              </a:solidFill>
              <a:effectLst>
                <a:outerShdw blurRad="38100" dist="38100" dir="2700000" algn="tl">
                  <a:srgbClr val="000000"/>
                </a:outerShdw>
              </a:effectLst>
              <a:latin typeface="Verdana" pitchFamily="34" charset="0"/>
            </a:endParaRPr>
          </a:p>
          <a:p>
            <a:endParaRPr lang="it-IT" dirty="0"/>
          </a:p>
        </p:txBody>
      </p:sp>
      <p:sp>
        <p:nvSpPr>
          <p:cNvPr id="3" name="Titolo 2"/>
          <p:cNvSpPr>
            <a:spLocks noGrp="1"/>
          </p:cNvSpPr>
          <p:nvPr>
            <p:ph type="title"/>
          </p:nvPr>
        </p:nvSpPr>
        <p:spPr>
          <a:xfrm>
            <a:off x="467544" y="188640"/>
            <a:ext cx="8229600" cy="1143000"/>
          </a:xfrm>
        </p:spPr>
        <p:txBody>
          <a:bodyPr/>
          <a:lstStyle/>
          <a:p>
            <a:pPr algn="ctr"/>
            <a:r>
              <a:rPr lang="it-IT" dirty="0" smtClean="0">
                <a:solidFill>
                  <a:srgbClr val="FF0000"/>
                </a:solidFill>
                <a:effectLst/>
                <a:latin typeface="Arial Black" panose="020B0A04020102020204" pitchFamily="34" charset="0"/>
              </a:rPr>
              <a:t>Potassio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8662899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472608"/>
          </a:xfrm>
        </p:spPr>
        <p:txBody>
          <a:bodyPr>
            <a:normAutofit fontScale="85000" lnSpcReduction="1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Sali di potassio (cloruro o bicarbonato)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Potassio </a:t>
            </a:r>
            <a:r>
              <a:rPr lang="it-IT" dirty="0">
                <a:solidFill>
                  <a:srgbClr val="00B050"/>
                </a:solidFill>
                <a:latin typeface="Arial Black" panose="020B0A04020102020204" pitchFamily="34" charset="0"/>
              </a:rPr>
              <a:t>legato a vari chelati organici (citrato, </a:t>
            </a:r>
            <a:r>
              <a:rPr lang="it-IT" dirty="0" err="1" smtClean="0">
                <a:solidFill>
                  <a:srgbClr val="00B050"/>
                </a:solidFill>
                <a:latin typeface="Arial Black" panose="020B0A04020102020204" pitchFamily="34" charset="0"/>
              </a:rPr>
              <a:t>aspartato</a:t>
            </a:r>
            <a:r>
              <a:rPr lang="it-IT" dirty="0" smtClean="0">
                <a:solidFill>
                  <a:srgbClr val="00B050"/>
                </a:solidFill>
                <a:latin typeface="Arial Black" panose="020B0A04020102020204" pitchFamily="34" charset="0"/>
              </a:rPr>
              <a:t>)</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marL="109728" indent="0" algn="ctr">
              <a:buNone/>
            </a:pPr>
            <a:endParaRPr lang="it-IT" dirty="0">
              <a:solidFill>
                <a:srgbClr val="0070C0"/>
              </a:solidFill>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Ipertensione arteriosa</a:t>
            </a:r>
          </a:p>
          <a:p>
            <a:pPr marL="109728" indent="0" algn="ctr">
              <a:buNone/>
            </a:pP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Gli integratori di K non vanno assunti insieme a numerosi farmaci, quali la digitale, i diuretici risparmiatori di potassio ed alcuni antipertensivi.</a:t>
            </a:r>
            <a:endParaRPr lang="it-IT" dirty="0"/>
          </a:p>
        </p:txBody>
      </p:sp>
      <p:sp>
        <p:nvSpPr>
          <p:cNvPr id="3" name="Titolo 2"/>
          <p:cNvSpPr>
            <a:spLocks noGrp="1"/>
          </p:cNvSpPr>
          <p:nvPr>
            <p:ph type="title"/>
          </p:nvPr>
        </p:nvSpPr>
        <p:spPr>
          <a:xfrm>
            <a:off x="395536" y="-171400"/>
            <a:ext cx="8229600" cy="1143000"/>
          </a:xfrm>
        </p:spPr>
        <p:txBody>
          <a:bodyPr/>
          <a:lstStyle/>
          <a:p>
            <a:pPr algn="ctr"/>
            <a:r>
              <a:rPr lang="it-IT" dirty="0" smtClean="0">
                <a:solidFill>
                  <a:srgbClr val="FF0000"/>
                </a:solidFill>
                <a:effectLst/>
                <a:latin typeface="Arial Black" panose="020B0A04020102020204" pitchFamily="34" charset="0"/>
              </a:rPr>
              <a:t>Potassio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74193644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092792"/>
            <a:ext cx="8229600" cy="5360544"/>
          </a:xfrm>
        </p:spPr>
        <p:txBody>
          <a:bodyPr>
            <a:normAutofit fontScale="77500" lnSpcReduction="20000"/>
          </a:bodyPr>
          <a:lstStyle/>
          <a:p>
            <a:pPr marL="109728" indent="0" algn="ctr">
              <a:buNone/>
            </a:pPr>
            <a:r>
              <a:rPr lang="it-IT" sz="2600" b="1" dirty="0">
                <a:solidFill>
                  <a:srgbClr val="FF3300"/>
                </a:solidFill>
                <a:latin typeface="Arial Black" panose="020B0A04020102020204" pitchFamily="34" charset="0"/>
              </a:rPr>
              <a:t>Presente </a:t>
            </a:r>
            <a:r>
              <a:rPr lang="it-IT" sz="2600" b="1" u="sng" dirty="0">
                <a:solidFill>
                  <a:srgbClr val="FF3300"/>
                </a:solidFill>
                <a:latin typeface="Arial Black" panose="020B0A04020102020204" pitchFamily="34" charset="0"/>
              </a:rPr>
              <a:t>nelle cellule</a:t>
            </a:r>
            <a:r>
              <a:rPr lang="it-IT" sz="2600" b="1" dirty="0">
                <a:solidFill>
                  <a:srgbClr val="FF3300"/>
                </a:solidFill>
                <a:latin typeface="Arial Black" panose="020B0A04020102020204" pitchFamily="34" charset="0"/>
              </a:rPr>
              <a:t> dell’organismo in quantità inferiori solamente al potassio</a:t>
            </a:r>
          </a:p>
          <a:p>
            <a:pPr marL="109728" indent="0" algn="ctr">
              <a:lnSpc>
                <a:spcPct val="90000"/>
              </a:lnSpc>
              <a:buNone/>
              <a:defRPr/>
            </a:pPr>
            <a:r>
              <a:rPr lang="it-IT" sz="2800" b="1" dirty="0">
                <a:solidFill>
                  <a:srgbClr val="FFC000"/>
                </a:solidFill>
                <a:latin typeface="Arial Black" panose="020B0A04020102020204" pitchFamily="34" charset="0"/>
              </a:rPr>
              <a:t>Circa il 60% si trova nelle ossa, il 26% nei muscoli </a:t>
            </a:r>
          </a:p>
          <a:p>
            <a:pPr marL="109728" indent="0" algn="ctr">
              <a:lnSpc>
                <a:spcPct val="90000"/>
              </a:lnSpc>
              <a:buNone/>
              <a:defRPr/>
            </a:pPr>
            <a:r>
              <a:rPr lang="it-IT" sz="2800" b="1" dirty="0">
                <a:solidFill>
                  <a:srgbClr val="FFC000"/>
                </a:solidFill>
                <a:latin typeface="Arial Black" panose="020B0A04020102020204" pitchFamily="34" charset="0"/>
              </a:rPr>
              <a:t>la parte restante nei tessuti molli (cervello, cuore, fegato e reni) e nei liquidi organici.</a:t>
            </a:r>
          </a:p>
          <a:p>
            <a:pPr algn="ctr">
              <a:lnSpc>
                <a:spcPct val="90000"/>
              </a:lnSpc>
              <a:buNone/>
              <a:defRPr/>
            </a:pPr>
            <a:r>
              <a:rPr lang="it-IT" sz="2800" b="1" dirty="0">
                <a:latin typeface="Arial Black" panose="020B0A04020102020204" pitchFamily="34" charset="0"/>
              </a:rPr>
              <a:t> </a:t>
            </a:r>
          </a:p>
          <a:p>
            <a:pPr marL="109728" indent="0" algn="ctr">
              <a:lnSpc>
                <a:spcPct val="90000"/>
              </a:lnSpc>
              <a:buNone/>
              <a:defRPr/>
            </a:pPr>
            <a:r>
              <a:rPr lang="it-IT" sz="2800" b="1" dirty="0">
                <a:solidFill>
                  <a:srgbClr val="92D050"/>
                </a:solidFill>
                <a:latin typeface="Arial Black" panose="020B0A04020102020204" pitchFamily="34" charset="0"/>
                <a:sym typeface="Wingdings 3" pitchFamily="18" charset="2"/>
              </a:rPr>
              <a:t></a:t>
            </a:r>
            <a:r>
              <a:rPr lang="it-IT" sz="2800" b="1" dirty="0">
                <a:solidFill>
                  <a:srgbClr val="92D050"/>
                </a:solidFill>
                <a:latin typeface="Arial Black" panose="020B0A04020102020204" pitchFamily="34" charset="0"/>
              </a:rPr>
              <a:t>La sua funzione primaria consiste nell’ attivazione degli enzimi (partecipa ad oltre 300 reazioni)</a:t>
            </a:r>
          </a:p>
          <a:p>
            <a:pPr algn="ctr">
              <a:lnSpc>
                <a:spcPct val="90000"/>
              </a:lnSpc>
              <a:defRPr/>
            </a:pPr>
            <a:endParaRPr lang="it-IT" sz="2800" b="1" dirty="0" smtClean="0">
              <a:solidFill>
                <a:srgbClr val="00B0F0"/>
              </a:solidFill>
              <a:latin typeface="Arial Black" panose="020B0A04020102020204" pitchFamily="34" charset="0"/>
              <a:sym typeface="Wingdings 3" pitchFamily="18" charset="2"/>
            </a:endParaRPr>
          </a:p>
          <a:p>
            <a:pPr marL="109728" indent="0" algn="ctr">
              <a:lnSpc>
                <a:spcPct val="90000"/>
              </a:lnSpc>
              <a:buNone/>
              <a:defRPr/>
            </a:pPr>
            <a:r>
              <a:rPr lang="it-IT" sz="2800" b="1" dirty="0" smtClean="0">
                <a:solidFill>
                  <a:srgbClr val="00B0F0"/>
                </a:solidFill>
                <a:latin typeface="Arial Black" panose="020B0A04020102020204" pitchFamily="34" charset="0"/>
                <a:sym typeface="Wingdings 3" pitchFamily="18" charset="2"/>
              </a:rPr>
              <a:t></a:t>
            </a:r>
            <a:r>
              <a:rPr lang="it-IT" sz="2800" b="1" dirty="0">
                <a:solidFill>
                  <a:srgbClr val="00B0F0"/>
                </a:solidFill>
                <a:latin typeface="Arial Black" panose="020B0A04020102020204" pitchFamily="34" charset="0"/>
              </a:rPr>
              <a:t>Svolge un ruolo importante nella produzione di energia (come la sintesi dell’ATP)</a:t>
            </a:r>
            <a:r>
              <a:rPr lang="it-IT" sz="2800" b="1" dirty="0">
                <a:latin typeface="Arial Black" panose="020B0A04020102020204" pitchFamily="34" charset="0"/>
              </a:rPr>
              <a:t> </a:t>
            </a:r>
          </a:p>
          <a:p>
            <a:pPr algn="ctr">
              <a:lnSpc>
                <a:spcPct val="90000"/>
              </a:lnSpc>
              <a:defRPr/>
            </a:pPr>
            <a:endParaRPr lang="it-IT" sz="2800" b="1" dirty="0" smtClean="0">
              <a:solidFill>
                <a:schemeClr val="accent3"/>
              </a:solidFill>
              <a:latin typeface="Arial Black" panose="020B0A04020102020204" pitchFamily="34" charset="0"/>
              <a:sym typeface="Wingdings 3" pitchFamily="18" charset="2"/>
            </a:endParaRPr>
          </a:p>
          <a:p>
            <a:pPr marL="109728" indent="0" algn="ctr">
              <a:lnSpc>
                <a:spcPct val="90000"/>
              </a:lnSpc>
              <a:buNone/>
              <a:defRPr/>
            </a:pPr>
            <a:r>
              <a:rPr lang="it-IT" sz="2800" b="1" dirty="0" smtClean="0">
                <a:solidFill>
                  <a:schemeClr val="accent3"/>
                </a:solidFill>
                <a:latin typeface="Arial Black" panose="020B0A04020102020204" pitchFamily="34" charset="0"/>
                <a:sym typeface="Wingdings 3" pitchFamily="18" charset="2"/>
              </a:rPr>
              <a:t></a:t>
            </a:r>
            <a:r>
              <a:rPr lang="it-IT" sz="2800" b="1" dirty="0">
                <a:solidFill>
                  <a:schemeClr val="accent3"/>
                </a:solidFill>
                <a:latin typeface="Arial Black" panose="020B0A04020102020204" pitchFamily="34" charset="0"/>
              </a:rPr>
              <a:t>nella sintesi delle proteine e nella moltiplicazione cellulare</a:t>
            </a:r>
          </a:p>
          <a:p>
            <a:pPr algn="ctr">
              <a:lnSpc>
                <a:spcPct val="90000"/>
              </a:lnSpc>
              <a:defRPr/>
            </a:pPr>
            <a:endParaRPr lang="it-IT" sz="2800" b="1" dirty="0" smtClean="0">
              <a:solidFill>
                <a:srgbClr val="FF0000"/>
              </a:solidFill>
              <a:latin typeface="Arial Black" panose="020B0A04020102020204" pitchFamily="34" charset="0"/>
              <a:sym typeface="Wingdings 3" pitchFamily="18" charset="2"/>
            </a:endParaRPr>
          </a:p>
          <a:p>
            <a:pPr marL="109728" indent="0" algn="ctr">
              <a:lnSpc>
                <a:spcPct val="90000"/>
              </a:lnSpc>
              <a:buNone/>
              <a:defRPr/>
            </a:pPr>
            <a:r>
              <a:rPr lang="it-IT" sz="2800" b="1" dirty="0" smtClean="0">
                <a:solidFill>
                  <a:srgbClr val="FF0000"/>
                </a:solidFill>
                <a:latin typeface="Arial Black" panose="020B0A04020102020204" pitchFamily="34" charset="0"/>
                <a:sym typeface="Wingdings 3" pitchFamily="18" charset="2"/>
              </a:rPr>
              <a:t></a:t>
            </a:r>
            <a:r>
              <a:rPr lang="it-IT" sz="2800" b="1" dirty="0">
                <a:solidFill>
                  <a:srgbClr val="FF0000"/>
                </a:solidFill>
                <a:latin typeface="Arial Black" panose="020B0A04020102020204" pitchFamily="34" charset="0"/>
              </a:rPr>
              <a:t>è necessario per l’attivazione della pompa Sodio-Potassio (fa uscire il sodio dalla cellula e fa entrare il potassio)</a:t>
            </a:r>
          </a:p>
          <a:p>
            <a:endParaRPr lang="it-IT" dirty="0"/>
          </a:p>
        </p:txBody>
      </p:sp>
      <p:sp>
        <p:nvSpPr>
          <p:cNvPr id="4" name="Rettangolo 3"/>
          <p:cNvSpPr/>
          <p:nvPr/>
        </p:nvSpPr>
        <p:spPr>
          <a:xfrm>
            <a:off x="2555776" y="169462"/>
            <a:ext cx="375776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MAGNESIO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1956940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544616"/>
          </a:xfrm>
        </p:spPr>
        <p:txBody>
          <a:bodyPr>
            <a:normAutofit fontScale="92500" lnSpcReduction="10000"/>
          </a:bodyPr>
          <a:lstStyle/>
          <a:p>
            <a:pPr algn="ctr">
              <a:buNone/>
              <a:defRPr/>
            </a:pPr>
            <a:r>
              <a:rPr lang="it-IT" sz="2600" b="1" u="sng" dirty="0">
                <a:solidFill>
                  <a:srgbClr val="FF3300"/>
                </a:solidFill>
                <a:latin typeface="Arial Black" panose="020B0A04020102020204" pitchFamily="34" charset="0"/>
              </a:rPr>
              <a:t>FONTI ALIMENTARI</a:t>
            </a:r>
          </a:p>
          <a:p>
            <a:pPr algn="ctr">
              <a:defRPr/>
            </a:pPr>
            <a:endParaRPr lang="it-IT" sz="2400" b="1" dirty="0" smtClean="0">
              <a:latin typeface="Arial Black" panose="020B0A04020102020204" pitchFamily="34" charset="0"/>
              <a:cs typeface="Arial" charset="0"/>
            </a:endParaRPr>
          </a:p>
          <a:p>
            <a:pPr marL="109728" indent="0" algn="ctr">
              <a:buNone/>
              <a:defRPr/>
            </a:pPr>
            <a:r>
              <a:rPr lang="it-IT" sz="2400" b="1" dirty="0" smtClean="0">
                <a:solidFill>
                  <a:srgbClr val="00B0F0"/>
                </a:solidFill>
                <a:latin typeface="Arial Black" panose="020B0A04020102020204" pitchFamily="34" charset="0"/>
                <a:cs typeface="Arial" charset="0"/>
              </a:rPr>
              <a:t>Presente </a:t>
            </a:r>
            <a:r>
              <a:rPr lang="it-IT" sz="2400" b="1" dirty="0">
                <a:solidFill>
                  <a:srgbClr val="00B0F0"/>
                </a:solidFill>
                <a:latin typeface="Arial Black" panose="020B0A04020102020204" pitchFamily="34" charset="0"/>
                <a:cs typeface="Arial" charset="0"/>
              </a:rPr>
              <a:t>soprattutto nei </a:t>
            </a:r>
            <a:r>
              <a:rPr lang="it-IT" sz="2400" b="1" dirty="0" smtClean="0">
                <a:solidFill>
                  <a:srgbClr val="00B0F0"/>
                </a:solidFill>
                <a:latin typeface="Arial Black" panose="020B0A04020102020204" pitchFamily="34" charset="0"/>
                <a:cs typeface="Arial" charset="0"/>
              </a:rPr>
              <a:t>vegetali, </a:t>
            </a:r>
            <a:r>
              <a:rPr lang="it-IT" sz="2400" b="1" dirty="0">
                <a:solidFill>
                  <a:srgbClr val="00B0F0"/>
                </a:solidFill>
                <a:latin typeface="Arial Black" panose="020B0A04020102020204" pitchFamily="34" charset="0"/>
                <a:cs typeface="Arial" charset="0"/>
              </a:rPr>
              <a:t>piccole quantità in carne, pesci, uova, latte.</a:t>
            </a:r>
            <a:endParaRPr lang="it-IT" sz="2400" b="1" dirty="0">
              <a:solidFill>
                <a:srgbClr val="00B0F0"/>
              </a:solidFill>
              <a:latin typeface="Arial Black" panose="020B0A04020102020204" pitchFamily="34" charset="0"/>
            </a:endParaRPr>
          </a:p>
          <a:p>
            <a:pPr marL="109728" indent="0" algn="ctr">
              <a:buNone/>
              <a:defRPr/>
            </a:pPr>
            <a:r>
              <a:rPr lang="it-IT" sz="2400" b="1" dirty="0">
                <a:solidFill>
                  <a:srgbClr val="00B0F0"/>
                </a:solidFill>
                <a:latin typeface="Arial Black" panose="020B0A04020102020204" pitchFamily="34" charset="0"/>
              </a:rPr>
              <a:t> Si trova in grandi quantità nei cibi integrali</a:t>
            </a:r>
          </a:p>
          <a:p>
            <a:pPr algn="ctr">
              <a:buNone/>
              <a:defRPr/>
            </a:pPr>
            <a:endParaRPr lang="it-IT" sz="2400" b="1" dirty="0">
              <a:solidFill>
                <a:srgbClr val="00B0F0"/>
              </a:solidFill>
              <a:latin typeface="Arial Black" panose="020B0A04020102020204" pitchFamily="34" charset="0"/>
            </a:endParaRPr>
          </a:p>
          <a:p>
            <a:pPr marL="109728" indent="0" algn="ctr">
              <a:buNone/>
              <a:defRPr/>
            </a:pPr>
            <a:r>
              <a:rPr lang="it-IT" sz="2400" b="1" dirty="0">
                <a:solidFill>
                  <a:srgbClr val="FFC000"/>
                </a:solidFill>
                <a:latin typeface="Arial Black" panose="020B0A04020102020204" pitchFamily="34" charset="0"/>
                <a:cs typeface="Arial" charset="0"/>
              </a:rPr>
              <a:t>Assorbimento (biodisponibilità): </a:t>
            </a:r>
            <a:endParaRPr lang="it-IT" sz="2400" b="1" dirty="0">
              <a:solidFill>
                <a:srgbClr val="FFC000"/>
              </a:solidFill>
              <a:latin typeface="Arial Black" panose="020B0A04020102020204" pitchFamily="34" charset="0"/>
            </a:endParaRPr>
          </a:p>
          <a:p>
            <a:pPr algn="ctr">
              <a:buNone/>
              <a:defRPr/>
            </a:pPr>
            <a:r>
              <a:rPr lang="it-IT" sz="2400" b="1" dirty="0">
                <a:solidFill>
                  <a:srgbClr val="FFC000"/>
                </a:solidFill>
                <a:latin typeface="Arial Black" panose="020B0A04020102020204" pitchFamily="34" charset="0"/>
                <a:cs typeface="Arial" charset="0"/>
              </a:rPr>
              <a:t>       1/3 della quantità introdotta</a:t>
            </a:r>
            <a:endParaRPr lang="it-IT" sz="2400" b="1" dirty="0">
              <a:solidFill>
                <a:srgbClr val="FFC000"/>
              </a:solidFill>
              <a:latin typeface="Arial Black" panose="020B0A04020102020204" pitchFamily="34" charset="0"/>
            </a:endParaRPr>
          </a:p>
          <a:p>
            <a:pPr algn="ctr">
              <a:buNone/>
              <a:defRPr/>
            </a:pPr>
            <a:r>
              <a:rPr lang="it-IT" sz="2400" b="1" dirty="0">
                <a:latin typeface="Arial Black" panose="020B0A04020102020204" pitchFamily="34" charset="0"/>
              </a:rPr>
              <a:t> </a:t>
            </a:r>
          </a:p>
          <a:p>
            <a:pPr marL="109728" indent="0" algn="ctr">
              <a:buNone/>
              <a:defRPr/>
            </a:pPr>
            <a:r>
              <a:rPr lang="it-IT" sz="2400" b="1" dirty="0">
                <a:latin typeface="Arial Black" panose="020B0A04020102020204" pitchFamily="34" charset="0"/>
                <a:cs typeface="Times New Roman" pitchFamily="18" charset="0"/>
              </a:rPr>
              <a:t>Escrezione: 2/3 attraverso le feci</a:t>
            </a:r>
            <a:r>
              <a:rPr lang="it-IT" sz="2400" b="1" dirty="0">
                <a:latin typeface="Arial Black" panose="020B0A04020102020204" pitchFamily="34" charset="0"/>
              </a:rPr>
              <a:t> </a:t>
            </a:r>
          </a:p>
          <a:p>
            <a:pPr algn="ctr"/>
            <a:endParaRPr lang="it-IT" sz="2400" b="1" dirty="0" smtClean="0">
              <a:latin typeface="Arial Black" panose="020B0A04020102020204" pitchFamily="34" charset="0"/>
              <a:sym typeface="Wingdings 3" pitchFamily="18" charset="2"/>
            </a:endParaRPr>
          </a:p>
          <a:p>
            <a:pPr marL="109728" indent="0" algn="ctr">
              <a:buNone/>
            </a:pPr>
            <a:r>
              <a:rPr lang="it-IT" sz="2400" b="1" dirty="0" smtClean="0">
                <a:latin typeface="Arial Black" panose="020B0A04020102020204" pitchFamily="34" charset="0"/>
                <a:sym typeface="Wingdings 3" pitchFamily="18" charset="2"/>
              </a:rPr>
              <a:t></a:t>
            </a:r>
            <a:r>
              <a:rPr lang="it-IT" sz="2400" b="1" dirty="0">
                <a:solidFill>
                  <a:srgbClr val="FF0000"/>
                </a:solidFill>
                <a:latin typeface="Arial Black" panose="020B0A04020102020204" pitchFamily="34" charset="0"/>
              </a:rPr>
              <a:t>Bassi livelli di magnesio nella dieta sono causa di maggiore predisposizione verso: cardiopatie, ipertensione arteriosa, calcoli renali, </a:t>
            </a:r>
            <a:r>
              <a:rPr lang="it-IT" sz="2400" b="1" dirty="0" smtClean="0">
                <a:solidFill>
                  <a:srgbClr val="FF0000"/>
                </a:solidFill>
                <a:latin typeface="Arial Black" panose="020B0A04020102020204" pitchFamily="34" charset="0"/>
              </a:rPr>
              <a:t>insonnia </a:t>
            </a:r>
            <a:r>
              <a:rPr lang="it-IT" sz="2400" b="1" dirty="0">
                <a:solidFill>
                  <a:srgbClr val="FF0000"/>
                </a:solidFill>
                <a:latin typeface="Arial Black" panose="020B0A04020102020204" pitchFamily="34" charset="0"/>
              </a:rPr>
              <a:t>, crampi, confusione mentale. </a:t>
            </a:r>
          </a:p>
          <a:p>
            <a:endParaRPr lang="it-IT" dirty="0">
              <a:solidFill>
                <a:srgbClr val="FF0000"/>
              </a:solidFill>
            </a:endParaRPr>
          </a:p>
        </p:txBody>
      </p:sp>
      <p:sp>
        <p:nvSpPr>
          <p:cNvPr id="3" name="Titolo 2"/>
          <p:cNvSpPr>
            <a:spLocks noGrp="1"/>
          </p:cNvSpPr>
          <p:nvPr>
            <p:ph type="title"/>
          </p:nvPr>
        </p:nvSpPr>
        <p:spPr>
          <a:xfrm>
            <a:off x="395536" y="0"/>
            <a:ext cx="8229600" cy="908720"/>
          </a:xfrm>
        </p:spPr>
        <p:txBody>
          <a:bodyPr/>
          <a:lstStyle/>
          <a:p>
            <a:pPr algn="ctr"/>
            <a:r>
              <a:rPr lang="it-IT" dirty="0" smtClean="0">
                <a:solidFill>
                  <a:srgbClr val="FF0000"/>
                </a:solidFill>
                <a:effectLst/>
                <a:latin typeface="Arial Black" panose="020B0A04020102020204" pitchFamily="34" charset="0"/>
              </a:rPr>
              <a:t>Magnesio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25931486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620688"/>
            <a:ext cx="8229600" cy="5688632"/>
          </a:xfrm>
        </p:spPr>
        <p:txBody>
          <a:bodyPr>
            <a:normAutofit fontScale="62500" lnSpcReduction="20000"/>
          </a:bodyPr>
          <a:lstStyle/>
          <a:p>
            <a:pPr marL="109728" indent="0" algn="ctr">
              <a:buNone/>
            </a:pPr>
            <a:r>
              <a:rPr lang="it-IT" dirty="0">
                <a:solidFill>
                  <a:srgbClr val="FFC000"/>
                </a:solidFill>
                <a:latin typeface="Arial Black" panose="020B0A04020102020204" pitchFamily="34" charset="0"/>
              </a:rPr>
              <a:t>INTEGRATORI</a:t>
            </a:r>
          </a:p>
          <a:p>
            <a:pPr marL="109728" indent="0" algn="ctr">
              <a:buNone/>
            </a:pP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Ossido, solfato e cloruro di Magnesio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Magnesio </a:t>
            </a:r>
            <a:r>
              <a:rPr lang="it-IT" dirty="0">
                <a:solidFill>
                  <a:srgbClr val="00B050"/>
                </a:solidFill>
                <a:latin typeface="Arial Black" panose="020B0A04020102020204" pitchFamily="34" charset="0"/>
              </a:rPr>
              <a:t>legato a vari chelati organici (citrato, </a:t>
            </a:r>
            <a:r>
              <a:rPr lang="it-IT" dirty="0" err="1">
                <a:solidFill>
                  <a:srgbClr val="00B050"/>
                </a:solidFill>
                <a:latin typeface="Arial Black" panose="020B0A04020102020204" pitchFamily="34" charset="0"/>
              </a:rPr>
              <a:t>fumarato</a:t>
            </a:r>
            <a:r>
              <a:rPr lang="it-IT" dirty="0">
                <a:solidFill>
                  <a:srgbClr val="00B050"/>
                </a:solidFill>
                <a:latin typeface="Arial Black" panose="020B0A04020102020204" pitchFamily="34" charset="0"/>
              </a:rPr>
              <a:t>, malato, succinato)</a:t>
            </a: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Asma e pneumopatie croniche ostruttive</a:t>
            </a:r>
          </a:p>
          <a:p>
            <a:pPr marL="109728" indent="0" algn="ctr">
              <a:buNone/>
            </a:pPr>
            <a:r>
              <a:rPr lang="it-IT" dirty="0" smtClean="0">
                <a:solidFill>
                  <a:srgbClr val="0070C0"/>
                </a:solidFill>
                <a:latin typeface="Arial Black" panose="020B0A04020102020204" pitchFamily="34" charset="0"/>
              </a:rPr>
              <a:t>Angina</a:t>
            </a:r>
          </a:p>
          <a:p>
            <a:pPr marL="109728" indent="0" algn="ctr">
              <a:buNone/>
            </a:pPr>
            <a:r>
              <a:rPr lang="it-IT" dirty="0" smtClean="0">
                <a:solidFill>
                  <a:srgbClr val="0070C0"/>
                </a:solidFill>
                <a:latin typeface="Arial Black" panose="020B0A04020102020204" pitchFamily="34" charset="0"/>
              </a:rPr>
              <a:t>Aritmie cardiache</a:t>
            </a:r>
          </a:p>
          <a:p>
            <a:pPr marL="109728" indent="0" algn="ctr">
              <a:buNone/>
            </a:pPr>
            <a:r>
              <a:rPr lang="it-IT" dirty="0" smtClean="0">
                <a:solidFill>
                  <a:srgbClr val="0070C0"/>
                </a:solidFill>
                <a:latin typeface="Arial Black" panose="020B0A04020102020204" pitchFamily="34" charset="0"/>
              </a:rPr>
              <a:t>Insufficienza cardiaca</a:t>
            </a:r>
          </a:p>
          <a:p>
            <a:pPr marL="109728" indent="0" algn="ctr">
              <a:buNone/>
            </a:pPr>
            <a:r>
              <a:rPr lang="it-IT" dirty="0" smtClean="0">
                <a:solidFill>
                  <a:srgbClr val="0070C0"/>
                </a:solidFill>
                <a:latin typeface="Arial Black" panose="020B0A04020102020204" pitchFamily="34" charset="0"/>
              </a:rPr>
              <a:t>Ipertensione</a:t>
            </a:r>
          </a:p>
          <a:p>
            <a:pPr marL="109728" indent="0" algn="ctr">
              <a:buNone/>
            </a:pPr>
            <a:r>
              <a:rPr lang="it-IT" dirty="0" smtClean="0">
                <a:solidFill>
                  <a:srgbClr val="0070C0"/>
                </a:solidFill>
                <a:latin typeface="Arial Black" panose="020B0A04020102020204" pitchFamily="34" charset="0"/>
              </a:rPr>
              <a:t>Diabete</a:t>
            </a:r>
          </a:p>
          <a:p>
            <a:pPr marL="109728" indent="0" algn="ctr">
              <a:buNone/>
            </a:pPr>
            <a:r>
              <a:rPr lang="it-IT" dirty="0" smtClean="0">
                <a:solidFill>
                  <a:srgbClr val="0070C0"/>
                </a:solidFill>
                <a:latin typeface="Arial Black" panose="020B0A04020102020204" pitchFamily="34" charset="0"/>
              </a:rPr>
              <a:t>Glaucoma</a:t>
            </a:r>
          </a:p>
          <a:p>
            <a:pPr marL="109728" indent="0" algn="ctr">
              <a:buNone/>
            </a:pPr>
            <a:r>
              <a:rPr lang="it-IT" dirty="0" smtClean="0">
                <a:solidFill>
                  <a:srgbClr val="0070C0"/>
                </a:solidFill>
                <a:latin typeface="Arial Black" panose="020B0A04020102020204" pitchFamily="34" charset="0"/>
              </a:rPr>
              <a:t>Calcoli renali</a:t>
            </a:r>
          </a:p>
          <a:p>
            <a:pPr marL="109728" indent="0" algn="ctr">
              <a:buNone/>
            </a:pPr>
            <a:r>
              <a:rPr lang="it-IT" dirty="0" smtClean="0">
                <a:solidFill>
                  <a:srgbClr val="0070C0"/>
                </a:solidFill>
                <a:latin typeface="Arial Black" panose="020B0A04020102020204" pitchFamily="34" charset="0"/>
              </a:rPr>
              <a:t>Emicrania e cefalea tensiva</a:t>
            </a:r>
          </a:p>
          <a:p>
            <a:pPr marL="109728" indent="0" algn="ctr">
              <a:buNone/>
            </a:pPr>
            <a:r>
              <a:rPr lang="it-IT" dirty="0" smtClean="0">
                <a:solidFill>
                  <a:srgbClr val="0070C0"/>
                </a:solidFill>
                <a:latin typeface="Arial Black" panose="020B0A04020102020204" pitchFamily="34" charset="0"/>
              </a:rPr>
              <a:t>Osteoporosi</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algn="ctr"/>
            <a:r>
              <a:rPr lang="it-IT" dirty="0" smtClean="0">
                <a:solidFill>
                  <a:srgbClr val="FF0000"/>
                </a:solidFill>
                <a:latin typeface="Arial Black" panose="020B0A04020102020204" pitchFamily="34" charset="0"/>
              </a:rPr>
              <a:t>Il Ca e i  diuretici </a:t>
            </a:r>
            <a:r>
              <a:rPr lang="it-IT" dirty="0">
                <a:solidFill>
                  <a:srgbClr val="FF0000"/>
                </a:solidFill>
                <a:latin typeface="Arial Black" panose="020B0A04020102020204" pitchFamily="34" charset="0"/>
              </a:rPr>
              <a:t>influenzano negativamente l’assorbimento</a:t>
            </a:r>
          </a:p>
          <a:p>
            <a:endParaRPr lang="it-IT" dirty="0"/>
          </a:p>
        </p:txBody>
      </p:sp>
      <p:sp>
        <p:nvSpPr>
          <p:cNvPr id="3" name="Titolo 2"/>
          <p:cNvSpPr>
            <a:spLocks noGrp="1"/>
          </p:cNvSpPr>
          <p:nvPr>
            <p:ph type="title"/>
          </p:nvPr>
        </p:nvSpPr>
        <p:spPr>
          <a:xfrm>
            <a:off x="395536" y="0"/>
            <a:ext cx="8229600" cy="620688"/>
          </a:xfrm>
        </p:spPr>
        <p:txBody>
          <a:bodyPr>
            <a:normAutofit fontScale="90000"/>
          </a:bodyPr>
          <a:lstStyle/>
          <a:p>
            <a:pPr algn="ctr"/>
            <a:r>
              <a:rPr lang="it-IT" dirty="0" smtClean="0">
                <a:solidFill>
                  <a:srgbClr val="FF0000"/>
                </a:solidFill>
                <a:latin typeface="Arial Black" panose="020B0A04020102020204" pitchFamily="34" charset="0"/>
              </a:rPr>
              <a:t>Magnesio</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96515271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196752"/>
            <a:ext cx="8229600" cy="4967329"/>
          </a:xfrm>
        </p:spPr>
        <p:txBody>
          <a:bodyPr>
            <a:normAutofit fontScale="92500" lnSpcReduction="20000"/>
          </a:bodyPr>
          <a:lstStyle/>
          <a:p>
            <a:pPr marL="109728" indent="0" algn="ctr">
              <a:lnSpc>
                <a:spcPct val="90000"/>
              </a:lnSpc>
              <a:buNone/>
              <a:defRPr/>
            </a:pPr>
            <a:r>
              <a:rPr lang="it-IT" sz="2400" b="1" dirty="0">
                <a:solidFill>
                  <a:srgbClr val="FF3300"/>
                </a:solidFill>
                <a:latin typeface="Arial Black" panose="020B0A04020102020204" pitchFamily="34" charset="0"/>
              </a:rPr>
              <a:t>ha un ruolo importante nell’emoglobina</a:t>
            </a:r>
            <a:r>
              <a:rPr lang="it-IT" sz="2400" b="1" dirty="0">
                <a:latin typeface="Arial Black" panose="020B0A04020102020204" pitchFamily="34" charset="0"/>
              </a:rPr>
              <a:t>, dove partecipa al trasporto dell’ossigeno dai polmoni ai tessuti e dell’anidride carbonica dai tessuti ai polmoni</a:t>
            </a:r>
          </a:p>
          <a:p>
            <a:pPr algn="ctr">
              <a:lnSpc>
                <a:spcPct val="90000"/>
              </a:lnSpc>
              <a:buNone/>
              <a:defRPr/>
            </a:pPr>
            <a:endParaRPr lang="it-IT" sz="2400" b="1" dirty="0">
              <a:latin typeface="Arial Black" panose="020B0A04020102020204" pitchFamily="34" charset="0"/>
            </a:endParaRPr>
          </a:p>
          <a:p>
            <a:pPr marL="109728" indent="0" algn="ctr">
              <a:lnSpc>
                <a:spcPct val="90000"/>
              </a:lnSpc>
              <a:buNone/>
              <a:defRPr/>
            </a:pPr>
            <a:r>
              <a:rPr lang="it-IT" sz="2400" b="1" dirty="0">
                <a:solidFill>
                  <a:srgbClr val="FF0000"/>
                </a:solidFill>
                <a:latin typeface="Arial Black" panose="020B0A04020102020204" pitchFamily="34" charset="0"/>
              </a:rPr>
              <a:t>è parte integrante di diversi </a:t>
            </a:r>
            <a:r>
              <a:rPr lang="it-IT" sz="2400" b="1" u="sng" dirty="0">
                <a:solidFill>
                  <a:srgbClr val="FF0000"/>
                </a:solidFill>
                <a:latin typeface="Arial Black" panose="020B0A04020102020204" pitchFamily="34" charset="0"/>
              </a:rPr>
              <a:t>enzimi</a:t>
            </a:r>
            <a:r>
              <a:rPr lang="it-IT" sz="2400" b="1" dirty="0">
                <a:solidFill>
                  <a:srgbClr val="FF0000"/>
                </a:solidFill>
                <a:latin typeface="Arial Black" panose="020B0A04020102020204" pitchFamily="34" charset="0"/>
              </a:rPr>
              <a:t> </a:t>
            </a:r>
            <a:r>
              <a:rPr lang="it-IT" sz="2400" b="1" dirty="0">
                <a:latin typeface="Arial Black" panose="020B0A04020102020204" pitchFamily="34" charset="0"/>
              </a:rPr>
              <a:t>implicati nella produzione di energia e nel </a:t>
            </a:r>
            <a:r>
              <a:rPr lang="it-IT" sz="2400" b="1" dirty="0" smtClean="0">
                <a:latin typeface="Arial Black" panose="020B0A04020102020204" pitchFamily="34" charset="0"/>
              </a:rPr>
              <a:t>metabolismo</a:t>
            </a:r>
          </a:p>
          <a:p>
            <a:pPr algn="ctr">
              <a:buNone/>
              <a:defRPr/>
            </a:pPr>
            <a:endParaRPr lang="it-IT" sz="2400" b="1" dirty="0" smtClean="0">
              <a:latin typeface="Arial Black" panose="020B0A04020102020204" pitchFamily="34" charset="0"/>
            </a:endParaRPr>
          </a:p>
          <a:p>
            <a:pPr algn="ctr">
              <a:buNone/>
              <a:defRPr/>
            </a:pPr>
            <a:r>
              <a:rPr lang="it-IT" sz="2400" b="1" dirty="0" smtClean="0">
                <a:latin typeface="Arial Black" panose="020B0A04020102020204" pitchFamily="34" charset="0"/>
              </a:rPr>
              <a:t>Esistono </a:t>
            </a:r>
            <a:r>
              <a:rPr lang="it-IT" sz="2400" b="1" dirty="0">
                <a:latin typeface="Arial Black" panose="020B0A04020102020204" pitchFamily="34" charset="0"/>
              </a:rPr>
              <a:t>due forme di ferro alimentare: </a:t>
            </a:r>
          </a:p>
          <a:p>
            <a:pPr algn="ctr">
              <a:defRPr/>
            </a:pPr>
            <a:endParaRPr lang="it-IT" sz="2400" b="1" i="1" dirty="0" smtClean="0">
              <a:solidFill>
                <a:srgbClr val="FF0000"/>
              </a:solidFill>
              <a:latin typeface="Arial Black" panose="020B0A04020102020204" pitchFamily="34" charset="0"/>
            </a:endParaRPr>
          </a:p>
          <a:p>
            <a:pPr marL="109728" indent="0" algn="ctr">
              <a:buNone/>
              <a:defRPr/>
            </a:pPr>
            <a:r>
              <a:rPr lang="it-IT" sz="2400" b="1" i="1" dirty="0" smtClean="0">
                <a:solidFill>
                  <a:srgbClr val="FF0000"/>
                </a:solidFill>
                <a:latin typeface="Arial Black" panose="020B0A04020102020204" pitchFamily="34" charset="0"/>
              </a:rPr>
              <a:t>eme</a:t>
            </a:r>
            <a:r>
              <a:rPr lang="it-IT" sz="2400" b="1" dirty="0" smtClean="0">
                <a:latin typeface="Arial Black" panose="020B0A04020102020204" pitchFamily="34" charset="0"/>
              </a:rPr>
              <a:t> </a:t>
            </a:r>
            <a:r>
              <a:rPr lang="it-IT" sz="2400" b="1" dirty="0">
                <a:latin typeface="Arial Black" panose="020B0A04020102020204" pitchFamily="34" charset="0"/>
              </a:rPr>
              <a:t>75% (legato ad emoglobina e mioglobina) si trova nei tessuti animali ed è la forma assorbita più facilmente</a:t>
            </a:r>
          </a:p>
          <a:p>
            <a:pPr algn="ctr">
              <a:defRPr/>
            </a:pPr>
            <a:endParaRPr lang="it-IT" sz="2400" b="1" i="1" dirty="0" smtClean="0">
              <a:solidFill>
                <a:srgbClr val="FF0000"/>
              </a:solidFill>
              <a:latin typeface="Arial Black" panose="020B0A04020102020204" pitchFamily="34" charset="0"/>
            </a:endParaRPr>
          </a:p>
          <a:p>
            <a:pPr marL="109728" indent="0" algn="ctr">
              <a:buNone/>
              <a:defRPr/>
            </a:pPr>
            <a:r>
              <a:rPr lang="it-IT" sz="2400" b="1" i="1" dirty="0" smtClean="0">
                <a:solidFill>
                  <a:srgbClr val="FF0000"/>
                </a:solidFill>
                <a:latin typeface="Arial Black" panose="020B0A04020102020204" pitchFamily="34" charset="0"/>
              </a:rPr>
              <a:t>non </a:t>
            </a:r>
            <a:r>
              <a:rPr lang="it-IT" sz="2400" b="1" i="1" dirty="0">
                <a:solidFill>
                  <a:srgbClr val="FF0000"/>
                </a:solidFill>
                <a:latin typeface="Arial Black" panose="020B0A04020102020204" pitchFamily="34" charset="0"/>
              </a:rPr>
              <a:t>eme</a:t>
            </a:r>
            <a:r>
              <a:rPr lang="it-IT" sz="2400" b="1" dirty="0">
                <a:solidFill>
                  <a:srgbClr val="FF0000"/>
                </a:solidFill>
                <a:latin typeface="Arial Black" panose="020B0A04020102020204" pitchFamily="34" charset="0"/>
              </a:rPr>
              <a:t> </a:t>
            </a:r>
            <a:r>
              <a:rPr lang="it-IT" sz="2400" b="1" dirty="0">
                <a:latin typeface="Arial Black" panose="020B0A04020102020204" pitchFamily="34" charset="0"/>
              </a:rPr>
              <a:t>25% si trova nei vegetali ed è scarsamente assorbito</a:t>
            </a:r>
          </a:p>
          <a:p>
            <a:pPr algn="ctr">
              <a:lnSpc>
                <a:spcPct val="90000"/>
              </a:lnSpc>
              <a:defRPr/>
            </a:pPr>
            <a:endParaRPr lang="it-IT" sz="2400" b="1" dirty="0">
              <a:latin typeface="Arial Black" panose="020B0A04020102020204" pitchFamily="34" charset="0"/>
            </a:endParaRPr>
          </a:p>
        </p:txBody>
      </p:sp>
      <p:sp>
        <p:nvSpPr>
          <p:cNvPr id="4" name="Rettangolo 3"/>
          <p:cNvSpPr/>
          <p:nvPr/>
        </p:nvSpPr>
        <p:spPr>
          <a:xfrm>
            <a:off x="3096281" y="116632"/>
            <a:ext cx="2345514"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FERRO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2265780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109728" indent="0" algn="ctr">
              <a:buNone/>
              <a:defRPr/>
            </a:pPr>
            <a:r>
              <a:rPr lang="it-IT" sz="2800" b="1" u="sng" dirty="0" smtClean="0">
                <a:solidFill>
                  <a:srgbClr val="FF0000"/>
                </a:solidFill>
                <a:latin typeface="Arial Black" panose="020B0A04020102020204" pitchFamily="34" charset="0"/>
              </a:rPr>
              <a:t>Fonti Alimentari</a:t>
            </a:r>
          </a:p>
          <a:p>
            <a:pPr algn="just">
              <a:defRPr/>
            </a:pPr>
            <a:endParaRPr lang="it-IT" sz="2800" b="1" dirty="0" smtClean="0">
              <a:solidFill>
                <a:srgbClr val="003399"/>
              </a:solidFill>
              <a:effectLst>
                <a:outerShdw blurRad="38100" dist="38100" dir="2700000" algn="tl">
                  <a:srgbClr val="000000"/>
                </a:outerShdw>
              </a:effectLst>
              <a:latin typeface="Verdana" pitchFamily="34" charset="0"/>
            </a:endParaRPr>
          </a:p>
          <a:p>
            <a:pPr marL="109728" indent="0" algn="ctr">
              <a:buNone/>
              <a:defRPr/>
            </a:pPr>
            <a:r>
              <a:rPr lang="it-IT" sz="2800" b="1" dirty="0" smtClean="0">
                <a:solidFill>
                  <a:srgbClr val="FFC000"/>
                </a:solidFill>
                <a:latin typeface="Arial Black" panose="020B0A04020102020204" pitchFamily="34" charset="0"/>
              </a:rPr>
              <a:t>Contenuto </a:t>
            </a:r>
            <a:r>
              <a:rPr lang="it-IT" sz="2800" b="1" dirty="0">
                <a:solidFill>
                  <a:srgbClr val="FFC000"/>
                </a:solidFill>
                <a:latin typeface="Arial Black" panose="020B0A04020102020204" pitchFamily="34" charset="0"/>
              </a:rPr>
              <a:t>in alimenti sia di origine animale (fegato, molluschi), che vegetale </a:t>
            </a:r>
            <a:r>
              <a:rPr lang="it-IT" sz="2800" b="1" dirty="0" smtClean="0">
                <a:solidFill>
                  <a:srgbClr val="FFC000"/>
                </a:solidFill>
                <a:latin typeface="Arial Black" panose="020B0A04020102020204" pitchFamily="34" charset="0"/>
              </a:rPr>
              <a:t>(cereali integrali, legumi)</a:t>
            </a:r>
            <a:endParaRPr lang="it-IT" sz="2800" b="1" dirty="0">
              <a:solidFill>
                <a:srgbClr val="FFC000"/>
              </a:solidFill>
              <a:latin typeface="Arial Black" panose="020B0A04020102020204" pitchFamily="34" charset="0"/>
            </a:endParaRPr>
          </a:p>
          <a:p>
            <a:pPr algn="ctr">
              <a:defRPr/>
            </a:pPr>
            <a:endParaRPr lang="it-IT" sz="2800" b="1" dirty="0" smtClean="0">
              <a:solidFill>
                <a:srgbClr val="7030A0"/>
              </a:solidFill>
              <a:latin typeface="Arial Black" panose="020B0A04020102020204" pitchFamily="34" charset="0"/>
            </a:endParaRPr>
          </a:p>
          <a:p>
            <a:pPr marL="109728" indent="0" algn="ctr">
              <a:buNone/>
              <a:defRPr/>
            </a:pPr>
            <a:r>
              <a:rPr lang="it-IT" sz="2800" b="1" dirty="0" smtClean="0">
                <a:solidFill>
                  <a:srgbClr val="7030A0"/>
                </a:solidFill>
                <a:latin typeface="Arial Black" panose="020B0A04020102020204" pitchFamily="34" charset="0"/>
              </a:rPr>
              <a:t>Il </a:t>
            </a:r>
            <a:r>
              <a:rPr lang="it-IT" sz="2800" b="1" dirty="0">
                <a:solidFill>
                  <a:srgbClr val="7030A0"/>
                </a:solidFill>
                <a:latin typeface="Arial Black" panose="020B0A04020102020204" pitchFamily="34" charset="0"/>
              </a:rPr>
              <a:t>deficit può provocare anemia, </a:t>
            </a:r>
            <a:r>
              <a:rPr lang="it-IT" sz="2800" b="1" dirty="0" smtClean="0">
                <a:solidFill>
                  <a:srgbClr val="7030A0"/>
                </a:solidFill>
                <a:latin typeface="Arial Black" panose="020B0A04020102020204" pitchFamily="34" charset="0"/>
              </a:rPr>
              <a:t>calo </a:t>
            </a:r>
            <a:r>
              <a:rPr lang="it-IT" sz="2800" b="1" dirty="0">
                <a:solidFill>
                  <a:srgbClr val="7030A0"/>
                </a:solidFill>
                <a:latin typeface="Arial Black" panose="020B0A04020102020204" pitchFamily="34" charset="0"/>
              </a:rPr>
              <a:t>delle difese immunitarie, delle energie, dell’apprendimento </a:t>
            </a:r>
          </a:p>
          <a:p>
            <a:pPr>
              <a:defRPr/>
            </a:pPr>
            <a:endParaRPr lang="it-IT" sz="2800" b="1" dirty="0">
              <a:solidFill>
                <a:srgbClr val="FFFFFF"/>
              </a:solidFill>
              <a:effectLst>
                <a:outerShdw blurRad="38100" dist="38100" dir="2700000" algn="tl">
                  <a:srgbClr val="000000"/>
                </a:outerShdw>
              </a:effectLst>
              <a:latin typeface="Verdana" pitchFamily="34" charset="0"/>
            </a:endParaRPr>
          </a:p>
          <a:p>
            <a:endParaRPr lang="it-IT" dirty="0" smtClean="0"/>
          </a:p>
          <a:p>
            <a:pPr marL="109728" indent="0">
              <a:buNone/>
            </a:pPr>
            <a:endParaRPr lang="it-IT" dirty="0"/>
          </a:p>
        </p:txBody>
      </p:sp>
      <p:sp>
        <p:nvSpPr>
          <p:cNvPr id="3" name="Titolo 2"/>
          <p:cNvSpPr>
            <a:spLocks noGrp="1"/>
          </p:cNvSpPr>
          <p:nvPr>
            <p:ph type="title"/>
          </p:nvPr>
        </p:nvSpPr>
        <p:spPr/>
        <p:txBody>
          <a:bodyPr/>
          <a:lstStyle/>
          <a:p>
            <a:pPr algn="ctr"/>
            <a:r>
              <a:rPr lang="it-IT" dirty="0" smtClean="0">
                <a:solidFill>
                  <a:srgbClr val="FF0000"/>
                </a:solidFill>
                <a:latin typeface="Arial Black" panose="020B0A04020102020204" pitchFamily="34" charset="0"/>
              </a:rPr>
              <a:t>Ferro</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1638224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908720"/>
            <a:ext cx="8229600" cy="5544616"/>
          </a:xfrm>
        </p:spPr>
        <p:txBody>
          <a:bodyPr>
            <a:normAutofit fontScale="70000" lnSpcReduction="20000"/>
          </a:bodyPr>
          <a:lstStyle/>
          <a:p>
            <a:pPr marL="109728" indent="0" algn="ctr">
              <a:buNone/>
            </a:pPr>
            <a:r>
              <a:rPr lang="it-IT" sz="3100" b="1" dirty="0">
                <a:solidFill>
                  <a:srgbClr val="FF0000"/>
                </a:solidFill>
                <a:latin typeface="Arial Black" panose="020B0A04020102020204" pitchFamily="34" charset="0"/>
                <a:cs typeface="Times New Roman" pitchFamily="18" charset="0"/>
              </a:rPr>
              <a:t>Entrano nella composizione di molti enzimi e proteine</a:t>
            </a:r>
            <a:r>
              <a:rPr lang="it-IT" sz="31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3100" b="1" dirty="0">
                <a:solidFill>
                  <a:srgbClr val="00B050"/>
                </a:solidFill>
                <a:latin typeface="Arial Black" panose="020B0A04020102020204" pitchFamily="34" charset="0"/>
                <a:cs typeface="Times New Roman" pitchFamily="18" charset="0"/>
              </a:rPr>
              <a:t>concorrono a creare le condizioni chimico-fisiche corrette per il funzionamento delle cellule e dei tessuti,</a:t>
            </a:r>
            <a:r>
              <a:rPr lang="it-IT" sz="31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3100" b="1" dirty="0">
                <a:solidFill>
                  <a:srgbClr val="FF0000"/>
                </a:solidFill>
                <a:latin typeface="Arial Black" panose="020B0A04020102020204" pitchFamily="34" charset="0"/>
                <a:cs typeface="Times New Roman" pitchFamily="18" charset="0"/>
              </a:rPr>
              <a:t>regolano la pressione osmotica e il grado di idratazione delle proteine</a:t>
            </a:r>
            <a:r>
              <a:rPr lang="it-IT" sz="31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3100" b="1" dirty="0">
                <a:solidFill>
                  <a:srgbClr val="0070C0"/>
                </a:solidFill>
                <a:latin typeface="Arial Black" panose="020B0A04020102020204" pitchFamily="34" charset="0"/>
                <a:cs typeface="Times New Roman" pitchFamily="18" charset="0"/>
              </a:rPr>
              <a:t>Controllano lo sviluppo del potenziale elettrico all’interfaccia, l’attivazione o l’inibizione dei sistemi enzimatici ed il funzionamento di quelli tampone</a:t>
            </a:r>
            <a:r>
              <a:rPr lang="it-IT" sz="3100" b="1" dirty="0" smtClean="0">
                <a:solidFill>
                  <a:srgbClr val="0070C0"/>
                </a:solidFill>
                <a:latin typeface="Arial Black" panose="020B0A04020102020204" pitchFamily="34" charset="0"/>
                <a:cs typeface="Times New Roman" pitchFamily="18" charset="0"/>
              </a:rPr>
              <a:t>.</a:t>
            </a:r>
          </a:p>
          <a:p>
            <a:pPr marL="109728" indent="0" algn="ctr">
              <a:buNone/>
            </a:pPr>
            <a:r>
              <a:rPr lang="it-IT" sz="3200" b="1" dirty="0">
                <a:solidFill>
                  <a:srgbClr val="FFC000"/>
                </a:solidFill>
                <a:latin typeface="Arial Black" panose="020B0A04020102020204" pitchFamily="34" charset="0"/>
                <a:cs typeface="Times New Roman" pitchFamily="18" charset="0"/>
              </a:rPr>
              <a:t>Sono responsabili della reazione debolmente alcalina del sangue e dei tessuti fluidi, prendono parte alla formazione del sangue e sono coinvolti nel funzionamento e nella sintesi di ormoni, vitamine ed enzimi. </a:t>
            </a:r>
            <a:endParaRPr lang="it-IT" sz="3200" b="1" dirty="0" smtClean="0">
              <a:solidFill>
                <a:srgbClr val="FFC000"/>
              </a:solidFill>
              <a:latin typeface="Arial Black" panose="020B0A04020102020204" pitchFamily="34" charset="0"/>
              <a:cs typeface="Times New Roman" pitchFamily="18" charset="0"/>
            </a:endParaRPr>
          </a:p>
          <a:p>
            <a:pPr marL="109728" indent="0" algn="ctr">
              <a:buNone/>
            </a:pPr>
            <a:r>
              <a:rPr lang="it-IT" sz="3200" b="1" dirty="0" smtClean="0">
                <a:solidFill>
                  <a:schemeClr val="accent3"/>
                </a:solidFill>
                <a:latin typeface="Arial Black" panose="020B0A04020102020204" pitchFamily="34" charset="0"/>
                <a:cs typeface="Times New Roman" pitchFamily="18" charset="0"/>
              </a:rPr>
              <a:t>Sono </a:t>
            </a:r>
            <a:r>
              <a:rPr lang="it-IT" sz="3200" b="1" dirty="0">
                <a:solidFill>
                  <a:schemeClr val="accent3"/>
                </a:solidFill>
                <a:latin typeface="Arial Black" panose="020B0A04020102020204" pitchFamily="34" charset="0"/>
                <a:cs typeface="Times New Roman" pitchFamily="18" charset="0"/>
              </a:rPr>
              <a:t>il materiale costruttivo per ossa, denti ed alcuni tessuti. Sono soggetti a costante cambiamento e perdita come il resto del materiale costitutivo dell’organismo che deve perciò compensare queste perdite.</a:t>
            </a:r>
          </a:p>
          <a:p>
            <a:endParaRPr lang="it-IT" sz="3200" dirty="0"/>
          </a:p>
        </p:txBody>
      </p:sp>
      <p:sp>
        <p:nvSpPr>
          <p:cNvPr id="3" name="Titolo 2"/>
          <p:cNvSpPr>
            <a:spLocks noGrp="1"/>
          </p:cNvSpPr>
          <p:nvPr>
            <p:ph type="title"/>
          </p:nvPr>
        </p:nvSpPr>
        <p:spPr>
          <a:xfrm>
            <a:off x="467544" y="0"/>
            <a:ext cx="8229600" cy="880864"/>
          </a:xfrm>
        </p:spPr>
        <p:txBody>
          <a:bodyPr/>
          <a:lstStyle/>
          <a:p>
            <a:pPr algn="ctr"/>
            <a:r>
              <a:rPr lang="it-IT" dirty="0" smtClean="0">
                <a:solidFill>
                  <a:srgbClr val="FF0000"/>
                </a:solidFill>
                <a:effectLst/>
                <a:latin typeface="Arial Black" panose="020B0A04020102020204" pitchFamily="34" charset="0"/>
              </a:rPr>
              <a:t>Sali minerali</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40769558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75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Ferro eme </a:t>
            </a:r>
          </a:p>
          <a:p>
            <a:pPr marL="109728" indent="0" algn="ctr">
              <a:buNone/>
            </a:pPr>
            <a:r>
              <a:rPr lang="it-IT" dirty="0" smtClean="0">
                <a:solidFill>
                  <a:srgbClr val="00B050"/>
                </a:solidFill>
                <a:latin typeface="Arial Black" panose="020B0A04020102020204" pitchFamily="34" charset="0"/>
              </a:rPr>
              <a:t>Ferro non eme (solfato, </a:t>
            </a:r>
            <a:r>
              <a:rPr lang="it-IT" dirty="0" err="1">
                <a:solidFill>
                  <a:srgbClr val="00B050"/>
                </a:solidFill>
                <a:latin typeface="Arial Black" panose="020B0A04020102020204" pitchFamily="34" charset="0"/>
              </a:rPr>
              <a:t>fumarato</a:t>
            </a:r>
            <a:r>
              <a:rPr lang="it-IT" dirty="0">
                <a:solidFill>
                  <a:srgbClr val="00B050"/>
                </a:solidFill>
                <a:latin typeface="Arial Black" panose="020B0A04020102020204" pitchFamily="34" charset="0"/>
              </a:rPr>
              <a:t>, </a:t>
            </a:r>
            <a:r>
              <a:rPr lang="it-IT" dirty="0" smtClean="0">
                <a:solidFill>
                  <a:srgbClr val="00B050"/>
                </a:solidFill>
                <a:latin typeface="Arial Black" panose="020B0A04020102020204" pitchFamily="34" charset="0"/>
              </a:rPr>
              <a:t>succinato</a:t>
            </a:r>
            <a:r>
              <a:rPr lang="it-IT" dirty="0">
                <a:solidFill>
                  <a:srgbClr val="00B050"/>
                </a:solidFill>
                <a:latin typeface="Arial Black" panose="020B0A04020102020204" pitchFamily="34" charset="0"/>
              </a:rPr>
              <a:t>)</a:t>
            </a: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Prevenzione anemie</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Alte dosi di Mg e </a:t>
            </a:r>
            <a:r>
              <a:rPr lang="it-IT" dirty="0" smtClean="0">
                <a:solidFill>
                  <a:srgbClr val="FF0000"/>
                </a:solidFill>
                <a:latin typeface="Arial Black" panose="020B0A04020102020204" pitchFamily="34" charset="0"/>
              </a:rPr>
              <a:t>Zn influenzano </a:t>
            </a:r>
            <a:r>
              <a:rPr lang="it-IT" dirty="0">
                <a:solidFill>
                  <a:srgbClr val="FF0000"/>
                </a:solidFill>
                <a:latin typeface="Arial Black" panose="020B0A04020102020204" pitchFamily="34" charset="0"/>
              </a:rPr>
              <a:t>negativamente l’assorbimento</a:t>
            </a:r>
          </a:p>
          <a:p>
            <a:pPr marL="109728" indent="0" algn="ctr">
              <a:buNone/>
            </a:pPr>
            <a:r>
              <a:rPr lang="it-IT" dirty="0" smtClean="0">
                <a:solidFill>
                  <a:srgbClr val="FF0000"/>
                </a:solidFill>
                <a:latin typeface="Arial Black" panose="020B0A04020102020204" pitchFamily="34" charset="0"/>
              </a:rPr>
              <a:t>L’acido ascorbico favorisce l’assorbimento.</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395536" y="-2588"/>
            <a:ext cx="8229600" cy="1143000"/>
          </a:xfrm>
        </p:spPr>
        <p:txBody>
          <a:bodyPr/>
          <a:lstStyle/>
          <a:p>
            <a:pPr algn="ctr"/>
            <a:r>
              <a:rPr lang="it-IT" dirty="0" smtClean="0">
                <a:solidFill>
                  <a:srgbClr val="FF0000"/>
                </a:solidFill>
                <a:effectLst/>
                <a:latin typeface="Arial Black" panose="020B0A04020102020204" pitchFamily="34" charset="0"/>
              </a:rPr>
              <a:t>Ferro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30419997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a:bodyPr>
          <a:lstStyle/>
          <a:p>
            <a:pPr marL="109728" indent="0" algn="ctr">
              <a:buNone/>
            </a:pPr>
            <a:r>
              <a:rPr lang="it-IT" sz="2400" dirty="0" smtClean="0">
                <a:solidFill>
                  <a:srgbClr val="FFC000"/>
                </a:solidFill>
                <a:latin typeface="Arial Black" panose="020B0A04020102020204" pitchFamily="34" charset="0"/>
              </a:rPr>
              <a:t>Costituente fondamentale degli ormoni tiroidei.</a:t>
            </a:r>
            <a:r>
              <a:rPr lang="it-IT" dirty="0" smtClean="0"/>
              <a:t> </a:t>
            </a:r>
          </a:p>
          <a:p>
            <a:pPr marL="109728" indent="0" algn="ctr">
              <a:buNone/>
            </a:pPr>
            <a:endParaRPr lang="it-IT" sz="2400" dirty="0" smtClean="0">
              <a:solidFill>
                <a:srgbClr val="00B050"/>
              </a:solidFill>
              <a:latin typeface="Arial Black" panose="020B0A04020102020204" pitchFamily="34" charset="0"/>
            </a:endParaRPr>
          </a:p>
          <a:p>
            <a:pPr marL="109728" indent="0" algn="ctr">
              <a:buNone/>
            </a:pPr>
            <a:r>
              <a:rPr lang="it-IT" sz="2400" dirty="0" smtClean="0">
                <a:solidFill>
                  <a:srgbClr val="00B050"/>
                </a:solidFill>
                <a:latin typeface="Arial Black" panose="020B0A04020102020204" pitchFamily="34" charset="0"/>
              </a:rPr>
              <a:t>Carenza di iodio, tipica degli ambienti montagnosi, può creare nei casi più lievi ingrandimento della tiroide (gozzo), nei casi di deficit severo si possono verificare casi di ritardi dello sviluppo fisico e psichico.</a:t>
            </a:r>
          </a:p>
          <a:p>
            <a:pPr marL="109728" indent="0" algn="ctr">
              <a:buNone/>
            </a:pPr>
            <a:endParaRPr lang="it-IT" u="sng" dirty="0" smtClean="0">
              <a:solidFill>
                <a:srgbClr val="FF0000"/>
              </a:solidFill>
              <a:latin typeface="Arial Black" panose="020B0A04020102020204" pitchFamily="34" charset="0"/>
            </a:endParaRPr>
          </a:p>
          <a:p>
            <a:pPr marL="109728" indent="0" algn="ctr">
              <a:buNone/>
            </a:pPr>
            <a:r>
              <a:rPr lang="it-IT" u="sng" dirty="0" smtClean="0">
                <a:solidFill>
                  <a:srgbClr val="FF0000"/>
                </a:solidFill>
                <a:latin typeface="Arial Black" panose="020B0A04020102020204" pitchFamily="34" charset="0"/>
              </a:rPr>
              <a:t>Fonti alimentari</a:t>
            </a:r>
          </a:p>
          <a:p>
            <a:endParaRPr lang="it-IT" dirty="0" smtClean="0"/>
          </a:p>
          <a:p>
            <a:pPr marL="109728" indent="0">
              <a:buNone/>
            </a:pPr>
            <a:r>
              <a:rPr lang="it-IT" sz="2600" dirty="0" smtClean="0">
                <a:solidFill>
                  <a:srgbClr val="00B0F0"/>
                </a:solidFill>
                <a:latin typeface="Arial Black" panose="020B0A04020102020204" pitchFamily="34" charset="0"/>
              </a:rPr>
              <a:t>Acque potabili, prodotti ittici, molluschi, etc.</a:t>
            </a:r>
            <a:endParaRPr lang="it-IT" sz="2600" dirty="0">
              <a:solidFill>
                <a:srgbClr val="00B0F0"/>
              </a:solidFill>
              <a:latin typeface="Arial Black" panose="020B0A04020102020204" pitchFamily="34" charset="0"/>
            </a:endParaRPr>
          </a:p>
        </p:txBody>
      </p:sp>
      <p:sp>
        <p:nvSpPr>
          <p:cNvPr id="4" name="Rettangolo 3"/>
          <p:cNvSpPr/>
          <p:nvPr/>
        </p:nvSpPr>
        <p:spPr>
          <a:xfrm>
            <a:off x="3059832" y="116632"/>
            <a:ext cx="218200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IODIO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106403509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80728"/>
            <a:ext cx="8229600" cy="5026563"/>
          </a:xfrm>
        </p:spPr>
        <p:txBody>
          <a:bodyPr>
            <a:normAutofit fontScale="925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Ioduro inorganici (di potassio o di sodio)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Ioduro organico (caseinato di iodio)</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Sintesi ormoni tiroidei</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Alte dosi di </a:t>
            </a:r>
            <a:r>
              <a:rPr lang="it-IT" dirty="0" smtClean="0">
                <a:solidFill>
                  <a:srgbClr val="FF0000"/>
                </a:solidFill>
                <a:latin typeface="Arial Black" panose="020B0A04020102020204" pitchFamily="34" charset="0"/>
              </a:rPr>
              <a:t>iodio possono ridurre la secrezione degli ormoni tiroidei.</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467544" y="27856"/>
            <a:ext cx="8229600" cy="880864"/>
          </a:xfrm>
        </p:spPr>
        <p:txBody>
          <a:bodyPr/>
          <a:lstStyle/>
          <a:p>
            <a:pPr algn="ctr"/>
            <a:r>
              <a:rPr lang="it-IT" dirty="0" smtClean="0">
                <a:solidFill>
                  <a:srgbClr val="FF0000"/>
                </a:solidFill>
                <a:latin typeface="Arial Black" panose="020B0A04020102020204" pitchFamily="34" charset="0"/>
              </a:rPr>
              <a:t>Iodio</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320475799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039962"/>
            <a:ext cx="8229600" cy="4967329"/>
          </a:xfrm>
        </p:spPr>
        <p:txBody>
          <a:bodyPr>
            <a:normAutofit fontScale="85000" lnSpcReduction="20000"/>
          </a:bodyPr>
          <a:lstStyle/>
          <a:p>
            <a:pPr marL="109728" indent="0" algn="ctr">
              <a:lnSpc>
                <a:spcPct val="90000"/>
              </a:lnSpc>
              <a:buNone/>
              <a:defRPr/>
            </a:pPr>
            <a:r>
              <a:rPr lang="it-IT" sz="2800" b="1" dirty="0">
                <a:solidFill>
                  <a:srgbClr val="FFC000"/>
                </a:solidFill>
                <a:latin typeface="Arial Black" panose="020B0A04020102020204" pitchFamily="34" charset="0"/>
                <a:cs typeface="Times New Roman" pitchFamily="18" charset="0"/>
              </a:rPr>
              <a:t>Il corpo umano contiene circa 2 g di zinco per metà distribuito nei vari tessuti legato principalmente alla </a:t>
            </a:r>
            <a:r>
              <a:rPr lang="it-IT" sz="2800" b="1" dirty="0" err="1">
                <a:solidFill>
                  <a:srgbClr val="FFC000"/>
                </a:solidFill>
                <a:latin typeface="Arial Black" panose="020B0A04020102020204" pitchFamily="34" charset="0"/>
                <a:cs typeface="Times New Roman" pitchFamily="18" charset="0"/>
              </a:rPr>
              <a:t>metallotionina</a:t>
            </a:r>
            <a:r>
              <a:rPr lang="it-IT" sz="2800" b="1" dirty="0">
                <a:solidFill>
                  <a:srgbClr val="FFC000"/>
                </a:solidFill>
                <a:latin typeface="Arial Black" panose="020B0A04020102020204" pitchFamily="34" charset="0"/>
                <a:cs typeface="Times New Roman" pitchFamily="18" charset="0"/>
              </a:rPr>
              <a:t> una proteina dimera a basso peso molecolare con elevata affinità per lo zinco. L’altra metà si trova nel sangue legata a proteine o aminoacidi.</a:t>
            </a:r>
          </a:p>
          <a:p>
            <a:pPr algn="ctr">
              <a:lnSpc>
                <a:spcPct val="90000"/>
              </a:lnSpc>
              <a:defRPr/>
            </a:pPr>
            <a:endParaRPr lang="it-IT" sz="2800" b="1" dirty="0">
              <a:latin typeface="Arial Black" panose="020B0A04020102020204" pitchFamily="34" charset="0"/>
              <a:cs typeface="Times New Roman" pitchFamily="18" charset="0"/>
            </a:endParaRPr>
          </a:p>
          <a:p>
            <a:pPr marL="109728" indent="0" algn="ctr">
              <a:lnSpc>
                <a:spcPct val="90000"/>
              </a:lnSpc>
              <a:buNone/>
              <a:defRPr/>
            </a:pPr>
            <a:r>
              <a:rPr lang="it-IT" sz="2800" b="1" dirty="0">
                <a:solidFill>
                  <a:srgbClr val="92D050"/>
                </a:solidFill>
                <a:latin typeface="Arial Black" panose="020B0A04020102020204" pitchFamily="34" charset="0"/>
                <a:cs typeface="Times New Roman" pitchFamily="18" charset="0"/>
              </a:rPr>
              <a:t>Ha numerose funzioni in quanto cofattore di numerosi enzimi che catalizzano vari processi. Tra l’altro, è necessario per il rilascio della vitamina A dal fegato.</a:t>
            </a:r>
          </a:p>
          <a:p>
            <a:pPr algn="ctr">
              <a:lnSpc>
                <a:spcPct val="90000"/>
              </a:lnSpc>
              <a:buNone/>
              <a:defRPr/>
            </a:pPr>
            <a:r>
              <a:rPr lang="it-IT" sz="2800" b="1" dirty="0">
                <a:latin typeface="Arial Black" panose="020B0A04020102020204" pitchFamily="34" charset="0"/>
              </a:rPr>
              <a:t> </a:t>
            </a:r>
          </a:p>
          <a:p>
            <a:pPr algn="ctr">
              <a:lnSpc>
                <a:spcPct val="90000"/>
              </a:lnSpc>
              <a:buNone/>
              <a:defRPr/>
            </a:pPr>
            <a:r>
              <a:rPr lang="it-IT" sz="2800" b="1" dirty="0">
                <a:latin typeface="Arial Black" panose="020B0A04020102020204" pitchFamily="34" charset="0"/>
              </a:rPr>
              <a:t> </a:t>
            </a:r>
          </a:p>
          <a:p>
            <a:pPr marL="109728" indent="0" algn="ctr">
              <a:lnSpc>
                <a:spcPct val="90000"/>
              </a:lnSpc>
              <a:buNone/>
              <a:defRPr/>
            </a:pPr>
            <a:r>
              <a:rPr lang="it-IT" sz="2800" b="1" dirty="0">
                <a:solidFill>
                  <a:srgbClr val="00B0F0"/>
                </a:solidFill>
                <a:latin typeface="Arial Black" panose="020B0A04020102020204" pitchFamily="34" charset="0"/>
              </a:rPr>
              <a:t>È necessario per la corretta attività di molti ormoni inclusi ormoni sessuali e </a:t>
            </a:r>
            <a:r>
              <a:rPr lang="it-IT" sz="2800" b="1" u="sng" dirty="0">
                <a:solidFill>
                  <a:srgbClr val="00B0F0"/>
                </a:solidFill>
                <a:latin typeface="Arial Black" panose="020B0A04020102020204" pitchFamily="34" charset="0"/>
              </a:rPr>
              <a:t>insulina;</a:t>
            </a:r>
            <a:r>
              <a:rPr lang="it-IT" sz="2800" b="1" dirty="0">
                <a:solidFill>
                  <a:srgbClr val="00B0F0"/>
                </a:solidFill>
                <a:latin typeface="Arial Black" panose="020B0A04020102020204" pitchFamily="34" charset="0"/>
              </a:rPr>
              <a:t> un livello adeguato di zinco è essenziale anche per funzionamento di  vista, gusto, olfatto</a:t>
            </a:r>
          </a:p>
          <a:p>
            <a:endParaRPr lang="it-IT" dirty="0"/>
          </a:p>
        </p:txBody>
      </p:sp>
      <p:sp>
        <p:nvSpPr>
          <p:cNvPr id="4" name="Rettangolo 3"/>
          <p:cNvSpPr/>
          <p:nvPr/>
        </p:nvSpPr>
        <p:spPr>
          <a:xfrm>
            <a:off x="3131840" y="116632"/>
            <a:ext cx="2332690"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ZINCO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429394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1772816"/>
            <a:ext cx="8229600" cy="4525963"/>
          </a:xfrm>
        </p:spPr>
        <p:txBody>
          <a:bodyPr>
            <a:normAutofit fontScale="92500" lnSpcReduction="10000"/>
          </a:bodyPr>
          <a:lstStyle/>
          <a:p>
            <a:pPr marL="109728" indent="0" algn="ctr">
              <a:lnSpc>
                <a:spcPct val="90000"/>
              </a:lnSpc>
              <a:buNone/>
              <a:defRPr/>
            </a:pPr>
            <a:r>
              <a:rPr lang="it-IT" sz="2600" b="1" dirty="0">
                <a:solidFill>
                  <a:srgbClr val="0070C0"/>
                </a:solidFill>
                <a:latin typeface="Arial Black" panose="020B0A04020102020204" pitchFamily="34" charset="0"/>
                <a:cs typeface="Times New Roman" pitchFamily="18" charset="0"/>
              </a:rPr>
              <a:t>Lo Zinco viene assorbito a livello intestinale per il 10-40% della quota alimentare ma vari fattori influenzano l’assorbimento tra i quali, in senso negativo, la presenza di fattori chelanti come i </a:t>
            </a:r>
            <a:r>
              <a:rPr lang="it-IT" sz="2600" b="1" dirty="0" err="1">
                <a:solidFill>
                  <a:srgbClr val="0070C0"/>
                </a:solidFill>
                <a:latin typeface="Arial Black" panose="020B0A04020102020204" pitchFamily="34" charset="0"/>
                <a:cs typeface="Times New Roman" pitchFamily="18" charset="0"/>
              </a:rPr>
              <a:t>fitati</a:t>
            </a:r>
            <a:r>
              <a:rPr lang="it-IT" sz="2600" b="1" dirty="0">
                <a:solidFill>
                  <a:srgbClr val="0070C0"/>
                </a:solidFill>
                <a:latin typeface="Arial Black" panose="020B0A04020102020204" pitchFamily="34" charset="0"/>
                <a:cs typeface="Times New Roman" pitchFamily="18" charset="0"/>
              </a:rPr>
              <a:t>, soprattutto in presenza di elevate quantità di calcio. Non esistono riserve significative di zinco che viene eliminato attraverso feci, urine, </a:t>
            </a:r>
            <a:r>
              <a:rPr lang="it-IT" sz="2600" b="1" dirty="0" smtClean="0">
                <a:solidFill>
                  <a:srgbClr val="0070C0"/>
                </a:solidFill>
                <a:latin typeface="Arial Black" panose="020B0A04020102020204" pitchFamily="34" charset="0"/>
                <a:cs typeface="Times New Roman" pitchFamily="18" charset="0"/>
              </a:rPr>
              <a:t>e cute.</a:t>
            </a:r>
            <a:endParaRPr lang="it-IT" sz="2600" b="1" dirty="0">
              <a:latin typeface="Arial Black" panose="020B0A04020102020204" pitchFamily="34" charset="0"/>
              <a:cs typeface="Times New Roman" pitchFamily="18" charset="0"/>
            </a:endParaRPr>
          </a:p>
          <a:p>
            <a:pPr algn="just">
              <a:lnSpc>
                <a:spcPct val="90000"/>
              </a:lnSpc>
              <a:buNone/>
              <a:defRPr/>
            </a:pPr>
            <a:endParaRPr lang="it-IT" sz="2800" b="1" dirty="0">
              <a:solidFill>
                <a:srgbClr val="FFFFFF"/>
              </a:solidFill>
              <a:effectLst>
                <a:outerShdw blurRad="38100" dist="38100" dir="2700000" algn="tl">
                  <a:srgbClr val="000000"/>
                </a:outerShdw>
              </a:effectLst>
              <a:latin typeface="Verdana" pitchFamily="34" charset="0"/>
              <a:cs typeface="Times New Roman" pitchFamily="18" charset="0"/>
            </a:endParaRPr>
          </a:p>
          <a:p>
            <a:pPr marL="109728" indent="0" algn="ctr">
              <a:lnSpc>
                <a:spcPct val="90000"/>
              </a:lnSpc>
              <a:buNone/>
              <a:defRPr/>
            </a:pPr>
            <a:r>
              <a:rPr lang="it-IT" sz="2800" b="1" dirty="0">
                <a:solidFill>
                  <a:srgbClr val="00B050"/>
                </a:solidFill>
                <a:latin typeface="Arial Black" panose="020B0A04020102020204" pitchFamily="34" charset="0"/>
              </a:rPr>
              <a:t>Le più note </a:t>
            </a:r>
            <a:r>
              <a:rPr lang="it-IT" sz="2800" b="1" u="sng" dirty="0">
                <a:solidFill>
                  <a:srgbClr val="00B050"/>
                </a:solidFill>
                <a:latin typeface="Arial Black" panose="020B0A04020102020204" pitchFamily="34" charset="0"/>
              </a:rPr>
              <a:t>fonti</a:t>
            </a:r>
            <a:r>
              <a:rPr lang="it-IT" sz="2800" b="1" dirty="0">
                <a:solidFill>
                  <a:srgbClr val="00B050"/>
                </a:solidFill>
                <a:latin typeface="Arial Black" panose="020B0A04020102020204" pitchFamily="34" charset="0"/>
              </a:rPr>
              <a:t> di zinco per l’elevata concentrazione sono le </a:t>
            </a:r>
            <a:r>
              <a:rPr lang="it-IT" sz="2800" b="1" u="sng" dirty="0">
                <a:solidFill>
                  <a:srgbClr val="00B050"/>
                </a:solidFill>
                <a:latin typeface="Arial Black" panose="020B0A04020102020204" pitchFamily="34" charset="0"/>
              </a:rPr>
              <a:t>ostriche</a:t>
            </a:r>
            <a:r>
              <a:rPr lang="it-IT" sz="2800" b="1" dirty="0">
                <a:solidFill>
                  <a:srgbClr val="00B050"/>
                </a:solidFill>
                <a:latin typeface="Arial Black" panose="020B0A04020102020204" pitchFamily="34" charset="0"/>
              </a:rPr>
              <a:t>; notevolmente distanziati </a:t>
            </a:r>
            <a:r>
              <a:rPr lang="it-IT" sz="2800" b="1" u="sng" dirty="0">
                <a:solidFill>
                  <a:srgbClr val="00B050"/>
                </a:solidFill>
                <a:latin typeface="Arial Black" panose="020B0A04020102020204" pitchFamily="34" charset="0"/>
              </a:rPr>
              <a:t>pesci</a:t>
            </a:r>
            <a:r>
              <a:rPr lang="it-IT" sz="2800" b="1" dirty="0">
                <a:solidFill>
                  <a:srgbClr val="00B050"/>
                </a:solidFill>
                <a:latin typeface="Arial Black" panose="020B0A04020102020204" pitchFamily="34" charset="0"/>
              </a:rPr>
              <a:t>, </a:t>
            </a:r>
            <a:r>
              <a:rPr lang="it-IT" sz="2800" b="1" u="sng" dirty="0">
                <a:solidFill>
                  <a:srgbClr val="00B050"/>
                </a:solidFill>
                <a:latin typeface="Arial Black" panose="020B0A04020102020204" pitchFamily="34" charset="0"/>
              </a:rPr>
              <a:t>carni rosse</a:t>
            </a:r>
            <a:r>
              <a:rPr lang="it-IT" sz="2800" b="1" dirty="0">
                <a:solidFill>
                  <a:srgbClr val="00B050"/>
                </a:solidFill>
                <a:latin typeface="Arial Black" panose="020B0A04020102020204" pitchFamily="34" charset="0"/>
              </a:rPr>
              <a:t>, </a:t>
            </a:r>
            <a:r>
              <a:rPr lang="it-IT" sz="2800" b="1" u="sng" dirty="0">
                <a:solidFill>
                  <a:srgbClr val="00B050"/>
                </a:solidFill>
                <a:latin typeface="Arial Black" panose="020B0A04020102020204" pitchFamily="34" charset="0"/>
              </a:rPr>
              <a:t>cereali integrali</a:t>
            </a:r>
            <a:r>
              <a:rPr lang="it-IT" sz="2800" b="1" dirty="0">
                <a:solidFill>
                  <a:srgbClr val="00B050"/>
                </a:solidFill>
                <a:latin typeface="Arial Black" panose="020B0A04020102020204" pitchFamily="34" charset="0"/>
              </a:rPr>
              <a:t>, </a:t>
            </a:r>
            <a:r>
              <a:rPr lang="it-IT" sz="2800" b="1" u="sng" dirty="0">
                <a:solidFill>
                  <a:srgbClr val="00B050"/>
                </a:solidFill>
                <a:latin typeface="Arial Black" panose="020B0A04020102020204" pitchFamily="34" charset="0"/>
              </a:rPr>
              <a:t>legumi</a:t>
            </a:r>
            <a:r>
              <a:rPr lang="it-IT" sz="2800" b="1" dirty="0">
                <a:solidFill>
                  <a:srgbClr val="00B050"/>
                </a:solidFill>
                <a:latin typeface="Arial Black" panose="020B0A04020102020204" pitchFamily="34" charset="0"/>
              </a:rPr>
              <a:t> e </a:t>
            </a:r>
            <a:r>
              <a:rPr lang="it-IT" sz="2800" b="1" u="sng" dirty="0">
                <a:solidFill>
                  <a:srgbClr val="00B050"/>
                </a:solidFill>
                <a:latin typeface="Arial Black" panose="020B0A04020102020204" pitchFamily="34" charset="0"/>
              </a:rPr>
              <a:t>frutta secca</a:t>
            </a:r>
            <a:r>
              <a:rPr lang="it-IT" sz="2800" b="1" dirty="0">
                <a:solidFill>
                  <a:srgbClr val="00B050"/>
                </a:solidFill>
                <a:latin typeface="Arial Black" panose="020B0A04020102020204" pitchFamily="34" charset="0"/>
              </a:rPr>
              <a:t>.</a:t>
            </a:r>
          </a:p>
          <a:p>
            <a:pPr>
              <a:lnSpc>
                <a:spcPct val="90000"/>
              </a:lnSpc>
              <a:buNone/>
              <a:defRPr/>
            </a:pPr>
            <a:endParaRPr lang="it-IT" sz="2800" b="1" dirty="0">
              <a:solidFill>
                <a:srgbClr val="FFFFFF"/>
              </a:solidFill>
              <a:effectLst>
                <a:outerShdw blurRad="38100" dist="38100" dir="2700000" algn="tl">
                  <a:srgbClr val="000000"/>
                </a:outerShdw>
              </a:effectLst>
              <a:latin typeface="Verdana" pitchFamily="34" charset="0"/>
            </a:endParaRPr>
          </a:p>
          <a:p>
            <a:pPr algn="just">
              <a:lnSpc>
                <a:spcPct val="90000"/>
              </a:lnSpc>
              <a:defRPr/>
            </a:pPr>
            <a:endParaRPr lang="it-IT" sz="2800" b="1" dirty="0">
              <a:solidFill>
                <a:srgbClr val="FF3300"/>
              </a:solidFill>
              <a:effectLst>
                <a:outerShdw blurRad="38100" dist="38100" dir="2700000" algn="tl">
                  <a:srgbClr val="000000"/>
                </a:outerShdw>
              </a:effectLst>
              <a:latin typeface="Verdana" pitchFamily="34" charset="0"/>
              <a:cs typeface="Times New Roman" pitchFamily="18" charset="0"/>
            </a:endParaRPr>
          </a:p>
          <a:p>
            <a:endParaRPr lang="it-IT" dirty="0"/>
          </a:p>
        </p:txBody>
      </p:sp>
      <p:sp>
        <p:nvSpPr>
          <p:cNvPr id="3" name="Titolo 2"/>
          <p:cNvSpPr>
            <a:spLocks noGrp="1"/>
          </p:cNvSpPr>
          <p:nvPr>
            <p:ph type="title"/>
          </p:nvPr>
        </p:nvSpPr>
        <p:spPr>
          <a:xfrm>
            <a:off x="467544" y="116632"/>
            <a:ext cx="8229600" cy="1143000"/>
          </a:xfrm>
        </p:spPr>
        <p:txBody>
          <a:bodyPr/>
          <a:lstStyle/>
          <a:p>
            <a:pPr algn="ctr"/>
            <a:r>
              <a:rPr lang="it-IT" dirty="0" smtClean="0">
                <a:solidFill>
                  <a:srgbClr val="FF0000"/>
                </a:solidFill>
              </a:rPr>
              <a:t>Zinco</a:t>
            </a:r>
            <a:endParaRPr lang="it-IT" dirty="0">
              <a:solidFill>
                <a:srgbClr val="FF0000"/>
              </a:solidFill>
            </a:endParaRPr>
          </a:p>
        </p:txBody>
      </p:sp>
    </p:spTree>
    <p:extLst>
      <p:ext uri="{BB962C8B-B14F-4D97-AF65-F5344CB8AC3E}">
        <p14:creationId xmlns:p14="http://schemas.microsoft.com/office/powerpoint/2010/main" val="20636009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00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Solfato </a:t>
            </a:r>
            <a:r>
              <a:rPr lang="it-IT" dirty="0">
                <a:solidFill>
                  <a:srgbClr val="00B050"/>
                </a:solidFill>
                <a:latin typeface="Arial Black" panose="020B0A04020102020204" pitchFamily="34" charset="0"/>
              </a:rPr>
              <a:t>di </a:t>
            </a:r>
            <a:r>
              <a:rPr lang="it-IT" dirty="0" smtClean="0">
                <a:solidFill>
                  <a:srgbClr val="00B050"/>
                </a:solidFill>
                <a:latin typeface="Arial Black" panose="020B0A04020102020204" pitchFamily="34" charset="0"/>
              </a:rPr>
              <a:t>zinco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Zinco </a:t>
            </a:r>
            <a:r>
              <a:rPr lang="it-IT" dirty="0">
                <a:solidFill>
                  <a:srgbClr val="00B050"/>
                </a:solidFill>
                <a:latin typeface="Arial Black" panose="020B0A04020102020204" pitchFamily="34" charset="0"/>
              </a:rPr>
              <a:t>legato a vari chelati organici (citrato, </a:t>
            </a:r>
            <a:r>
              <a:rPr lang="it-IT" dirty="0" smtClean="0">
                <a:solidFill>
                  <a:srgbClr val="00B050"/>
                </a:solidFill>
                <a:latin typeface="Arial Black" panose="020B0A04020102020204" pitchFamily="34" charset="0"/>
              </a:rPr>
              <a:t>glicerato)</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Funzione immunitaria</a:t>
            </a: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Artrite reumatoide</a:t>
            </a:r>
          </a:p>
          <a:p>
            <a:pPr marL="109728" indent="0" algn="ctr">
              <a:buNone/>
            </a:pPr>
            <a:r>
              <a:rPr lang="it-IT" dirty="0" smtClean="0">
                <a:solidFill>
                  <a:srgbClr val="0070C0"/>
                </a:solidFill>
                <a:latin typeface="Arial Black" panose="020B0A04020102020204" pitchFamily="34" charset="0"/>
              </a:rPr>
              <a:t>Morbo di Alzheimer</a:t>
            </a:r>
            <a:endParaRPr lang="it-IT" dirty="0">
              <a:solidFill>
                <a:srgbClr val="0070C0"/>
              </a:solidFill>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Gravidanza</a:t>
            </a: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Alte dosi di </a:t>
            </a:r>
            <a:r>
              <a:rPr lang="it-IT" dirty="0" smtClean="0">
                <a:solidFill>
                  <a:srgbClr val="FF0000"/>
                </a:solidFill>
                <a:latin typeface="Arial Black" panose="020B0A04020102020204" pitchFamily="34" charset="0"/>
              </a:rPr>
              <a:t>Ca </a:t>
            </a:r>
            <a:r>
              <a:rPr lang="it-IT" dirty="0">
                <a:solidFill>
                  <a:srgbClr val="FF0000"/>
                </a:solidFill>
                <a:latin typeface="Arial Black" panose="020B0A04020102020204" pitchFamily="34" charset="0"/>
              </a:rPr>
              <a:t>e fibre alimentari influenzano negativamente </a:t>
            </a:r>
            <a:r>
              <a:rPr lang="it-IT" dirty="0" smtClean="0">
                <a:solidFill>
                  <a:srgbClr val="FF0000"/>
                </a:solidFill>
                <a:latin typeface="Arial Black" panose="020B0A04020102020204" pitchFamily="34" charset="0"/>
              </a:rPr>
              <a:t>l’assorbimento</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467544" y="11266"/>
            <a:ext cx="8229600" cy="1143000"/>
          </a:xfrm>
        </p:spPr>
        <p:txBody>
          <a:bodyPr/>
          <a:lstStyle/>
          <a:p>
            <a:pPr algn="ctr"/>
            <a:r>
              <a:rPr lang="it-IT" dirty="0" smtClean="0">
                <a:solidFill>
                  <a:srgbClr val="FF0000"/>
                </a:solidFill>
              </a:rPr>
              <a:t>Zinco</a:t>
            </a:r>
            <a:endParaRPr lang="it-IT" dirty="0">
              <a:solidFill>
                <a:srgbClr val="FF0000"/>
              </a:solidFill>
            </a:endParaRPr>
          </a:p>
        </p:txBody>
      </p:sp>
    </p:spTree>
    <p:extLst>
      <p:ext uri="{BB962C8B-B14F-4D97-AF65-F5344CB8AC3E}">
        <p14:creationId xmlns:p14="http://schemas.microsoft.com/office/powerpoint/2010/main" val="121342296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lstStyle/>
          <a:p>
            <a:pPr marL="109728" indent="0" algn="ctr">
              <a:buNone/>
              <a:defRPr/>
            </a:pPr>
            <a:r>
              <a:rPr lang="it-IT" sz="2400" b="1" dirty="0">
                <a:solidFill>
                  <a:srgbClr val="7030A0"/>
                </a:solidFill>
                <a:latin typeface="Arial Black" panose="020B0A04020102020204" pitchFamily="34" charset="0"/>
              </a:rPr>
              <a:t>Il cromo è un elemento essenziale  per l’organismo umano, in particolare contribuisce a regolare il metabolismo del glucosio, diminuisce il fabbisogno di insulina nella regolazione della glicemia  e migliora la tolleranza del glucosio in alcuni soggetti con un'insorgenza diabetica avanzata. La quantità raccomandata di cromo è di  </a:t>
            </a:r>
            <a:r>
              <a:rPr lang="it-IT" sz="2400" b="1" dirty="0" smtClean="0">
                <a:solidFill>
                  <a:srgbClr val="7030A0"/>
                </a:solidFill>
                <a:latin typeface="Arial Black" panose="020B0A04020102020204" pitchFamily="34" charset="0"/>
              </a:rPr>
              <a:t>50-200 </a:t>
            </a:r>
            <a:r>
              <a:rPr lang="it-IT" sz="2400" b="1" dirty="0" smtClean="0">
                <a:solidFill>
                  <a:srgbClr val="7030A0"/>
                </a:solidFill>
                <a:latin typeface="Symbol" panose="05050102010706020507" pitchFamily="18" charset="2"/>
              </a:rPr>
              <a:t>m</a:t>
            </a:r>
            <a:r>
              <a:rPr lang="it-IT" sz="2400" b="1" dirty="0" smtClean="0">
                <a:solidFill>
                  <a:srgbClr val="7030A0"/>
                </a:solidFill>
                <a:latin typeface="Arial Black" panose="020B0A04020102020204" pitchFamily="34" charset="0"/>
              </a:rPr>
              <a:t>g/giorno</a:t>
            </a:r>
            <a:r>
              <a:rPr lang="it-IT" sz="2400" b="1" dirty="0">
                <a:solidFill>
                  <a:srgbClr val="7030A0"/>
                </a:solidFill>
                <a:latin typeface="Arial Black" panose="020B0A04020102020204" pitchFamily="34" charset="0"/>
              </a:rPr>
              <a:t>.</a:t>
            </a:r>
          </a:p>
          <a:p>
            <a:pPr algn="just">
              <a:defRPr/>
            </a:pPr>
            <a:endParaRPr lang="it-IT" sz="2800" b="1" dirty="0">
              <a:solidFill>
                <a:srgbClr val="FFFFFF"/>
              </a:solidFill>
              <a:effectLst>
                <a:outerShdw blurRad="38100" dist="38100" dir="2700000" algn="tl">
                  <a:srgbClr val="000000"/>
                </a:outerShdw>
              </a:effectLst>
              <a:latin typeface="Verdana" pitchFamily="34" charset="0"/>
            </a:endParaRPr>
          </a:p>
          <a:p>
            <a:endParaRPr lang="it-IT" dirty="0"/>
          </a:p>
        </p:txBody>
      </p:sp>
      <p:sp>
        <p:nvSpPr>
          <p:cNvPr id="4" name="Rettangolo 3"/>
          <p:cNvSpPr/>
          <p:nvPr/>
        </p:nvSpPr>
        <p:spPr>
          <a:xfrm>
            <a:off x="2915816" y="260648"/>
            <a:ext cx="2775119"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CROMO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8341123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098571"/>
          </a:xfrm>
        </p:spPr>
        <p:txBody>
          <a:bodyPr>
            <a:normAutofit fontScale="77500" lnSpcReduction="20000"/>
          </a:bodyPr>
          <a:lstStyle/>
          <a:p>
            <a:pPr marL="109728" indent="0" algn="ctr">
              <a:buNone/>
              <a:defRPr/>
            </a:pPr>
            <a:r>
              <a:rPr lang="it-IT" sz="2800" b="1" dirty="0">
                <a:solidFill>
                  <a:srgbClr val="FF0000"/>
                </a:solidFill>
                <a:latin typeface="Arial Black" panose="020B0A04020102020204" pitchFamily="34" charset="0"/>
              </a:rPr>
              <a:t>Il cromo si trova in piccolissime quantità negli alimenti, soprattutto nel lievito di birra, nei broccoli, nel fegato, nelle aragoste, nei cereali integrali e nei funghi. Il contenuto di cromo negli alimenti di origine vegetale  varia a secondo del contenuto nel suolo e  dei processi di  raffinazione che ne asporta il cromo. </a:t>
            </a:r>
          </a:p>
          <a:p>
            <a:pPr algn="ctr">
              <a:defRPr/>
            </a:pPr>
            <a:endParaRPr lang="it-IT" sz="2800" b="1" dirty="0" smtClean="0">
              <a:latin typeface="Arial Black" panose="020B0A04020102020204" pitchFamily="34" charset="0"/>
            </a:endParaRPr>
          </a:p>
          <a:p>
            <a:pPr marL="109728" indent="0" algn="ctr">
              <a:buNone/>
              <a:defRPr/>
            </a:pPr>
            <a:r>
              <a:rPr lang="it-IT" sz="2800" b="1" dirty="0" smtClean="0">
                <a:latin typeface="Arial Black" panose="020B0A04020102020204" pitchFamily="34" charset="0"/>
              </a:rPr>
              <a:t>Il </a:t>
            </a:r>
            <a:r>
              <a:rPr lang="it-IT" sz="2800" b="1" dirty="0">
                <a:latin typeface="Arial Black" panose="020B0A04020102020204" pitchFamily="34" charset="0"/>
              </a:rPr>
              <a:t>contenuto in cromo (III) dei terreni italiani è compreso tra  25 e 500 mg/kg, con valori mediamente intorno ai 70 mg/kg, quindi molto al di sotto dall’intervallo di attenzione compreso tra 500 e 1000mg/kg.  </a:t>
            </a:r>
            <a:endParaRPr lang="it-IT" sz="2800" b="1" dirty="0" smtClean="0">
              <a:latin typeface="Arial Black" panose="020B0A04020102020204" pitchFamily="34" charset="0"/>
            </a:endParaRPr>
          </a:p>
          <a:p>
            <a:pPr marL="109728" indent="0" algn="ctr">
              <a:buNone/>
              <a:defRPr/>
            </a:pPr>
            <a:endParaRPr lang="it-IT" sz="2800" b="1" dirty="0" smtClean="0">
              <a:solidFill>
                <a:srgbClr val="FF3300"/>
              </a:solidFill>
              <a:latin typeface="Arial Black" panose="020B0A04020102020204" pitchFamily="34" charset="0"/>
            </a:endParaRPr>
          </a:p>
          <a:p>
            <a:pPr marL="109728" indent="0" algn="ctr">
              <a:buNone/>
              <a:defRPr/>
            </a:pPr>
            <a:r>
              <a:rPr lang="it-IT" sz="2800" b="1" dirty="0" smtClean="0">
                <a:solidFill>
                  <a:srgbClr val="FF3300"/>
                </a:solidFill>
                <a:latin typeface="Arial Black" panose="020B0A04020102020204" pitchFamily="34" charset="0"/>
              </a:rPr>
              <a:t>E</a:t>
            </a:r>
            <a:r>
              <a:rPr lang="it-IT" sz="2800" b="1" dirty="0">
                <a:solidFill>
                  <a:srgbClr val="FF3300"/>
                </a:solidFill>
                <a:latin typeface="Arial Black" panose="020B0A04020102020204" pitchFamily="34" charset="0"/>
              </a:rPr>
              <a:t>’ da tener presente che meno dell'1% del cromo alimentare viene assorbito.</a:t>
            </a:r>
            <a:r>
              <a:rPr lang="it-IT" sz="2800" b="1" dirty="0">
                <a:solidFill>
                  <a:srgbClr val="FFFFFF"/>
                </a:solidFill>
                <a:latin typeface="Arial Black" panose="020B0A04020102020204" pitchFamily="34" charset="0"/>
              </a:rPr>
              <a:t> </a:t>
            </a:r>
            <a:endParaRPr lang="it-IT" dirty="0">
              <a:latin typeface="Arial Black" panose="020B0A04020102020204" pitchFamily="34" charset="0"/>
            </a:endParaRPr>
          </a:p>
        </p:txBody>
      </p:sp>
      <p:sp>
        <p:nvSpPr>
          <p:cNvPr id="3" name="Titolo 2"/>
          <p:cNvSpPr>
            <a:spLocks noGrp="1"/>
          </p:cNvSpPr>
          <p:nvPr>
            <p:ph type="title"/>
          </p:nvPr>
        </p:nvSpPr>
        <p:spPr>
          <a:xfrm>
            <a:off x="467544" y="11266"/>
            <a:ext cx="8229600" cy="969462"/>
          </a:xfrm>
        </p:spPr>
        <p:txBody>
          <a:bodyPr/>
          <a:lstStyle/>
          <a:p>
            <a:pPr algn="ctr"/>
            <a:r>
              <a:rPr lang="it-IT" dirty="0" smtClean="0">
                <a:solidFill>
                  <a:srgbClr val="FF0000"/>
                </a:solidFill>
              </a:rPr>
              <a:t>Cromo</a:t>
            </a:r>
            <a:endParaRPr lang="it-IT" dirty="0">
              <a:solidFill>
                <a:srgbClr val="FF0000"/>
              </a:solidFill>
            </a:endParaRPr>
          </a:p>
        </p:txBody>
      </p:sp>
    </p:spTree>
    <p:extLst>
      <p:ext uri="{BB962C8B-B14F-4D97-AF65-F5344CB8AC3E}">
        <p14:creationId xmlns:p14="http://schemas.microsoft.com/office/powerpoint/2010/main" val="187978540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00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Cloruro </a:t>
            </a:r>
            <a:r>
              <a:rPr lang="it-IT" dirty="0">
                <a:solidFill>
                  <a:srgbClr val="00B050"/>
                </a:solidFill>
                <a:latin typeface="Arial Black" panose="020B0A04020102020204" pitchFamily="34" charset="0"/>
              </a:rPr>
              <a:t>di </a:t>
            </a:r>
            <a:r>
              <a:rPr lang="it-IT" dirty="0" smtClean="0">
                <a:solidFill>
                  <a:srgbClr val="00B050"/>
                </a:solidFill>
                <a:latin typeface="Arial Black" panose="020B0A04020102020204" pitchFamily="34" charset="0"/>
              </a:rPr>
              <a:t>cromo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Cromo organico (lieviti arricchiti)</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Alterata tolleranza al glucosio</a:t>
            </a: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Elevati livelli di trigliceridi e colesterolo</a:t>
            </a:r>
          </a:p>
          <a:p>
            <a:pPr marL="109728" indent="0" algn="ctr">
              <a:buNone/>
            </a:pPr>
            <a:r>
              <a:rPr lang="it-IT" dirty="0" smtClean="0">
                <a:solidFill>
                  <a:srgbClr val="0070C0"/>
                </a:solidFill>
                <a:latin typeface="Arial Black" panose="020B0A04020102020204" pitchFamily="34" charset="0"/>
              </a:rPr>
              <a:t>Coadiuvante delle diete ipocaloriche</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Zucchero raffinato e prodotti amidacei, possono esaurire i livelli di Cromo.</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395536" y="116632"/>
            <a:ext cx="8229600" cy="1143000"/>
          </a:xfrm>
        </p:spPr>
        <p:txBody>
          <a:bodyPr/>
          <a:lstStyle/>
          <a:p>
            <a:pPr algn="ctr"/>
            <a:r>
              <a:rPr lang="it-IT" dirty="0" smtClean="0">
                <a:solidFill>
                  <a:srgbClr val="FF0000"/>
                </a:solidFill>
                <a:effectLst/>
                <a:latin typeface="Arial Black" panose="020B0A04020102020204" pitchFamily="34" charset="0"/>
              </a:rPr>
              <a:t>Cromo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293970771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a:bodyPr>
          <a:lstStyle/>
          <a:p>
            <a:pPr marL="109728" indent="0" algn="ctr">
              <a:buNone/>
            </a:pPr>
            <a:r>
              <a:rPr lang="it-IT" sz="2400" dirty="0" smtClean="0">
                <a:solidFill>
                  <a:srgbClr val="92D050"/>
                </a:solidFill>
                <a:latin typeface="Arial Black" panose="020B0A04020102020204" pitchFamily="34" charset="0"/>
              </a:rPr>
              <a:t>Ha un importante ruolo nei processi ossido-riduttivi, ha un azione antitossica rispetto ai metalli pesanti (</a:t>
            </a:r>
            <a:r>
              <a:rPr lang="it-IT" sz="2400" dirty="0" err="1" smtClean="0">
                <a:solidFill>
                  <a:srgbClr val="92D050"/>
                </a:solidFill>
                <a:latin typeface="Arial Black" panose="020B0A04020102020204" pitchFamily="34" charset="0"/>
              </a:rPr>
              <a:t>metilmercurio</a:t>
            </a:r>
            <a:r>
              <a:rPr lang="it-IT" sz="2400" dirty="0" smtClean="0">
                <a:solidFill>
                  <a:srgbClr val="92D050"/>
                </a:solidFill>
                <a:latin typeface="Arial Black" panose="020B0A04020102020204" pitchFamily="34" charset="0"/>
              </a:rPr>
              <a:t> e cadmio), costituente della </a:t>
            </a:r>
            <a:r>
              <a:rPr lang="it-IT" sz="2400" dirty="0" err="1" smtClean="0">
                <a:solidFill>
                  <a:srgbClr val="92D050"/>
                </a:solidFill>
                <a:latin typeface="Arial Black" panose="020B0A04020102020204" pitchFamily="34" charset="0"/>
              </a:rPr>
              <a:t>glutatione</a:t>
            </a:r>
            <a:r>
              <a:rPr lang="it-IT" sz="2400" dirty="0" smtClean="0">
                <a:solidFill>
                  <a:srgbClr val="92D050"/>
                </a:solidFill>
                <a:latin typeface="Arial Black" panose="020B0A04020102020204" pitchFamily="34" charset="0"/>
              </a:rPr>
              <a:t> </a:t>
            </a:r>
            <a:r>
              <a:rPr lang="it-IT" sz="2400" dirty="0" err="1" smtClean="0">
                <a:solidFill>
                  <a:srgbClr val="92D050"/>
                </a:solidFill>
                <a:latin typeface="Arial Black" panose="020B0A04020102020204" pitchFamily="34" charset="0"/>
              </a:rPr>
              <a:t>perossidasi</a:t>
            </a:r>
            <a:r>
              <a:rPr lang="it-IT" sz="2400" dirty="0" smtClean="0">
                <a:solidFill>
                  <a:srgbClr val="92D050"/>
                </a:solidFill>
                <a:latin typeface="Arial Black" panose="020B0A04020102020204" pitchFamily="34" charset="0"/>
              </a:rPr>
              <a:t> (azione </a:t>
            </a:r>
            <a:r>
              <a:rPr lang="it-IT" sz="2400" dirty="0" err="1" smtClean="0">
                <a:solidFill>
                  <a:srgbClr val="92D050"/>
                </a:solidFill>
                <a:latin typeface="Arial Black" panose="020B0A04020102020204" pitchFamily="34" charset="0"/>
              </a:rPr>
              <a:t>antiradicalica</a:t>
            </a:r>
            <a:r>
              <a:rPr lang="it-IT" sz="2400" dirty="0" smtClean="0">
                <a:solidFill>
                  <a:srgbClr val="92D050"/>
                </a:solidFill>
                <a:latin typeface="Arial Black" panose="020B0A04020102020204" pitchFamily="34" charset="0"/>
              </a:rPr>
              <a:t> in sinergia con la Vitamina E)</a:t>
            </a:r>
          </a:p>
          <a:p>
            <a:pPr marL="109728" indent="0" algn="ctr">
              <a:buNone/>
            </a:pPr>
            <a:endParaRPr lang="it-IT" sz="2400" u="sng" dirty="0" smtClean="0">
              <a:solidFill>
                <a:srgbClr val="FF0000"/>
              </a:solidFill>
              <a:latin typeface="Arial Black" panose="020B0A04020102020204" pitchFamily="34" charset="0"/>
            </a:endParaRPr>
          </a:p>
          <a:p>
            <a:pPr marL="109728" indent="0" algn="ctr">
              <a:buNone/>
            </a:pPr>
            <a:r>
              <a:rPr lang="it-IT" sz="2400" u="sng" dirty="0" smtClean="0">
                <a:solidFill>
                  <a:srgbClr val="FF0000"/>
                </a:solidFill>
                <a:latin typeface="Arial Black" panose="020B0A04020102020204" pitchFamily="34" charset="0"/>
              </a:rPr>
              <a:t>Fonti Alimentari</a:t>
            </a:r>
          </a:p>
          <a:p>
            <a:pPr marL="109728" indent="0" algn="ctr">
              <a:buNone/>
            </a:pPr>
            <a:endParaRPr lang="it-IT" sz="2400" dirty="0" smtClean="0">
              <a:solidFill>
                <a:srgbClr val="92D050"/>
              </a:solidFill>
              <a:latin typeface="Arial Black" panose="020B0A04020102020204" pitchFamily="34" charset="0"/>
            </a:endParaRPr>
          </a:p>
          <a:p>
            <a:pPr marL="109728" indent="0" algn="ctr">
              <a:buNone/>
            </a:pPr>
            <a:r>
              <a:rPr lang="it-IT" sz="2400" dirty="0" smtClean="0">
                <a:solidFill>
                  <a:srgbClr val="7030A0"/>
                </a:solidFill>
                <a:latin typeface="Arial Black" panose="020B0A04020102020204" pitchFamily="34" charset="0"/>
              </a:rPr>
              <a:t>Cereali, prodotti ittici, fegato, rene</a:t>
            </a:r>
            <a:endParaRPr lang="it-IT" sz="2400" dirty="0">
              <a:solidFill>
                <a:srgbClr val="7030A0"/>
              </a:solidFill>
              <a:latin typeface="Arial Black" panose="020B0A04020102020204" pitchFamily="34" charset="0"/>
            </a:endParaRPr>
          </a:p>
        </p:txBody>
      </p:sp>
      <p:sp>
        <p:nvSpPr>
          <p:cNvPr id="4" name="Rettangolo 3"/>
          <p:cNvSpPr/>
          <p:nvPr/>
        </p:nvSpPr>
        <p:spPr>
          <a:xfrm>
            <a:off x="2771800" y="188640"/>
            <a:ext cx="2929007"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SELENIO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283597048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980728"/>
            <a:ext cx="8229600" cy="5400600"/>
          </a:xfrm>
        </p:spPr>
        <p:txBody>
          <a:bodyPr>
            <a:normAutofit lnSpcReduction="10000"/>
          </a:bodyPr>
          <a:lstStyle/>
          <a:p>
            <a:pPr marL="109728" indent="0" algn="ctr">
              <a:lnSpc>
                <a:spcPct val="90000"/>
              </a:lnSpc>
              <a:buNone/>
              <a:defRPr/>
            </a:pPr>
            <a:r>
              <a:rPr lang="it-IT" sz="2400" b="1" dirty="0">
                <a:latin typeface="Arial Black" panose="020B0A04020102020204" pitchFamily="34" charset="0"/>
              </a:rPr>
              <a:t>Sono classificati in due categorie: </a:t>
            </a:r>
          </a:p>
          <a:p>
            <a:pPr algn="ctr">
              <a:lnSpc>
                <a:spcPct val="90000"/>
              </a:lnSpc>
              <a:buNone/>
              <a:defRPr/>
            </a:pPr>
            <a:r>
              <a:rPr lang="it-IT" sz="2400" b="1" dirty="0" smtClean="0">
                <a:solidFill>
                  <a:schemeClr val="accent1"/>
                </a:solidFill>
                <a:latin typeface="Arial Black" panose="020B0A04020102020204" pitchFamily="34" charset="0"/>
              </a:rPr>
              <a:t>maggiori </a:t>
            </a:r>
            <a:r>
              <a:rPr lang="it-IT" sz="2400" b="1" dirty="0">
                <a:solidFill>
                  <a:schemeClr val="accent1"/>
                </a:solidFill>
                <a:latin typeface="Arial Black" panose="020B0A04020102020204" pitchFamily="34" charset="0"/>
              </a:rPr>
              <a:t>o macro</a:t>
            </a:r>
            <a:r>
              <a:rPr lang="it-IT" sz="2400" b="1" dirty="0">
                <a:solidFill>
                  <a:srgbClr val="FFFFFF"/>
                </a:solidFill>
                <a:latin typeface="Arial Black" panose="020B0A04020102020204" pitchFamily="34" charset="0"/>
              </a:rPr>
              <a:t> </a:t>
            </a:r>
            <a:r>
              <a:rPr lang="it-IT" sz="2400" b="1" dirty="0">
                <a:latin typeface="Arial Black" panose="020B0A04020102020204" pitchFamily="34" charset="0"/>
              </a:rPr>
              <a:t>e</a:t>
            </a:r>
            <a:r>
              <a:rPr lang="it-IT" sz="2400" b="1" dirty="0">
                <a:solidFill>
                  <a:srgbClr val="FFFFFF"/>
                </a:solidFill>
                <a:effectLst>
                  <a:outerShdw blurRad="38100" dist="38100" dir="2700000" algn="tl">
                    <a:srgbClr val="000000"/>
                  </a:outerShdw>
                </a:effectLst>
                <a:latin typeface="Verdana" pitchFamily="34" charset="0"/>
              </a:rPr>
              <a:t> </a:t>
            </a:r>
            <a:r>
              <a:rPr lang="it-IT" sz="2400" b="1" dirty="0">
                <a:solidFill>
                  <a:srgbClr val="FF3300"/>
                </a:solidFill>
                <a:latin typeface="Arial Black" panose="020B0A04020102020204" pitchFamily="34" charset="0"/>
              </a:rPr>
              <a:t>minori o micro</a:t>
            </a:r>
            <a:r>
              <a:rPr lang="it-IT" sz="2400" b="1" dirty="0">
                <a:solidFill>
                  <a:srgbClr val="FFFFFF"/>
                </a:solidFill>
                <a:effectLst>
                  <a:outerShdw blurRad="38100" dist="38100" dir="2700000" algn="tl">
                    <a:srgbClr val="000000"/>
                  </a:outerShdw>
                </a:effectLst>
                <a:latin typeface="Verdana" pitchFamily="34" charset="0"/>
              </a:rPr>
              <a:t>. </a:t>
            </a:r>
          </a:p>
          <a:p>
            <a:pPr algn="just">
              <a:lnSpc>
                <a:spcPct val="90000"/>
              </a:lnSpc>
              <a:buNone/>
              <a:defRPr/>
            </a:pPr>
            <a:endParaRPr lang="it-IT" sz="2400" b="1" dirty="0">
              <a:solidFill>
                <a:srgbClr val="FFFFFF"/>
              </a:solidFill>
              <a:effectLst>
                <a:outerShdw blurRad="38100" dist="38100" dir="2700000" algn="tl">
                  <a:srgbClr val="000000"/>
                </a:outerShdw>
              </a:effectLst>
              <a:latin typeface="Verdana" pitchFamily="34" charset="0"/>
            </a:endParaRPr>
          </a:p>
          <a:p>
            <a:pPr marL="109728" indent="0" algn="ctr">
              <a:lnSpc>
                <a:spcPct val="90000"/>
              </a:lnSpc>
              <a:buNone/>
              <a:defRPr/>
            </a:pPr>
            <a:r>
              <a:rPr lang="it-IT" sz="2400" b="1" dirty="0">
                <a:latin typeface="Arial Black" panose="020B0A04020102020204" pitchFamily="34" charset="0"/>
              </a:rPr>
              <a:t>I primi 7 sono: </a:t>
            </a:r>
            <a:r>
              <a:rPr lang="it-IT" sz="2400" b="1" dirty="0">
                <a:solidFill>
                  <a:srgbClr val="003399"/>
                </a:solidFill>
                <a:latin typeface="Arial Black" panose="020B0A04020102020204" pitchFamily="34" charset="0"/>
              </a:rPr>
              <a:t>calcio, fosforo, potassio, sodio, cloro, magnesio e zolfo</a:t>
            </a:r>
            <a:r>
              <a:rPr lang="it-IT" sz="2400" b="1" dirty="0">
                <a:solidFill>
                  <a:srgbClr val="FFFFFF"/>
                </a:solidFill>
                <a:latin typeface="Arial Black" panose="020B0A04020102020204" pitchFamily="34" charset="0"/>
              </a:rPr>
              <a:t>. </a:t>
            </a:r>
          </a:p>
          <a:p>
            <a:pPr marL="109728" indent="0" algn="ctr">
              <a:lnSpc>
                <a:spcPct val="90000"/>
              </a:lnSpc>
              <a:buNone/>
              <a:defRPr/>
            </a:pPr>
            <a:r>
              <a:rPr lang="it-IT" sz="2400" b="1" dirty="0">
                <a:latin typeface="Arial Black" panose="020B0A04020102020204" pitchFamily="34" charset="0"/>
              </a:rPr>
              <a:t>I secondi 11, detti anche oligominerali, </a:t>
            </a:r>
            <a:r>
              <a:rPr lang="it-IT" sz="2400" b="1" dirty="0" smtClean="0">
                <a:latin typeface="Arial Black" panose="020B0A04020102020204" pitchFamily="34" charset="0"/>
              </a:rPr>
              <a:t>sono: </a:t>
            </a:r>
            <a:r>
              <a:rPr lang="it-IT" sz="2400" b="1" dirty="0">
                <a:solidFill>
                  <a:srgbClr val="FF3300"/>
                </a:solidFill>
                <a:latin typeface="Arial Black" panose="020B0A04020102020204" pitchFamily="34" charset="0"/>
              </a:rPr>
              <a:t>boro, cromo, rame, iodio, ferro, manganese, molibdeno, selenio, silicio, vanadio e </a:t>
            </a:r>
            <a:r>
              <a:rPr lang="it-IT" sz="2400" b="1" dirty="0" smtClean="0">
                <a:solidFill>
                  <a:srgbClr val="FF3300"/>
                </a:solidFill>
                <a:latin typeface="Arial Black" panose="020B0A04020102020204" pitchFamily="34" charset="0"/>
              </a:rPr>
              <a:t>zinco</a:t>
            </a:r>
            <a:r>
              <a:rPr lang="it-IT" sz="2400" b="1" dirty="0" smtClean="0">
                <a:solidFill>
                  <a:srgbClr val="FFFFFF"/>
                </a:solidFill>
                <a:effectLst>
                  <a:outerShdw blurRad="38100" dist="38100" dir="2700000" algn="tl">
                    <a:srgbClr val="000000"/>
                  </a:outerShdw>
                </a:effectLst>
                <a:latin typeface="Verdana" pitchFamily="34" charset="0"/>
              </a:rPr>
              <a:t> </a:t>
            </a:r>
            <a:endParaRPr lang="it-IT" sz="2400" b="1" dirty="0">
              <a:solidFill>
                <a:srgbClr val="FFFFFF"/>
              </a:solidFill>
              <a:effectLst>
                <a:outerShdw blurRad="38100" dist="38100" dir="2700000" algn="tl">
                  <a:srgbClr val="000000"/>
                </a:outerShdw>
              </a:effectLst>
              <a:latin typeface="Verdana" pitchFamily="34" charset="0"/>
            </a:endParaRPr>
          </a:p>
          <a:p>
            <a:pPr algn="ctr">
              <a:lnSpc>
                <a:spcPct val="90000"/>
              </a:lnSpc>
              <a:defRPr/>
            </a:pPr>
            <a:endParaRPr lang="it-IT" sz="2400" b="1" dirty="0" smtClean="0">
              <a:solidFill>
                <a:srgbClr val="7030A0"/>
              </a:solidFill>
              <a:latin typeface="Arial Black" panose="020B0A04020102020204" pitchFamily="34" charset="0"/>
            </a:endParaRPr>
          </a:p>
          <a:p>
            <a:pPr marL="109728" indent="0" algn="ctr">
              <a:lnSpc>
                <a:spcPct val="90000"/>
              </a:lnSpc>
              <a:buNone/>
              <a:defRPr/>
            </a:pPr>
            <a:r>
              <a:rPr lang="it-IT" sz="2400" b="1" dirty="0">
                <a:solidFill>
                  <a:srgbClr val="7030A0"/>
                </a:solidFill>
                <a:latin typeface="Arial Black" panose="020B0A04020102020204" pitchFamily="34" charset="0"/>
              </a:rPr>
              <a:t> </a:t>
            </a:r>
            <a:r>
              <a:rPr lang="it-IT" sz="2400" b="1" u="sng" dirty="0">
                <a:solidFill>
                  <a:srgbClr val="7030A0"/>
                </a:solidFill>
                <a:latin typeface="Arial Black" panose="020B0A04020102020204" pitchFamily="34" charset="0"/>
              </a:rPr>
              <a:t>Il fabbisogno giornaliero</a:t>
            </a:r>
            <a:r>
              <a:rPr lang="it-IT" sz="2400" b="1" dirty="0">
                <a:solidFill>
                  <a:srgbClr val="7030A0"/>
                </a:solidFill>
                <a:latin typeface="Arial Black" panose="020B0A04020102020204" pitchFamily="34" charset="0"/>
              </a:rPr>
              <a:t> dell’organismo umano è </a:t>
            </a:r>
          </a:p>
          <a:p>
            <a:pPr marL="109728" indent="0" algn="ctr">
              <a:lnSpc>
                <a:spcPct val="90000"/>
              </a:lnSpc>
              <a:buNone/>
              <a:defRPr/>
            </a:pPr>
            <a:r>
              <a:rPr lang="it-IT" sz="2400" b="1" dirty="0">
                <a:solidFill>
                  <a:srgbClr val="7030A0"/>
                </a:solidFill>
                <a:latin typeface="Arial Black" panose="020B0A04020102020204" pitchFamily="34" charset="0"/>
              </a:rPr>
              <a:t>dell’ordine dei </a:t>
            </a:r>
            <a:r>
              <a:rPr lang="it-IT" sz="2400" b="1" dirty="0">
                <a:solidFill>
                  <a:srgbClr val="7030A0"/>
                </a:solidFill>
                <a:latin typeface="Arial Black" panose="020B0A04020102020204" pitchFamily="34" charset="0"/>
                <a:cs typeface="Arial" charset="0"/>
              </a:rPr>
              <a:t>g</a:t>
            </a:r>
            <a:r>
              <a:rPr lang="it-IT" sz="2400" b="1" dirty="0">
                <a:solidFill>
                  <a:srgbClr val="7030A0"/>
                </a:solidFill>
                <a:latin typeface="Arial Black" panose="020B0A04020102020204" pitchFamily="34" charset="0"/>
              </a:rPr>
              <a:t> (superiore a 100 </a:t>
            </a:r>
            <a:r>
              <a:rPr lang="it-IT" sz="2400" b="1" dirty="0">
                <a:solidFill>
                  <a:srgbClr val="7030A0"/>
                </a:solidFill>
                <a:latin typeface="Arial Black" panose="020B0A04020102020204" pitchFamily="34" charset="0"/>
                <a:cs typeface="Arial" charset="0"/>
              </a:rPr>
              <a:t>mg</a:t>
            </a:r>
            <a:r>
              <a:rPr lang="it-IT" sz="2400" b="1" dirty="0">
                <a:solidFill>
                  <a:srgbClr val="7030A0"/>
                </a:solidFill>
                <a:latin typeface="Arial Black" panose="020B0A04020102020204" pitchFamily="34" charset="0"/>
              </a:rPr>
              <a:t>) per i macro, </a:t>
            </a:r>
          </a:p>
          <a:p>
            <a:pPr marL="109728" indent="0" algn="ctr">
              <a:lnSpc>
                <a:spcPct val="90000"/>
              </a:lnSpc>
              <a:buNone/>
              <a:defRPr/>
            </a:pPr>
            <a:r>
              <a:rPr lang="it-IT" sz="2400" b="1" dirty="0">
                <a:solidFill>
                  <a:srgbClr val="7030A0"/>
                </a:solidFill>
                <a:latin typeface="Arial Black" panose="020B0A04020102020204" pitchFamily="34" charset="0"/>
              </a:rPr>
              <a:t>dell’ordine dei </a:t>
            </a:r>
            <a:r>
              <a:rPr lang="it-IT" sz="2400" b="1" dirty="0">
                <a:solidFill>
                  <a:srgbClr val="7030A0"/>
                </a:solidFill>
                <a:latin typeface="Arial Black" panose="020B0A04020102020204" pitchFamily="34" charset="0"/>
                <a:cs typeface="Arial" charset="0"/>
              </a:rPr>
              <a:t>mg</a:t>
            </a:r>
            <a:r>
              <a:rPr lang="it-IT" sz="2400" b="1" dirty="0">
                <a:solidFill>
                  <a:srgbClr val="7030A0"/>
                </a:solidFill>
                <a:latin typeface="Arial Black" panose="020B0A04020102020204" pitchFamily="34" charset="0"/>
              </a:rPr>
              <a:t> (inferiore a 100 </a:t>
            </a:r>
            <a:r>
              <a:rPr lang="it-IT" sz="2400" b="1" dirty="0">
                <a:solidFill>
                  <a:srgbClr val="7030A0"/>
                </a:solidFill>
                <a:latin typeface="Arial Black" panose="020B0A04020102020204" pitchFamily="34" charset="0"/>
                <a:cs typeface="Arial" charset="0"/>
              </a:rPr>
              <a:t>mg</a:t>
            </a:r>
            <a:r>
              <a:rPr lang="it-IT" sz="2400" b="1" dirty="0">
                <a:solidFill>
                  <a:srgbClr val="7030A0"/>
                </a:solidFill>
                <a:latin typeface="Arial Black" panose="020B0A04020102020204" pitchFamily="34" charset="0"/>
              </a:rPr>
              <a:t>) per i micro</a:t>
            </a:r>
            <a:r>
              <a:rPr lang="it-IT" sz="2800" b="1" dirty="0">
                <a:solidFill>
                  <a:srgbClr val="7030A0"/>
                </a:solidFill>
                <a:latin typeface="Arial Black" panose="020B0A04020102020204" pitchFamily="34" charset="0"/>
              </a:rPr>
              <a:t>.</a:t>
            </a:r>
          </a:p>
          <a:p>
            <a:pPr algn="just">
              <a:lnSpc>
                <a:spcPct val="90000"/>
              </a:lnSpc>
              <a:buNone/>
              <a:defRPr/>
            </a:pPr>
            <a:endParaRPr lang="it-IT" sz="2800" b="1" dirty="0">
              <a:solidFill>
                <a:srgbClr val="FFFFFF"/>
              </a:solidFill>
              <a:effectLst>
                <a:outerShdw blurRad="38100" dist="38100" dir="2700000" algn="tl">
                  <a:srgbClr val="000000"/>
                </a:outerShdw>
              </a:effectLst>
              <a:latin typeface="Verdana" pitchFamily="34" charset="0"/>
            </a:endParaRPr>
          </a:p>
          <a:p>
            <a:endParaRPr lang="it-IT" dirty="0"/>
          </a:p>
        </p:txBody>
      </p:sp>
      <p:sp>
        <p:nvSpPr>
          <p:cNvPr id="3" name="Titolo 2"/>
          <p:cNvSpPr>
            <a:spLocks noGrp="1"/>
          </p:cNvSpPr>
          <p:nvPr>
            <p:ph type="title"/>
          </p:nvPr>
        </p:nvSpPr>
        <p:spPr>
          <a:xfrm>
            <a:off x="467544" y="0"/>
            <a:ext cx="8229600" cy="908720"/>
          </a:xfrm>
        </p:spPr>
        <p:txBody>
          <a:bodyPr/>
          <a:lstStyle/>
          <a:p>
            <a:pPr algn="ctr"/>
            <a:r>
              <a:rPr lang="it-IT" dirty="0" smtClean="0">
                <a:solidFill>
                  <a:srgbClr val="FF0000"/>
                </a:solidFill>
                <a:latin typeface="Arial Black" panose="020B0A04020102020204" pitchFamily="34" charset="0"/>
              </a:rPr>
              <a:t>Sali minerali</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20191941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77500" lnSpcReduction="20000"/>
          </a:bodyPr>
          <a:lstStyle/>
          <a:p>
            <a:pPr marL="109728" indent="0" algn="ctr">
              <a:buNone/>
            </a:pPr>
            <a:r>
              <a:rPr lang="it-IT" dirty="0">
                <a:solidFill>
                  <a:srgbClr val="FFC000"/>
                </a:solidFill>
                <a:latin typeface="Arial Black" panose="020B0A04020102020204" pitchFamily="34" charset="0"/>
              </a:rPr>
              <a:t>INTEGRATORI</a:t>
            </a:r>
          </a:p>
          <a:p>
            <a:pPr algn="ctr"/>
            <a:endParaRPr lang="it-IT" dirty="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Selenite di sodio</a:t>
            </a:r>
            <a:endParaRPr lang="it-IT" dirty="0">
              <a:solidFill>
                <a:srgbClr val="00B050"/>
              </a:solidFill>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Selenio organico (</a:t>
            </a:r>
            <a:r>
              <a:rPr lang="it-IT" dirty="0" err="1" smtClean="0">
                <a:solidFill>
                  <a:srgbClr val="00B050"/>
                </a:solidFill>
                <a:latin typeface="Arial Black" panose="020B0A04020102020204" pitchFamily="34" charset="0"/>
              </a:rPr>
              <a:t>seleniometionina</a:t>
            </a:r>
            <a:r>
              <a:rPr lang="it-IT" dirty="0" smtClean="0">
                <a:solidFill>
                  <a:srgbClr val="00B050"/>
                </a:solidFill>
                <a:latin typeface="Arial Black" panose="020B0A04020102020204" pitchFamily="34" charset="0"/>
              </a:rPr>
              <a:t>, lievito arricchito)</a:t>
            </a:r>
            <a:endParaRPr lang="it-IT" dirty="0">
              <a:solidFill>
                <a:srgbClr val="00B05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0070C0"/>
                </a:solidFill>
                <a:latin typeface="Arial Black" panose="020B0A04020102020204" pitchFamily="34" charset="0"/>
              </a:rPr>
              <a:t>Principali usi:</a:t>
            </a:r>
          </a:p>
          <a:p>
            <a:pPr algn="ct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Funzione immunitaria (interleuchina 2)</a:t>
            </a:r>
            <a:endParaRPr lang="it-IT" dirty="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Disturbi cardiovascolari </a:t>
            </a:r>
            <a:endParaRPr lang="it-IT" dirty="0">
              <a:solidFill>
                <a:srgbClr val="0070C0"/>
              </a:solidFill>
              <a:latin typeface="Arial Black" panose="020B0A04020102020204" pitchFamily="34" charset="0"/>
            </a:endParaRPr>
          </a:p>
          <a:p>
            <a:pPr algn="ctr"/>
            <a:endParaRPr lang="it-IT" dirty="0">
              <a:latin typeface="Arial Black" panose="020B0A04020102020204" pitchFamily="34" charset="0"/>
            </a:endParaRPr>
          </a:p>
          <a:p>
            <a:pPr marL="109728" indent="0" algn="ctr">
              <a:buNone/>
            </a:pPr>
            <a:r>
              <a:rPr lang="it-IT" dirty="0">
                <a:solidFill>
                  <a:srgbClr val="FF0000"/>
                </a:solidFill>
                <a:latin typeface="Arial Black" panose="020B0A04020102020204" pitchFamily="34" charset="0"/>
              </a:rPr>
              <a:t>Possibili Interazioni</a:t>
            </a:r>
          </a:p>
          <a:p>
            <a:pPr algn="ctr"/>
            <a:endParaRPr lang="it-IT" dirty="0">
              <a:solidFill>
                <a:srgbClr val="FF0000"/>
              </a:solidFill>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I metalli pesanti (Pb, Hg e </a:t>
            </a:r>
            <a:r>
              <a:rPr lang="it-IT" dirty="0" err="1" smtClean="0">
                <a:solidFill>
                  <a:srgbClr val="FF0000"/>
                </a:solidFill>
                <a:latin typeface="Arial Black" panose="020B0A04020102020204" pitchFamily="34" charset="0"/>
              </a:rPr>
              <a:t>Cd</a:t>
            </a:r>
            <a:r>
              <a:rPr lang="it-IT" dirty="0" smtClean="0">
                <a:solidFill>
                  <a:srgbClr val="FF0000"/>
                </a:solidFill>
                <a:latin typeface="Arial Black" panose="020B0A04020102020204" pitchFamily="34" charset="0"/>
              </a:rPr>
              <a:t>) </a:t>
            </a:r>
            <a:r>
              <a:rPr lang="it-IT" dirty="0">
                <a:solidFill>
                  <a:srgbClr val="FF0000"/>
                </a:solidFill>
                <a:latin typeface="Arial Black" panose="020B0A04020102020204" pitchFamily="34" charset="0"/>
              </a:rPr>
              <a:t>influenzano negativamente </a:t>
            </a:r>
            <a:r>
              <a:rPr lang="it-IT" dirty="0" smtClean="0">
                <a:solidFill>
                  <a:srgbClr val="FF0000"/>
                </a:solidFill>
                <a:latin typeface="Arial Black" panose="020B0A04020102020204" pitchFamily="34" charset="0"/>
              </a:rPr>
              <a:t>l’assorbimento</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467544" y="0"/>
            <a:ext cx="8229600" cy="1143000"/>
          </a:xfrm>
        </p:spPr>
        <p:txBody>
          <a:bodyPr/>
          <a:lstStyle/>
          <a:p>
            <a:pPr algn="ctr"/>
            <a:r>
              <a:rPr lang="it-IT" dirty="0" smtClean="0">
                <a:solidFill>
                  <a:srgbClr val="FF0000"/>
                </a:solidFill>
                <a:effectLst/>
                <a:latin typeface="Arial Black" panose="020B0A04020102020204" pitchFamily="34" charset="0"/>
              </a:rPr>
              <a:t>Selenio</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24536374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908720"/>
            <a:ext cx="8229600" cy="5400600"/>
          </a:xfrm>
        </p:spPr>
        <p:txBody>
          <a:bodyPr/>
          <a:lstStyle/>
          <a:p>
            <a:pPr marL="109728" indent="0" algn="ctr">
              <a:buNone/>
            </a:pPr>
            <a:r>
              <a:rPr lang="it-IT" sz="2400" b="1" dirty="0">
                <a:solidFill>
                  <a:srgbClr val="FF3300"/>
                </a:solidFill>
                <a:latin typeface="Arial Black" panose="020B0A04020102020204" pitchFamily="34" charset="0"/>
                <a:cs typeface="Times New Roman" pitchFamily="18" charset="0"/>
              </a:rPr>
              <a:t>La presenza dei minerali negli alimenti è strettamente correlata a quella nei terreni</a:t>
            </a:r>
            <a:r>
              <a:rPr lang="it-IT" sz="2400" b="1" dirty="0">
                <a:solidFill>
                  <a:srgbClr val="FFFFFF"/>
                </a:solidFill>
                <a:latin typeface="Arial Black" panose="020B0A04020102020204" pitchFamily="34" charset="0"/>
                <a:cs typeface="Times New Roman" pitchFamily="18" charset="0"/>
              </a:rPr>
              <a:t> </a:t>
            </a:r>
            <a:r>
              <a:rPr lang="it-IT" sz="2400" b="1" dirty="0">
                <a:latin typeface="Arial Black" panose="020B0A04020102020204" pitchFamily="34" charset="0"/>
                <a:cs typeface="Times New Roman" pitchFamily="18" charset="0"/>
              </a:rPr>
              <a:t>e quindi nei vegetali, nei foraggi e nei cereali, legumi, ortaggi, frutta, carni, uova, latte, formaggi. E’ evidente che mai come oggi l’equilibrio del suolo è correlabile all’equilibrio dell’uomo</a:t>
            </a:r>
            <a:r>
              <a:rPr lang="it-IT" sz="2400" b="1" dirty="0" smtClean="0">
                <a:latin typeface="Arial Black" panose="020B0A04020102020204" pitchFamily="34" charset="0"/>
                <a:cs typeface="Times New Roman" pitchFamily="18" charset="0"/>
              </a:rPr>
              <a:t>.</a:t>
            </a:r>
          </a:p>
          <a:p>
            <a:pPr algn="ctr"/>
            <a:endParaRPr lang="it-IT" sz="2400" b="1" dirty="0" smtClean="0">
              <a:latin typeface="Arial Black" panose="020B0A04020102020204" pitchFamily="34" charset="0"/>
              <a:cs typeface="Times New Roman" pitchFamily="18" charset="0"/>
            </a:endParaRPr>
          </a:p>
          <a:p>
            <a:pPr marL="109728" indent="0" algn="ctr">
              <a:buNone/>
            </a:pPr>
            <a:r>
              <a:rPr lang="it-IT" sz="2400" b="1" dirty="0">
                <a:solidFill>
                  <a:srgbClr val="FF3300"/>
                </a:solidFill>
                <a:latin typeface="Arial Black" panose="020B0A04020102020204" pitchFamily="34" charset="0"/>
                <a:cs typeface="Times New Roman" pitchFamily="18" charset="0"/>
              </a:rPr>
              <a:t>I fabbisogni per la popolazione italiana sono indicati dai LARN</a:t>
            </a:r>
            <a:r>
              <a:rPr lang="it-IT" sz="2400" b="1" dirty="0">
                <a:solidFill>
                  <a:srgbClr val="FFFFFF"/>
                </a:solidFill>
                <a:latin typeface="Arial Black" panose="020B0A04020102020204" pitchFamily="34" charset="0"/>
                <a:cs typeface="Times New Roman" pitchFamily="18" charset="0"/>
              </a:rPr>
              <a:t> </a:t>
            </a:r>
            <a:r>
              <a:rPr lang="it-IT" sz="2400" b="1" dirty="0">
                <a:latin typeface="Arial Black" panose="020B0A04020102020204" pitchFamily="34" charset="0"/>
                <a:cs typeface="Times New Roman" pitchFamily="18" charset="0"/>
              </a:rPr>
              <a:t>(Livelli di Assunzione Giornalieri Raccomandati di Nutrienti </a:t>
            </a:r>
            <a:r>
              <a:rPr lang="it-IT" sz="2400" b="1" dirty="0" smtClean="0">
                <a:latin typeface="Arial Black" panose="020B0A04020102020204" pitchFamily="34" charset="0"/>
                <a:cs typeface="Times New Roman" pitchFamily="18" charset="0"/>
              </a:rPr>
              <a:t>che </a:t>
            </a:r>
            <a:r>
              <a:rPr lang="it-IT" sz="2400" b="1" dirty="0">
                <a:latin typeface="Arial Black" panose="020B0A04020102020204" pitchFamily="34" charset="0"/>
                <a:cs typeface="Times New Roman" pitchFamily="18" charset="0"/>
              </a:rPr>
              <a:t>vengono periodicamente elaborati dalla Società italiana di Nutrizione Umana (SINU). </a:t>
            </a:r>
          </a:p>
          <a:p>
            <a:endParaRPr lang="it-IT" dirty="0"/>
          </a:p>
        </p:txBody>
      </p:sp>
      <p:sp>
        <p:nvSpPr>
          <p:cNvPr id="3" name="Titolo 2"/>
          <p:cNvSpPr>
            <a:spLocks noGrp="1"/>
          </p:cNvSpPr>
          <p:nvPr>
            <p:ph type="title"/>
          </p:nvPr>
        </p:nvSpPr>
        <p:spPr>
          <a:xfrm>
            <a:off x="467544" y="-19178"/>
            <a:ext cx="8229600" cy="855890"/>
          </a:xfrm>
        </p:spPr>
        <p:txBody>
          <a:bodyPr/>
          <a:lstStyle/>
          <a:p>
            <a:pPr algn="ctr"/>
            <a:r>
              <a:rPr lang="it-IT" dirty="0" smtClean="0">
                <a:solidFill>
                  <a:srgbClr val="FF0000"/>
                </a:solidFill>
                <a:effectLst/>
                <a:latin typeface="Arial Black" panose="020B0A04020102020204" pitchFamily="34" charset="0"/>
              </a:rPr>
              <a:t>Sali minerali</a:t>
            </a:r>
            <a:endParaRPr lang="it-IT" dirty="0">
              <a:solidFill>
                <a:srgbClr val="FF0000"/>
              </a:solidFill>
              <a:effectLst/>
              <a:latin typeface="Arial Black" panose="020B0A04020102020204" pitchFamily="34" charset="0"/>
            </a:endParaRPr>
          </a:p>
        </p:txBody>
      </p:sp>
    </p:spTree>
    <p:extLst>
      <p:ext uri="{BB962C8B-B14F-4D97-AF65-F5344CB8AC3E}">
        <p14:creationId xmlns:p14="http://schemas.microsoft.com/office/powerpoint/2010/main" val="19261909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olo 2"/>
          <p:cNvSpPr>
            <a:spLocks noGrp="1"/>
          </p:cNvSpPr>
          <p:nvPr>
            <p:ph type="title"/>
          </p:nvPr>
        </p:nvSpPr>
        <p:spPr>
          <a:xfrm>
            <a:off x="539552" y="188640"/>
            <a:ext cx="8075240" cy="1084982"/>
          </a:xfrm>
        </p:spPr>
        <p:txBody>
          <a:bodyPr>
            <a:normAutofit/>
          </a:bodyPr>
          <a:lstStyle/>
          <a:p>
            <a:pPr algn="ctr"/>
            <a:r>
              <a:rPr lang="it-IT" sz="3200" dirty="0">
                <a:solidFill>
                  <a:srgbClr val="FF0000"/>
                </a:solidFill>
                <a:effectLst/>
                <a:latin typeface="Arial Black" panose="020B0A04020102020204" pitchFamily="34" charset="0"/>
              </a:rPr>
              <a:t>Fabbisogni (LARN) dei minerali </a:t>
            </a:r>
            <a:r>
              <a:rPr lang="it-IT" sz="3200" dirty="0">
                <a:solidFill>
                  <a:schemeClr val="tx1"/>
                </a:solidFill>
                <a:effectLst/>
                <a:latin typeface="Arial Black" panose="020B0A04020102020204" pitchFamily="34" charset="0"/>
              </a:rPr>
              <a:t/>
            </a:r>
            <a:br>
              <a:rPr lang="it-IT" sz="3200" dirty="0">
                <a:solidFill>
                  <a:schemeClr val="tx1"/>
                </a:solidFill>
                <a:effectLst/>
                <a:latin typeface="Arial Black" panose="020B0A04020102020204" pitchFamily="34" charset="0"/>
              </a:rPr>
            </a:br>
            <a:r>
              <a:rPr lang="it-IT" sz="3200" dirty="0">
                <a:solidFill>
                  <a:schemeClr val="tx1"/>
                </a:solidFill>
                <a:effectLst/>
                <a:latin typeface="Arial Black" panose="020B0A04020102020204" pitchFamily="34" charset="0"/>
              </a:rPr>
              <a:t>(</a:t>
            </a:r>
            <a:r>
              <a:rPr lang="it-IT" sz="3200" i="1" dirty="0">
                <a:solidFill>
                  <a:schemeClr val="tx1"/>
                </a:solidFill>
                <a:effectLst/>
                <a:latin typeface="Arial Black" panose="020B0A04020102020204" pitchFamily="34" charset="0"/>
              </a:rPr>
              <a:t>valori medi quantità/die)</a:t>
            </a:r>
            <a:endParaRPr lang="it-IT" sz="3200" dirty="0">
              <a:solidFill>
                <a:schemeClr val="tx1"/>
              </a:solidFill>
              <a:effectLst/>
              <a:latin typeface="Arial Black" panose="020B0A04020102020204" pitchFamily="34" charset="0"/>
            </a:endParaRPr>
          </a:p>
        </p:txBody>
      </p:sp>
      <p:pic>
        <p:nvPicPr>
          <p:cNvPr id="4" name="table"/>
          <p:cNvPicPr>
            <a:picLocks noGrp="1" noChangeAspect="1"/>
          </p:cNvPicPr>
          <p:nvPr>
            <p:ph idx="1"/>
          </p:nvPr>
        </p:nvPicPr>
        <p:blipFill>
          <a:blip r:embed="rId2"/>
          <a:stretch>
            <a:fillRect/>
          </a:stretch>
        </p:blipFill>
        <p:spPr>
          <a:xfrm>
            <a:off x="727426" y="1481138"/>
            <a:ext cx="7689148" cy="4525962"/>
          </a:xfrm>
          <a:prstGeom prst="rect">
            <a:avLst/>
          </a:prstGeom>
        </p:spPr>
      </p:pic>
    </p:spTree>
    <p:extLst>
      <p:ext uri="{BB962C8B-B14F-4D97-AF65-F5344CB8AC3E}">
        <p14:creationId xmlns:p14="http://schemas.microsoft.com/office/powerpoint/2010/main" val="15068271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p:txBody>
          <a:bodyPr>
            <a:normAutofit fontScale="92500" lnSpcReduction="20000"/>
          </a:bodyPr>
          <a:lstStyle/>
          <a:p>
            <a:pPr marL="109728" indent="0" algn="ctr">
              <a:lnSpc>
                <a:spcPct val="90000"/>
              </a:lnSpc>
              <a:buNone/>
              <a:defRPr/>
            </a:pPr>
            <a:r>
              <a:rPr lang="it-IT" sz="2800" b="1" dirty="0">
                <a:solidFill>
                  <a:srgbClr val="FF3300"/>
                </a:solidFill>
                <a:latin typeface="Arial Black" panose="020B0A04020102020204" pitchFamily="34" charset="0"/>
                <a:cs typeface="Arial" charset="0"/>
              </a:rPr>
              <a:t>Nell’organismo è il minerale più abbondante (~2%) </a:t>
            </a:r>
            <a:endParaRPr lang="it-IT" sz="2800" b="1" dirty="0">
              <a:solidFill>
                <a:srgbClr val="FF3300"/>
              </a:solidFill>
              <a:latin typeface="Arial Black" panose="020B0A04020102020204" pitchFamily="34" charset="0"/>
            </a:endParaRPr>
          </a:p>
          <a:p>
            <a:pPr algn="ctr">
              <a:lnSpc>
                <a:spcPct val="90000"/>
              </a:lnSpc>
              <a:buNone/>
              <a:defRPr/>
            </a:pPr>
            <a:r>
              <a:rPr lang="it-IT" sz="2800" b="1" dirty="0">
                <a:solidFill>
                  <a:srgbClr val="FF3300"/>
                </a:solidFill>
                <a:latin typeface="Arial Black" panose="020B0A04020102020204" pitchFamily="34" charset="0"/>
                <a:cs typeface="Arial" charset="0"/>
              </a:rPr>
              <a:t>         come fosfato, carbonato e </a:t>
            </a:r>
            <a:r>
              <a:rPr lang="it-IT" sz="2800" b="1" dirty="0" smtClean="0">
                <a:solidFill>
                  <a:srgbClr val="FF3300"/>
                </a:solidFill>
                <a:latin typeface="Arial Black" panose="020B0A04020102020204" pitchFamily="34" charset="0"/>
                <a:cs typeface="Arial" charset="0"/>
              </a:rPr>
              <a:t>cloruro</a:t>
            </a:r>
            <a:endParaRPr lang="it-IT" sz="2800" b="1" dirty="0">
              <a:solidFill>
                <a:srgbClr val="FF3300"/>
              </a:solidFill>
              <a:effectLst>
                <a:outerShdw blurRad="38100" dist="38100" dir="2700000" algn="tl">
                  <a:srgbClr val="000000"/>
                </a:outerShdw>
              </a:effectLst>
              <a:latin typeface="Verdana" pitchFamily="34" charset="0"/>
            </a:endParaRPr>
          </a:p>
          <a:p>
            <a:pPr algn="ctr">
              <a:lnSpc>
                <a:spcPct val="90000"/>
              </a:lnSpc>
              <a:buNone/>
              <a:defRPr/>
            </a:pPr>
            <a:r>
              <a:rPr lang="it-IT" sz="2800" b="1" dirty="0">
                <a:solidFill>
                  <a:srgbClr val="FFC000"/>
                </a:solidFill>
                <a:latin typeface="Arial Black" panose="020B0A04020102020204" pitchFamily="34" charset="0"/>
              </a:rPr>
              <a:t> </a:t>
            </a:r>
            <a:endParaRPr lang="it-IT" sz="2800" b="1" dirty="0" smtClean="0">
              <a:solidFill>
                <a:srgbClr val="FFC000"/>
              </a:solidFill>
              <a:latin typeface="Arial Black" panose="020B0A04020102020204" pitchFamily="34" charset="0"/>
            </a:endParaRPr>
          </a:p>
          <a:p>
            <a:pPr algn="ctr">
              <a:lnSpc>
                <a:spcPct val="90000"/>
              </a:lnSpc>
              <a:buNone/>
              <a:defRPr/>
            </a:pPr>
            <a:r>
              <a:rPr lang="it-IT" sz="2800" b="1" dirty="0" smtClean="0">
                <a:solidFill>
                  <a:srgbClr val="FFC000"/>
                </a:solidFill>
                <a:latin typeface="Arial Black" panose="020B0A04020102020204" pitchFamily="34" charset="0"/>
              </a:rPr>
              <a:t>Sebbene </a:t>
            </a:r>
            <a:r>
              <a:rPr lang="it-IT" sz="2800" b="1" dirty="0">
                <a:solidFill>
                  <a:srgbClr val="FFC000"/>
                </a:solidFill>
                <a:latin typeface="Arial Black" panose="020B0A04020102020204" pitchFamily="34" charset="0"/>
              </a:rPr>
              <a:t>per la </a:t>
            </a:r>
            <a:r>
              <a:rPr lang="it-IT" sz="2800" b="1" u="sng" dirty="0">
                <a:solidFill>
                  <a:srgbClr val="FFC000"/>
                </a:solidFill>
                <a:latin typeface="Arial Black" panose="020B0A04020102020204" pitchFamily="34" charset="0"/>
              </a:rPr>
              <a:t>salute delle ossa</a:t>
            </a:r>
            <a:r>
              <a:rPr lang="it-IT" sz="2800" b="1" dirty="0">
                <a:solidFill>
                  <a:srgbClr val="FFC000"/>
                </a:solidFill>
                <a:latin typeface="Arial Black" panose="020B0A04020102020204" pitchFamily="34" charset="0"/>
              </a:rPr>
              <a:t> siano necessari oltre 24 metaboliti, il Calcio e la vitamina D svolgono l’azione principale </a:t>
            </a:r>
          </a:p>
          <a:p>
            <a:pPr algn="ctr">
              <a:lnSpc>
                <a:spcPct val="90000"/>
              </a:lnSpc>
              <a:buNone/>
              <a:defRPr/>
            </a:pPr>
            <a:endParaRPr lang="it-IT" sz="2800" b="1" u="sng" dirty="0" smtClean="0">
              <a:solidFill>
                <a:srgbClr val="00B050"/>
              </a:solidFill>
              <a:latin typeface="Arial Black" panose="020B0A04020102020204" pitchFamily="34" charset="0"/>
            </a:endParaRPr>
          </a:p>
          <a:p>
            <a:pPr algn="ctr">
              <a:lnSpc>
                <a:spcPct val="90000"/>
              </a:lnSpc>
              <a:buNone/>
              <a:defRPr/>
            </a:pPr>
            <a:r>
              <a:rPr lang="it-IT" sz="2800" b="1" u="sng" dirty="0" smtClean="0">
                <a:solidFill>
                  <a:srgbClr val="00B050"/>
                </a:solidFill>
                <a:latin typeface="Arial Black" panose="020B0A04020102020204" pitchFamily="34" charset="0"/>
              </a:rPr>
              <a:t>Controlla </a:t>
            </a:r>
            <a:r>
              <a:rPr lang="it-IT" sz="2800" b="1" u="sng" dirty="0">
                <a:solidFill>
                  <a:srgbClr val="00B050"/>
                </a:solidFill>
                <a:latin typeface="Arial Black" panose="020B0A04020102020204" pitchFamily="34" charset="0"/>
              </a:rPr>
              <a:t>l’eccitabilità neuromuscolare, la pressione arteriosa e attiva la </a:t>
            </a:r>
            <a:r>
              <a:rPr lang="it-IT" sz="2800" b="1" u="sng" dirty="0" smtClean="0">
                <a:solidFill>
                  <a:srgbClr val="00B050"/>
                </a:solidFill>
                <a:latin typeface="Arial Black" panose="020B0A04020102020204" pitchFamily="34" charset="0"/>
              </a:rPr>
              <a:t>protrombina</a:t>
            </a:r>
            <a:endParaRPr lang="it-IT" sz="2800" b="1" dirty="0" smtClean="0">
              <a:solidFill>
                <a:srgbClr val="00B050"/>
              </a:solidFill>
              <a:latin typeface="Arial Black" panose="020B0A04020102020204" pitchFamily="34" charset="0"/>
            </a:endParaRPr>
          </a:p>
          <a:p>
            <a:pPr algn="ctr">
              <a:lnSpc>
                <a:spcPct val="90000"/>
              </a:lnSpc>
              <a:buNone/>
              <a:defRPr/>
            </a:pPr>
            <a:endParaRPr lang="it-IT" sz="2800" b="1" dirty="0" smtClean="0">
              <a:solidFill>
                <a:srgbClr val="7030A0"/>
              </a:solidFill>
              <a:latin typeface="Arial Black" panose="020B0A04020102020204" pitchFamily="34" charset="0"/>
            </a:endParaRPr>
          </a:p>
          <a:p>
            <a:pPr algn="ctr">
              <a:lnSpc>
                <a:spcPct val="90000"/>
              </a:lnSpc>
              <a:buNone/>
              <a:defRPr/>
            </a:pPr>
            <a:r>
              <a:rPr lang="it-IT" sz="2800" b="1" dirty="0" smtClean="0">
                <a:solidFill>
                  <a:srgbClr val="7030A0"/>
                </a:solidFill>
                <a:latin typeface="Arial Black" panose="020B0A04020102020204" pitchFamily="34" charset="0"/>
              </a:rPr>
              <a:t>Le </a:t>
            </a:r>
            <a:r>
              <a:rPr lang="it-IT" sz="2800" b="1" dirty="0">
                <a:solidFill>
                  <a:srgbClr val="7030A0"/>
                </a:solidFill>
                <a:latin typeface="Arial Black" panose="020B0A04020102020204" pitchFamily="34" charset="0"/>
              </a:rPr>
              <a:t>principali fonti alimentari sono il latte e i suoi </a:t>
            </a:r>
            <a:r>
              <a:rPr lang="it-IT" sz="2800" b="1" dirty="0" smtClean="0">
                <a:solidFill>
                  <a:srgbClr val="7030A0"/>
                </a:solidFill>
                <a:latin typeface="Arial Black" panose="020B0A04020102020204" pitchFamily="34" charset="0"/>
              </a:rPr>
              <a:t>derivati</a:t>
            </a:r>
            <a:endParaRPr lang="it-IT" sz="2800" b="1" dirty="0">
              <a:solidFill>
                <a:srgbClr val="7030A0"/>
              </a:solidFill>
              <a:latin typeface="Arial Black" panose="020B0A04020102020204" pitchFamily="34" charset="0"/>
            </a:endParaRPr>
          </a:p>
        </p:txBody>
      </p:sp>
      <p:sp>
        <p:nvSpPr>
          <p:cNvPr id="4" name="Rettangolo 3"/>
          <p:cNvSpPr/>
          <p:nvPr/>
        </p:nvSpPr>
        <p:spPr>
          <a:xfrm>
            <a:off x="2915816" y="260648"/>
            <a:ext cx="2730235"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CALCIO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39582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67544" y="906644"/>
            <a:ext cx="8229600" cy="5959415"/>
          </a:xfrm>
        </p:spPr>
        <p:txBody>
          <a:bodyPr>
            <a:normAutofit fontScale="85000" lnSpcReduction="20000"/>
          </a:bodyPr>
          <a:lstStyle/>
          <a:p>
            <a:pPr marL="109728" indent="0" algn="ctr">
              <a:buNone/>
              <a:defRPr/>
            </a:pPr>
            <a:r>
              <a:rPr lang="it-IT" sz="2800" b="1" dirty="0">
                <a:solidFill>
                  <a:srgbClr val="FFC000"/>
                </a:solidFill>
                <a:latin typeface="Arial Black" panose="020B0A04020102020204" pitchFamily="34" charset="0"/>
              </a:rPr>
              <a:t>Una carenza di calcio nei bambini può portare a rachitismo, negli adulti può provocare osteomalacia , spasmi muscolari, crampi alle gambe, osteoporosi, aumento della pressione arteriosa </a:t>
            </a:r>
            <a:r>
              <a:rPr lang="it-IT" sz="2800" b="1" dirty="0">
                <a:latin typeface="Arial Black" panose="020B0A04020102020204" pitchFamily="34" charset="0"/>
              </a:rPr>
              <a:t/>
            </a:r>
            <a:br>
              <a:rPr lang="it-IT" sz="2800" b="1" dirty="0">
                <a:latin typeface="Arial Black" panose="020B0A04020102020204" pitchFamily="34" charset="0"/>
              </a:rPr>
            </a:br>
            <a:endParaRPr lang="it-IT" sz="2800" b="1" dirty="0">
              <a:latin typeface="Arial Black" panose="020B0A04020102020204" pitchFamily="34" charset="0"/>
            </a:endParaRPr>
          </a:p>
          <a:p>
            <a:pPr marL="109728" indent="0" algn="ctr">
              <a:buNone/>
              <a:defRPr/>
            </a:pPr>
            <a:r>
              <a:rPr lang="it-IT" sz="2800" b="1" dirty="0">
                <a:solidFill>
                  <a:srgbClr val="00B050"/>
                </a:solidFill>
                <a:latin typeface="Arial Black" panose="020B0A04020102020204" pitchFamily="34" charset="0"/>
              </a:rPr>
              <a:t>In presenza di dosi eccessive di calcio, un organismo sano ne riduce l’assorbimento e l’utilizzazione da parte delle ossa e di altri tessuti, e ne aumenta </a:t>
            </a:r>
            <a:r>
              <a:rPr lang="it-IT" sz="2800" b="1" dirty="0" smtClean="0">
                <a:solidFill>
                  <a:srgbClr val="00B050"/>
                </a:solidFill>
                <a:latin typeface="Arial Black" panose="020B0A04020102020204" pitchFamily="34" charset="0"/>
              </a:rPr>
              <a:t>l’escrezione </a:t>
            </a:r>
            <a:r>
              <a:rPr lang="it-IT" sz="2800" b="1" dirty="0">
                <a:solidFill>
                  <a:srgbClr val="00B050"/>
                </a:solidFill>
                <a:latin typeface="Arial Black" panose="020B0A04020102020204" pitchFamily="34" charset="0"/>
              </a:rPr>
              <a:t>urinaria.</a:t>
            </a:r>
            <a:br>
              <a:rPr lang="it-IT" sz="2800" b="1" dirty="0">
                <a:solidFill>
                  <a:srgbClr val="00B050"/>
                </a:solidFill>
                <a:latin typeface="Arial Black" panose="020B0A04020102020204" pitchFamily="34" charset="0"/>
              </a:rPr>
            </a:br>
            <a:r>
              <a:rPr lang="it-IT" sz="2800" b="1" dirty="0">
                <a:latin typeface="Arial Black" panose="020B0A04020102020204" pitchFamily="34" charset="0"/>
              </a:rPr>
              <a:t/>
            </a:r>
            <a:br>
              <a:rPr lang="it-IT" sz="2800" b="1" dirty="0">
                <a:latin typeface="Arial Black" panose="020B0A04020102020204" pitchFamily="34" charset="0"/>
              </a:rPr>
            </a:br>
            <a:r>
              <a:rPr lang="it-IT" sz="2800" b="1" dirty="0">
                <a:latin typeface="Arial Black" panose="020B0A04020102020204" pitchFamily="34" charset="0"/>
              </a:rPr>
              <a:t> </a:t>
            </a:r>
            <a:br>
              <a:rPr lang="it-IT" sz="2800" b="1" dirty="0">
                <a:latin typeface="Arial Black" panose="020B0A04020102020204" pitchFamily="34" charset="0"/>
              </a:rPr>
            </a:br>
            <a:r>
              <a:rPr lang="it-IT" sz="2800" b="1" dirty="0">
                <a:latin typeface="Arial Black" panose="020B0A04020102020204" pitchFamily="34" charset="0"/>
                <a:sym typeface="Wingdings 3" pitchFamily="18" charset="2"/>
              </a:rPr>
              <a:t></a:t>
            </a:r>
            <a:r>
              <a:rPr lang="it-IT" sz="2800" b="1" u="sng" dirty="0">
                <a:solidFill>
                  <a:srgbClr val="0070C0"/>
                </a:solidFill>
                <a:latin typeface="Arial Black" panose="020B0A04020102020204" pitchFamily="34" charset="0"/>
              </a:rPr>
              <a:t>Osteomalacia</a:t>
            </a:r>
            <a:r>
              <a:rPr lang="it-IT" sz="2800" b="1" dirty="0">
                <a:solidFill>
                  <a:srgbClr val="0070C0"/>
                </a:solidFill>
                <a:latin typeface="Arial Black" panose="020B0A04020102020204" pitchFamily="34" charset="0"/>
              </a:rPr>
              <a:t>: indebolimento delle ossa in cui vi è solo carenza di calcio</a:t>
            </a:r>
            <a:br>
              <a:rPr lang="it-IT" sz="2800" b="1" dirty="0">
                <a:solidFill>
                  <a:srgbClr val="0070C0"/>
                </a:solidFill>
                <a:latin typeface="Arial Black" panose="020B0A04020102020204" pitchFamily="34" charset="0"/>
              </a:rPr>
            </a:br>
            <a:r>
              <a:rPr lang="it-IT" sz="2800" b="1" dirty="0">
                <a:solidFill>
                  <a:srgbClr val="0070C0"/>
                </a:solidFill>
                <a:latin typeface="Arial Black" panose="020B0A04020102020204" pitchFamily="34" charset="0"/>
                <a:sym typeface="Wingdings 3" pitchFamily="18" charset="2"/>
              </a:rPr>
              <a:t></a:t>
            </a:r>
            <a:r>
              <a:rPr lang="it-IT" sz="2800" b="1" u="sng" dirty="0">
                <a:solidFill>
                  <a:srgbClr val="0070C0"/>
                </a:solidFill>
                <a:latin typeface="Arial Black" panose="020B0A04020102020204" pitchFamily="34" charset="0"/>
              </a:rPr>
              <a:t>Osteoporosi</a:t>
            </a:r>
            <a:r>
              <a:rPr lang="it-IT" sz="2800" b="1" dirty="0">
                <a:solidFill>
                  <a:srgbClr val="0070C0"/>
                </a:solidFill>
                <a:latin typeface="Arial Black" panose="020B0A04020102020204" pitchFamily="34" charset="0"/>
              </a:rPr>
              <a:t>: le ossa sono carenti di calcio e di altri minerali e subiscono un calo della matrice organica con variazione della struttura ossea.</a:t>
            </a:r>
            <a:br>
              <a:rPr lang="it-IT" sz="2800" b="1" dirty="0">
                <a:solidFill>
                  <a:srgbClr val="0070C0"/>
                </a:solidFill>
                <a:latin typeface="Arial Black" panose="020B0A04020102020204" pitchFamily="34" charset="0"/>
              </a:rPr>
            </a:br>
            <a:endParaRPr lang="it-IT" sz="2800" b="1" dirty="0">
              <a:solidFill>
                <a:srgbClr val="0070C0"/>
              </a:solidFill>
              <a:latin typeface="Arial Black" panose="020B0A04020102020204" pitchFamily="34" charset="0"/>
            </a:endParaRPr>
          </a:p>
        </p:txBody>
      </p:sp>
      <p:sp>
        <p:nvSpPr>
          <p:cNvPr id="5" name="Rettangolo 4"/>
          <p:cNvSpPr/>
          <p:nvPr/>
        </p:nvSpPr>
        <p:spPr>
          <a:xfrm>
            <a:off x="3824884" y="135622"/>
            <a:ext cx="1774845" cy="646331"/>
          </a:xfrm>
          <a:prstGeom prst="rect">
            <a:avLst/>
          </a:prstGeom>
        </p:spPr>
        <p:txBody>
          <a:bodyPr wrap="none">
            <a:spAutoFit/>
          </a:bodyPr>
          <a:lstStyle/>
          <a:p>
            <a:r>
              <a:rPr lang="it-IT" sz="3600" dirty="0">
                <a:solidFill>
                  <a:srgbClr val="FF0000"/>
                </a:solidFill>
                <a:latin typeface="Arial Black" panose="020B0A04020102020204" pitchFamily="34" charset="0"/>
              </a:rPr>
              <a:t>Calcio</a:t>
            </a:r>
            <a:endParaRPr lang="it-IT" dirty="0"/>
          </a:p>
        </p:txBody>
      </p:sp>
    </p:spTree>
    <p:extLst>
      <p:ext uri="{BB962C8B-B14F-4D97-AF65-F5344CB8AC3E}">
        <p14:creationId xmlns:p14="http://schemas.microsoft.com/office/powerpoint/2010/main" val="2481044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395536" y="1052736"/>
            <a:ext cx="8229600" cy="5472608"/>
          </a:xfrm>
        </p:spPr>
        <p:txBody>
          <a:bodyPr>
            <a:normAutofit fontScale="77500" lnSpcReduction="20000"/>
          </a:bodyPr>
          <a:lstStyle/>
          <a:p>
            <a:pPr marL="109728" indent="0" algn="ctr">
              <a:buNone/>
            </a:pPr>
            <a:r>
              <a:rPr lang="it-IT" dirty="0" smtClean="0">
                <a:solidFill>
                  <a:srgbClr val="FFC000"/>
                </a:solidFill>
                <a:latin typeface="Arial Black" panose="020B0A04020102020204" pitchFamily="34" charset="0"/>
              </a:rPr>
              <a:t>INTEGRATORI</a:t>
            </a:r>
          </a:p>
          <a:p>
            <a:pPr algn="ctr"/>
            <a:endParaRPr lang="it-IT" dirty="0" smtClean="0">
              <a:latin typeface="Arial Black" panose="020B0A04020102020204" pitchFamily="34" charset="0"/>
            </a:endParaRPr>
          </a:p>
          <a:p>
            <a:pPr marL="109728" indent="0" algn="ctr">
              <a:buNone/>
            </a:pPr>
            <a:r>
              <a:rPr lang="it-IT" dirty="0" smtClean="0">
                <a:solidFill>
                  <a:srgbClr val="00B050"/>
                </a:solidFill>
                <a:latin typeface="Arial Black" panose="020B0A04020102020204" pitchFamily="34" charset="0"/>
              </a:rPr>
              <a:t>Carbonato di calcio raffinato</a:t>
            </a:r>
          </a:p>
          <a:p>
            <a:pPr marL="109728" indent="0" algn="ctr">
              <a:buNone/>
            </a:pPr>
            <a:r>
              <a:rPr lang="it-IT" dirty="0" smtClean="0">
                <a:solidFill>
                  <a:srgbClr val="00B050"/>
                </a:solidFill>
                <a:latin typeface="Arial Black" panose="020B0A04020102020204" pitchFamily="34" charset="0"/>
              </a:rPr>
              <a:t>Calcio legato a vari chelati organici (citrato, </a:t>
            </a:r>
            <a:r>
              <a:rPr lang="it-IT" dirty="0" err="1" smtClean="0">
                <a:solidFill>
                  <a:srgbClr val="00B050"/>
                </a:solidFill>
                <a:latin typeface="Arial Black" panose="020B0A04020102020204" pitchFamily="34" charset="0"/>
              </a:rPr>
              <a:t>fumarato</a:t>
            </a:r>
            <a:r>
              <a:rPr lang="it-IT" dirty="0" smtClean="0">
                <a:solidFill>
                  <a:srgbClr val="00B050"/>
                </a:solidFill>
                <a:latin typeface="Arial Black" panose="020B0A04020102020204" pitchFamily="34" charset="0"/>
              </a:rPr>
              <a:t>, malato, succinato)</a:t>
            </a:r>
          </a:p>
          <a:p>
            <a:pPr algn="ctr"/>
            <a:endParaRPr lang="it-IT" dirty="0" smtClean="0">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Principali usi:</a:t>
            </a:r>
          </a:p>
          <a:p>
            <a:pPr algn="ctr"/>
            <a:endParaRPr lang="it-IT" dirty="0" smtClean="0">
              <a:solidFill>
                <a:srgbClr val="0070C0"/>
              </a:solidFill>
              <a:latin typeface="Arial Black" panose="020B0A04020102020204" pitchFamily="34" charset="0"/>
            </a:endParaRPr>
          </a:p>
          <a:p>
            <a:pPr marL="109728" indent="0" algn="ctr">
              <a:buNone/>
            </a:pPr>
            <a:r>
              <a:rPr lang="it-IT" dirty="0" smtClean="0">
                <a:solidFill>
                  <a:srgbClr val="0070C0"/>
                </a:solidFill>
                <a:latin typeface="Arial Black" panose="020B0A04020102020204" pitchFamily="34" charset="0"/>
              </a:rPr>
              <a:t>Osteoporosi</a:t>
            </a:r>
          </a:p>
          <a:p>
            <a:pPr marL="109728" indent="0" algn="ctr">
              <a:buNone/>
            </a:pPr>
            <a:r>
              <a:rPr lang="it-IT" dirty="0" smtClean="0">
                <a:solidFill>
                  <a:srgbClr val="0070C0"/>
                </a:solidFill>
                <a:latin typeface="Arial Black" panose="020B0A04020102020204" pitchFamily="34" charset="0"/>
              </a:rPr>
              <a:t>Ipertensione arteriosa</a:t>
            </a:r>
          </a:p>
          <a:p>
            <a:pPr marL="109728" indent="0" algn="ctr">
              <a:buNone/>
            </a:pPr>
            <a:r>
              <a:rPr lang="it-IT" dirty="0" smtClean="0">
                <a:solidFill>
                  <a:srgbClr val="0070C0"/>
                </a:solidFill>
                <a:latin typeface="Arial Black" panose="020B0A04020102020204" pitchFamily="34" charset="0"/>
              </a:rPr>
              <a:t>Gravidanza</a:t>
            </a:r>
          </a:p>
          <a:p>
            <a:pPr algn="ctr"/>
            <a:endParaRPr lang="it-IT" dirty="0" smtClean="0">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Possibili Interazioni</a:t>
            </a:r>
          </a:p>
          <a:p>
            <a:pPr algn="ctr"/>
            <a:endParaRPr lang="it-IT" dirty="0" smtClean="0">
              <a:solidFill>
                <a:srgbClr val="FF0000"/>
              </a:solidFill>
              <a:latin typeface="Arial Black" panose="020B0A04020102020204" pitchFamily="34" charset="0"/>
            </a:endParaRPr>
          </a:p>
          <a:p>
            <a:pPr marL="109728" indent="0" algn="ctr">
              <a:buNone/>
            </a:pPr>
            <a:r>
              <a:rPr lang="it-IT" dirty="0" smtClean="0">
                <a:solidFill>
                  <a:srgbClr val="FF0000"/>
                </a:solidFill>
                <a:latin typeface="Arial Black" panose="020B0A04020102020204" pitchFamily="34" charset="0"/>
              </a:rPr>
              <a:t>Alte dosi di Mg e fibre alimentari influenzano negativamente l’assorbimento</a:t>
            </a:r>
          </a:p>
          <a:p>
            <a:pPr marL="109728" indent="0" algn="ctr">
              <a:buNone/>
            </a:pPr>
            <a:r>
              <a:rPr lang="it-IT" dirty="0" smtClean="0">
                <a:solidFill>
                  <a:srgbClr val="FF0000"/>
                </a:solidFill>
                <a:latin typeface="Arial Black" panose="020B0A04020102020204" pitchFamily="34" charset="0"/>
              </a:rPr>
              <a:t>Caffeina, alcol, fosfati e zuccheri, ne aumentano l’escrezione.</a:t>
            </a:r>
            <a:endParaRPr lang="it-IT" dirty="0">
              <a:solidFill>
                <a:srgbClr val="FF0000"/>
              </a:solidFill>
              <a:latin typeface="Arial Black" panose="020B0A04020102020204" pitchFamily="34" charset="0"/>
            </a:endParaRPr>
          </a:p>
        </p:txBody>
      </p:sp>
      <p:sp>
        <p:nvSpPr>
          <p:cNvPr id="3" name="Titolo 2"/>
          <p:cNvSpPr>
            <a:spLocks noGrp="1"/>
          </p:cNvSpPr>
          <p:nvPr>
            <p:ph type="title"/>
          </p:nvPr>
        </p:nvSpPr>
        <p:spPr>
          <a:xfrm>
            <a:off x="395536" y="0"/>
            <a:ext cx="8229600" cy="908720"/>
          </a:xfrm>
        </p:spPr>
        <p:txBody>
          <a:bodyPr/>
          <a:lstStyle/>
          <a:p>
            <a:pPr algn="ctr"/>
            <a:r>
              <a:rPr lang="it-IT" dirty="0" smtClean="0">
                <a:solidFill>
                  <a:srgbClr val="FF0000"/>
                </a:solidFill>
                <a:latin typeface="Arial Black" panose="020B0A04020102020204" pitchFamily="34" charset="0"/>
              </a:rPr>
              <a:t>Calcio</a:t>
            </a:r>
            <a:endParaRPr lang="it-IT" dirty="0">
              <a:solidFill>
                <a:srgbClr val="FF0000"/>
              </a:solidFill>
              <a:latin typeface="Arial Black" panose="020B0A04020102020204" pitchFamily="34" charset="0"/>
            </a:endParaRPr>
          </a:p>
        </p:txBody>
      </p:sp>
    </p:spTree>
    <p:extLst>
      <p:ext uri="{BB962C8B-B14F-4D97-AF65-F5344CB8AC3E}">
        <p14:creationId xmlns:p14="http://schemas.microsoft.com/office/powerpoint/2010/main" val="274378821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contenuto 1"/>
          <p:cNvSpPr>
            <a:spLocks noGrp="1"/>
          </p:cNvSpPr>
          <p:nvPr>
            <p:ph idx="1"/>
          </p:nvPr>
        </p:nvSpPr>
        <p:spPr>
          <a:xfrm>
            <a:off x="457200" y="1039962"/>
            <a:ext cx="8229600" cy="5413374"/>
          </a:xfrm>
        </p:spPr>
        <p:txBody>
          <a:bodyPr>
            <a:normAutofit fontScale="92500" lnSpcReduction="10000"/>
          </a:bodyPr>
          <a:lstStyle/>
          <a:p>
            <a:pPr marL="109728" indent="0" algn="ctr">
              <a:buNone/>
            </a:pPr>
            <a:r>
              <a:rPr lang="it-IT" sz="2400" b="1" dirty="0">
                <a:solidFill>
                  <a:srgbClr val="00B050"/>
                </a:solidFill>
                <a:latin typeface="Arial Black" panose="020B0A04020102020204" pitchFamily="34" charset="0"/>
                <a:cs typeface="Times New Roman" pitchFamily="18" charset="0"/>
              </a:rPr>
              <a:t>L’organismo umano adulto contiene circa 92 g di sodio </a:t>
            </a:r>
            <a:r>
              <a:rPr lang="it-IT" sz="2400" b="1" dirty="0" smtClean="0">
                <a:solidFill>
                  <a:srgbClr val="00B050"/>
                </a:solidFill>
                <a:latin typeface="Arial Black" panose="020B0A04020102020204" pitchFamily="34" charset="0"/>
                <a:cs typeface="Times New Roman" pitchFamily="18" charset="0"/>
              </a:rPr>
              <a:t>la maggior parte </a:t>
            </a:r>
            <a:r>
              <a:rPr lang="it-IT" sz="2400" b="1" dirty="0">
                <a:solidFill>
                  <a:srgbClr val="00B050"/>
                </a:solidFill>
                <a:latin typeface="Arial Black" panose="020B0A04020102020204" pitchFamily="34" charset="0"/>
                <a:cs typeface="Times New Roman" pitchFamily="18" charset="0"/>
              </a:rPr>
              <a:t>del quale si trova nei liquidi extracellulari dove è il catione principale; il rimanente si trova </a:t>
            </a:r>
            <a:r>
              <a:rPr lang="it-IT" sz="2400" b="1" dirty="0" smtClean="0">
                <a:solidFill>
                  <a:srgbClr val="00B050"/>
                </a:solidFill>
                <a:latin typeface="Arial Black" panose="020B0A04020102020204" pitchFamily="34" charset="0"/>
                <a:cs typeface="Times New Roman" pitchFamily="18" charset="0"/>
              </a:rPr>
              <a:t>nella </a:t>
            </a:r>
            <a:r>
              <a:rPr lang="it-IT" sz="2400" b="1" dirty="0">
                <a:solidFill>
                  <a:srgbClr val="00B050"/>
                </a:solidFill>
                <a:latin typeface="Arial Black" panose="020B0A04020102020204" pitchFamily="34" charset="0"/>
                <a:cs typeface="Times New Roman" pitchFamily="18" charset="0"/>
              </a:rPr>
              <a:t>matrice ossea che funge da riserva.</a:t>
            </a:r>
          </a:p>
          <a:p>
            <a:pPr algn="ctr"/>
            <a:endParaRPr lang="it-IT" sz="2800" b="1" dirty="0" smtClean="0">
              <a:solidFill>
                <a:srgbClr val="FF3300"/>
              </a:solidFill>
              <a:latin typeface="Arial Black" panose="020B0A04020102020204" pitchFamily="34" charset="0"/>
              <a:cs typeface="Times New Roman" pitchFamily="18" charset="0"/>
            </a:endParaRPr>
          </a:p>
          <a:p>
            <a:pPr marL="109728" indent="0" algn="ctr">
              <a:buNone/>
            </a:pPr>
            <a:r>
              <a:rPr lang="it-IT" sz="2800" b="1" dirty="0" smtClean="0">
                <a:solidFill>
                  <a:srgbClr val="FF3300"/>
                </a:solidFill>
                <a:latin typeface="Arial Black" panose="020B0A04020102020204" pitchFamily="34" charset="0"/>
                <a:cs typeface="Times New Roman" pitchFamily="18" charset="0"/>
              </a:rPr>
              <a:t>Il </a:t>
            </a:r>
            <a:r>
              <a:rPr lang="it-IT" sz="2800" b="1" dirty="0">
                <a:solidFill>
                  <a:srgbClr val="FF3300"/>
                </a:solidFill>
                <a:latin typeface="Arial Black" panose="020B0A04020102020204" pitchFamily="34" charset="0"/>
                <a:cs typeface="Times New Roman" pitchFamily="18" charset="0"/>
              </a:rPr>
              <a:t>sodio regola il volume dei liquidi extracellulari e l’equilibrio acido/base</a:t>
            </a:r>
            <a:r>
              <a:rPr lang="it-IT" sz="2800" b="1" dirty="0">
                <a:solidFill>
                  <a:srgbClr val="FFFFFF"/>
                </a:solidFill>
                <a:effectLst>
                  <a:outerShdw blurRad="38100" dist="38100" dir="2700000" algn="tl">
                    <a:srgbClr val="000000"/>
                  </a:outerShdw>
                </a:effectLst>
                <a:latin typeface="Verdana" pitchFamily="34" charset="0"/>
                <a:cs typeface="Times New Roman" pitchFamily="18" charset="0"/>
              </a:rPr>
              <a:t>, </a:t>
            </a:r>
            <a:r>
              <a:rPr lang="it-IT" sz="2800" b="1" dirty="0">
                <a:solidFill>
                  <a:srgbClr val="0070C0"/>
                </a:solidFill>
                <a:latin typeface="Arial Black" panose="020B0A04020102020204" pitchFamily="34" charset="0"/>
                <a:cs typeface="Times New Roman" pitchFamily="18" charset="0"/>
              </a:rPr>
              <a:t>mantiene il potenziale di membrana e i gradienti </a:t>
            </a:r>
            <a:r>
              <a:rPr lang="it-IT" sz="2800" b="1" dirty="0" err="1">
                <a:solidFill>
                  <a:srgbClr val="0070C0"/>
                </a:solidFill>
                <a:latin typeface="Arial Black" panose="020B0A04020102020204" pitchFamily="34" charset="0"/>
                <a:cs typeface="Times New Roman" pitchFamily="18" charset="0"/>
              </a:rPr>
              <a:t>transmembrana</a:t>
            </a:r>
            <a:r>
              <a:rPr lang="it-IT" sz="2800" b="1" dirty="0">
                <a:solidFill>
                  <a:srgbClr val="0070C0"/>
                </a:solidFill>
                <a:latin typeface="Arial Black" panose="020B0A04020102020204" pitchFamily="34" charset="0"/>
                <a:cs typeface="Times New Roman" pitchFamily="18" charset="0"/>
              </a:rPr>
              <a:t> che consentono gli scambi  cellulari, partecipa nei tessuti nervosi e muscolari a processi fisiologici, interviene nella trasmissione degli impulsi nervosi.</a:t>
            </a:r>
          </a:p>
          <a:p>
            <a:endParaRPr lang="it-IT" dirty="0"/>
          </a:p>
        </p:txBody>
      </p:sp>
      <p:sp>
        <p:nvSpPr>
          <p:cNvPr id="4" name="Rettangolo 3"/>
          <p:cNvSpPr/>
          <p:nvPr/>
        </p:nvSpPr>
        <p:spPr>
          <a:xfrm>
            <a:off x="2987824" y="116632"/>
            <a:ext cx="2355133" cy="923330"/>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it-IT" sz="5400" b="1" cap="none" spc="0"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SODIO</a:t>
            </a:r>
            <a:endParaRPr lang="it-IT" sz="54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Tree>
    <p:extLst>
      <p:ext uri="{BB962C8B-B14F-4D97-AF65-F5344CB8AC3E}">
        <p14:creationId xmlns:p14="http://schemas.microsoft.com/office/powerpoint/2010/main" val="33174093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iale">
  <a:themeElements>
    <a:clrScheme name="Vial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Vial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Vial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274</TotalTime>
  <Words>1713</Words>
  <Application>Microsoft Office PowerPoint</Application>
  <PresentationFormat>Presentazione su schermo (4:3)</PresentationFormat>
  <Paragraphs>264</Paragraphs>
  <Slides>30</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30</vt:i4>
      </vt:variant>
    </vt:vector>
  </HeadingPairs>
  <TitlesOfParts>
    <vt:vector size="39" baseType="lpstr">
      <vt:lpstr>Arial</vt:lpstr>
      <vt:lpstr>Arial Black</vt:lpstr>
      <vt:lpstr>Lucida Sans Unicode</vt:lpstr>
      <vt:lpstr>Symbol</vt:lpstr>
      <vt:lpstr>Times New Roman</vt:lpstr>
      <vt:lpstr>Verdana</vt:lpstr>
      <vt:lpstr>Wingdings 2</vt:lpstr>
      <vt:lpstr>Wingdings 3</vt:lpstr>
      <vt:lpstr>Viale</vt:lpstr>
      <vt:lpstr>Presentazione standard di PowerPoint</vt:lpstr>
      <vt:lpstr>Sali minerali</vt:lpstr>
      <vt:lpstr>Sali minerali</vt:lpstr>
      <vt:lpstr>Sali minerali</vt:lpstr>
      <vt:lpstr>Fabbisogni (LARN) dei minerali  (valori medi quantità/die)</vt:lpstr>
      <vt:lpstr>Presentazione standard di PowerPoint</vt:lpstr>
      <vt:lpstr>Presentazione standard di PowerPoint</vt:lpstr>
      <vt:lpstr>Calcio</vt:lpstr>
      <vt:lpstr>Presentazione standard di PowerPoint</vt:lpstr>
      <vt:lpstr>Sodio</vt:lpstr>
      <vt:lpstr>Presentazione standard di PowerPoint</vt:lpstr>
      <vt:lpstr>Presentazione standard di PowerPoint</vt:lpstr>
      <vt:lpstr>Potassio</vt:lpstr>
      <vt:lpstr>Potassio</vt:lpstr>
      <vt:lpstr>Presentazione standard di PowerPoint</vt:lpstr>
      <vt:lpstr>Magnesio</vt:lpstr>
      <vt:lpstr>Magnesio</vt:lpstr>
      <vt:lpstr>Presentazione standard di PowerPoint</vt:lpstr>
      <vt:lpstr>Ferro</vt:lpstr>
      <vt:lpstr>Ferro</vt:lpstr>
      <vt:lpstr>Presentazione standard di PowerPoint</vt:lpstr>
      <vt:lpstr>Iodio</vt:lpstr>
      <vt:lpstr>Presentazione standard di PowerPoint</vt:lpstr>
      <vt:lpstr>Zinco</vt:lpstr>
      <vt:lpstr>Zinco</vt:lpstr>
      <vt:lpstr>Presentazione standard di PowerPoint</vt:lpstr>
      <vt:lpstr>Cromo</vt:lpstr>
      <vt:lpstr>Cromo</vt:lpstr>
      <vt:lpstr>Presentazione standard di PowerPoint</vt:lpstr>
      <vt:lpstr>Selenio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Procida Giuseppe</dc:creator>
  <cp:lastModifiedBy>Prof.ssa Cateni</cp:lastModifiedBy>
  <cp:revision>24</cp:revision>
  <dcterms:created xsi:type="dcterms:W3CDTF">2015-06-04T08:31:18Z</dcterms:created>
  <dcterms:modified xsi:type="dcterms:W3CDTF">2016-01-28T08:28:33Z</dcterms:modified>
</cp:coreProperties>
</file>