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32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4" r:id="rId32"/>
    <p:sldId id="305" r:id="rId33"/>
    <p:sldId id="285" r:id="rId34"/>
    <p:sldId id="286" r:id="rId35"/>
    <p:sldId id="287" r:id="rId36"/>
    <p:sldId id="288" r:id="rId37"/>
    <p:sldId id="327" r:id="rId38"/>
    <p:sldId id="306" r:id="rId39"/>
    <p:sldId id="289" r:id="rId40"/>
    <p:sldId id="290" r:id="rId41"/>
    <p:sldId id="291" r:id="rId42"/>
    <p:sldId id="307" r:id="rId43"/>
    <p:sldId id="329" r:id="rId44"/>
    <p:sldId id="292" r:id="rId45"/>
    <p:sldId id="293" r:id="rId46"/>
    <p:sldId id="294" r:id="rId47"/>
    <p:sldId id="308" r:id="rId48"/>
    <p:sldId id="295" r:id="rId49"/>
    <p:sldId id="296" r:id="rId50"/>
    <p:sldId id="297" r:id="rId51"/>
    <p:sldId id="298" r:id="rId52"/>
    <p:sldId id="328" r:id="rId53"/>
    <p:sldId id="299" r:id="rId54"/>
    <p:sldId id="300" r:id="rId55"/>
    <p:sldId id="309" r:id="rId56"/>
    <p:sldId id="310" r:id="rId57"/>
    <p:sldId id="301" r:id="rId58"/>
    <p:sldId id="302" r:id="rId59"/>
    <p:sldId id="303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26" r:id="rId68"/>
    <p:sldId id="318" r:id="rId69"/>
    <p:sldId id="319" r:id="rId70"/>
    <p:sldId id="320" r:id="rId71"/>
    <p:sldId id="322" r:id="rId72"/>
    <p:sldId id="323" r:id="rId73"/>
    <p:sldId id="324" r:id="rId7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29/04/2016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83978"/>
            <a:ext cx="8280920" cy="34563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s</a:t>
            </a: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ostanze organiche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 basso peso molecolare strutturalmente assai varie indispensabili per lo svolgimento delle funzioni vitali, di origine endogena o esogena; alcune di esse sono essenziali</a:t>
            </a:r>
            <a:r>
              <a:rPr lang="it-IT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insieme agli enzimi  partecipano alle reazioni chimiche necessarie al funzionamento del nostro organismo, agiscono da catalizzatori per la formazione o la rottura dei legami chimici tra le molecole</a:t>
            </a:r>
          </a:p>
          <a:p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555776" y="260648"/>
            <a:ext cx="358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8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fegato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18.000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tonno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450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suino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gorgonzola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335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bovino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 smtClean="0">
                <a:latin typeface="Arial Black" panose="020B0A04020102020204" pitchFamily="34" charset="0"/>
              </a:rPr>
              <a:t>mascarpone    </a:t>
            </a:r>
            <a:r>
              <a:rPr lang="it-IT" sz="2000" dirty="0" smtClean="0">
                <a:latin typeface="Arial Black" panose="020B0A04020102020204" pitchFamily="34" charset="0"/>
              </a:rPr>
              <a:t>3</a:t>
            </a:r>
            <a:r>
              <a:rPr lang="it-IT" sz="2000" b="1" dirty="0" smtClean="0">
                <a:latin typeface="Arial Black" panose="020B0A04020102020204" pitchFamily="34" charset="0"/>
              </a:rPr>
              <a:t>30</a:t>
            </a:r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b="1" dirty="0" smtClean="0">
                <a:latin typeface="Arial Black" panose="020B0A04020102020204" pitchFamily="34" charset="0"/>
              </a:rPr>
              <a:t>Agnello                  7.500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caciocavallo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294</a:t>
            </a: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provolone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293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730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gruviera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283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Tuorlo d’uovo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</a:t>
            </a:r>
            <a:r>
              <a:rPr lang="it-IT" sz="2000" b="1" dirty="0" smtClean="0">
                <a:latin typeface="Arial Black" panose="020B0A04020102020204" pitchFamily="34" charset="0"/>
              </a:rPr>
              <a:t>607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Uovo intero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211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560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Latte intero </a:t>
            </a:r>
            <a:r>
              <a:rPr lang="it-IT" sz="2000" b="1" dirty="0" smtClean="0">
                <a:latin typeface="Arial Black" panose="020B0A04020102020204" pitchFamily="34" charset="0"/>
              </a:rPr>
              <a:t>    36 </a:t>
            </a:r>
            <a:r>
              <a:rPr lang="it-IT" dirty="0"/>
              <a:t>	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2055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91011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400" dirty="0" smtClean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  <a:endParaRPr lang="it-IT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A4ED866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1" r="27103"/>
          <a:stretch>
            <a:fillRect/>
          </a:stretch>
        </p:blipFill>
        <p:spPr bwMode="auto">
          <a:xfrm rot="60000">
            <a:off x="395536" y="980728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988841"/>
            <a:ext cx="8229600" cy="36724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Pomodoro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15.000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albicocche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2.100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carote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  </a:t>
            </a:r>
            <a:r>
              <a:rPr lang="it-IT" sz="2200" b="1" dirty="0" smtClean="0">
                <a:latin typeface="Arial Black" panose="020B0A04020102020204" pitchFamily="34" charset="0"/>
              </a:rPr>
              <a:t>6.900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cicoria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prezzemolo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5.600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bietole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1.580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peperoncino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4.900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cachi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</a:t>
            </a:r>
            <a:r>
              <a:rPr lang="it-IT" sz="2200" b="1" dirty="0" smtClean="0">
                <a:latin typeface="Arial Black" panose="020B0A04020102020204" pitchFamily="34" charset="0"/>
              </a:rPr>
              <a:t>1.400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Zucca gialla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3.600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lattuga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1</a:t>
            </a:r>
            <a:r>
              <a:rPr lang="it-IT" sz="2200" b="1" dirty="0" smtClean="0">
                <a:latin typeface="Arial Black" panose="020B0A04020102020204" pitchFamily="34" charset="0"/>
              </a:rPr>
              <a:t>.350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spinaci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  </a:t>
            </a:r>
            <a:r>
              <a:rPr lang="it-IT" sz="2200" b="1" dirty="0" smtClean="0">
                <a:latin typeface="Arial Black" panose="020B0A04020102020204" pitchFamily="34" charset="0"/>
              </a:rPr>
              <a:t>2.910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Peperoni </a:t>
            </a:r>
            <a:r>
              <a:rPr lang="it-IT" sz="2200" b="1" dirty="0" smtClean="0">
                <a:latin typeface="Arial Black" panose="020B0A04020102020204" pitchFamily="34" charset="0"/>
              </a:rPr>
              <a:t>     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830</a:t>
            </a:r>
            <a:r>
              <a:rPr lang="it-IT" dirty="0"/>
              <a:t>	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-carotene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3407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800" dirty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</a:p>
        </p:txBody>
      </p:sp>
    </p:spTree>
    <p:extLst>
      <p:ext uri="{BB962C8B-B14F-4D97-AF65-F5344CB8AC3E}">
        <p14:creationId xmlns:p14="http://schemas.microsoft.com/office/powerpoint/2010/main" val="1897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A ed i caroteni sono stabili nel corso di trattamenti termici moderati, ma vengono distrutti a temperature elevate ed in presenza di ossigeno. </a:t>
            </a:r>
            <a:endParaRPr lang="it-IT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A è facilmente ossidabile dai perossidi degli acidi grassi. Gli antiossidanti ( e segnatamente i tocoferoli) proteggono 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A dall’ossidazione.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3853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Evidenze relative alla diffusione del rachitismo in rapporto alla mancanza di luce solare erano già note alla fine del XIX secolo. </a:t>
            </a:r>
            <a:r>
              <a:rPr kumimoji="1" lang="it-IT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Mellanby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per 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primo 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dimostrò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 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rachitismo è una malattia nutrizionale che ‘risponde’ alla vitamina liposolubile presente nell’olio di fegato di merluzzo. </a:t>
            </a:r>
            <a:endParaRPr kumimoji="1" lang="it-IT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</a:pP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risultati conclusivi di uno studio effettuato da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Dalyell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Chick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mostrarono che il rachitismo dei bambini e il rachitismo ritardato negli adulti, simultaneamente con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casi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osteomalacia, 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potevano essere superati con l’aggiunta alla dieta di olio di fegato di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merluzzo.</a:t>
            </a:r>
            <a:endParaRPr lang="it-IT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30932" y="1124744"/>
            <a:ext cx="8229600" cy="2448271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Esistono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due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 :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La prima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unicamente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ESOGENA,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mentre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seconda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anche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ENDOGENA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poichè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nostro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organismo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produce per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effetto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luce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solare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sulla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pelle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109728" indent="0" algn="ctr" eaLnBrk="0" hangingPunct="0">
              <a:buNone/>
              <a:defRPr/>
            </a:pP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sia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ormone</a:t>
            </a:r>
            <a:endParaRPr kumimoji="1" lang="en-US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02332" y="0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 descr="http://upload.wikimedia.org/wikipedia/it/9/94/7-Deidrocolester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088532" y="4731899"/>
            <a:ext cx="457200" cy="4572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228600 h 21600"/>
              <a:gd name="T4" fmla="*/ 342900 w 21600"/>
              <a:gd name="T5" fmla="*/ 457200 h 21600"/>
              <a:gd name="T6" fmla="*/ 4572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it-IT" altLang="it-IT">
              <a:solidFill>
                <a:schemeClr val="hlink"/>
              </a:solidFill>
            </a:endParaRPr>
          </a:p>
        </p:txBody>
      </p:sp>
      <p:pic>
        <p:nvPicPr>
          <p:cNvPr id="7" name="Picture 13" descr="http://upload.wikimedia.org/wikipedia/it/b/ba/Colecalcifer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9208"/>
            <a:ext cx="2971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08212" y="57516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7-deidrocolesterolo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61210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colecalciferolo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28" descr="http://upload.wikimedia.org/wikipedia/it/7/7f/Ergoster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3" y="1889969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4211960" y="3186113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Picture 1031" descr="http://upload.wikimedia.org/wikipedia/it/5/57/Ergocalcifer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6438"/>
            <a:ext cx="3219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48513" y="48569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Ergosterolo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21585" y="4811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Ergocalciferolo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799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è sempre molto stabile durante i trattamenti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tecnologici</a:t>
            </a: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. L ‘irradiazione UV porta alla trasformazione delle provitamine vegetali in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it-IT" sz="3400" b="1" baseline="-1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it-IT" sz="3400" b="1" baseline="-18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promuove </a:t>
            </a:r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l’assorbimento del calcio e del fosforo</a:t>
            </a:r>
            <a:endParaRPr lang="it-IT" sz="3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Nell’intestino tenue superiore la </a:t>
            </a:r>
            <a:r>
              <a:rPr lang="it-IT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D 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induce la sintesi a livello delle cellule epiteliali di una proteina specifica in grado di legare il calcio (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CaBP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Calcium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Binding-Protein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 tutte le vitamine, la D è quella potenzialmente più tossica e un eccessivo dosaggio può determinare:</a:t>
            </a:r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aumento della concentrazione di calcio nel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sangue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ipertensione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deposizione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di calcio negli organi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interni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calcoli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renali, arteriosclerosi,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cardiopatie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	</a:t>
            </a:r>
          </a:p>
          <a:p>
            <a:pPr marL="109728" indent="0">
              <a:buNone/>
            </a:pPr>
            <a:r>
              <a:rPr lang="it-IT" dirty="0"/>
              <a:t>	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6118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BDCCFD02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1" t="37659"/>
          <a:stretch>
            <a:fillRect/>
          </a:stretch>
        </p:blipFill>
        <p:spPr bwMode="auto">
          <a:xfrm>
            <a:off x="323528" y="1052736"/>
            <a:ext cx="8568952" cy="53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vitamina (dal tedesco 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formato dal latino vita-  e dal tedesco -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“amina”), si riferisce ad ogni composto chimico la cui funzione è quella di rendere possibili alcuni  processi essenziali per la vita. </a:t>
            </a:r>
            <a:endParaRPr lang="it-IT" sz="3100" b="1" dirty="0" smtClean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31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fu coniato nel 1911 da Casimiro Funk, biochimico polacco </a:t>
            </a:r>
            <a:r>
              <a:rPr lang="it-IT" sz="31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allorché 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ritenne di aver isolato allo stato puro la sostanza anti-beriberica. Funk la chiamò “vitamina anti-beriberica”:  “</a:t>
            </a:r>
            <a:r>
              <a:rPr lang="it-IT" sz="3100" b="1" dirty="0" err="1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” in relazione alla sua importanza per la vita, “amina” in quanto appartenente al gruppo chimico delle amine.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Il termine  vitamina E è usato per descrivere genericamente tutti i derivati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e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tocotrienolo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che presentano </a:t>
            </a:r>
            <a:r>
              <a:rPr lang="it-IT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attività 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biologica </a:t>
            </a:r>
            <a:endParaRPr lang="it-IT" sz="28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it-IT" sz="28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Compongono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questa vitamina i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TOCOFEROLI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ed i TOCOTRIENOLI</a:t>
            </a:r>
          </a:p>
          <a:p>
            <a:pPr algn="ctr">
              <a:defRPr/>
            </a:pP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752" y="332656"/>
            <a:ext cx="431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1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707468"/>
            <a:ext cx="8445624" cy="594789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forma più attiva è l’(+)-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  <a:sym typeface="Symbol" pitchFamily="18" charset="2"/>
              </a:rPr>
              <a:t>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-tocoferolo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Le migliori fonti alimentari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sono</a:t>
            </a: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:</a:t>
            </a:r>
            <a:endParaRPr lang="it-IT" sz="2800" b="1" dirty="0" smtClean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oli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800" b="1" dirty="0" err="1"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, semi, nocciole, noci, cereali integrali, asparagi, avocado, frutti di bosco, vegetali a foglia verde, pomodori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cottura e i trattamenti tecnologici a cui vengono sottoposti gli alimenti ne riducono notevolmente il contenuto.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È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presente anche in alcune fonti alimentari di origine animale, come fegato, uova e latticini</a:t>
            </a: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Nell’organismo si trova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nella frazione lipidica delle membrane cellulari e agisce da antiossidante proteggendo da sostanze tossiche quali: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metalli pesanti, solventi organici, farmaci, radiazioni, radicali liberi</a:t>
            </a:r>
            <a:endParaRPr lang="it-IT" sz="2800" b="1" dirty="0">
              <a:solidFill>
                <a:schemeClr val="hlink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È fondamentale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per il buon funzionamento del sistema nervoso e di quello immunitario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L’olio </a:t>
            </a:r>
            <a:r>
              <a:rPr lang="it-IT" sz="32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d’oliva extra vergine è l’alimento ideale per il rapporto tra il contenuto % di vitamina E ed acidi grassi </a:t>
            </a:r>
            <a:r>
              <a:rPr lang="it-IT" sz="3200" b="1" dirty="0" err="1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3200" b="1" dirty="0"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79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7776864" cy="4963690"/>
          </a:xfrm>
        </p:spPr>
      </p:pic>
    </p:spTree>
    <p:extLst>
      <p:ext uri="{BB962C8B-B14F-4D97-AF65-F5344CB8AC3E}">
        <p14:creationId xmlns:p14="http://schemas.microsoft.com/office/powerpoint/2010/main" val="2091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/>
          </a:p>
        </p:txBody>
      </p:sp>
      <p:pic>
        <p:nvPicPr>
          <p:cNvPr id="4098" name="Picture 2" descr="C:\Users\Procida Giuseppe\Desktop\Scansioni\img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276872"/>
            <a:ext cx="8964486" cy="29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0255" y="11595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 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3" y="472514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2492896"/>
            <a:ext cx="8928992" cy="2667751"/>
          </a:xfrm>
        </p:spPr>
        <p:txBody>
          <a:bodyPr/>
          <a:lstStyle/>
          <a:p>
            <a:r>
              <a:rPr lang="it-IT" sz="2000" b="1" dirty="0" smtClean="0">
                <a:latin typeface="Arial Black" panose="020B0A04020102020204" pitchFamily="34" charset="0"/>
              </a:rPr>
              <a:t>Olio </a:t>
            </a:r>
            <a:r>
              <a:rPr lang="it-IT" sz="2000" b="1" dirty="0">
                <a:latin typeface="Arial Black" panose="020B0A04020102020204" pitchFamily="34" charset="0"/>
              </a:rPr>
              <a:t>di germe di grano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136,7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7,0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girasole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49,2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5,6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Nocciole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25,0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pomodoro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oliva </a:t>
            </a:r>
            <a:r>
              <a:rPr lang="it-IT" sz="2000" b="1" dirty="0" err="1">
                <a:latin typeface="Arial Black" panose="020B0A04020102020204" pitchFamily="34" charset="0"/>
              </a:rPr>
              <a:t>ev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21,4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 smtClean="0">
                <a:latin typeface="Arial Black" panose="020B0A04020102020204" pitchFamily="34" charset="0"/>
              </a:rPr>
              <a:t>uovo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3,1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mais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17,2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Arachidi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10,1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grana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0,9 </a:t>
            </a:r>
            <a:r>
              <a:rPr lang="it-IT" sz="2400" dirty="0">
                <a:latin typeface="Arial Black" panose="020B0A04020102020204" pitchFamily="34" charset="0"/>
              </a:rPr>
              <a:t>	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55958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Contenuto in Vitamina E (mg/100g)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327994"/>
            <a:ext cx="8229600" cy="498132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Questa vitamina fu scoperta a seguito di esperimenti su animali dove furono identificate le sue proprietà antiemorragiche</a:t>
            </a: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pPr algn="ctr">
              <a:defRPr/>
            </a:pP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Ne esistono due forme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>
              <a:buNone/>
              <a:defRPr/>
            </a:pPr>
            <a:r>
              <a:rPr lang="it-IT" sz="2800" b="1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naturale ottenuta dalle piante (</a:t>
            </a:r>
            <a:r>
              <a:rPr lang="it-IT" sz="2800" b="1" dirty="0" err="1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fillochinone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endParaRPr lang="it-IT" sz="2800" b="1" dirty="0">
              <a:solidFill>
                <a:srgbClr val="00CC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 smtClean="0">
              <a:solidFill>
                <a:schemeClr val="hlink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buNone/>
              <a:defRPr/>
            </a:pPr>
            <a:r>
              <a:rPr lang="it-IT" sz="2800" b="1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prodotta dai batteri intestinali (</a:t>
            </a:r>
            <a:r>
              <a:rPr lang="it-IT" sz="2800" b="1" dirty="0" err="1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menachinone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800" b="1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95736" y="188640"/>
            <a:ext cx="4389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K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8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72219"/>
              </p:ext>
            </p:extLst>
          </p:nvPr>
        </p:nvGraphicFramePr>
        <p:xfrm>
          <a:off x="179512" y="908720"/>
          <a:ext cx="572412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icture" r:id="rId3" imgW="4483800" imgH="3366000" progId="Word.Picture.8">
                  <p:embed/>
                </p:oleObj>
              </mc:Choice>
              <mc:Fallback>
                <p:oleObj name="Picture" r:id="rId3" imgW="4483800" imgH="3366000" progId="Word.Picture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891"/>
                      <a:stretch>
                        <a:fillRect/>
                      </a:stretch>
                    </p:blipFill>
                    <p:spPr bwMode="auto">
                      <a:xfrm>
                        <a:off x="179512" y="908720"/>
                        <a:ext cx="5724128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4876800" y="3429000"/>
          <a:ext cx="4048125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Picture" r:id="rId5" imgW="3912120" imgH="2934360" progId="Word.Picture.8">
                  <p:embed/>
                </p:oleObj>
              </mc:Choice>
              <mc:Fallback>
                <p:oleObj name="Picture" r:id="rId5" imgW="3912120" imgH="2934360" progId="Word.Picture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4048125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4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vitamina </a:t>
            </a:r>
            <a:r>
              <a:rPr lang="it-IT" sz="24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400" b="1" baseline="-30000" dirty="0" smtClean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oltre che avere un ruolo importante nella sintesi della protrombina e dei fattori coagulanti del sangue, consente la conversione di una proteina ossea non collagene dalla forma inattiva a quella</a:t>
            </a:r>
            <a:r>
              <a:rPr lang="it-IT" sz="2400" b="1" baseline="-30000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attiva consentendole di unirsi al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calcio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e di fissarlo al tessuto osseo.</a:t>
            </a:r>
          </a:p>
          <a:p>
            <a:pPr algn="ctr">
              <a:lnSpc>
                <a:spcPct val="80000"/>
              </a:lnSpc>
              <a:defRPr/>
            </a:pPr>
            <a:endParaRPr kumimoji="1" lang="en-US" sz="2400" b="1" u="sng" dirty="0" smtClean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kumimoji="1" lang="en-US" sz="2400" b="1" u="sng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anticoagulanti</a:t>
            </a:r>
            <a:r>
              <a:rPr kumimoji="1" 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acido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acetilsalicilico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 e </a:t>
            </a:r>
            <a:r>
              <a:rPr kumimoji="1" lang="en-US" sz="2400" b="1" u="sng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antibiotici</a:t>
            </a:r>
            <a:r>
              <a:rPr kumimoji="1" lang="en-US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distruggono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la flora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batterica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intestinale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possono provocare </a:t>
            </a:r>
            <a:r>
              <a:rPr kumimoji="1"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malattie emorragiche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DBB9C8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1804" b="6097"/>
          <a:stretch>
            <a:fillRect/>
          </a:stretch>
        </p:blipFill>
        <p:spPr bwMode="auto">
          <a:xfrm>
            <a:off x="323528" y="1268760"/>
            <a:ext cx="864096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53638" y="8994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è coinvolta nel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metabolismo energetico</a:t>
            </a: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assieme alle altre vitamine del gruppo B; la conversione nella forma attiva è garantita dalla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presenza del magnesio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Viene 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trasformata nell’estere  dell’acido pirofosforico (H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3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5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) nell’intestino tenue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TPP funziona da coenzima della piruvato </a:t>
            </a: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deidrogenasi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1396" y="332656"/>
            <a:ext cx="8621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(Tiamina)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7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20680"/>
          </a:xfrm>
        </p:spPr>
        <p:txBody>
          <a:bodyPr/>
          <a:lstStyle/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note </a:t>
            </a:r>
            <a:r>
              <a:rPr lang="it-IT" altLang="it-IT" sz="24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differenti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vitamine,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usualmente classificate in due gruppi</a:t>
            </a:r>
            <a:r>
              <a:rPr lang="it-IT" altLang="it-IT" sz="24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lnSpc>
                <a:spcPct val="70000"/>
              </a:lnSpc>
            </a:pPr>
            <a:endParaRPr lang="it-IT" altLang="it-IT" sz="2400" b="1" u="sng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liposolubili</a:t>
            </a:r>
            <a:r>
              <a:rPr lang="it-IT" alt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(A,D,E,K)</a:t>
            </a:r>
          </a:p>
          <a:p>
            <a:pPr algn="ctr">
              <a:lnSpc>
                <a:spcPct val="70000"/>
              </a:lnSpc>
            </a:pPr>
            <a:endParaRPr lang="it-IT" altLang="it-IT" sz="3200" b="1" u="sng" dirty="0" smtClean="0">
              <a:solidFill>
                <a:schemeClr val="accent2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idrosolubili 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(gruppo B</a:t>
            </a:r>
            <a:r>
              <a:rPr lang="it-IT" altLang="it-IT" sz="3200" b="1" u="sng" baseline="3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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C)</a:t>
            </a:r>
          </a:p>
          <a:p>
            <a:pPr algn="just">
              <a:lnSpc>
                <a:spcPct val="70000"/>
              </a:lnSpc>
              <a:buNone/>
            </a:pPr>
            <a:endParaRPr lang="it-IT" altLang="it-IT" sz="2400" b="1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(tiamina),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(riboflavina),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(niacina o vitamina PP),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pantotenico)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(piridossina)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 biotina ; vitamina H)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(cianocobalamina)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5000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it-IT" altLang="it-IT" sz="28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folico)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8428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http://upload.wikimedia.org/wikipedia/it/6/68/Ti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20586"/>
          <a:stretch>
            <a:fillRect/>
          </a:stretch>
        </p:blipFill>
        <p:spPr bwMode="auto">
          <a:xfrm>
            <a:off x="1187624" y="2852936"/>
            <a:ext cx="6858000" cy="32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169750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consta di un anello pirimidinico e di uno tiazolico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legati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da un ponte metilenico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4" y="160130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19390" y="630932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0" y="720035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1720" y="12149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sz="40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42168" y="6339616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Patologie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da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carenza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: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0" hangingPunct="0">
              <a:buNone/>
              <a:defRPr/>
            </a:pP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confusione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mentale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deperimento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muscolare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ipotensione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arteriosa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disturbi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della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deambulazione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cardiopatie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stipsi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kumimoji="1" lang="it-IT" sz="2800" b="1" dirty="0" smtClean="0">
              <a:solidFill>
                <a:schemeClr val="accent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kumimoji="1" lang="it-IT" sz="28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sindrome da deficit è nota come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u="sng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endParaRPr kumimoji="1"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65719F0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518" r="63" b="3995"/>
          <a:stretch>
            <a:fillRect/>
          </a:stretch>
        </p:blipFill>
        <p:spPr bwMode="auto">
          <a:xfrm rot="60000">
            <a:off x="90112" y="1336996"/>
            <a:ext cx="8856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9946" y="87533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Pigmento giallo-verde è parte integrante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mono nucleotide (FMN) e 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adenin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dinucleotide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(FAD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IMPORTANTI ENZIMI DEL METABOLISMO ENERGETICO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pic>
        <p:nvPicPr>
          <p:cNvPr id="6" name="Picture 8" descr="http://upload.wikimedia.org/wikipedia/it/8/85/Ribofla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96952"/>
            <a:ext cx="43386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731" y="188640"/>
            <a:ext cx="903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riboflavina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8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532183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48064" y="61087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dirty="0"/>
          </a:p>
        </p:txBody>
      </p:sp>
      <p:pic>
        <p:nvPicPr>
          <p:cNvPr id="4098" name="Picture 2" descr="C:\Users\Procida Giuseppe\Desktop\Scansioni\img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2134157"/>
            <a:ext cx="842493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31640" y="100715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79912" y="5229200"/>
            <a:ext cx="506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056784" cy="6120680"/>
          </a:xfrm>
        </p:spPr>
      </p:pic>
    </p:spTree>
    <p:extLst>
      <p:ext uri="{BB962C8B-B14F-4D97-AF65-F5344CB8AC3E}">
        <p14:creationId xmlns:p14="http://schemas.microsoft.com/office/powerpoint/2010/main" val="38269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fegato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epatoflavina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, latte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(lattoflavina),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reni, cuore, uovo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ovoflavina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mandorle, funghi, cereali integrali, soia, vegetali a foglia verde 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 smtClean="0"/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SINTOMI DA CARENZA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lingua infiammata, disturbi visivi, fessurazioni delle labbra e degli angoli della bocca, bruciori e prurito a carico delle mucose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r="934" b="60393"/>
          <a:stretch>
            <a:fillRect/>
          </a:stretch>
        </p:blipFill>
        <p:spPr bwMode="auto">
          <a:xfrm rot="-60000">
            <a:off x="611560" y="1268760"/>
            <a:ext cx="8136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88086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6E1986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2294" r="3952" b="1709"/>
          <a:stretch>
            <a:fillRect/>
          </a:stretch>
        </p:blipFill>
        <p:spPr bwMode="auto">
          <a:xfrm>
            <a:off x="251520" y="1298376"/>
            <a:ext cx="8712968" cy="4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8367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il triptofano è il suo precursore 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Componente dei coenzimi NAD e NADP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nei processi ossidoriduttivi,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nella produzione di energia,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 metabolismo dei grassi, del colesterolo, dei carboidrati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nella sintesi di molti componenti dell’organismo, compresi </a:t>
            </a:r>
            <a:r>
              <a:rPr lang="it-IT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gli ormoni 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sessuali e surrenali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47546" y="0"/>
            <a:ext cx="7248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NIACINA (B</a:t>
            </a:r>
            <a:r>
              <a:rPr lang="it-IT" sz="44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3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alias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VITAMINA PP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(Pellagra Preventive </a:t>
            </a:r>
            <a:r>
              <a:rPr lang="it-IT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Factor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upload.wikimedia.org/wikipedia/it/6/61/Nicotin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4352058"/>
            <a:ext cx="3200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44008" y="6380856"/>
            <a:ext cx="449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16016" y="62071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tratto </a:t>
            </a:r>
            <a:r>
              <a:rPr lang="it-IT" sz="1000" dirty="0">
                <a:latin typeface="Arial Black" panose="020B0A04020102020204" pitchFamily="34" charset="0"/>
                <a:cs typeface="Times New Roman" panose="02020603050405020304" pitchFamily="18" charset="0"/>
              </a:rPr>
              <a:t>da </a:t>
            </a:r>
            <a:r>
              <a:rPr lang="it-IT" sz="10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Lehninger</a:t>
            </a:r>
            <a:r>
              <a:rPr lang="it-IT" sz="1000" dirty="0">
                <a:latin typeface="Arial Black" panose="020B0A04020102020204" pitchFamily="34" charset="0"/>
                <a:cs typeface="Times New Roman" panose="02020603050405020304" pitchFamily="18" charset="0"/>
              </a:rPr>
              <a:t>,  Principi di biochimica, Ed. Zanichelli</a:t>
            </a:r>
            <a:endParaRPr lang="it-IT" sz="1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di vitamina  PP preformata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 (ricchi): fegato e altri organi, uova, pesce,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latte, carne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(poveri): arachidi, cereali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integrali,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lievito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birra</a:t>
            </a: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PATOLOGIE DA CARENZA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lang="it-IT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cosidette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3D)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dermatite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(la pelle si screpola e si desquama),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diarrea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(alterazioni del rivestimento mucoso del tratto gastrointestinale),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demenza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(compromissione delle funzioni intellettive)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4C02E1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1622" r="4680" b="2808"/>
          <a:stretch>
            <a:fillRect/>
          </a:stretch>
        </p:blipFill>
        <p:spPr bwMode="auto">
          <a:xfrm>
            <a:off x="251520" y="1290611"/>
            <a:ext cx="8712968" cy="50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82894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50346" y="1268760"/>
            <a:ext cx="8229600" cy="1875663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Utilizzato nella sintesi del </a:t>
            </a:r>
            <a:r>
              <a:rPr lang="it-IT" sz="2000" b="1" dirty="0" err="1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CoA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(ne fa parte strutturalmente) </a:t>
            </a: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fondamentale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nell’utilizzazione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grassi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0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carboidrati, </a:t>
            </a: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sintesi degli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ormoni surrenalici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maturazione 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globuli rossi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 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2658" y="116632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(acido pantotenico)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upload.wikimedia.org/wikipedia/it/c/c0/Acido_pantote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196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332656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1960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presente in un gran numero di alimenti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soprattutto:</a:t>
            </a:r>
          </a:p>
          <a:p>
            <a:pPr algn="ctr">
              <a:buNone/>
              <a:defRPr/>
            </a:pP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fegato, rene, carni, pesce, pollame,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cereali integrali, legumi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patate 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dolci, broccoli, cavolfiori, arance, fragole</a:t>
            </a:r>
          </a:p>
          <a:p>
            <a:pPr algn="ctr"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E’ stabile alla cottura, </a:t>
            </a:r>
            <a:r>
              <a:rPr lang="it-IT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purché 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il </a:t>
            </a:r>
            <a:r>
              <a:rPr lang="it-IT" sz="24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pH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sia compreso fra 5 e 7. A valori inferiori a 5 o superiori a 7, l’acido pantotenico si degrada velocemente </a:t>
            </a:r>
          </a:p>
          <a:p>
            <a:pPr algn="ctr">
              <a:buNone/>
              <a:defRPr/>
            </a:pPr>
            <a:r>
              <a:rPr lang="it-IT" sz="24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primi sintomi di carenza: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 affaticamento e stanchezza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="1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it-IT" sz="4000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5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1B67CE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-113" r="1807" b="3117"/>
          <a:stretch>
            <a:fillRect/>
          </a:stretch>
        </p:blipFill>
        <p:spPr bwMode="auto">
          <a:xfrm rot="60000">
            <a:off x="107504" y="1137666"/>
            <a:ext cx="8856984" cy="53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67600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41867" r="2634"/>
          <a:stretch>
            <a:fillRect/>
          </a:stretch>
        </p:blipFill>
        <p:spPr bwMode="auto">
          <a:xfrm>
            <a:off x="683568" y="1052736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052736"/>
            <a:ext cx="3240360" cy="518457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sz="2200" dirty="0">
                <a:solidFill>
                  <a:srgbClr val="92D050"/>
                </a:solidFill>
                <a:latin typeface="Arial Black" panose="020B0A04020102020204" pitchFamily="34" charset="0"/>
              </a:rPr>
              <a:t>Il suo nome generico è correlato alla sua struttura chimica, infatti consta di un anello piridinico possiede un ossidrile alcolico ed è una vitamina</a:t>
            </a:r>
            <a:r>
              <a:rPr lang="it-IT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endParaRPr lang="it-IT" sz="2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Le forme attive sono 3 </a:t>
            </a:r>
            <a:r>
              <a:rPr lang="it-IT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piridossina 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(alcol),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piridossale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(aldeide),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piridossammina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ammina</a:t>
            </a:r>
            <a:r>
              <a:rPr lang="it-IT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 </a:t>
            </a:r>
            <a:endParaRPr lang="it-IT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pic>
        <p:nvPicPr>
          <p:cNvPr id="5124" name="Picture 4" descr="C:\Users\Procida Giuseppe\Desktop\vitamina-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88431" cy="54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51720" y="87569"/>
            <a:ext cx="481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Garantisce il funzionamento di oltre 60 enzimi  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ha un ruolo vitale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nella moltiplicazione </a:t>
            </a:r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cellulare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per il sistema immunitario </a:t>
            </a:r>
            <a:endParaRPr lang="it-IT" sz="2400" b="1" dirty="0" smtClean="0">
              <a:solidFill>
                <a:srgbClr val="0070C0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defRPr/>
            </a:pPr>
            <a:endParaRPr lang="it-IT" sz="2400" b="1" u="sng" dirty="0" smtClean="0">
              <a:solidFill>
                <a:srgbClr val="FFC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Partecipa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alla sintesi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proteine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componenti strutturali dell’organismo 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neurotrasmettitori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prostaglandine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maturazione dei globuli </a:t>
            </a:r>
            <a:r>
              <a:rPr lang="it-IT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rossi</a:t>
            </a:r>
          </a:p>
          <a:p>
            <a:pPr algn="ctr">
              <a:defRPr/>
            </a:pPr>
            <a:endParaRPr lang="it-IT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Sintomi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di 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carenza: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depressione, convulsioni, anemia, labbra e lingua screpolate, seborrea, eczema </a:t>
            </a:r>
          </a:p>
          <a:p>
            <a:pPr algn="ctr">
              <a:defRPr/>
            </a:pP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95711" y="275928"/>
            <a:ext cx="7776511" cy="64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83968" y="6122913"/>
            <a:ext cx="486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501317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470DC9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3325" r="1779" b="5072"/>
          <a:stretch>
            <a:fillRect/>
          </a:stretch>
        </p:blipFill>
        <p:spPr bwMode="auto">
          <a:xfrm rot="60000">
            <a:off x="179512" y="1181944"/>
            <a:ext cx="8964488" cy="5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72027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0" y="2074495"/>
            <a:ext cx="6264696" cy="4371350"/>
          </a:xfrm>
        </p:spPr>
      </p:pic>
      <p:sp>
        <p:nvSpPr>
          <p:cNvPr id="5" name="Rettangolo 4"/>
          <p:cNvSpPr/>
          <p:nvPr/>
        </p:nvSpPr>
        <p:spPr>
          <a:xfrm>
            <a:off x="418684" y="-8059"/>
            <a:ext cx="8253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BIOTINA o VITAMINA B</a:t>
            </a:r>
            <a:r>
              <a:rPr lang="it-IT" sz="48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8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8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alias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H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8681" y="1844824"/>
            <a:ext cx="825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Partecipa: al metabolismo degli acidi grassi,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del glucosio, degli aminoacidi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alla crescita e alla replicazione cellulare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5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cida Giuseppe\Desktop\Scansioni\img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6967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619666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Acetil-CoA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malonil-CoA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Piruvato carbossilasi ---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ossalacetato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Metilcrotonil-CoA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carbossilasi --- catabolismo leucina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Propionil-CoA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metilmalonil-CoA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(isomerizza a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succinil-CoA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5439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Il suo primo nome (vitamina H) deriva dalla parola tedesca HAUT = pelle, perché sui topi da esperimento dimostrò un’ attività protettrice della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pelle</a:t>
            </a:r>
          </a:p>
          <a:p>
            <a:pPr marL="109728" indent="0" algn="ctr">
              <a:buNone/>
              <a:defRPr/>
            </a:pPr>
            <a:endParaRPr lang="it-IT" sz="2400" b="1" u="sng" dirty="0">
              <a:solidFill>
                <a:srgbClr val="00B05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Fonti </a:t>
            </a:r>
            <a:r>
              <a:rPr lang="it-IT" sz="24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alimentari 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lievito di birra, cavoli, funghi, legumi, cioccolato, carne, </a:t>
            </a: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tuorlo,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cereali, mandorle, arachidi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Prodotta anche dalla flora intestinale</a:t>
            </a:r>
          </a:p>
          <a:p>
            <a:pPr marL="365760" lvl="4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1" lang="en-US" sz="2400" b="1" dirty="0" smtClean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lvl="4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kumimoji="1" 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Inattivata</a:t>
            </a:r>
            <a:r>
              <a:rPr kumimoji="1"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dall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’ </a:t>
            </a:r>
            <a:r>
              <a:rPr kumimoji="1" lang="en-US" sz="2400" b="1" u="sng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avidina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glicoproteina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termolabile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),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fattore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antinutrizionale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contenuto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nell’albume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/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A5BC7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2835" b="19353"/>
          <a:stretch>
            <a:fillRect/>
          </a:stretch>
        </p:blipFill>
        <p:spPr bwMode="auto">
          <a:xfrm rot="60000">
            <a:off x="251520" y="1298377"/>
            <a:ext cx="8712968" cy="45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8367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952328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DNA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con la vitamina B</a:t>
            </a:r>
            <a:r>
              <a:rPr lang="it-IT" sz="2800" b="1" baseline="-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12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agisce 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da </a:t>
            </a:r>
            <a:r>
              <a:rPr lang="it-IT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donatore di metili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In gravidanza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indispensabile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per un corretto sviluppo del feto.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(acido folico)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http://upload.wikimedia.org/wikipedia/it/5/58/Acido_fol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99" y="3573016"/>
            <a:ext cx="44958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componente determinante del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sistema immunitario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stata la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prima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vitamina liposolubile ad essere riconosciuta;  alcuni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caroteni</a:t>
            </a:r>
            <a:r>
              <a:rPr lang="it-IT" sz="2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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detti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provitamina 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possono essere convertiti in vitamina A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cristallo liposolubile di colore giallo, è un alcol a lunga catena detta anche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retinolo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(A</a:t>
            </a:r>
            <a:r>
              <a:rPr lang="it-IT" sz="2800" b="1" baseline="-2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) 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esiste anche la forma aldeidica detta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retinaldeide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o 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che agisce soprattutto sulla vista e sulla riproduzione, e la forma acida, detta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acido retinoico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importante in altre funzioni dell’organismo, come la crescita e la differenziazione cellulare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Fonti alimentari :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cavolo, 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spinaci, bietola,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asparagi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broccoli,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arance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radici, cereali integrali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fotodegradabile e termolabile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carenza compromette tutte le cellule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soprattutto quelle a rapida proliferazione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come i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globuli rossi, apparato gastrointestinale, genitale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2C419D6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4765" r="998" b="3424"/>
          <a:stretch>
            <a:fillRect/>
          </a:stretch>
        </p:blipFill>
        <p:spPr bwMode="auto">
          <a:xfrm rot="60000">
            <a:off x="251520" y="908720"/>
            <a:ext cx="8712968" cy="55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5355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Fattore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nutrizionale epatico in grado di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prevenire l’anemia perniciosa</a:t>
            </a: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Fondamentale per la maturazione dei globuli rossi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DNA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e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 l’acido folico agisce da donatore di metili 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prodotta da microrganismi non da piante ed animali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Esclusive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fonti alimentari animali: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fegato, rene, pesci, latte, carne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86975" y="188640"/>
            <a:ext cx="496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4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http://upload.wikimedia.org/wikipedia/it/5/56/Cobal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90872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Consta di un sistema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tetrapirrolico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al centro il cobalto detto anello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corrinico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8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7" descr="1E0DDB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1" t="8315" b="12610"/>
          <a:stretch>
            <a:fillRect/>
          </a:stretch>
        </p:blipFill>
        <p:spPr bwMode="auto">
          <a:xfrm>
            <a:off x="1259632" y="90872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32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sz="32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2DF86D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841" r="2835" b="4163"/>
          <a:stretch>
            <a:fillRect/>
          </a:stretch>
        </p:blipFill>
        <p:spPr bwMode="auto">
          <a:xfrm>
            <a:off x="251520" y="836712"/>
            <a:ext cx="864095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Fondamentale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per la sintesi del collagene, la più importante proteina dell’organismo (tessuto connettivo, cartilagine, tendini, ecc.)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 smtClean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insieme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a :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Vitamina  E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carotenoidi (liposolubili), 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glutatione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perossidasi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superossido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dismutasi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funge da antiossidante nei compartimenti liquidi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dell’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organismo,dentro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e fuori dalle cellule.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Il deficit provoca lo </a:t>
            </a:r>
            <a:r>
              <a:rPr lang="it-IT" sz="28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scorbuto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: gengive sanguinanti, ecchimosi, rallentata cicatrizzazione, nevrosi, depressione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79712" y="188640"/>
            <a:ext cx="435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C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5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rocida Giuseppe\Desktop\Scansioni\img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8" y="2198471"/>
            <a:ext cx="86409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17754" y="11055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4869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alimenti vegetali, che lo contengono (freschi): agrumi, peperoni, kiwi, broccoli, patate, cavolini di </a:t>
            </a:r>
            <a:r>
              <a:rPr lang="it-IT" sz="28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bruxelles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alimenti animali, che lo contengono: fegato, rene, latte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è assente in: uova, formaggi, pesce, cereali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cottura e l’esposizione all’aria impoveriscono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notevolmente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gli alimenti              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7CF2CE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44540" r="2086" b="1079"/>
          <a:stretch>
            <a:fillRect/>
          </a:stretch>
        </p:blipFill>
        <p:spPr bwMode="auto">
          <a:xfrm rot="60000">
            <a:off x="251520" y="908720"/>
            <a:ext cx="8712968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956" y="27856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6" descr="http://upload.wikimedia.org/wikipedia/it/7/72/Retin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" y="820653"/>
            <a:ext cx="3672408" cy="26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upload.wikimedia.org/wikipedia/it/5/55/Retinalde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9" y="24083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upload.wikimedia.org/wikipedia/it/5/50/Acido_retino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86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71600" y="30288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Retinolo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7197" y="42909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Retinale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3339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Acido retinoico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5541" y="923331"/>
            <a:ext cx="8229600" cy="3585789"/>
          </a:xfrm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Vitamina non essenziale “ufficiosa” del gruppo </a:t>
            </a:r>
            <a:r>
              <a:rPr lang="it-IT" sz="22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B (B</a:t>
            </a:r>
            <a:r>
              <a:rPr lang="it-IT" sz="2200" b="1" baseline="-25000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7</a:t>
            </a:r>
            <a:r>
              <a:rPr lang="it-IT" sz="22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(liberata dalla flora intestinale)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favorisce la mobilizzazione dei grassi dal fegato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; 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è anche necessario per garantire una corretta funzione nervosa, cerebrale, muscolare</a:t>
            </a:r>
            <a:r>
              <a:rPr lang="it-IT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endParaRPr lang="it-IT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2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Nei 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vegetali:principale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componente delle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FIBRE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inositolesafosfato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agrumi, cereali integrali, frutta secca, semi, legumi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ALIMENTI DI ORIGINE ANIMALE: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MIOINOSITOLO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61333" y="0"/>
            <a:ext cx="445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INOSITOLO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0" y="4437112"/>
            <a:ext cx="5162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DF8D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2" b="58435"/>
          <a:stretch>
            <a:fillRect/>
          </a:stretch>
        </p:blipFill>
        <p:spPr bwMode="auto">
          <a:xfrm rot="60000">
            <a:off x="251520" y="1196752"/>
            <a:ext cx="86409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353926" y="58300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14815" b="71008"/>
          <a:stretch>
            <a:fillRect/>
          </a:stretch>
        </p:blipFill>
        <p:spPr bwMode="auto">
          <a:xfrm>
            <a:off x="611560" y="1340768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81918" y="116632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5764"/>
          <a:stretch>
            <a:fillRect/>
          </a:stretch>
        </p:blipFill>
        <p:spPr bwMode="auto">
          <a:xfrm>
            <a:off x="323528" y="980728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09381" y="155607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1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581128"/>
            <a:ext cx="64807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908720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E’ 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il gruppo di pigmenti (dal rosso al giallo) più diffuso in natura, liposolubili, 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sono 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oltre 600 dei quali 30-50 sembrano avere attività simile alla vitamina A 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Si trovano in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alimenti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di origine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vegetale (carota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, albicocca, melone, mango,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etc.) e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di origine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animale (salmone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e altri pesci, tuorlo d’uovo, crostacei, latte, pollame. </a:t>
            </a:r>
          </a:p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I caroteni possono essere immagazzinati nella </a:t>
            </a: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cute, nel </a:t>
            </a: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tessuto adiposo, in diversi organi (fegato, surrenali, testicoli, ovaie</a:t>
            </a: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Il più attivo è il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beta-carotene  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40601" y="2606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Carotenoidi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344816" cy="5534074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129406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I caroteni sono trasformati in vitamina nella mucosa intestinale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568</TotalTime>
  <Words>2045</Words>
  <Application>Microsoft Office PowerPoint</Application>
  <PresentationFormat>Presentazione su schermo (4:3)</PresentationFormat>
  <Paragraphs>304</Paragraphs>
  <Slides>73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85" baseType="lpstr">
      <vt:lpstr>Arial Unicode MS</vt:lpstr>
      <vt:lpstr>Arial</vt:lpstr>
      <vt:lpstr>Arial Black</vt:lpstr>
      <vt:lpstr>Arial Narrow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Picture</vt:lpstr>
      <vt:lpstr>Presentazione standard di PowerPoint</vt:lpstr>
      <vt:lpstr>Vitamine</vt:lpstr>
      <vt:lpstr>Presentazione standard di PowerPoint</vt:lpstr>
      <vt:lpstr>Vitamine</vt:lpstr>
      <vt:lpstr>Vitamine</vt:lpstr>
      <vt:lpstr>Vitamina A</vt:lpstr>
      <vt:lpstr>Vitamina A</vt:lpstr>
      <vt:lpstr>Presentazione standard di PowerPoint</vt:lpstr>
      <vt:lpstr>Presentazione standard di PowerPoint</vt:lpstr>
      <vt:lpstr>Vitamina A</vt:lpstr>
      <vt:lpstr>Vitamina A</vt:lpstr>
      <vt:lpstr>b-carotene</vt:lpstr>
      <vt:lpstr>Vitamina A</vt:lpstr>
      <vt:lpstr>Vitamina D</vt:lpstr>
      <vt:lpstr>Vitamina D</vt:lpstr>
      <vt:lpstr>Vitamina D</vt:lpstr>
      <vt:lpstr>Vitamina D</vt:lpstr>
      <vt:lpstr>Vitamina D</vt:lpstr>
      <vt:lpstr>Vitamina D</vt:lpstr>
      <vt:lpstr>Presentazione standard di PowerPoint</vt:lpstr>
      <vt:lpstr>Presentazione standard di PowerPoint</vt:lpstr>
      <vt:lpstr>Vitamina E</vt:lpstr>
      <vt:lpstr>Vitamina E</vt:lpstr>
      <vt:lpstr>Vitamina E</vt:lpstr>
      <vt:lpstr>Presentazione standard di PowerPoint</vt:lpstr>
      <vt:lpstr>Vitamina K</vt:lpstr>
      <vt:lpstr>Vitamina K</vt:lpstr>
      <vt:lpstr>Vitamina K</vt:lpstr>
      <vt:lpstr>Presentazione standard di PowerPoint</vt:lpstr>
      <vt:lpstr>Vitamina B1</vt:lpstr>
      <vt:lpstr>Vitamina B1</vt:lpstr>
      <vt:lpstr>Presentazione standard di PowerPoint</vt:lpstr>
      <vt:lpstr>Vitamina B1</vt:lpstr>
      <vt:lpstr>Vitamina B1</vt:lpstr>
      <vt:lpstr>Presentazione standard di PowerPoint</vt:lpstr>
      <vt:lpstr>Vitamina B2</vt:lpstr>
      <vt:lpstr>Vitamina B2</vt:lpstr>
      <vt:lpstr>Presentazione standard di PowerPoint</vt:lpstr>
      <vt:lpstr>Vitamina B2</vt:lpstr>
      <vt:lpstr>Vitamina B2</vt:lpstr>
      <vt:lpstr>Presentazione standard di PowerPoint</vt:lpstr>
      <vt:lpstr>Presentazione standard di PowerPoint</vt:lpstr>
      <vt:lpstr>Presentazione standard di PowerPoint</vt:lpstr>
      <vt:lpstr>Vitamina B3</vt:lpstr>
      <vt:lpstr>Vitamina B3</vt:lpstr>
      <vt:lpstr>Vitamina B5 (acido pantotenico)</vt:lpstr>
      <vt:lpstr>Presentazione standard di PowerPoint</vt:lpstr>
      <vt:lpstr>Presentazione standard di PowerPoint</vt:lpstr>
      <vt:lpstr>Vitamina B5</vt:lpstr>
      <vt:lpstr>Presentazione standard di PowerPoint</vt:lpstr>
      <vt:lpstr>Vitamina B6</vt:lpstr>
      <vt:lpstr>Presentazione standard di PowerPoint</vt:lpstr>
      <vt:lpstr>Vitamina B6</vt:lpstr>
      <vt:lpstr>Presentazione standard di PowerPoint</vt:lpstr>
      <vt:lpstr>Presentazione standard di PowerPoint</vt:lpstr>
      <vt:lpstr>Vitamina B8</vt:lpstr>
      <vt:lpstr>Vitamina B8</vt:lpstr>
      <vt:lpstr>Vitamina B8</vt:lpstr>
      <vt:lpstr>Vitamina B9 (acido folico)</vt:lpstr>
      <vt:lpstr>Vitamina B9</vt:lpstr>
      <vt:lpstr>Vitamina B9</vt:lpstr>
      <vt:lpstr>Presentazione standard di PowerPoint</vt:lpstr>
      <vt:lpstr>Vitamina B12</vt:lpstr>
      <vt:lpstr>Vitamina B12</vt:lpstr>
      <vt:lpstr>Vitamina B12</vt:lpstr>
      <vt:lpstr>Presentazione standard di PowerPoint</vt:lpstr>
      <vt:lpstr>Vitamina C</vt:lpstr>
      <vt:lpstr>Vitamina C</vt:lpstr>
      <vt:lpstr>Vitamina C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</dc:title>
  <dc:creator>Procida Giuseppe</dc:creator>
  <cp:lastModifiedBy>Prof.ssa Cateni</cp:lastModifiedBy>
  <cp:revision>60</cp:revision>
  <dcterms:created xsi:type="dcterms:W3CDTF">2015-05-27T07:57:05Z</dcterms:created>
  <dcterms:modified xsi:type="dcterms:W3CDTF">2016-04-29T08:35:36Z</dcterms:modified>
</cp:coreProperties>
</file>