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7A8977-B4B4-4D3C-BE45-382B2C6544B1}" v="1" dt="2021-10-12T15:59:52.1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microsoft.com/office/2016/11/relationships/changesInfo" Target="changesInfos/changesInfo1.xml"/><Relationship Id="rId5" Type="http://schemas.openxmlformats.org/officeDocument/2006/relationships/slide" Target="slides/slide1.xml"/><Relationship Id="rId61" Type="http://schemas.openxmlformats.org/officeDocument/2006/relationships/presProps" Target="presProp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ASSO GIULIA [LE0100818]" userId="S::s255608@ds.units.it::67b60989-a85f-4d40-9fa6-b8b1781df393" providerId="AD" clId="Web-{957A8977-B4B4-4D3C-BE45-382B2C6544B1}"/>
    <pc:docChg chg="modSld">
      <pc:chgData name="GRASSO GIULIA [LE0100818]" userId="S::s255608@ds.units.it::67b60989-a85f-4d40-9fa6-b8b1781df393" providerId="AD" clId="Web-{957A8977-B4B4-4D3C-BE45-382B2C6544B1}" dt="2021-10-12T15:59:52.171" v="0"/>
      <pc:docMkLst>
        <pc:docMk/>
      </pc:docMkLst>
      <pc:sldChg chg="addSp">
        <pc:chgData name="GRASSO GIULIA [LE0100818]" userId="S::s255608@ds.units.it::67b60989-a85f-4d40-9fa6-b8b1781df393" providerId="AD" clId="Web-{957A8977-B4B4-4D3C-BE45-382B2C6544B1}" dt="2021-10-12T15:59:52.171" v="0"/>
        <pc:sldMkLst>
          <pc:docMk/>
          <pc:sldMk cId="607537102" sldId="272"/>
        </pc:sldMkLst>
        <pc:spChg chg="add">
          <ac:chgData name="GRASSO GIULIA [LE0100818]" userId="S::s255608@ds.units.it::67b60989-a85f-4d40-9fa6-b8b1781df393" providerId="AD" clId="Web-{957A8977-B4B4-4D3C-BE45-382B2C6544B1}" dt="2021-10-12T15:59:52.171" v="0"/>
          <ac:spMkLst>
            <pc:docMk/>
            <pc:sldMk cId="607537102" sldId="272"/>
            <ac:spMk id="3" creationId="{1447F890-CBB9-478F-A8A1-87DC7D03985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it-IT"/>
              <a:t>Fare clic per modificare lo stile del titolo</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97E13FE9-FEB2-456C-8F83-4FF5BD39F422}" type="datetimeFigureOut">
              <a:rPr lang="it-IT" smtClean="0"/>
              <a:t>19/10/2021</a:t>
            </a:fld>
            <a:endParaRPr lang="it-IT"/>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it-IT"/>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571AA6DE-34DD-4F9D-BC79-782CCC8FB156}" type="slidenum">
              <a:rPr lang="it-IT" smtClean="0"/>
              <a:t>‹N›</a:t>
            </a:fld>
            <a:endParaRPr lang="it-IT"/>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97E13FE9-FEB2-456C-8F83-4FF5BD39F422}" type="datetimeFigureOut">
              <a:rPr lang="it-IT" smtClean="0"/>
              <a:t>19/10/2021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71AA6DE-34DD-4F9D-BC79-782CCC8FB156}"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it-IT"/>
              <a:t>Fare clic per modificare lo stile del titolo</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97E13FE9-FEB2-456C-8F83-4FF5BD39F422}" type="datetimeFigureOut">
              <a:rPr lang="it-IT" smtClean="0"/>
              <a:t>19/10/2021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71AA6DE-34DD-4F9D-BC79-782CCC8FB156}"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7E13FE9-FEB2-456C-8F83-4FF5BD39F422}" type="datetimeFigureOut">
              <a:rPr lang="it-IT" smtClean="0"/>
              <a:t>19/10/2021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71AA6DE-34DD-4F9D-BC79-782CCC8FB156}"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it-IT"/>
              <a:t>Fare clic per modificare lo stile del titolo</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97E13FE9-FEB2-456C-8F83-4FF5BD39F422}" type="datetimeFigureOut">
              <a:rPr lang="it-IT" smtClean="0"/>
              <a:t>19/10/2021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71AA6DE-34DD-4F9D-BC79-782CCC8FB156}"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5" name="Date Placeholder 4"/>
          <p:cNvSpPr>
            <a:spLocks noGrp="1"/>
          </p:cNvSpPr>
          <p:nvPr>
            <p:ph type="dt" sz="half" idx="10"/>
          </p:nvPr>
        </p:nvSpPr>
        <p:spPr/>
        <p:txBody>
          <a:bodyPr/>
          <a:lstStyle/>
          <a:p>
            <a:fld id="{97E13FE9-FEB2-456C-8F83-4FF5BD39F422}" type="datetimeFigureOut">
              <a:rPr lang="it-IT" smtClean="0"/>
              <a:t>19/10/2021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71AA6DE-34DD-4F9D-BC79-782CCC8FB156}" type="slidenum">
              <a:rPr lang="it-IT" smtClean="0"/>
              <a:t>‹N›</a:t>
            </a:fld>
            <a:endParaRPr lang="it-IT"/>
          </a:p>
        </p:txBody>
      </p:sp>
      <p:sp>
        <p:nvSpPr>
          <p:cNvPr id="9" name="Content Placeholder 8"/>
          <p:cNvSpPr>
            <a:spLocks noGrp="1"/>
          </p:cNvSpPr>
          <p:nvPr>
            <p:ph sz="quarter" idx="13"/>
          </p:nvPr>
        </p:nvSpPr>
        <p:spPr>
          <a:xfrm>
            <a:off x="1042416" y="2313432"/>
            <a:ext cx="3419856" cy="349300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97E13FE9-FEB2-456C-8F83-4FF5BD39F422}" type="datetimeFigureOut">
              <a:rPr lang="it-IT" smtClean="0"/>
              <a:t>19/10/2021</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571AA6DE-34DD-4F9D-BC79-782CCC8FB156}"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Date Placeholder 2"/>
          <p:cNvSpPr>
            <a:spLocks noGrp="1"/>
          </p:cNvSpPr>
          <p:nvPr>
            <p:ph type="dt" sz="half" idx="10"/>
          </p:nvPr>
        </p:nvSpPr>
        <p:spPr/>
        <p:txBody>
          <a:bodyPr/>
          <a:lstStyle/>
          <a:p>
            <a:fld id="{97E13FE9-FEB2-456C-8F83-4FF5BD39F422}" type="datetimeFigureOut">
              <a:rPr lang="it-IT" smtClean="0"/>
              <a:t>19/10/2021</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571AA6DE-34DD-4F9D-BC79-782CCC8FB156}"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13FE9-FEB2-456C-8F83-4FF5BD39F422}" type="datetimeFigureOut">
              <a:rPr lang="it-IT" smtClean="0"/>
              <a:t>19/10/2021</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571AA6DE-34DD-4F9D-BC79-782CCC8FB156}"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7E13FE9-FEB2-456C-8F83-4FF5BD39F422}" type="datetimeFigureOut">
              <a:rPr lang="it-IT" smtClean="0"/>
              <a:t>19/10/2021</a:t>
            </a:fld>
            <a:endParaRPr lang="it-IT"/>
          </a:p>
        </p:txBody>
      </p:sp>
      <p:sp>
        <p:nvSpPr>
          <p:cNvPr id="7" name="Slide Number Placeholder 6"/>
          <p:cNvSpPr>
            <a:spLocks noGrp="1"/>
          </p:cNvSpPr>
          <p:nvPr>
            <p:ph type="sldNum" sz="quarter" idx="12"/>
          </p:nvPr>
        </p:nvSpPr>
        <p:spPr/>
        <p:txBody>
          <a:bodyPr/>
          <a:lstStyle/>
          <a:p>
            <a:fld id="{571AA6DE-34DD-4F9D-BC79-782CCC8FB156}" type="slidenum">
              <a:rPr lang="it-IT" smtClean="0"/>
              <a:t>‹N›</a:t>
            </a:fld>
            <a:endParaRPr lang="it-IT"/>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it-IT"/>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it-IT"/>
              <a:t>Fare clic per modificare lo stile del titolo</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it-IT"/>
              <a:t>Fare clic per modificare lo stile del titolo</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97E13FE9-FEB2-456C-8F83-4FF5BD39F422}" type="datetimeFigureOut">
              <a:rPr lang="it-IT" smtClean="0"/>
              <a:t>19/10/2021</a:t>
            </a:fld>
            <a:endParaRPr lang="it-IT"/>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it-IT"/>
          </a:p>
        </p:txBody>
      </p:sp>
      <p:sp>
        <p:nvSpPr>
          <p:cNvPr id="7" name="Slide Number Placeholder 6"/>
          <p:cNvSpPr>
            <a:spLocks noGrp="1"/>
          </p:cNvSpPr>
          <p:nvPr>
            <p:ph type="sldNum" sz="quarter" idx="12"/>
          </p:nvPr>
        </p:nvSpPr>
        <p:spPr/>
        <p:txBody>
          <a:bodyPr/>
          <a:lstStyle/>
          <a:p>
            <a:fld id="{571AA6DE-34DD-4F9D-BC79-782CCC8FB156}"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97E13FE9-FEB2-456C-8F83-4FF5BD39F422}" type="datetimeFigureOut">
              <a:rPr lang="it-IT" smtClean="0"/>
              <a:t>19/10/2021</a:t>
            </a:fld>
            <a:endParaRPr lang="it-IT"/>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it-IT"/>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571AA6DE-34DD-4F9D-BC79-782CCC8FB156}"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a:t>Storia sociale ed economica del Medioevo</a:t>
            </a:r>
          </a:p>
        </p:txBody>
      </p:sp>
      <p:sp>
        <p:nvSpPr>
          <p:cNvPr id="3" name="Sottotitolo 2"/>
          <p:cNvSpPr>
            <a:spLocks noGrp="1"/>
          </p:cNvSpPr>
          <p:nvPr>
            <p:ph type="subTitle" idx="1"/>
          </p:nvPr>
        </p:nvSpPr>
        <p:spPr/>
        <p:txBody>
          <a:bodyPr/>
          <a:lstStyle/>
          <a:p>
            <a:r>
              <a:rPr lang="it-IT" dirty="0" err="1"/>
              <a:t>a.a</a:t>
            </a:r>
            <a:r>
              <a:rPr lang="it-IT" dirty="0"/>
              <a:t>. 2021/2022</a:t>
            </a:r>
          </a:p>
          <a:p>
            <a:endParaRPr lang="it-IT" dirty="0"/>
          </a:p>
          <a:p>
            <a:r>
              <a:rPr lang="it-IT" b="1" dirty="0"/>
              <a:t>Prof. Miriam Davide</a:t>
            </a:r>
          </a:p>
        </p:txBody>
      </p:sp>
    </p:spTree>
    <p:extLst>
      <p:ext uri="{BB962C8B-B14F-4D97-AF65-F5344CB8AC3E}">
        <p14:creationId xmlns:p14="http://schemas.microsoft.com/office/powerpoint/2010/main" val="219342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87624" y="1556792"/>
            <a:ext cx="6696744" cy="2308324"/>
          </a:xfrm>
          <a:prstGeom prst="rect">
            <a:avLst/>
          </a:prstGeom>
        </p:spPr>
        <p:txBody>
          <a:bodyPr wrap="square">
            <a:spAutoFit/>
          </a:bodyPr>
          <a:lstStyle/>
          <a:p>
            <a:pPr algn="just"/>
            <a:r>
              <a:rPr lang="it-IT" b="1" dirty="0"/>
              <a:t>14- Custodiscano bene le nostre giumente e separino i puledri quando è tempo di farlo; se le </a:t>
            </a:r>
            <a:r>
              <a:rPr lang="it-IT" b="1" dirty="0" err="1"/>
              <a:t>puledresi</a:t>
            </a:r>
            <a:r>
              <a:rPr lang="it-IT" b="1" dirty="0"/>
              <a:t> saranno moltiplicate vengano separate e se ne faccia un branco a parte.</a:t>
            </a:r>
          </a:p>
          <a:p>
            <a:pPr algn="just"/>
            <a:endParaRPr lang="it-IT" b="1" dirty="0"/>
          </a:p>
          <a:p>
            <a:pPr algn="just"/>
            <a:endParaRPr lang="it-IT" b="1" dirty="0"/>
          </a:p>
          <a:p>
            <a:pPr algn="just"/>
            <a:r>
              <a:rPr lang="it-IT" b="1" dirty="0"/>
              <a:t>15- I nostri puledri siano in ogni caso presenti nei pressi del </a:t>
            </a:r>
            <a:r>
              <a:rPr lang="it-IT" b="1" dirty="0" err="1"/>
              <a:t>Palatium</a:t>
            </a:r>
            <a:r>
              <a:rPr lang="it-IT" b="1" dirty="0"/>
              <a:t> per la messa di S. Martino, </a:t>
            </a:r>
          </a:p>
        </p:txBody>
      </p:sp>
    </p:spTree>
    <p:extLst>
      <p:ext uri="{BB962C8B-B14F-4D97-AF65-F5344CB8AC3E}">
        <p14:creationId xmlns:p14="http://schemas.microsoft.com/office/powerpoint/2010/main" val="178550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403648" y="908720"/>
            <a:ext cx="6408712" cy="4524315"/>
          </a:xfrm>
          <a:prstGeom prst="rect">
            <a:avLst/>
          </a:prstGeom>
        </p:spPr>
        <p:txBody>
          <a:bodyPr wrap="square">
            <a:spAutoFit/>
          </a:bodyPr>
          <a:lstStyle/>
          <a:p>
            <a:pPr algn="just"/>
            <a:r>
              <a:rPr lang="it-IT" b="1" dirty="0"/>
              <a:t>16- Vogliamo che tutto ciò che noi o la regina abbiamo ordinato a ciascun </a:t>
            </a:r>
            <a:r>
              <a:rPr lang="it-IT" b="1" dirty="0" err="1"/>
              <a:t>iudex</a:t>
            </a:r>
            <a:r>
              <a:rPr lang="it-IT" b="1" dirty="0"/>
              <a:t> o lo abbiano ordinato a nome nostro i nostri </a:t>
            </a:r>
            <a:r>
              <a:rPr lang="it-IT" b="1" dirty="0" err="1"/>
              <a:t>ministeriales</a:t>
            </a:r>
            <a:r>
              <a:rPr lang="it-IT" b="1" dirty="0"/>
              <a:t> - il siniscalco e il sovrastante alle cantine - lo eseguano esattamente come è stato loro ordinato: chiunque trascuri di farlo per negligenza, si astenga dal bere dal momento in cui gli giunge il richiamo fino a quando non si presenta al cospetto nostro o della regina e chieda perdono. </a:t>
            </a:r>
          </a:p>
          <a:p>
            <a:pPr algn="just"/>
            <a:r>
              <a:rPr lang="it-IT" b="1" dirty="0"/>
              <a:t>Se lo </a:t>
            </a:r>
            <a:r>
              <a:rPr lang="it-IT" b="1" dirty="0" err="1"/>
              <a:t>iudex</a:t>
            </a:r>
            <a:r>
              <a:rPr lang="it-IT" b="1" dirty="0"/>
              <a:t> milita nell'esercito o è incaricato di far la guardia o partecipa a un'ambasceria o è altrove, e ai suoi </a:t>
            </a:r>
            <a:r>
              <a:rPr lang="it-IT" b="1" dirty="0" err="1"/>
              <a:t>iuniores</a:t>
            </a:r>
            <a:r>
              <a:rPr lang="it-IT" b="1" dirty="0"/>
              <a:t> siano stati assegnati degli ordini rimasti ineseguiti, costoro vengano a piedi al </a:t>
            </a:r>
            <a:r>
              <a:rPr lang="it-IT" b="1" dirty="0" err="1"/>
              <a:t>palatium</a:t>
            </a:r>
            <a:r>
              <a:rPr lang="it-IT" b="1" dirty="0"/>
              <a:t> e si astengano dal bere o dal mangiar carne finché non forniscono le ragioni della loro mancanza. Subiscano quindi il castigo, o in frustate o in qualsiasi altro modo piacerà a noi o alla regina.</a:t>
            </a:r>
          </a:p>
        </p:txBody>
      </p:sp>
    </p:spTree>
    <p:extLst>
      <p:ext uri="{BB962C8B-B14F-4D97-AF65-F5344CB8AC3E}">
        <p14:creationId xmlns:p14="http://schemas.microsoft.com/office/powerpoint/2010/main" val="1974723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43608" y="1859340"/>
            <a:ext cx="6984776" cy="2585323"/>
          </a:xfrm>
          <a:prstGeom prst="rect">
            <a:avLst/>
          </a:prstGeom>
        </p:spPr>
        <p:txBody>
          <a:bodyPr wrap="square">
            <a:spAutoFit/>
          </a:bodyPr>
          <a:lstStyle/>
          <a:p>
            <a:pPr algn="just"/>
            <a:r>
              <a:rPr lang="it-IT" b="1" dirty="0"/>
              <a:t>17- Quante sono le </a:t>
            </a:r>
            <a:r>
              <a:rPr lang="it-IT" b="1" dirty="0" err="1"/>
              <a:t>villae</a:t>
            </a:r>
            <a:r>
              <a:rPr lang="it-IT" b="1" dirty="0"/>
              <a:t> presenti nel </a:t>
            </a:r>
            <a:r>
              <a:rPr lang="it-IT" b="1" dirty="0" err="1"/>
              <a:t>ministerium</a:t>
            </a:r>
            <a:r>
              <a:rPr lang="it-IT" b="1" dirty="0"/>
              <a:t>, altrettanti siano gli uomini che si occupano delle api a nostro profitto.</a:t>
            </a:r>
          </a:p>
          <a:p>
            <a:pPr algn="just"/>
            <a:endParaRPr lang="it-IT" b="1" dirty="0"/>
          </a:p>
          <a:p>
            <a:pPr algn="just"/>
            <a:r>
              <a:rPr lang="it-IT" b="1" dirty="0"/>
              <a:t>18- Allevino polli e oche presso i nostri mulini, in base alla resa del mulino o come meglio possono.</a:t>
            </a:r>
          </a:p>
          <a:p>
            <a:pPr algn="just"/>
            <a:endParaRPr lang="it-IT" b="1" dirty="0"/>
          </a:p>
          <a:p>
            <a:pPr algn="just"/>
            <a:r>
              <a:rPr lang="it-IT" b="1" dirty="0"/>
              <a:t>19- Nei nostri granai delle "ville più grandi" allevino non meno di cento polli e non meno di trenta oche, nelle "ville più piccole" non meno di cinquanta polli e dodici oche</a:t>
            </a:r>
          </a:p>
        </p:txBody>
      </p:sp>
    </p:spTree>
    <p:extLst>
      <p:ext uri="{BB962C8B-B14F-4D97-AF65-F5344CB8AC3E}">
        <p14:creationId xmlns:p14="http://schemas.microsoft.com/office/powerpoint/2010/main" val="2432282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71600" y="1628800"/>
            <a:ext cx="6984776" cy="2862322"/>
          </a:xfrm>
          <a:prstGeom prst="rect">
            <a:avLst/>
          </a:prstGeom>
        </p:spPr>
        <p:txBody>
          <a:bodyPr wrap="square">
            <a:spAutoFit/>
          </a:bodyPr>
          <a:lstStyle/>
          <a:p>
            <a:pPr algn="just"/>
            <a:r>
              <a:rPr lang="it-IT" b="1" dirty="0"/>
              <a:t>20- Ogni </a:t>
            </a:r>
            <a:r>
              <a:rPr lang="it-IT" b="1" dirty="0" err="1"/>
              <a:t>iudex</a:t>
            </a:r>
            <a:r>
              <a:rPr lang="it-IT" b="1" dirty="0"/>
              <a:t> faccia pervenire per tutto l'anno alla </a:t>
            </a:r>
            <a:r>
              <a:rPr lang="it-IT" b="1" dirty="0" err="1"/>
              <a:t>curtis</a:t>
            </a:r>
            <a:r>
              <a:rPr lang="it-IT" b="1" dirty="0"/>
              <a:t> prodotti in abbondanza e faccia effettuare controlli tre quattro o più volte.</a:t>
            </a:r>
          </a:p>
          <a:p>
            <a:pPr algn="just"/>
            <a:endParaRPr lang="it-IT" b="1" dirty="0"/>
          </a:p>
          <a:p>
            <a:pPr algn="just"/>
            <a:r>
              <a:rPr lang="it-IT" b="1" dirty="0"/>
              <a:t>21- Ciascun </a:t>
            </a:r>
            <a:r>
              <a:rPr lang="it-IT" b="1" dirty="0" err="1"/>
              <a:t>iudex</a:t>
            </a:r>
            <a:r>
              <a:rPr lang="it-IT" b="1" dirty="0"/>
              <a:t> tenga dei vivai di pesci là dove prima già c'erano e, se possono essere ampliati, li ampli; dove prima non c'erano, ma possono esserci, ne crei di nuovi.</a:t>
            </a:r>
          </a:p>
          <a:p>
            <a:pPr algn="just"/>
            <a:endParaRPr lang="it-IT" b="1" dirty="0"/>
          </a:p>
          <a:p>
            <a:pPr algn="just"/>
            <a:r>
              <a:rPr lang="it-IT" b="1" dirty="0"/>
              <a:t>22- Chi coltiva vigne, tenga non meno di tre o quattro corone di grappoli</a:t>
            </a:r>
            <a:r>
              <a:rPr lang="it-IT" dirty="0"/>
              <a:t>.</a:t>
            </a:r>
          </a:p>
        </p:txBody>
      </p:sp>
    </p:spTree>
    <p:extLst>
      <p:ext uri="{BB962C8B-B14F-4D97-AF65-F5344CB8AC3E}">
        <p14:creationId xmlns:p14="http://schemas.microsoft.com/office/powerpoint/2010/main" val="3112088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43608" y="980728"/>
            <a:ext cx="7200800" cy="5078313"/>
          </a:xfrm>
          <a:prstGeom prst="rect">
            <a:avLst/>
          </a:prstGeom>
        </p:spPr>
        <p:txBody>
          <a:bodyPr wrap="square">
            <a:spAutoFit/>
          </a:bodyPr>
          <a:lstStyle/>
          <a:p>
            <a:pPr algn="just"/>
            <a:r>
              <a:rPr lang="it-IT" b="1" dirty="0"/>
              <a:t>23- In ogni nostra villa gli </a:t>
            </a:r>
            <a:r>
              <a:rPr lang="it-IT" b="1" dirty="0" err="1"/>
              <a:t>iudices</a:t>
            </a:r>
            <a:r>
              <a:rPr lang="it-IT" b="1" dirty="0"/>
              <a:t> abbiano stalle per mucche, porcili, ovili per pecore, capre e montoni nel maggior numero possibile e non devono assolutamente esserne privi. Abbiano inoltre vacche proprie destinate al loro servizio e custodite dai nostri servi, cosicché in alcun modo si riduca il numero delle vacche addette al nostro servizio o agli aratri. E quando tocca loro il turno della fornitura della carne, forniscano buoi zoppi non malati, vacche e cavalli non rognosi o altri animali non malati. E, come già detto, non riducano per questo il numero delle vacche nelle stalle o agli aratri.</a:t>
            </a:r>
          </a:p>
          <a:p>
            <a:pPr algn="just"/>
            <a:endParaRPr lang="it-IT" b="1" dirty="0"/>
          </a:p>
          <a:p>
            <a:pPr algn="just"/>
            <a:r>
              <a:rPr lang="it-IT" b="1" dirty="0"/>
              <a:t>24- Rientra nei compiti di ciascun </a:t>
            </a:r>
            <a:r>
              <a:rPr lang="it-IT" b="1" dirty="0" err="1"/>
              <a:t>iudex</a:t>
            </a:r>
            <a:r>
              <a:rPr lang="it-IT" b="1" dirty="0"/>
              <a:t> quel che va fornito per la nostra mensa; e quanto fornirà sia buono e di ottima qualità, ben preparato, con cura e pulizia. Ciascuno riceva dall'annona due pasti al giorno per il servizio alla nostra mensa, quando sarà di turno a servire. Forniture di altro genere siano in tutto sotto ogni aspetto di buona qualità, che si tratti di farina o di animali</a:t>
            </a:r>
          </a:p>
        </p:txBody>
      </p:sp>
    </p:spTree>
    <p:extLst>
      <p:ext uri="{BB962C8B-B14F-4D97-AF65-F5344CB8AC3E}">
        <p14:creationId xmlns:p14="http://schemas.microsoft.com/office/powerpoint/2010/main" val="1909208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612845"/>
            <a:ext cx="6912768" cy="4801314"/>
          </a:xfrm>
          <a:prstGeom prst="rect">
            <a:avLst/>
          </a:prstGeom>
        </p:spPr>
        <p:txBody>
          <a:bodyPr wrap="square">
            <a:spAutoFit/>
          </a:bodyPr>
          <a:lstStyle/>
          <a:p>
            <a:pPr algn="just"/>
            <a:r>
              <a:rPr lang="it-IT" b="1" dirty="0"/>
              <a:t>25- Ai primi di settembre facciano sapere se si organizzano o no pascoli collettivi.</a:t>
            </a:r>
          </a:p>
          <a:p>
            <a:pPr algn="just"/>
            <a:endParaRPr lang="it-IT" b="1" dirty="0"/>
          </a:p>
          <a:p>
            <a:pPr algn="just"/>
            <a:r>
              <a:rPr lang="it-IT" b="1" dirty="0"/>
              <a:t>26- Ai </a:t>
            </a:r>
            <a:r>
              <a:rPr lang="it-IT" b="1" dirty="0" err="1"/>
              <a:t>maiores</a:t>
            </a:r>
            <a:r>
              <a:rPr lang="it-IT" b="1" dirty="0"/>
              <a:t> non sia affidato nel </a:t>
            </a:r>
            <a:r>
              <a:rPr lang="it-IT" b="1" dirty="0" err="1"/>
              <a:t>ministerio</a:t>
            </a:r>
            <a:r>
              <a:rPr lang="it-IT" b="1" dirty="0"/>
              <a:t> un territorio più ampio di quel che può essere percorso o controllato in un sol giorno.</a:t>
            </a:r>
          </a:p>
          <a:p>
            <a:pPr algn="just"/>
            <a:endParaRPr lang="it-IT" b="1" dirty="0"/>
          </a:p>
          <a:p>
            <a:pPr algn="just"/>
            <a:endParaRPr lang="it-IT" b="1" dirty="0"/>
          </a:p>
          <a:p>
            <a:pPr algn="just"/>
            <a:r>
              <a:rPr lang="it-IT" b="1" dirty="0"/>
              <a:t>27- Le nostre case abbiano sempre il fuoco acceso e siano sorvegliate per garantire la sicurezza. Equando messi o ambascerie vanno o vengono dal </a:t>
            </a:r>
            <a:r>
              <a:rPr lang="it-IT" b="1" dirty="0" err="1"/>
              <a:t>palatium</a:t>
            </a:r>
            <a:r>
              <a:rPr lang="it-IT" b="1" dirty="0"/>
              <a:t>, non alloggino assolutamente nelle </a:t>
            </a:r>
            <a:r>
              <a:rPr lang="it-IT" b="1" dirty="0" err="1"/>
              <a:t>curtes</a:t>
            </a:r>
            <a:r>
              <a:rPr lang="it-IT" b="1" dirty="0"/>
              <a:t> del re, senza uno speciale ordine nostro o della regina. Il conte nel suo </a:t>
            </a:r>
            <a:r>
              <a:rPr lang="it-IT" b="1" dirty="0" err="1"/>
              <a:t>ministerium</a:t>
            </a:r>
            <a:r>
              <a:rPr lang="it-IT" b="1" dirty="0"/>
              <a:t> o quegli uomini che già in passato si sono occupati dei messi o delle ambascerie, continuino ad occuparsi come in passato e dei cavalli e di ogni altra necessità, in modo che possano recarsi a palazzo o tornarne in modo agevole e decoroso.</a:t>
            </a:r>
          </a:p>
        </p:txBody>
      </p:sp>
    </p:spTree>
    <p:extLst>
      <p:ext uri="{BB962C8B-B14F-4D97-AF65-F5344CB8AC3E}">
        <p14:creationId xmlns:p14="http://schemas.microsoft.com/office/powerpoint/2010/main" val="12394380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43608" y="474345"/>
            <a:ext cx="7200800" cy="4524315"/>
          </a:xfrm>
          <a:prstGeom prst="rect">
            <a:avLst/>
          </a:prstGeom>
        </p:spPr>
        <p:txBody>
          <a:bodyPr wrap="square">
            <a:spAutoFit/>
          </a:bodyPr>
          <a:lstStyle/>
          <a:p>
            <a:endParaRPr lang="it-IT" dirty="0"/>
          </a:p>
          <a:p>
            <a:pPr algn="just"/>
            <a:r>
              <a:rPr lang="it-IT" b="1" dirty="0"/>
              <a:t>28- Vogliamo che ogni anno, durante la quaresima, nella domenica delle palme detta osanna, facciano recapitare, come prescritto, il ricavato delle nostre coltivazioni, dopo che ci avranno fatto conoscere per l'anno in corso a quanto ammonta la produzione.</a:t>
            </a:r>
          </a:p>
          <a:p>
            <a:endParaRPr lang="it-IT" b="1" dirty="0"/>
          </a:p>
          <a:p>
            <a:pPr algn="just"/>
            <a:r>
              <a:rPr lang="it-IT" b="1" dirty="0"/>
              <a:t>29- Per quei nostri uomini che hanno reclami da fare, ciascun </a:t>
            </a:r>
            <a:r>
              <a:rPr lang="it-IT" b="1" dirty="0" err="1"/>
              <a:t>iudex</a:t>
            </a:r>
            <a:r>
              <a:rPr lang="it-IT" b="1" dirty="0"/>
              <a:t> provveda che non debbano venire a reclamare da noi, e veda di non rimandare per negligenza i giorni in cui devono prestare servizio. E se uno straniero nostro servo reclamasse giustizia, il suo </a:t>
            </a:r>
            <a:r>
              <a:rPr lang="it-IT" b="1" dirty="0" err="1"/>
              <a:t>magister</a:t>
            </a:r>
            <a:r>
              <a:rPr lang="it-IT" b="1" dirty="0"/>
              <a:t> si batta con ogni impegno perché gli sia resa e, se in qualche posto non ci riesce, non permetta che il nostro servo debba penare da solo ma il suo </a:t>
            </a:r>
            <a:r>
              <a:rPr lang="it-IT" b="1" dirty="0" err="1"/>
              <a:t>magister</a:t>
            </a:r>
            <a:r>
              <a:rPr lang="it-IT" b="1" dirty="0"/>
              <a:t>, di persona o per mezzo di un suo inviato, provveda a informarcene</a:t>
            </a:r>
          </a:p>
        </p:txBody>
      </p:sp>
    </p:spTree>
    <p:extLst>
      <p:ext uri="{BB962C8B-B14F-4D97-AF65-F5344CB8AC3E}">
        <p14:creationId xmlns:p14="http://schemas.microsoft.com/office/powerpoint/2010/main" val="2384640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1305342"/>
            <a:ext cx="7344816" cy="2862322"/>
          </a:xfrm>
          <a:prstGeom prst="rect">
            <a:avLst/>
          </a:prstGeom>
        </p:spPr>
        <p:txBody>
          <a:bodyPr wrap="square">
            <a:spAutoFit/>
          </a:bodyPr>
          <a:lstStyle/>
          <a:p>
            <a:pPr algn="just"/>
            <a:r>
              <a:rPr lang="it-IT" b="1" dirty="0"/>
              <a:t>30- Vogliamo che da tutto quel che è stato prodotto venga accantonata la parte destinata a nostro uso. Ugualmente accantoni quanto deve essere caricato sui carri per le spedizioni militari, procurandoselo sia nell'abitato che presso i pastori, e registrino i quantitativi inviati a questo scopo.</a:t>
            </a:r>
          </a:p>
          <a:p>
            <a:endParaRPr lang="it-IT" b="1" dirty="0"/>
          </a:p>
          <a:p>
            <a:pPr algn="just"/>
            <a:r>
              <a:rPr lang="it-IT" b="1" dirty="0"/>
              <a:t>31- Allo stesso modo ogni anno facciano accantonare ciò che va distribuito ai braccianti e alle lavoratrici dei ginecei e a tempo opportuno lo distribuiscano integralmente e ci sappiano dire che uso ne fanno e come si riforniscono.</a:t>
            </a:r>
          </a:p>
        </p:txBody>
      </p:sp>
      <p:sp>
        <p:nvSpPr>
          <p:cNvPr id="3" name="CasellaDiTesto 2">
            <a:extLst>
              <a:ext uri="{FF2B5EF4-FFF2-40B4-BE49-F238E27FC236}">
                <a16:creationId xmlns="" xmlns:a16="http://schemas.microsoft.com/office/drawing/2014/main" id="{1447F890-CBB9-478F-A8A1-87DC7D03985F}"/>
              </a:ext>
            </a:extLst>
          </p:cNvPr>
          <p:cNvSpPr txBox="1"/>
          <p:nvPr/>
        </p:nvSpPr>
        <p:spPr>
          <a:xfrm>
            <a:off x="3200400" y="3200400"/>
            <a:ext cx="274320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it-IT"/>
              <a:t>Fare clic per inserire testo</a:t>
            </a:r>
          </a:p>
        </p:txBody>
      </p:sp>
    </p:spTree>
    <p:extLst>
      <p:ext uri="{BB962C8B-B14F-4D97-AF65-F5344CB8AC3E}">
        <p14:creationId xmlns:p14="http://schemas.microsoft.com/office/powerpoint/2010/main" val="607537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1166843"/>
            <a:ext cx="7704856" cy="3693319"/>
          </a:xfrm>
          <a:prstGeom prst="rect">
            <a:avLst/>
          </a:prstGeom>
        </p:spPr>
        <p:txBody>
          <a:bodyPr wrap="square">
            <a:spAutoFit/>
          </a:bodyPr>
          <a:lstStyle/>
          <a:p>
            <a:r>
              <a:rPr lang="it-IT" b="1" dirty="0"/>
              <a:t>32- Ciascun </a:t>
            </a:r>
            <a:r>
              <a:rPr lang="it-IT" b="1" dirty="0" err="1"/>
              <a:t>iudex</a:t>
            </a:r>
            <a:r>
              <a:rPr lang="it-IT" b="1" dirty="0"/>
              <a:t> provveda a rifornirsi di semente sempre buona e di ottima qualità, o comprandola o procurandosela altrimenti.</a:t>
            </a:r>
          </a:p>
          <a:p>
            <a:endParaRPr lang="it-IT" b="1" dirty="0"/>
          </a:p>
          <a:p>
            <a:r>
              <a:rPr lang="it-IT" b="1" dirty="0"/>
              <a:t>33- Dopo che si sono fatti gli accantonamenti, si sono effettuate le semine e si è provveduto a tutto, la produzione avanzata sia conservata finché non facciamo conoscere le nostre disposizioni, se venderla o tenerla.</a:t>
            </a:r>
          </a:p>
          <a:p>
            <a:endParaRPr lang="it-IT" b="1" dirty="0"/>
          </a:p>
          <a:p>
            <a:pPr algn="just"/>
            <a:r>
              <a:rPr lang="it-IT" b="1" dirty="0"/>
              <a:t>34- Occorre dedicare molta attenzione perché i prodotti alimentari lavorati o confezionati a mano, siano tutti fatti o preparati con pulizia somma: il lardo, la carne secca o insaccata o salata, il vino,</a:t>
            </a:r>
            <a:r>
              <a:rPr lang="it-IT" dirty="0"/>
              <a:t> </a:t>
            </a:r>
            <a:r>
              <a:rPr lang="it-IT" b="1" dirty="0"/>
              <a:t>l'aceto, il vino di more, il vin cotto, la salsa di pesce, la senape, il burro, il malto, la birra, l'</a:t>
            </a:r>
            <a:r>
              <a:rPr lang="it-IT" b="1" dirty="0" err="1"/>
              <a:t>idromele,il</a:t>
            </a:r>
            <a:r>
              <a:rPr lang="it-IT" b="1" dirty="0"/>
              <a:t> miele, la cera, la farina.</a:t>
            </a:r>
          </a:p>
        </p:txBody>
      </p:sp>
    </p:spTree>
    <p:extLst>
      <p:ext uri="{BB962C8B-B14F-4D97-AF65-F5344CB8AC3E}">
        <p14:creationId xmlns:p14="http://schemas.microsoft.com/office/powerpoint/2010/main" val="2955188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87624" y="980728"/>
            <a:ext cx="6984776" cy="4801314"/>
          </a:xfrm>
          <a:prstGeom prst="rect">
            <a:avLst/>
          </a:prstGeom>
        </p:spPr>
        <p:txBody>
          <a:bodyPr wrap="square">
            <a:spAutoFit/>
          </a:bodyPr>
          <a:lstStyle/>
          <a:p>
            <a:pPr algn="just"/>
            <a:r>
              <a:rPr lang="it-IT" b="1" dirty="0"/>
              <a:t>35- Vogliamo che si utilizzi la sugna delle pecore grasse e dei maiali, inoltre in ciascuna villa vi siano dei buoi ben ingrassati o per fame sugna sul posto o perché siano consegnati a noi.</a:t>
            </a:r>
          </a:p>
          <a:p>
            <a:pPr algn="just"/>
            <a:endParaRPr lang="it-IT" b="1" dirty="0"/>
          </a:p>
          <a:p>
            <a:pPr algn="just"/>
            <a:r>
              <a:rPr lang="it-IT" b="1" dirty="0"/>
              <a:t>36- I boschi e le foreste nostre siano ben custodite; dove è necessario il disboscamento lo si faccia e non si permetta al bosco di invadere i campi; dove invece devono esserci i boschi, se ne impedisca uno sfruttamento che ne comprometta l'esistenza; tutelino la selvaggina presente nelle nostre foreste; si occupino anche degli avvoltoi e sparvieri per le nostre </a:t>
            </a:r>
            <a:r>
              <a:rPr lang="it-IT" b="1" dirty="0" err="1"/>
              <a:t>cacce</a:t>
            </a:r>
            <a:r>
              <a:rPr lang="it-IT" b="1" dirty="0"/>
              <a:t>; riscuotano con diligenza le tasse sui boschi a noi dovute. Se gli </a:t>
            </a:r>
            <a:r>
              <a:rPr lang="it-IT" b="1" dirty="0" err="1"/>
              <a:t>iudices</a:t>
            </a:r>
            <a:r>
              <a:rPr lang="it-IT" b="1" dirty="0"/>
              <a:t> o i </a:t>
            </a:r>
            <a:r>
              <a:rPr lang="it-IT" b="1" dirty="0" err="1"/>
              <a:t>maiores</a:t>
            </a:r>
            <a:r>
              <a:rPr lang="it-IT" b="1" dirty="0"/>
              <a:t> nostri o i loro dipendenti mandano i loro maiali al pascolo nei nostri boschi, siano i primi a pagare la decima per dare buon esempio, in modo che dopo anche gli altri paghino la decima interamente.</a:t>
            </a:r>
          </a:p>
        </p:txBody>
      </p:sp>
    </p:spTree>
    <p:extLst>
      <p:ext uri="{BB962C8B-B14F-4D97-AF65-F5344CB8AC3E}">
        <p14:creationId xmlns:p14="http://schemas.microsoft.com/office/powerpoint/2010/main" val="3892346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71600" y="836712"/>
            <a:ext cx="7024744" cy="1368152"/>
          </a:xfrm>
        </p:spPr>
        <p:txBody>
          <a:bodyPr>
            <a:normAutofit fontScale="90000"/>
          </a:bodyPr>
          <a:lstStyle/>
          <a:p>
            <a:pPr algn="ctr"/>
            <a:r>
              <a:rPr lang="it-IT" b="1" dirty="0"/>
              <a:t/>
            </a:r>
            <a:br>
              <a:rPr lang="it-IT" b="1" dirty="0"/>
            </a:br>
            <a:r>
              <a:rPr lang="it-IT" b="1" dirty="0"/>
              <a:t/>
            </a:r>
            <a:br>
              <a:rPr lang="it-IT" b="1" dirty="0"/>
            </a:br>
            <a:r>
              <a:rPr lang="it-IT" b="1" dirty="0"/>
              <a:t>1. </a:t>
            </a:r>
            <a:r>
              <a:rPr lang="it-IT" b="1" dirty="0" err="1"/>
              <a:t>Capitulare</a:t>
            </a:r>
            <a:r>
              <a:rPr lang="it-IT" b="1" dirty="0"/>
              <a:t> De </a:t>
            </a:r>
            <a:r>
              <a:rPr lang="it-IT" b="1" dirty="0" err="1"/>
              <a:t>Villis</a:t>
            </a:r>
            <a:r>
              <a:rPr lang="it-IT" b="1" dirty="0"/>
              <a:t> (747-814).</a:t>
            </a:r>
          </a:p>
        </p:txBody>
      </p:sp>
      <p:sp>
        <p:nvSpPr>
          <p:cNvPr id="3" name="Segnaposto contenuto 2"/>
          <p:cNvSpPr>
            <a:spLocks noGrp="1"/>
          </p:cNvSpPr>
          <p:nvPr>
            <p:ph idx="1"/>
          </p:nvPr>
        </p:nvSpPr>
        <p:spPr>
          <a:xfrm>
            <a:off x="1043492" y="2323652"/>
            <a:ext cx="7056900" cy="3508977"/>
          </a:xfrm>
        </p:spPr>
        <p:txBody>
          <a:bodyPr>
            <a:normAutofit/>
          </a:bodyPr>
          <a:lstStyle/>
          <a:p>
            <a:pPr algn="just"/>
            <a:endParaRPr lang="it-IT" b="1" dirty="0"/>
          </a:p>
          <a:p>
            <a:pPr algn="just"/>
            <a:endParaRPr lang="it-IT" b="1" dirty="0"/>
          </a:p>
          <a:p>
            <a:pPr algn="just"/>
            <a:r>
              <a:rPr lang="it-IT" b="1" dirty="0" err="1"/>
              <a:t>Capitulare</a:t>
            </a:r>
            <a:r>
              <a:rPr lang="it-IT" b="1" dirty="0"/>
              <a:t> de </a:t>
            </a:r>
            <a:r>
              <a:rPr lang="it-IT" b="1" dirty="0" err="1"/>
              <a:t>villis</a:t>
            </a:r>
            <a:r>
              <a:rPr lang="it-IT" b="1" dirty="0"/>
              <a:t> et </a:t>
            </a:r>
            <a:r>
              <a:rPr lang="it-IT" b="1" dirty="0" err="1"/>
              <a:t>curtis</a:t>
            </a:r>
            <a:r>
              <a:rPr lang="it-IT" b="1" dirty="0"/>
              <a:t> (ed. A. </a:t>
            </a:r>
            <a:r>
              <a:rPr lang="it-IT" b="1" dirty="0" err="1"/>
              <a:t>Boretius</a:t>
            </a:r>
            <a:r>
              <a:rPr lang="it-IT" b="1" dirty="0"/>
              <a:t>), in Monumenta </a:t>
            </a:r>
            <a:r>
              <a:rPr lang="it-IT" b="1" dirty="0" err="1"/>
              <a:t>Germaniae</a:t>
            </a:r>
            <a:r>
              <a:rPr lang="it-IT" b="1" dirty="0"/>
              <a:t> </a:t>
            </a:r>
            <a:r>
              <a:rPr lang="it-IT" b="1" dirty="0" err="1"/>
              <a:t>Historica</a:t>
            </a:r>
            <a:r>
              <a:rPr lang="it-IT" b="1" dirty="0"/>
              <a:t>, </a:t>
            </a:r>
            <a:r>
              <a:rPr lang="it-IT" b="1" dirty="0" err="1"/>
              <a:t>Leges</a:t>
            </a:r>
            <a:r>
              <a:rPr lang="it-IT" b="1" dirty="0"/>
              <a:t>, </a:t>
            </a:r>
            <a:r>
              <a:rPr lang="it-IT" b="1" dirty="0" err="1"/>
              <a:t>Capitularia</a:t>
            </a:r>
            <a:r>
              <a:rPr lang="it-IT" b="1" dirty="0"/>
              <a:t> </a:t>
            </a:r>
            <a:r>
              <a:rPr lang="it-IT" b="1" dirty="0" err="1"/>
              <a:t>regum</a:t>
            </a:r>
            <a:r>
              <a:rPr lang="it-IT" b="1" dirty="0"/>
              <a:t> </a:t>
            </a:r>
            <a:r>
              <a:rPr lang="it-IT" b="1" dirty="0" err="1"/>
              <a:t>Francorum</a:t>
            </a:r>
            <a:r>
              <a:rPr lang="it-IT" b="1" dirty="0"/>
              <a:t>, I, 1883, pp. 82-91.</a:t>
            </a:r>
          </a:p>
          <a:p>
            <a:pPr algn="just"/>
            <a:endParaRPr lang="it-IT" b="1" dirty="0"/>
          </a:p>
          <a:p>
            <a:pPr marL="68580" indent="0" algn="just">
              <a:buNone/>
            </a:pPr>
            <a:endParaRPr lang="it-IT" b="1" dirty="0"/>
          </a:p>
        </p:txBody>
      </p:sp>
    </p:spTree>
    <p:extLst>
      <p:ext uri="{BB962C8B-B14F-4D97-AF65-F5344CB8AC3E}">
        <p14:creationId xmlns:p14="http://schemas.microsoft.com/office/powerpoint/2010/main" val="36596466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43608" y="1166843"/>
            <a:ext cx="6624736" cy="4247317"/>
          </a:xfrm>
          <a:prstGeom prst="rect">
            <a:avLst/>
          </a:prstGeom>
        </p:spPr>
        <p:txBody>
          <a:bodyPr wrap="square">
            <a:spAutoFit/>
          </a:bodyPr>
          <a:lstStyle/>
          <a:p>
            <a:pPr algn="just"/>
            <a:r>
              <a:rPr lang="it-IT" b="1" dirty="0"/>
              <a:t>37- I nostri campi e le culture siano ben curati e ci si occupi dei nostri prati quando è il momento.</a:t>
            </a:r>
          </a:p>
          <a:p>
            <a:pPr algn="just"/>
            <a:endParaRPr lang="it-IT" b="1" dirty="0"/>
          </a:p>
          <a:p>
            <a:pPr algn="just"/>
            <a:r>
              <a:rPr lang="it-IT" b="1" dirty="0"/>
              <a:t>38- Dispongano sempre di un sufficiente numero di oche grasse e polli grassi destinati al nostro uso, da utilizzare quando è il loro turno di servizio o da farceli recapitare.</a:t>
            </a:r>
          </a:p>
          <a:p>
            <a:endParaRPr lang="it-IT" b="1" dirty="0"/>
          </a:p>
          <a:p>
            <a:pPr algn="just"/>
            <a:r>
              <a:rPr lang="it-IT" b="1" dirty="0"/>
              <a:t>39- Vogliamo che accettino i polli e le uova che i servi o i coloni consegnano ogni anno. Quando non servono, li facciano vendere.</a:t>
            </a:r>
          </a:p>
          <a:p>
            <a:endParaRPr lang="it-IT" b="1" dirty="0"/>
          </a:p>
          <a:p>
            <a:pPr algn="just"/>
            <a:r>
              <a:rPr lang="it-IT" b="1" dirty="0"/>
              <a:t>40- Ogni </a:t>
            </a:r>
            <a:r>
              <a:rPr lang="it-IT" b="1" dirty="0" err="1"/>
              <a:t>iudex</a:t>
            </a:r>
            <a:r>
              <a:rPr lang="it-IT" b="1" dirty="0"/>
              <a:t> faccia allevare nelle nostre </a:t>
            </a:r>
            <a:r>
              <a:rPr lang="it-IT" b="1" dirty="0" err="1"/>
              <a:t>villae</a:t>
            </a:r>
            <a:r>
              <a:rPr lang="it-IT" b="1" dirty="0"/>
              <a:t> sempre, senza eccezioni, uccelli caratteristici come pavoni, fagiani, anitre, colombe, pernici, tortore, a scopo ornamentale.</a:t>
            </a:r>
          </a:p>
        </p:txBody>
      </p:sp>
    </p:spTree>
    <p:extLst>
      <p:ext uri="{BB962C8B-B14F-4D97-AF65-F5344CB8AC3E}">
        <p14:creationId xmlns:p14="http://schemas.microsoft.com/office/powerpoint/2010/main" val="7890901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71600" y="751344"/>
            <a:ext cx="6768752" cy="3970318"/>
          </a:xfrm>
          <a:prstGeom prst="rect">
            <a:avLst/>
          </a:prstGeom>
        </p:spPr>
        <p:txBody>
          <a:bodyPr wrap="square">
            <a:spAutoFit/>
          </a:bodyPr>
          <a:lstStyle/>
          <a:p>
            <a:pPr algn="just"/>
            <a:r>
              <a:rPr lang="it-IT" b="1" dirty="0"/>
              <a:t>41- Gli edifici delle nostre </a:t>
            </a:r>
            <a:r>
              <a:rPr lang="it-IT" b="1" dirty="0" err="1"/>
              <a:t>curtes</a:t>
            </a:r>
            <a:r>
              <a:rPr lang="it-IT" b="1" dirty="0"/>
              <a:t> e le siepi di recinzione siano ben curati e siano ben tenute le stalle, le cucine, i forni e i frantoi in modo che i nostri </a:t>
            </a:r>
            <a:r>
              <a:rPr lang="it-IT" b="1" dirty="0" err="1"/>
              <a:t>ministeriales</a:t>
            </a:r>
            <a:r>
              <a:rPr lang="it-IT" b="1" dirty="0"/>
              <a:t> possano attendere ai loro lavori condecoro e pulizia.</a:t>
            </a:r>
          </a:p>
          <a:p>
            <a:pPr algn="just"/>
            <a:endParaRPr lang="it-IT" b="1" dirty="0"/>
          </a:p>
          <a:p>
            <a:pPr algn="just"/>
            <a:r>
              <a:rPr lang="it-IT" b="1" dirty="0"/>
              <a:t>42- In ciascuna villa negli alloggi ci siano a disposizione letti, materassi, cuscini, lenzuola, tovaglie, tappeti, recipienti di rame, di piombo, di ferro, di legno, alari, catene, ganci per paioli, scalpelli, accette o asce, succhielli, insomma ogni tipo di utensili, in modo che non sia necessario cercarli altrove o farseli prestare. Rientra nei loro compiti curare che gli arnesi di ferro da impiegare nelle spedizioni militari siano in buono stato e quando si rientra dalla spedizione siano conservati in casa.</a:t>
            </a:r>
          </a:p>
        </p:txBody>
      </p:sp>
    </p:spTree>
    <p:extLst>
      <p:ext uri="{BB962C8B-B14F-4D97-AF65-F5344CB8AC3E}">
        <p14:creationId xmlns:p14="http://schemas.microsoft.com/office/powerpoint/2010/main" val="36604177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15616" y="612845"/>
            <a:ext cx="6552728" cy="4524315"/>
          </a:xfrm>
          <a:prstGeom prst="rect">
            <a:avLst/>
          </a:prstGeom>
        </p:spPr>
        <p:txBody>
          <a:bodyPr wrap="square">
            <a:spAutoFit/>
          </a:bodyPr>
          <a:lstStyle/>
          <a:p>
            <a:endParaRPr lang="it-IT" dirty="0"/>
          </a:p>
          <a:p>
            <a:endParaRPr lang="it-IT" dirty="0"/>
          </a:p>
          <a:p>
            <a:pPr algn="just"/>
            <a:r>
              <a:rPr lang="it-IT" b="1" dirty="0"/>
              <a:t>43- A tempo opportuno facciano distribuire ai nostri ginecei, come prescritto, il materiale necessario, cioè lino, lana, ingredienti o piante utili per tingere stoffe, pettini da lana, cardi per cardare, sapone, grasso, vasetti e altre minutaglie necessarie alla lavorazione.</a:t>
            </a:r>
          </a:p>
          <a:p>
            <a:pPr algn="just"/>
            <a:endParaRPr lang="it-IT" b="1" dirty="0"/>
          </a:p>
          <a:p>
            <a:pPr algn="just"/>
            <a:r>
              <a:rPr lang="it-IT" b="1" dirty="0"/>
              <a:t>44- Ogni anno vengano inviati per nostro uso due terzi degli alimenti adatti al digiuno quaresimale: legumi, pesce, formaggio, burro, miele, senape, aceto, miglio, panico, ortaggi freschi e secchi e, inoltre, navoni, cera, sapone e altre minuzie. Di quel che avanza, come già detto, stendano una relazione e per nessuna ragione la tralascino, come hanno fatto finora, perché vogliamo confrontare i due terzi con la terza parte rimasta</a:t>
            </a:r>
            <a:r>
              <a:rPr lang="it-IT" dirty="0"/>
              <a:t>.</a:t>
            </a:r>
          </a:p>
        </p:txBody>
      </p:sp>
    </p:spTree>
    <p:extLst>
      <p:ext uri="{BB962C8B-B14F-4D97-AF65-F5344CB8AC3E}">
        <p14:creationId xmlns:p14="http://schemas.microsoft.com/office/powerpoint/2010/main" val="969115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692697"/>
            <a:ext cx="6966520" cy="3970318"/>
          </a:xfrm>
          <a:prstGeom prst="rect">
            <a:avLst/>
          </a:prstGeom>
        </p:spPr>
        <p:txBody>
          <a:bodyPr wrap="square">
            <a:spAutoFit/>
          </a:bodyPr>
          <a:lstStyle/>
          <a:p>
            <a:pPr algn="just"/>
            <a:r>
              <a:rPr lang="it-IT" b="1" dirty="0"/>
              <a:t>45- Ogni giudice abbia nel suo </a:t>
            </a:r>
            <a:r>
              <a:rPr lang="it-IT" b="1" dirty="0" err="1"/>
              <a:t>ministerium</a:t>
            </a:r>
            <a:r>
              <a:rPr lang="it-IT" b="1" dirty="0"/>
              <a:t> buoni artigiani, cioè fabbri ferrai, orefici o argentieri, calzolai, tornitori, carpentieri, fabbricanti di scudi, pescatori, uccellatori, fabbricanti di sapone, di birra, di sidro o esperti nella fabbricazione di qualsiasi altra bevanda gradevole a bersi, fornai che ci forniscano pane di semola, fabbricanti di reti che sappiano fare delle reti, buone sia per la caccia che per la pesca che per catturare uccelli, altri </a:t>
            </a:r>
            <a:r>
              <a:rPr lang="it-IT" b="1" dirty="0" err="1"/>
              <a:t>ministeriales</a:t>
            </a:r>
            <a:r>
              <a:rPr lang="it-IT" b="1" dirty="0"/>
              <a:t> infine che sarebbe troppo lungo elencare.</a:t>
            </a:r>
          </a:p>
          <a:p>
            <a:endParaRPr lang="it-IT" b="1" dirty="0"/>
          </a:p>
          <a:p>
            <a:pPr algn="just"/>
            <a:r>
              <a:rPr lang="it-IT" b="1" dirty="0"/>
              <a:t>46- Facciano ben custodire i nostri recinti per animali, che il volgo chiama </a:t>
            </a:r>
            <a:r>
              <a:rPr lang="it-IT" b="1" dirty="0" err="1"/>
              <a:t>brogili</a:t>
            </a:r>
            <a:r>
              <a:rPr lang="it-IT" b="1" dirty="0"/>
              <a:t>, provvedano a ripararli quando occorra e non aspettino assolutamente che sia necessario rifarli nuovi. Facciano lo stesso per tutte le costruzioni</a:t>
            </a:r>
          </a:p>
        </p:txBody>
      </p:sp>
    </p:spTree>
    <p:extLst>
      <p:ext uri="{BB962C8B-B14F-4D97-AF65-F5344CB8AC3E}">
        <p14:creationId xmlns:p14="http://schemas.microsoft.com/office/powerpoint/2010/main" val="770108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71600" y="612845"/>
            <a:ext cx="6768752" cy="4801314"/>
          </a:xfrm>
          <a:prstGeom prst="rect">
            <a:avLst/>
          </a:prstGeom>
        </p:spPr>
        <p:txBody>
          <a:bodyPr wrap="square">
            <a:spAutoFit/>
          </a:bodyPr>
          <a:lstStyle/>
          <a:p>
            <a:pPr algn="just"/>
            <a:r>
              <a:rPr lang="it-IT" b="1" dirty="0"/>
              <a:t>47- I nostri cacciatori, i falconieri e gli altri </a:t>
            </a:r>
            <a:r>
              <a:rPr lang="it-IT" b="1" dirty="0" err="1"/>
              <a:t>ministeriales</a:t>
            </a:r>
            <a:r>
              <a:rPr lang="it-IT" b="1" dirty="0"/>
              <a:t> addetti a stabile servizio nel </a:t>
            </a:r>
            <a:r>
              <a:rPr lang="it-IT" b="1" dirty="0" err="1"/>
              <a:t>palatium</a:t>
            </a:r>
            <a:r>
              <a:rPr lang="it-IT" b="1" dirty="0"/>
              <a:t> trovino assistenza nelle nostre </a:t>
            </a:r>
            <a:r>
              <a:rPr lang="it-IT" b="1" dirty="0" err="1"/>
              <a:t>villae</a:t>
            </a:r>
            <a:r>
              <a:rPr lang="it-IT" b="1" dirty="0"/>
              <a:t> quando noi o la regina ve li inviamo con precisi ordini scritti per fare qualcosa di nostra utilità, o quando il siniscalco o il bottigliere ordinassero loro di far qualcosa a nostro nome.</a:t>
            </a:r>
          </a:p>
          <a:p>
            <a:pPr algn="just"/>
            <a:endParaRPr lang="it-IT" b="1" dirty="0"/>
          </a:p>
          <a:p>
            <a:pPr algn="just"/>
            <a:r>
              <a:rPr lang="it-IT" b="1" dirty="0"/>
              <a:t>48- I torchi nelle nostre </a:t>
            </a:r>
            <a:r>
              <a:rPr lang="it-IT" b="1" dirty="0" err="1"/>
              <a:t>villae</a:t>
            </a:r>
            <a:r>
              <a:rPr lang="it-IT" b="1" dirty="0"/>
              <a:t> siano efficienti e funzionari. I nostri </a:t>
            </a:r>
            <a:r>
              <a:rPr lang="it-IT" b="1" dirty="0" err="1"/>
              <a:t>iudices</a:t>
            </a:r>
            <a:r>
              <a:rPr lang="it-IT" b="1" dirty="0"/>
              <a:t> provvedano che nessuno si permetta di pigiare la nostra uva con i piedi, ma tutto si faccia con decoro e pulizia.</a:t>
            </a:r>
          </a:p>
          <a:p>
            <a:pPr algn="just"/>
            <a:endParaRPr lang="it-IT" b="1" dirty="0"/>
          </a:p>
          <a:p>
            <a:pPr algn="just"/>
            <a:r>
              <a:rPr lang="it-IT" b="1" dirty="0"/>
              <a:t>49- I nostri ginecei siano ben strutturati, con alloggi, ambienti riscaldati, locali in cui le donne possano trascorrere le serate invernali; siano circondati da steccati ben saldi e muniti di solide porte ,in modo che con tranquillità lavorino per noi</a:t>
            </a:r>
          </a:p>
        </p:txBody>
      </p:sp>
    </p:spTree>
    <p:extLst>
      <p:ext uri="{BB962C8B-B14F-4D97-AF65-F5344CB8AC3E}">
        <p14:creationId xmlns:p14="http://schemas.microsoft.com/office/powerpoint/2010/main" val="18981472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15616" y="1104498"/>
            <a:ext cx="6840760" cy="3416320"/>
          </a:xfrm>
          <a:prstGeom prst="rect">
            <a:avLst/>
          </a:prstGeom>
        </p:spPr>
        <p:txBody>
          <a:bodyPr wrap="square">
            <a:spAutoFit/>
          </a:bodyPr>
          <a:lstStyle/>
          <a:p>
            <a:pPr algn="just"/>
            <a:r>
              <a:rPr lang="it-IT" b="1" dirty="0"/>
              <a:t>50- Ciascun </a:t>
            </a:r>
            <a:r>
              <a:rPr lang="it-IT" b="1" dirty="0" err="1"/>
              <a:t>iudex</a:t>
            </a:r>
            <a:r>
              <a:rPr lang="it-IT" b="1" dirty="0"/>
              <a:t> veda quanti puledri possano stare in una stalla e quanti debbano essere gli addetti ai puledri. Gli addetti che sono di condizione libera e posseggono benefici in quel </a:t>
            </a:r>
            <a:r>
              <a:rPr lang="it-IT" b="1" dirty="0" err="1"/>
              <a:t>ministerium</a:t>
            </a:r>
            <a:r>
              <a:rPr lang="it-IT" b="1" dirty="0"/>
              <a:t> vivano con le risorse dei loro benefici; anche i </a:t>
            </a:r>
            <a:r>
              <a:rPr lang="it-IT" b="1" dirty="0" err="1"/>
              <a:t>fiscalini</a:t>
            </a:r>
            <a:r>
              <a:rPr lang="it-IT" b="1" dirty="0"/>
              <a:t> che posseggono dei mansi vivano di questi echi non li avesse percepisca una prebenda dalla </a:t>
            </a:r>
            <a:r>
              <a:rPr lang="it-IT" b="1" dirty="0" err="1"/>
              <a:t>curtis</a:t>
            </a:r>
            <a:r>
              <a:rPr lang="it-IT" b="1" dirty="0"/>
              <a:t> dominica.</a:t>
            </a:r>
          </a:p>
          <a:p>
            <a:pPr algn="just"/>
            <a:endParaRPr lang="it-IT" b="1" dirty="0"/>
          </a:p>
          <a:p>
            <a:pPr algn="just"/>
            <a:r>
              <a:rPr lang="it-IT" b="1" dirty="0"/>
              <a:t>51- Ciascun </a:t>
            </a:r>
            <a:r>
              <a:rPr lang="it-IT" b="1" dirty="0" err="1"/>
              <a:t>iudex</a:t>
            </a:r>
            <a:r>
              <a:rPr lang="it-IT" b="1" dirty="0"/>
              <a:t> vigili perché i malviventi non possano nascondere sotto terra o altrove la nostra semente e, di conseguenza, il raccolto sia scarso. Vigilino anche perché nessun altra malefatta possa mai verificarsi.</a:t>
            </a:r>
          </a:p>
        </p:txBody>
      </p:sp>
    </p:spTree>
    <p:extLst>
      <p:ext uri="{BB962C8B-B14F-4D97-AF65-F5344CB8AC3E}">
        <p14:creationId xmlns:p14="http://schemas.microsoft.com/office/powerpoint/2010/main" val="30644042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889844"/>
            <a:ext cx="7056784" cy="4524315"/>
          </a:xfrm>
          <a:prstGeom prst="rect">
            <a:avLst/>
          </a:prstGeom>
        </p:spPr>
        <p:txBody>
          <a:bodyPr wrap="square">
            <a:spAutoFit/>
          </a:bodyPr>
          <a:lstStyle/>
          <a:p>
            <a:pPr algn="just"/>
            <a:r>
              <a:rPr lang="it-IT" b="1" dirty="0"/>
              <a:t>51- Ciascun </a:t>
            </a:r>
            <a:r>
              <a:rPr lang="it-IT" b="1" dirty="0" err="1"/>
              <a:t>iudex</a:t>
            </a:r>
            <a:r>
              <a:rPr lang="it-IT" b="1" dirty="0"/>
              <a:t> vigili perché i malviventi non possano nascondere sotto terra o altrove la nostra semente e, di conseguenza, il raccolto sia scarso. Vigilino anche perché nessun altra malefatta possa mai verificarsi.</a:t>
            </a:r>
          </a:p>
          <a:p>
            <a:pPr algn="just"/>
            <a:endParaRPr lang="it-IT" b="1" dirty="0"/>
          </a:p>
          <a:p>
            <a:pPr algn="just"/>
            <a:r>
              <a:rPr lang="it-IT" b="1" dirty="0"/>
              <a:t>52- Vogliamo che agli stranieri sia resa piena e completa giustizia, secondo le loro leggi, da parte dichi vive sulle terre del fisco o nelle nostre </a:t>
            </a:r>
            <a:r>
              <a:rPr lang="it-IT" b="1" dirty="0" err="1"/>
              <a:t>villae</a:t>
            </a:r>
            <a:r>
              <a:rPr lang="it-IT" b="1" dirty="0"/>
              <a:t>, di condizione servile o libera che sia.</a:t>
            </a:r>
          </a:p>
          <a:p>
            <a:pPr algn="just"/>
            <a:endParaRPr lang="it-IT" b="1" dirty="0"/>
          </a:p>
          <a:p>
            <a:pPr algn="just"/>
            <a:r>
              <a:rPr lang="it-IT" b="1" dirty="0"/>
              <a:t>53- Ciascun giudice vigili perché nel proprio </a:t>
            </a:r>
            <a:r>
              <a:rPr lang="it-IT" b="1" dirty="0" err="1"/>
              <a:t>ministerium</a:t>
            </a:r>
            <a:r>
              <a:rPr lang="it-IT" b="1" dirty="0"/>
              <a:t> non ci siano uomini ladri o delinquenti.</a:t>
            </a:r>
          </a:p>
          <a:p>
            <a:pPr algn="just"/>
            <a:endParaRPr lang="it-IT" b="1" dirty="0"/>
          </a:p>
          <a:p>
            <a:pPr algn="just"/>
            <a:r>
              <a:rPr lang="it-IT" b="1" dirty="0"/>
              <a:t>54- Ciascun </a:t>
            </a:r>
            <a:r>
              <a:rPr lang="it-IT" b="1" dirty="0" err="1"/>
              <a:t>iudex</a:t>
            </a:r>
            <a:r>
              <a:rPr lang="it-IT" b="1" dirty="0"/>
              <a:t> badi che i nostri servi si applichino con impegno nel proprio lavoro e non perdano tempo gironzolando per i mercati</a:t>
            </a:r>
          </a:p>
        </p:txBody>
      </p:sp>
    </p:spTree>
    <p:extLst>
      <p:ext uri="{BB962C8B-B14F-4D97-AF65-F5344CB8AC3E}">
        <p14:creationId xmlns:p14="http://schemas.microsoft.com/office/powerpoint/2010/main" val="24380828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197346"/>
            <a:ext cx="7560840" cy="5632311"/>
          </a:xfrm>
          <a:prstGeom prst="rect">
            <a:avLst/>
          </a:prstGeom>
        </p:spPr>
        <p:txBody>
          <a:bodyPr wrap="square">
            <a:spAutoFit/>
          </a:bodyPr>
          <a:lstStyle/>
          <a:p>
            <a:endParaRPr lang="it-IT" dirty="0"/>
          </a:p>
          <a:p>
            <a:endParaRPr lang="it-IT" dirty="0"/>
          </a:p>
          <a:p>
            <a:endParaRPr lang="it-IT" dirty="0"/>
          </a:p>
          <a:p>
            <a:pPr algn="just"/>
            <a:r>
              <a:rPr lang="it-IT" b="1" dirty="0"/>
              <a:t>55- Vogliamo che i nostri </a:t>
            </a:r>
            <a:r>
              <a:rPr lang="it-IT" b="1" dirty="0" err="1"/>
              <a:t>iudices</a:t>
            </a:r>
            <a:r>
              <a:rPr lang="it-IT" b="1" dirty="0"/>
              <a:t> tengano conto di quanto hanno versato, utilizzato o messo da parte a nostra disposizione; ne tengano un altro per le uscite e ci facciano pervenire una relazione </a:t>
            </a:r>
            <a:r>
              <a:rPr lang="it-IT" b="1" dirty="0" err="1"/>
              <a:t>diquanto</a:t>
            </a:r>
            <a:r>
              <a:rPr lang="it-IT" b="1" dirty="0"/>
              <a:t> è ancora disponibile.</a:t>
            </a:r>
          </a:p>
          <a:p>
            <a:pPr algn="just"/>
            <a:endParaRPr lang="it-IT" b="1" dirty="0"/>
          </a:p>
          <a:p>
            <a:pPr algn="just"/>
            <a:r>
              <a:rPr lang="it-IT" b="1" dirty="0"/>
              <a:t>56- Ciascun giudice nel proprio </a:t>
            </a:r>
            <a:r>
              <a:rPr lang="it-IT" b="1" dirty="0" err="1"/>
              <a:t>ministerium</a:t>
            </a:r>
            <a:r>
              <a:rPr lang="it-IT" b="1" dirty="0"/>
              <a:t> tenga frequenti udienze, amministri la giustizia e provveda che i nostri servi vivano onestamente.</a:t>
            </a:r>
          </a:p>
          <a:p>
            <a:pPr algn="just"/>
            <a:endParaRPr lang="it-IT" b="1" dirty="0"/>
          </a:p>
          <a:p>
            <a:pPr algn="just"/>
            <a:r>
              <a:rPr lang="it-IT" b="1" dirty="0"/>
              <a:t>57- Se qualcuno dei nostri servi volesse dirci qualcosa che ci riguarda a proposito del suo </a:t>
            </a:r>
            <a:r>
              <a:rPr lang="it-IT" b="1" dirty="0" err="1"/>
              <a:t>magister</a:t>
            </a:r>
            <a:r>
              <a:rPr lang="it-IT" b="1" dirty="0"/>
              <a:t>, non gli si impedisca di venire da noi. E se lo </a:t>
            </a:r>
            <a:r>
              <a:rPr lang="it-IT" b="1" dirty="0" err="1"/>
              <a:t>iudex</a:t>
            </a:r>
            <a:r>
              <a:rPr lang="it-IT" b="1" dirty="0"/>
              <a:t> venisse a sapere che i suoi </a:t>
            </a:r>
            <a:r>
              <a:rPr lang="it-IT" b="1" dirty="0" err="1"/>
              <a:t>iuniores</a:t>
            </a:r>
            <a:r>
              <a:rPr lang="it-IT" b="1" dirty="0"/>
              <a:t> vogliono venire a palazzo a lamentarsi di lui, allora lo stesso </a:t>
            </a:r>
            <a:r>
              <a:rPr lang="it-IT" b="1" dirty="0" err="1"/>
              <a:t>iudex</a:t>
            </a:r>
            <a:r>
              <a:rPr lang="it-IT" b="1" dirty="0"/>
              <a:t> faccia pervenire a palazzo le lamentele suscitate contro di lui, in modo che i loro reclami non ingenerino fastidio alle nostre orecchie. Vogliamo anche sapere se vogliono venire per vera necessità o per vani pretesti.</a:t>
            </a:r>
          </a:p>
        </p:txBody>
      </p:sp>
    </p:spTree>
    <p:extLst>
      <p:ext uri="{BB962C8B-B14F-4D97-AF65-F5344CB8AC3E}">
        <p14:creationId xmlns:p14="http://schemas.microsoft.com/office/powerpoint/2010/main" val="12546070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1268760"/>
            <a:ext cx="7416824" cy="4247317"/>
          </a:xfrm>
          <a:prstGeom prst="rect">
            <a:avLst/>
          </a:prstGeom>
        </p:spPr>
        <p:txBody>
          <a:bodyPr wrap="square">
            <a:spAutoFit/>
          </a:bodyPr>
          <a:lstStyle/>
          <a:p>
            <a:pPr algn="just"/>
            <a:r>
              <a:rPr lang="it-IT" b="1" dirty="0"/>
              <a:t>58- Quando i nostri cuccioli di cane siano affidati agli </a:t>
            </a:r>
            <a:r>
              <a:rPr lang="it-IT" b="1" dirty="0" err="1"/>
              <a:t>iudices</a:t>
            </a:r>
            <a:r>
              <a:rPr lang="it-IT" b="1" dirty="0"/>
              <a:t> per essere allevati, lo </a:t>
            </a:r>
            <a:r>
              <a:rPr lang="it-IT" b="1" dirty="0" err="1"/>
              <a:t>iudex</a:t>
            </a:r>
            <a:r>
              <a:rPr lang="it-IT" b="1" dirty="0"/>
              <a:t> stesso </a:t>
            </a:r>
            <a:r>
              <a:rPr lang="it-IT" b="1" dirty="0" err="1"/>
              <a:t>linutra</a:t>
            </a:r>
            <a:r>
              <a:rPr lang="it-IT" b="1" dirty="0"/>
              <a:t> a sue spese o li affidi ai suoi </a:t>
            </a:r>
            <a:r>
              <a:rPr lang="it-IT" b="1" dirty="0" err="1"/>
              <a:t>iuniores</a:t>
            </a:r>
            <a:r>
              <a:rPr lang="it-IT" b="1" dirty="0"/>
              <a:t> - cioè </a:t>
            </a:r>
            <a:r>
              <a:rPr lang="it-IT" b="1" dirty="0" err="1"/>
              <a:t>maiores</a:t>
            </a:r>
            <a:r>
              <a:rPr lang="it-IT" b="1" dirty="0"/>
              <a:t>, decani o cellerarii - che li facciano allevare a loro spese a meno che non ci sia un ordine nostro o della regina di nutrirli nella nostra villa a spese nostre; e allora lo </a:t>
            </a:r>
            <a:r>
              <a:rPr lang="it-IT" b="1" dirty="0" err="1"/>
              <a:t>iudex</a:t>
            </a:r>
            <a:r>
              <a:rPr lang="it-IT" b="1" dirty="0"/>
              <a:t> stesso invii un servo a questo scopo che li nutra bene e disponga di che nutrirli senza dover ricorrere ogni giorno alla dispensa.</a:t>
            </a:r>
          </a:p>
          <a:p>
            <a:pPr algn="just"/>
            <a:endParaRPr lang="it-IT" b="1" dirty="0"/>
          </a:p>
          <a:p>
            <a:pPr algn="just"/>
            <a:r>
              <a:rPr lang="it-IT" b="1" dirty="0"/>
              <a:t>59- Ciascun </a:t>
            </a:r>
            <a:r>
              <a:rPr lang="it-IT" b="1" dirty="0" err="1"/>
              <a:t>iudex</a:t>
            </a:r>
            <a:r>
              <a:rPr lang="it-IT" b="1" dirty="0"/>
              <a:t>, quando sarà di servizio, faccia dare ogni giorno tre libbre di cera, otto sestari di sapone e inoltre, per la festa di Sant'Andrea, dovunque ci trovassimo coi nostri servi, faccia dare </a:t>
            </a:r>
            <a:r>
              <a:rPr lang="it-IT" b="1" dirty="0" err="1"/>
              <a:t>seil</a:t>
            </a:r>
            <a:r>
              <a:rPr lang="it-IT" b="1" dirty="0"/>
              <a:t> </a:t>
            </a:r>
            <a:r>
              <a:rPr lang="it-IT" b="1" dirty="0" err="1"/>
              <a:t>ibbre</a:t>
            </a:r>
            <a:r>
              <a:rPr lang="it-IT" b="1" dirty="0"/>
              <a:t> di cera; lo stesso faccia durante la quaresima.</a:t>
            </a:r>
          </a:p>
          <a:p>
            <a:pPr algn="just"/>
            <a:endParaRPr lang="it-IT" b="1" dirty="0"/>
          </a:p>
        </p:txBody>
      </p:sp>
    </p:spTree>
    <p:extLst>
      <p:ext uri="{BB962C8B-B14F-4D97-AF65-F5344CB8AC3E}">
        <p14:creationId xmlns:p14="http://schemas.microsoft.com/office/powerpoint/2010/main" val="23132968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827584" y="764704"/>
            <a:ext cx="7560840" cy="2031325"/>
          </a:xfrm>
          <a:prstGeom prst="rect">
            <a:avLst/>
          </a:prstGeom>
        </p:spPr>
        <p:txBody>
          <a:bodyPr wrap="square">
            <a:spAutoFit/>
          </a:bodyPr>
          <a:lstStyle/>
          <a:p>
            <a:pPr algn="just"/>
            <a:endParaRPr lang="it-IT" b="1" dirty="0"/>
          </a:p>
          <a:p>
            <a:pPr algn="just"/>
            <a:endParaRPr lang="it-IT" b="1" dirty="0"/>
          </a:p>
          <a:p>
            <a:pPr algn="just"/>
            <a:endParaRPr lang="it-IT" b="1" dirty="0"/>
          </a:p>
          <a:p>
            <a:pPr algn="just"/>
            <a:endParaRPr lang="it-IT" b="1" dirty="0"/>
          </a:p>
          <a:p>
            <a:pPr algn="just"/>
            <a:endParaRPr lang="it-IT" b="1" dirty="0"/>
          </a:p>
          <a:p>
            <a:pPr algn="just"/>
            <a:endParaRPr lang="it-IT" b="1" dirty="0"/>
          </a:p>
          <a:p>
            <a:pPr algn="just"/>
            <a:endParaRPr lang="it-IT" b="1" dirty="0"/>
          </a:p>
        </p:txBody>
      </p:sp>
      <p:sp>
        <p:nvSpPr>
          <p:cNvPr id="4" name="Rettangolo 3"/>
          <p:cNvSpPr/>
          <p:nvPr/>
        </p:nvSpPr>
        <p:spPr>
          <a:xfrm>
            <a:off x="1043608" y="1052736"/>
            <a:ext cx="6480720" cy="3139321"/>
          </a:xfrm>
          <a:prstGeom prst="rect">
            <a:avLst/>
          </a:prstGeom>
        </p:spPr>
        <p:txBody>
          <a:bodyPr wrap="square">
            <a:spAutoFit/>
          </a:bodyPr>
          <a:lstStyle/>
          <a:p>
            <a:pPr algn="just"/>
            <a:endParaRPr lang="it-IT" b="1" dirty="0"/>
          </a:p>
          <a:p>
            <a:pPr algn="just"/>
            <a:endParaRPr lang="it-IT" b="1" dirty="0"/>
          </a:p>
          <a:p>
            <a:pPr algn="just"/>
            <a:endParaRPr lang="it-IT" b="1" dirty="0"/>
          </a:p>
          <a:p>
            <a:pPr algn="just"/>
            <a:r>
              <a:rPr lang="it-IT" b="1" dirty="0"/>
              <a:t>60- I </a:t>
            </a:r>
            <a:r>
              <a:rPr lang="it-IT" b="1" dirty="0" err="1"/>
              <a:t>maiores</a:t>
            </a:r>
            <a:r>
              <a:rPr lang="it-IT" b="1" dirty="0"/>
              <a:t> non vanno scelti fra gli uomini potenti, ma fra quelli di media condizione che abbiano prestato il giuramento di fedeltà.</a:t>
            </a:r>
          </a:p>
          <a:p>
            <a:pPr algn="just"/>
            <a:endParaRPr lang="it-IT" b="1" dirty="0"/>
          </a:p>
          <a:p>
            <a:pPr algn="just"/>
            <a:endParaRPr lang="it-IT" b="1" dirty="0"/>
          </a:p>
          <a:p>
            <a:pPr algn="just"/>
            <a:r>
              <a:rPr lang="it-IT" b="1" dirty="0"/>
              <a:t>61- Ciascun </a:t>
            </a:r>
            <a:r>
              <a:rPr lang="it-IT" b="1" dirty="0" err="1"/>
              <a:t>iudex</a:t>
            </a:r>
            <a:r>
              <a:rPr lang="it-IT" b="1" dirty="0"/>
              <a:t>, quando è il suo turno di servizio faccia portare a palazzo il suo malto; vengano anche con lui i </a:t>
            </a:r>
            <a:r>
              <a:rPr lang="it-IT" b="1" dirty="0" err="1"/>
              <a:t>magistri</a:t>
            </a:r>
            <a:r>
              <a:rPr lang="it-IT" b="1" dirty="0"/>
              <a:t> che producano ivi della buona birra</a:t>
            </a:r>
          </a:p>
        </p:txBody>
      </p:sp>
    </p:spTree>
    <p:extLst>
      <p:ext uri="{BB962C8B-B14F-4D97-AF65-F5344CB8AC3E}">
        <p14:creationId xmlns:p14="http://schemas.microsoft.com/office/powerpoint/2010/main" val="4195109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71600" y="1166843"/>
            <a:ext cx="7056784" cy="3970318"/>
          </a:xfrm>
          <a:prstGeom prst="rect">
            <a:avLst/>
          </a:prstGeom>
        </p:spPr>
        <p:txBody>
          <a:bodyPr wrap="square">
            <a:spAutoFit/>
          </a:bodyPr>
          <a:lstStyle/>
          <a:p>
            <a:pPr algn="just"/>
            <a:r>
              <a:rPr lang="it-IT" b="1" dirty="0"/>
              <a:t>1- Vogliamo che le nostre </a:t>
            </a:r>
            <a:r>
              <a:rPr lang="it-IT" b="1" dirty="0" err="1"/>
              <a:t>villae</a:t>
            </a:r>
            <a:r>
              <a:rPr lang="it-IT" b="1" dirty="0"/>
              <a:t>, che abbiamo impiantato perché servano ai nostri bisogni, siano totalmente al nostro servizio e non di altri uomini.</a:t>
            </a:r>
          </a:p>
          <a:p>
            <a:endParaRPr lang="it-IT" b="1" dirty="0"/>
          </a:p>
          <a:p>
            <a:r>
              <a:rPr lang="it-IT" b="1" dirty="0"/>
              <a:t>2- Vogliamo che la nostra </a:t>
            </a:r>
            <a:r>
              <a:rPr lang="it-IT" b="1" dirty="0" err="1"/>
              <a:t>familia</a:t>
            </a:r>
            <a:r>
              <a:rPr lang="it-IT" b="1" dirty="0"/>
              <a:t> sia ben trattata e non ridotta in miseria da nessuno.</a:t>
            </a:r>
          </a:p>
          <a:p>
            <a:endParaRPr lang="it-IT" b="1" dirty="0"/>
          </a:p>
          <a:p>
            <a:endParaRPr lang="it-IT" b="1" dirty="0"/>
          </a:p>
          <a:p>
            <a:pPr algn="just"/>
            <a:r>
              <a:rPr lang="it-IT" b="1" dirty="0"/>
              <a:t>3- Gli </a:t>
            </a:r>
            <a:r>
              <a:rPr lang="it-IT" b="1" dirty="0" err="1"/>
              <a:t>iudices</a:t>
            </a:r>
            <a:r>
              <a:rPr lang="it-IT" b="1" dirty="0"/>
              <a:t> si astengano dal porre la nostra </a:t>
            </a:r>
            <a:r>
              <a:rPr lang="it-IT" b="1" dirty="0" err="1"/>
              <a:t>familia</a:t>
            </a:r>
            <a:r>
              <a:rPr lang="it-IT" b="1" dirty="0"/>
              <a:t> al proprio servizio, non li obblighino a </a:t>
            </a:r>
            <a:r>
              <a:rPr lang="it-IT" b="1" dirty="0" err="1"/>
              <a:t>corvées</a:t>
            </a:r>
            <a:r>
              <a:rPr lang="it-IT" b="1" dirty="0"/>
              <a:t>, a tagliar legna per loro o ad altri lavori né accettino alcun dono da essi, né cavallo, né </a:t>
            </a:r>
            <a:r>
              <a:rPr lang="it-IT" b="1" dirty="0" err="1"/>
              <a:t>bue,n</a:t>
            </a:r>
            <a:r>
              <a:rPr lang="it-IT" b="1" dirty="0"/>
              <a:t> é maiale, né montone, né maialino da latte, né agnello, né altra cosa a meno che non si tratti di bottiglie, verdura, frutta, polli, uova.</a:t>
            </a:r>
          </a:p>
        </p:txBody>
      </p:sp>
    </p:spTree>
    <p:extLst>
      <p:ext uri="{BB962C8B-B14F-4D97-AF65-F5344CB8AC3E}">
        <p14:creationId xmlns:p14="http://schemas.microsoft.com/office/powerpoint/2010/main" val="17592475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372624"/>
            <a:ext cx="7632848" cy="5509200"/>
          </a:xfrm>
          <a:prstGeom prst="rect">
            <a:avLst/>
          </a:prstGeom>
        </p:spPr>
        <p:txBody>
          <a:bodyPr wrap="square">
            <a:spAutoFit/>
          </a:bodyPr>
          <a:lstStyle/>
          <a:p>
            <a:endParaRPr lang="it-IT" sz="1600" dirty="0"/>
          </a:p>
          <a:p>
            <a:endParaRPr lang="it-IT" sz="1600" dirty="0"/>
          </a:p>
          <a:p>
            <a:pPr algn="just"/>
            <a:r>
              <a:rPr lang="it-IT" sz="1600" b="1" dirty="0"/>
              <a:t>62- Ciascun </a:t>
            </a:r>
            <a:r>
              <a:rPr lang="it-IT" sz="1600" b="1" dirty="0" err="1"/>
              <a:t>iudex</a:t>
            </a:r>
            <a:r>
              <a:rPr lang="it-IT" sz="1600" b="1" dirty="0"/>
              <a:t>, ogni anno per Natale ci sottoponga un elenco particolareggiato, chiaro e completo, che precisi l'ammontare complessivo e particolareggiato di quanto viene prodotto dal lavoro effettuato dai buoi custoditi dai nostri bovari, quanto rendono i mansi che essi debbono </a:t>
            </a:r>
            <a:r>
              <a:rPr lang="it-IT" sz="1600" b="1" dirty="0" err="1"/>
              <a:t>arare,il</a:t>
            </a:r>
            <a:r>
              <a:rPr lang="it-IT" sz="1600" b="1" dirty="0"/>
              <a:t> reddito derivante dai maiali, dalle tasse e dai prestiti effettuati, dalle multe, dalla selvaggina catturata nelle nostre riserve senza nostro permesso, dalle composizioni, dai mulini, dalle riserve di caccia, dai campi, dalle riscossioni sui ponti, dai traghetti, dagli uomini liberi e da quelli delle centene che prestano servizio su terre fiscali, dai mercati, dalle vigne, da chi vende vino, dal fieno, dalla legna da ardere e da illuminazione, dalle tavole o altro legname da lavorare, dai legumi, dal miglio, dal panico, dalla lana, dal lino, dalla canapa, dai frutti degli alberi, dalle noci e dalle nocciole, dagli alberi innestati, dagli orti, dai navoni, dai vivai, dal cuoio, dalle pelli, dalle corna, dal miele e dalla cera, dal grasso, dal sego, dal sapone, dal vino di more, dal vin cotto, dall'idromele e dall'aceto, dalla birra, dal vino nuovo e da quello stagionato, dall'ultimo raccolto di grano e da quello vecchio, dai polli, dalle uova, dalle oche, dai pescatori, dai fabbri, dai fabbricanti di scudi e dai calzolai, dalle madie, dai cofani, dagli scrigni, dai tornitori, dai sellai, dai ferrai, dai fonditori di ferro e di piombo, dai tributari. dai puledri e dalle puledre.</a:t>
            </a:r>
          </a:p>
        </p:txBody>
      </p:sp>
    </p:spTree>
    <p:extLst>
      <p:ext uri="{BB962C8B-B14F-4D97-AF65-F5344CB8AC3E}">
        <p14:creationId xmlns:p14="http://schemas.microsoft.com/office/powerpoint/2010/main" val="12640083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87624" y="692696"/>
            <a:ext cx="6768752" cy="5078313"/>
          </a:xfrm>
          <a:prstGeom prst="rect">
            <a:avLst/>
          </a:prstGeom>
        </p:spPr>
        <p:txBody>
          <a:bodyPr wrap="square">
            <a:spAutoFit/>
          </a:bodyPr>
          <a:lstStyle/>
          <a:p>
            <a:pPr algn="just"/>
            <a:r>
              <a:rPr lang="it-IT" b="1" dirty="0"/>
              <a:t>63- Non sembri troppo duro ai nostri </a:t>
            </a:r>
            <a:r>
              <a:rPr lang="it-IT" b="1" dirty="0" err="1"/>
              <a:t>iudices</a:t>
            </a:r>
            <a:r>
              <a:rPr lang="it-IT" b="1" dirty="0"/>
              <a:t> se chiediamo tutte queste cose perché vogliamo che anch'essi richiedano ugualmente tutto ai loro </a:t>
            </a:r>
            <a:r>
              <a:rPr lang="it-IT" b="1" dirty="0" err="1"/>
              <a:t>iuniores</a:t>
            </a:r>
            <a:r>
              <a:rPr lang="it-IT" b="1" dirty="0"/>
              <a:t> senza animosità alcuna; e l'ordinata amministrazione che un uomo deve tenere in casa sua o nelle proprie </a:t>
            </a:r>
            <a:r>
              <a:rPr lang="it-IT" b="1" dirty="0" err="1"/>
              <a:t>villae</a:t>
            </a:r>
            <a:r>
              <a:rPr lang="it-IT" b="1" dirty="0"/>
              <a:t>, i nostri </a:t>
            </a:r>
            <a:r>
              <a:rPr lang="it-IT" b="1" dirty="0" err="1"/>
              <a:t>iudices</a:t>
            </a:r>
            <a:r>
              <a:rPr lang="it-IT" b="1" dirty="0"/>
              <a:t> la devono tenere nelle nostre </a:t>
            </a:r>
            <a:r>
              <a:rPr lang="it-IT" b="1" dirty="0" err="1"/>
              <a:t>villae</a:t>
            </a:r>
            <a:r>
              <a:rPr lang="it-IT" b="1" dirty="0"/>
              <a:t>.</a:t>
            </a:r>
          </a:p>
          <a:p>
            <a:pPr algn="just"/>
            <a:endParaRPr lang="it-IT" b="1" dirty="0"/>
          </a:p>
          <a:p>
            <a:pPr algn="just"/>
            <a:r>
              <a:rPr lang="it-IT" b="1" dirty="0"/>
              <a:t>64- Le basterne, i nostri carri che noi utilizziamo in guerra, siano ben fatti e le loro aperture siano ben chiuse col cuoio, così ben cuciti che, se si presentasse la necessità di dover attraversare l'acqua a nuoto, possano valicare i fiumi con le derrate in essi contenute, l'acqua non possa penetrare all'interno e il tutto possa passare, come già detto, senza danni. E vogliamo che ogni carro sia carico della farina occorrente al nostro sostentamento, cioè dodici moggi di farina; su quelli che trasportano vino carichino dodici moggi corrispondenti al nostro moggio; ogni carro sia provvisto di scudo e lancia, faretra e arco</a:t>
            </a:r>
          </a:p>
        </p:txBody>
      </p:sp>
    </p:spTree>
    <p:extLst>
      <p:ext uri="{BB962C8B-B14F-4D97-AF65-F5344CB8AC3E}">
        <p14:creationId xmlns:p14="http://schemas.microsoft.com/office/powerpoint/2010/main" val="765924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980729"/>
            <a:ext cx="6696744" cy="3416320"/>
          </a:xfrm>
          <a:prstGeom prst="rect">
            <a:avLst/>
          </a:prstGeom>
        </p:spPr>
        <p:txBody>
          <a:bodyPr wrap="square">
            <a:spAutoFit/>
          </a:bodyPr>
          <a:lstStyle/>
          <a:p>
            <a:pPr algn="just"/>
            <a:r>
              <a:rPr lang="it-IT" b="1" dirty="0"/>
              <a:t>65- I pesci dei nostri vivai siano venduti e sostituiti con altri, in modo che ci siano sempre dei pesci; tuttavia quando noi non veniamo nelle </a:t>
            </a:r>
            <a:r>
              <a:rPr lang="it-IT" b="1" dirty="0" err="1"/>
              <a:t>villae</a:t>
            </a:r>
            <a:r>
              <a:rPr lang="it-IT" b="1" dirty="0"/>
              <a:t> siano venduti e gli </a:t>
            </a:r>
            <a:r>
              <a:rPr lang="it-IT" b="1" dirty="0" err="1"/>
              <a:t>iudices</a:t>
            </a:r>
            <a:r>
              <a:rPr lang="it-IT" b="1" dirty="0"/>
              <a:t> destinino il ricavato a nostro profitto.</a:t>
            </a:r>
          </a:p>
          <a:p>
            <a:pPr algn="just"/>
            <a:endParaRPr lang="it-IT" b="1" dirty="0"/>
          </a:p>
          <a:p>
            <a:pPr algn="just"/>
            <a:r>
              <a:rPr lang="it-IT" b="1" dirty="0"/>
              <a:t>66- Ci rendano conto delle capre, dei becchi e delle loro coma e pelli e ogni anno ci riforniscano con le loro carni grasse salate.</a:t>
            </a:r>
          </a:p>
          <a:p>
            <a:pPr algn="just"/>
            <a:endParaRPr lang="it-IT" b="1" dirty="0"/>
          </a:p>
          <a:p>
            <a:pPr algn="just"/>
            <a:r>
              <a:rPr lang="it-IT" b="1" dirty="0"/>
              <a:t>67- Ci tengano informati sui mansi incolti e sui servi da poco acquisiti di cui dispongano, che non si sappia dove collocare</a:t>
            </a:r>
          </a:p>
        </p:txBody>
      </p:sp>
    </p:spTree>
    <p:extLst>
      <p:ext uri="{BB962C8B-B14F-4D97-AF65-F5344CB8AC3E}">
        <p14:creationId xmlns:p14="http://schemas.microsoft.com/office/powerpoint/2010/main" val="27239115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259632" y="1582341"/>
            <a:ext cx="6336704" cy="2862322"/>
          </a:xfrm>
          <a:prstGeom prst="rect">
            <a:avLst/>
          </a:prstGeom>
        </p:spPr>
        <p:txBody>
          <a:bodyPr wrap="square">
            <a:spAutoFit/>
          </a:bodyPr>
          <a:lstStyle/>
          <a:p>
            <a:pPr algn="just"/>
            <a:r>
              <a:rPr lang="it-IT" b="1" dirty="0"/>
              <a:t>68- Vogliamo che ogni singolo </a:t>
            </a:r>
            <a:r>
              <a:rPr lang="it-IT" b="1" dirty="0" err="1"/>
              <a:t>iudex</a:t>
            </a:r>
            <a:r>
              <a:rPr lang="it-IT" b="1" dirty="0"/>
              <a:t> abbia sempre pronti dei buoni barili cerchiati di ferro, che  possano essere utilizzati nelle spedizioni militari o inviati a palazzo, e non faccia mai otri di cuoio.</a:t>
            </a:r>
          </a:p>
          <a:p>
            <a:pPr algn="just"/>
            <a:endParaRPr lang="it-IT" b="1" dirty="0"/>
          </a:p>
          <a:p>
            <a:pPr algn="just"/>
            <a:r>
              <a:rPr lang="it-IT" b="1" dirty="0"/>
              <a:t>69- Ci tengano sempre informati sulla presenza di lupi, su quanti ciascuno ne ha catturati e </a:t>
            </a:r>
            <a:r>
              <a:rPr lang="it-IT" b="1" dirty="0" err="1"/>
              <a:t>cifacciano</a:t>
            </a:r>
            <a:r>
              <a:rPr lang="it-IT" b="1" dirty="0"/>
              <a:t> presentare le loro pelli; nel mese di maggio diano la caccia ai cuccioli di lupo e li catturino col veleno, con esche, con trappole, con cani</a:t>
            </a:r>
          </a:p>
        </p:txBody>
      </p:sp>
    </p:spTree>
    <p:extLst>
      <p:ext uri="{BB962C8B-B14F-4D97-AF65-F5344CB8AC3E}">
        <p14:creationId xmlns:p14="http://schemas.microsoft.com/office/powerpoint/2010/main" val="22654287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548680"/>
            <a:ext cx="7776864" cy="5632311"/>
          </a:xfrm>
          <a:prstGeom prst="rect">
            <a:avLst/>
          </a:prstGeom>
        </p:spPr>
        <p:txBody>
          <a:bodyPr wrap="square">
            <a:spAutoFit/>
          </a:bodyPr>
          <a:lstStyle/>
          <a:p>
            <a:pPr algn="just"/>
            <a:r>
              <a:rPr lang="it-IT" b="1" dirty="0"/>
              <a:t>70- Vogliamo che nell'orto sia coltivata ogni possibile pianta: il giglio, le rose, la trigonella, la </a:t>
            </a:r>
            <a:r>
              <a:rPr lang="it-IT" b="1" dirty="0" err="1"/>
              <a:t>balsarnita</a:t>
            </a:r>
            <a:r>
              <a:rPr lang="it-IT" b="1" dirty="0"/>
              <a:t>, la salvia, la ruta, l'abrotano, i cetrioli, i meloni, le zucche, il fagiolo, il cumino, il rosmarino, il </a:t>
            </a:r>
            <a:r>
              <a:rPr lang="it-IT" b="1" dirty="0" err="1"/>
              <a:t>careium</a:t>
            </a:r>
            <a:r>
              <a:rPr lang="it-IT" b="1" dirty="0"/>
              <a:t>, il cece, la scilla, il gladiolo, l'artemisia, l'anice, le </a:t>
            </a:r>
            <a:r>
              <a:rPr lang="it-IT" b="1" dirty="0" err="1"/>
              <a:t>coloquentidi</a:t>
            </a:r>
            <a:r>
              <a:rPr lang="it-IT" b="1" dirty="0"/>
              <a:t>, l'indivia, la </a:t>
            </a:r>
            <a:r>
              <a:rPr lang="it-IT" b="1" dirty="0" err="1"/>
              <a:t>visnaga</a:t>
            </a:r>
            <a:r>
              <a:rPr lang="it-IT" b="1" dirty="0"/>
              <a:t>, l'</a:t>
            </a:r>
            <a:r>
              <a:rPr lang="it-IT" b="1" dirty="0" err="1"/>
              <a:t>antrisco</a:t>
            </a:r>
            <a:r>
              <a:rPr lang="it-IT" b="1" dirty="0"/>
              <a:t>, la lattuga, la nigella, la rughetta, il nasturzio, la bardana, la pulicaria, lo </a:t>
            </a:r>
            <a:r>
              <a:rPr lang="it-IT" b="1" dirty="0" err="1"/>
              <a:t>snúmio,il</a:t>
            </a:r>
            <a:r>
              <a:rPr lang="it-IT" b="1" dirty="0"/>
              <a:t> prezzemolo, il sedano, il levistico, il ginepro, l'aneto, il finocchio, la cicoria, il dittamo, la senape, la </a:t>
            </a:r>
            <a:r>
              <a:rPr lang="it-IT" b="1" dirty="0" err="1"/>
              <a:t>satureja</a:t>
            </a:r>
            <a:r>
              <a:rPr lang="it-IT" b="1" dirty="0"/>
              <a:t>, il sisimbrio, la menta, il mentastro, il tanaceto, l'erba gattaia, l'eritrea, il papavero, la bieta, la </a:t>
            </a:r>
            <a:r>
              <a:rPr lang="it-IT" b="1" dirty="0" err="1"/>
              <a:t>vulvagine</a:t>
            </a:r>
            <a:r>
              <a:rPr lang="it-IT" b="1" dirty="0"/>
              <a:t>, l'altea, la malva, la carota, la pastinaca, il bietolone, gli amaranti, il </a:t>
            </a:r>
            <a:r>
              <a:rPr lang="it-IT" b="1" dirty="0" err="1"/>
              <a:t>cavolo-rapa,i</a:t>
            </a:r>
            <a:r>
              <a:rPr lang="it-IT" b="1" dirty="0"/>
              <a:t> cavoli, le cipolle, l'erba cipollina, i porri, il rafano, lo scalogno, l'aglio, la robbia, i cardi, le fave, i piselli, il coriandolo, il cerfoglio, l'euforbia, la </a:t>
            </a:r>
            <a:r>
              <a:rPr lang="it-IT" b="1" dirty="0" err="1"/>
              <a:t>selarcia</a:t>
            </a:r>
            <a:r>
              <a:rPr lang="it-IT" b="1" dirty="0"/>
              <a:t>. E l'ortolano faccia crescere sul tetto </a:t>
            </a:r>
            <a:r>
              <a:rPr lang="it-IT" b="1" dirty="0" err="1"/>
              <a:t>dellasua</a:t>
            </a:r>
            <a:r>
              <a:rPr lang="it-IT" b="1" dirty="0"/>
              <a:t> abitazione la barba di Giove. Quanto agli alberi, vogliamo ci siano frutteti di vario genere: meli cotogni, noccioli, mandorli, gelsi, lauri, pini, fichi, noci, ciliegi di vari tipi. Nomi di mela: </a:t>
            </a:r>
            <a:r>
              <a:rPr lang="it-IT" b="1" dirty="0" err="1"/>
              <a:t>gozmaringa</a:t>
            </a:r>
            <a:r>
              <a:rPr lang="it-IT" b="1" dirty="0"/>
              <a:t>, </a:t>
            </a:r>
            <a:r>
              <a:rPr lang="it-IT" b="1" dirty="0" err="1"/>
              <a:t>geroldinga</a:t>
            </a:r>
            <a:r>
              <a:rPr lang="it-IT" b="1" dirty="0"/>
              <a:t>, </a:t>
            </a:r>
            <a:r>
              <a:rPr lang="it-IT" b="1" dirty="0" err="1"/>
              <a:t>crevedella</a:t>
            </a:r>
            <a:r>
              <a:rPr lang="it-IT" b="1" dirty="0"/>
              <a:t>, </a:t>
            </a:r>
            <a:r>
              <a:rPr lang="it-IT" b="1" dirty="0" err="1"/>
              <a:t>spiranca</a:t>
            </a:r>
            <a:r>
              <a:rPr lang="it-IT" b="1" dirty="0"/>
              <a:t>, dolci, acri, tutte quelle di lunga durata e quelle da consumare subito e le primaticce. Tre o quattro tipi di pere a lunga durata, quelle dolci, quelle da cuocere, le tardive.</a:t>
            </a:r>
          </a:p>
        </p:txBody>
      </p:sp>
    </p:spTree>
    <p:extLst>
      <p:ext uri="{BB962C8B-B14F-4D97-AF65-F5344CB8AC3E}">
        <p14:creationId xmlns:p14="http://schemas.microsoft.com/office/powerpoint/2010/main" val="34165986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Historia</a:t>
            </a:r>
            <a:r>
              <a:rPr lang="it-IT" dirty="0"/>
              <a:t> </a:t>
            </a:r>
            <a:r>
              <a:rPr lang="it-IT" dirty="0" err="1"/>
              <a:t>Francorum</a:t>
            </a:r>
            <a:r>
              <a:rPr lang="it-IT" i="1" dirty="0"/>
              <a:t>, VI, 20</a:t>
            </a:r>
            <a:endParaRPr lang="it-IT" dirty="0"/>
          </a:p>
        </p:txBody>
      </p:sp>
      <p:sp>
        <p:nvSpPr>
          <p:cNvPr id="3" name="Segnaposto contenuto 2"/>
          <p:cNvSpPr>
            <a:spLocks noGrp="1"/>
          </p:cNvSpPr>
          <p:nvPr>
            <p:ph idx="1"/>
          </p:nvPr>
        </p:nvSpPr>
        <p:spPr>
          <a:xfrm>
            <a:off x="1403648" y="2348880"/>
            <a:ext cx="6777317" cy="3508977"/>
          </a:xfrm>
        </p:spPr>
        <p:txBody>
          <a:bodyPr>
            <a:normAutofit fontScale="85000" lnSpcReduction="10000"/>
          </a:bodyPr>
          <a:lstStyle/>
          <a:p>
            <a:pPr algn="just"/>
            <a:r>
              <a:rPr lang="it-IT" b="1" dirty="0"/>
              <a:t>Quest'anno è morto </a:t>
            </a:r>
            <a:r>
              <a:rPr lang="it-IT" b="1" dirty="0" err="1"/>
              <a:t>Chrodinus</a:t>
            </a:r>
            <a:r>
              <a:rPr lang="it-IT" b="1" dirty="0"/>
              <a:t>, uomo pieno di magnificenza, di bontà, di pietà, ben disposto alle elemosine, protettore dei poveri, generoso con la Chiesa, benefico verso i chierici. Spesso egli creava domini rurali, piantando vigne, costruendo case, mettendo terre a coltivazione, e, facendo venire vescovi poveri, donava loro case, con i coltivatori, i campi, gli  addetti ai lavori e i servitori, dicendo: «Che queste cose divengano proprietà delle Chiese affinché i poveri ne </a:t>
            </a:r>
            <a:r>
              <a:rPr lang="it-IT" b="1" dirty="0" smtClean="0"/>
              <a:t>siano nutriti </a:t>
            </a:r>
            <a:r>
              <a:rPr lang="it-IT" b="1" dirty="0"/>
              <a:t>e mi ottengano grazia presso Dio».</a:t>
            </a:r>
          </a:p>
        </p:txBody>
      </p:sp>
    </p:spTree>
    <p:extLst>
      <p:ext uri="{BB962C8B-B14F-4D97-AF65-F5344CB8AC3E}">
        <p14:creationId xmlns:p14="http://schemas.microsoft.com/office/powerpoint/2010/main" val="37930424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1196752"/>
            <a:ext cx="7024626" cy="1224136"/>
          </a:xfrm>
        </p:spPr>
        <p:txBody>
          <a:bodyPr>
            <a:noAutofit/>
          </a:bodyPr>
          <a:lstStyle/>
          <a:p>
            <a:pPr algn="just"/>
            <a:r>
              <a:rPr lang="pt-BR" sz="2000" b="1" dirty="0"/>
              <a:t>Brevium exempla ad describendas res ecclesiasticas et fiscales, ed. A. Boretius in Monumenta Germaniae Historica, Leges, Capitularia regum Francorum, t. I, 1883, pp. 254-255</a:t>
            </a:r>
            <a:endParaRPr lang="it-IT" sz="2000" b="1" dirty="0"/>
          </a:p>
        </p:txBody>
      </p:sp>
      <p:sp>
        <p:nvSpPr>
          <p:cNvPr id="3" name="Segnaposto contenuto 2"/>
          <p:cNvSpPr>
            <a:spLocks noGrp="1"/>
          </p:cNvSpPr>
          <p:nvPr>
            <p:ph idx="1"/>
          </p:nvPr>
        </p:nvSpPr>
        <p:spPr>
          <a:xfrm>
            <a:off x="827584" y="2564904"/>
            <a:ext cx="7353265" cy="3312368"/>
          </a:xfrm>
        </p:spPr>
        <p:txBody>
          <a:bodyPr>
            <a:noAutofit/>
          </a:bodyPr>
          <a:lstStyle/>
          <a:p>
            <a:pPr algn="just"/>
            <a:r>
              <a:rPr lang="it-IT" sz="2000" b="1" dirty="0"/>
              <a:t>Noi</a:t>
            </a:r>
            <a:r>
              <a:rPr lang="it-IT" sz="2000" dirty="0"/>
              <a:t> </a:t>
            </a:r>
            <a:r>
              <a:rPr lang="it-IT" sz="2000" b="1" dirty="0"/>
              <a:t>abbiamo trovato nel fisco di </a:t>
            </a:r>
            <a:r>
              <a:rPr lang="it-IT" sz="2000" b="1" dirty="0" err="1"/>
              <a:t>Annapes</a:t>
            </a:r>
            <a:r>
              <a:rPr lang="it-IT" sz="2000" b="1" dirty="0"/>
              <a:t> un palazzo reale (sala </a:t>
            </a:r>
            <a:r>
              <a:rPr lang="it-IT" sz="2000" b="1" dirty="0" err="1"/>
              <a:t>regalis</a:t>
            </a:r>
            <a:r>
              <a:rPr lang="it-IT" sz="2000" b="1" dirty="0"/>
              <a:t>) costruito in buonissima pietra, tre stanze (</a:t>
            </a:r>
            <a:r>
              <a:rPr lang="it-IT" sz="2000" b="1" dirty="0" err="1"/>
              <a:t>cameras</a:t>
            </a:r>
            <a:r>
              <a:rPr lang="it-IT" sz="2000" b="1" dirty="0"/>
              <a:t>), la dimora tutta circondata da una galleria (</a:t>
            </a:r>
            <a:r>
              <a:rPr lang="it-IT" sz="2000" b="1" dirty="0" err="1"/>
              <a:t>solariis</a:t>
            </a:r>
            <a:r>
              <a:rPr lang="it-IT" sz="2000" b="1" dirty="0"/>
              <a:t> </a:t>
            </a:r>
            <a:r>
              <a:rPr lang="it-IT" sz="2000" b="1" dirty="0" err="1"/>
              <a:t>totam</a:t>
            </a:r>
            <a:r>
              <a:rPr lang="it-IT" sz="2000" b="1" dirty="0"/>
              <a:t> </a:t>
            </a:r>
            <a:r>
              <a:rPr lang="it-IT" sz="2000" b="1" dirty="0" err="1"/>
              <a:t>circumdatam</a:t>
            </a:r>
            <a:r>
              <a:rPr lang="it-IT" sz="2000" b="1" dirty="0"/>
              <a:t>) con undici piccole stanze; al di sotto, una cantina e due portici; all'interno della corte (</a:t>
            </a:r>
            <a:r>
              <a:rPr lang="it-IT" sz="2000" b="1" dirty="0" err="1"/>
              <a:t>curtis</a:t>
            </a:r>
            <a:r>
              <a:rPr lang="it-IT" sz="2000" b="1" dirty="0"/>
              <a:t>), diciassette altre abitazioni (</a:t>
            </a:r>
            <a:r>
              <a:rPr lang="it-IT" sz="2000" b="1" dirty="0" err="1"/>
              <a:t>casae</a:t>
            </a:r>
            <a:r>
              <a:rPr lang="it-IT" sz="2000" b="1" dirty="0"/>
              <a:t>) di legno, con altrettante stanze e gli altri annessi in buono stato: una stalla, una cucina, un forno (</a:t>
            </a:r>
            <a:r>
              <a:rPr lang="it-IT" sz="2000" b="1" dirty="0" err="1"/>
              <a:t>pistrinum</a:t>
            </a:r>
            <a:r>
              <a:rPr lang="it-IT" sz="2000" b="1" dirty="0"/>
              <a:t>), due granai, tre magazzini (</a:t>
            </a:r>
            <a:r>
              <a:rPr lang="it-IT" sz="2000" b="1" dirty="0" err="1"/>
              <a:t>scurae</a:t>
            </a:r>
            <a:r>
              <a:rPr lang="it-IT" sz="2000" dirty="0"/>
              <a:t>).</a:t>
            </a:r>
          </a:p>
        </p:txBody>
      </p:sp>
    </p:spTree>
    <p:extLst>
      <p:ext uri="{BB962C8B-B14F-4D97-AF65-F5344CB8AC3E}">
        <p14:creationId xmlns:p14="http://schemas.microsoft.com/office/powerpoint/2010/main" val="832304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612845"/>
            <a:ext cx="6984776" cy="5570756"/>
          </a:xfrm>
          <a:prstGeom prst="rect">
            <a:avLst/>
          </a:prstGeom>
        </p:spPr>
        <p:txBody>
          <a:bodyPr wrap="square">
            <a:spAutoFit/>
          </a:bodyPr>
          <a:lstStyle/>
          <a:p>
            <a:pPr algn="just"/>
            <a:endParaRPr lang="it-IT" b="1" dirty="0" smtClean="0"/>
          </a:p>
          <a:p>
            <a:pPr algn="just"/>
            <a:endParaRPr lang="it-IT" b="1" dirty="0"/>
          </a:p>
          <a:p>
            <a:pPr algn="just"/>
            <a:r>
              <a:rPr lang="it-IT" sz="2000" b="1" dirty="0" smtClean="0"/>
              <a:t>Una </a:t>
            </a:r>
            <a:r>
              <a:rPr lang="it-IT" sz="2000" b="1" dirty="0"/>
              <a:t>corte munita di forti palizzate, con una porta di pietra sormontata da una galleria. Una piccola corte, anch'essa circondata da una palizzata, ben ordinata e piantata di alberi di diversa specie.</a:t>
            </a:r>
          </a:p>
          <a:p>
            <a:pPr algn="just"/>
            <a:endParaRPr lang="it-IT" sz="2000" b="1" dirty="0"/>
          </a:p>
          <a:p>
            <a:pPr algn="just"/>
            <a:r>
              <a:rPr lang="it-IT" sz="2000" b="1" dirty="0"/>
              <a:t>Equipaggiamento (</a:t>
            </a:r>
            <a:r>
              <a:rPr lang="it-IT" sz="2000" b="1" dirty="0" err="1"/>
              <a:t>vestimenta</a:t>
            </a:r>
            <a:r>
              <a:rPr lang="it-IT" sz="2000" b="1" dirty="0"/>
              <a:t>): il necessario per un letto, biancheria per apparecchiare una tavola, una </a:t>
            </a:r>
            <a:r>
              <a:rPr lang="it-IT" sz="2000" b="1" dirty="0" err="1"/>
              <a:t>toacla</a:t>
            </a:r>
            <a:r>
              <a:rPr lang="it-IT" sz="2000" b="1" dirty="0"/>
              <a:t>.</a:t>
            </a:r>
          </a:p>
          <a:p>
            <a:endParaRPr lang="it-IT" sz="2000" b="1" dirty="0"/>
          </a:p>
          <a:p>
            <a:r>
              <a:rPr lang="it-IT" sz="2000" b="1" dirty="0"/>
              <a:t>Utensili (</a:t>
            </a:r>
            <a:r>
              <a:rPr lang="it-IT" sz="2000" b="1" dirty="0" err="1"/>
              <a:t>utensilia</a:t>
            </a:r>
            <a:r>
              <a:rPr lang="it-IT" sz="2000" b="1" dirty="0"/>
              <a:t>): due bacili di rame, due coppe per bere, due caldaie di rame, una di ferro, una padella, una catena da camino, un alare, una torciera, due scuri, </a:t>
            </a:r>
            <a:r>
              <a:rPr lang="it-IT" sz="2000" b="1" dirty="0" err="1"/>
              <a:t>dolatoriam</a:t>
            </a:r>
            <a:r>
              <a:rPr lang="it-IT" sz="2000" b="1" dirty="0"/>
              <a:t> I, due succhielli, una ascia, un raschietto, </a:t>
            </a:r>
            <a:r>
              <a:rPr lang="it-IT" sz="2000" b="1" dirty="0" err="1"/>
              <a:t>runcinam</a:t>
            </a:r>
            <a:r>
              <a:rPr lang="it-IT" sz="2000" b="1" dirty="0"/>
              <a:t> I, </a:t>
            </a:r>
            <a:r>
              <a:rPr lang="it-IT" sz="2000" b="1" dirty="0" err="1"/>
              <a:t>planam</a:t>
            </a:r>
            <a:r>
              <a:rPr lang="it-IT" sz="2000" b="1" dirty="0"/>
              <a:t> I, due falci, due falcetti, due pale ferrate (</a:t>
            </a:r>
            <a:r>
              <a:rPr lang="it-IT" sz="2000" b="1" dirty="0" err="1"/>
              <a:t>palas</a:t>
            </a:r>
            <a:r>
              <a:rPr lang="it-IT" sz="2000" b="1" dirty="0"/>
              <a:t> ferro </a:t>
            </a:r>
            <a:r>
              <a:rPr lang="it-IT" sz="2000" b="1" dirty="0" err="1"/>
              <a:t>paratas</a:t>
            </a:r>
            <a:r>
              <a:rPr lang="it-IT" sz="2000" b="1" dirty="0"/>
              <a:t>). Utensili di legno a sufficienza.</a:t>
            </a:r>
          </a:p>
        </p:txBody>
      </p:sp>
    </p:spTree>
    <p:extLst>
      <p:ext uri="{BB962C8B-B14F-4D97-AF65-F5344CB8AC3E}">
        <p14:creationId xmlns:p14="http://schemas.microsoft.com/office/powerpoint/2010/main" val="29682831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01090" y="1196752"/>
            <a:ext cx="7099302" cy="4678204"/>
          </a:xfrm>
          <a:prstGeom prst="rect">
            <a:avLst/>
          </a:prstGeom>
        </p:spPr>
        <p:txBody>
          <a:bodyPr wrap="square">
            <a:spAutoFit/>
          </a:bodyPr>
          <a:lstStyle/>
          <a:p>
            <a:pPr algn="just"/>
            <a:r>
              <a:rPr lang="it-IT" sz="2000" b="1" dirty="0"/>
              <a:t>Prodotti della coltivazione (de </a:t>
            </a:r>
            <a:r>
              <a:rPr lang="it-IT" sz="2000" b="1" dirty="0" err="1"/>
              <a:t>conlaboratu</a:t>
            </a:r>
            <a:r>
              <a:rPr lang="it-IT" sz="2000" b="1" dirty="0"/>
              <a:t>). Vecchia spelta dell'anno passato: 90 corbe, da cui si possono ricavare 450 </a:t>
            </a:r>
            <a:r>
              <a:rPr lang="it-IT" sz="2000" b="1" dirty="0" err="1"/>
              <a:t>pensae</a:t>
            </a:r>
            <a:r>
              <a:rPr lang="it-IT" sz="2000" b="1" dirty="0"/>
              <a:t> di farina. Orzo: 100 moggi. Dell'anno presente: 110 corbe di spelta; se ne sono seminate 60, abbiamo trovato il rimanente. 100 moggi di frumento; se ne sono seminati 60, abbiamo trovato il rimanente. 98 moggi di segala, che è stata tutta seminata. 1800 moggi d'orzo, dei quali 1100 sono stati seminati ed abbiamo trovato il rimanente. 430 moggi d'avena. 1 moggio di fave. 12 moggi di piselli.</a:t>
            </a:r>
          </a:p>
          <a:p>
            <a:pPr algn="just"/>
            <a:endParaRPr lang="it-IT" sz="2000" b="1" dirty="0"/>
          </a:p>
          <a:p>
            <a:pPr algn="just"/>
            <a:r>
              <a:rPr lang="it-IT" sz="2000" b="1" dirty="0"/>
              <a:t>Da cinque mulini: 800 moggi a piccola misura: 240 moggi sono stati dati ai </a:t>
            </a:r>
            <a:r>
              <a:rPr lang="it-IT" sz="2000" b="1" dirty="0" err="1"/>
              <a:t>prebendarii</a:t>
            </a:r>
            <a:r>
              <a:rPr lang="it-IT" sz="2000" b="1" dirty="0"/>
              <a:t>, noi abbiamo trovato il rimanente.</a:t>
            </a:r>
          </a:p>
          <a:p>
            <a:endParaRPr lang="it-IT" dirty="0"/>
          </a:p>
        </p:txBody>
      </p:sp>
    </p:spTree>
    <p:extLst>
      <p:ext uri="{BB962C8B-B14F-4D97-AF65-F5344CB8AC3E}">
        <p14:creationId xmlns:p14="http://schemas.microsoft.com/office/powerpoint/2010/main" val="29663392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692696"/>
            <a:ext cx="7272808" cy="5632311"/>
          </a:xfrm>
          <a:prstGeom prst="rect">
            <a:avLst/>
          </a:prstGeom>
        </p:spPr>
        <p:txBody>
          <a:bodyPr wrap="square">
            <a:spAutoFit/>
          </a:bodyPr>
          <a:lstStyle/>
          <a:p>
            <a:pPr algn="just"/>
            <a:r>
              <a:rPr lang="it-IT" b="1" dirty="0"/>
              <a:t>430 moggi d'avena. 1 moggio di fave. 12 moggi di piselli.</a:t>
            </a:r>
          </a:p>
          <a:p>
            <a:pPr algn="just"/>
            <a:endParaRPr lang="it-IT" b="1" dirty="0"/>
          </a:p>
          <a:p>
            <a:pPr algn="just"/>
            <a:r>
              <a:rPr lang="it-IT" b="1" dirty="0"/>
              <a:t>Da cinque mulini: 800 moggi a piccola misura: 240 moggi sono stati dati ai </a:t>
            </a:r>
            <a:r>
              <a:rPr lang="it-IT" b="1" dirty="0" err="1"/>
              <a:t>prebendarii</a:t>
            </a:r>
            <a:r>
              <a:rPr lang="it-IT" b="1" dirty="0"/>
              <a:t>, noi abbiamo trovato il rimanente</a:t>
            </a:r>
            <a:r>
              <a:rPr lang="it-IT" b="1" dirty="0" smtClean="0"/>
              <a:t>. </a:t>
            </a:r>
            <a:endParaRPr lang="it-IT" b="1" dirty="0"/>
          </a:p>
          <a:p>
            <a:pPr algn="just"/>
            <a:r>
              <a:rPr lang="it-IT" b="1" dirty="0"/>
              <a:t>Da quattro birrerie (</a:t>
            </a:r>
            <a:r>
              <a:rPr lang="it-IT" b="1" dirty="0" err="1"/>
              <a:t>cambae</a:t>
            </a:r>
            <a:r>
              <a:rPr lang="it-IT" b="1" dirty="0"/>
              <a:t>), 650 moggi a piccola misura.</a:t>
            </a:r>
          </a:p>
          <a:p>
            <a:pPr algn="just"/>
            <a:endParaRPr lang="it-IT" b="1" dirty="0"/>
          </a:p>
          <a:p>
            <a:pPr algn="just"/>
            <a:r>
              <a:rPr lang="it-IT" b="1" dirty="0"/>
              <a:t>Da due ponti, 60 moggi di sale e 2 soldi.</a:t>
            </a:r>
          </a:p>
          <a:p>
            <a:pPr algn="just"/>
            <a:endParaRPr lang="it-IT" b="1" dirty="0"/>
          </a:p>
          <a:p>
            <a:pPr algn="just"/>
            <a:r>
              <a:rPr lang="it-IT" b="1" dirty="0"/>
              <a:t>Da quattro giardini, 11 soldi, tre moggi di miele.</a:t>
            </a:r>
          </a:p>
          <a:p>
            <a:pPr algn="just"/>
            <a:endParaRPr lang="it-IT" b="1" dirty="0"/>
          </a:p>
          <a:p>
            <a:pPr algn="just"/>
            <a:r>
              <a:rPr lang="it-IT" b="1" dirty="0"/>
              <a:t>Dal censo, un moggio di burro.</a:t>
            </a:r>
          </a:p>
          <a:p>
            <a:pPr algn="just"/>
            <a:endParaRPr lang="it-IT" b="1" dirty="0"/>
          </a:p>
          <a:p>
            <a:pPr algn="just"/>
            <a:r>
              <a:rPr lang="it-IT" b="1" dirty="0"/>
              <a:t>Lardo dell'anno passato: 10 porci affumicati. 200 porci affumicati di quest'anno, con salsicce e strutto (</a:t>
            </a:r>
            <a:r>
              <a:rPr lang="it-IT" b="1" dirty="0" err="1"/>
              <a:t>unctis</a:t>
            </a:r>
            <a:r>
              <a:rPr lang="it-IT" b="1" dirty="0"/>
              <a:t>). Formaggi di quest'anno: 43 </a:t>
            </a:r>
            <a:r>
              <a:rPr lang="it-IT" b="1" dirty="0" err="1"/>
              <a:t>pensae</a:t>
            </a:r>
            <a:r>
              <a:rPr lang="it-IT" b="1" dirty="0"/>
              <a:t>.</a:t>
            </a:r>
          </a:p>
          <a:p>
            <a:pPr algn="just"/>
            <a:endParaRPr lang="it-IT" b="1" dirty="0"/>
          </a:p>
          <a:p>
            <a:pPr algn="just"/>
            <a:r>
              <a:rPr lang="it-IT" b="1" dirty="0"/>
              <a:t>Bestiame. Giumente: vecchie, 51; di tre anni, 5; di due anni, 7; dell'annata, 7.</a:t>
            </a:r>
          </a:p>
          <a:p>
            <a:pPr algn="just"/>
            <a:endParaRPr lang="it-IT" b="1" dirty="0"/>
          </a:p>
          <a:p>
            <a:pPr algn="just"/>
            <a:r>
              <a:rPr lang="it-IT" b="1" dirty="0"/>
              <a:t>Cavalli: di due anni, 10; dell'annata, 8; stalloni, 3.</a:t>
            </a:r>
          </a:p>
        </p:txBody>
      </p:sp>
    </p:spTree>
    <p:extLst>
      <p:ext uri="{BB962C8B-B14F-4D97-AF65-F5344CB8AC3E}">
        <p14:creationId xmlns:p14="http://schemas.microsoft.com/office/powerpoint/2010/main" val="4147587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87624" y="889844"/>
            <a:ext cx="6984776" cy="3416320"/>
          </a:xfrm>
          <a:prstGeom prst="rect">
            <a:avLst/>
          </a:prstGeom>
        </p:spPr>
        <p:txBody>
          <a:bodyPr wrap="square">
            <a:spAutoFit/>
          </a:bodyPr>
          <a:lstStyle/>
          <a:p>
            <a:pPr algn="just"/>
            <a:r>
              <a:rPr lang="it-IT" b="1" dirty="0"/>
              <a:t>4- Se nella nostra </a:t>
            </a:r>
            <a:r>
              <a:rPr lang="it-IT" b="1" dirty="0" err="1"/>
              <a:t>familia</a:t>
            </a:r>
            <a:r>
              <a:rPr lang="it-IT" b="1" dirty="0"/>
              <a:t> qualcuno si rende colpevole nei nostri confronti di furto o trascura i suoi doveri, risarcisca il danno personalmente; per altre colpe sia punito con frustate secondo la legge, ameno che non si tratti di omicidio e incendio, risarcibili con ammenda. </a:t>
            </a:r>
          </a:p>
          <a:p>
            <a:pPr algn="just"/>
            <a:r>
              <a:rPr lang="it-IT" b="1" dirty="0"/>
              <a:t>Agli altri uomini gli </a:t>
            </a:r>
            <a:r>
              <a:rPr lang="it-IT" b="1" dirty="0" err="1"/>
              <a:t>iudices</a:t>
            </a:r>
            <a:r>
              <a:rPr lang="it-IT" b="1" dirty="0"/>
              <a:t> rendano la giustizia a cui hanno diritto in base alla legge; per frodi nei nostri confronti, come già detto, la </a:t>
            </a:r>
            <a:r>
              <a:rPr lang="it-IT" b="1" dirty="0" err="1"/>
              <a:t>familia</a:t>
            </a:r>
            <a:r>
              <a:rPr lang="it-IT" b="1" dirty="0"/>
              <a:t> sia fustigata. </a:t>
            </a:r>
          </a:p>
          <a:p>
            <a:pPr algn="just"/>
            <a:r>
              <a:rPr lang="it-IT" b="1" dirty="0"/>
              <a:t>Quanto ai Franchi stabiliti su terre fiscali o nelle nostre </a:t>
            </a:r>
            <a:r>
              <a:rPr lang="it-IT" b="1" dirty="0" err="1"/>
              <a:t>villae</a:t>
            </a:r>
            <a:r>
              <a:rPr lang="it-IT" b="1" dirty="0"/>
              <a:t>, qualsiasi reato commettano, lo scontino secondo la loro legge e qualsiasi ammenda versino, venga incamerata a nostro profitto, tanto per il bestiame che per altri. </a:t>
            </a:r>
          </a:p>
        </p:txBody>
      </p:sp>
    </p:spTree>
    <p:extLst>
      <p:ext uri="{BB962C8B-B14F-4D97-AF65-F5344CB8AC3E}">
        <p14:creationId xmlns:p14="http://schemas.microsoft.com/office/powerpoint/2010/main" val="24531908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751344"/>
            <a:ext cx="7128792" cy="4401205"/>
          </a:xfrm>
          <a:prstGeom prst="rect">
            <a:avLst/>
          </a:prstGeom>
        </p:spPr>
        <p:txBody>
          <a:bodyPr wrap="square">
            <a:spAutoFit/>
          </a:bodyPr>
          <a:lstStyle/>
          <a:p>
            <a:pPr algn="just"/>
            <a:r>
              <a:rPr lang="it-IT" sz="2000" b="1" dirty="0"/>
              <a:t>Bovi: 16. Asini: 2. Vacche con vitelli: 50. Giovenchi: 20. Vitelli dell'annata: 38. Tori: 3. Porci vecchi: 260; giovani: 100. Verri: 5. Pecore con agnelli (</a:t>
            </a:r>
            <a:r>
              <a:rPr lang="it-IT" sz="2000" b="1" dirty="0" err="1"/>
              <a:t>vervices</a:t>
            </a:r>
            <a:r>
              <a:rPr lang="it-IT" sz="2000" b="1" dirty="0"/>
              <a:t> </a:t>
            </a:r>
            <a:r>
              <a:rPr lang="it-IT" sz="2000" b="1" dirty="0" err="1"/>
              <a:t>cum</a:t>
            </a:r>
            <a:r>
              <a:rPr lang="it-IT" sz="2000" b="1" dirty="0"/>
              <a:t> </a:t>
            </a:r>
            <a:r>
              <a:rPr lang="it-IT" sz="2000" b="1" dirty="0" err="1"/>
              <a:t>agnis</a:t>
            </a:r>
            <a:r>
              <a:rPr lang="it-IT" sz="2000" b="1" dirty="0"/>
              <a:t>): 150. Agnelli dell'annata: 200. Pecore (</a:t>
            </a:r>
            <a:r>
              <a:rPr lang="it-IT" sz="2000" b="1" dirty="0" err="1"/>
              <a:t>arietes</a:t>
            </a:r>
            <a:r>
              <a:rPr lang="it-IT" sz="2000" b="1" dirty="0"/>
              <a:t>): 120. Capre, con capretti: 30. Capretti dell'annata: 30. Becchi: 3. Oche: 30. Polli: 80. Pavoni: 22.</a:t>
            </a:r>
          </a:p>
          <a:p>
            <a:pPr algn="just"/>
            <a:endParaRPr lang="it-IT" sz="2000" b="1" dirty="0"/>
          </a:p>
          <a:p>
            <a:pPr algn="just"/>
            <a:r>
              <a:rPr lang="it-IT" sz="2000" b="1" dirty="0"/>
              <a:t>De </a:t>
            </a:r>
            <a:r>
              <a:rPr lang="it-IT" sz="2000" b="1" dirty="0" err="1"/>
              <a:t>eo</a:t>
            </a:r>
            <a:r>
              <a:rPr lang="it-IT" sz="2000" b="1" dirty="0"/>
              <a:t> quo </a:t>
            </a:r>
            <a:r>
              <a:rPr lang="it-IT" sz="2000" b="1" dirty="0" err="1"/>
              <a:t>supra</a:t>
            </a:r>
            <a:r>
              <a:rPr lang="it-IT" sz="2000" b="1" dirty="0"/>
              <a:t>. Parimenti, dalle piccole ville (</a:t>
            </a:r>
            <a:r>
              <a:rPr lang="it-IT" sz="2000" b="1" dirty="0" err="1"/>
              <a:t>mansioniles</a:t>
            </a:r>
            <a:r>
              <a:rPr lang="it-IT" sz="2000" b="1" dirty="0"/>
              <a:t>) che dipendono da </a:t>
            </a:r>
            <a:r>
              <a:rPr lang="it-IT" sz="2000" b="1" dirty="0" err="1"/>
              <a:t>Annapes</a:t>
            </a:r>
            <a:r>
              <a:rPr lang="it-IT" sz="2000" b="1" dirty="0"/>
              <a:t> (ad </a:t>
            </a:r>
            <a:r>
              <a:rPr lang="it-IT" sz="2000" b="1" dirty="0" err="1"/>
              <a:t>supra</a:t>
            </a:r>
            <a:r>
              <a:rPr lang="it-IT" sz="2000" b="1" dirty="0"/>
              <a:t> scriptum </a:t>
            </a:r>
            <a:r>
              <a:rPr lang="it-IT" sz="2000" b="1" dirty="0" err="1"/>
              <a:t>mansum</a:t>
            </a:r>
            <a:r>
              <a:rPr lang="it-IT" sz="2000" b="1" dirty="0"/>
              <a:t>). Nella villa [di </a:t>
            </a:r>
            <a:r>
              <a:rPr lang="it-IT" sz="2000" b="1" dirty="0" err="1"/>
              <a:t>Gruson</a:t>
            </a:r>
            <a:r>
              <a:rPr lang="it-IT" sz="2000" b="1" dirty="0"/>
              <a:t>], abbiamo trovato un dominico (</a:t>
            </a:r>
            <a:r>
              <a:rPr lang="it-IT" sz="2000" b="1" dirty="0" err="1"/>
              <a:t>mansioniles</a:t>
            </a:r>
            <a:r>
              <a:rPr lang="it-IT" sz="2000" b="1" dirty="0"/>
              <a:t> </a:t>
            </a:r>
            <a:r>
              <a:rPr lang="it-IT" sz="2000" b="1" dirty="0" err="1"/>
              <a:t>domnicatas</a:t>
            </a:r>
            <a:r>
              <a:rPr lang="it-IT" sz="2000" b="1" dirty="0"/>
              <a:t>), dove ci sono tre magazzini (</a:t>
            </a:r>
            <a:r>
              <a:rPr lang="it-IT" sz="2000" b="1" dirty="0" err="1"/>
              <a:t>scuras</a:t>
            </a:r>
            <a:r>
              <a:rPr lang="it-IT" sz="2000" b="1" dirty="0"/>
              <a:t>) e una corte ben chiusa. Vi si trova un giardino alberato; dieci oche, otto anatre, trenta polli.</a:t>
            </a:r>
          </a:p>
        </p:txBody>
      </p:sp>
    </p:spTree>
    <p:extLst>
      <p:ext uri="{BB962C8B-B14F-4D97-AF65-F5344CB8AC3E}">
        <p14:creationId xmlns:p14="http://schemas.microsoft.com/office/powerpoint/2010/main" val="5403694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71600" y="751344"/>
            <a:ext cx="6768752" cy="4401205"/>
          </a:xfrm>
          <a:prstGeom prst="rect">
            <a:avLst/>
          </a:prstGeom>
        </p:spPr>
        <p:txBody>
          <a:bodyPr wrap="square">
            <a:spAutoFit/>
          </a:bodyPr>
          <a:lstStyle/>
          <a:p>
            <a:pPr algn="just"/>
            <a:r>
              <a:rPr lang="it-IT" sz="2000" b="1" dirty="0"/>
              <a:t>Nella villa di </a:t>
            </a:r>
            <a:r>
              <a:rPr lang="it-IT" sz="2000" b="1" dirty="0" err="1"/>
              <a:t>Noyelles</a:t>
            </a:r>
            <a:r>
              <a:rPr lang="it-IT" sz="2000" b="1" dirty="0"/>
              <a:t> (</a:t>
            </a:r>
            <a:r>
              <a:rPr lang="it-IT" sz="2000" b="1" i="1" dirty="0"/>
              <a:t>in alia villa</a:t>
            </a:r>
            <a:r>
              <a:rPr lang="it-IT" sz="2000" b="1" dirty="0"/>
              <a:t>) abbiamo trovato un dominico (</a:t>
            </a:r>
            <a:r>
              <a:rPr lang="it-IT" sz="2000" b="1" i="1" dirty="0" err="1"/>
              <a:t>mansioniles</a:t>
            </a:r>
            <a:r>
              <a:rPr lang="it-IT" sz="2000" b="1" i="1" dirty="0"/>
              <a:t> </a:t>
            </a:r>
            <a:r>
              <a:rPr lang="it-IT" sz="2000" b="1" i="1" dirty="0" err="1"/>
              <a:t>domnicatas</a:t>
            </a:r>
            <a:r>
              <a:rPr lang="it-IT" sz="2000" b="1" dirty="0"/>
              <a:t>) e una corte ben munita. E, al di sotto, tre magazzini, un arpento di vigna, un giardino alberato, quindici oche, venti polli.</a:t>
            </a:r>
          </a:p>
          <a:p>
            <a:pPr algn="just"/>
            <a:r>
              <a:rPr lang="it-IT" sz="2000" b="1" dirty="0"/>
              <a:t>Nella villa di </a:t>
            </a:r>
            <a:r>
              <a:rPr lang="it-IT" sz="2000" b="1" dirty="0" err="1"/>
              <a:t>Wattiessart</a:t>
            </a:r>
            <a:r>
              <a:rPr lang="it-IT" sz="2000" b="1" dirty="0"/>
              <a:t> (</a:t>
            </a:r>
            <a:r>
              <a:rPr lang="it-IT" sz="2000" b="1" i="1" dirty="0"/>
              <a:t>in villa </a:t>
            </a:r>
            <a:r>
              <a:rPr lang="it-IT" sz="2000" b="1" i="1" dirty="0" err="1"/>
              <a:t>illa</a:t>
            </a:r>
            <a:r>
              <a:rPr lang="it-IT" sz="2000" b="1" dirty="0"/>
              <a:t>) un dominico (</a:t>
            </a:r>
            <a:r>
              <a:rPr lang="it-IT" sz="2000" b="1" i="1" dirty="0" err="1"/>
              <a:t>mansioniles</a:t>
            </a:r>
            <a:r>
              <a:rPr lang="it-IT" sz="2000" b="1" i="1" dirty="0"/>
              <a:t> </a:t>
            </a:r>
            <a:r>
              <a:rPr lang="it-IT" sz="2000" b="1" i="1" dirty="0" err="1"/>
              <a:t>domnicatas</a:t>
            </a:r>
            <a:r>
              <a:rPr lang="it-IT" sz="2000" b="1" dirty="0"/>
              <a:t>). Esso ha due magazzini, un granaio (</a:t>
            </a:r>
            <a:r>
              <a:rPr lang="it-IT" sz="2000" b="1" i="1" dirty="0" err="1"/>
              <a:t>spicarium</a:t>
            </a:r>
            <a:r>
              <a:rPr lang="it-IT" sz="2000" b="1" dirty="0"/>
              <a:t>), un giardino, una corte molto ben munita</a:t>
            </a:r>
            <a:r>
              <a:rPr lang="it-IT" sz="2000" b="1" dirty="0" smtClean="0"/>
              <a:t>.</a:t>
            </a:r>
          </a:p>
          <a:p>
            <a:pPr algn="just"/>
            <a:endParaRPr lang="it-IT" sz="2000" b="1" dirty="0"/>
          </a:p>
          <a:p>
            <a:pPr algn="just"/>
            <a:r>
              <a:rPr lang="it-IT" sz="2000" b="1" dirty="0"/>
              <a:t>Parimenti, come sopra. Abbiamo trovato le medesime misure di moggi e di sestari che al Palazzo. Non abbiamo trovato artigiani (</a:t>
            </a:r>
            <a:r>
              <a:rPr lang="it-IT" sz="2000" b="1" i="1" dirty="0" err="1"/>
              <a:t>ministeriales</a:t>
            </a:r>
            <a:r>
              <a:rPr lang="it-IT" sz="2000" b="1" dirty="0"/>
              <a:t>), né orefici, né argentieri, né fabbri, né per cacciare, né per fare altra cosa…</a:t>
            </a:r>
          </a:p>
        </p:txBody>
      </p:sp>
    </p:spTree>
    <p:extLst>
      <p:ext uri="{BB962C8B-B14F-4D97-AF65-F5344CB8AC3E}">
        <p14:creationId xmlns:p14="http://schemas.microsoft.com/office/powerpoint/2010/main" val="12085892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I placiti del “</a:t>
            </a:r>
            <a:r>
              <a:rPr lang="it-IT" sz="2800" b="1" dirty="0" err="1"/>
              <a:t>Regnum</a:t>
            </a:r>
            <a:r>
              <a:rPr lang="it-IT" sz="2800" b="1" dirty="0"/>
              <a:t> </a:t>
            </a:r>
            <a:r>
              <a:rPr lang="it-IT" sz="2800" b="1" dirty="0" err="1"/>
              <a:t>Italiae</a:t>
            </a:r>
            <a:r>
              <a:rPr lang="it-IT" sz="2800" b="1" dirty="0"/>
              <a:t>”, FSI 92, 1, 56 (851-852).</a:t>
            </a:r>
          </a:p>
        </p:txBody>
      </p:sp>
      <p:sp>
        <p:nvSpPr>
          <p:cNvPr id="3" name="Segnaposto contenuto 2"/>
          <p:cNvSpPr>
            <a:spLocks noGrp="1"/>
          </p:cNvSpPr>
          <p:nvPr>
            <p:ph idx="1"/>
          </p:nvPr>
        </p:nvSpPr>
        <p:spPr>
          <a:xfrm>
            <a:off x="1043492" y="2323652"/>
            <a:ext cx="7200916" cy="3508977"/>
          </a:xfrm>
        </p:spPr>
        <p:txBody>
          <a:bodyPr>
            <a:noAutofit/>
          </a:bodyPr>
          <a:lstStyle/>
          <a:p>
            <a:pPr algn="just"/>
            <a:r>
              <a:rPr lang="it-IT" sz="2000" b="1" dirty="0"/>
              <a:t>Mentre in nome di Dio il signor Ludovico imperatore teneva un placito generale a Pavia, vennero a protestare davanti a lui </a:t>
            </a:r>
            <a:r>
              <a:rPr lang="it-IT" sz="2000" b="1" dirty="0" err="1"/>
              <a:t>Rotecario</a:t>
            </a:r>
            <a:r>
              <a:rPr lang="it-IT" sz="2000" b="1" dirty="0"/>
              <a:t>, </a:t>
            </a:r>
            <a:r>
              <a:rPr lang="it-IT" sz="2000" b="1" dirty="0" err="1"/>
              <a:t>Dedilo</a:t>
            </a:r>
            <a:r>
              <a:rPr lang="it-IT" sz="2000" b="1" dirty="0"/>
              <a:t>, </a:t>
            </a:r>
            <a:r>
              <a:rPr lang="it-IT" sz="2000" b="1" dirty="0" err="1"/>
              <a:t>Gudiperio</a:t>
            </a:r>
            <a:r>
              <a:rPr lang="it-IT" sz="2000" b="1" dirty="0"/>
              <a:t> e altri abitanti di Cremona, perché Benedetto, venerabile vescovo della santa Chiesa cremonese, commetteva molti soprusi nei loro confronti per le navi che essi conducevano al porto della città, richiedendo il ripatico, la </a:t>
            </a:r>
            <a:r>
              <a:rPr lang="it-IT" sz="2000" b="1" dirty="0" err="1"/>
              <a:t>palifittura</a:t>
            </a:r>
            <a:r>
              <a:rPr lang="it-IT" sz="2000" b="1" dirty="0"/>
              <a:t> e il pasto che né essi né i loro genitori avevano mai dato. </a:t>
            </a:r>
          </a:p>
        </p:txBody>
      </p:sp>
    </p:spTree>
    <p:extLst>
      <p:ext uri="{BB962C8B-B14F-4D97-AF65-F5344CB8AC3E}">
        <p14:creationId xmlns:p14="http://schemas.microsoft.com/office/powerpoint/2010/main" val="18764912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980728"/>
            <a:ext cx="7128792" cy="4401205"/>
          </a:xfrm>
          <a:prstGeom prst="rect">
            <a:avLst/>
          </a:prstGeom>
        </p:spPr>
        <p:txBody>
          <a:bodyPr wrap="square">
            <a:spAutoFit/>
          </a:bodyPr>
          <a:lstStyle/>
          <a:p>
            <a:pPr algn="just"/>
            <a:r>
              <a:rPr lang="it-IT" sz="2000" b="1" dirty="0"/>
              <a:t>Il gloriosissimo signor imperatore, udendo questo reclamo, mandò come suo rappresentante </a:t>
            </a:r>
            <a:r>
              <a:rPr lang="it-IT" sz="2000" b="1" dirty="0" err="1"/>
              <a:t>Teoderico</a:t>
            </a:r>
            <a:r>
              <a:rPr lang="it-IT" sz="2000" b="1" dirty="0"/>
              <a:t>, suo diletto consigliere, che esaminasse diligentemente e risolvesse la questione. Il predetto </a:t>
            </a:r>
            <a:r>
              <a:rPr lang="it-IT" sz="2000" b="1" dirty="0" err="1"/>
              <a:t>Teoderico</a:t>
            </a:r>
            <a:r>
              <a:rPr lang="it-IT" sz="2000" b="1" dirty="0"/>
              <a:t> venne a palazzo, là dove il conte Ubaldo teneva giudizio insieme con i conti </a:t>
            </a:r>
            <a:r>
              <a:rPr lang="it-IT" sz="2000" b="1" dirty="0" err="1"/>
              <a:t>Adelgiso</a:t>
            </a:r>
            <a:r>
              <a:rPr lang="it-IT" sz="2000" b="1" dirty="0"/>
              <a:t> e </a:t>
            </a:r>
            <a:r>
              <a:rPr lang="it-IT" sz="2000" b="1" dirty="0" err="1"/>
              <a:t>Achedeo</a:t>
            </a:r>
            <a:r>
              <a:rPr lang="it-IT" sz="2000" b="1" dirty="0"/>
              <a:t> e con gli altri giudici di palazzo</a:t>
            </a:r>
            <a:r>
              <a:rPr lang="it-IT" sz="2000" b="1" dirty="0" smtClean="0"/>
              <a:t>.</a:t>
            </a:r>
          </a:p>
          <a:p>
            <a:pPr algn="just"/>
            <a:endParaRPr lang="it-IT" sz="2000" b="1" dirty="0" smtClean="0"/>
          </a:p>
          <a:p>
            <a:pPr algn="just"/>
            <a:r>
              <a:rPr lang="it-IT" sz="2000" b="1" dirty="0"/>
              <a:t>Venendo alla loro presenza il predetto vescovo Benedetto e i predetti querelanti, discussero a lungo fra loro, finché lo stesso </a:t>
            </a:r>
            <a:r>
              <a:rPr lang="it-IT" sz="2000" b="1" dirty="0" err="1"/>
              <a:t>Teoderico</a:t>
            </a:r>
            <a:r>
              <a:rPr lang="it-IT" sz="2000" b="1" dirty="0"/>
              <a:t> decise di tenere un’udienza a Cremona, dove avrebbe potuto secondo la legge investigare su tutta la questione per mezzo di uomini veraci e idonei. </a:t>
            </a:r>
          </a:p>
        </p:txBody>
      </p:sp>
    </p:spTree>
    <p:extLst>
      <p:ext uri="{BB962C8B-B14F-4D97-AF65-F5344CB8AC3E}">
        <p14:creationId xmlns:p14="http://schemas.microsoft.com/office/powerpoint/2010/main" val="31558010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827584" y="548680"/>
            <a:ext cx="7632848" cy="5016758"/>
          </a:xfrm>
          <a:prstGeom prst="rect">
            <a:avLst/>
          </a:prstGeom>
        </p:spPr>
        <p:txBody>
          <a:bodyPr wrap="square">
            <a:spAutoFit/>
          </a:bodyPr>
          <a:lstStyle/>
          <a:p>
            <a:pPr algn="just"/>
            <a:endParaRPr lang="it-IT" sz="2000" b="1" dirty="0" smtClean="0"/>
          </a:p>
          <a:p>
            <a:pPr algn="just"/>
            <a:r>
              <a:rPr lang="it-IT" sz="2000" b="1" dirty="0" smtClean="0"/>
              <a:t>Venne </a:t>
            </a:r>
            <a:r>
              <a:rPr lang="it-IT" sz="2000" b="1" dirty="0"/>
              <a:t>dunque il predetto </a:t>
            </a:r>
            <a:r>
              <a:rPr lang="it-IT" sz="2000" b="1" dirty="0" err="1"/>
              <a:t>Teoderico</a:t>
            </a:r>
            <a:r>
              <a:rPr lang="it-IT" sz="2000" b="1" dirty="0"/>
              <a:t> a Cremona e tenne giudizio nel palazzo vescovile, sedendo con lui il vescovo Benedetto, </a:t>
            </a:r>
            <a:r>
              <a:rPr lang="it-IT" sz="2000" b="1" dirty="0" err="1"/>
              <a:t>Landeberto</a:t>
            </a:r>
            <a:r>
              <a:rPr lang="it-IT" sz="2000" b="1" dirty="0"/>
              <a:t>, </a:t>
            </a:r>
            <a:r>
              <a:rPr lang="it-IT" sz="2000" b="1" dirty="0" err="1"/>
              <a:t>Ariperto</a:t>
            </a:r>
            <a:r>
              <a:rPr lang="it-IT" sz="2000" b="1" dirty="0"/>
              <a:t> e molti altri. venendo qui i soprannominati abitanti della città insieme con altri, dichiararono che il vescovo Benedetto faceva ingiustamente molte violenze, poiché arbitrariamente esigeva da loro il ripatico, la </a:t>
            </a:r>
            <a:r>
              <a:rPr lang="it-IT" sz="2000" b="1" dirty="0" err="1"/>
              <a:t>palifittura</a:t>
            </a:r>
            <a:r>
              <a:rPr lang="it-IT" sz="2000" b="1" dirty="0"/>
              <a:t> e il pasto, come li esigeva dai militi di Comacchio, cosa che né essi, né i loro antecessori avevano mai dato, né erano tenuti a dare per legge. Rispondeva il predetto vescovo che ogni qualvolta qualsiasi mercante con le sue navi giungeva nel porto, tutti questi tributi, cioè ripatico, </a:t>
            </a:r>
            <a:r>
              <a:rPr lang="it-IT" sz="2000" b="1" dirty="0" err="1"/>
              <a:t>palifittura</a:t>
            </a:r>
            <a:r>
              <a:rPr lang="it-IT" sz="2000" b="1" dirty="0"/>
              <a:t> e pasto, soleva dare ai ripari della chiesa secondo il patto che il signor imperatore Carlo Magno di buona memoria aveva riconfermato, e portò idonei testimoni.</a:t>
            </a:r>
          </a:p>
        </p:txBody>
      </p:sp>
    </p:spTree>
    <p:extLst>
      <p:ext uri="{BB962C8B-B14F-4D97-AF65-F5344CB8AC3E}">
        <p14:creationId xmlns:p14="http://schemas.microsoft.com/office/powerpoint/2010/main" val="22914240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899592" y="836712"/>
            <a:ext cx="7488832" cy="5601533"/>
          </a:xfrm>
          <a:prstGeom prst="rect">
            <a:avLst/>
          </a:prstGeom>
        </p:spPr>
        <p:txBody>
          <a:bodyPr wrap="square">
            <a:spAutoFit/>
          </a:bodyPr>
          <a:lstStyle/>
          <a:p>
            <a:pPr algn="just"/>
            <a:r>
              <a:rPr lang="it-IT" sz="2000" b="1" dirty="0"/>
              <a:t>Il primo fu </a:t>
            </a:r>
            <a:r>
              <a:rPr lang="it-IT" sz="2000" b="1" dirty="0" err="1"/>
              <a:t>Odeperto</a:t>
            </a:r>
            <a:r>
              <a:rPr lang="it-IT" sz="2000" b="1" dirty="0"/>
              <a:t> arciprete il quale disse dopo aver giurato nella sua qualità di sacerdote: “Io mi ricordo che prima dei tempi del signor Carlo e Pipino re, questi uomini che intentano un’azione contro la chiesa a proposito del porto, né loro, né i loro genitori erano proprietari di navi, né portarono sale da Comacchio a questo porto, se non al tempo del vescovo </a:t>
            </a:r>
            <a:r>
              <a:rPr lang="it-IT" sz="2000" b="1" dirty="0" err="1"/>
              <a:t>Pancoardo</a:t>
            </a:r>
            <a:r>
              <a:rPr lang="it-IT" sz="2000" b="1" dirty="0"/>
              <a:t>”. </a:t>
            </a:r>
            <a:r>
              <a:rPr lang="it-IT" sz="2000" b="1" dirty="0" smtClean="0"/>
              <a:t>[…]</a:t>
            </a:r>
          </a:p>
          <a:p>
            <a:pPr algn="just"/>
            <a:endParaRPr lang="it-IT" sz="2000" b="1" dirty="0" smtClean="0"/>
          </a:p>
          <a:p>
            <a:pPr algn="just"/>
            <a:r>
              <a:rPr lang="it-IT" sz="2000" b="1" dirty="0" err="1"/>
              <a:t>Gundeperto</a:t>
            </a:r>
            <a:r>
              <a:rPr lang="it-IT" sz="2000" b="1" dirty="0"/>
              <a:t> prete, dopo aver giurato nella sua qualità di sacerdote, rispondendo alle domande disse: “So che al tempo del signor Carlo e di Pipino re, costoro non ebbero mai delle navi con le quali portare del sale da Comacchio per venderlo, ma che portavano con le navi di Comacchio insieme con i Comacchiesi sale e altre spezie e pagavano in comune con loro il ripatico, e la </a:t>
            </a:r>
            <a:r>
              <a:rPr lang="it-IT" sz="2000" b="1" dirty="0" err="1"/>
              <a:t>palifittura</a:t>
            </a:r>
            <a:r>
              <a:rPr lang="it-IT" sz="2000" b="1" dirty="0"/>
              <a:t> agli agenti regi e alla Chiesa di Cremona secondo le convenzioni”. […]</a:t>
            </a:r>
          </a:p>
          <a:p>
            <a:pPr algn="just"/>
            <a:endParaRPr lang="it-IT" dirty="0"/>
          </a:p>
        </p:txBody>
      </p:sp>
    </p:spTree>
    <p:extLst>
      <p:ext uri="{BB962C8B-B14F-4D97-AF65-F5344CB8AC3E}">
        <p14:creationId xmlns:p14="http://schemas.microsoft.com/office/powerpoint/2010/main" val="41893476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43608" y="620688"/>
            <a:ext cx="7056784" cy="4401205"/>
          </a:xfrm>
          <a:prstGeom prst="rect">
            <a:avLst/>
          </a:prstGeom>
        </p:spPr>
        <p:txBody>
          <a:bodyPr wrap="square">
            <a:spAutoFit/>
          </a:bodyPr>
          <a:lstStyle/>
          <a:p>
            <a:pPr algn="just"/>
            <a:endParaRPr lang="it-IT" sz="2000" b="1" dirty="0" smtClean="0"/>
          </a:p>
          <a:p>
            <a:pPr algn="just"/>
            <a:endParaRPr lang="it-IT" sz="2000" b="1" dirty="0"/>
          </a:p>
          <a:p>
            <a:pPr algn="just"/>
            <a:endParaRPr lang="it-IT" sz="2000" b="1" dirty="0" smtClean="0"/>
          </a:p>
          <a:p>
            <a:pPr algn="just"/>
            <a:r>
              <a:rPr lang="it-IT" sz="2000" b="1" dirty="0" err="1" smtClean="0"/>
              <a:t>Cunimondo</a:t>
            </a:r>
            <a:r>
              <a:rPr lang="it-IT" sz="2000" b="1" dirty="0" smtClean="0"/>
              <a:t>, dopo aver giurato disse che al tempo di re Bernardo fu ripario e riscuoteva ripatico e </a:t>
            </a:r>
            <a:r>
              <a:rPr lang="it-IT" sz="2000" b="1" dirty="0" err="1" smtClean="0"/>
              <a:t>palifittura</a:t>
            </a:r>
            <a:r>
              <a:rPr lang="it-IT" sz="2000" b="1" dirty="0" smtClean="0"/>
              <a:t> e anche costoro li dovevano pagare secondo la legge. […] </a:t>
            </a:r>
            <a:r>
              <a:rPr lang="it-IT" sz="2000" b="1" dirty="0" err="1" smtClean="0"/>
              <a:t>Castabile</a:t>
            </a:r>
            <a:r>
              <a:rPr lang="it-IT" sz="2000" b="1" dirty="0" smtClean="0"/>
              <a:t>, dopo aver giurato disse: “So che da 30 anni in qua, dopo che essi cominciarono a navigare con le loro navi, danno ripatico e </a:t>
            </a:r>
            <a:r>
              <a:rPr lang="it-IT" sz="2000" b="1" dirty="0" err="1" smtClean="0"/>
              <a:t>palifittura</a:t>
            </a:r>
            <a:r>
              <a:rPr lang="it-IT" sz="2000" b="1" dirty="0" smtClean="0"/>
              <a:t>”. […] Infine, dopo molti testi e molte testimonianze simili, risultò che i Cremonesi non avevano alcun privilegio per mezzo del quale potessero negare alla santa Chiesa cremonese e ai suoi vescovi il ripatico e la </a:t>
            </a:r>
            <a:r>
              <a:rPr lang="it-IT" sz="2000" b="1" dirty="0" err="1" smtClean="0"/>
              <a:t>palifittura</a:t>
            </a:r>
            <a:r>
              <a:rPr lang="it-IT" sz="2000" b="1" dirty="0" smtClean="0"/>
              <a:t>. […]</a:t>
            </a:r>
          </a:p>
          <a:p>
            <a:pPr algn="just"/>
            <a:endParaRPr lang="it-IT" sz="2000" b="1" dirty="0"/>
          </a:p>
        </p:txBody>
      </p:sp>
    </p:spTree>
    <p:extLst>
      <p:ext uri="{BB962C8B-B14F-4D97-AF65-F5344CB8AC3E}">
        <p14:creationId xmlns:p14="http://schemas.microsoft.com/office/powerpoint/2010/main" val="26168334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751344"/>
            <a:ext cx="7632848" cy="4093428"/>
          </a:xfrm>
          <a:prstGeom prst="rect">
            <a:avLst/>
          </a:prstGeom>
        </p:spPr>
        <p:txBody>
          <a:bodyPr wrap="square">
            <a:spAutoFit/>
          </a:bodyPr>
          <a:lstStyle/>
          <a:p>
            <a:endParaRPr lang="it-IT" sz="2000" b="1" dirty="0" smtClean="0"/>
          </a:p>
          <a:p>
            <a:r>
              <a:rPr lang="it-IT" sz="2000" b="1" dirty="0" smtClean="0"/>
              <a:t>Allora </a:t>
            </a:r>
            <a:r>
              <a:rPr lang="it-IT" sz="2000" b="1" dirty="0" err="1"/>
              <a:t>Teoderico</a:t>
            </a:r>
            <a:r>
              <a:rPr lang="it-IT" sz="2000" b="1" dirty="0"/>
              <a:t> interrogò </a:t>
            </a:r>
            <a:r>
              <a:rPr lang="it-IT" sz="2000" b="1" dirty="0" err="1"/>
              <a:t>Landeperto</a:t>
            </a:r>
            <a:r>
              <a:rPr lang="it-IT" sz="2000" b="1" dirty="0"/>
              <a:t>, gastaldo di </a:t>
            </a:r>
            <a:r>
              <a:rPr lang="it-IT" sz="2000" b="1" dirty="0" err="1"/>
              <a:t>Sespili</a:t>
            </a:r>
            <a:r>
              <a:rPr lang="it-IT" sz="2000" b="1" dirty="0"/>
              <a:t>, e </a:t>
            </a:r>
            <a:r>
              <a:rPr lang="it-IT" sz="2000" b="1" dirty="0" err="1"/>
              <a:t>Ariperto</a:t>
            </a:r>
            <a:r>
              <a:rPr lang="it-IT" sz="2000" b="1" dirty="0"/>
              <a:t>, avvocato della stessa corte, se avevano qualche documento per mezzo del quale la parte regia avesse dei diritti da avanzare. Essi risposero: “Non abbiamo testimoni, né documenti per i quali noi possiamo togliere il ripatico e la </a:t>
            </a:r>
            <a:r>
              <a:rPr lang="it-IT" sz="2000" b="1" dirty="0" err="1"/>
              <a:t>palifittura</a:t>
            </a:r>
            <a:r>
              <a:rPr lang="it-IT" sz="2000" b="1" dirty="0"/>
              <a:t> alla Chiesa”.</a:t>
            </a:r>
          </a:p>
          <a:p>
            <a:endParaRPr lang="it-IT" sz="2000" b="1" dirty="0"/>
          </a:p>
          <a:p>
            <a:r>
              <a:rPr lang="it-IT" sz="2000" b="1" dirty="0"/>
              <a:t>Avendo udito tutte queste cose, ed essendo ormai chiarita la questione in base all’inchiesta e alle risultanze, parve a noi esser giusto, e così giudichiamo, che i sopraddetti uomini devono pagare il ripatico e la </a:t>
            </a:r>
            <a:r>
              <a:rPr lang="it-IT" sz="2000" b="1" dirty="0" err="1"/>
              <a:t>palifittura</a:t>
            </a:r>
            <a:r>
              <a:rPr lang="it-IT" sz="2000" b="1" dirty="0"/>
              <a:t> per le loro navi, secondo gli antichi patti</a:t>
            </a:r>
          </a:p>
        </p:txBody>
      </p:sp>
    </p:spTree>
    <p:extLst>
      <p:ext uri="{BB962C8B-B14F-4D97-AF65-F5344CB8AC3E}">
        <p14:creationId xmlns:p14="http://schemas.microsoft.com/office/powerpoint/2010/main" val="19607128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Capitolare dei missi dato a </a:t>
            </a:r>
            <a:r>
              <a:rPr lang="it-IT" dirty="0" err="1"/>
              <a:t>Nimega</a:t>
            </a:r>
            <a:r>
              <a:rPr lang="it-IT" dirty="0"/>
              <a:t>, KK 1, c. 18 (806).</a:t>
            </a:r>
          </a:p>
        </p:txBody>
      </p:sp>
      <p:sp>
        <p:nvSpPr>
          <p:cNvPr id="3" name="Segnaposto contenuto 2"/>
          <p:cNvSpPr>
            <a:spLocks noGrp="1"/>
          </p:cNvSpPr>
          <p:nvPr>
            <p:ph idx="1"/>
          </p:nvPr>
        </p:nvSpPr>
        <p:spPr/>
        <p:txBody>
          <a:bodyPr>
            <a:normAutofit lnSpcReduction="10000"/>
          </a:bodyPr>
          <a:lstStyle/>
          <a:p>
            <a:pPr algn="just"/>
            <a:r>
              <a:rPr lang="it-IT" b="1" dirty="0"/>
              <a:t>Chiunque al tempo della mietitura o della vendemmia compra grano o vino in quantità superiore al necessario per speculare, cioè con due denari compra un moggio e lo conserva </a:t>
            </a:r>
            <a:r>
              <a:rPr lang="it-IT" b="1" dirty="0" err="1"/>
              <a:t>finchè</a:t>
            </a:r>
            <a:r>
              <a:rPr lang="it-IT" b="1" dirty="0"/>
              <a:t> non possa venderlo a quattro denari, sei o più, questo diciamo essere lucro. Se invece compra a seconda della necessità in modo da averne per </a:t>
            </a:r>
            <a:r>
              <a:rPr lang="it-IT" b="1" dirty="0" err="1"/>
              <a:t>sè</a:t>
            </a:r>
            <a:r>
              <a:rPr lang="it-IT" b="1" dirty="0"/>
              <a:t> e da distribuirne agli altri, si tratterrà di commercio</a:t>
            </a:r>
          </a:p>
        </p:txBody>
      </p:sp>
    </p:spTree>
    <p:extLst>
      <p:ext uri="{BB962C8B-B14F-4D97-AF65-F5344CB8AC3E}">
        <p14:creationId xmlns:p14="http://schemas.microsoft.com/office/powerpoint/2010/main" val="33793201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490" y="1027664"/>
            <a:ext cx="7024744" cy="601136"/>
          </a:xfrm>
        </p:spPr>
        <p:txBody>
          <a:bodyPr>
            <a:normAutofit/>
          </a:bodyPr>
          <a:lstStyle/>
          <a:p>
            <a:r>
              <a:rPr lang="it-IT" sz="2800" b="1" dirty="0"/>
              <a:t>Regesto Sublacense, n. 200 (966).</a:t>
            </a:r>
          </a:p>
        </p:txBody>
      </p:sp>
      <p:sp>
        <p:nvSpPr>
          <p:cNvPr id="3" name="Segnaposto contenuto 2"/>
          <p:cNvSpPr>
            <a:spLocks noGrp="1"/>
          </p:cNvSpPr>
          <p:nvPr>
            <p:ph idx="1"/>
          </p:nvPr>
        </p:nvSpPr>
        <p:spPr>
          <a:xfrm>
            <a:off x="899592" y="1700808"/>
            <a:ext cx="7416824" cy="4131821"/>
          </a:xfrm>
        </p:spPr>
        <p:txBody>
          <a:bodyPr>
            <a:normAutofit fontScale="85000" lnSpcReduction="20000"/>
          </a:bodyPr>
          <a:lstStyle/>
          <a:p>
            <a:pPr algn="just"/>
            <a:r>
              <a:rPr lang="it-IT" b="1" dirty="0"/>
              <a:t>Anno quinto dell’impero del signore Ottone, perpetuo augusto coronato da Dio, grande imperatore, indizione nona, mese di luglio, giorno diciannovesimo. Piacque pertanto e si stabilì con l’aiuto di Cristo fra Giorgio reverendissimo monaco e abbate venerabile del monastero di san Benedetto sito in Subiaco, consenziente con lui tutta la congregazione dei fratelli del medesimo monastero, e te Milone, uomo nobile, e Anastasia nobilissima donna, sposi, che con l’aiuto di Dio [questi ultimi] debbano ricevere […] metà del fondo </a:t>
            </a:r>
            <a:r>
              <a:rPr lang="it-IT" b="1" dirty="0" err="1"/>
              <a:t>Semisano</a:t>
            </a:r>
            <a:r>
              <a:rPr lang="it-IT" b="1" dirty="0"/>
              <a:t>, nel quale c’è un luogo per costruire per noi un castello a loro spese, da chiudere, dove sarà necessario, con un muro di tufo, e [dove] ammassare gli </a:t>
            </a:r>
            <a:r>
              <a:rPr lang="it-IT" b="1" dirty="0" smtClean="0"/>
              <a:t>uomini, </a:t>
            </a:r>
            <a:r>
              <a:rPr lang="it-IT" b="1" dirty="0"/>
              <a:t>con abbondanza da ogni parte come è proprio di un castello […]. </a:t>
            </a:r>
          </a:p>
        </p:txBody>
      </p:sp>
    </p:spTree>
    <p:extLst>
      <p:ext uri="{BB962C8B-B14F-4D97-AF65-F5344CB8AC3E}">
        <p14:creationId xmlns:p14="http://schemas.microsoft.com/office/powerpoint/2010/main" val="4158159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71600" y="1166843"/>
            <a:ext cx="6912768" cy="3139321"/>
          </a:xfrm>
          <a:prstGeom prst="rect">
            <a:avLst/>
          </a:prstGeom>
        </p:spPr>
        <p:txBody>
          <a:bodyPr wrap="square">
            <a:spAutoFit/>
          </a:bodyPr>
          <a:lstStyle/>
          <a:p>
            <a:pPr algn="just"/>
            <a:r>
              <a:rPr lang="it-IT" b="1" dirty="0"/>
              <a:t>5- Quando i nostri </a:t>
            </a:r>
            <a:r>
              <a:rPr lang="it-IT" b="1" dirty="0" err="1"/>
              <a:t>iudices</a:t>
            </a:r>
            <a:r>
              <a:rPr lang="it-IT" b="1" dirty="0"/>
              <a:t> devono occuparsi di lavori sui nostri campi, come seminare o arare, raccogliere le messi, falciare il fieno o vendemmiare, ciascuno di essi, al tempo dei lavori, provveda ai singoli settori e faccia eseguire ogni cosa in modo che tutto sia ben fatto. </a:t>
            </a:r>
          </a:p>
          <a:p>
            <a:pPr algn="just"/>
            <a:r>
              <a:rPr lang="it-IT" b="1" dirty="0"/>
              <a:t>Nel caso che lo </a:t>
            </a:r>
            <a:r>
              <a:rPr lang="it-IT" b="1" dirty="0" err="1"/>
              <a:t>iudex</a:t>
            </a:r>
            <a:r>
              <a:rPr lang="it-IT" b="1" dirty="0"/>
              <a:t> sia lontano da casa, invii sul posto che egli non ha potuto raggiungere un uomo esperto della nostra </a:t>
            </a:r>
            <a:r>
              <a:rPr lang="it-IT" b="1" dirty="0" err="1"/>
              <a:t>familia</a:t>
            </a:r>
            <a:r>
              <a:rPr lang="it-IT" b="1" dirty="0"/>
              <a:t> che provveda alle nostre cose o un altro di cui ci si possa fidare, in modo che tutto venga eseguito come si deve: lo </a:t>
            </a:r>
            <a:r>
              <a:rPr lang="it-IT" b="1" dirty="0" err="1"/>
              <a:t>iudex</a:t>
            </a:r>
            <a:r>
              <a:rPr lang="it-IT" b="1" dirty="0"/>
              <a:t> provveda in tempo a inviare un fedele che si occupi di queste cose.</a:t>
            </a:r>
          </a:p>
        </p:txBody>
      </p:sp>
    </p:spTree>
    <p:extLst>
      <p:ext uri="{BB962C8B-B14F-4D97-AF65-F5344CB8AC3E}">
        <p14:creationId xmlns:p14="http://schemas.microsoft.com/office/powerpoint/2010/main" val="110719281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01090" y="980728"/>
            <a:ext cx="7315325" cy="4708981"/>
          </a:xfrm>
          <a:prstGeom prst="rect">
            <a:avLst/>
          </a:prstGeom>
        </p:spPr>
        <p:txBody>
          <a:bodyPr wrap="square">
            <a:spAutoFit/>
          </a:bodyPr>
          <a:lstStyle/>
          <a:p>
            <a:pPr algn="just"/>
            <a:r>
              <a:rPr lang="it-IT" sz="2000" b="1" dirty="0"/>
              <a:t>In modo tale che con il vostro impegno e fatica voi, suddetti Milone e Anastasia, dobbiate tenere e possedere metà del castello medesimo con tutte le sue pertinenze […] fino alla terza generazione, cioè voi, i vostri figli e i vostri nipoti procreati da figli legittimi. E se non ci saranno figli o nipoti avrete anche licenza di lasciare [la metà del castello] alla persona che vorrete – tranne che ai luoghi pii o pubblici – mantenendo però sempre lo stesso numero di cavalieri […]. Per la vostra metà [del castello] pagherete una pensione al detto monastero di tre solidi buoni nuovi della moneta romana. E se detto castello non sarà stato completato, così come è detto, in cinque anni o [al massimo] nel sesto, allora paghino il suddetto Milone o i suoi eredi una libbra di ottimo oro alla parte del predetto monastero.</a:t>
            </a:r>
          </a:p>
        </p:txBody>
      </p:sp>
    </p:spTree>
    <p:extLst>
      <p:ext uri="{BB962C8B-B14F-4D97-AF65-F5344CB8AC3E}">
        <p14:creationId xmlns:p14="http://schemas.microsoft.com/office/powerpoint/2010/main" val="424972150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490" y="764704"/>
            <a:ext cx="7024744" cy="864096"/>
          </a:xfrm>
        </p:spPr>
        <p:txBody>
          <a:bodyPr>
            <a:noAutofit/>
          </a:bodyPr>
          <a:lstStyle/>
          <a:p>
            <a:pPr algn="just"/>
            <a:r>
              <a:rPr lang="it-IT" sz="2400" b="1" dirty="0"/>
              <a:t>Inventario del monastero di S. Tommaso di Reggio Emilia, FSI 104, n. 9 (secolo X).</a:t>
            </a:r>
          </a:p>
        </p:txBody>
      </p:sp>
      <p:sp>
        <p:nvSpPr>
          <p:cNvPr id="3" name="Segnaposto contenuto 2"/>
          <p:cNvSpPr>
            <a:spLocks noGrp="1"/>
          </p:cNvSpPr>
          <p:nvPr>
            <p:ph idx="1"/>
          </p:nvPr>
        </p:nvSpPr>
        <p:spPr>
          <a:xfrm>
            <a:off x="899592" y="1844824"/>
            <a:ext cx="6921217" cy="3987805"/>
          </a:xfrm>
        </p:spPr>
        <p:txBody>
          <a:bodyPr>
            <a:normAutofit fontScale="77500" lnSpcReduction="20000"/>
          </a:bodyPr>
          <a:lstStyle/>
          <a:p>
            <a:pPr algn="just"/>
            <a:r>
              <a:rPr lang="it-IT" sz="2800" b="1" dirty="0"/>
              <a:t>Inventario del monastero di san Tommaso apostolo, che dipende dalla santa chiesa di Reggio. </a:t>
            </a:r>
            <a:endParaRPr lang="it-IT" sz="2800" b="1" dirty="0" smtClean="0"/>
          </a:p>
          <a:p>
            <a:pPr algn="just"/>
            <a:endParaRPr lang="it-IT" sz="2800" b="1" dirty="0" smtClean="0"/>
          </a:p>
          <a:p>
            <a:pPr algn="just"/>
            <a:r>
              <a:rPr lang="it-IT" sz="2800" b="1" dirty="0" smtClean="0"/>
              <a:t>Nel </a:t>
            </a:r>
            <a:r>
              <a:rPr lang="it-IT" sz="2800" b="1" dirty="0" err="1"/>
              <a:t>domocoltile</a:t>
            </a:r>
            <a:r>
              <a:rPr lang="it-IT" sz="2800" b="1" dirty="0"/>
              <a:t> </a:t>
            </a:r>
            <a:r>
              <a:rPr lang="it-IT" sz="2800" b="1" dirty="0" smtClean="0"/>
              <a:t>[dominico] </a:t>
            </a:r>
            <a:r>
              <a:rPr lang="it-IT" sz="2800" b="1" dirty="0"/>
              <a:t>del monastero abbiamo seminato 50 moggi di cereali e ne abbiamo ricavati 140 [o 190]; abbiamo messo insieme inoltre 15 anfore di vino; in questo luogo abbiamo 4 buoi, con 2 gioghi, 2 vomeri, 2 carri, una zappa, una mannaia, 2 scuri, 3 seghe, 8 falci per mietere, 7 recipienti per il vino, 25 maiali; abbiamo ricavato 30 carri di fieno; tra servi e ancelle, maggiorenni e minorenni, ne abbiamo 62; </a:t>
            </a:r>
          </a:p>
        </p:txBody>
      </p:sp>
    </p:spTree>
    <p:extLst>
      <p:ext uri="{BB962C8B-B14F-4D97-AF65-F5344CB8AC3E}">
        <p14:creationId xmlns:p14="http://schemas.microsoft.com/office/powerpoint/2010/main" val="30547586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980728"/>
            <a:ext cx="7704856" cy="4708981"/>
          </a:xfrm>
          <a:prstGeom prst="rect">
            <a:avLst/>
          </a:prstGeom>
        </p:spPr>
        <p:txBody>
          <a:bodyPr wrap="square">
            <a:spAutoFit/>
          </a:bodyPr>
          <a:lstStyle/>
          <a:p>
            <a:pPr algn="just"/>
            <a:r>
              <a:rPr lang="it-IT" sz="2000" b="1" dirty="0"/>
              <a:t>il luogo è dotato di 2 ospizi, dai quali dipendono 5 poderi, su cui risiedono 9 coloni dipendenti; da costoro abbiamo riscosso 60 moggi di cereali, 5 anfore di vino, 30 denari, 42 giornate di lavoro, 12 polli, 60 uova; nei dintorni della città vi sono 30 poderi che dipendono dal monastero e da essi abbiamo riscosso 120 moggi di cereali, 15 anfore di vino, 12 denari d’argento, 6 polli, 30 uova, 20 opere, metà coi buoi e metà con le mani</a:t>
            </a:r>
            <a:r>
              <a:rPr lang="it-IT" sz="2000" b="1" dirty="0" smtClean="0"/>
              <a:t>.</a:t>
            </a:r>
          </a:p>
          <a:p>
            <a:pPr algn="just"/>
            <a:r>
              <a:rPr lang="it-IT" sz="2000" b="1" dirty="0"/>
              <a:t>Inventario delle corti che dipendono dallo stesso monastero. </a:t>
            </a:r>
            <a:endParaRPr lang="it-IT" sz="2000" b="1" dirty="0" smtClean="0"/>
          </a:p>
          <a:p>
            <a:pPr algn="just"/>
            <a:r>
              <a:rPr lang="it-IT" sz="2000" b="1" dirty="0" smtClean="0"/>
              <a:t>Nella </a:t>
            </a:r>
            <a:r>
              <a:rPr lang="it-IT" sz="2000" b="1" dirty="0"/>
              <a:t>corte di </a:t>
            </a:r>
            <a:r>
              <a:rPr lang="it-IT" sz="2000" b="1" dirty="0" err="1"/>
              <a:t>Enzola</a:t>
            </a:r>
            <a:r>
              <a:rPr lang="it-IT" sz="2000" b="1" dirty="0"/>
              <a:t> abbiamo seminato [sul dominico] 15 moggi di cereali e ne abbiamo raccolti 50; abbiamo ricavato anche 5 anfore di vino e 10 carri di fieno; in questo luogo abbiamo 3 buoi, con 2 gioghi, 2 vomeri, 2 carri, 4 zappe, 2 scuri, una mannaia, 4 falci per mietere, 12 maiali, un recipiente per il vino, 7 recipienti per il grano, 4 oche; </a:t>
            </a:r>
            <a:endParaRPr lang="it-IT" sz="2000" b="1" dirty="0"/>
          </a:p>
        </p:txBody>
      </p:sp>
    </p:spTree>
    <p:extLst>
      <p:ext uri="{BB962C8B-B14F-4D97-AF65-F5344CB8AC3E}">
        <p14:creationId xmlns:p14="http://schemas.microsoft.com/office/powerpoint/2010/main" val="154113432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55576" y="908720"/>
            <a:ext cx="7704856" cy="5016758"/>
          </a:xfrm>
          <a:prstGeom prst="rect">
            <a:avLst/>
          </a:prstGeom>
        </p:spPr>
        <p:txBody>
          <a:bodyPr wrap="square">
            <a:spAutoFit/>
          </a:bodyPr>
          <a:lstStyle/>
          <a:p>
            <a:pPr algn="just"/>
            <a:r>
              <a:rPr lang="it-IT" sz="2000" b="1" dirty="0"/>
              <a:t>tra servi e ancelle, maggiorenni e minorenni, ne abbiamo 13; la corte è dotata di 5 poderi, sui quali risiedono 25 coloni dipendenti; [da essi] abbiamo ricavato 140 moggi di cereali, 14 anfore di vino, 84 denari di buon argento, 51 polli, 255 uova, 114 opere, metà coi buoi e metà con le mani.</a:t>
            </a:r>
          </a:p>
          <a:p>
            <a:pPr algn="just"/>
            <a:endParaRPr lang="it-IT" sz="2000" b="1" dirty="0"/>
          </a:p>
          <a:p>
            <a:pPr algn="just"/>
            <a:r>
              <a:rPr lang="it-IT" sz="2000" b="1" dirty="0"/>
              <a:t>Nella corte di Sciola abbiamo seminato [sul dominico] 40 moggi di cereali e ne abbiamo raccolti 70; nella stessa corte abbiamo 2 buoi, 1 giogo, un vomere, 2 mannaie, 2 zappe, un falcetto, una falce per mietere, un recipiente per il vino, 2 per il grano, 15 carri di fieno; abbiamo anche 12 maiali, 36 servi e ancelle; dalla stessa corte dipendono 10 poderi, dai quali ricaviamo 60 moggi di cereali, 10 pecore, ognuna del valore di quattro denari, 20 polli, 100 uova, 100 opere, metà coi buoi e metà con le mani; dalla corte di Sciola ricaviamo anche 11 anfore di vino.</a:t>
            </a:r>
          </a:p>
        </p:txBody>
      </p:sp>
    </p:spTree>
    <p:extLst>
      <p:ext uri="{BB962C8B-B14F-4D97-AF65-F5344CB8AC3E}">
        <p14:creationId xmlns:p14="http://schemas.microsoft.com/office/powerpoint/2010/main" val="149536642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836712"/>
            <a:ext cx="7488832" cy="3785652"/>
          </a:xfrm>
          <a:prstGeom prst="rect">
            <a:avLst/>
          </a:prstGeom>
        </p:spPr>
        <p:txBody>
          <a:bodyPr wrap="square">
            <a:spAutoFit/>
          </a:bodyPr>
          <a:lstStyle/>
          <a:p>
            <a:pPr algn="just"/>
            <a:endParaRPr lang="it-IT" sz="2000" b="1" dirty="0" smtClean="0"/>
          </a:p>
          <a:p>
            <a:pPr algn="just"/>
            <a:r>
              <a:rPr lang="it-IT" sz="2000" b="1" dirty="0" smtClean="0"/>
              <a:t>Nella </a:t>
            </a:r>
            <a:r>
              <a:rPr lang="it-IT" sz="2000" b="1" dirty="0"/>
              <a:t>corte di Sciola abbiamo seminato [sul dominico] 40 moggi di cereali e ne abbiamo raccolti 70; nella stessa corte abbiamo 2 buoi, 1 giogo, un vomere, 2 mannaie, 2 zappe, un falcetto, una falce per mietere, un recipiente per il vino, 2 per il grano, 15 carri di fieno; abbiamo anche 12 maiali, 36 servi e ancelle; dalla stessa corte dipendono 10 poderi, dai quali ricaviamo 60 moggi di cereali, 10 pecore, ognuna del valore di quattro denari, 20 polli, 100 uova, 100 opere, metà coi buoi e metà con le mani; dalla corte di Sciola ricaviamo anche 11 anfore di vino.</a:t>
            </a:r>
          </a:p>
          <a:p>
            <a:pPr algn="just"/>
            <a:endParaRPr lang="it-IT" sz="2000" b="1" dirty="0"/>
          </a:p>
        </p:txBody>
      </p:sp>
    </p:spTree>
    <p:extLst>
      <p:ext uri="{BB962C8B-B14F-4D97-AF65-F5344CB8AC3E}">
        <p14:creationId xmlns:p14="http://schemas.microsoft.com/office/powerpoint/2010/main" val="388423018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908720"/>
            <a:ext cx="7848872" cy="5632311"/>
          </a:xfrm>
          <a:prstGeom prst="rect">
            <a:avLst/>
          </a:prstGeom>
        </p:spPr>
        <p:txBody>
          <a:bodyPr wrap="square">
            <a:spAutoFit/>
          </a:bodyPr>
          <a:lstStyle/>
          <a:p>
            <a:pPr algn="just"/>
            <a:r>
              <a:rPr lang="it-IT" sz="2000" b="1" dirty="0"/>
              <a:t>Nella corte di </a:t>
            </a:r>
            <a:r>
              <a:rPr lang="it-IT" sz="2000" b="1" dirty="0" err="1"/>
              <a:t>Vercallo</a:t>
            </a:r>
            <a:r>
              <a:rPr lang="it-IT" sz="2000" b="1" dirty="0"/>
              <a:t>, abbiamo seminato [sul dominico] 20 moggi di cereali e ne abbiamo ricavati 40; abbiamo raccolto anche 3 carri di fieno; in questo luogo abbiamo 5 servi e ancelle e disponiamo di 4 poderi; dai coloni che vi risiedono abbiamo ricavato 50 moggi di cereali, 4 pecore o il corrispettivo di 4 denari ognuna, 2 maiali, uno del valore di 12 denari, l’altro del valore di 5, 8 polli, 40 uova, 40 opere, metà coi buoi e metà con le mani; da questa corte abbiamo ricavato anche 7 anfore di vino.</a:t>
            </a:r>
          </a:p>
          <a:p>
            <a:pPr algn="just"/>
            <a:r>
              <a:rPr lang="it-IT" sz="2000" b="1" dirty="0" smtClean="0"/>
              <a:t>Nella </a:t>
            </a:r>
            <a:r>
              <a:rPr lang="it-IT" sz="2000" b="1" dirty="0"/>
              <a:t>corte di Cedogno a suo tempo abbiamo seminato [sul dominico] 30 moggi di cereali e ne abbiamo ricavati 70; abbiamo raccolto anche 8 carri di fieno; in questo luogo abbiamo 2 buoi, 1 giogo, 2 recipienti per il vino, 2 zappe, una roncola, 2 falci per mietere, una sega; dalla corte dipendono 21 poderi, dai quali ricaviamo 50 moggi di cereali, 5 pecore del valore di 4 denari ciascuna, 2 maiali, uno del valore di 12 denari, l’altro del valore di 8, 12 polli, 60 uova, 60 opere all’anno, metà coi buoi e metà con le mani;</a:t>
            </a:r>
          </a:p>
        </p:txBody>
      </p:sp>
    </p:spTree>
    <p:extLst>
      <p:ext uri="{BB962C8B-B14F-4D97-AF65-F5344CB8AC3E}">
        <p14:creationId xmlns:p14="http://schemas.microsoft.com/office/powerpoint/2010/main" val="64248094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404664"/>
            <a:ext cx="7632848" cy="5909310"/>
          </a:xfrm>
          <a:prstGeom prst="rect">
            <a:avLst/>
          </a:prstGeom>
        </p:spPr>
        <p:txBody>
          <a:bodyPr wrap="square">
            <a:spAutoFit/>
          </a:bodyPr>
          <a:lstStyle/>
          <a:p>
            <a:endParaRPr lang="it-IT" dirty="0" smtClean="0"/>
          </a:p>
          <a:p>
            <a:pPr algn="just"/>
            <a:r>
              <a:rPr lang="it-IT" b="1" dirty="0" smtClean="0"/>
              <a:t>dal </a:t>
            </a:r>
            <a:r>
              <a:rPr lang="it-IT" b="1" dirty="0"/>
              <a:t>dominico e dai coloni dipendenti abbiamo ricavato anche 12 anfore di vino; nella stessa corte, tra servi e ancelle, maggiorenni e minorenni, ne abbiamo 33. Tutti insieme i servi e le ancelle del monastero e delle corti ammontano a 382; complessivamente i poderi sono […]; su di essi risiedono 41 coloni dipendenti, [che rendono in tutto] 10 soldi in denari di buon argento, 4 denari, 29 pecore, 5 maiali, 136 polli, 635 uova, 464 opere. Nel beneficio di </a:t>
            </a:r>
            <a:r>
              <a:rPr lang="it-IT" b="1" dirty="0" err="1"/>
              <a:t>Angilbaldo</a:t>
            </a:r>
            <a:r>
              <a:rPr lang="it-IT" b="1" dirty="0"/>
              <a:t> vi sono 3 poderi, che rendono ogni anno 40 moggi di cereali, 3 anfore di vino, 18 denari, 6 polli, 30 uova e 24 opere. </a:t>
            </a:r>
            <a:endParaRPr lang="it-IT" b="1" dirty="0" smtClean="0"/>
          </a:p>
          <a:p>
            <a:pPr algn="just"/>
            <a:endParaRPr lang="it-IT" b="1" dirty="0"/>
          </a:p>
          <a:p>
            <a:pPr algn="just"/>
            <a:r>
              <a:rPr lang="it-IT" b="1" dirty="0" smtClean="0"/>
              <a:t>Lo </a:t>
            </a:r>
            <a:r>
              <a:rPr lang="it-IT" b="1" dirty="0"/>
              <a:t>scabino Giovanni possiede una corte a </a:t>
            </a:r>
            <a:r>
              <a:rPr lang="it-IT" b="1" dirty="0" err="1"/>
              <a:t>Curciliano</a:t>
            </a:r>
            <a:r>
              <a:rPr lang="it-IT" b="1" dirty="0"/>
              <a:t> con 7 servi e ancelle, tra maggiorenni e minorenni, […] buoi, 1 giogo, 1 vomere, 1 mannaia, 2 zappe, 2 falcetti, 3 falci per mietere, un recipiente per il vino, 6 per il grano; nel </a:t>
            </a:r>
            <a:r>
              <a:rPr lang="it-IT" b="1" dirty="0" err="1"/>
              <a:t>domocoltile</a:t>
            </a:r>
            <a:r>
              <a:rPr lang="it-IT" b="1" dirty="0"/>
              <a:t> ogni anno si possono seminare […] 23 moggi di cereali e se ne possono ricavare 60; [si possono mettere insieme] 6 anfore di vino; dalla corte dipendono 2 poderi, sui quali risiedono 5 coloni, che, se le cose vanno bene, possono rendere ogni anno 27 moggi di cereali, 3 anfore di vino, 24 denari, 6 polli, 30 uova, 28 opere. Tutti insieme i coloni dipendenti sono 80.</a:t>
            </a:r>
          </a:p>
        </p:txBody>
      </p:sp>
    </p:spTree>
    <p:extLst>
      <p:ext uri="{BB962C8B-B14F-4D97-AF65-F5344CB8AC3E}">
        <p14:creationId xmlns:p14="http://schemas.microsoft.com/office/powerpoint/2010/main" val="267944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7584" y="1166843"/>
            <a:ext cx="7056784" cy="3139321"/>
          </a:xfrm>
          <a:prstGeom prst="rect">
            <a:avLst/>
          </a:prstGeom>
        </p:spPr>
        <p:txBody>
          <a:bodyPr wrap="square">
            <a:spAutoFit/>
          </a:bodyPr>
          <a:lstStyle/>
          <a:p>
            <a:pPr algn="just"/>
            <a:r>
              <a:rPr lang="it-IT" b="1" dirty="0"/>
              <a:t>6- Vogliamo che i nostri </a:t>
            </a:r>
            <a:r>
              <a:rPr lang="it-IT" b="1" dirty="0" err="1"/>
              <a:t>iudices</a:t>
            </a:r>
            <a:r>
              <a:rPr lang="it-IT" b="1" dirty="0"/>
              <a:t> versino l'intera decima di ogni raccolto alle chiese che sorgono sulle nostre terre fiscali e che la nostra decima non sia versata alla chiesa di un altro, a meno che non si debba rispettare un'antica consuetudine. Non altri ecclesiastici ufficino queste chiese, ma inostri, o della nostra </a:t>
            </a:r>
            <a:r>
              <a:rPr lang="it-IT" b="1" dirty="0" err="1"/>
              <a:t>familia</a:t>
            </a:r>
            <a:r>
              <a:rPr lang="it-IT" b="1" dirty="0"/>
              <a:t> o della nostra cappella.</a:t>
            </a:r>
          </a:p>
          <a:p>
            <a:pPr algn="just"/>
            <a:endParaRPr lang="it-IT" b="1" dirty="0"/>
          </a:p>
          <a:p>
            <a:pPr algn="just"/>
            <a:r>
              <a:rPr lang="it-IT" b="1" dirty="0"/>
              <a:t>7- Ogni </a:t>
            </a:r>
            <a:r>
              <a:rPr lang="it-IT" b="1" dirty="0" err="1"/>
              <a:t>iudex</a:t>
            </a:r>
            <a:r>
              <a:rPr lang="it-IT" b="1" dirty="0"/>
              <a:t> adempia appieno al suo servizio, così come gli è stato assegnato; se si presentasse la necessità di dover servire oltre il previsto, si faccia dire se questo comporta solo il servizio diurno o anche le notti.</a:t>
            </a:r>
          </a:p>
        </p:txBody>
      </p:sp>
    </p:spTree>
    <p:extLst>
      <p:ext uri="{BB962C8B-B14F-4D97-AF65-F5344CB8AC3E}">
        <p14:creationId xmlns:p14="http://schemas.microsoft.com/office/powerpoint/2010/main" val="1507518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15616" y="889844"/>
            <a:ext cx="6768752" cy="3416320"/>
          </a:xfrm>
          <a:prstGeom prst="rect">
            <a:avLst/>
          </a:prstGeom>
        </p:spPr>
        <p:txBody>
          <a:bodyPr wrap="square">
            <a:spAutoFit/>
          </a:bodyPr>
          <a:lstStyle/>
          <a:p>
            <a:pPr algn="just"/>
            <a:r>
              <a:rPr lang="it-IT" b="1" dirty="0"/>
              <a:t>8- nostri </a:t>
            </a:r>
            <a:r>
              <a:rPr lang="it-IT" b="1" dirty="0" err="1"/>
              <a:t>iudices</a:t>
            </a:r>
            <a:r>
              <a:rPr lang="it-IT" b="1" dirty="0"/>
              <a:t> si interessino delle vigne nostre che fanno parte del loro </a:t>
            </a:r>
            <a:r>
              <a:rPr lang="it-IT" b="1" dirty="0" err="1"/>
              <a:t>ministerio</a:t>
            </a:r>
            <a:r>
              <a:rPr lang="it-IT" b="1" dirty="0"/>
              <a:t>, le curino bene e il vino lo mettano in buoni recipienti e stiano ben attenti che in nessun modo si guasti, acquistino ulteriore vino, procurandoselo con scambi in natura di animali, da inviare alle </a:t>
            </a:r>
            <a:r>
              <a:rPr lang="it-IT" b="1" dirty="0" err="1"/>
              <a:t>villae</a:t>
            </a:r>
            <a:r>
              <a:rPr lang="it-IT" b="1" dirty="0"/>
              <a:t> del re. Nel casosi sia acquistato più vino di quanto sia necessario per il rifornimento delle nostre </a:t>
            </a:r>
            <a:r>
              <a:rPr lang="it-IT" b="1" dirty="0" err="1"/>
              <a:t>villae</a:t>
            </a:r>
            <a:r>
              <a:rPr lang="it-IT" b="1" dirty="0"/>
              <a:t>, ce lo facciano sapere perché possiamo decidere quale uso farne. </a:t>
            </a:r>
          </a:p>
          <a:p>
            <a:pPr algn="just"/>
            <a:r>
              <a:rPr lang="it-IT" b="1" dirty="0"/>
              <a:t>Ricavino dalle nostre vigne ceppi di vite e ce li inviino per impiantare altrove nuove coltivazioni a nostro vantaggio. I canoni in vino versati dalle nostre </a:t>
            </a:r>
            <a:r>
              <a:rPr lang="it-IT" b="1" dirty="0" err="1"/>
              <a:t>villae</a:t>
            </a:r>
            <a:r>
              <a:rPr lang="it-IT" b="1" dirty="0"/>
              <a:t> li inviino alle nostre cantine.</a:t>
            </a:r>
          </a:p>
        </p:txBody>
      </p:sp>
    </p:spTree>
    <p:extLst>
      <p:ext uri="{BB962C8B-B14F-4D97-AF65-F5344CB8AC3E}">
        <p14:creationId xmlns:p14="http://schemas.microsoft.com/office/powerpoint/2010/main" val="2718310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43608" y="1124744"/>
            <a:ext cx="6624736" cy="3416320"/>
          </a:xfrm>
          <a:prstGeom prst="rect">
            <a:avLst/>
          </a:prstGeom>
        </p:spPr>
        <p:txBody>
          <a:bodyPr wrap="square">
            <a:spAutoFit/>
          </a:bodyPr>
          <a:lstStyle/>
          <a:p>
            <a:pPr algn="just"/>
            <a:r>
              <a:rPr lang="it-IT" b="1" dirty="0"/>
              <a:t>9- Vogliamo che ogni </a:t>
            </a:r>
            <a:r>
              <a:rPr lang="it-IT" b="1" dirty="0" err="1"/>
              <a:t>iudex</a:t>
            </a:r>
            <a:r>
              <a:rPr lang="it-IT" b="1" dirty="0"/>
              <a:t> tenga nel suo </a:t>
            </a:r>
            <a:r>
              <a:rPr lang="it-IT" b="1" dirty="0" err="1"/>
              <a:t>ministerio</a:t>
            </a:r>
            <a:r>
              <a:rPr lang="it-IT" b="1" dirty="0"/>
              <a:t> le misure dei moggi, dei sestari - e dei recipienti da otto sestari - e dei </a:t>
            </a:r>
            <a:r>
              <a:rPr lang="it-IT" b="1" dirty="0" err="1"/>
              <a:t>corbi</a:t>
            </a:r>
            <a:r>
              <a:rPr lang="it-IT" b="1" dirty="0"/>
              <a:t>, corrispondenti alle misure che abbiamo in </a:t>
            </a:r>
            <a:r>
              <a:rPr lang="it-IT" b="1" dirty="0" err="1"/>
              <a:t>Palatio</a:t>
            </a:r>
            <a:r>
              <a:rPr lang="it-IT" b="1" dirty="0"/>
              <a:t>.</a:t>
            </a:r>
          </a:p>
          <a:p>
            <a:pPr algn="just"/>
            <a:endParaRPr lang="it-IT" b="1" dirty="0"/>
          </a:p>
          <a:p>
            <a:pPr algn="just"/>
            <a:r>
              <a:rPr lang="it-IT" b="1" dirty="0"/>
              <a:t>10- nostri </a:t>
            </a:r>
            <a:r>
              <a:rPr lang="it-IT" b="1" dirty="0" err="1"/>
              <a:t>maiores</a:t>
            </a:r>
            <a:r>
              <a:rPr lang="it-IT" b="1" dirty="0"/>
              <a:t>, gli addetti alle foreste, ai puledri, alle cantine, i decani, gli esattori di tributi, gli altri </a:t>
            </a:r>
            <a:r>
              <a:rPr lang="it-IT" b="1" dirty="0" err="1"/>
              <a:t>ministeriales</a:t>
            </a:r>
            <a:r>
              <a:rPr lang="it-IT" b="1" dirty="0"/>
              <a:t> collaborino ai lavori dei campi, diano in tributo maiali dai loro mansi, provvedano di manodopera i loro </a:t>
            </a:r>
            <a:r>
              <a:rPr lang="it-IT" b="1" dirty="0" err="1"/>
              <a:t>ministeria</a:t>
            </a:r>
            <a:r>
              <a:rPr lang="it-IT" b="1" dirty="0"/>
              <a:t>. Il </a:t>
            </a:r>
            <a:r>
              <a:rPr lang="it-IT" b="1" dirty="0" err="1"/>
              <a:t>maior</a:t>
            </a:r>
            <a:r>
              <a:rPr lang="it-IT" b="1" dirty="0"/>
              <a:t> in possesso di un </a:t>
            </a:r>
            <a:r>
              <a:rPr lang="it-IT" b="1" dirty="0" err="1"/>
              <a:t>beneficium</a:t>
            </a:r>
            <a:r>
              <a:rPr lang="it-IT" b="1" dirty="0"/>
              <a:t> designi un sostituto che si occupi in sua vece della manodopera e delle altre attività attinenti il </a:t>
            </a:r>
            <a:r>
              <a:rPr lang="it-IT" b="1" dirty="0" err="1"/>
              <a:t>servitium</a:t>
            </a:r>
            <a:r>
              <a:rPr lang="it-IT" b="1" dirty="0"/>
              <a:t>.</a:t>
            </a:r>
          </a:p>
        </p:txBody>
      </p:sp>
    </p:spTree>
    <p:extLst>
      <p:ext uri="{BB962C8B-B14F-4D97-AF65-F5344CB8AC3E}">
        <p14:creationId xmlns:p14="http://schemas.microsoft.com/office/powerpoint/2010/main" val="4044848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71600" y="1443841"/>
            <a:ext cx="7128792" cy="3416320"/>
          </a:xfrm>
          <a:prstGeom prst="rect">
            <a:avLst/>
          </a:prstGeom>
        </p:spPr>
        <p:txBody>
          <a:bodyPr wrap="square">
            <a:spAutoFit/>
          </a:bodyPr>
          <a:lstStyle/>
          <a:p>
            <a:pPr algn="just"/>
            <a:r>
              <a:rPr lang="it-IT" b="1" dirty="0"/>
              <a:t>11- Nessun </a:t>
            </a:r>
            <a:r>
              <a:rPr lang="it-IT" b="1" dirty="0" err="1"/>
              <a:t>iudex</a:t>
            </a:r>
            <a:r>
              <a:rPr lang="it-IT" b="1" dirty="0"/>
              <a:t> si serva dei nostri uomini o degli stranieri per la custodia dei cani o altre prestazioni a suo vantaggio.</a:t>
            </a:r>
          </a:p>
          <a:p>
            <a:pPr algn="just"/>
            <a:endParaRPr lang="it-IT" b="1" dirty="0"/>
          </a:p>
          <a:p>
            <a:pPr algn="just"/>
            <a:r>
              <a:rPr lang="it-IT" b="1" dirty="0"/>
              <a:t>12- Nessun </a:t>
            </a:r>
            <a:r>
              <a:rPr lang="it-IT" b="1" dirty="0" err="1"/>
              <a:t>iudex</a:t>
            </a:r>
            <a:r>
              <a:rPr lang="it-IT" b="1" dirty="0"/>
              <a:t> dia ordini a un nostro ostaggio in una nostra villa.</a:t>
            </a:r>
          </a:p>
          <a:p>
            <a:pPr algn="just"/>
            <a:endParaRPr lang="it-IT" b="1" dirty="0"/>
          </a:p>
          <a:p>
            <a:pPr algn="just"/>
            <a:r>
              <a:rPr lang="it-IT" b="1" dirty="0"/>
              <a:t>13- Si prendano cura dei cavalli da riproduzione - cioè i </a:t>
            </a:r>
            <a:r>
              <a:rPr lang="it-IT" b="1" dirty="0" err="1"/>
              <a:t>Waraniones</a:t>
            </a:r>
            <a:r>
              <a:rPr lang="it-IT" b="1" dirty="0"/>
              <a:t> - e non permettano che sostino a lungo in uno stesso luogo, perché questo non sia di loro detrimento. E se qualcuno non è più buono o è vecchio o è morto, ce lo facciano sapere per tempo, prima che venga il momento di essere inviati fra le giumente</a:t>
            </a:r>
          </a:p>
        </p:txBody>
      </p:sp>
    </p:spTree>
    <p:extLst>
      <p:ext uri="{BB962C8B-B14F-4D97-AF65-F5344CB8AC3E}">
        <p14:creationId xmlns:p14="http://schemas.microsoft.com/office/powerpoint/2010/main" val="41431017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56B37F9F2DF28348962A2F9280F979FF" ma:contentTypeVersion="4" ma:contentTypeDescription="Creare un nuovo documento." ma:contentTypeScope="" ma:versionID="c1cd10a3600a258cc06d0f01f627ab1a">
  <xsd:schema xmlns:xsd="http://www.w3.org/2001/XMLSchema" xmlns:xs="http://www.w3.org/2001/XMLSchema" xmlns:p="http://schemas.microsoft.com/office/2006/metadata/properties" xmlns:ns2="6d1c705c-eba4-420c-96b0-6aef9f6130a9" targetNamespace="http://schemas.microsoft.com/office/2006/metadata/properties" ma:root="true" ma:fieldsID="3eb20a8aa87e42608eed07998b94b171" ns2:_="">
    <xsd:import namespace="6d1c705c-eba4-420c-96b0-6aef9f6130a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1c705c-eba4-420c-96b0-6aef9f6130a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BDBD38F-B2D3-4465-AE0F-8200DD6B3CCC}">
  <ds:schemaRefs>
    <ds:schemaRef ds:uri="6d1c705c-eba4-420c-96b0-6aef9f6130a9"/>
    <ds:schemaRef ds:uri="http://schemas.microsoft.com/office/2006/documentManagement/types"/>
    <ds:schemaRef ds:uri="http://purl.org/dc/terms/"/>
    <ds:schemaRef ds:uri="http://purl.org/dc/elements/1.1/"/>
    <ds:schemaRef ds:uri="http://schemas.microsoft.com/office/2006/metadata/properties"/>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4AA0E505-E74E-4D58-B5F3-FFDBAD84EF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1c705c-eba4-420c-96b0-6aef9f6130a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27AAC8A-BAD2-4BC2-8D54-A02BFA9AB6A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Austin</Template>
  <TotalTime>287</TotalTime>
  <Words>7250</Words>
  <Application>Microsoft Office PowerPoint</Application>
  <PresentationFormat>Presentazione su schermo (4:3)</PresentationFormat>
  <Paragraphs>222</Paragraphs>
  <Slides>56</Slides>
  <Notes>0</Notes>
  <HiddenSlides>0</HiddenSlides>
  <MMClips>0</MMClips>
  <ScaleCrop>false</ScaleCrop>
  <HeadingPairs>
    <vt:vector size="4" baseType="variant">
      <vt:variant>
        <vt:lpstr>Tema</vt:lpstr>
      </vt:variant>
      <vt:variant>
        <vt:i4>1</vt:i4>
      </vt:variant>
      <vt:variant>
        <vt:lpstr>Titoli diapositive</vt:lpstr>
      </vt:variant>
      <vt:variant>
        <vt:i4>56</vt:i4>
      </vt:variant>
    </vt:vector>
  </HeadingPairs>
  <TitlesOfParts>
    <vt:vector size="57" baseType="lpstr">
      <vt:lpstr>Austin</vt:lpstr>
      <vt:lpstr>Storia sociale ed economica del Medioevo</vt:lpstr>
      <vt:lpstr>  1. Capitulare De Villis (747-814).</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Historia Francorum, VI, 20</vt:lpstr>
      <vt:lpstr>Brevium exempla ad describendas res ecclesiasticas et fiscales, ed. A. Boretius in Monumenta Germaniae Historica, Leges, Capitularia regum Francorum, t. I, 1883, pp. 254-255</vt:lpstr>
      <vt:lpstr>Presentazione standard di PowerPoint</vt:lpstr>
      <vt:lpstr>Presentazione standard di PowerPoint</vt:lpstr>
      <vt:lpstr>Presentazione standard di PowerPoint</vt:lpstr>
      <vt:lpstr>Presentazione standard di PowerPoint</vt:lpstr>
      <vt:lpstr>Presentazione standard di PowerPoint</vt:lpstr>
      <vt:lpstr>I placiti del “Regnum Italiae”, FSI 92, 1, 56 (851-852).</vt:lpstr>
      <vt:lpstr>Presentazione standard di PowerPoint</vt:lpstr>
      <vt:lpstr>Presentazione standard di PowerPoint</vt:lpstr>
      <vt:lpstr>Presentazione standard di PowerPoint</vt:lpstr>
      <vt:lpstr>Presentazione standard di PowerPoint</vt:lpstr>
      <vt:lpstr>Presentazione standard di PowerPoint</vt:lpstr>
      <vt:lpstr>Capitolare dei missi dato a Nimega, KK 1, c. 18 (806).</vt:lpstr>
      <vt:lpstr>Regesto Sublacense, n. 200 (966).</vt:lpstr>
      <vt:lpstr>Presentazione standard di PowerPoint</vt:lpstr>
      <vt:lpstr>Inventario del monastero di S. Tommaso di Reggio Emilia, FSI 104, n. 9 (secolo X).</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L’infanzia nel Medioevo</dc:title>
  <dc:creator>User</dc:creator>
  <cp:lastModifiedBy>User</cp:lastModifiedBy>
  <cp:revision>28</cp:revision>
  <dcterms:created xsi:type="dcterms:W3CDTF">2019-01-05T16:28:16Z</dcterms:created>
  <dcterms:modified xsi:type="dcterms:W3CDTF">2021-10-19T21:32:49Z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0x01010056B37F9F2DF28348962A2F9280F979FF</vt:lpwstr>
  </property>
</Properties>
</file>