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10/25/2021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10/25/2021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10/25/2021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9DDE12-1071-48FD-8D0C-423A3DF87F4E}"/>
              </a:ext>
            </a:extLst>
          </p:cNvPr>
          <p:cNvSpPr>
            <a:spLocks noGrp="1"/>
          </p:cNvSpPr>
          <p:nvPr>
            <p:ph type="ctrTitle"/>
          </p:nvPr>
        </p:nvSpPr>
        <p:spPr/>
        <p:txBody>
          <a:bodyPr>
            <a:normAutofit/>
          </a:bodyPr>
          <a:lstStyle/>
          <a:p>
            <a:r>
              <a:rPr lang="it-IT" sz="4400" dirty="0"/>
              <a:t>Storia sociale ed economica del Medioevo</a:t>
            </a:r>
          </a:p>
        </p:txBody>
      </p:sp>
      <p:sp>
        <p:nvSpPr>
          <p:cNvPr id="3" name="Sottotitolo 2">
            <a:extLst>
              <a:ext uri="{FF2B5EF4-FFF2-40B4-BE49-F238E27FC236}">
                <a16:creationId xmlns:a16="http://schemas.microsoft.com/office/drawing/2014/main" id="{A34EAC60-6751-4DE7-AE24-09E724C8F16E}"/>
              </a:ext>
            </a:extLst>
          </p:cNvPr>
          <p:cNvSpPr>
            <a:spLocks noGrp="1"/>
          </p:cNvSpPr>
          <p:nvPr>
            <p:ph type="subTitle" idx="1"/>
          </p:nvPr>
        </p:nvSpPr>
        <p:spPr/>
        <p:txBody>
          <a:bodyPr>
            <a:normAutofit fontScale="92500" lnSpcReduction="10000"/>
          </a:bodyPr>
          <a:lstStyle/>
          <a:p>
            <a:r>
              <a:rPr lang="pt-BR" i="1" dirty="0">
                <a:solidFill>
                  <a:srgbClr val="FF0000"/>
                </a:solidFill>
              </a:rPr>
              <a:t>a.a. 2021/2022</a:t>
            </a:r>
          </a:p>
          <a:p>
            <a:endParaRPr lang="pt-BR" i="1" dirty="0">
              <a:solidFill>
                <a:srgbClr val="FF0000"/>
              </a:solidFill>
            </a:endParaRPr>
          </a:p>
          <a:p>
            <a:r>
              <a:rPr lang="pt-BR" i="1" dirty="0">
                <a:solidFill>
                  <a:srgbClr val="FF0000"/>
                </a:solidFill>
              </a:rPr>
              <a:t>Prof. Miriam Davide</a:t>
            </a:r>
          </a:p>
          <a:p>
            <a:endParaRPr lang="it-IT" dirty="0"/>
          </a:p>
        </p:txBody>
      </p:sp>
    </p:spTree>
    <p:extLst>
      <p:ext uri="{BB962C8B-B14F-4D97-AF65-F5344CB8AC3E}">
        <p14:creationId xmlns:p14="http://schemas.microsoft.com/office/powerpoint/2010/main" val="135369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E124C5-4180-482B-89DD-B19C26CDD4BB}"/>
              </a:ext>
            </a:extLst>
          </p:cNvPr>
          <p:cNvSpPr>
            <a:spLocks noGrp="1"/>
          </p:cNvSpPr>
          <p:nvPr>
            <p:ph type="title"/>
          </p:nvPr>
        </p:nvSpPr>
        <p:spPr>
          <a:xfrm>
            <a:off x="913775" y="618517"/>
            <a:ext cx="10364451" cy="992169"/>
          </a:xfrm>
        </p:spPr>
        <p:txBody>
          <a:bodyPr>
            <a:normAutofit/>
          </a:bodyPr>
          <a:lstStyle/>
          <a:p>
            <a:r>
              <a:rPr lang="it-IT" sz="2400" b="1" i="1" cap="none" dirty="0"/>
              <a:t>Monumenta </a:t>
            </a:r>
            <a:r>
              <a:rPr lang="it-IT" sz="2400" b="1" i="1" cap="none" dirty="0" err="1"/>
              <a:t>Aquensia</a:t>
            </a:r>
            <a:r>
              <a:rPr lang="it-IT" sz="2400" b="1" i="1" cap="none" dirty="0"/>
              <a:t>, I, Torino, 1789, doc. 92, </a:t>
            </a:r>
            <a:r>
              <a:rPr lang="it-IT" sz="2400" b="1" i="1" cap="none" dirty="0" err="1"/>
              <a:t>coll</a:t>
            </a:r>
            <a:r>
              <a:rPr lang="it-IT" sz="2400" b="1" i="1" cap="none" dirty="0"/>
              <a:t>. 106-7 (anno 1197)</a:t>
            </a:r>
          </a:p>
        </p:txBody>
      </p:sp>
      <p:sp>
        <p:nvSpPr>
          <p:cNvPr id="3" name="Segnaposto contenuto 2">
            <a:extLst>
              <a:ext uri="{FF2B5EF4-FFF2-40B4-BE49-F238E27FC236}">
                <a16:creationId xmlns:a16="http://schemas.microsoft.com/office/drawing/2014/main" id="{580A90F7-DA4C-44D9-B74E-389E5CBCEA43}"/>
              </a:ext>
            </a:extLst>
          </p:cNvPr>
          <p:cNvSpPr>
            <a:spLocks noGrp="1"/>
          </p:cNvSpPr>
          <p:nvPr>
            <p:ph sz="quarter" idx="13"/>
          </p:nvPr>
        </p:nvSpPr>
        <p:spPr>
          <a:xfrm>
            <a:off x="998290" y="1543574"/>
            <a:ext cx="10771464" cy="4247625"/>
          </a:xfrm>
        </p:spPr>
        <p:txBody>
          <a:bodyPr>
            <a:noAutofit/>
          </a:bodyPr>
          <a:lstStyle/>
          <a:p>
            <a:pPr algn="just"/>
            <a:r>
              <a:rPr lang="it-IT" sz="1600" b="1" cap="none" dirty="0"/>
              <a:t>Ogni bestia quadrupede venduta sul mercato di Acqui deve di </a:t>
            </a:r>
            <a:r>
              <a:rPr lang="it-IT" sz="1600" b="1" cap="none" dirty="0" err="1"/>
              <a:t>curatura</a:t>
            </a:r>
            <a:r>
              <a:rPr lang="it-IT" sz="1600" b="1" cap="none" dirty="0"/>
              <a:t> 2 denari da parte dell'acquirente e altrettanto da parte del venditore.</a:t>
            </a:r>
          </a:p>
          <a:p>
            <a:pPr algn="just"/>
            <a:r>
              <a:rPr lang="it-IT" sz="1600" b="1" cap="none" dirty="0"/>
              <a:t>Degli agnelli e dei vitelli non si paga nulla, come dei frutti e delle uova e di tutto ciò che è portato in braccio.</a:t>
            </a:r>
          </a:p>
          <a:p>
            <a:pPr algn="just"/>
            <a:r>
              <a:rPr lang="it-IT" sz="1600" b="1" cap="none" dirty="0"/>
              <a:t>Ugualmente dei polli e dei pesci freschi.</a:t>
            </a:r>
          </a:p>
          <a:p>
            <a:pPr algn="just"/>
            <a:r>
              <a:rPr lang="it-IT" sz="1600" b="1" cap="none" dirty="0"/>
              <a:t>Per un cavallo si pagano 12 denari.</a:t>
            </a:r>
          </a:p>
          <a:p>
            <a:pPr algn="just"/>
            <a:r>
              <a:rPr lang="it-IT" sz="1600" b="1" cap="none" dirty="0"/>
              <a:t>I mercanti di drappi, di ferramenta e chi vende merce seduto in piazza pagano ciascuno 2 denari di </a:t>
            </a:r>
            <a:r>
              <a:rPr lang="it-IT" sz="1600" b="1" cap="none" dirty="0" err="1"/>
              <a:t>curatura</a:t>
            </a:r>
            <a:r>
              <a:rPr lang="it-IT" sz="1600" b="1" cap="none" dirty="0"/>
              <a:t>.</a:t>
            </a:r>
          </a:p>
          <a:p>
            <a:pPr algn="just"/>
            <a:r>
              <a:rPr lang="it-IT" sz="1600" b="1" cap="none" dirty="0"/>
              <a:t>Per ogni matassa di lino si pagano 2 denari.</a:t>
            </a:r>
          </a:p>
          <a:p>
            <a:pPr algn="just"/>
            <a:r>
              <a:rPr lang="it-IT" sz="1600" b="1" cap="none" dirty="0"/>
              <a:t>Per un carico di pentole lo stesso; per un carico di scodelle e di tazze lo stesso.</a:t>
            </a:r>
          </a:p>
          <a:p>
            <a:pPr algn="just"/>
            <a:r>
              <a:rPr lang="it-IT" sz="1600" b="1" cap="none" dirty="0"/>
              <a:t>Gli artigiani delle ciotole e delle stoviglie ogni anno devono una ciotola e una stoviglia; i fabbri un coltello e una misura di capacità; lo stesso quelli che fabbricano mastelli, lance e gioghi.</a:t>
            </a:r>
          </a:p>
          <a:p>
            <a:pPr algn="just"/>
            <a:r>
              <a:rPr lang="it-IT" sz="1600" b="1" cap="none" dirty="0"/>
              <a:t>Per un asino che entra carico non si deve nulla, se esce carico dal mercato si deve un denaro.</a:t>
            </a:r>
          </a:p>
        </p:txBody>
      </p:sp>
    </p:spTree>
    <p:extLst>
      <p:ext uri="{BB962C8B-B14F-4D97-AF65-F5344CB8AC3E}">
        <p14:creationId xmlns:p14="http://schemas.microsoft.com/office/powerpoint/2010/main" val="2520720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CFF858-3FBB-4174-80A4-EE1A844EE8B2}"/>
              </a:ext>
            </a:extLst>
          </p:cNvPr>
          <p:cNvSpPr>
            <a:spLocks noGrp="1"/>
          </p:cNvSpPr>
          <p:nvPr>
            <p:ph type="title"/>
          </p:nvPr>
        </p:nvSpPr>
        <p:spPr>
          <a:xfrm>
            <a:off x="913775" y="618518"/>
            <a:ext cx="10364451" cy="832778"/>
          </a:xfrm>
        </p:spPr>
        <p:txBody>
          <a:bodyPr>
            <a:normAutofit/>
          </a:bodyPr>
          <a:lstStyle/>
          <a:p>
            <a:r>
              <a:rPr lang="it-IT" sz="2000" b="1" i="1" cap="none" dirty="0"/>
              <a:t>Corpus </a:t>
            </a:r>
            <a:r>
              <a:rPr lang="it-IT" sz="2000" b="1" i="1" cap="none" dirty="0" err="1"/>
              <a:t>Statutorum</a:t>
            </a:r>
            <a:r>
              <a:rPr lang="it-IT" sz="2000" b="1" i="1" cap="none" dirty="0"/>
              <a:t> </a:t>
            </a:r>
            <a:r>
              <a:rPr lang="it-IT" sz="2000" b="1" i="1" cap="none" dirty="0" err="1"/>
              <a:t>mercatorum</a:t>
            </a:r>
            <a:r>
              <a:rPr lang="it-IT" sz="2000" b="1" i="1" cap="none" dirty="0"/>
              <a:t> </a:t>
            </a:r>
            <a:r>
              <a:rPr lang="it-IT" sz="2000" b="1" i="1" cap="none" dirty="0" err="1"/>
              <a:t>Placentiae</a:t>
            </a:r>
            <a:r>
              <a:rPr lang="it-IT" sz="2000" b="1" i="1" cap="none" dirty="0"/>
              <a:t>, Milano, Giuffrè, 1967, pp. 40-41, 48, 60-61, 86, 113-14</a:t>
            </a:r>
          </a:p>
        </p:txBody>
      </p:sp>
      <p:sp>
        <p:nvSpPr>
          <p:cNvPr id="3" name="Segnaposto contenuto 2">
            <a:extLst>
              <a:ext uri="{FF2B5EF4-FFF2-40B4-BE49-F238E27FC236}">
                <a16:creationId xmlns:a16="http://schemas.microsoft.com/office/drawing/2014/main" id="{CBA87306-527B-48DE-9C82-EAA8292DBC7F}"/>
              </a:ext>
            </a:extLst>
          </p:cNvPr>
          <p:cNvSpPr>
            <a:spLocks noGrp="1"/>
          </p:cNvSpPr>
          <p:nvPr>
            <p:ph sz="quarter" idx="13"/>
          </p:nvPr>
        </p:nvSpPr>
        <p:spPr>
          <a:xfrm>
            <a:off x="913149" y="1560352"/>
            <a:ext cx="10630102" cy="4230847"/>
          </a:xfrm>
        </p:spPr>
        <p:txBody>
          <a:bodyPr>
            <a:normAutofit fontScale="55000" lnSpcReduction="20000"/>
          </a:bodyPr>
          <a:lstStyle/>
          <a:p>
            <a:pPr algn="just"/>
            <a:r>
              <a:rPr lang="it-IT" sz="3200" b="1" cap="none" dirty="0"/>
              <a:t>70. Che la piazza del Borgo non sia ingombrata.</a:t>
            </a:r>
          </a:p>
          <a:p>
            <a:pPr algn="just"/>
            <a:r>
              <a:rPr lang="it-IT" sz="3200" b="1" cap="none" dirty="0"/>
              <a:t>E non permetterò che nessun rivenditore di carne, pesci, frutta e altri generi alimentari, o albergatore o qualunque altra persona tenga banchi o recipienti con pesci o altri ingombri o gabbie per polli o ceste da pane o ceste di altro tipo in piazza del Borgo, dalla torre di </a:t>
            </a:r>
            <a:r>
              <a:rPr lang="it-IT" sz="3200" b="1" cap="none" dirty="0" err="1"/>
              <a:t>Gotentesta</a:t>
            </a:r>
            <a:r>
              <a:rPr lang="it-IT" sz="3200" b="1" cap="none" dirty="0"/>
              <a:t> fino alla casa di Castello Villano, fuori dai portici per rivendere carne, pesce, frutta o altro all’infuori del sabato. Ai contravventori imporrò 12 denari di multa ogni volta.</a:t>
            </a:r>
          </a:p>
          <a:p>
            <a:pPr algn="just"/>
            <a:endParaRPr lang="it-IT" sz="3200" b="1" cap="none" dirty="0"/>
          </a:p>
          <a:p>
            <a:pPr algn="just"/>
            <a:r>
              <a:rPr lang="it-IT" sz="3200" b="1" cap="none" dirty="0"/>
              <a:t>75. Che il mercato del filo si tenga in piazza S. Andrea.</a:t>
            </a:r>
          </a:p>
          <a:p>
            <a:pPr algn="just"/>
            <a:r>
              <a:rPr lang="it-IT" sz="3200" b="1" cap="none" dirty="0"/>
              <a:t>Farò in modo che il mercato del filo che si è soliti tenere il venerdì in Borgo si svolga nella piazza di S. Andrea del Borgo e ordinerò a tutti coloro che, maschi e femmine, comperano e vendono filo che il venerdì non lo comperino né lo vendano se non in tale piazza e non al di fuori dei confini delimitati da una parte dalla strada e dall'altra dall'andito del fu </a:t>
            </a:r>
            <a:r>
              <a:rPr lang="it-IT" sz="3200" b="1" cap="none" dirty="0" err="1"/>
              <a:t>Bergognino</a:t>
            </a:r>
            <a:r>
              <a:rPr lang="it-IT" sz="3200" b="1" cap="none" dirty="0"/>
              <a:t> dei </a:t>
            </a:r>
            <a:r>
              <a:rPr lang="it-IT" sz="3200" b="1" cap="none" dirty="0" err="1"/>
              <a:t>Bergognini</a:t>
            </a:r>
            <a:r>
              <a:rPr lang="it-IT" sz="3200" b="1" cap="none" dirty="0"/>
              <a:t>, fino alla casa di Alberto Musini.</a:t>
            </a:r>
          </a:p>
          <a:p>
            <a:pPr algn="just"/>
            <a:endParaRPr lang="it-IT" sz="3200" b="1" cap="none" dirty="0"/>
          </a:p>
          <a:p>
            <a:endParaRPr lang="it-IT" dirty="0"/>
          </a:p>
        </p:txBody>
      </p:sp>
    </p:spTree>
    <p:extLst>
      <p:ext uri="{BB962C8B-B14F-4D97-AF65-F5344CB8AC3E}">
        <p14:creationId xmlns:p14="http://schemas.microsoft.com/office/powerpoint/2010/main" val="1475303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9D49AF0-2AA3-451B-8D57-CA21AE4B9B9E}"/>
              </a:ext>
            </a:extLst>
          </p:cNvPr>
          <p:cNvSpPr/>
          <p:nvPr/>
        </p:nvSpPr>
        <p:spPr>
          <a:xfrm>
            <a:off x="1300294" y="520116"/>
            <a:ext cx="9706062" cy="5078313"/>
          </a:xfrm>
          <a:prstGeom prst="rect">
            <a:avLst/>
          </a:prstGeom>
        </p:spPr>
        <p:txBody>
          <a:bodyPr wrap="square">
            <a:spAutoFit/>
          </a:bodyPr>
          <a:lstStyle/>
          <a:p>
            <a:pPr algn="just"/>
            <a:r>
              <a:rPr lang="it-IT" b="1" dirty="0"/>
              <a:t>105. Della verifica delle misure dei </a:t>
            </a:r>
            <a:r>
              <a:rPr lang="it-IT" b="1" dirty="0" err="1"/>
              <a:t>cambiatori</a:t>
            </a:r>
            <a:r>
              <a:rPr lang="it-IT" b="1" dirty="0"/>
              <a:t> e degli altri.</a:t>
            </a:r>
          </a:p>
          <a:p>
            <a:pPr algn="just"/>
            <a:r>
              <a:rPr lang="it-IT" b="1" dirty="0"/>
              <a:t>Entro il l° febbraio eleggerà due </a:t>
            </a:r>
            <a:r>
              <a:rPr lang="it-IT" b="1" dirty="0" err="1"/>
              <a:t>cambiatori</a:t>
            </a:r>
            <a:r>
              <a:rPr lang="it-IT" b="1" dirty="0"/>
              <a:t> che facciano verificare tutte le misure dei </a:t>
            </a:r>
            <a:r>
              <a:rPr lang="it-IT" b="1" dirty="0" err="1"/>
              <a:t>cambiatori</a:t>
            </a:r>
            <a:r>
              <a:rPr lang="it-IT" b="1" dirty="0"/>
              <a:t> [paragonandole] con la misura del comune dei mercanti, e i pesi e le bilance che riscontreranno essere esatti saranno restituiti ai loro possessori senza indugio, quelli che risultano non esatti siano fatti regolare il meglio che si può e abbiano tali incaricati per ogni misura che fanno regolare un denaro di compenso e non di più.</a:t>
            </a:r>
          </a:p>
          <a:p>
            <a:pPr algn="just"/>
            <a:endParaRPr lang="it-IT" b="1" dirty="0"/>
          </a:p>
          <a:p>
            <a:pPr algn="just"/>
            <a:endParaRPr lang="it-IT" b="1" dirty="0"/>
          </a:p>
          <a:p>
            <a:pPr algn="just"/>
            <a:r>
              <a:rPr lang="it-IT" b="1" dirty="0"/>
              <a:t>169. Della larghezza e lunghezza delle pezze di fustagno.</a:t>
            </a:r>
          </a:p>
          <a:p>
            <a:pPr algn="just"/>
            <a:r>
              <a:rPr lang="it-IT" b="1" dirty="0"/>
              <a:t>Non permetterò che le pezze da 25 braccia e mezzo siano inferiori alle 25 braccia e mezzo di lunghezza, né alle 2 braccia di passo per la larghezza […]</a:t>
            </a:r>
          </a:p>
          <a:p>
            <a:pPr algn="just"/>
            <a:endParaRPr lang="it-IT" b="1" dirty="0"/>
          </a:p>
          <a:p>
            <a:pPr algn="just"/>
            <a:endParaRPr lang="it-IT" b="1" dirty="0"/>
          </a:p>
          <a:p>
            <a:pPr algn="just"/>
            <a:r>
              <a:rPr lang="it-IT" b="1" dirty="0"/>
              <a:t>172. Che i consoli dei mercanti facciano in modo che i rettori del comune proibiscano l'esportazione del filo e del semilavorato.</a:t>
            </a:r>
          </a:p>
          <a:p>
            <a:pPr algn="just"/>
            <a:r>
              <a:rPr lang="it-IT" b="1" dirty="0"/>
              <a:t>Farò in modo che i rettori del comune di Piacenza proibiscano a nome del comune che i forestieri comprino e portino fuori della città e del distretto di Piacenza il filo e il semilavorato piacentino e che ogni mese facciano bandire tale ordinanza per tutta la città.</a:t>
            </a:r>
          </a:p>
        </p:txBody>
      </p:sp>
    </p:spTree>
    <p:extLst>
      <p:ext uri="{BB962C8B-B14F-4D97-AF65-F5344CB8AC3E}">
        <p14:creationId xmlns:p14="http://schemas.microsoft.com/office/powerpoint/2010/main" val="535122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57B18272-64DA-479C-8DAB-9C3F9082E13F}"/>
              </a:ext>
            </a:extLst>
          </p:cNvPr>
          <p:cNvSpPr/>
          <p:nvPr/>
        </p:nvSpPr>
        <p:spPr>
          <a:xfrm>
            <a:off x="1442906" y="474345"/>
            <a:ext cx="9647339" cy="5355312"/>
          </a:xfrm>
          <a:prstGeom prst="rect">
            <a:avLst/>
          </a:prstGeom>
        </p:spPr>
        <p:txBody>
          <a:bodyPr wrap="square">
            <a:spAutoFit/>
          </a:bodyPr>
          <a:lstStyle/>
          <a:p>
            <a:pPr algn="just"/>
            <a:r>
              <a:rPr lang="it-IT" b="1" dirty="0"/>
              <a:t>278. Degli osti e albergatori.</a:t>
            </a:r>
          </a:p>
          <a:p>
            <a:pPr algn="just"/>
            <a:r>
              <a:rPr lang="it-IT" b="1" dirty="0"/>
              <a:t>Ordino a tutti gli osti che non permettano che i loro ospiti ritirino i propri bagagli se non dopo aver pagato i loro debiti ai venditori o ai creditori secondo la volontà dei venditori e creditori: otto giorni dopo che tali ospiti avranno comperato, senza frode li faranno pagare ai loro creditori e venditori tutto ciò che dovevano, secondo la volontà dei creditori e venditori. Se qualche oste si comporterà in modo diverso o se mi giungerà qualche lamentela, costringerò lui a pagare e inoltre lo multerò di 10 soldi.</a:t>
            </a:r>
          </a:p>
          <a:p>
            <a:pPr algn="just"/>
            <a:endParaRPr lang="it-IT" b="1" dirty="0"/>
          </a:p>
          <a:p>
            <a:pPr algn="just"/>
            <a:endParaRPr lang="it-IT" b="1" dirty="0"/>
          </a:p>
          <a:p>
            <a:pPr algn="just"/>
            <a:r>
              <a:rPr lang="it-IT" b="1" dirty="0"/>
              <a:t>384. Che i forestieri non vendano nella città di Piacenza drappi, fustagni o tela.</a:t>
            </a:r>
          </a:p>
          <a:p>
            <a:pPr algn="just"/>
            <a:r>
              <a:rPr lang="it-IT" b="1" dirty="0"/>
              <a:t>È stabilito che nessuna persona né mercante forestiero può né deve vender panni di lino, né di lana né di fustagno nella città di Piacenza né nel suo distretto, se non sia prima accolto come cittadino e abbia giurato obbedienza ai consoli dei mercanti affinché non commetta frode nella sua arte.</a:t>
            </a:r>
          </a:p>
          <a:p>
            <a:pPr algn="just"/>
            <a:endParaRPr lang="it-IT" b="1" dirty="0"/>
          </a:p>
          <a:p>
            <a:pPr algn="just"/>
            <a:endParaRPr lang="it-IT" b="1" dirty="0"/>
          </a:p>
          <a:p>
            <a:pPr algn="just"/>
            <a:r>
              <a:rPr lang="it-IT" b="1" dirty="0"/>
              <a:t>389. Della tassa pagata dai forestieri a chi li ospita.</a:t>
            </a:r>
          </a:p>
          <a:p>
            <a:pPr algn="just"/>
            <a:r>
              <a:rPr lang="it-IT" b="1" dirty="0"/>
              <a:t>È stabilito e confermato che ciascun forestiero che viene a Piacenza per vendere o comperare paghi un denaro come tassa a chi lo ospita. E i cittadini di Piacenza non paghino né siano tenuti a pagare nessuna tassa.</a:t>
            </a:r>
          </a:p>
        </p:txBody>
      </p:sp>
    </p:spTree>
    <p:extLst>
      <p:ext uri="{BB962C8B-B14F-4D97-AF65-F5344CB8AC3E}">
        <p14:creationId xmlns:p14="http://schemas.microsoft.com/office/powerpoint/2010/main" val="2979682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F1C5AB-0487-4AE8-9CD2-A5E1CD1491BA}"/>
              </a:ext>
            </a:extLst>
          </p:cNvPr>
          <p:cNvSpPr>
            <a:spLocks noGrp="1"/>
          </p:cNvSpPr>
          <p:nvPr>
            <p:ph type="title"/>
          </p:nvPr>
        </p:nvSpPr>
        <p:spPr>
          <a:xfrm>
            <a:off x="671119" y="618518"/>
            <a:ext cx="10607107" cy="1000558"/>
          </a:xfrm>
        </p:spPr>
        <p:txBody>
          <a:bodyPr>
            <a:normAutofit/>
          </a:bodyPr>
          <a:lstStyle/>
          <a:p>
            <a:r>
              <a:rPr lang="it-IT" sz="2800" b="1" i="1" cap="none" dirty="0"/>
              <a:t>Statuto del podestà dell'anno 1325, Firenze, Ariani, 1921, 1, pp. 314, 236</a:t>
            </a:r>
          </a:p>
        </p:txBody>
      </p:sp>
      <p:sp>
        <p:nvSpPr>
          <p:cNvPr id="3" name="Segnaposto contenuto 2">
            <a:extLst>
              <a:ext uri="{FF2B5EF4-FFF2-40B4-BE49-F238E27FC236}">
                <a16:creationId xmlns:a16="http://schemas.microsoft.com/office/drawing/2014/main" id="{571A6E6E-A95B-4FC3-B207-134A3CB436F3}"/>
              </a:ext>
            </a:extLst>
          </p:cNvPr>
          <p:cNvSpPr>
            <a:spLocks noGrp="1"/>
          </p:cNvSpPr>
          <p:nvPr>
            <p:ph sz="quarter" idx="13"/>
          </p:nvPr>
        </p:nvSpPr>
        <p:spPr>
          <a:xfrm>
            <a:off x="788564" y="1560352"/>
            <a:ext cx="10930856" cy="4230847"/>
          </a:xfrm>
        </p:spPr>
        <p:txBody>
          <a:bodyPr>
            <a:noAutofit/>
          </a:bodyPr>
          <a:lstStyle/>
          <a:p>
            <a:pPr algn="just"/>
            <a:r>
              <a:rPr lang="it-IT" sz="1600" b="1" cap="none" dirty="0"/>
              <a:t>CXVII. Che non si debba esigere la gabella nelle piazze della città sulle erbe e sugli altri frutti.</a:t>
            </a:r>
          </a:p>
          <a:p>
            <a:pPr algn="just"/>
            <a:r>
              <a:rPr lang="it-IT" sz="1600" b="1" cap="none" dirty="0"/>
              <a:t>Siccome nelle piazze di Firenze e specialmente nella piazza del ponte </a:t>
            </a:r>
            <a:r>
              <a:rPr lang="it-IT" sz="1600" b="1" cap="none" dirty="0" err="1"/>
              <a:t>Rubaconte</a:t>
            </a:r>
            <a:r>
              <a:rPr lang="it-IT" sz="1600" b="1" cap="none" dirty="0"/>
              <a:t> di tanto in tanto si esige il pagamento della gabella sui frutti, sulle erbe e sulla paglia da ogni carro che entra in essa e negli ordinamenti della gabella non si trova registrata questa imposta, si provveda che in nessuna piazza della città di Firenze si esiga il pagamento di nessuna gabella da nessun forestiero del comitato e del distretto di Firenze sui frutti, sulle erbe o sulla paglia, ma che ciascun forestiero possa, volendo, vendere generi di tal natura in dette piazze o in alcuna di esse, possa venire, stare e vendere in quelle che vorrà, senza pagamento di gabella salvo che sulle vendite appena fatte e salva la gabella della paglia.</a:t>
            </a:r>
          </a:p>
          <a:p>
            <a:pPr algn="just"/>
            <a:endParaRPr lang="it-IT" sz="1600" b="1" cap="none" dirty="0"/>
          </a:p>
          <a:p>
            <a:pPr algn="just"/>
            <a:r>
              <a:rPr lang="it-IT" sz="1600" b="1" cap="none" dirty="0"/>
              <a:t>XXII. Divieto di condurre carri e traini per il mercato vecchio.</a:t>
            </a:r>
          </a:p>
          <a:p>
            <a:pPr algn="just"/>
            <a:r>
              <a:rPr lang="it-IT" sz="1600" b="1" cap="none" dirty="0"/>
              <a:t>È stabilito e ordinato che nei giorni di sabato nessuno osi condurre carri con legname o traini di legname in detto mercato o per detto mercato, né per </a:t>
            </a:r>
            <a:r>
              <a:rPr lang="it-IT" sz="1600" b="1" cap="none" dirty="0" err="1"/>
              <a:t>Calimala</a:t>
            </a:r>
            <a:r>
              <a:rPr lang="it-IT" sz="1600" b="1" cap="none" dirty="0"/>
              <a:t>, ma negli altri giorni sia lecito condurre detti carri per la piazza del mercato. E chi contravverrà pagherà per ogni volta 100 soldi di fiorini piccoli. E ciò venga proclamato pubblicamente per la città una volta al mese.</a:t>
            </a:r>
          </a:p>
        </p:txBody>
      </p:sp>
    </p:spTree>
    <p:extLst>
      <p:ext uri="{BB962C8B-B14F-4D97-AF65-F5344CB8AC3E}">
        <p14:creationId xmlns:p14="http://schemas.microsoft.com/office/powerpoint/2010/main" val="391383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4E0CDF-8EB5-455C-B9F6-C2EDBF9A4F1C}"/>
              </a:ext>
            </a:extLst>
          </p:cNvPr>
          <p:cNvSpPr>
            <a:spLocks noGrp="1"/>
          </p:cNvSpPr>
          <p:nvPr>
            <p:ph type="title"/>
          </p:nvPr>
        </p:nvSpPr>
        <p:spPr>
          <a:xfrm>
            <a:off x="913775" y="618518"/>
            <a:ext cx="10364451" cy="849556"/>
          </a:xfrm>
        </p:spPr>
        <p:txBody>
          <a:bodyPr/>
          <a:lstStyle/>
          <a:p>
            <a:r>
              <a:rPr lang="fr-FR" b="1" i="1" cap="none" dirty="0"/>
              <a:t>Liber de </a:t>
            </a:r>
            <a:r>
              <a:rPr lang="fr-FR" b="1" i="1" cap="none" dirty="0" err="1"/>
              <a:t>laudibus</a:t>
            </a:r>
            <a:r>
              <a:rPr lang="fr-FR" b="1" i="1" cap="none" dirty="0"/>
              <a:t> </a:t>
            </a:r>
            <a:r>
              <a:rPr lang="fr-FR" b="1" i="1" cap="none" dirty="0" err="1"/>
              <a:t>civitatis</a:t>
            </a:r>
            <a:r>
              <a:rPr lang="fr-FR" b="1" i="1" cap="none" dirty="0"/>
              <a:t> </a:t>
            </a:r>
            <a:r>
              <a:rPr lang="fr-FR" b="1" i="1" cap="none" dirty="0" err="1"/>
              <a:t>Papiae</a:t>
            </a:r>
            <a:r>
              <a:rPr lang="fr-FR" b="1" i="1" cap="none" dirty="0"/>
              <a:t>, p. 48.</a:t>
            </a:r>
            <a:endParaRPr lang="it-IT" b="1" i="1" cap="none" dirty="0"/>
          </a:p>
        </p:txBody>
      </p:sp>
      <p:sp>
        <p:nvSpPr>
          <p:cNvPr id="3" name="Segnaposto contenuto 2">
            <a:extLst>
              <a:ext uri="{FF2B5EF4-FFF2-40B4-BE49-F238E27FC236}">
                <a16:creationId xmlns:a16="http://schemas.microsoft.com/office/drawing/2014/main" id="{4720261E-C1B3-40A2-B964-407CC9DB9CAE}"/>
              </a:ext>
            </a:extLst>
          </p:cNvPr>
          <p:cNvSpPr>
            <a:spLocks noGrp="1"/>
          </p:cNvSpPr>
          <p:nvPr>
            <p:ph sz="quarter" idx="13"/>
          </p:nvPr>
        </p:nvSpPr>
        <p:spPr>
          <a:xfrm>
            <a:off x="594992" y="1468075"/>
            <a:ext cx="10763702" cy="3819786"/>
          </a:xfrm>
        </p:spPr>
        <p:txBody>
          <a:bodyPr>
            <a:noAutofit/>
          </a:bodyPr>
          <a:lstStyle/>
          <a:p>
            <a:pPr algn="just"/>
            <a:r>
              <a:rPr lang="it-IT" sz="1800" b="1" cap="none" dirty="0"/>
              <a:t>Oltre agli altri luoghi in cui nella città si vendono le singole mercanzie e nei quali vi sono botteghe per tutte le merci, nonché taverne, in piazza dell'Atrio, in particolare, e nelle vicinanze si vendono ugualmente merci cioè nella piazza i frutti degli alberi e verdure di ogni genere, rape, quando è stagione, ravizzoni, detti navoni, cipolle, aglio, carri di fieno e paglia, legna nonché vino di Milano, pollame di ogni specie, uova e formaggio, pane sottile, bianchissimo e più grande dei solito, pesci freschi e conservati, granchi, carne di lepre, di selvaggina, di uccelli dei boschi, carni salate, maiali al taglio, macellati o interi in inverno, e altra carne fresca; pentole e vasellame in bronzo e in rame. In quel luogo hanno infatti ogni tipo di stoviglie, tanto di pietra che di legno, di rame, col manico di ferro attaccato alle due parti della bocca o saldato con due anse e con un anello di ferro o di rame. Si vendono in quella piazza anche funi sottili e grosse, panni di lana, pelli e pellicce, borse e guanti e articoli simili, molti utensili in legno, ceste di vimini e molte altre, oltre a quelle che si vendono allo stesso posto durante la fiera.</a:t>
            </a:r>
          </a:p>
        </p:txBody>
      </p:sp>
    </p:spTree>
    <p:extLst>
      <p:ext uri="{BB962C8B-B14F-4D97-AF65-F5344CB8AC3E}">
        <p14:creationId xmlns:p14="http://schemas.microsoft.com/office/powerpoint/2010/main" val="594410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D631934-A88D-407C-A1AF-8544F97ADD30}"/>
              </a:ext>
            </a:extLst>
          </p:cNvPr>
          <p:cNvSpPr/>
          <p:nvPr/>
        </p:nvSpPr>
        <p:spPr>
          <a:xfrm>
            <a:off x="1560351" y="494949"/>
            <a:ext cx="8825219" cy="5078313"/>
          </a:xfrm>
          <a:prstGeom prst="rect">
            <a:avLst/>
          </a:prstGeom>
        </p:spPr>
        <p:txBody>
          <a:bodyPr wrap="square">
            <a:spAutoFit/>
          </a:bodyPr>
          <a:lstStyle/>
          <a:p>
            <a:pPr algn="just"/>
            <a:r>
              <a:rPr lang="it-IT" b="1" dirty="0"/>
              <a:t>Nelle vicinanze della piazza si vendono vini di qualunque qualità, cibi cotti, spezie e droghe, candele di cera e di sego, olio tanto d'oliva, per condimento e per le lampade delle chiese, quanto di semi di lino per le lucerne delle case e delle famiglie, e molte cose simili; diversi vasi di vetro, calici bellissimi, piatti e vasi di terracotta e quasi tutti i tipi di vasi di legno. Qui ci sono anche i banchi dei </a:t>
            </a:r>
            <a:r>
              <a:rPr lang="it-IT" b="1" dirty="0" err="1"/>
              <a:t>cambiatori</a:t>
            </a:r>
            <a:r>
              <a:rPr lang="it-IT" b="1" dirty="0"/>
              <a:t> di moneta e molte altre cose.</a:t>
            </a:r>
          </a:p>
          <a:p>
            <a:pPr algn="just"/>
            <a:endParaRPr lang="it-IT" b="1" dirty="0"/>
          </a:p>
          <a:p>
            <a:pPr algn="just"/>
            <a:r>
              <a:rPr lang="it-IT" b="1" dirty="0"/>
              <a:t>Oltre a ciò che per tutta la città è possibile ritrovare, in certi giorni, in piazza detta di S. Savino, si vendono scarpe nuove e qualche volta vestiti di seconda mano e ferramenta.</a:t>
            </a:r>
          </a:p>
          <a:p>
            <a:pPr algn="just"/>
            <a:endParaRPr lang="it-IT" b="1" dirty="0"/>
          </a:p>
          <a:p>
            <a:pPr algn="just"/>
            <a:r>
              <a:rPr lang="it-IT" b="1" dirty="0"/>
              <a:t>In piazza S. Maria di Perrone, che è davanti al palazzo del popolo, si vendono lino, filo e cenere [per detergere], sotto la volta del palazzo del Fustagno; nel Brolio grandi bestie e giumente; nel cortile del comune, sotto i due palazzi, biada e legumi. Qui in alcuni luoghi a ciò deputati si amministra la giustizia. Ugualmente nel Brolio piccolo si vendono molte merci durante la fiera.</a:t>
            </a:r>
          </a:p>
          <a:p>
            <a:pPr algn="just"/>
            <a:endParaRPr lang="it-IT" b="1" dirty="0"/>
          </a:p>
          <a:p>
            <a:pPr algn="just"/>
            <a:r>
              <a:rPr lang="it-IT" b="1" dirty="0"/>
              <a:t>All'interno della città ci sono nove macelli, detti Beccherie, uno dei quali, il più grande, si trova al centro della città ed è detto la Beccheria maggiore; in nessuno di essi, tuttavia, si vende carne macellata di bue o di altri animali, ma soltanto in piazza dell'Atrio.</a:t>
            </a:r>
          </a:p>
        </p:txBody>
      </p:sp>
    </p:spTree>
    <p:extLst>
      <p:ext uri="{BB962C8B-B14F-4D97-AF65-F5344CB8AC3E}">
        <p14:creationId xmlns:p14="http://schemas.microsoft.com/office/powerpoint/2010/main" val="4106678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693535-E2C1-4DEC-BBED-62BD34B6DD73}"/>
              </a:ext>
            </a:extLst>
          </p:cNvPr>
          <p:cNvSpPr>
            <a:spLocks noGrp="1"/>
          </p:cNvSpPr>
          <p:nvPr>
            <p:ph type="title"/>
          </p:nvPr>
        </p:nvSpPr>
        <p:spPr/>
        <p:txBody>
          <a:bodyPr/>
          <a:lstStyle/>
          <a:p>
            <a:r>
              <a:rPr lang="it-IT" dirty="0"/>
              <a:t> I </a:t>
            </a:r>
            <a:r>
              <a:rPr lang="it-IT" cap="none" dirty="0"/>
              <a:t>libri di commercio dei Peruzzi, Milano, Treves, 1934, pp. 440-41.</a:t>
            </a:r>
          </a:p>
        </p:txBody>
      </p:sp>
      <p:sp>
        <p:nvSpPr>
          <p:cNvPr id="3" name="Segnaposto contenuto 2">
            <a:extLst>
              <a:ext uri="{FF2B5EF4-FFF2-40B4-BE49-F238E27FC236}">
                <a16:creationId xmlns:a16="http://schemas.microsoft.com/office/drawing/2014/main" id="{D21FDF9E-AB9A-46B6-AC00-3DCD06C41EF2}"/>
              </a:ext>
            </a:extLst>
          </p:cNvPr>
          <p:cNvSpPr>
            <a:spLocks noGrp="1"/>
          </p:cNvSpPr>
          <p:nvPr>
            <p:ph sz="quarter" idx="13"/>
          </p:nvPr>
        </p:nvSpPr>
        <p:spPr>
          <a:xfrm>
            <a:off x="913774" y="2367092"/>
            <a:ext cx="10704978" cy="3424107"/>
          </a:xfrm>
        </p:spPr>
        <p:txBody>
          <a:bodyPr>
            <a:normAutofit fontScale="92500" lnSpcReduction="10000"/>
          </a:bodyPr>
          <a:lstStyle/>
          <a:p>
            <a:pPr algn="just"/>
            <a:r>
              <a:rPr lang="it-IT" b="1" cap="none" dirty="0"/>
              <a:t>A nome di Dio amen MCCCXXIIII</a:t>
            </a:r>
          </a:p>
          <a:p>
            <a:pPr algn="just"/>
            <a:r>
              <a:rPr lang="it-IT" b="1" cap="none" dirty="0"/>
              <a:t>Io Giotto </a:t>
            </a:r>
            <a:r>
              <a:rPr lang="it-IT" b="1" cap="none" dirty="0" err="1"/>
              <a:t>filiuolo</a:t>
            </a:r>
            <a:r>
              <a:rPr lang="it-IT" b="1" cap="none" dirty="0"/>
              <a:t> che </a:t>
            </a:r>
            <a:r>
              <a:rPr lang="it-IT" b="1" cap="none" dirty="0" err="1"/>
              <a:t>fue</a:t>
            </a:r>
            <a:r>
              <a:rPr lang="it-IT" b="1" cap="none" dirty="0"/>
              <a:t> Arnoldo </a:t>
            </a:r>
            <a:r>
              <a:rPr lang="it-IT" b="1" cap="none" dirty="0" err="1"/>
              <a:t>Amidei</a:t>
            </a:r>
            <a:r>
              <a:rPr lang="it-IT" b="1" cap="none" dirty="0"/>
              <a:t> de' </a:t>
            </a:r>
            <a:r>
              <a:rPr lang="it-IT" b="1" cap="none" dirty="0" err="1"/>
              <a:t>Peruzi</a:t>
            </a:r>
            <a:r>
              <a:rPr lang="it-IT" b="1" cap="none" dirty="0"/>
              <a:t> feci </a:t>
            </a:r>
            <a:r>
              <a:rPr lang="it-IT" b="1" cap="none" dirty="0" err="1"/>
              <a:t>conpagnia</a:t>
            </a:r>
            <a:r>
              <a:rPr lang="it-IT" b="1" cap="none" dirty="0"/>
              <a:t> con Tomaso mio </a:t>
            </a:r>
            <a:r>
              <a:rPr lang="it-IT" b="1" cap="none" dirty="0" err="1"/>
              <a:t>fratelo</a:t>
            </a:r>
            <a:r>
              <a:rPr lang="it-IT" b="1" cap="none" dirty="0"/>
              <a:t> e </a:t>
            </a:r>
            <a:r>
              <a:rPr lang="it-IT" b="1" cap="none" dirty="0" err="1"/>
              <a:t>filiuolo</a:t>
            </a:r>
            <a:r>
              <a:rPr lang="it-IT" b="1" cap="none" dirty="0"/>
              <a:t> del detto Arnoldo, e con messere Guido e con messere </a:t>
            </a:r>
            <a:r>
              <a:rPr lang="it-IT" b="1" cap="none" dirty="0" err="1"/>
              <a:t>Amideo</a:t>
            </a:r>
            <a:r>
              <a:rPr lang="it-IT" b="1" cap="none" dirty="0"/>
              <a:t> di messere Filippo de' </a:t>
            </a:r>
            <a:r>
              <a:rPr lang="it-IT" b="1" cap="none" dirty="0" err="1"/>
              <a:t>Peruzi</a:t>
            </a:r>
            <a:r>
              <a:rPr lang="it-IT" b="1" cap="none" dirty="0"/>
              <a:t>, e </a:t>
            </a:r>
            <a:r>
              <a:rPr lang="it-IT" b="1" cap="none" dirty="0" err="1"/>
              <a:t>chon</a:t>
            </a:r>
            <a:r>
              <a:rPr lang="it-IT" b="1" cap="none" dirty="0"/>
              <a:t> </a:t>
            </a:r>
            <a:r>
              <a:rPr lang="it-IT" b="1" cap="none" dirty="0" err="1"/>
              <a:t>Rinieri</a:t>
            </a:r>
            <a:r>
              <a:rPr lang="it-IT" b="1" cap="none" dirty="0"/>
              <a:t> e con Filippo e con Silvestro e con Donato </a:t>
            </a:r>
            <a:r>
              <a:rPr lang="it-IT" b="1" cap="none" dirty="0" err="1"/>
              <a:t>filiuoli</a:t>
            </a:r>
            <a:r>
              <a:rPr lang="it-IT" b="1" cap="none" dirty="0"/>
              <a:t> che </a:t>
            </a:r>
            <a:r>
              <a:rPr lang="it-IT" b="1" cap="none" dirty="0" err="1"/>
              <a:t>fuoro</a:t>
            </a:r>
            <a:r>
              <a:rPr lang="it-IT" b="1" cap="none" dirty="0"/>
              <a:t> Pacino del detto Arnoldo de' </a:t>
            </a:r>
            <a:r>
              <a:rPr lang="it-IT" b="1" cap="none" dirty="0" err="1"/>
              <a:t>Peruzi</a:t>
            </a:r>
            <a:r>
              <a:rPr lang="it-IT" b="1" cap="none" dirty="0"/>
              <a:t>, e </a:t>
            </a:r>
            <a:r>
              <a:rPr lang="it-IT" b="1" cap="none" dirty="0" err="1"/>
              <a:t>cho</a:t>
            </a:r>
            <a:r>
              <a:rPr lang="it-IT" b="1" cap="none" dirty="0"/>
              <a:t>[n] messere Ridolfo </a:t>
            </a:r>
            <a:r>
              <a:rPr lang="it-IT" b="1" cap="none" dirty="0" err="1"/>
              <a:t>filiuolo</a:t>
            </a:r>
            <a:r>
              <a:rPr lang="it-IT" b="1" cap="none" dirty="0"/>
              <a:t> che </a:t>
            </a:r>
            <a:r>
              <a:rPr lang="it-IT" b="1" cap="none" dirty="0" err="1"/>
              <a:t>fue</a:t>
            </a:r>
            <a:r>
              <a:rPr lang="it-IT" b="1" cap="none" dirty="0"/>
              <a:t> Donato de' </a:t>
            </a:r>
            <a:r>
              <a:rPr lang="it-IT" b="1" cap="none" dirty="0" err="1"/>
              <a:t>Peruzi</a:t>
            </a:r>
            <a:r>
              <a:rPr lang="it-IT" b="1" cap="none" dirty="0"/>
              <a:t>, e con Tano e con Gherardo </a:t>
            </a:r>
            <a:r>
              <a:rPr lang="it-IT" b="1" cap="none" dirty="0" err="1"/>
              <a:t>filiuoli</a:t>
            </a:r>
            <a:r>
              <a:rPr lang="it-IT" b="1" cap="none" dirty="0"/>
              <a:t> che </a:t>
            </a:r>
            <a:r>
              <a:rPr lang="it-IT" b="1" cap="none" dirty="0" err="1"/>
              <a:t>fuoro</a:t>
            </a:r>
            <a:r>
              <a:rPr lang="it-IT" b="1" cap="none" dirty="0"/>
              <a:t> Michi </a:t>
            </a:r>
            <a:r>
              <a:rPr lang="it-IT" b="1" cap="none" dirty="0" err="1"/>
              <a:t>Baroncieli</a:t>
            </a:r>
            <a:r>
              <a:rPr lang="it-IT" b="1" cap="none" dirty="0"/>
              <a:t>, e con </a:t>
            </a:r>
            <a:r>
              <a:rPr lang="it-IT" b="1" cap="none" dirty="0" err="1"/>
              <a:t>Chatelino</a:t>
            </a:r>
            <a:r>
              <a:rPr lang="it-IT" b="1" cap="none" dirty="0"/>
              <a:t> </a:t>
            </a:r>
            <a:r>
              <a:rPr lang="it-IT" b="1" cap="none" dirty="0" err="1"/>
              <a:t>filiuolo</a:t>
            </a:r>
            <a:r>
              <a:rPr lang="it-IT" b="1" cap="none" dirty="0"/>
              <a:t> che fu Mangia de l'Infangati, e </a:t>
            </a:r>
            <a:r>
              <a:rPr lang="it-IT" b="1" cap="none" dirty="0" err="1"/>
              <a:t>cho</a:t>
            </a:r>
            <a:r>
              <a:rPr lang="it-IT" b="1" cap="none" dirty="0"/>
              <a:t>[n] </a:t>
            </a:r>
            <a:r>
              <a:rPr lang="it-IT" b="1" cap="none" dirty="0" err="1"/>
              <a:t>Rugieri</a:t>
            </a:r>
            <a:r>
              <a:rPr lang="it-IT" b="1" cap="none" dirty="0"/>
              <a:t> </a:t>
            </a:r>
            <a:r>
              <a:rPr lang="it-IT" b="1" cap="none" dirty="0" err="1"/>
              <a:t>filiuolo</a:t>
            </a:r>
            <a:r>
              <a:rPr lang="it-IT" b="1" cap="none" dirty="0"/>
              <a:t> che </a:t>
            </a:r>
            <a:r>
              <a:rPr lang="it-IT" b="1" cap="none" dirty="0" err="1"/>
              <a:t>fue</a:t>
            </a:r>
            <a:r>
              <a:rPr lang="it-IT" b="1" cap="none" dirty="0"/>
              <a:t> </a:t>
            </a:r>
            <a:r>
              <a:rPr lang="it-IT" b="1" cap="none" dirty="0" err="1"/>
              <a:t>Lotieri</a:t>
            </a:r>
            <a:r>
              <a:rPr lang="it-IT" b="1" cap="none" dirty="0"/>
              <a:t> </a:t>
            </a:r>
            <a:r>
              <a:rPr lang="it-IT" b="1" cap="none" dirty="0" err="1"/>
              <a:t>Silimanni</a:t>
            </a:r>
            <a:r>
              <a:rPr lang="it-IT" b="1" cap="none" dirty="0"/>
              <a:t>, e con Gherardo </a:t>
            </a:r>
            <a:r>
              <a:rPr lang="it-IT" b="1" cap="none" dirty="0" err="1"/>
              <a:t>filiuolo</a:t>
            </a:r>
            <a:r>
              <a:rPr lang="it-IT" b="1" cap="none" dirty="0"/>
              <a:t> che </a:t>
            </a:r>
            <a:r>
              <a:rPr lang="it-IT" b="1" cap="none" dirty="0" err="1"/>
              <a:t>fue</a:t>
            </a:r>
            <a:r>
              <a:rPr lang="it-IT" b="1" cap="none" dirty="0"/>
              <a:t> </a:t>
            </a:r>
            <a:r>
              <a:rPr lang="it-IT" b="1" cap="none" dirty="0" err="1"/>
              <a:t>Gientile</a:t>
            </a:r>
            <a:r>
              <a:rPr lang="it-IT" b="1" cap="none" dirty="0"/>
              <a:t> </a:t>
            </a:r>
            <a:r>
              <a:rPr lang="it-IT" b="1" cap="none" dirty="0" err="1"/>
              <a:t>Bonacorsi</a:t>
            </a:r>
            <a:r>
              <a:rPr lang="it-IT" b="1" cap="none" dirty="0"/>
              <a:t>, e con Filippo </a:t>
            </a:r>
            <a:r>
              <a:rPr lang="it-IT" b="1" cap="none" dirty="0" err="1"/>
              <a:t>filiuolo</a:t>
            </a:r>
            <a:r>
              <a:rPr lang="it-IT" b="1" cap="none" dirty="0"/>
              <a:t> Vilano </a:t>
            </a:r>
            <a:r>
              <a:rPr lang="it-IT" b="1" cap="none" dirty="0" err="1"/>
              <a:t>Stoldi</a:t>
            </a:r>
            <a:r>
              <a:rPr lang="it-IT" b="1" cap="none" dirty="0"/>
              <a:t>, e con Giovanni </a:t>
            </a:r>
            <a:r>
              <a:rPr lang="it-IT" b="1" cap="none" dirty="0" err="1"/>
              <a:t>filiuolo</a:t>
            </a:r>
            <a:r>
              <a:rPr lang="it-IT" b="1" cap="none" dirty="0"/>
              <a:t> che </a:t>
            </a:r>
            <a:r>
              <a:rPr lang="it-IT" b="1" cap="none" dirty="0" err="1"/>
              <a:t>fue</a:t>
            </a:r>
            <a:r>
              <a:rPr lang="it-IT" b="1" cap="none" dirty="0"/>
              <a:t> </a:t>
            </a:r>
            <a:r>
              <a:rPr lang="it-IT" b="1" cap="none" dirty="0" err="1"/>
              <a:t>Riccho</a:t>
            </a:r>
            <a:r>
              <a:rPr lang="it-IT" b="1" cap="none" dirty="0"/>
              <a:t> </a:t>
            </a:r>
            <a:r>
              <a:rPr lang="it-IT" b="1" cap="none" dirty="0" err="1"/>
              <a:t>Raugi</a:t>
            </a:r>
            <a:r>
              <a:rPr lang="it-IT" b="1" cap="none" dirty="0"/>
              <a:t>, e con </a:t>
            </a:r>
            <a:r>
              <a:rPr lang="it-IT" b="1" cap="none" dirty="0" err="1"/>
              <a:t>Istefano</a:t>
            </a:r>
            <a:r>
              <a:rPr lang="it-IT" b="1" cap="none" dirty="0"/>
              <a:t> </a:t>
            </a:r>
            <a:r>
              <a:rPr lang="it-IT" b="1" cap="none" dirty="0" err="1"/>
              <a:t>filiuolo</a:t>
            </a:r>
            <a:r>
              <a:rPr lang="it-IT" b="1" cap="none" dirty="0"/>
              <a:t> che </a:t>
            </a:r>
            <a:r>
              <a:rPr lang="it-IT" b="1" cap="none" dirty="0" err="1"/>
              <a:t>fue</a:t>
            </a:r>
            <a:r>
              <a:rPr lang="it-IT" b="1" cap="none" dirty="0"/>
              <a:t> </a:t>
            </a:r>
            <a:r>
              <a:rPr lang="it-IT" b="1" cap="none" dirty="0" err="1"/>
              <a:t>Uguicione</a:t>
            </a:r>
            <a:r>
              <a:rPr lang="it-IT" b="1" cap="none" dirty="0"/>
              <a:t> Bencivenni, ne la quale compagnia misi per mia parte </a:t>
            </a:r>
            <a:r>
              <a:rPr lang="it-IT" b="1" cap="none" dirty="0" err="1"/>
              <a:t>Ibr</a:t>
            </a:r>
            <a:r>
              <a:rPr lang="it-IT" b="1" cap="none" dirty="0"/>
              <a:t>. 5.500 in fior., die in </a:t>
            </a:r>
            <a:r>
              <a:rPr lang="it-IT" b="1" cap="none" dirty="0" err="1"/>
              <a:t>kalen</a:t>
            </a:r>
            <a:r>
              <a:rPr lang="it-IT" b="1" cap="none" dirty="0"/>
              <a:t> novembre anno 1324.</a:t>
            </a:r>
          </a:p>
        </p:txBody>
      </p:sp>
    </p:spTree>
    <p:extLst>
      <p:ext uri="{BB962C8B-B14F-4D97-AF65-F5344CB8AC3E}">
        <p14:creationId xmlns:p14="http://schemas.microsoft.com/office/powerpoint/2010/main" val="1897356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6AF79074-3EE8-4F59-8D9B-3D17C20B6B33}"/>
              </a:ext>
            </a:extLst>
          </p:cNvPr>
          <p:cNvSpPr/>
          <p:nvPr/>
        </p:nvSpPr>
        <p:spPr>
          <a:xfrm>
            <a:off x="838899" y="1028343"/>
            <a:ext cx="9739618" cy="3785652"/>
          </a:xfrm>
          <a:prstGeom prst="rect">
            <a:avLst/>
          </a:prstGeom>
        </p:spPr>
        <p:txBody>
          <a:bodyPr wrap="square">
            <a:spAutoFit/>
          </a:bodyPr>
          <a:lstStyle/>
          <a:p>
            <a:pPr algn="just"/>
            <a:r>
              <a:rPr lang="it-IT" dirty="0"/>
              <a:t>[…] </a:t>
            </a:r>
            <a:r>
              <a:rPr lang="it-IT" sz="2000" b="1" dirty="0"/>
              <a:t>E sono per tutti </a:t>
            </a:r>
            <a:r>
              <a:rPr lang="it-IT" sz="2000" b="1" dirty="0" err="1"/>
              <a:t>diciesette</a:t>
            </a:r>
            <a:r>
              <a:rPr lang="it-IT" sz="2000" b="1" dirty="0"/>
              <a:t> </a:t>
            </a:r>
            <a:r>
              <a:rPr lang="it-IT" sz="2000" b="1" dirty="0" err="1"/>
              <a:t>conpagni</a:t>
            </a:r>
            <a:r>
              <a:rPr lang="it-IT" sz="2000" b="1" dirty="0"/>
              <a:t>. E i detti </a:t>
            </a:r>
            <a:r>
              <a:rPr lang="it-IT" sz="2000" b="1" dirty="0" err="1"/>
              <a:t>conpagni</a:t>
            </a:r>
            <a:r>
              <a:rPr lang="it-IT" sz="2000" b="1" dirty="0"/>
              <a:t> sono in concordia che quando </a:t>
            </a:r>
            <a:r>
              <a:rPr lang="it-IT" sz="2000" b="1" dirty="0" err="1"/>
              <a:t>voranno</a:t>
            </a:r>
            <a:r>
              <a:rPr lang="it-IT" sz="2000" b="1" dirty="0"/>
              <a:t> fare ragione de la detta </a:t>
            </a:r>
            <a:r>
              <a:rPr lang="it-IT" sz="2000" b="1" dirty="0" err="1"/>
              <a:t>conpagnia</a:t>
            </a:r>
            <a:r>
              <a:rPr lang="it-IT" sz="2000" b="1" dirty="0"/>
              <a:t> che si </a:t>
            </a:r>
            <a:r>
              <a:rPr lang="it-IT" sz="2000" b="1" dirty="0" err="1"/>
              <a:t>facia</a:t>
            </a:r>
            <a:r>
              <a:rPr lang="it-IT" sz="2000" b="1" dirty="0"/>
              <a:t> e a </a:t>
            </a:r>
            <a:r>
              <a:rPr lang="it-IT" sz="2000" b="1" dirty="0" err="1"/>
              <a:t>quelo</a:t>
            </a:r>
            <a:r>
              <a:rPr lang="it-IT" sz="2000" b="1" dirty="0"/>
              <a:t> </a:t>
            </a:r>
            <a:r>
              <a:rPr lang="it-IT" sz="2000" b="1" dirty="0" err="1"/>
              <a:t>tenpo</a:t>
            </a:r>
            <a:r>
              <a:rPr lang="it-IT" sz="2000" b="1" dirty="0"/>
              <a:t> e </a:t>
            </a:r>
            <a:r>
              <a:rPr lang="it-IT" sz="2000" b="1" dirty="0" err="1"/>
              <a:t>a'</a:t>
            </a:r>
            <a:r>
              <a:rPr lang="it-IT" sz="2000" b="1" dirty="0"/>
              <a:t> </a:t>
            </a:r>
            <a:r>
              <a:rPr lang="it-IT" sz="2000" b="1" dirty="0" err="1"/>
              <a:t>sudetti</a:t>
            </a:r>
            <a:r>
              <a:rPr lang="it-IT" sz="2000" b="1" dirty="0"/>
              <a:t> </a:t>
            </a:r>
            <a:r>
              <a:rPr lang="it-IT" sz="2000" b="1" dirty="0" err="1"/>
              <a:t>conpagni</a:t>
            </a:r>
            <a:r>
              <a:rPr lang="it-IT" sz="2000" b="1" dirty="0"/>
              <a:t>, i quali saranno ne la città e nel contado di Firenze piacerà, o a le due parti di loro che di </a:t>
            </a:r>
            <a:r>
              <a:rPr lang="it-IT" sz="2000" b="1" dirty="0" err="1"/>
              <a:t>que</a:t>
            </a:r>
            <a:r>
              <a:rPr lang="it-IT" sz="2000" b="1" dirty="0"/>
              <a:t>' </a:t>
            </a:r>
            <a:r>
              <a:rPr lang="it-IT" sz="2000" b="1" dirty="0" err="1"/>
              <a:t>cota</a:t>
            </a:r>
            <a:r>
              <a:rPr lang="it-IT" sz="2000" b="1" dirty="0"/>
              <a:t>' </a:t>
            </a:r>
            <a:r>
              <a:rPr lang="it-IT" sz="2000" b="1" dirty="0" err="1"/>
              <a:t>conpagni</a:t>
            </a:r>
            <a:r>
              <a:rPr lang="it-IT" sz="2000" b="1" dirty="0"/>
              <a:t> si </a:t>
            </a:r>
            <a:r>
              <a:rPr lang="it-IT" sz="2000" b="1" dirty="0" err="1"/>
              <a:t>ritrovasero</a:t>
            </a:r>
            <a:r>
              <a:rPr lang="it-IT" sz="2000" b="1" dirty="0"/>
              <a:t> ne la città o nel contado di Firenze, e ciò che </a:t>
            </a:r>
            <a:r>
              <a:rPr lang="it-IT" sz="2000" b="1" dirty="0" err="1"/>
              <a:t>nne</a:t>
            </a:r>
            <a:r>
              <a:rPr lang="it-IT" sz="2000" b="1" dirty="0"/>
              <a:t> faranno </a:t>
            </a:r>
            <a:r>
              <a:rPr lang="it-IT" sz="2000" b="1" dirty="0" err="1"/>
              <a:t>valia</a:t>
            </a:r>
            <a:r>
              <a:rPr lang="it-IT" sz="2000" b="1" dirty="0"/>
              <a:t> e </a:t>
            </a:r>
            <a:r>
              <a:rPr lang="it-IT" sz="2000" b="1" dirty="0" err="1"/>
              <a:t>tengha</a:t>
            </a:r>
            <a:r>
              <a:rPr lang="it-IT" sz="2000" b="1" dirty="0"/>
              <a:t> sì come per tutta la </a:t>
            </a:r>
            <a:r>
              <a:rPr lang="it-IT" sz="2000" b="1" dirty="0" err="1"/>
              <a:t>conpagnia</a:t>
            </a:r>
            <a:r>
              <a:rPr lang="it-IT" sz="2000" b="1" dirty="0"/>
              <a:t> fosse fatto; e di dò che nostro </a:t>
            </a:r>
            <a:r>
              <a:rPr lang="it-IT" sz="2000" b="1" dirty="0" err="1"/>
              <a:t>Segniore</a:t>
            </a:r>
            <a:r>
              <a:rPr lang="it-IT" sz="2000" b="1" dirty="0"/>
              <a:t> Idio ci concederà di trovare </a:t>
            </a:r>
            <a:r>
              <a:rPr lang="it-IT" sz="2000" b="1" dirty="0" err="1"/>
              <a:t>guadagniato</a:t>
            </a:r>
            <a:r>
              <a:rPr lang="it-IT" sz="2000" b="1" dirty="0"/>
              <a:t>, netti di spese o danno che si </a:t>
            </a:r>
            <a:r>
              <a:rPr lang="it-IT" sz="2000" b="1" dirty="0" err="1"/>
              <a:t>ricievese</a:t>
            </a:r>
            <a:r>
              <a:rPr lang="it-IT" sz="2000" b="1" dirty="0"/>
              <a:t> o perdite o di ma' debiti o di salari di fattori e d'ogni altre spese che fatte </a:t>
            </a:r>
            <a:r>
              <a:rPr lang="it-IT" sz="2000" b="1" dirty="0" err="1"/>
              <a:t>fosero</a:t>
            </a:r>
            <a:r>
              <a:rPr lang="it-IT" sz="2000" b="1" dirty="0"/>
              <a:t> per la nostra </a:t>
            </a:r>
            <a:r>
              <a:rPr lang="it-IT" sz="2000" b="1" dirty="0" err="1"/>
              <a:t>conpagnia</a:t>
            </a:r>
            <a:r>
              <a:rPr lang="it-IT" sz="2000" b="1" dirty="0"/>
              <a:t> per quale che </a:t>
            </a:r>
            <a:r>
              <a:rPr lang="it-IT" sz="2000" b="1" dirty="0" err="1"/>
              <a:t>fose</a:t>
            </a:r>
            <a:r>
              <a:rPr lang="it-IT" sz="2000" b="1" dirty="0"/>
              <a:t> la cagione in qualunque parte fosse, </a:t>
            </a:r>
            <a:r>
              <a:rPr lang="it-IT" sz="2000" b="1" dirty="0" err="1"/>
              <a:t>quelo</a:t>
            </a:r>
            <a:r>
              <a:rPr lang="it-IT" sz="2000" b="1" dirty="0"/>
              <a:t> cotale </a:t>
            </a:r>
            <a:r>
              <a:rPr lang="it-IT" sz="2000" b="1" dirty="0" err="1"/>
              <a:t>guadagnio</a:t>
            </a:r>
            <a:r>
              <a:rPr lang="it-IT" sz="2000" b="1" dirty="0"/>
              <a:t> così netto si </a:t>
            </a:r>
            <a:r>
              <a:rPr lang="it-IT" sz="2000" b="1" dirty="0" err="1"/>
              <a:t>debia</a:t>
            </a:r>
            <a:r>
              <a:rPr lang="it-IT" sz="2000" b="1" dirty="0"/>
              <a:t> partire in tra' sopradetti </a:t>
            </a:r>
            <a:r>
              <a:rPr lang="it-IT" sz="2000" b="1" dirty="0" err="1"/>
              <a:t>conpagni</a:t>
            </a:r>
            <a:r>
              <a:rPr lang="it-IT" sz="2000" b="1" dirty="0"/>
              <a:t> e dame a </a:t>
            </a:r>
            <a:r>
              <a:rPr lang="it-IT" sz="2000" b="1" dirty="0" err="1"/>
              <a:t>catuno</a:t>
            </a:r>
            <a:r>
              <a:rPr lang="it-IT" sz="2000" b="1" dirty="0"/>
              <a:t> sua parte secondo la parte che ciascuno de' </a:t>
            </a:r>
            <a:r>
              <a:rPr lang="it-IT" sz="2000" b="1" dirty="0" err="1"/>
              <a:t>conpagni</a:t>
            </a:r>
            <a:r>
              <a:rPr lang="it-IT" sz="2000" b="1" dirty="0"/>
              <a:t> à ne la detta </a:t>
            </a:r>
            <a:r>
              <a:rPr lang="it-IT" sz="2000" b="1" dirty="0" err="1"/>
              <a:t>conpagnia</a:t>
            </a:r>
            <a:r>
              <a:rPr lang="it-IT" sz="2000" b="1" dirty="0"/>
              <a:t>; e se si </a:t>
            </a:r>
            <a:r>
              <a:rPr lang="it-IT" sz="2000" b="1" dirty="0" err="1"/>
              <a:t>trovase</a:t>
            </a:r>
            <a:r>
              <a:rPr lang="it-IT" sz="2000" b="1" dirty="0"/>
              <a:t> perduto, di che Dio guardi, ciascuno de' </a:t>
            </a:r>
            <a:r>
              <a:rPr lang="it-IT" sz="2000" b="1" dirty="0" err="1"/>
              <a:t>conpagni</a:t>
            </a:r>
            <a:r>
              <a:rPr lang="it-IT" sz="2000" b="1" dirty="0"/>
              <a:t> ne </a:t>
            </a:r>
            <a:r>
              <a:rPr lang="it-IT" sz="2000" b="1" dirty="0" err="1"/>
              <a:t>debia</a:t>
            </a:r>
            <a:r>
              <a:rPr lang="it-IT" sz="2000" b="1" dirty="0"/>
              <a:t> portare sua parte secondo la detta parte ch'à in questa compagnia.</a:t>
            </a:r>
          </a:p>
        </p:txBody>
      </p:sp>
    </p:spTree>
    <p:extLst>
      <p:ext uri="{BB962C8B-B14F-4D97-AF65-F5344CB8AC3E}">
        <p14:creationId xmlns:p14="http://schemas.microsoft.com/office/powerpoint/2010/main" val="2500559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44DB0439-5B40-4B0A-B127-37D55ED0D7B3}"/>
              </a:ext>
            </a:extLst>
          </p:cNvPr>
          <p:cNvSpPr/>
          <p:nvPr/>
        </p:nvSpPr>
        <p:spPr>
          <a:xfrm>
            <a:off x="1577130" y="402672"/>
            <a:ext cx="9345336" cy="4801314"/>
          </a:xfrm>
          <a:prstGeom prst="rect">
            <a:avLst/>
          </a:prstGeom>
        </p:spPr>
        <p:txBody>
          <a:bodyPr wrap="square">
            <a:spAutoFit/>
          </a:bodyPr>
          <a:lstStyle/>
          <a:p>
            <a:pPr algn="just"/>
            <a:r>
              <a:rPr lang="it-IT" b="1" dirty="0"/>
              <a:t>I sopradetti compagni riconoscono d'essere </a:t>
            </a:r>
            <a:r>
              <a:rPr lang="it-IT" b="1" dirty="0" err="1"/>
              <a:t>partefici</a:t>
            </a:r>
            <a:r>
              <a:rPr lang="it-IT" b="1" dirty="0"/>
              <a:t> e d'essere tenuti di tutto </a:t>
            </a:r>
            <a:r>
              <a:rPr lang="it-IT" b="1" dirty="0" err="1"/>
              <a:t>quelo</a:t>
            </a:r>
            <a:r>
              <a:rPr lang="it-IT" b="1" dirty="0"/>
              <a:t> che la detta compagnia </a:t>
            </a:r>
            <a:r>
              <a:rPr lang="it-IT" b="1" dirty="0" err="1"/>
              <a:t>dè</a:t>
            </a:r>
            <a:r>
              <a:rPr lang="it-IT" b="1" dirty="0"/>
              <a:t> </a:t>
            </a:r>
            <a:r>
              <a:rPr lang="it-IT" b="1" dirty="0" err="1"/>
              <a:t>ricievere</a:t>
            </a:r>
            <a:r>
              <a:rPr lang="it-IT" b="1" dirty="0"/>
              <a:t> e </a:t>
            </a:r>
            <a:r>
              <a:rPr lang="it-IT" b="1" dirty="0" err="1"/>
              <a:t>dè</a:t>
            </a:r>
            <a:r>
              <a:rPr lang="it-IT" b="1" dirty="0"/>
              <a:t> dare altrui in Firenze e fuori di Firenze in qualunque parte sia.</a:t>
            </a:r>
          </a:p>
          <a:p>
            <a:pPr algn="just"/>
            <a:endParaRPr lang="it-IT" b="1" dirty="0"/>
          </a:p>
          <a:p>
            <a:pPr algn="just"/>
            <a:r>
              <a:rPr lang="it-IT" b="1" dirty="0"/>
              <a:t>I sopradetti compagni sono in concordia che a quale de' compagni di questa compagnia </a:t>
            </a:r>
            <a:r>
              <a:rPr lang="it-IT" b="1" dirty="0" err="1"/>
              <a:t>mancase</a:t>
            </a:r>
            <a:r>
              <a:rPr lang="it-IT" b="1" dirty="0"/>
              <a:t> danari per </a:t>
            </a:r>
            <a:r>
              <a:rPr lang="it-IT" b="1" dirty="0" err="1"/>
              <a:t>adenpiere</a:t>
            </a:r>
            <a:r>
              <a:rPr lang="it-IT" b="1" dirty="0"/>
              <a:t> </a:t>
            </a:r>
            <a:r>
              <a:rPr lang="it-IT" b="1" dirty="0" err="1"/>
              <a:t>quelo</a:t>
            </a:r>
            <a:r>
              <a:rPr lang="it-IT" b="1" dirty="0"/>
              <a:t> che </a:t>
            </a:r>
            <a:r>
              <a:rPr lang="it-IT" b="1" dirty="0" err="1"/>
              <a:t>dè</a:t>
            </a:r>
            <a:r>
              <a:rPr lang="it-IT" b="1" dirty="0"/>
              <a:t> dare per lo fornimento de la parte ch'à </a:t>
            </a:r>
            <a:r>
              <a:rPr lang="it-IT" b="1" dirty="0" err="1"/>
              <a:t>meso</a:t>
            </a:r>
            <a:r>
              <a:rPr lang="it-IT" b="1" dirty="0"/>
              <a:t> nel corpo di questa </a:t>
            </a:r>
            <a:r>
              <a:rPr lang="it-IT" b="1" dirty="0" err="1"/>
              <a:t>conpagnia</a:t>
            </a:r>
            <a:r>
              <a:rPr lang="it-IT" b="1" dirty="0"/>
              <a:t> che ne doni a la compagnia per buono e lecito </a:t>
            </a:r>
            <a:r>
              <a:rPr lang="it-IT" b="1" dirty="0" err="1"/>
              <a:t>guadagnio</a:t>
            </a:r>
            <a:r>
              <a:rPr lang="it-IT" b="1" dirty="0"/>
              <a:t> a ragione di sette per </a:t>
            </a:r>
            <a:r>
              <a:rPr lang="it-IT" b="1" dirty="0" err="1"/>
              <a:t>cientinaio</a:t>
            </a:r>
            <a:r>
              <a:rPr lang="it-IT" b="1" dirty="0"/>
              <a:t> l'anno benedetti da Dio. E ancora sono in concordia che quale de' </a:t>
            </a:r>
            <a:r>
              <a:rPr lang="it-IT" b="1" dirty="0" err="1"/>
              <a:t>conpagni</a:t>
            </a:r>
            <a:r>
              <a:rPr lang="it-IT" b="1" dirty="0"/>
              <a:t> di questa </a:t>
            </a:r>
            <a:r>
              <a:rPr lang="it-IT" b="1" dirty="0" err="1"/>
              <a:t>conpagnia</a:t>
            </a:r>
            <a:r>
              <a:rPr lang="it-IT" b="1" dirty="0"/>
              <a:t> tengono de' loro danari in questa </a:t>
            </a:r>
            <a:r>
              <a:rPr lang="it-IT" b="1" dirty="0" err="1"/>
              <a:t>conpagnia</a:t>
            </a:r>
            <a:r>
              <a:rPr lang="it-IT" b="1" dirty="0"/>
              <a:t> di fuori dal corpo de la </a:t>
            </a:r>
            <a:r>
              <a:rPr lang="it-IT" b="1" dirty="0" err="1"/>
              <a:t>conpagnia</a:t>
            </a:r>
            <a:r>
              <a:rPr lang="it-IT" b="1" dirty="0"/>
              <a:t> che la </a:t>
            </a:r>
            <a:r>
              <a:rPr lang="it-IT" b="1" dirty="0" err="1"/>
              <a:t>conpagnia</a:t>
            </a:r>
            <a:r>
              <a:rPr lang="it-IT" b="1" dirty="0"/>
              <a:t> ne doni a </a:t>
            </a:r>
            <a:r>
              <a:rPr lang="it-IT" b="1" dirty="0" err="1"/>
              <a:t>que</a:t>
            </a:r>
            <a:r>
              <a:rPr lang="it-IT" b="1" dirty="0"/>
              <a:t>' </a:t>
            </a:r>
            <a:r>
              <a:rPr lang="it-IT" b="1" dirty="0" err="1"/>
              <a:t>chotali</a:t>
            </a:r>
            <a:r>
              <a:rPr lang="it-IT" b="1" dirty="0"/>
              <a:t> a ragione di sette per </a:t>
            </a:r>
            <a:r>
              <a:rPr lang="it-IT" b="1" dirty="0" err="1"/>
              <a:t>cientinaio</a:t>
            </a:r>
            <a:r>
              <a:rPr lang="it-IT" b="1" dirty="0"/>
              <a:t> l'anno per buono e lecito </a:t>
            </a:r>
            <a:r>
              <a:rPr lang="it-IT" b="1" dirty="0" err="1"/>
              <a:t>guadagnio</a:t>
            </a:r>
            <a:r>
              <a:rPr lang="it-IT" b="1" dirty="0"/>
              <a:t> benedetti da Dio.</a:t>
            </a:r>
          </a:p>
          <a:p>
            <a:pPr algn="just"/>
            <a:endParaRPr lang="it-IT" b="1" dirty="0"/>
          </a:p>
          <a:p>
            <a:pPr algn="just"/>
            <a:r>
              <a:rPr lang="it-IT" b="1" dirty="0"/>
              <a:t>Ancora sono in concordia i detti </a:t>
            </a:r>
            <a:r>
              <a:rPr lang="it-IT" b="1" dirty="0" err="1"/>
              <a:t>conpagni</a:t>
            </a:r>
            <a:r>
              <a:rPr lang="it-IT" b="1" dirty="0"/>
              <a:t> che 'danari che 'detti </a:t>
            </a:r>
            <a:r>
              <a:rPr lang="it-IT" b="1" dirty="0" err="1"/>
              <a:t>conpagni</a:t>
            </a:r>
            <a:r>
              <a:rPr lang="it-IT" b="1" dirty="0"/>
              <a:t> </a:t>
            </a:r>
            <a:r>
              <a:rPr lang="it-IT" b="1" dirty="0" err="1"/>
              <a:t>ànno</a:t>
            </a:r>
            <a:r>
              <a:rPr lang="it-IT" b="1" dirty="0"/>
              <a:t> fuori dal corpo de la </a:t>
            </a:r>
            <a:r>
              <a:rPr lang="it-IT" b="1" dirty="0" err="1"/>
              <a:t>conpagnía</a:t>
            </a:r>
            <a:r>
              <a:rPr lang="it-IT" b="1" dirty="0"/>
              <a:t> che li </a:t>
            </a:r>
            <a:r>
              <a:rPr lang="it-IT" b="1" dirty="0" err="1"/>
              <a:t>debiano</a:t>
            </a:r>
            <a:r>
              <a:rPr lang="it-IT" b="1" dirty="0"/>
              <a:t> tenere in questa </a:t>
            </a:r>
            <a:r>
              <a:rPr lang="it-IT" b="1" dirty="0" err="1"/>
              <a:t>conpagnia</a:t>
            </a:r>
            <a:r>
              <a:rPr lang="it-IT" b="1" dirty="0"/>
              <a:t> iscritti i[n] su' libri nostri di Firenze e non altrove, e che la </a:t>
            </a:r>
            <a:r>
              <a:rPr lang="it-IT" b="1" dirty="0" err="1"/>
              <a:t>conpagnia</a:t>
            </a:r>
            <a:r>
              <a:rPr lang="it-IT" b="1" dirty="0"/>
              <a:t> ne doni a </a:t>
            </a:r>
            <a:r>
              <a:rPr lang="it-IT" b="1" dirty="0" err="1"/>
              <a:t>que</a:t>
            </a:r>
            <a:r>
              <a:rPr lang="it-IT" b="1" dirty="0"/>
              <a:t>' cotali c'avere li dovranno per buono e lecito </a:t>
            </a:r>
            <a:r>
              <a:rPr lang="it-IT" b="1" dirty="0" err="1"/>
              <a:t>guadagnio</a:t>
            </a:r>
            <a:r>
              <a:rPr lang="it-IT" b="1" dirty="0"/>
              <a:t> a ragione di sette per </a:t>
            </a:r>
            <a:r>
              <a:rPr lang="it-IT" b="1" dirty="0" err="1"/>
              <a:t>cientinaio</a:t>
            </a:r>
            <a:r>
              <a:rPr lang="it-IT" b="1" dirty="0"/>
              <a:t> l'anno benedetti da Dio. E se </a:t>
            </a:r>
            <a:r>
              <a:rPr lang="it-IT" b="1" dirty="0" err="1"/>
              <a:t>que</a:t>
            </a:r>
            <a:r>
              <a:rPr lang="it-IT" b="1" dirty="0"/>
              <a:t>' cotali ch'avere ne dovessero ne </a:t>
            </a:r>
            <a:r>
              <a:rPr lang="it-IT" b="1" dirty="0" err="1"/>
              <a:t>volesero</a:t>
            </a:r>
            <a:r>
              <a:rPr lang="it-IT" b="1" dirty="0"/>
              <a:t> trarre per </a:t>
            </a:r>
            <a:r>
              <a:rPr lang="it-IT" b="1" dirty="0" err="1"/>
              <a:t>conpere</a:t>
            </a:r>
            <a:r>
              <a:rPr lang="it-IT" b="1" dirty="0"/>
              <a:t> di </a:t>
            </a:r>
            <a:r>
              <a:rPr lang="it-IT" b="1" dirty="0" err="1"/>
              <a:t>posesioni</a:t>
            </a:r>
            <a:r>
              <a:rPr lang="it-IT" b="1" dirty="0"/>
              <a:t> o per maritare loro </a:t>
            </a:r>
            <a:r>
              <a:rPr lang="it-IT" b="1" dirty="0" err="1"/>
              <a:t>femene</a:t>
            </a:r>
            <a:r>
              <a:rPr lang="it-IT" b="1" dirty="0"/>
              <a:t> ch'eli 'l posano fare a la loro libera </a:t>
            </a:r>
            <a:r>
              <a:rPr lang="it-IT" b="1" dirty="0" err="1"/>
              <a:t>volontade</a:t>
            </a:r>
            <a:r>
              <a:rPr lang="it-IT" b="1" dirty="0"/>
              <a:t>.</a:t>
            </a:r>
          </a:p>
        </p:txBody>
      </p:sp>
    </p:spTree>
    <p:extLst>
      <p:ext uri="{BB962C8B-B14F-4D97-AF65-F5344CB8AC3E}">
        <p14:creationId xmlns:p14="http://schemas.microsoft.com/office/powerpoint/2010/main" val="4269390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DE315D-C858-45DE-A215-66A3BFCEF82A}"/>
              </a:ext>
            </a:extLst>
          </p:cNvPr>
          <p:cNvSpPr>
            <a:spLocks noGrp="1"/>
          </p:cNvSpPr>
          <p:nvPr>
            <p:ph type="title"/>
          </p:nvPr>
        </p:nvSpPr>
        <p:spPr/>
        <p:txBody>
          <a:bodyPr/>
          <a:lstStyle/>
          <a:p>
            <a:r>
              <a:rPr lang="it-IT" cap="none" dirty="0"/>
              <a:t>I diplomi di Berengario I, Roma, 1903 (FSI, 35), doc. 87, pp. 232-34</a:t>
            </a:r>
          </a:p>
        </p:txBody>
      </p:sp>
      <p:sp>
        <p:nvSpPr>
          <p:cNvPr id="3" name="Segnaposto contenuto 2">
            <a:extLst>
              <a:ext uri="{FF2B5EF4-FFF2-40B4-BE49-F238E27FC236}">
                <a16:creationId xmlns:a16="http://schemas.microsoft.com/office/drawing/2014/main" id="{9F31856A-9F46-4CF1-824C-0A28844F0F95}"/>
              </a:ext>
            </a:extLst>
          </p:cNvPr>
          <p:cNvSpPr>
            <a:spLocks noGrp="1"/>
          </p:cNvSpPr>
          <p:nvPr>
            <p:ph sz="quarter" idx="13"/>
          </p:nvPr>
        </p:nvSpPr>
        <p:spPr/>
        <p:txBody>
          <a:bodyPr>
            <a:normAutofit fontScale="85000" lnSpcReduction="10000"/>
          </a:bodyPr>
          <a:lstStyle/>
          <a:p>
            <a:pPr algn="just"/>
            <a:r>
              <a:rPr lang="it-IT" b="1" cap="none" dirty="0"/>
              <a:t> Nel nome del Signore Dio eterno. Berengario per grazia di Dio re. Sia noto a tutti i fedeli della santa chiesa e nostri presenti e futuri che, su richiesta del gloriosissimo marchese Adalberto, nostro genero amatissimo e dell'illustre conte Grimaldo, fedeli nostri, doniamo e concediamo, con il presente decreto alla chiesa della santa Madre di Dio e di S. Eusebio di Vercelli, per uso e sostentamento dei canonici che ivi servono Dio, il luogo detto un tempo Corte Regia, così come è situato fra la postierla del Salvatore e la torre piccola a lato della postierla dove c'è il carcere fino al mercato pubblico nella direzione della strada presso i macelli davanti alla porta di S. Nazario e fino alla torre vecchia detta del Salvatore e qui da questa torre fino alla torre detta di S. Agata da una parte lungo il muro antico e nel modo in cui il muro nuovo circonda la stessa area attorno alla torretta di Arialdo e procede fino al ponte in pietra sopra il fiume detto </a:t>
            </a:r>
            <a:r>
              <a:rPr lang="it-IT" b="1" cap="none" dirty="0" err="1"/>
              <a:t>Vercellina</a:t>
            </a:r>
            <a:r>
              <a:rPr lang="it-IT" b="1" cap="none" dirty="0"/>
              <a:t> e fino alla postierla del Salvatore già indicata dove sorge il carcere, il tutto con case e rustici, dipendenti, diritti di mercato, di piazza e ogni altro diritto connesso con l'amministrazione pubblica.</a:t>
            </a:r>
          </a:p>
        </p:txBody>
      </p:sp>
    </p:spTree>
    <p:extLst>
      <p:ext uri="{BB962C8B-B14F-4D97-AF65-F5344CB8AC3E}">
        <p14:creationId xmlns:p14="http://schemas.microsoft.com/office/powerpoint/2010/main" val="972692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26C9A581-5E29-4034-80EA-38A3086BF340}"/>
              </a:ext>
            </a:extLst>
          </p:cNvPr>
          <p:cNvSpPr/>
          <p:nvPr/>
        </p:nvSpPr>
        <p:spPr>
          <a:xfrm>
            <a:off x="755009" y="1901285"/>
            <a:ext cx="9571839" cy="2862322"/>
          </a:xfrm>
          <a:prstGeom prst="rect">
            <a:avLst/>
          </a:prstGeom>
        </p:spPr>
        <p:txBody>
          <a:bodyPr wrap="square">
            <a:spAutoFit/>
          </a:bodyPr>
          <a:lstStyle/>
          <a:p>
            <a:pPr algn="just"/>
            <a:r>
              <a:rPr lang="it-IT" sz="2000" b="1" dirty="0"/>
              <a:t>La detta </a:t>
            </a:r>
            <a:r>
              <a:rPr lang="it-IT" sz="2000" b="1" dirty="0" err="1"/>
              <a:t>conpagnia</a:t>
            </a:r>
            <a:r>
              <a:rPr lang="it-IT" sz="2000" b="1" dirty="0"/>
              <a:t> si è fatta e ordinata e ferma a </a:t>
            </a:r>
            <a:r>
              <a:rPr lang="it-IT" sz="2000" b="1" dirty="0" err="1"/>
              <a:t>ognie</a:t>
            </a:r>
            <a:r>
              <a:rPr lang="it-IT" sz="2000" b="1" dirty="0"/>
              <a:t> buono e leale e </a:t>
            </a:r>
            <a:r>
              <a:rPr lang="it-IT" sz="2000" b="1" dirty="0" err="1"/>
              <a:t>veracie</a:t>
            </a:r>
            <a:r>
              <a:rPr lang="it-IT" sz="2000" b="1" dirty="0"/>
              <a:t> intendimento secondo buono uso di </a:t>
            </a:r>
            <a:r>
              <a:rPr lang="it-IT" sz="2000" b="1" dirty="0" err="1"/>
              <a:t>merchatanti</a:t>
            </a:r>
            <a:r>
              <a:rPr lang="it-IT" sz="2000" b="1" dirty="0"/>
              <a:t> e di </a:t>
            </a:r>
            <a:r>
              <a:rPr lang="it-IT" sz="2000" b="1" dirty="0" err="1"/>
              <a:t>canbiatori</a:t>
            </a:r>
            <a:r>
              <a:rPr lang="it-IT" sz="2000" b="1" dirty="0"/>
              <a:t> di Firenze, ed è </a:t>
            </a:r>
            <a:r>
              <a:rPr lang="it-IT" sz="2000" b="1" dirty="0" err="1"/>
              <a:t>scrita</a:t>
            </a:r>
            <a:r>
              <a:rPr lang="it-IT" sz="2000" b="1" dirty="0"/>
              <a:t> di mano di me Giotto </a:t>
            </a:r>
            <a:r>
              <a:rPr lang="it-IT" sz="2000" b="1" dirty="0" err="1"/>
              <a:t>Arnoldi</a:t>
            </a:r>
            <a:r>
              <a:rPr lang="it-IT" sz="2000" b="1" dirty="0"/>
              <a:t> de' </a:t>
            </a:r>
            <a:r>
              <a:rPr lang="it-IT" sz="2000" b="1" dirty="0" err="1"/>
              <a:t>Peruzi</a:t>
            </a:r>
            <a:r>
              <a:rPr lang="it-IT" sz="2000" b="1" dirty="0"/>
              <a:t> per </a:t>
            </a:r>
            <a:r>
              <a:rPr lang="it-IT" sz="2000" b="1" dirty="0" err="1"/>
              <a:t>volontade</a:t>
            </a:r>
            <a:r>
              <a:rPr lang="it-IT" sz="2000" b="1" dirty="0"/>
              <a:t> de' detti </a:t>
            </a:r>
            <a:r>
              <a:rPr lang="it-IT" sz="2000" b="1" dirty="0" err="1"/>
              <a:t>conpagni</a:t>
            </a:r>
            <a:r>
              <a:rPr lang="it-IT" sz="2000" b="1" dirty="0"/>
              <a:t> ch'</a:t>
            </a:r>
            <a:r>
              <a:rPr lang="it-IT" sz="2000" b="1" dirty="0" err="1"/>
              <a:t>alora</a:t>
            </a:r>
            <a:r>
              <a:rPr lang="it-IT" sz="2000" b="1" dirty="0"/>
              <a:t> </a:t>
            </a:r>
            <a:r>
              <a:rPr lang="it-IT" sz="2000" b="1" dirty="0" err="1"/>
              <a:t>ierano</a:t>
            </a:r>
            <a:r>
              <a:rPr lang="it-IT" sz="2000" b="1" dirty="0"/>
              <a:t> in Firenze, die 13 d'agosto anno 1325, ed è soscritta e fermata per li </a:t>
            </a:r>
            <a:r>
              <a:rPr lang="it-IT" sz="2000" b="1" dirty="0" err="1"/>
              <a:t>conpagni</a:t>
            </a:r>
            <a:r>
              <a:rPr lang="it-IT" sz="2000" b="1" dirty="0"/>
              <a:t> c'</a:t>
            </a:r>
            <a:r>
              <a:rPr lang="it-IT" sz="2000" b="1" dirty="0" err="1"/>
              <a:t>alora</a:t>
            </a:r>
            <a:r>
              <a:rPr lang="it-IT" sz="2000" b="1" dirty="0"/>
              <a:t> </a:t>
            </a:r>
            <a:r>
              <a:rPr lang="it-IT" sz="2000" b="1" dirty="0" err="1"/>
              <a:t>ierano</a:t>
            </a:r>
            <a:r>
              <a:rPr lang="it-IT" sz="2000" b="1" dirty="0"/>
              <a:t> in Firenze.</a:t>
            </a:r>
          </a:p>
          <a:p>
            <a:pPr algn="just"/>
            <a:endParaRPr lang="it-IT" sz="2000" b="1" dirty="0"/>
          </a:p>
          <a:p>
            <a:pPr algn="just"/>
            <a:r>
              <a:rPr lang="it-IT" sz="2000" b="1" dirty="0"/>
              <a:t>La detta </a:t>
            </a:r>
            <a:r>
              <a:rPr lang="it-IT" sz="2000" b="1" dirty="0" err="1"/>
              <a:t>conpagnia</a:t>
            </a:r>
            <a:r>
              <a:rPr lang="it-IT" sz="2000" b="1" dirty="0"/>
              <a:t> si è scritta a libro segreto quarto di mano di me Giotto </a:t>
            </a:r>
            <a:r>
              <a:rPr lang="it-IT" sz="2000" b="1" dirty="0" err="1"/>
              <a:t>Amoldi</a:t>
            </a:r>
            <a:r>
              <a:rPr lang="it-IT" sz="2000" b="1" dirty="0"/>
              <a:t> de' </a:t>
            </a:r>
            <a:r>
              <a:rPr lang="it-IT" sz="2000" b="1" dirty="0" err="1"/>
              <a:t>Peruzi</a:t>
            </a:r>
            <a:r>
              <a:rPr lang="it-IT" sz="2000" b="1" dirty="0"/>
              <a:t>, e qui l'ò iscritta per averlo a memoria per questo mio libro segreto, il quale libro segreto quarto si è de' sopradetti </a:t>
            </a:r>
            <a:r>
              <a:rPr lang="it-IT" sz="2000" b="1" dirty="0" err="1"/>
              <a:t>conpagni</a:t>
            </a:r>
            <a:r>
              <a:rPr lang="it-IT" dirty="0"/>
              <a:t>.</a:t>
            </a:r>
          </a:p>
        </p:txBody>
      </p:sp>
    </p:spTree>
    <p:extLst>
      <p:ext uri="{BB962C8B-B14F-4D97-AF65-F5344CB8AC3E}">
        <p14:creationId xmlns:p14="http://schemas.microsoft.com/office/powerpoint/2010/main" val="160715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20E719A2-041E-4CD8-B6BF-6DA38ACA6D31}"/>
              </a:ext>
            </a:extLst>
          </p:cNvPr>
          <p:cNvSpPr/>
          <p:nvPr/>
        </p:nvSpPr>
        <p:spPr>
          <a:xfrm>
            <a:off x="998290" y="1720840"/>
            <a:ext cx="10326848" cy="3693319"/>
          </a:xfrm>
          <a:prstGeom prst="rect">
            <a:avLst/>
          </a:prstGeom>
        </p:spPr>
        <p:txBody>
          <a:bodyPr wrap="square">
            <a:spAutoFit/>
          </a:bodyPr>
          <a:lstStyle/>
          <a:p>
            <a:r>
              <a:rPr lang="it-IT" b="1" dirty="0"/>
              <a:t>Aggiungiamo anche due mulini che sono sul </a:t>
            </a:r>
            <a:r>
              <a:rPr lang="it-IT" b="1" dirty="0" err="1"/>
              <a:t>Rivofreddo</a:t>
            </a:r>
            <a:r>
              <a:rPr lang="it-IT" b="1" dirty="0"/>
              <a:t> con entrambe le sponde del torrente fino al fiume </a:t>
            </a:r>
            <a:r>
              <a:rPr lang="it-IT" b="1" dirty="0" err="1"/>
              <a:t>Sarva</a:t>
            </a:r>
            <a:r>
              <a:rPr lang="it-IT" b="1" dirty="0"/>
              <a:t>. Concediamo poi oltre a questo ai canonici il pubblico mercato [cioè la fiera] che ogni primo giorno di agosto si tiene in occasione della festa di S. Eusebio, sette giorni prima della festa e sette giorni dopo continuativamente, e il mercato settimanale che si tiene ogni sabato, per tutta la giornata.</a:t>
            </a:r>
          </a:p>
          <a:p>
            <a:endParaRPr lang="it-IT" dirty="0"/>
          </a:p>
          <a:p>
            <a:pPr algn="just"/>
            <a:r>
              <a:rPr lang="it-IT" b="1" dirty="0"/>
              <a:t>Inoltre concediamo la metà della parte dominicale della stessa corte ricordata sopra, tanto delle case quanto degli edifici rustici, delle vigne, dei prati, delle terre, delle selve, delle peschiere e di ogni cosa che pertiene legalmente a detta corte. Doniamo anche una piccola corte in nostro possesso a […], con cinque mansi e servi, serve e dipendenti che legalmente dipendono da questa piccola corte con tutti i diritti più sopra elencati. Tutto quanto era di diritto del nostro palazzo sia ora in uso dei canonici della chiesa di S. Maria e di S. Eusebio.</a:t>
            </a:r>
          </a:p>
          <a:p>
            <a:pPr algn="just"/>
            <a:r>
              <a:rPr lang="it-IT" b="1" dirty="0"/>
              <a:t>Dato il 26 gennaio dell'anno dell'incarnazione del Signore 913, venticinquesimo di regno del piissimo Berengario, prima indizione. Fatto a Monza felicemente nel nome di Cristo. Amen.</a:t>
            </a:r>
          </a:p>
        </p:txBody>
      </p:sp>
    </p:spTree>
    <p:extLst>
      <p:ext uri="{BB962C8B-B14F-4D97-AF65-F5344CB8AC3E}">
        <p14:creationId xmlns:p14="http://schemas.microsoft.com/office/powerpoint/2010/main" val="3430777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2A9249-9DBB-40FD-8B3C-0590C2A0C1AA}"/>
              </a:ext>
            </a:extLst>
          </p:cNvPr>
          <p:cNvSpPr>
            <a:spLocks noGrp="1"/>
          </p:cNvSpPr>
          <p:nvPr>
            <p:ph type="title"/>
          </p:nvPr>
        </p:nvSpPr>
        <p:spPr/>
        <p:txBody>
          <a:bodyPr/>
          <a:lstStyle/>
          <a:p>
            <a:r>
              <a:rPr lang="it-IT" cap="none" dirty="0"/>
              <a:t>Scritture e scrittori del secolo XI, Torino, Einaudi, 1977, pp. 152-65 </a:t>
            </a:r>
          </a:p>
        </p:txBody>
      </p:sp>
      <p:sp>
        <p:nvSpPr>
          <p:cNvPr id="3" name="Segnaposto contenuto 2">
            <a:extLst>
              <a:ext uri="{FF2B5EF4-FFF2-40B4-BE49-F238E27FC236}">
                <a16:creationId xmlns:a16="http://schemas.microsoft.com/office/drawing/2014/main" id="{BA973116-2607-47C6-8872-261DB340B5F0}"/>
              </a:ext>
            </a:extLst>
          </p:cNvPr>
          <p:cNvSpPr>
            <a:spLocks noGrp="1"/>
          </p:cNvSpPr>
          <p:nvPr>
            <p:ph sz="quarter" idx="13"/>
          </p:nvPr>
        </p:nvSpPr>
        <p:spPr/>
        <p:txBody>
          <a:bodyPr>
            <a:normAutofit fontScale="92500" lnSpcReduction="20000"/>
          </a:bodyPr>
          <a:lstStyle/>
          <a:p>
            <a:pPr algn="just"/>
            <a:r>
              <a:rPr lang="it-IT" b="1" cap="none" dirty="0"/>
              <a:t>Poiché piaci al popolo, se vuoi, restiamo in città: dalla città potrai avere tutto quello che desideri. Grande è lo splendore della città ed ha ricchi abitanti: nessun uomo conosce un soggiorno sì bello. Vi abitano uomini d'ogni razza: l'Anglo e l'Acheo, il Norico e l'Ungarico. V’han dimora gli Indi e il popolo che prima abitava il </a:t>
            </a:r>
            <a:r>
              <a:rPr lang="it-IT" b="1" cap="none" dirty="0" err="1"/>
              <a:t>Pindo</a:t>
            </a:r>
            <a:r>
              <a:rPr lang="it-IT" b="1" cap="none" dirty="0"/>
              <a:t>: non reputar vile il mercato degli Indi. Di qui vengono i giacinti non colorati da tintura: scrivete pur meraviglie, o penne, del fiume Nilo. Nessuno ignora che gli Indi son ricchi d'ogni specie di pietre, anche di quelle che esportano Claro e Paro. Qui v'è anche il diaspro che l'aspide portò sul capo, pietra da tenersi in gran pregio, se sai apprezzarla. Espongono qui le loro mercanzie </a:t>
            </a:r>
            <a:r>
              <a:rPr lang="it-IT" b="1" cap="none" dirty="0" err="1"/>
              <a:t>Coo</a:t>
            </a:r>
            <a:r>
              <a:rPr lang="it-IT" b="1" cap="none" dirty="0"/>
              <a:t> ed Eoo, Sidone e Tiro in varie fogge. I Giudei vendono i </a:t>
            </a:r>
            <a:r>
              <a:rPr lang="it-IT" b="1" cap="none" dirty="0" err="1"/>
              <a:t>pallii</a:t>
            </a:r>
            <a:r>
              <a:rPr lang="it-IT" b="1" cap="none" dirty="0"/>
              <a:t>, i Sabei gli incensi del loro paese, nardo e spigo, mirabili balsami. Qui esala il suo profumo lo zenzero, e il compratore aggirandosi compra il pepe; questo mercato offre tutte le specie di droghe. Il vento diffonde per le contrade ciascun aroma, e il giudizio dell'olfatto non vi trova difetto.</a:t>
            </a:r>
          </a:p>
        </p:txBody>
      </p:sp>
    </p:spTree>
    <p:extLst>
      <p:ext uri="{BB962C8B-B14F-4D97-AF65-F5344CB8AC3E}">
        <p14:creationId xmlns:p14="http://schemas.microsoft.com/office/powerpoint/2010/main" val="121355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59A3A44C-09A5-4170-A99F-79A96F0E75EA}"/>
              </a:ext>
            </a:extLst>
          </p:cNvPr>
          <p:cNvSpPr/>
          <p:nvPr/>
        </p:nvSpPr>
        <p:spPr>
          <a:xfrm>
            <a:off x="1208015" y="612845"/>
            <a:ext cx="9328557" cy="369332"/>
          </a:xfrm>
          <a:prstGeom prst="rect">
            <a:avLst/>
          </a:prstGeom>
        </p:spPr>
        <p:txBody>
          <a:bodyPr wrap="square">
            <a:spAutoFit/>
          </a:bodyPr>
          <a:lstStyle/>
          <a:p>
            <a:pPr algn="just"/>
            <a:endParaRPr lang="it-IT" b="1" dirty="0"/>
          </a:p>
        </p:txBody>
      </p:sp>
      <p:sp>
        <p:nvSpPr>
          <p:cNvPr id="4" name="Rettangolo 3">
            <a:extLst>
              <a:ext uri="{FF2B5EF4-FFF2-40B4-BE49-F238E27FC236}">
                <a16:creationId xmlns:a16="http://schemas.microsoft.com/office/drawing/2014/main" id="{C3FED845-E237-4993-A332-D8A690DC392F}"/>
              </a:ext>
            </a:extLst>
          </p:cNvPr>
          <p:cNvSpPr/>
          <p:nvPr/>
        </p:nvSpPr>
        <p:spPr>
          <a:xfrm>
            <a:off x="914400" y="982177"/>
            <a:ext cx="9982899" cy="4801314"/>
          </a:xfrm>
          <a:prstGeom prst="rect">
            <a:avLst/>
          </a:prstGeom>
        </p:spPr>
        <p:txBody>
          <a:bodyPr wrap="square">
            <a:spAutoFit/>
          </a:bodyPr>
          <a:lstStyle/>
          <a:p>
            <a:pPr algn="just"/>
            <a:r>
              <a:rPr lang="it-IT" b="1" dirty="0"/>
              <a:t>Non disprezzare la città che ha aperte mille taverne di cui potrai divenire padrona essendoti date in dote. Vedrai i drappi che ogni anno la Fiandra m'invia e t'accorgerai della lor buona qualità. Il mercante ha qui portato da Creta tappeti preziosi: sono stati portati perché tu te ne giovi. Qui tu puoi riconoscere dalle insegne la strada degli orafi: ivi risplendono quei monili d'oro che, dati a te, t'arricchiscono. Risplendono più del sole tutti i monili appesi, e la mirabile fattura vince in pregio il valore intrinseco del vario metallo. L'arte di Vulcano qui si rivelò in tutta la sua maestria: la figlia di Venere portò ornamenti siffatti. Qui potrai trovare le vesti d'Elena spartana, che Paride stesso le diede al momento di prendere il mare. Non già che non vi siano altre vesti pronte per te: è quasi un portento ciò che l'arte dei Frigi sa produrre. V'è qui tutta la schiera dei pittori e dei medici, e ciascuno è maestro nella propria arte. Puoi qui vedere tutto ciò che esiste, tranne le pene dell'Averno: la città è centro di spassi per l'ambita bellezza del luogo. Teutoni e Galli apprestano le opere di fortificazione: veri seguaci di Marte e vanto della patria. I Parti della Cappadocia, che non vogliono cedere a Marte, approntano le incudini e non sono inesperti delle armi. L'Ibero solerte in guerra protegge le mura: è un popolo di gran valore che io prediligo. Se invece preferisci evitare la folla, schivandone il tumulto, e vuoi un luogo a te grato, cercalo entro le mura domestiche. Vi sono cento camere molto lodate dai clienti: ricche di vari arredi, senza traccia di guasti. Se a tuo piacere desideri dare le membra al sonno, vi sono per te mille letti onde le tue giunture ripos</a:t>
            </a:r>
            <a:r>
              <a:rPr lang="it-IT" dirty="0"/>
              <a:t>ino.</a:t>
            </a:r>
          </a:p>
        </p:txBody>
      </p:sp>
    </p:spTree>
    <p:extLst>
      <p:ext uri="{BB962C8B-B14F-4D97-AF65-F5344CB8AC3E}">
        <p14:creationId xmlns:p14="http://schemas.microsoft.com/office/powerpoint/2010/main" val="991377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394A82-46F8-496B-90CF-D33521538AB7}"/>
              </a:ext>
            </a:extLst>
          </p:cNvPr>
          <p:cNvSpPr>
            <a:spLocks noGrp="1"/>
          </p:cNvSpPr>
          <p:nvPr>
            <p:ph type="title"/>
          </p:nvPr>
        </p:nvSpPr>
        <p:spPr/>
        <p:txBody>
          <a:bodyPr/>
          <a:lstStyle/>
          <a:p>
            <a:r>
              <a:rPr lang="it-IT" cap="none" dirty="0"/>
              <a:t>OTTONIS MORENAE </a:t>
            </a:r>
            <a:r>
              <a:rPr lang="it-IT" cap="none" dirty="0" err="1"/>
              <a:t>Historia</a:t>
            </a:r>
            <a:r>
              <a:rPr lang="it-IT" cap="none" dirty="0"/>
              <a:t> </a:t>
            </a:r>
            <a:r>
              <a:rPr lang="it-IT" cap="none" dirty="0" err="1"/>
              <a:t>Frederici</a:t>
            </a:r>
            <a:r>
              <a:rPr lang="it-IT" cap="none" dirty="0"/>
              <a:t>, pp. 4-5.</a:t>
            </a:r>
          </a:p>
        </p:txBody>
      </p:sp>
      <p:sp>
        <p:nvSpPr>
          <p:cNvPr id="3" name="Segnaposto contenuto 2">
            <a:extLst>
              <a:ext uri="{FF2B5EF4-FFF2-40B4-BE49-F238E27FC236}">
                <a16:creationId xmlns:a16="http://schemas.microsoft.com/office/drawing/2014/main" id="{7C0A8BB9-4AF5-4ED9-BC1A-5F89B690C0E6}"/>
              </a:ext>
            </a:extLst>
          </p:cNvPr>
          <p:cNvSpPr>
            <a:spLocks noGrp="1"/>
          </p:cNvSpPr>
          <p:nvPr>
            <p:ph sz="quarter" idx="13"/>
          </p:nvPr>
        </p:nvSpPr>
        <p:spPr>
          <a:xfrm>
            <a:off x="335560" y="1803634"/>
            <a:ext cx="10942040" cy="3987566"/>
          </a:xfrm>
        </p:spPr>
        <p:txBody>
          <a:bodyPr>
            <a:normAutofit fontScale="92500" lnSpcReduction="20000"/>
          </a:bodyPr>
          <a:lstStyle/>
          <a:p>
            <a:pPr algn="just"/>
            <a:r>
              <a:rPr lang="it-IT" b="1" cap="none" dirty="0"/>
              <a:t>Signore re santissimo,</a:t>
            </a:r>
          </a:p>
          <a:p>
            <a:pPr algn="just"/>
            <a:r>
              <a:rPr lang="it-IT" b="1" cap="none" dirty="0"/>
              <a:t>noi poveri cittadini di Lodi dobbiamo lamentarci davanti a Dio e davanti a voi e all'intera corte vostra dei Milanesi poiché questi un tempo cacciarono ingiustamente dalla città di Lodi noi tutti cittadini di Lodi che eravamo sudditi vostri, depredarono i nostri predecessori, tanto maschi che femmine, molti di loro uccisero, distrussero la nostra città e costrinsero i cittadini di Lodi a giurare di non abitare più in futuro né nella città né nei sobborghi.</a:t>
            </a:r>
          </a:p>
          <a:p>
            <a:pPr algn="just"/>
            <a:r>
              <a:rPr lang="it-IT" b="1" cap="none" dirty="0"/>
              <a:t>In seguito, alcuni dei molti Lodigiani esuli che erano rimasti al di fuori degli antichi borghi cittadini, ma attorno a essi, presero a costruire sei borghi nuovi e in uno di tali borghi, detto borgo Piacentino e che era il più grande degli altri, ripresero a tenere il mercato settimanale il martedì, come facevano in passato. A esso confluivano i Milanesi stessi, i Pavesi, i Cremonesi, i </a:t>
            </a:r>
            <a:r>
              <a:rPr lang="it-IT" b="1" cap="none" dirty="0" err="1"/>
              <a:t>Cremesi</a:t>
            </a:r>
            <a:r>
              <a:rPr lang="it-IT" b="1" cap="none" dirty="0"/>
              <a:t> e anche i Bergamaschi che venivano settimanalmente a Lodi, dove trovavano ospitalità, sicché i Lodigiani, guadagnando in maniera notevole, riprendevano ad arricchirsi.</a:t>
            </a:r>
          </a:p>
          <a:p>
            <a:endParaRPr lang="it-IT" cap="none" dirty="0"/>
          </a:p>
        </p:txBody>
      </p:sp>
    </p:spTree>
    <p:extLst>
      <p:ext uri="{BB962C8B-B14F-4D97-AF65-F5344CB8AC3E}">
        <p14:creationId xmlns:p14="http://schemas.microsoft.com/office/powerpoint/2010/main" val="3212288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8CC39A04-8506-4881-9A85-B22BAC453A01}"/>
              </a:ext>
            </a:extLst>
          </p:cNvPr>
          <p:cNvSpPr/>
          <p:nvPr/>
        </p:nvSpPr>
        <p:spPr>
          <a:xfrm>
            <a:off x="553673" y="1166843"/>
            <a:ext cx="10586907" cy="3170099"/>
          </a:xfrm>
          <a:prstGeom prst="rect">
            <a:avLst/>
          </a:prstGeom>
        </p:spPr>
        <p:txBody>
          <a:bodyPr wrap="square">
            <a:spAutoFit/>
          </a:bodyPr>
          <a:lstStyle/>
          <a:p>
            <a:r>
              <a:rPr lang="it-IT" sz="2000" b="1" dirty="0"/>
              <a:t>Quando, signore nostro carissimo, i Milanesi videro che i Lodigiani gagliardamente andavano moltiplicandosi in cose e persone, ne furono profondamente indispettiti e dietro consiglio di alcuni saggi di Milano che pensavano come danneggiare Lodi e come ridurla di ricchezze e di abitanti decisero di trasferire il detto mercato di borgo Piacentino da dove era prima solito tenersi a un'area aperta, dove non abitava nessuno e obbligarono i Lodigiani a tenere lì il loro mercato.</a:t>
            </a:r>
          </a:p>
          <a:p>
            <a:endParaRPr lang="it-IT" sz="2000" b="1" dirty="0"/>
          </a:p>
          <a:p>
            <a:r>
              <a:rPr lang="it-IT" sz="2000" b="1" dirty="0"/>
              <a:t>O quanto, in seguito a quello, io e gli altri uomini di Lodi, santissimo re, siamo stati condannati alla povertà! Perciò vi prego, chiarissimo re, e prego tutti i principi vostri che sono qui presenti affinché vi convincano a ordinare con vostra lettera e vostro nunzio ai Milanesi che restituiscano il predetto mercato ai Lodigiani e che permettano loro di tenerlo nel luogo in cui erano soliti farlo.</a:t>
            </a:r>
          </a:p>
        </p:txBody>
      </p:sp>
    </p:spTree>
    <p:extLst>
      <p:ext uri="{BB962C8B-B14F-4D97-AF65-F5344CB8AC3E}">
        <p14:creationId xmlns:p14="http://schemas.microsoft.com/office/powerpoint/2010/main" val="1374754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54A4CA-CC3F-4AC9-A2E1-0BB9C30F12D0}"/>
              </a:ext>
            </a:extLst>
          </p:cNvPr>
          <p:cNvSpPr>
            <a:spLocks noGrp="1"/>
          </p:cNvSpPr>
          <p:nvPr>
            <p:ph type="title"/>
          </p:nvPr>
        </p:nvSpPr>
        <p:spPr/>
        <p:txBody>
          <a:bodyPr/>
          <a:lstStyle/>
          <a:p>
            <a:r>
              <a:rPr lang="it-IT" cap="none" dirty="0"/>
              <a:t>Codice diplomatico della Repubblica di Genova, doc. 232, pp. 282-83.</a:t>
            </a:r>
          </a:p>
        </p:txBody>
      </p:sp>
      <p:sp>
        <p:nvSpPr>
          <p:cNvPr id="3" name="Segnaposto contenuto 2">
            <a:extLst>
              <a:ext uri="{FF2B5EF4-FFF2-40B4-BE49-F238E27FC236}">
                <a16:creationId xmlns:a16="http://schemas.microsoft.com/office/drawing/2014/main" id="{14F0F52F-5BF7-4609-B7D7-65BAC5807F7D}"/>
              </a:ext>
            </a:extLst>
          </p:cNvPr>
          <p:cNvSpPr>
            <a:spLocks noGrp="1"/>
          </p:cNvSpPr>
          <p:nvPr>
            <p:ph sz="quarter" idx="13"/>
          </p:nvPr>
        </p:nvSpPr>
        <p:spPr/>
        <p:txBody>
          <a:bodyPr>
            <a:normAutofit fontScale="85000" lnSpcReduction="10000"/>
          </a:bodyPr>
          <a:lstStyle/>
          <a:p>
            <a:pPr algn="just"/>
            <a:r>
              <a:rPr lang="it-IT" b="1" cap="none" dirty="0"/>
              <a:t>Nella chiesa di S. Lorenzo, in pieno parlamento. I consoli </a:t>
            </a:r>
            <a:r>
              <a:rPr lang="it-IT" b="1" cap="none" dirty="0" err="1"/>
              <a:t>Besaza</a:t>
            </a:r>
            <a:r>
              <a:rPr lang="it-IT" b="1" cap="none" dirty="0"/>
              <a:t>, </a:t>
            </a:r>
            <a:r>
              <a:rPr lang="it-IT" b="1" cap="none" dirty="0" err="1"/>
              <a:t>Tanclero</a:t>
            </a:r>
            <a:r>
              <a:rPr lang="it-IT" b="1" cap="none" dirty="0"/>
              <a:t>, Ansaldo Spinola, </a:t>
            </a:r>
            <a:r>
              <a:rPr lang="it-IT" b="1" cap="none" dirty="0" err="1"/>
              <a:t>Robaldo</a:t>
            </a:r>
            <a:r>
              <a:rPr lang="it-IT" b="1" cap="none" dirty="0"/>
              <a:t> Alberico stabilirono e confermarono che i Visconti e i loro consorti, senza contraddizione da parte dei consoli e dei popolo di Genova e di qualunque persona, abbiano e posseggano per sempre 52 banchi di macellatori che sono situati nei macelli pubblici.</a:t>
            </a:r>
          </a:p>
          <a:p>
            <a:pPr algn="just"/>
            <a:endParaRPr lang="it-IT" b="1" cap="none" dirty="0"/>
          </a:p>
          <a:p>
            <a:pPr algn="just"/>
            <a:r>
              <a:rPr lang="it-IT" b="1" cap="none" dirty="0"/>
              <a:t>Giudicarono che la terra in cui i macelli sono costruiti, così come è definita dal muro e dai confini, in ogni tempo rimanga secondo la consuetudine, l'uso e l'esercizio di coloro che posseggono detti macelli. Se per caso accadesse che qualche persona in tali luoghi avesse qualche diritto giurisdizionale, in nessun modo lo possa esercitare in tali luoghi, né in nessuna occasione a pregiudizio dei Visconti e dei loro consorti, ma il comune sia tenuto a risponderne loro e a farvi ammenda, in modo che i macelli rimangano intatti.</a:t>
            </a:r>
          </a:p>
        </p:txBody>
      </p:sp>
    </p:spTree>
    <p:extLst>
      <p:ext uri="{BB962C8B-B14F-4D97-AF65-F5344CB8AC3E}">
        <p14:creationId xmlns:p14="http://schemas.microsoft.com/office/powerpoint/2010/main" val="1291281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E2C4914-25CB-4889-B44A-41C20ADB94D6}"/>
              </a:ext>
            </a:extLst>
          </p:cNvPr>
          <p:cNvSpPr/>
          <p:nvPr/>
        </p:nvSpPr>
        <p:spPr>
          <a:xfrm>
            <a:off x="1133912" y="977036"/>
            <a:ext cx="10551952" cy="5355312"/>
          </a:xfrm>
          <a:prstGeom prst="rect">
            <a:avLst/>
          </a:prstGeom>
        </p:spPr>
        <p:txBody>
          <a:bodyPr wrap="square">
            <a:spAutoFit/>
          </a:bodyPr>
          <a:lstStyle/>
          <a:p>
            <a:r>
              <a:rPr lang="it-IT" b="1" dirty="0"/>
              <a:t>Tale lodo fu pronunciato infatti perché per decisione e per volontà dei consiglieri comunali e dei padroni dei macelli fu stabilito di trasferire i macelli, specialmente perché i consoli, a norma degli Emendamenti dei Brevi, erano tenuti ad abbattere i macelli vecchi e ad attribuirne l'area al comune di Genova, con l'obbligo di non vender né obbligare verso nessuno, nessun edificio che in futuro vi fosse sorto.</a:t>
            </a:r>
          </a:p>
          <a:p>
            <a:endParaRPr lang="it-IT" b="1" dirty="0"/>
          </a:p>
          <a:p>
            <a:r>
              <a:rPr lang="it-IT" b="1" dirty="0"/>
              <a:t>Ugualmente fu decretato che non era lecito a nessuno tagliare la carne e venderla altrove, da piazza S. Tommaso fino a piazza S. Stefano, se non occasionalmente alla festa di Ognissanti o di S. Martino, eccetto che a quei macellai o ai loro messi che erano stati costituiti per volontà dei Visconti e dei loro consorti. A tali macellai è lecito infatti, senza disturbo dell'ordine pubblico, tagliare la carne e venderla per pubblica utilità anche altrove che nei predetti macelli, secondo l'ordine dei padroni dei macelli.</a:t>
            </a:r>
          </a:p>
          <a:p>
            <a:endParaRPr lang="it-IT" b="1" dirty="0"/>
          </a:p>
          <a:p>
            <a:r>
              <a:rPr lang="it-IT" b="1" dirty="0"/>
              <a:t>Infine giudicarono che i Visconti e i consorti avessero fra loro stessi l'uso e la locazione e gli altri diritti dei macelli e dei banchi di vendita, come erano soliti avere in passato, nonostante il fatto che i luoghi in cui sorgevano fossero stati trasferiti, salvo i diritti e le ragioni dei marchesi contro i Visconti e i loro consorti, nel medesimo modo in cui li avrebbero se i macelli non fossero stati rimossi e trasferiti. Anche gli incaricati dei padroni dei macelli potranno consegnare la carne ai rivenditori nei giorni m cui la rivendita delle carni è loro concessa.</a:t>
            </a:r>
          </a:p>
          <a:p>
            <a:endParaRPr lang="it-IT" b="1" dirty="0"/>
          </a:p>
          <a:p>
            <a:r>
              <a:rPr lang="it-IT" b="1" dirty="0"/>
              <a:t>1152, aprile, undicesima indizione.</a:t>
            </a:r>
          </a:p>
        </p:txBody>
      </p:sp>
    </p:spTree>
    <p:extLst>
      <p:ext uri="{BB962C8B-B14F-4D97-AF65-F5344CB8AC3E}">
        <p14:creationId xmlns:p14="http://schemas.microsoft.com/office/powerpoint/2010/main" val="3160534191"/>
      </p:ext>
    </p:extLst>
  </p:cSld>
  <p:clrMapOvr>
    <a:masterClrMapping/>
  </p:clrMapOvr>
</p:sld>
</file>

<file path=ppt/theme/theme1.xml><?xml version="1.0" encoding="utf-8"?>
<a:theme xmlns:a="http://schemas.openxmlformats.org/drawingml/2006/main" name="Goccia">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TM04033925[[fn=Goccia]]</Template>
  <TotalTime>43</TotalTime>
  <Words>4236</Words>
  <Application>Microsoft Office PowerPoint</Application>
  <PresentationFormat>Widescreen</PresentationFormat>
  <Paragraphs>94</Paragraphs>
  <Slides>20</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20</vt:i4>
      </vt:variant>
    </vt:vector>
  </HeadingPairs>
  <TitlesOfParts>
    <vt:vector size="23" baseType="lpstr">
      <vt:lpstr>Arial</vt:lpstr>
      <vt:lpstr>Tw Cen MT</vt:lpstr>
      <vt:lpstr>Goccia</vt:lpstr>
      <vt:lpstr>Storia sociale ed economica del Medioevo</vt:lpstr>
      <vt:lpstr>I diplomi di Berengario I, Roma, 1903 (FSI, 35), doc. 87, pp. 232-34</vt:lpstr>
      <vt:lpstr>Presentazione standard di PowerPoint</vt:lpstr>
      <vt:lpstr>Scritture e scrittori del secolo XI, Torino, Einaudi, 1977, pp. 152-65 </vt:lpstr>
      <vt:lpstr>Presentazione standard di PowerPoint</vt:lpstr>
      <vt:lpstr>OTTONIS MORENAE Historia Frederici, pp. 4-5.</vt:lpstr>
      <vt:lpstr>Presentazione standard di PowerPoint</vt:lpstr>
      <vt:lpstr>Codice diplomatico della Repubblica di Genova, doc. 232, pp. 282-83.</vt:lpstr>
      <vt:lpstr>Presentazione standard di PowerPoint</vt:lpstr>
      <vt:lpstr>Monumenta Aquensia, I, Torino, 1789, doc. 92, coll. 106-7 (anno 1197)</vt:lpstr>
      <vt:lpstr>Corpus Statutorum mercatorum Placentiae, Milano, Giuffrè, 1967, pp. 40-41, 48, 60-61, 86, 113-14</vt:lpstr>
      <vt:lpstr>Presentazione standard di PowerPoint</vt:lpstr>
      <vt:lpstr>Presentazione standard di PowerPoint</vt:lpstr>
      <vt:lpstr>Statuto del podestà dell'anno 1325, Firenze, Ariani, 1921, 1, pp. 314, 236</vt:lpstr>
      <vt:lpstr>Liber de laudibus civitatis Papiae, p. 48.</vt:lpstr>
      <vt:lpstr>Presentazione standard di PowerPoint</vt:lpstr>
      <vt:lpstr> I libri di commercio dei Peruzzi, Milano, Treves, 1934, pp. 440-41.</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Storia sociale ed economica del Medioevo</dc:title>
  <dc:creator>DAVIDE MIRIAM</dc:creator>
  <cp:lastModifiedBy>DAVIDE MIRIAM</cp:lastModifiedBy>
  <cp:revision>6</cp:revision>
  <dcterms:created xsi:type="dcterms:W3CDTF">2021-10-25T10:02:29Z</dcterms:created>
  <dcterms:modified xsi:type="dcterms:W3CDTF">2021-10-25T10:45:43Z</dcterms:modified>
</cp:coreProperties>
</file>