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90" r:id="rId4"/>
    <p:sldId id="291" r:id="rId5"/>
    <p:sldId id="292" r:id="rId6"/>
    <p:sldId id="293" r:id="rId7"/>
    <p:sldId id="294"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57" r:id="rId21"/>
    <p:sldId id="276" r:id="rId22"/>
    <p:sldId id="26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2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11/3/2021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29DDE12-1071-48FD-8D0C-423A3DF87F4E}"/>
              </a:ext>
            </a:extLst>
          </p:cNvPr>
          <p:cNvSpPr>
            <a:spLocks noGrp="1"/>
          </p:cNvSpPr>
          <p:nvPr>
            <p:ph type="ctrTitle"/>
          </p:nvPr>
        </p:nvSpPr>
        <p:spPr/>
        <p:txBody>
          <a:bodyPr>
            <a:normAutofit/>
          </a:bodyPr>
          <a:lstStyle/>
          <a:p>
            <a:r>
              <a:rPr lang="it-IT" sz="4400" dirty="0"/>
              <a:t>Storia sociale ed economica del </a:t>
            </a:r>
            <a:r>
              <a:rPr lang="it-IT" sz="4400" dirty="0" smtClean="0"/>
              <a:t>Medioevo 3.</a:t>
            </a:r>
            <a:endParaRPr lang="it-IT" sz="4400" dirty="0"/>
          </a:p>
        </p:txBody>
      </p:sp>
      <p:sp>
        <p:nvSpPr>
          <p:cNvPr id="3" name="Sottotitolo 2">
            <a:extLst>
              <a:ext uri="{FF2B5EF4-FFF2-40B4-BE49-F238E27FC236}">
                <a16:creationId xmlns:a16="http://schemas.microsoft.com/office/drawing/2014/main" xmlns="" id="{A34EAC60-6751-4DE7-AE24-09E724C8F16E}"/>
              </a:ext>
            </a:extLst>
          </p:cNvPr>
          <p:cNvSpPr>
            <a:spLocks noGrp="1"/>
          </p:cNvSpPr>
          <p:nvPr>
            <p:ph type="subTitle" idx="1"/>
          </p:nvPr>
        </p:nvSpPr>
        <p:spPr/>
        <p:txBody>
          <a:bodyPr>
            <a:normAutofit fontScale="92500" lnSpcReduction="10000"/>
          </a:bodyPr>
          <a:lstStyle/>
          <a:p>
            <a:r>
              <a:rPr lang="pt-BR" i="1" dirty="0">
                <a:solidFill>
                  <a:srgbClr val="FF0000"/>
                </a:solidFill>
              </a:rPr>
              <a:t>a.a. 2021/2022</a:t>
            </a:r>
          </a:p>
          <a:p>
            <a:endParaRPr lang="pt-BR" i="1" dirty="0">
              <a:solidFill>
                <a:srgbClr val="FF0000"/>
              </a:solidFill>
            </a:endParaRPr>
          </a:p>
          <a:p>
            <a:r>
              <a:rPr lang="pt-BR" i="1" dirty="0">
                <a:solidFill>
                  <a:srgbClr val="FF0000"/>
                </a:solidFill>
              </a:rPr>
              <a:t>Prof. Miriam Davide</a:t>
            </a:r>
          </a:p>
          <a:p>
            <a:endParaRPr lang="it-IT" dirty="0"/>
          </a:p>
        </p:txBody>
      </p:sp>
    </p:spTree>
    <p:extLst>
      <p:ext uri="{BB962C8B-B14F-4D97-AF65-F5344CB8AC3E}">
        <p14:creationId xmlns:p14="http://schemas.microsoft.com/office/powerpoint/2010/main" val="135369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2581" y="347730"/>
            <a:ext cx="10444766" cy="5632311"/>
          </a:xfrm>
          <a:prstGeom prst="rect">
            <a:avLst/>
          </a:prstGeom>
        </p:spPr>
        <p:txBody>
          <a:bodyPr wrap="square">
            <a:spAutoFit/>
          </a:bodyPr>
          <a:lstStyle/>
          <a:p>
            <a:pPr algn="just"/>
            <a:r>
              <a:rPr lang="it-IT" sz="2000" b="1" dirty="0"/>
              <a:t>Ugualmente voglio ed ordino che ogni anno nel giorno della mia morte nella stessa chiesa dello Spirito Santo sia fatto e sia celebrato il mio anniversario secondo gli usi e in quel giorno sia fatta per i poveri del detto ospedale e per i fratelli una pietanza del valore di cento soldi.</a:t>
            </a:r>
          </a:p>
          <a:p>
            <a:pPr algn="just"/>
            <a:endParaRPr lang="it-IT" sz="2000" b="1" dirty="0"/>
          </a:p>
          <a:p>
            <a:pPr algn="just"/>
            <a:r>
              <a:rPr lang="it-IT" sz="2000" b="1" dirty="0"/>
              <a:t>Voglio anche ed ordino che agli stessi poveri e ai fratelli quattro volte all'anno, cioè per ogni stagione dell'anno, sia fatta una pietanza del valore e della quantità di settanta soldi, affinché gli stessi poveri ed i fratelli, mossi da afflato religioso in conseguenza di questa [carità], non dimentichino di intercedere presso Dio con devote orazioni per la salvezza della mia anima.</a:t>
            </a:r>
          </a:p>
          <a:p>
            <a:pPr algn="just"/>
            <a:endParaRPr lang="it-IT" sz="2000" b="1" dirty="0"/>
          </a:p>
          <a:p>
            <a:pPr algn="just"/>
            <a:r>
              <a:rPr lang="it-IT" sz="2000" b="1" dirty="0"/>
              <a:t>Ugualmente voglio, stabilisco ed ordino che il detto maestro dello Spirito Santo, insieme con le cose predette, nella stagione invernale, ogni anno in perpetuo, acquisti e sia obbligato ad acquistare per una somma di venticinque lire dei panni correnti di </a:t>
            </a:r>
            <a:r>
              <a:rPr lang="it-IT" sz="2000" b="1" dirty="0" err="1" smtClean="0"/>
              <a:t>sergia</a:t>
            </a:r>
            <a:r>
              <a:rPr lang="it-IT" sz="2000" b="1" dirty="0" smtClean="0"/>
              <a:t>, </a:t>
            </a:r>
            <a:r>
              <a:rPr lang="it-IT" sz="2000" b="1" dirty="0"/>
              <a:t>o altro, adatti a fare vesti e tuniche per uso dei miserabili e del poveri di detto ospedale che più palesemente ne hanno bisogno. E della rimanenza di detto legato voglio che lo stesso maestro faccia e predisponga come a lui parrà meglio, per la salvezza della mia anima e per l'utilità di detto ospedale e dei suoi poveri, considerando responsabili in modo particolare di tutte queste cose la coscienza e l'anima del detto maestro dello Spirito Santo e le coscienze e le anime dei suoi successori in detto ospedale.</a:t>
            </a:r>
          </a:p>
        </p:txBody>
      </p:sp>
    </p:spTree>
    <p:extLst>
      <p:ext uri="{BB962C8B-B14F-4D97-AF65-F5344CB8AC3E}">
        <p14:creationId xmlns:p14="http://schemas.microsoft.com/office/powerpoint/2010/main" val="2574899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23493" y="557542"/>
            <a:ext cx="10122794" cy="5601533"/>
          </a:xfrm>
          <a:prstGeom prst="rect">
            <a:avLst/>
          </a:prstGeom>
        </p:spPr>
        <p:txBody>
          <a:bodyPr wrap="square">
            <a:spAutoFit/>
          </a:bodyPr>
          <a:lstStyle/>
          <a:p>
            <a:r>
              <a:rPr lang="it-IT" sz="2000" b="1" dirty="0"/>
              <a:t>Le quali novanta lire di reddito annuale e perpetuo assegno, concedo ed affido per conto mio e per conto dei miei eredi ai detti maestro, fratelli e poveri dello Spirito Santo di Besançon ogni anno, da riscuotere in perpetuo e da esigere e da detrarre sui miei redditi del pedaggio di </a:t>
            </a:r>
            <a:r>
              <a:rPr lang="it-IT" sz="2000" b="1" dirty="0" err="1"/>
              <a:t>Augerans</a:t>
            </a:r>
            <a:r>
              <a:rPr lang="it-IT" sz="2000" b="1" dirty="0"/>
              <a:t>, nel tempo e con le modalità con cui io fui solito percepire ed esigere annualmente i detti miei redditi del detto pedaggio e a questo scopo costituisco miei procuratori gli stessi maestro, fratelli e poveri, tanto quanto agissero in proprio…</a:t>
            </a:r>
          </a:p>
          <a:p>
            <a:endParaRPr lang="it-IT" sz="2000" b="1" dirty="0"/>
          </a:p>
          <a:p>
            <a:r>
              <a:rPr lang="it-IT" sz="2000" b="1" dirty="0"/>
              <a:t>Ugualmente do e lascio ai frati minori di Besançon sessanta soldi per fare un pasto nel loro convento, chiedendo loro che celebrino una messa per la salvezza della mia anima e intercedano presso Dio con devote orazioni.</a:t>
            </a:r>
          </a:p>
          <a:p>
            <a:endParaRPr lang="it-IT" sz="2000" b="1" dirty="0"/>
          </a:p>
          <a:p>
            <a:r>
              <a:rPr lang="it-IT" sz="2000" b="1" dirty="0"/>
              <a:t>Ugualmente do e lascio alla fabbrica della chiesa di S. Giovanni Evangelista di Besançon quaranta soldi.</a:t>
            </a:r>
          </a:p>
          <a:p>
            <a:endParaRPr lang="it-IT" sz="2000" b="1" dirty="0"/>
          </a:p>
          <a:p>
            <a:r>
              <a:rPr lang="it-IT" sz="2000" b="1" dirty="0"/>
              <a:t>Ugualmente e in modo simile do e lascio ai frati minori di Besançon sessanta soldi per un pasto.</a:t>
            </a:r>
          </a:p>
          <a:p>
            <a:endParaRPr lang="it-IT" sz="2000" b="1" dirty="0"/>
          </a:p>
          <a:p>
            <a:endParaRPr lang="it-IT" dirty="0"/>
          </a:p>
        </p:txBody>
      </p:sp>
    </p:spTree>
    <p:extLst>
      <p:ext uri="{BB962C8B-B14F-4D97-AF65-F5344CB8AC3E}">
        <p14:creationId xmlns:p14="http://schemas.microsoft.com/office/powerpoint/2010/main" val="1388446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01521" y="850006"/>
            <a:ext cx="9465972" cy="4708981"/>
          </a:xfrm>
          <a:prstGeom prst="rect">
            <a:avLst/>
          </a:prstGeom>
        </p:spPr>
        <p:txBody>
          <a:bodyPr wrap="square">
            <a:spAutoFit/>
          </a:bodyPr>
          <a:lstStyle/>
          <a:p>
            <a:pPr algn="just"/>
            <a:r>
              <a:rPr lang="it-IT" sz="2000" b="1" dirty="0"/>
              <a:t>Ugualmente [lascio] alle fabbriche delle chiese dei Santi Stefano, Andrea, Giovanni Battista, Giuseppe, al monastero di S. Marcellino, Paolo, Donato, Pietro e della Beata Maddalena di Besançon venti soldi a ciascuno</a:t>
            </a:r>
            <a:r>
              <a:rPr lang="it-IT" sz="2000" b="1" dirty="0" smtClean="0"/>
              <a:t>.</a:t>
            </a:r>
          </a:p>
          <a:p>
            <a:pPr algn="just"/>
            <a:endParaRPr lang="it-IT" sz="2000" b="1" dirty="0"/>
          </a:p>
          <a:p>
            <a:pPr algn="just"/>
            <a:r>
              <a:rPr lang="it-IT" sz="2000" b="1" dirty="0"/>
              <a:t>Ugualmente voglio ed ordino che otto libbre di frumento vengano acquistate e vengano usate per fabbricare del pane e nel giorno della mia morte o dopo, al più presto possibile, per la salvezza della mia anima sia dato e distribuito ai poveri e mendicanti della città di Besançon.</a:t>
            </a:r>
          </a:p>
          <a:p>
            <a:pPr algn="just"/>
            <a:r>
              <a:rPr lang="it-IT" sz="2000" b="1" dirty="0"/>
              <a:t>Ugualmente do e lascio ai poveri dell'ospedale di S. Giacomo delle Arene sessanta soldi per un pasto da offrire agli stessi.</a:t>
            </a:r>
          </a:p>
          <a:p>
            <a:pPr algn="just"/>
            <a:r>
              <a:rPr lang="it-IT" sz="2000" b="1" dirty="0"/>
              <a:t>Ugualmente ai poveri dell'ospedale di S. Brigida di Besançon, in modo simile, sessanta lire.</a:t>
            </a:r>
          </a:p>
          <a:p>
            <a:pPr algn="just"/>
            <a:r>
              <a:rPr lang="it-IT" sz="2000" b="1" dirty="0"/>
              <a:t>Ugualmente ai primi degli istruttori dei Santi Giovanni e Stefano cinque soldi a ciascuno…</a:t>
            </a:r>
          </a:p>
          <a:p>
            <a:pPr algn="just"/>
            <a:endParaRPr lang="it-IT" sz="2000" b="1" dirty="0"/>
          </a:p>
        </p:txBody>
      </p:sp>
    </p:spTree>
    <p:extLst>
      <p:ext uri="{BB962C8B-B14F-4D97-AF65-F5344CB8AC3E}">
        <p14:creationId xmlns:p14="http://schemas.microsoft.com/office/powerpoint/2010/main" val="2900349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888311"/>
          </a:xfrm>
        </p:spPr>
        <p:txBody>
          <a:bodyPr>
            <a:normAutofit fontScale="90000"/>
          </a:bodyPr>
          <a:lstStyle/>
          <a:p>
            <a:r>
              <a:rPr lang="it-IT" sz="2200" b="1" cap="none" dirty="0"/>
              <a:t>M. BANDELLO, Le Novelle, parte II, n. LIII, in Tutte le opere di Matteo </a:t>
            </a:r>
            <a:r>
              <a:rPr lang="it-IT" sz="2200" b="1" cap="none" dirty="0" err="1"/>
              <a:t>Bandello</a:t>
            </a:r>
            <a:r>
              <a:rPr lang="it-IT" sz="2200" b="1" cap="none" dirty="0"/>
              <a:t>, a cura di F. FLORA, Milano, Mondadori, 1952, vol. II, pp. 518-522.</a:t>
            </a:r>
            <a:br>
              <a:rPr lang="it-IT" sz="2200" b="1" cap="none" dirty="0"/>
            </a:br>
            <a:r>
              <a:rPr lang="it-IT" dirty="0"/>
              <a:t/>
            </a:r>
            <a:br>
              <a:rPr lang="it-IT" dirty="0"/>
            </a:br>
            <a:endParaRPr lang="it-IT" dirty="0"/>
          </a:p>
        </p:txBody>
      </p:sp>
      <p:sp>
        <p:nvSpPr>
          <p:cNvPr id="3" name="Segnaposto contenuto 2"/>
          <p:cNvSpPr>
            <a:spLocks noGrp="1"/>
          </p:cNvSpPr>
          <p:nvPr>
            <p:ph sz="quarter" idx="13"/>
          </p:nvPr>
        </p:nvSpPr>
        <p:spPr>
          <a:xfrm>
            <a:off x="515155" y="1352282"/>
            <a:ext cx="10762445" cy="4438917"/>
          </a:xfrm>
        </p:spPr>
        <p:txBody>
          <a:bodyPr>
            <a:normAutofit/>
          </a:bodyPr>
          <a:lstStyle/>
          <a:p>
            <a:pPr algn="just"/>
            <a:r>
              <a:rPr lang="it-IT" b="1" cap="none" dirty="0"/>
              <a:t>Quando noi, signori miei, </a:t>
            </a:r>
            <a:r>
              <a:rPr lang="it-IT" b="1" cap="none" dirty="0" err="1"/>
              <a:t>averemo</a:t>
            </a:r>
            <a:r>
              <a:rPr lang="it-IT" b="1" cap="none" dirty="0"/>
              <a:t> detto e detto, converrà per forza dire che questa cieca cupidigia di voler aver denari fuori di modo è cagione di molti mali. E non solamente rende bene spesso l'uomo infame e fa che da tutti è mostrato a dito, ma sovente anco lo caccia a casa di trenta para di diavoli in anima e in corpo. Onde io ora vo' mostrarvi in una mia novelletta, che è vera istoria, come gli uomini oltra modo cupidi del guadagno diventano sfrontati e quanto poco stimano Dio. Fu ne la città nostra di Milano, non è gran tempo, uno chiamato </a:t>
            </a:r>
            <a:r>
              <a:rPr lang="it-IT" b="1" cap="none" dirty="0" err="1"/>
              <a:t>Tomasone</a:t>
            </a:r>
            <a:r>
              <a:rPr lang="it-IT" b="1" cap="none" dirty="0"/>
              <a:t> Grasso, il quale </a:t>
            </a:r>
            <a:r>
              <a:rPr lang="it-IT" b="1" cap="none" dirty="0" err="1"/>
              <a:t>a'</a:t>
            </a:r>
            <a:r>
              <a:rPr lang="it-IT" b="1" cap="none" dirty="0"/>
              <a:t> suoi tempi avanzò in prestar danari ad usura quanti usurai mai furono innanzi a lui, onde ne divenne oltra misura ricchissimo. Nondimeno, per nasconder il suo vizio, egli ogni dì era il primo ad entrar in chiesa e di sua mano a quanti poveri ci erano dava un imperiale per elemosina; udiva due o tre messe e altre simili dimostrazioni faceva: di modo che chi conosciuto non l'avesse si sarebbe creduto che egli fosse stato il più cattolico e santo uomo di Milano</a:t>
            </a:r>
          </a:p>
        </p:txBody>
      </p:sp>
    </p:spTree>
    <p:extLst>
      <p:ext uri="{BB962C8B-B14F-4D97-AF65-F5344CB8AC3E}">
        <p14:creationId xmlns:p14="http://schemas.microsoft.com/office/powerpoint/2010/main" val="2528478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8185" y="1305342"/>
            <a:ext cx="10135673" cy="4093428"/>
          </a:xfrm>
          <a:prstGeom prst="rect">
            <a:avLst/>
          </a:prstGeom>
        </p:spPr>
        <p:txBody>
          <a:bodyPr wrap="square">
            <a:spAutoFit/>
          </a:bodyPr>
          <a:lstStyle/>
          <a:p>
            <a:r>
              <a:rPr lang="it-IT" sz="2000" b="1" dirty="0" smtClean="0"/>
              <a:t>Quando poi si predicava, egli mai non perdeva nessun sermone, ma, sempre di rimpetto al predicatore mettendosi, il tutto con sommissima attenzione udiva. Venne a predicar in Milano fra Bernardino da Siena, in quei tempi predicatore famosissimo, che poi fu da la santa madre Chiesa nel numero dei santi collocato; e poiché era d'età già vecchio ed appo tutti in opinione d'esser, come era, uomo santissimo, tutta la città concorreva ai suoi sermoni, di modo che in breve acquistò appo grandi e piccioli credito grandissimo.</a:t>
            </a:r>
          </a:p>
          <a:p>
            <a:endParaRPr lang="it-IT" sz="2000" b="1" dirty="0" smtClean="0"/>
          </a:p>
          <a:p>
            <a:r>
              <a:rPr lang="it-IT" sz="2000" b="1" dirty="0" err="1" smtClean="0"/>
              <a:t>Tomasone</a:t>
            </a:r>
            <a:r>
              <a:rPr lang="it-IT" sz="2000" b="1" dirty="0" smtClean="0"/>
              <a:t> non lasciava giorno che non l'andasse ad udire; ed avendolo sentito dodici o più sermoni, deliberò, </a:t>
            </a:r>
            <a:r>
              <a:rPr lang="it-IT" sz="2000" b="1" dirty="0" err="1" smtClean="0"/>
              <a:t>veggendo</a:t>
            </a:r>
            <a:r>
              <a:rPr lang="it-IT" sz="2000" b="1" dirty="0" smtClean="0"/>
              <a:t> che non predicava contro gli usurai, </a:t>
            </a:r>
            <a:r>
              <a:rPr lang="it-IT" sz="2000" b="1" dirty="0" err="1" smtClean="0"/>
              <a:t>andarlo</a:t>
            </a:r>
            <a:r>
              <a:rPr lang="it-IT" sz="2000" b="1" dirty="0" smtClean="0"/>
              <a:t> a visitare, e v'andò. Era </a:t>
            </a:r>
            <a:r>
              <a:rPr lang="it-IT" sz="2000" b="1" dirty="0" err="1" smtClean="0"/>
              <a:t>Tomasone</a:t>
            </a:r>
            <a:r>
              <a:rPr lang="it-IT" sz="2000" b="1" dirty="0" smtClean="0"/>
              <a:t> un uomo di venerabile presenza e autorità, e vestiva molto civilmente.</a:t>
            </a:r>
          </a:p>
          <a:p>
            <a:endParaRPr lang="it-IT" sz="2000" b="1" dirty="0"/>
          </a:p>
          <a:p>
            <a:r>
              <a:rPr lang="it-IT" sz="2000" b="1" dirty="0"/>
              <a:t>Fra Bernardino, visitato da colui, lo raccolse amorevolmente e con lui entrò in onesti e santi ragionamenti, essendosi posti a sedere. </a:t>
            </a:r>
            <a:endParaRPr lang="it-IT" sz="2000" b="1" dirty="0"/>
          </a:p>
        </p:txBody>
      </p:sp>
    </p:spTree>
    <p:extLst>
      <p:ext uri="{BB962C8B-B14F-4D97-AF65-F5344CB8AC3E}">
        <p14:creationId xmlns:p14="http://schemas.microsoft.com/office/powerpoint/2010/main" val="902873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3037" y="927279"/>
            <a:ext cx="9787943" cy="5632311"/>
          </a:xfrm>
          <a:prstGeom prst="rect">
            <a:avLst/>
          </a:prstGeom>
        </p:spPr>
        <p:txBody>
          <a:bodyPr wrap="square">
            <a:spAutoFit/>
          </a:bodyPr>
          <a:lstStyle/>
          <a:p>
            <a:r>
              <a:rPr lang="it-IT" sz="2000" b="1" dirty="0" err="1"/>
              <a:t>Tomasone</a:t>
            </a:r>
            <a:r>
              <a:rPr lang="it-IT" sz="2000" b="1" dirty="0"/>
              <a:t> faceva da ser </a:t>
            </a:r>
            <a:r>
              <a:rPr lang="it-IT" sz="2000" b="1" dirty="0" err="1"/>
              <a:t>Ciappelletto</a:t>
            </a:r>
            <a:r>
              <a:rPr lang="it-IT" sz="2000" b="1" dirty="0"/>
              <a:t>  e si mostrava tutto religioso e zelante de l'</a:t>
            </a:r>
            <a:r>
              <a:rPr lang="it-IT" sz="2000" b="1" dirty="0" err="1"/>
              <a:t>onor</a:t>
            </a:r>
            <a:r>
              <a:rPr lang="it-IT" sz="2000" b="1" dirty="0"/>
              <a:t> di Dio e de la salute de </a:t>
            </a:r>
            <a:r>
              <a:rPr lang="it-IT" sz="2000" b="1" dirty="0" err="1"/>
              <a:t>l'anime</a:t>
            </a:r>
            <a:r>
              <a:rPr lang="it-IT" sz="2000" b="1" dirty="0"/>
              <a:t>. Onde, dopo molti ragionamenti, egli al santo frate in questo modo parlò: «Padre riverendo, tutti noi milanesi abbiamo un infinito </a:t>
            </a:r>
            <a:r>
              <a:rPr lang="it-IT" sz="2000" b="1" dirty="0" err="1"/>
              <a:t>obligo</a:t>
            </a:r>
            <a:r>
              <a:rPr lang="it-IT" sz="2000" b="1" dirty="0"/>
              <a:t> al nostro Redentore </a:t>
            </a:r>
            <a:r>
              <a:rPr lang="it-IT" sz="2000" b="1" dirty="0" err="1"/>
              <a:t>messer</a:t>
            </a:r>
            <a:r>
              <a:rPr lang="it-IT" sz="2000" b="1" dirty="0"/>
              <a:t> </a:t>
            </a:r>
            <a:r>
              <a:rPr lang="it-IT" sz="2000" b="1" dirty="0" err="1"/>
              <a:t>Giesù</a:t>
            </a:r>
            <a:r>
              <a:rPr lang="it-IT" sz="2000" b="1" dirty="0"/>
              <a:t> Cristo, che abbia inspirato la vostra santissima religione [3] a mandarvi in questa nostra città a predicare, perciò che mediante la grazia del Salvatore io spero che le vostre predicazioni faranno bonissimo frutto e saranno cagione d'emendare la mala vita di molti, che vivono </a:t>
            </a:r>
            <a:r>
              <a:rPr lang="it-IT" sz="2000" b="1" dirty="0" err="1"/>
              <a:t>discorrettamente</a:t>
            </a:r>
            <a:r>
              <a:rPr lang="it-IT" sz="2000" b="1" dirty="0"/>
              <a:t>. </a:t>
            </a:r>
            <a:endParaRPr lang="it-IT" sz="2000" b="1" dirty="0" smtClean="0"/>
          </a:p>
          <a:p>
            <a:r>
              <a:rPr lang="it-IT" sz="2000" b="1" dirty="0"/>
              <a:t>Regnano in questa nostra città dei vizi e peccati assai, ma più che vizio alcuno che ci sia, v'è il maledetto peccato de l'abominevole usura, e molti ci sono che altro mestiere non fanno. Io, mosso da carità, ve l'ho voluto dire, a ciò che nei vostri fruttuosi sermoni possiate talora riprendere questo scelerato vizio e diradicarlo da questa città». Il santo uomo, che altrimenti non conosceva chi fosse </a:t>
            </a:r>
            <a:r>
              <a:rPr lang="it-IT" sz="2000" b="1" dirty="0" err="1"/>
              <a:t>Tomasone</a:t>
            </a:r>
            <a:r>
              <a:rPr lang="it-IT" sz="2000" b="1" dirty="0"/>
              <a:t>, e buono e leale gentiluomo lo giudicava, lo ringraziò assai ed </a:t>
            </a:r>
            <a:r>
              <a:rPr lang="it-IT" sz="2000" b="1" dirty="0" err="1"/>
              <a:t>essortò</a:t>
            </a:r>
            <a:r>
              <a:rPr lang="it-IT" sz="2000" b="1" dirty="0"/>
              <a:t> a perseverare in buon proposito. Poi cominciò </a:t>
            </a:r>
            <a:r>
              <a:rPr lang="it-IT" sz="2000" b="1" dirty="0" err="1"/>
              <a:t>ferventissivamente</a:t>
            </a:r>
            <a:r>
              <a:rPr lang="it-IT" sz="2000" b="1" dirty="0"/>
              <a:t> a predicare contro il vizio de l'usura, di maniera che in tutte le prediche altro mai non faceva che biasimare e riprendere chi prestava ad usura; il che agli auditori non poco di fastidio generava. Onde, essendo da alcuni uomini da bene visitato, fu avvertito che non s'affaticasse tanto contro gli usurai, ma seguitasse il suo solito modo di predicare.</a:t>
            </a:r>
            <a:endParaRPr lang="it-IT" sz="2000" b="1" dirty="0"/>
          </a:p>
        </p:txBody>
      </p:sp>
    </p:spTree>
    <p:extLst>
      <p:ext uri="{BB962C8B-B14F-4D97-AF65-F5344CB8AC3E}">
        <p14:creationId xmlns:p14="http://schemas.microsoft.com/office/powerpoint/2010/main" val="2628858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8794" y="335846"/>
            <a:ext cx="9105364" cy="5324535"/>
          </a:xfrm>
          <a:prstGeom prst="rect">
            <a:avLst/>
          </a:prstGeom>
        </p:spPr>
        <p:txBody>
          <a:bodyPr wrap="square">
            <a:spAutoFit/>
          </a:bodyPr>
          <a:lstStyle/>
          <a:p>
            <a:pPr algn="just"/>
            <a:r>
              <a:rPr lang="it-IT" sz="2000" b="1" dirty="0"/>
              <a:t>Non vi meravigliate di questo» — disse il santo frate — «perciò </a:t>
            </a:r>
            <a:r>
              <a:rPr lang="it-IT" sz="2000" b="1" dirty="0" err="1"/>
              <a:t>chè</a:t>
            </a:r>
            <a:r>
              <a:rPr lang="it-IT" sz="2000" b="1" dirty="0"/>
              <a:t> io sono stato spinto da quel gentiluomo vestito di </a:t>
            </a:r>
            <a:r>
              <a:rPr lang="it-IT" sz="2000" b="1" dirty="0" err="1"/>
              <a:t>pavonazzo</a:t>
            </a:r>
            <a:r>
              <a:rPr lang="it-IT" sz="2000" b="1" dirty="0"/>
              <a:t>, che ogni dì mi sta a sedere per </a:t>
            </a:r>
            <a:r>
              <a:rPr lang="it-IT" sz="2000" b="1" dirty="0" err="1"/>
              <a:t>iscontro</a:t>
            </a:r>
            <a:r>
              <a:rPr lang="it-IT" sz="2000" b="1" dirty="0"/>
              <a:t> quando io predico». E dati alcuni altri </a:t>
            </a:r>
            <a:r>
              <a:rPr lang="it-IT" sz="2000" b="1" dirty="0" err="1"/>
              <a:t>contrasegni</a:t>
            </a:r>
            <a:r>
              <a:rPr lang="it-IT" sz="2000" b="1" dirty="0"/>
              <a:t>, fu da tutti conosciuto che egli era </a:t>
            </a:r>
            <a:r>
              <a:rPr lang="it-IT" sz="2000" b="1" dirty="0" err="1"/>
              <a:t>Tomasone</a:t>
            </a:r>
            <a:r>
              <a:rPr lang="it-IT" sz="2000" b="1" dirty="0"/>
              <a:t> Grasso. Onde uno di quelli: «Oimè — disse — che è ciò che io sento? Costui, padre, che dite, è il maggior usuraio che in tutta Italia sia, e in questa città non si troverà chi presti ad usura se non egli. Ed io per me più volte, astretto da' bisogni, ho preso con grandissimi interessi danari da lui». Udendo fra Bernardino questa cosa, restò fuori di modo pieno di meraviglia; e volendo certificarsi, mandò per lui, il quale subito venne. Il santo frate entrò seco in ragionamento e venne a dirgli che egli era un grande usuraio e che, essendo così, molto si meravigliava che egli l'avesse stimolato con tanta istanzia a predicar contro l'usura. «Per questo — rispose allora </a:t>
            </a:r>
            <a:r>
              <a:rPr lang="it-IT" sz="2000" b="1" dirty="0" err="1"/>
              <a:t>Tomasone</a:t>
            </a:r>
            <a:r>
              <a:rPr lang="it-IT" sz="2000" b="1" dirty="0"/>
              <a:t> — venni io a pregarvi ed </a:t>
            </a:r>
            <a:r>
              <a:rPr lang="it-IT" sz="2000" b="1" dirty="0" err="1"/>
              <a:t>essortarvi</a:t>
            </a:r>
            <a:r>
              <a:rPr lang="it-IT" sz="2000" b="1" dirty="0"/>
              <a:t> che voi predicaste contro l'usura, perché vorrei esser solo a questo mestiere, per guadagnar più denari. E chi v'ha detto che altri non ci sia che io, che presti ad usura, s'inganna, ed io lo so, che da qualche giorno in </a:t>
            </a:r>
            <a:r>
              <a:rPr lang="it-IT" sz="2000" b="1" dirty="0" err="1"/>
              <a:t>quà</a:t>
            </a:r>
            <a:r>
              <a:rPr lang="it-IT" sz="2000" b="1" dirty="0"/>
              <a:t> non guadagno la metà di quello che io soleva guadagnare; il che mi fa conoscere che altri ci siano così </a:t>
            </a:r>
            <a:r>
              <a:rPr lang="it-IT" sz="2000" b="1" dirty="0" err="1"/>
              <a:t>savii</a:t>
            </a:r>
            <a:r>
              <a:rPr lang="it-IT" sz="2000" b="1" dirty="0"/>
              <a:t> come io, che anco essi attendono al denaro. </a:t>
            </a:r>
          </a:p>
        </p:txBody>
      </p:sp>
    </p:spTree>
    <p:extLst>
      <p:ext uri="{BB962C8B-B14F-4D97-AF65-F5344CB8AC3E}">
        <p14:creationId xmlns:p14="http://schemas.microsoft.com/office/powerpoint/2010/main" val="3760947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68191" y="197346"/>
            <a:ext cx="8667481" cy="5940088"/>
          </a:xfrm>
          <a:prstGeom prst="rect">
            <a:avLst/>
          </a:prstGeom>
        </p:spPr>
        <p:txBody>
          <a:bodyPr wrap="square">
            <a:spAutoFit/>
          </a:bodyPr>
          <a:lstStyle/>
          <a:p>
            <a:pPr algn="just"/>
            <a:r>
              <a:rPr lang="it-IT" sz="2000" b="1" dirty="0" smtClean="0"/>
              <a:t>E </a:t>
            </a:r>
            <a:r>
              <a:rPr lang="it-IT" sz="2000" b="1" dirty="0" err="1" smtClean="0"/>
              <a:t>dicovi</a:t>
            </a:r>
            <a:r>
              <a:rPr lang="it-IT" sz="2000" b="1" dirty="0"/>
              <a:t>, padre mio, che chi non ha denari, e pur assai, è una bestia. Voi siete, perdonatemi, poco pratico delle cose del mondo, e il viver vostro è a un modo e il nostro a un altro. E la somma del tutto è questa: che conviene, a chi vuol essere reputato e fra gli altri onorato, aver denari. Sia pur l'uomo </a:t>
            </a:r>
            <a:r>
              <a:rPr lang="it-IT" sz="2000" b="1" dirty="0" err="1"/>
              <a:t>nasciuto</a:t>
            </a:r>
            <a:r>
              <a:rPr lang="it-IT" sz="2000" b="1" dirty="0"/>
              <a:t> nobilissimamente e de la casa de' Visconti, che è la casa del nostro signor duca: se non </a:t>
            </a:r>
            <a:r>
              <a:rPr lang="it-IT" sz="2000" b="1" dirty="0" err="1"/>
              <a:t>averà</a:t>
            </a:r>
            <a:r>
              <a:rPr lang="it-IT" sz="2000" b="1" dirty="0"/>
              <a:t> denari, non sarà di lui tenuto conto alcuno. Io ho qualche pochi denari, che non pensaste che io fossi tutto oro, e se vado in castello per parlar al duca, subito son fatto entrare, se ben egli fosse in letto, perché quando ha avuto bisogno di </a:t>
            </a:r>
            <a:r>
              <a:rPr lang="it-IT" sz="2000" b="1" dirty="0" err="1"/>
              <a:t>diecento</a:t>
            </a:r>
            <a:r>
              <a:rPr lang="it-IT" sz="2000" b="1" dirty="0"/>
              <a:t> e trecento migliaia di ducati, io l'ho servito con quel profitto </a:t>
            </a:r>
            <a:r>
              <a:rPr lang="it-IT" sz="2000" b="1" dirty="0" smtClean="0"/>
              <a:t> </a:t>
            </a:r>
            <a:r>
              <a:rPr lang="it-IT" sz="2000" b="1" dirty="0"/>
              <a:t>che tra lui e me s'è accordato. Non ci è anco gentiluomo o cittadino o mercante o povero in questa città che non mi onori, perché io faccio servizio a tutti. Direte </a:t>
            </a:r>
            <a:r>
              <a:rPr lang="it-IT" sz="2000" b="1" dirty="0" err="1"/>
              <a:t>mò</a:t>
            </a:r>
            <a:r>
              <a:rPr lang="it-IT" sz="2000" b="1" dirty="0"/>
              <a:t> voi che io </a:t>
            </a:r>
            <a:r>
              <a:rPr lang="it-IT" sz="2000" b="1" dirty="0" err="1"/>
              <a:t>deverei</a:t>
            </a:r>
            <a:r>
              <a:rPr lang="it-IT" sz="2000" b="1" dirty="0"/>
              <a:t> prestare i miei denari senza </a:t>
            </a:r>
            <a:r>
              <a:rPr lang="it-IT" sz="2000" b="1" dirty="0" smtClean="0"/>
              <a:t>premio </a:t>
            </a:r>
            <a:r>
              <a:rPr lang="it-IT" sz="2000" b="1" dirty="0"/>
              <a:t>alcuno. Padre mio, cotesto modo di prestar non si costuma e non sarebbe il fatto mio. Io voglio il pegno in mano e voglio che i miei denari tornino a casa con guadagno. Basta a me ch'io non sforzo nessuno, né astringo a venire a torre denari in prestito da me. E perché l'avere denari è una cosa che senza fine allegra il core, e quanto più se n'ha tanto più cresce l'allegrezza, io mi mossi, quando vi parlai, a pregarvi che voi predicaste contro gli usurai, a ciò ch'io solo tutto il guadagno avessi». </a:t>
            </a:r>
          </a:p>
        </p:txBody>
      </p:sp>
    </p:spTree>
    <p:extLst>
      <p:ext uri="{BB962C8B-B14F-4D97-AF65-F5344CB8AC3E}">
        <p14:creationId xmlns:p14="http://schemas.microsoft.com/office/powerpoint/2010/main" val="1246824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87132" y="612845"/>
            <a:ext cx="8873544" cy="4708981"/>
          </a:xfrm>
          <a:prstGeom prst="rect">
            <a:avLst/>
          </a:prstGeom>
        </p:spPr>
        <p:txBody>
          <a:bodyPr wrap="square">
            <a:spAutoFit/>
          </a:bodyPr>
          <a:lstStyle/>
          <a:p>
            <a:pPr algn="just"/>
            <a:r>
              <a:rPr lang="it-IT" sz="2000" b="1" dirty="0" smtClean="0"/>
              <a:t>Si </a:t>
            </a:r>
            <a:r>
              <a:rPr lang="it-IT" sz="2000" b="1" dirty="0"/>
              <a:t>sforzò il santo frate con verissime e sante ragioni di voler levare questa fantasia di capo a </a:t>
            </a:r>
            <a:r>
              <a:rPr lang="it-IT" sz="2000" b="1" dirty="0" err="1"/>
              <a:t>Tomasone</a:t>
            </a:r>
            <a:r>
              <a:rPr lang="it-IT" sz="2000" b="1" dirty="0"/>
              <a:t>, ed assai gli predicò, mostrandogli negli Evangeli che Cristo nostro Salvatore di bocca sua comanda che si debba prestar denari al prossimo senza speranza di cavarne uno </a:t>
            </a:r>
            <a:r>
              <a:rPr lang="it-IT" sz="2000" b="1" dirty="0" err="1"/>
              <a:t>spilletto</a:t>
            </a:r>
            <a:r>
              <a:rPr lang="it-IT" sz="2000" b="1" dirty="0"/>
              <a:t>. Egli </a:t>
            </a:r>
            <a:r>
              <a:rPr lang="it-IT" sz="2000" b="1" dirty="0" err="1"/>
              <a:t>puotè</a:t>
            </a:r>
            <a:r>
              <a:rPr lang="it-IT" sz="2000" b="1" dirty="0"/>
              <a:t> allegare la ragione </a:t>
            </a:r>
            <a:r>
              <a:rPr lang="it-IT" sz="2000" b="1" dirty="0" smtClean="0"/>
              <a:t> </a:t>
            </a:r>
            <a:r>
              <a:rPr lang="it-IT" sz="2000" b="1" dirty="0"/>
              <a:t>civile e la canonica e il Testamento Vecchio col Nuovo, ma niente profittò, perciò </a:t>
            </a:r>
            <a:r>
              <a:rPr lang="it-IT" sz="2000" b="1" dirty="0" err="1"/>
              <a:t>chè</a:t>
            </a:r>
            <a:r>
              <a:rPr lang="it-IT" sz="2000" b="1" dirty="0"/>
              <a:t> il </a:t>
            </a:r>
            <a:r>
              <a:rPr lang="it-IT" sz="2000" b="1" dirty="0" err="1"/>
              <a:t>Tomasone</a:t>
            </a:r>
            <a:r>
              <a:rPr lang="it-IT" sz="2000" b="1" dirty="0"/>
              <a:t> perseverava ostinato nel suo proposito. </a:t>
            </a:r>
            <a:r>
              <a:rPr lang="it-IT" sz="2000" b="1" dirty="0" err="1"/>
              <a:t>Strinsesi</a:t>
            </a:r>
            <a:r>
              <a:rPr lang="it-IT" sz="2000" b="1" dirty="0"/>
              <a:t> il santo frate ne le spalle di compassione, udendo così fatte risposte di </a:t>
            </a:r>
            <a:r>
              <a:rPr lang="it-IT" sz="2000" b="1" dirty="0" err="1"/>
              <a:t>Tomasone</a:t>
            </a:r>
            <a:r>
              <a:rPr lang="it-IT" sz="2000" b="1" dirty="0"/>
              <a:t> e da sé licenziatolo, pregò nostro signore Idio che gli occhi de la mente gli illuminasse.</a:t>
            </a:r>
          </a:p>
          <a:p>
            <a:pPr algn="just"/>
            <a:endParaRPr lang="it-IT" sz="2000" b="1" dirty="0"/>
          </a:p>
          <a:p>
            <a:pPr algn="just"/>
            <a:r>
              <a:rPr lang="it-IT" sz="2000" b="1" dirty="0"/>
              <a:t>E poi che di </a:t>
            </a:r>
            <a:r>
              <a:rPr lang="it-IT" sz="2000" b="1" dirty="0" err="1"/>
              <a:t>Tomasone</a:t>
            </a:r>
            <a:r>
              <a:rPr lang="it-IT" sz="2000" b="1" dirty="0"/>
              <a:t> tanto ve n'ho detto, vi dirò ancora un fioretto che, poco innanzi a questo ragionamento che fece col santo frate, avvenne. Andava, come avete già inteso, </a:t>
            </a:r>
            <a:r>
              <a:rPr lang="it-IT" sz="2000" b="1" dirty="0" err="1"/>
              <a:t>Tomasone</a:t>
            </a:r>
            <a:r>
              <a:rPr lang="it-IT" sz="2000" b="1" dirty="0"/>
              <a:t> ogni dì a la predicazione ed, avendo fra Bernardino gagliardamente predicato contro gli usurai, un povero calzolaio, che era </a:t>
            </a:r>
            <a:r>
              <a:rPr lang="it-IT" sz="2000" b="1" dirty="0" err="1"/>
              <a:t>ito</a:t>
            </a:r>
            <a:r>
              <a:rPr lang="it-IT" sz="2000" b="1" dirty="0"/>
              <a:t> per pigliar denari in prestito da lui, finito che fosse il sermone, sentendo così acerbamente gridar il frate contro l'usura, si smarrì.</a:t>
            </a:r>
          </a:p>
        </p:txBody>
      </p:sp>
    </p:spTree>
    <p:extLst>
      <p:ext uri="{BB962C8B-B14F-4D97-AF65-F5344CB8AC3E}">
        <p14:creationId xmlns:p14="http://schemas.microsoft.com/office/powerpoint/2010/main" val="1469513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23493" y="1028343"/>
            <a:ext cx="9040969" cy="4093428"/>
          </a:xfrm>
          <a:prstGeom prst="rect">
            <a:avLst/>
          </a:prstGeom>
        </p:spPr>
        <p:txBody>
          <a:bodyPr wrap="square">
            <a:spAutoFit/>
          </a:bodyPr>
          <a:lstStyle/>
          <a:p>
            <a:pPr algn="just"/>
            <a:r>
              <a:rPr lang="it-IT" sz="2000" b="1" dirty="0"/>
              <a:t>E tornando </a:t>
            </a:r>
            <a:r>
              <a:rPr lang="it-IT" sz="2000" b="1" dirty="0" err="1"/>
              <a:t>Tomasone</a:t>
            </a:r>
            <a:r>
              <a:rPr lang="it-IT" sz="2000" b="1" dirty="0"/>
              <a:t> a casa, non ardiva ricercarlo, ma dietro passo </a:t>
            </a:r>
            <a:r>
              <a:rPr lang="it-IT" sz="2000" b="1" dirty="0" err="1"/>
              <a:t>passo</a:t>
            </a:r>
            <a:r>
              <a:rPr lang="it-IT" sz="2000" b="1" dirty="0"/>
              <a:t> lo seguitava. </a:t>
            </a:r>
            <a:r>
              <a:rPr lang="it-IT" sz="2000" b="1" dirty="0" err="1"/>
              <a:t>Veggendolo</a:t>
            </a:r>
            <a:r>
              <a:rPr lang="it-IT" sz="2000" b="1" dirty="0"/>
              <a:t>, </a:t>
            </a:r>
            <a:r>
              <a:rPr lang="it-IT" sz="2000" b="1" dirty="0" err="1"/>
              <a:t>Tomasone</a:t>
            </a:r>
            <a:r>
              <a:rPr lang="it-IT" sz="2000" b="1" dirty="0"/>
              <a:t> gli disse: «Compagno, vuoi nulla da me?» «Io vorrei bene qualche cosa — rispose il calzolaio — ma non ardisco a chiedervi, avendo sentito il frate sì fieramente garrire contra gli usurai; e dubito che voi non siate convertito e più non vogliate prestare». Disse allora </a:t>
            </a:r>
            <a:r>
              <a:rPr lang="it-IT" sz="2000" b="1" dirty="0" err="1"/>
              <a:t>Tomasone</a:t>
            </a:r>
            <a:r>
              <a:rPr lang="it-IT" sz="2000" b="1" dirty="0"/>
              <a:t>: «Dimmi, che </a:t>
            </a:r>
            <a:r>
              <a:rPr lang="it-IT" sz="2000" b="1" dirty="0" err="1"/>
              <a:t>mestiero</a:t>
            </a:r>
            <a:r>
              <a:rPr lang="it-IT" sz="2000" b="1" dirty="0"/>
              <a:t> è il tuo?». «Io sono calzolaio — rispose egli. «Sta bene — disse </a:t>
            </a:r>
            <a:r>
              <a:rPr lang="it-IT" sz="2000" b="1" dirty="0" err="1"/>
              <a:t>Tomasone</a:t>
            </a:r>
            <a:r>
              <a:rPr lang="it-IT" sz="2000" b="1" dirty="0"/>
              <a:t> — tu sei stato al sermone e vai a bottega: che </a:t>
            </a:r>
            <a:r>
              <a:rPr lang="it-IT" sz="2000" b="1" dirty="0" err="1"/>
              <a:t>mestiero</a:t>
            </a:r>
            <a:r>
              <a:rPr lang="it-IT" sz="2000" b="1" dirty="0"/>
              <a:t> sarà ora il tuo?» «Sarò calzolaio — rispose il povero uomo — perché non so far altro </a:t>
            </a:r>
            <a:r>
              <a:rPr lang="it-IT" sz="2000" b="1" dirty="0" err="1"/>
              <a:t>mestiero</a:t>
            </a:r>
            <a:r>
              <a:rPr lang="it-IT" sz="2000" b="1" dirty="0"/>
              <a:t>». «Ed io — soggiunse </a:t>
            </a:r>
            <a:r>
              <a:rPr lang="it-IT" sz="2000" b="1" dirty="0" err="1"/>
              <a:t>Tomasone</a:t>
            </a:r>
            <a:r>
              <a:rPr lang="it-IT" sz="2000" b="1" dirty="0"/>
              <a:t> — sarò prestatore, perché altro esercizio non ho per le mani». E gli diede quei denari che volle. Questo è quel </a:t>
            </a:r>
            <a:r>
              <a:rPr lang="it-IT" sz="2000" b="1" dirty="0" err="1"/>
              <a:t>Tomasone</a:t>
            </a:r>
            <a:r>
              <a:rPr lang="it-IT" sz="2000" b="1" dirty="0"/>
              <a:t> che poi si </a:t>
            </a:r>
            <a:r>
              <a:rPr lang="it-IT" sz="2000" b="1" dirty="0" smtClean="0"/>
              <a:t>convertì </a:t>
            </a:r>
            <a:r>
              <a:rPr lang="it-IT" sz="2000" b="1" dirty="0"/>
              <a:t>e restituì tutto il mal tolto, certo ed incerto, e lasciò tante elemosine e cose pie, che tutto 'l di in Milano si fanno; il quale, se visse male, almeno, per quello che si può giudicare, morì bene e da cristiano.</a:t>
            </a:r>
          </a:p>
        </p:txBody>
      </p:sp>
    </p:spTree>
    <p:extLst>
      <p:ext uri="{BB962C8B-B14F-4D97-AF65-F5344CB8AC3E}">
        <p14:creationId xmlns:p14="http://schemas.microsoft.com/office/powerpoint/2010/main" val="903149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cap="none" dirty="0"/>
              <a:t>Notai liguri del secolo XII e XIII, a c. di H. G. Krueger e R. I. Reynolds, V</a:t>
            </a:r>
            <a:r>
              <a:rPr lang="it-IT" sz="2400" b="1" cap="none" dirty="0" smtClean="0"/>
              <a:t>I, </a:t>
            </a:r>
            <a:r>
              <a:rPr lang="it-IT" sz="2400" b="1" cap="none" dirty="0"/>
              <a:t>Genova, 1951, </a:t>
            </a:r>
            <a:r>
              <a:rPr lang="it-IT" sz="2400" b="1" cap="none" dirty="0" smtClean="0"/>
              <a:t>p.23</a:t>
            </a:r>
            <a:endParaRPr lang="it-IT" sz="2400" b="1" cap="none" dirty="0"/>
          </a:p>
        </p:txBody>
      </p:sp>
      <p:sp>
        <p:nvSpPr>
          <p:cNvPr id="3" name="Segnaposto contenuto 2"/>
          <p:cNvSpPr>
            <a:spLocks noGrp="1"/>
          </p:cNvSpPr>
          <p:nvPr>
            <p:ph sz="quarter" idx="13"/>
          </p:nvPr>
        </p:nvSpPr>
        <p:spPr/>
        <p:txBody>
          <a:bodyPr>
            <a:normAutofit/>
          </a:bodyPr>
          <a:lstStyle/>
          <a:p>
            <a:pPr algn="just"/>
            <a:r>
              <a:rPr lang="it-IT" sz="2400" b="1" cap="none" dirty="0" smtClean="0"/>
              <a:t>Genova, 14 giugno 1216</a:t>
            </a:r>
          </a:p>
          <a:p>
            <a:pPr algn="just"/>
            <a:r>
              <a:rPr lang="it-IT" sz="2400" b="1" cap="none" dirty="0" smtClean="0"/>
              <a:t>Noi Ricordato di San </a:t>
            </a:r>
            <a:r>
              <a:rPr lang="it-IT" sz="2400" b="1" cap="none" dirty="0" err="1" smtClean="0"/>
              <a:t>Zumignano</a:t>
            </a:r>
            <a:r>
              <a:rPr lang="it-IT" sz="2400" b="1" cap="none" dirty="0" smtClean="0"/>
              <a:t> e </a:t>
            </a:r>
            <a:r>
              <a:rPr lang="it-IT" sz="2400" b="1" cap="none" dirty="0" err="1" smtClean="0"/>
              <a:t>Bonsignore</a:t>
            </a:r>
            <a:r>
              <a:rPr lang="it-IT" sz="2400" b="1" cap="none" dirty="0" smtClean="0"/>
              <a:t> di San </a:t>
            </a:r>
            <a:r>
              <a:rPr lang="it-IT" sz="2400" b="1" cap="none" dirty="0" err="1" smtClean="0"/>
              <a:t>Zumignano</a:t>
            </a:r>
            <a:r>
              <a:rPr lang="it-IT" sz="2400" b="1" cap="none" dirty="0" smtClean="0"/>
              <a:t> riconosciamo di aver ricevuto da te Bernardino </a:t>
            </a:r>
            <a:r>
              <a:rPr lang="it-IT" sz="2400" b="1" cap="none" dirty="0" err="1" smtClean="0"/>
              <a:t>Paucone</a:t>
            </a:r>
            <a:r>
              <a:rPr lang="it-IT" sz="2400" b="1" cap="none" dirty="0" smtClean="0"/>
              <a:t> di San </a:t>
            </a:r>
            <a:r>
              <a:rPr lang="it-IT" sz="2400" b="1" cap="none" dirty="0" err="1" smtClean="0"/>
              <a:t>Zumignano</a:t>
            </a:r>
            <a:r>
              <a:rPr lang="it-IT" sz="2400" b="1" cap="none" dirty="0" smtClean="0"/>
              <a:t> lire 38 genovesi in accomandita. Le quali portiamo per commerciare a Ceuta e da noi la possibilità di portarle per commerciare quindi a </a:t>
            </a:r>
            <a:r>
              <a:rPr lang="it-IT" sz="2400" b="1" cap="none" dirty="0" err="1" smtClean="0"/>
              <a:t>Bugea</a:t>
            </a:r>
            <a:r>
              <a:rPr lang="it-IT" sz="2400" b="1" cap="none" dirty="0" smtClean="0"/>
              <a:t> per un solo viaggio e da lì ritorneremo a Genova o a Pisa o a Marsiglia. </a:t>
            </a:r>
          </a:p>
        </p:txBody>
      </p:sp>
    </p:spTree>
    <p:extLst>
      <p:ext uri="{BB962C8B-B14F-4D97-AF65-F5344CB8AC3E}">
        <p14:creationId xmlns:p14="http://schemas.microsoft.com/office/powerpoint/2010/main" val="1121063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2DE315D-C858-45DE-A215-66A3BFCEF82A}"/>
              </a:ext>
            </a:extLst>
          </p:cNvPr>
          <p:cNvSpPr>
            <a:spLocks noGrp="1"/>
          </p:cNvSpPr>
          <p:nvPr>
            <p:ph type="title"/>
          </p:nvPr>
        </p:nvSpPr>
        <p:spPr/>
        <p:txBody>
          <a:bodyPr>
            <a:normAutofit/>
          </a:bodyPr>
          <a:lstStyle/>
          <a:p>
            <a:r>
              <a:rPr lang="it-IT" sz="2800" b="1" cap="none" dirty="0" smtClean="0"/>
              <a:t>Notai liguri del secolo XII e XIII, a c. di H. </a:t>
            </a:r>
            <a:r>
              <a:rPr lang="it-IT" sz="2800" b="1" cap="none" dirty="0" smtClean="0"/>
              <a:t>G. Krueger e R. I. Reynolds, II, Genova, 1951, p.10.</a:t>
            </a:r>
            <a:endParaRPr lang="it-IT" sz="2800" b="1" cap="none" dirty="0"/>
          </a:p>
        </p:txBody>
      </p:sp>
      <p:sp>
        <p:nvSpPr>
          <p:cNvPr id="3" name="Segnaposto contenuto 2">
            <a:extLst>
              <a:ext uri="{FF2B5EF4-FFF2-40B4-BE49-F238E27FC236}">
                <a16:creationId xmlns:a16="http://schemas.microsoft.com/office/drawing/2014/main" xmlns="" id="{9F31856A-9F46-4CF1-824C-0A28844F0F95}"/>
              </a:ext>
            </a:extLst>
          </p:cNvPr>
          <p:cNvSpPr>
            <a:spLocks noGrp="1"/>
          </p:cNvSpPr>
          <p:nvPr>
            <p:ph sz="quarter" idx="13"/>
          </p:nvPr>
        </p:nvSpPr>
        <p:spPr>
          <a:xfrm>
            <a:off x="425003" y="1996226"/>
            <a:ext cx="10852597" cy="3794974"/>
          </a:xfrm>
        </p:spPr>
        <p:txBody>
          <a:bodyPr>
            <a:normAutofit fontScale="92500" lnSpcReduction="10000"/>
          </a:bodyPr>
          <a:lstStyle/>
          <a:p>
            <a:pPr algn="just"/>
            <a:r>
              <a:rPr lang="it-IT" b="1" cap="none" dirty="0"/>
              <a:t> </a:t>
            </a:r>
            <a:r>
              <a:rPr lang="it-IT" sz="2400" b="1" cap="none" dirty="0" smtClean="0"/>
              <a:t>(Genova, 24 maggio 1216)</a:t>
            </a:r>
          </a:p>
          <a:p>
            <a:pPr algn="just"/>
            <a:r>
              <a:rPr lang="it-IT" sz="2400" b="1" cap="none" dirty="0" smtClean="0"/>
              <a:t>Io Guglielmo Longo di Savignone,  riconosco di aver ricevuto da Giovanni di Bosco soldi 21 genovesi in mutuo, rinunciando etc. i quali prometto di restituire entro il prossimo giorno di sa Bartolomeo, io o per mezzo di un mio incaricato a te o ad un tuo incaricato;  altrimenti voglio che tu trattenga per te quello che mi devi dare per la terra che per me tu tieni in </a:t>
            </a:r>
            <a:r>
              <a:rPr lang="it-IT" sz="2400" b="1" cap="none" dirty="0" err="1" smtClean="0"/>
              <a:t>Ceroxola</a:t>
            </a:r>
            <a:r>
              <a:rPr lang="it-IT" sz="2400" b="1" cap="none" dirty="0" smtClean="0"/>
              <a:t>, e che lo trattenga per due anni per te e i tuoi eredi, senza alcuna contraddizione mia o da parte dei miei eredi. Testimoni etc. </a:t>
            </a:r>
          </a:p>
          <a:p>
            <a:pPr algn="just"/>
            <a:r>
              <a:rPr lang="it-IT" sz="2400" b="1" cap="none" dirty="0" smtClean="0"/>
              <a:t>Fatto a Genova nel mercato, davanti alla casa dei canonici, nel giorn</a:t>
            </a:r>
            <a:r>
              <a:rPr lang="it-IT" sz="2400" b="1" cap="none" dirty="0" smtClean="0"/>
              <a:t>o predetto tra l’ora nona e il vespro.</a:t>
            </a:r>
            <a:endParaRPr lang="it-IT" sz="2400" b="1" cap="none" dirty="0"/>
          </a:p>
        </p:txBody>
      </p:sp>
    </p:spTree>
    <p:extLst>
      <p:ext uri="{BB962C8B-B14F-4D97-AF65-F5344CB8AC3E}">
        <p14:creationId xmlns:p14="http://schemas.microsoft.com/office/powerpoint/2010/main" val="9726927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8018" y="270788"/>
            <a:ext cx="10364451" cy="1596177"/>
          </a:xfrm>
        </p:spPr>
        <p:txBody>
          <a:bodyPr>
            <a:normAutofit/>
          </a:bodyPr>
          <a:lstStyle/>
          <a:p>
            <a:r>
              <a:rPr lang="it-IT" sz="2400" b="1" cap="none" dirty="0"/>
              <a:t>Notai liguri del secolo XII e </a:t>
            </a:r>
            <a:r>
              <a:rPr lang="it-IT" sz="2400" b="1" cap="none" dirty="0" smtClean="0"/>
              <a:t>XIII, p. 143.</a:t>
            </a:r>
            <a:endParaRPr lang="it-IT" sz="2400" dirty="0"/>
          </a:p>
        </p:txBody>
      </p:sp>
      <p:sp>
        <p:nvSpPr>
          <p:cNvPr id="3" name="Segnaposto contenuto 2"/>
          <p:cNvSpPr>
            <a:spLocks noGrp="1"/>
          </p:cNvSpPr>
          <p:nvPr>
            <p:ph sz="quarter" idx="13"/>
          </p:nvPr>
        </p:nvSpPr>
        <p:spPr>
          <a:xfrm>
            <a:off x="617559" y="1671633"/>
            <a:ext cx="10363826" cy="3424107"/>
          </a:xfrm>
        </p:spPr>
        <p:txBody>
          <a:bodyPr>
            <a:noAutofit/>
          </a:bodyPr>
          <a:lstStyle/>
          <a:p>
            <a:pPr algn="just"/>
            <a:r>
              <a:rPr lang="it-IT" b="1" cap="none" dirty="0" smtClean="0"/>
              <a:t>(Genova, 19 ottobre 1216)</a:t>
            </a:r>
          </a:p>
          <a:p>
            <a:pPr algn="just"/>
            <a:r>
              <a:rPr lang="it-IT" b="1" cap="none" dirty="0" smtClean="0"/>
              <a:t>Io </a:t>
            </a:r>
            <a:r>
              <a:rPr lang="it-IT" b="1" cap="none" dirty="0" err="1" smtClean="0"/>
              <a:t>Caracausa</a:t>
            </a:r>
            <a:r>
              <a:rPr lang="it-IT" b="1" cap="none" dirty="0" smtClean="0"/>
              <a:t>, figlia del fu Giovanni </a:t>
            </a:r>
            <a:r>
              <a:rPr lang="it-IT" b="1" cap="none" dirty="0" err="1" smtClean="0"/>
              <a:t>Bacugia</a:t>
            </a:r>
            <a:r>
              <a:rPr lang="it-IT" b="1" cap="none" dirty="0" smtClean="0"/>
              <a:t>, riconosco di aver ricevuto da te Raimondo provenzale soldi 20 genovesi in mutuo, rinunciando etc. i quali prometto di restituire alla prossima festa di San Michele entro un anno prossimo venturo, io o un mio incaricato a te o ad un tuo certo incaricato. Per i quali do a te l’abitazione della mia casa, nella quale abiti, da San Michele prossimo venturo sino ad un anno senza tue spese, promettendo che non conteggerò questo nel predetto capitale e che non farò in seguito alcuna lite contro di te di fronte ad alcun giudice, chierico o secolare. Se invece farò il contrario mi sottoporrò alla pena del doppio di quanto avrò fatto contro te stipulante, obbligando in ciò tutti i miei beni. Testimoni etc. Fatto nello stesso luogo, nello stesso giorno, nella stessa ora.  </a:t>
            </a:r>
            <a:endParaRPr lang="it-IT" b="1" cap="none" dirty="0"/>
          </a:p>
        </p:txBody>
      </p:sp>
    </p:spTree>
    <p:extLst>
      <p:ext uri="{BB962C8B-B14F-4D97-AF65-F5344CB8AC3E}">
        <p14:creationId xmlns:p14="http://schemas.microsoft.com/office/powerpoint/2010/main" val="3428177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254A4CA-CC3F-4AC9-A2E1-0BB9C30F12D0}"/>
              </a:ext>
            </a:extLst>
          </p:cNvPr>
          <p:cNvSpPr>
            <a:spLocks noGrp="1"/>
          </p:cNvSpPr>
          <p:nvPr>
            <p:ph type="title"/>
          </p:nvPr>
        </p:nvSpPr>
        <p:spPr>
          <a:xfrm>
            <a:off x="913775" y="618518"/>
            <a:ext cx="10364451" cy="1158768"/>
          </a:xfrm>
        </p:spPr>
        <p:txBody>
          <a:bodyPr>
            <a:normAutofit/>
          </a:bodyPr>
          <a:lstStyle/>
          <a:p>
            <a:r>
              <a:rPr lang="it-IT" sz="2800" b="1" cap="none" dirty="0"/>
              <a:t>Notai liguri del secolo XII e XIII, p. </a:t>
            </a:r>
            <a:r>
              <a:rPr lang="it-IT" sz="2800" b="1" cap="none" dirty="0" smtClean="0"/>
              <a:t>139.</a:t>
            </a:r>
            <a:endParaRPr lang="it-IT" sz="2800" b="1" cap="none" dirty="0"/>
          </a:p>
        </p:txBody>
      </p:sp>
      <p:sp>
        <p:nvSpPr>
          <p:cNvPr id="3" name="Segnaposto contenuto 2">
            <a:extLst>
              <a:ext uri="{FF2B5EF4-FFF2-40B4-BE49-F238E27FC236}">
                <a16:creationId xmlns:a16="http://schemas.microsoft.com/office/drawing/2014/main" xmlns="" id="{14F0F52F-5BF7-4609-B7D7-65BAC5807F7D}"/>
              </a:ext>
            </a:extLst>
          </p:cNvPr>
          <p:cNvSpPr>
            <a:spLocks noGrp="1"/>
          </p:cNvSpPr>
          <p:nvPr>
            <p:ph sz="quarter" idx="13"/>
          </p:nvPr>
        </p:nvSpPr>
        <p:spPr>
          <a:xfrm>
            <a:off x="489397" y="1841680"/>
            <a:ext cx="10788203" cy="3949520"/>
          </a:xfrm>
        </p:spPr>
        <p:txBody>
          <a:bodyPr>
            <a:normAutofit/>
          </a:bodyPr>
          <a:lstStyle/>
          <a:p>
            <a:pPr algn="just"/>
            <a:r>
              <a:rPr lang="it-IT" b="1" cap="none" dirty="0" smtClean="0"/>
              <a:t>(</a:t>
            </a:r>
            <a:r>
              <a:rPr lang="it-IT" sz="2400" b="1" cap="none" dirty="0" smtClean="0"/>
              <a:t>Genova, 18 ottobre 1216)</a:t>
            </a:r>
          </a:p>
          <a:p>
            <a:pPr algn="just"/>
            <a:r>
              <a:rPr lang="it-IT" sz="2400" b="1" cap="none" dirty="0" smtClean="0"/>
              <a:t>Io Balduino </a:t>
            </a:r>
            <a:r>
              <a:rPr lang="it-IT" sz="2400" b="1" cap="none" dirty="0" err="1" smtClean="0"/>
              <a:t>Marruco</a:t>
            </a:r>
            <a:r>
              <a:rPr lang="it-IT" sz="2400" b="1" cap="none" dirty="0" smtClean="0"/>
              <a:t> di Noli riconosco di aver ricevuto da te </a:t>
            </a:r>
            <a:r>
              <a:rPr lang="it-IT" sz="2400" b="1" cap="none" dirty="0" err="1" smtClean="0"/>
              <a:t>Bonvassallo</a:t>
            </a:r>
            <a:r>
              <a:rPr lang="it-IT" sz="2400" b="1" cap="none" dirty="0" smtClean="0"/>
              <a:t> Galletta lire 10 genovesi, rinunciando etc. , per cui prometto di dare e pagare lire 11 e ½ genovesi, io stesso o per mezzo di un mio incaricato, quindici giorni dopo che sarò ritornato dalla Marittima, dove mi reco, salvo andando e ritornando la nave che è chiamata San </a:t>
            </a:r>
            <a:r>
              <a:rPr lang="it-IT" sz="2400" b="1" cap="none" dirty="0" err="1" smtClean="0"/>
              <a:t>Jacobo</a:t>
            </a:r>
            <a:r>
              <a:rPr lang="it-IT" sz="2400" b="1" cap="none" dirty="0" smtClean="0"/>
              <a:t> o la maggior parte delle cose trasportate su quella nave sotto la pena del doppio, obbligando in ciò tutti i miei beni etc.; </a:t>
            </a:r>
            <a:endParaRPr lang="it-IT" sz="2400" b="1" cap="none" dirty="0"/>
          </a:p>
        </p:txBody>
      </p:sp>
    </p:spTree>
    <p:extLst>
      <p:ext uri="{BB962C8B-B14F-4D97-AF65-F5344CB8AC3E}">
        <p14:creationId xmlns:p14="http://schemas.microsoft.com/office/powerpoint/2010/main" val="1291281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39402" y="1094704"/>
            <a:ext cx="9749307" cy="4524315"/>
          </a:xfrm>
          <a:prstGeom prst="rect">
            <a:avLst/>
          </a:prstGeom>
        </p:spPr>
        <p:txBody>
          <a:bodyPr wrap="square">
            <a:spAutoFit/>
          </a:bodyPr>
          <a:lstStyle/>
          <a:p>
            <a:pPr algn="just"/>
            <a:r>
              <a:rPr lang="it-IT" sz="2400" b="1" dirty="0"/>
              <a:t>Promettiamo di ricondurre e consegnare il capitale con tutto il profitto che in qualunque modo sia stato raggiunto in potere tuo o di un tuo certo incaricato, da cui, estratto il capitale, noi dobbiamo avere la quarta parte del profitto in tre quarti</a:t>
            </a:r>
            <a:r>
              <a:rPr lang="it-IT" sz="2400" b="1" dirty="0" smtClean="0"/>
              <a:t>.</a:t>
            </a:r>
          </a:p>
          <a:p>
            <a:pPr algn="just"/>
            <a:endParaRPr lang="it-IT" sz="2400" b="1" dirty="0"/>
          </a:p>
          <a:p>
            <a:pPr algn="just"/>
            <a:r>
              <a:rPr lang="it-IT" sz="2400" b="1" dirty="0" smtClean="0"/>
              <a:t>E insieme devono essere utilizzati, spesi e fatti rendere insieme ad altri denari che portiamo con noi.</a:t>
            </a:r>
          </a:p>
          <a:p>
            <a:pPr algn="just"/>
            <a:r>
              <a:rPr lang="it-IT" sz="2400" b="1" dirty="0" smtClean="0"/>
              <a:t>Tutte queste cose ti promettiamo di compiere di osservare, sotto la pena del doppio, obbligati in questo tutti i nostri beni etc.</a:t>
            </a:r>
          </a:p>
          <a:p>
            <a:pPr algn="just"/>
            <a:r>
              <a:rPr lang="it-IT" sz="2400" b="1" dirty="0" smtClean="0"/>
              <a:t>Rinunciando etc.</a:t>
            </a:r>
          </a:p>
          <a:p>
            <a:pPr algn="just"/>
            <a:endParaRPr lang="it-IT" sz="2400" b="1" dirty="0"/>
          </a:p>
          <a:p>
            <a:pPr algn="just"/>
            <a:r>
              <a:rPr lang="it-IT" sz="2400" b="1" dirty="0" smtClean="0"/>
              <a:t>Fatto nel luogo, nel giorno e nell’ora predetti.  </a:t>
            </a:r>
            <a:endParaRPr lang="it-IT" sz="2400" b="1" dirty="0"/>
          </a:p>
        </p:txBody>
      </p:sp>
    </p:spTree>
    <p:extLst>
      <p:ext uri="{BB962C8B-B14F-4D97-AF65-F5344CB8AC3E}">
        <p14:creationId xmlns:p14="http://schemas.microsoft.com/office/powerpoint/2010/main" val="2303030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1184525"/>
          </a:xfrm>
        </p:spPr>
        <p:txBody>
          <a:bodyPr/>
          <a:lstStyle/>
          <a:p>
            <a:r>
              <a:rPr lang="it-IT" cap="none" dirty="0"/>
              <a:t>Notai liguri del secolo XII e XIII</a:t>
            </a:r>
            <a:r>
              <a:rPr lang="it-IT" cap="none" dirty="0" smtClean="0"/>
              <a:t>, p.140. </a:t>
            </a:r>
            <a:endParaRPr lang="it-IT" cap="none" dirty="0"/>
          </a:p>
        </p:txBody>
      </p:sp>
      <p:sp>
        <p:nvSpPr>
          <p:cNvPr id="3" name="Segnaposto contenuto 2"/>
          <p:cNvSpPr>
            <a:spLocks noGrp="1"/>
          </p:cNvSpPr>
          <p:nvPr>
            <p:ph sz="quarter" idx="13"/>
          </p:nvPr>
        </p:nvSpPr>
        <p:spPr>
          <a:xfrm>
            <a:off x="489397" y="1712890"/>
            <a:ext cx="10788203" cy="4078309"/>
          </a:xfrm>
        </p:spPr>
        <p:txBody>
          <a:bodyPr>
            <a:normAutofit/>
          </a:bodyPr>
          <a:lstStyle/>
          <a:p>
            <a:pPr algn="just"/>
            <a:r>
              <a:rPr lang="it-IT" sz="2400" b="1" cap="none" dirty="0" smtClean="0"/>
              <a:t>Io maestro </a:t>
            </a:r>
            <a:r>
              <a:rPr lang="it-IT" sz="2400" b="1" cap="none" dirty="0" err="1" smtClean="0"/>
              <a:t>Tealdo</a:t>
            </a:r>
            <a:r>
              <a:rPr lang="it-IT" sz="2400" b="1" cap="none" dirty="0" smtClean="0"/>
              <a:t> di Cremona riconosco di aver ricevuto da te Uberto di Torino speziale soldi 50 genovesi in accomandita. I quali porto per commerciare in Sardegna e quindi a Genova. Il capitale, invero, con tutto il profitto che in qualunque modo sarà ottenuto prometto di ricondurlo e consegnarlo in potere tuo e di un tuo certo incaricato, e quindi estratto il capitale devo avere la metà del profitto. E insieme devono essere utilizzati etc. Con i quali denari mi dai la possibilità di agire per negoziare come con gli altri che porto con me. Tutte le quali cose ti prometto di adempiere e di osservare sotto la pena etc. Testimoni etc. Fatto nel luogo e nel giorno predetti, attorno all’ora nona.   </a:t>
            </a:r>
            <a:endParaRPr lang="it-IT" sz="2400" b="1" cap="none" dirty="0"/>
          </a:p>
        </p:txBody>
      </p:sp>
    </p:spTree>
    <p:extLst>
      <p:ext uri="{BB962C8B-B14F-4D97-AF65-F5344CB8AC3E}">
        <p14:creationId xmlns:p14="http://schemas.microsoft.com/office/powerpoint/2010/main" val="4045772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1274677"/>
          </a:xfrm>
        </p:spPr>
        <p:txBody>
          <a:bodyPr>
            <a:normAutofit/>
          </a:bodyPr>
          <a:lstStyle/>
          <a:p>
            <a:r>
              <a:rPr lang="it-IT" sz="2400" b="1" cap="none" dirty="0" smtClean="0"/>
              <a:t>A . </a:t>
            </a:r>
            <a:r>
              <a:rPr lang="it-IT" sz="2400" b="1" cap="none" dirty="0" err="1" smtClean="0"/>
              <a:t>Spicciani</a:t>
            </a:r>
            <a:r>
              <a:rPr lang="it-IT" sz="2400" b="1" cap="none" dirty="0" smtClean="0"/>
              <a:t>, Capitale e interesse tra mercatura e povertà nei teologi e canonisti dei secoli XIII-XIV, Roma 1990, pp.51-52.</a:t>
            </a:r>
            <a:endParaRPr lang="it-IT" sz="2400" b="1" cap="none" dirty="0"/>
          </a:p>
        </p:txBody>
      </p:sp>
      <p:sp>
        <p:nvSpPr>
          <p:cNvPr id="3" name="Segnaposto contenuto 2"/>
          <p:cNvSpPr>
            <a:spLocks noGrp="1"/>
          </p:cNvSpPr>
          <p:nvPr>
            <p:ph sz="quarter" idx="13"/>
          </p:nvPr>
        </p:nvSpPr>
        <p:spPr>
          <a:xfrm>
            <a:off x="231820" y="1712890"/>
            <a:ext cx="11045780" cy="4078309"/>
          </a:xfrm>
        </p:spPr>
        <p:txBody>
          <a:bodyPr/>
          <a:lstStyle/>
          <a:p>
            <a:pPr algn="just"/>
            <a:r>
              <a:rPr lang="it-IT" b="1" dirty="0" smtClean="0"/>
              <a:t>(</a:t>
            </a:r>
            <a:r>
              <a:rPr lang="it-IT" b="1" cap="none" dirty="0" smtClean="0"/>
              <a:t>Testo di Innocenzo IV)</a:t>
            </a:r>
          </a:p>
          <a:p>
            <a:pPr algn="just"/>
            <a:r>
              <a:rPr lang="it-IT" b="1" cap="none" dirty="0" smtClean="0"/>
              <a:t>L’usura è proibita sia nel vecchio sia nel nuovo Testamento, come si legge «Date in mutuo senza nulla aspettare in cambio (Luca, 6, 35) e i versetti seguenti. E perciò è totalmente proibita l’usura; poiché se fosse permesso riceverla tutti i mali da ciò ne seguirebbero. E soprattutto perché non si interesserebbero gli uomini della coltivazione delle terre se non quando non potrebbero  fare altrimenti, e ne conseguirebbe una carestia così grande, che tutti i poveri morirebbero di fame; perché anche se potessero avere le terre da coltivare, tuttavia non potrebbero avere gli animali e gli strumenti necessari per la coltivazione non </a:t>
            </a:r>
            <a:r>
              <a:rPr lang="it-IT" b="1" cap="none" dirty="0" err="1" smtClean="0"/>
              <a:t>possidendoli</a:t>
            </a:r>
            <a:r>
              <a:rPr lang="it-IT" b="1" cap="none" dirty="0"/>
              <a:t> </a:t>
            </a:r>
            <a:r>
              <a:rPr lang="it-IT" b="1" cap="none" dirty="0" smtClean="0"/>
              <a:t>i poveri per conto proprio, mentre i ricchi sia per lucro, sia per la sicurezza del denaro, porrebbero il proprio denaro nelle usure piuttosto che in investimenti d minor valore e meno sicuri. </a:t>
            </a:r>
            <a:endParaRPr lang="it-IT" b="1" cap="none" dirty="0"/>
          </a:p>
        </p:txBody>
      </p:sp>
    </p:spTree>
    <p:extLst>
      <p:ext uri="{BB962C8B-B14F-4D97-AF65-F5344CB8AC3E}">
        <p14:creationId xmlns:p14="http://schemas.microsoft.com/office/powerpoint/2010/main" val="1342070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43944" y="1159099"/>
            <a:ext cx="9865217" cy="2862322"/>
          </a:xfrm>
          <a:prstGeom prst="rect">
            <a:avLst/>
          </a:prstGeom>
        </p:spPr>
        <p:txBody>
          <a:bodyPr wrap="square">
            <a:spAutoFit/>
          </a:bodyPr>
          <a:lstStyle/>
          <a:p>
            <a:r>
              <a:rPr lang="it-IT" sz="2000" b="1" dirty="0" smtClean="0"/>
              <a:t>E se alcuni investissero in questo settore le vettovaglie sarebbero così care che i poveri non avrebbero la possibilità di acquistarle, e questo costituirebbe il massimo e grandioso pericolo per i fedeli. Per cui Davide preferiva la peste, che colpisce tutti ugualmente, poveri e ricchi, alla fame, con la quale solo i poveri muoiono (Sam, 24, 13-14)</a:t>
            </a:r>
          </a:p>
          <a:p>
            <a:endParaRPr lang="it-IT" sz="2000" b="1" dirty="0" smtClean="0"/>
          </a:p>
          <a:p>
            <a:r>
              <a:rPr lang="it-IT" sz="2000" b="1" dirty="0" smtClean="0"/>
              <a:t>Un’altra ragione è che a stento può accadere che uno debba delle usure stia a lungo senza cadere in povertà, che è cosa assai pericolosa, a meno che il desiderio della povertà non sia dato da Dio a qualcuno come uno speciale dono, per cui Salomone disse : « non darmi né ricchezze né povertà» (Proverbi, 30, 8)</a:t>
            </a:r>
            <a:endParaRPr lang="it-IT" sz="2000" b="1" dirty="0"/>
          </a:p>
        </p:txBody>
      </p:sp>
    </p:spTree>
    <p:extLst>
      <p:ext uri="{BB962C8B-B14F-4D97-AF65-F5344CB8AC3E}">
        <p14:creationId xmlns:p14="http://schemas.microsoft.com/office/powerpoint/2010/main" val="358356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13646" y="1056068"/>
            <a:ext cx="8564450" cy="4154984"/>
          </a:xfrm>
          <a:prstGeom prst="rect">
            <a:avLst/>
          </a:prstGeom>
        </p:spPr>
        <p:txBody>
          <a:bodyPr wrap="square">
            <a:spAutoFit/>
          </a:bodyPr>
          <a:lstStyle/>
          <a:p>
            <a:r>
              <a:rPr lang="it-IT" sz="2400" b="1" dirty="0" smtClean="0"/>
              <a:t>Molti altri mali ne conseguono; poiché nel dividersi e nel prediligere il denaro, a  stento di evita l’idolatria: lì è infatti sempre il cuore dell’avaro.</a:t>
            </a:r>
          </a:p>
          <a:p>
            <a:r>
              <a:rPr lang="it-IT" sz="2400" b="1" dirty="0" smtClean="0"/>
              <a:t>Infatti: «Dove è il tuo tesoro, ivi è il tuo cuore» (Matteo, 6, 21), se «ti è più gradito osservare l’oro che è il sole» (Ambrogio, Sermone 81).</a:t>
            </a:r>
          </a:p>
          <a:p>
            <a:pPr algn="just"/>
            <a:r>
              <a:rPr lang="it-IT" sz="2400" b="1" dirty="0" smtClean="0"/>
              <a:t>E così si può vedere che quasi tutti i mali derivano dalle usure e perciò esse sono generalmente proibite dal Signore in entrambi i Testamenti. Infatti, se anche si trova un caso in cui per il diritto naturale, che la natura offre all’umo, non ci fosse peccato che seguirebbero, in ogni caso è proibita.</a:t>
            </a:r>
            <a:r>
              <a:rPr lang="it-IT" sz="2400" dirty="0" smtClean="0"/>
              <a:t> </a:t>
            </a:r>
            <a:endParaRPr lang="it-IT" sz="2400" dirty="0"/>
          </a:p>
        </p:txBody>
      </p:sp>
    </p:spTree>
    <p:extLst>
      <p:ext uri="{BB962C8B-B14F-4D97-AF65-F5344CB8AC3E}">
        <p14:creationId xmlns:p14="http://schemas.microsoft.com/office/powerpoint/2010/main" val="4200955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6653" y="0"/>
            <a:ext cx="10364451" cy="1596177"/>
          </a:xfrm>
        </p:spPr>
        <p:txBody>
          <a:bodyPr>
            <a:normAutofit/>
          </a:bodyPr>
          <a:lstStyle/>
          <a:p>
            <a:pPr algn="just"/>
            <a:r>
              <a:rPr lang="it-IT" sz="2400" b="1" cap="none" dirty="0"/>
              <a:t>A. SAPORI, Un fiorentino bizzarro alla corte di Borgogna. Scaglia Tifi, in «Studi di Storia Economica (secoli XIII-XIV-XV)», vol. I, Firenze, Sansoni, 1955, pp. 123-127.</a:t>
            </a:r>
          </a:p>
        </p:txBody>
      </p:sp>
      <p:sp>
        <p:nvSpPr>
          <p:cNvPr id="3" name="Segnaposto contenuto 2"/>
          <p:cNvSpPr>
            <a:spLocks noGrp="1"/>
          </p:cNvSpPr>
          <p:nvPr>
            <p:ph sz="quarter" idx="13"/>
          </p:nvPr>
        </p:nvSpPr>
        <p:spPr>
          <a:xfrm>
            <a:off x="631065" y="1777286"/>
            <a:ext cx="11075831" cy="4013914"/>
          </a:xfrm>
        </p:spPr>
        <p:txBody>
          <a:bodyPr>
            <a:noAutofit/>
          </a:bodyPr>
          <a:lstStyle/>
          <a:p>
            <a:pPr algn="just"/>
            <a:r>
              <a:rPr lang="it-IT" b="1" cap="none" dirty="0"/>
              <a:t>Testamento di Scaglia Tifi fatto a Besançon il 16 maggio 1330 e pubblicato dalla curia in quella città il 27 gennaio </a:t>
            </a:r>
            <a:r>
              <a:rPr lang="it-IT" b="1" cap="none" dirty="0" smtClean="0"/>
              <a:t>1332.</a:t>
            </a:r>
          </a:p>
          <a:p>
            <a:pPr algn="just"/>
            <a:r>
              <a:rPr lang="it-IT" b="1" cap="none" dirty="0" smtClean="0"/>
              <a:t>In </a:t>
            </a:r>
            <a:r>
              <a:rPr lang="it-IT" b="1" cap="none" dirty="0"/>
              <a:t>nome della santa ed individua Trinità, del Padre, del Figlio e dello Spirito sento. Amen. Io Giacomo, detto Scaglia dei Tifi, di Firenze, sano di mente e di corpo ed essendo completamente nelle mie facoltà fisiche e mentali per grazia divina, considerando e sapendo che dopo il peccato del nostro primo progenitore la condizione del genere umano è transitoria e mortale e che nulla è più certo della morte e nulla più incerto della sua ora, e perciò non volendo morire senza testamento, finché la ragione regge la mente ed il vigore sostiene le membra ed il corpo, non indebolito da alcuna malattia, stabilisco, faccio, ordino e dispongo in questo documento nel seguente modo il mio testamento e la mia estrema volontà riguardo il mio corpo, i miei beni e le mie proprietà mobili ed ereditarie a me da Dio concesse, ovunque oltre monti, escluse quelle esistenti in Italia.</a:t>
            </a:r>
          </a:p>
        </p:txBody>
      </p:sp>
    </p:spTree>
    <p:extLst>
      <p:ext uri="{BB962C8B-B14F-4D97-AF65-F5344CB8AC3E}">
        <p14:creationId xmlns:p14="http://schemas.microsoft.com/office/powerpoint/2010/main" val="1116761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79549" y="593010"/>
            <a:ext cx="9994006" cy="5940088"/>
          </a:xfrm>
          <a:prstGeom prst="rect">
            <a:avLst/>
          </a:prstGeom>
        </p:spPr>
        <p:txBody>
          <a:bodyPr wrap="square">
            <a:spAutoFit/>
          </a:bodyPr>
          <a:lstStyle/>
          <a:p>
            <a:pPr algn="just"/>
            <a:r>
              <a:rPr lang="it-IT" sz="2000" b="1" dirty="0"/>
              <a:t>In primo luogo raccomando la mia anima, non appena sarà uscita dal suo corpo, all'altissimo Creatore.</a:t>
            </a:r>
          </a:p>
          <a:p>
            <a:pPr algn="just"/>
            <a:endParaRPr lang="it-IT" sz="2000" b="1" dirty="0"/>
          </a:p>
          <a:p>
            <a:pPr algn="just"/>
            <a:r>
              <a:rPr lang="it-IT" sz="2000" b="1" dirty="0"/>
              <a:t>Ugualmente, se avverrà che io debba pagare il mio debito alla natura oltre monti, scelgo la mia sepoltura nella chiesa dell'ospedale di Santo Spirito in Besançon e do e concedo in pura e perpetua elemosina novanta lire di reddito annuo e perpetuo sotto la forma, il modo, le condizioni e gli oneri sotto dichiarati al maestro, ai fratelli ed ai poveri presenti e futuri del detto ospedale dello Spirito Santo di Besançon per la salvezza dell'anima mia, dei miei genitori e antecessori e per quelli a cui io sono obbligato a patto che lo stesso maestro </a:t>
            </a:r>
            <a:r>
              <a:rPr lang="it-IT" sz="2000" b="1" dirty="0" smtClean="0"/>
              <a:t>debba </a:t>
            </a:r>
            <a:r>
              <a:rPr lang="it-IT" sz="2000" b="1" dirty="0"/>
              <a:t>e sia obbligato a costituire, instituire, ordinare, scegliere ed eleggere come </a:t>
            </a:r>
            <a:r>
              <a:rPr lang="it-IT" sz="2000" b="1" dirty="0" err="1"/>
              <a:t>capellani</a:t>
            </a:r>
            <a:r>
              <a:rPr lang="it-IT" sz="2000" b="1" dirty="0"/>
              <a:t> nella stessa chiesa dello Spirito Santo due frati del detto ospedale dello Spirito Santo, promossi ai sacri ordini del sacerdozio, in un altare appositamente stabilito, al più presto possibile, dopo la mia morte, i quali </a:t>
            </a:r>
            <a:r>
              <a:rPr lang="it-IT" sz="2000" b="1" dirty="0" err="1"/>
              <a:t>capellani</a:t>
            </a:r>
            <a:r>
              <a:rPr lang="it-IT" sz="2000" b="1" dirty="0"/>
              <a:t> ogni giorno alternativamente celebrino in perpetuo presso l'altare predetto una messa di requie per la salvezza della mia anima e di quella dei miei genitori e dei miei predecessori e siano obbligati con giuramento a celebrarla, ai quali </a:t>
            </a:r>
            <a:r>
              <a:rPr lang="it-IT" sz="2000" b="1" dirty="0" err="1"/>
              <a:t>capellani</a:t>
            </a:r>
            <a:r>
              <a:rPr lang="it-IT" sz="2000" b="1" dirty="0"/>
              <a:t> si dia e si paghi e il detto maestro sia obbligato a dare e pagare, detraendolo dal legato suddetto, ogni anno in perpetuo, venti lire di annuo e eterno reddito, cioè dieci lire per ciascuno.</a:t>
            </a:r>
          </a:p>
          <a:p>
            <a:endParaRPr lang="it-IT" sz="2000" dirty="0"/>
          </a:p>
        </p:txBody>
      </p:sp>
    </p:spTree>
    <p:extLst>
      <p:ext uri="{BB962C8B-B14F-4D97-AF65-F5344CB8AC3E}">
        <p14:creationId xmlns:p14="http://schemas.microsoft.com/office/powerpoint/2010/main" val="1291639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Gocci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149</TotalTime>
  <Words>3789</Words>
  <Application>Microsoft Office PowerPoint</Application>
  <PresentationFormat>Personalizzato</PresentationFormat>
  <Paragraphs>74</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Goccia</vt:lpstr>
      <vt:lpstr>Storia sociale ed economica del Medioevo 3.</vt:lpstr>
      <vt:lpstr>Notai liguri del secolo XII e XIII, a c. di H. G. Krueger e R. I. Reynolds, VI, Genova, 1951, p.23</vt:lpstr>
      <vt:lpstr>Presentazione standard di PowerPoint</vt:lpstr>
      <vt:lpstr>Notai liguri del secolo XII e XIII, p.140. </vt:lpstr>
      <vt:lpstr>A . Spicciani, Capitale e interesse tra mercatura e povertà nei teologi e canonisti dei secoli XIII-XIV, Roma 1990, pp.51-52.</vt:lpstr>
      <vt:lpstr>Presentazione standard di PowerPoint</vt:lpstr>
      <vt:lpstr>Presentazione standard di PowerPoint</vt:lpstr>
      <vt:lpstr>A. SAPORI, Un fiorentino bizzarro alla corte di Borgogna. Scaglia Tifi, in «Studi di Storia Economica (secoli XIII-XIV-XV)», vol. I, Firenze, Sansoni, 1955, pp. 123-127.</vt:lpstr>
      <vt:lpstr>Presentazione standard di PowerPoint</vt:lpstr>
      <vt:lpstr>Presentazione standard di PowerPoint</vt:lpstr>
      <vt:lpstr>Presentazione standard di PowerPoint</vt:lpstr>
      <vt:lpstr>Presentazione standard di PowerPoint</vt:lpstr>
      <vt:lpstr>M. BANDELLO, Le Novelle, parte II, n. LIII, in Tutte le opere di Matteo Bandello, a cura di F. FLORA, Milano, Mondadori, 1952, vol. II, pp. 518-522.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Notai liguri del secolo XII e XIII, a c. di H. G. Krueger e R. I. Reynolds, II, Genova, 1951, p.10.</vt:lpstr>
      <vt:lpstr>Notai liguri del secolo XII e XIII, p. 143.</vt:lpstr>
      <vt:lpstr>Notai liguri del secolo XII e XIII, p. 139.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Storia sociale ed economica del Medioevo</dc:title>
  <dc:creator>DAVIDE MIRIAM</dc:creator>
  <cp:lastModifiedBy>User</cp:lastModifiedBy>
  <cp:revision>18</cp:revision>
  <dcterms:created xsi:type="dcterms:W3CDTF">2021-10-25T10:02:29Z</dcterms:created>
  <dcterms:modified xsi:type="dcterms:W3CDTF">2021-11-03T03:16:18Z</dcterms:modified>
</cp:coreProperties>
</file>