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sldIdLst>
    <p:sldId id="256" r:id="rId2"/>
    <p:sldId id="289" r:id="rId3"/>
    <p:sldId id="291" r:id="rId4"/>
    <p:sldId id="295" r:id="rId5"/>
    <p:sldId id="312" r:id="rId6"/>
    <p:sldId id="313" r:id="rId7"/>
    <p:sldId id="315" r:id="rId8"/>
    <p:sldId id="343" r:id="rId9"/>
    <p:sldId id="332" r:id="rId10"/>
    <p:sldId id="333" r:id="rId11"/>
    <p:sldId id="334" r:id="rId12"/>
    <p:sldId id="335" r:id="rId13"/>
    <p:sldId id="336" r:id="rId14"/>
    <p:sldId id="338" r:id="rId15"/>
    <p:sldId id="337" r:id="rId16"/>
    <p:sldId id="340" r:id="rId17"/>
    <p:sldId id="341" r:id="rId18"/>
    <p:sldId id="342" r:id="rId19"/>
    <p:sldId id="344" r:id="rId20"/>
    <p:sldId id="345" r:id="rId21"/>
    <p:sldId id="314" r:id="rId22"/>
    <p:sldId id="316" r:id="rId23"/>
    <p:sldId id="317" r:id="rId24"/>
    <p:sldId id="318" r:id="rId25"/>
    <p:sldId id="319" r:id="rId26"/>
    <p:sldId id="320" r:id="rId27"/>
    <p:sldId id="321" r:id="rId28"/>
    <p:sldId id="322" r:id="rId29"/>
    <p:sldId id="323" r:id="rId30"/>
    <p:sldId id="324" r:id="rId31"/>
    <p:sldId id="346" r:id="rId32"/>
    <p:sldId id="347" r:id="rId33"/>
    <p:sldId id="348" r:id="rId34"/>
    <p:sldId id="325" r:id="rId35"/>
    <p:sldId id="326" r:id="rId36"/>
    <p:sldId id="327" r:id="rId37"/>
    <p:sldId id="328" r:id="rId38"/>
    <p:sldId id="329" r:id="rId39"/>
    <p:sldId id="330" r:id="rId40"/>
    <p:sldId id="331" r:id="rId41"/>
    <p:sldId id="296" r:id="rId42"/>
    <p:sldId id="297" r:id="rId43"/>
    <p:sldId id="298" r:id="rId44"/>
    <p:sldId id="299" r:id="rId45"/>
    <p:sldId id="307" r:id="rId46"/>
    <p:sldId id="308" r:id="rId47"/>
    <p:sldId id="309" r:id="rId48"/>
    <p:sldId id="310" r:id="rId49"/>
    <p:sldId id="311" r:id="rId50"/>
    <p:sldId id="300" r:id="rId51"/>
    <p:sldId id="301" r:id="rId52"/>
    <p:sldId id="302" r:id="rId53"/>
    <p:sldId id="303" r:id="rId54"/>
    <p:sldId id="304" r:id="rId55"/>
    <p:sldId id="305" r:id="rId56"/>
    <p:sldId id="306"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2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17" name="Segnaposto piè di pagina 16"/>
          <p:cNvSpPr>
            <a:spLocks noGrp="1"/>
          </p:cNvSpPr>
          <p:nvPr>
            <p:ph type="ftr" sz="quarter" idx="11"/>
          </p:nvPr>
        </p:nvSpPr>
        <p:spPr/>
        <p:txBody>
          <a:bodyPr/>
          <a:lstStyle/>
          <a:p>
            <a:endParaRPr lang="en-US" dirty="0"/>
          </a:p>
        </p:txBody>
      </p:sp>
      <p:sp>
        <p:nvSpPr>
          <p:cNvPr id="7" name="Connettore 1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t>‹N›</a:t>
            </a:fld>
            <a:endParaRPr lang="en-US" dirty="0"/>
          </a:p>
        </p:txBody>
      </p:sp>
      <p:sp>
        <p:nvSpPr>
          <p:cNvPr id="8" name="Titolo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9221216" y="3009902"/>
            <a:ext cx="609600" cy="441325"/>
          </a:xfrm>
        </p:spPr>
        <p:txBody>
          <a:bodyPr/>
          <a:lstStyle/>
          <a:p>
            <a:fld id="{6D22F896-40B5-4ADD-8801-0D06FADFA095}" type="slidenum">
              <a:rPr lang="en-US" smtClean="0"/>
              <a:pPr/>
              <a:t>‹N›</a:t>
            </a:fld>
            <a:endParaRPr lang="en-US" dirty="0"/>
          </a:p>
        </p:txBody>
      </p:sp>
      <p:sp>
        <p:nvSpPr>
          <p:cNvPr id="3" name="Segnaposto testo verticale 2"/>
          <p:cNvSpPr>
            <a:spLocks noGrp="1"/>
          </p:cNvSpPr>
          <p:nvPr>
            <p:ph type="body" orient="vert" idx="1"/>
          </p:nvPr>
        </p:nvSpPr>
        <p:spPr>
          <a:xfrm>
            <a:off x="406400" y="304800"/>
            <a:ext cx="87376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8A87A34-81AB-432B-8DAE-1953F412C126}" type="datetimeFigureOut">
              <a:rPr lang="en-US" smtClean="0"/>
              <a:pPr/>
              <a:t>11/8/2021</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2" name="Titolo verticale 1"/>
          <p:cNvSpPr>
            <a:spLocks noGrp="1"/>
          </p:cNvSpPr>
          <p:nvPr>
            <p:ph type="title" orient="vert"/>
          </p:nvPr>
        </p:nvSpPr>
        <p:spPr>
          <a:xfrm>
            <a:off x="9855200" y="304802"/>
            <a:ext cx="19304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a:xfrm>
            <a:off x="5815584" y="1026373"/>
            <a:ext cx="609600" cy="441325"/>
          </a:xfrm>
        </p:spPr>
        <p:txBody>
          <a:bodyPr/>
          <a:lstStyle/>
          <a:p>
            <a:fld id="{6D22F896-40B5-4ADD-8801-0D06FADFA095}" type="slidenum">
              <a:rPr lang="en-US" smtClean="0"/>
              <a:t>‹N›</a:t>
            </a:fld>
            <a:endParaRPr lang="en-US" dirty="0"/>
          </a:p>
        </p:txBody>
      </p:sp>
      <p:sp>
        <p:nvSpPr>
          <p:cNvPr id="8" name="Segnaposto contenuto 7"/>
          <p:cNvSpPr>
            <a:spLocks noGrp="1"/>
          </p:cNvSpPr>
          <p:nvPr>
            <p:ph sz="quarter" idx="1"/>
          </p:nvPr>
        </p:nvSpPr>
        <p:spPr>
          <a:xfrm>
            <a:off x="402336" y="1527048"/>
            <a:ext cx="1133856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en-US" dirty="0"/>
          </a:p>
        </p:txBody>
      </p:sp>
      <p:sp>
        <p:nvSpPr>
          <p:cNvPr id="4" name="Segnaposto data 3"/>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8" name="Connettore 1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t>‹N›</a:t>
            </a:fld>
            <a:endParaRPr lang="en-US" dirty="0"/>
          </a:p>
        </p:txBody>
      </p:sp>
      <p:sp>
        <p:nvSpPr>
          <p:cNvPr id="2" name="Titolo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02336" y="228600"/>
            <a:ext cx="113792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7721600" y="6409944"/>
            <a:ext cx="4059936" cy="365760"/>
          </a:xfrm>
        </p:spPr>
        <p:txBody>
          <a:bodyPr/>
          <a:lstStyle/>
          <a:p>
            <a:fld id="{48A87A34-81AB-432B-8DAE-1953F412C126}" type="datetimeFigureOut">
              <a:rPr lang="en-US" smtClean="0"/>
              <a:t>11/8/2021</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6D22F896-40B5-4ADD-8801-0D06FADFA095}" type="slidenum">
              <a:rPr lang="en-US" smtClean="0"/>
              <a:t>‹N›</a:t>
            </a:fld>
            <a:endParaRPr lang="en-US" dirty="0"/>
          </a:p>
        </p:txBody>
      </p:sp>
      <p:sp>
        <p:nvSpPr>
          <p:cNvPr id="8" name="Connettore 1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402336" y="1371600"/>
            <a:ext cx="53848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6400800" y="1371600"/>
            <a:ext cx="53848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8" name="Segnaposto piè di pagina 7"/>
          <p:cNvSpPr>
            <a:spLocks noGrp="1"/>
          </p:cNvSpPr>
          <p:nvPr>
            <p:ph type="ftr" sz="quarter" idx="11"/>
          </p:nvPr>
        </p:nvSpPr>
        <p:spPr>
          <a:xfrm>
            <a:off x="406400" y="6409944"/>
            <a:ext cx="4775200" cy="365760"/>
          </a:xfrm>
        </p:spPr>
        <p:txBody>
          <a:bodyPr/>
          <a:lstStyle/>
          <a:p>
            <a:endParaRPr lang="en-US" dirty="0"/>
          </a:p>
        </p:txBody>
      </p:sp>
      <p:sp>
        <p:nvSpPr>
          <p:cNvPr id="15" name="Connettore 1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402336" y="2471383"/>
            <a:ext cx="5388864"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6400800" y="2471383"/>
            <a:ext cx="53848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5791200" y="1042417"/>
            <a:ext cx="609600" cy="441325"/>
          </a:xfrm>
        </p:spPr>
        <p:txBody>
          <a:bodyPr/>
          <a:lstStyle>
            <a:lvl1pPr algn="ctr">
              <a:defRPr/>
            </a:lvl1pPr>
          </a:lstStyle>
          <a:p>
            <a:fld id="{6D22F896-40B5-4ADD-8801-0D06FADFA095}" type="slidenum">
              <a:rPr lang="en-US" smtClean="0"/>
              <a:t>‹N›</a:t>
            </a:fld>
            <a:endParaRPr lang="en-US" dirty="0"/>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a:xfrm>
            <a:off x="5791200" y="1036021"/>
            <a:ext cx="609600" cy="441325"/>
          </a:xfrm>
        </p:spPr>
        <p:txBody>
          <a:bodyPr/>
          <a:lstStyle/>
          <a:p>
            <a:fld id="{6D22F896-40B5-4ADD-8801-0D06FADFA095}"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a:xfrm>
            <a:off x="5689600" y="6324600"/>
            <a:ext cx="812800" cy="441324"/>
          </a:xfrm>
        </p:spPr>
        <p:txBody>
          <a:bodyPr/>
          <a:lstStyle>
            <a:lvl1pPr>
              <a:defRPr>
                <a:solidFill>
                  <a:srgbClr val="FFFFFF"/>
                </a:solidFill>
              </a:defRPr>
            </a:lvl1pPr>
          </a:lstStyle>
          <a:p>
            <a:fld id="{6D22F896-40B5-4ADD-8801-0D06FADFA095}"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4165600" y="685800"/>
            <a:ext cx="75184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6D22F896-40B5-4ADD-8801-0D06FADFA095}" type="slidenum">
              <a:rPr lang="en-US" smtClean="0"/>
              <a:t>‹N›</a:t>
            </a:fld>
            <a:endParaRPr lang="en-US" dirty="0"/>
          </a:p>
        </p:txBody>
      </p:sp>
      <p:sp>
        <p:nvSpPr>
          <p:cNvPr id="21" name="Rettangolo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48A87A34-81AB-432B-8DAE-1953F412C126}" type="datetimeFigureOut">
              <a:rPr lang="en-US" smtClean="0"/>
              <a:t>11/8/2021</a:t>
            </a:fld>
            <a:endParaRPr lang="en-US" dirty="0"/>
          </a:p>
        </p:txBody>
      </p:sp>
      <p:sp>
        <p:nvSpPr>
          <p:cNvPr id="6" name="Segnaposto piè di pagina 5"/>
          <p:cNvSpPr>
            <a:spLocks noGrp="1"/>
          </p:cNvSpPr>
          <p:nvPr>
            <p:ph type="ftr" sz="quarter" idx="11"/>
          </p:nvPr>
        </p:nvSpPr>
        <p:spPr>
          <a:xfrm>
            <a:off x="402336" y="6410848"/>
            <a:ext cx="451104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828800" y="312739"/>
            <a:ext cx="609600" cy="441325"/>
          </a:xfrm>
        </p:spPr>
        <p:txBody>
          <a:bodyPr/>
          <a:lstStyle/>
          <a:p>
            <a:fld id="{6D22F896-40B5-4ADD-8801-0D06FADFA095}" type="slidenum">
              <a:rPr lang="en-US" smtClean="0"/>
              <a:t>‹N›</a:t>
            </a:fld>
            <a:endParaRPr lang="en-US" dirty="0"/>
          </a:p>
        </p:txBody>
      </p:sp>
      <p:sp>
        <p:nvSpPr>
          <p:cNvPr id="2" name="Titolo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000500" y="609600"/>
            <a:ext cx="78232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7717536" y="6404984"/>
            <a:ext cx="4059936" cy="365760"/>
          </a:xfrm>
        </p:spPr>
        <p:txBody>
          <a:bodyPr/>
          <a:lstStyle/>
          <a:p>
            <a:fld id="{48A87A34-81AB-432B-8DAE-1953F412C126}" type="datetimeFigureOut">
              <a:rPr lang="en-US" smtClean="0"/>
              <a:t>11/8/2021</a:t>
            </a:fld>
            <a:endParaRPr lang="en-US" dirty="0"/>
          </a:p>
        </p:txBody>
      </p:sp>
      <p:sp>
        <p:nvSpPr>
          <p:cNvPr id="6" name="Segnaposto piè di pagina 5"/>
          <p:cNvSpPr>
            <a:spLocks noGrp="1"/>
          </p:cNvSpPr>
          <p:nvPr>
            <p:ph type="ftr" sz="quarter" idx="11"/>
          </p:nvPr>
        </p:nvSpPr>
        <p:spPr>
          <a:xfrm>
            <a:off x="402336" y="6410848"/>
            <a:ext cx="4779264"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48A87A34-81AB-432B-8DAE-1953F412C126}" type="datetimeFigureOut">
              <a:rPr lang="en-US" smtClean="0"/>
              <a:pPr/>
              <a:t>11/8/2021</a:t>
            </a:fld>
            <a:endParaRPr lang="en-US" dirty="0"/>
          </a:p>
        </p:txBody>
      </p:sp>
      <p:sp>
        <p:nvSpPr>
          <p:cNvPr id="3" name="Segnaposto piè di pagina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ttangolo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22F896-40B5-4ADD-8801-0D06FADFA095}" type="slidenum">
              <a:rPr lang="en-US" smtClean="0"/>
              <a:pPr/>
              <a:t>‹N›</a:t>
            </a:fld>
            <a:endParaRPr lang="en-US" dirty="0"/>
          </a:p>
        </p:txBody>
      </p:sp>
      <p:sp>
        <p:nvSpPr>
          <p:cNvPr id="22" name="Segnaposto titolo 21"/>
          <p:cNvSpPr>
            <a:spLocks noGrp="1"/>
          </p:cNvSpPr>
          <p:nvPr>
            <p:ph type="title"/>
          </p:nvPr>
        </p:nvSpPr>
        <p:spPr>
          <a:xfrm>
            <a:off x="402336" y="228600"/>
            <a:ext cx="113792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xmlns="" id="{A34EAC60-6751-4DE7-AE24-09E724C8F16E}"/>
              </a:ext>
            </a:extLst>
          </p:cNvPr>
          <p:cNvSpPr>
            <a:spLocks noGrp="1"/>
          </p:cNvSpPr>
          <p:nvPr>
            <p:ph type="subTitle" idx="1"/>
          </p:nvPr>
        </p:nvSpPr>
        <p:spPr/>
        <p:txBody>
          <a:bodyPr>
            <a:normAutofit/>
          </a:bodyPr>
          <a:lstStyle/>
          <a:p>
            <a:r>
              <a:rPr lang="pt-BR" i="1" dirty="0">
                <a:solidFill>
                  <a:srgbClr val="FF0000"/>
                </a:solidFill>
              </a:rPr>
              <a:t>a.a. 2021/2022</a:t>
            </a:r>
          </a:p>
          <a:p>
            <a:endParaRPr lang="pt-BR" i="1" dirty="0">
              <a:solidFill>
                <a:srgbClr val="FF0000"/>
              </a:solidFill>
            </a:endParaRPr>
          </a:p>
          <a:p>
            <a:r>
              <a:rPr lang="pt-BR" i="1" dirty="0">
                <a:solidFill>
                  <a:srgbClr val="FF0000"/>
                </a:solidFill>
              </a:rPr>
              <a:t>Prof. Miriam Davide</a:t>
            </a:r>
          </a:p>
          <a:p>
            <a:endParaRPr lang="it-IT" dirty="0"/>
          </a:p>
        </p:txBody>
      </p:sp>
      <p:sp>
        <p:nvSpPr>
          <p:cNvPr id="2" name="Titolo 1">
            <a:extLst>
              <a:ext uri="{FF2B5EF4-FFF2-40B4-BE49-F238E27FC236}">
                <a16:creationId xmlns:a16="http://schemas.microsoft.com/office/drawing/2014/main" xmlns="" id="{D29DDE12-1071-48FD-8D0C-423A3DF87F4E}"/>
              </a:ext>
            </a:extLst>
          </p:cNvPr>
          <p:cNvSpPr>
            <a:spLocks noGrp="1"/>
          </p:cNvSpPr>
          <p:nvPr>
            <p:ph type="ctrTitle"/>
          </p:nvPr>
        </p:nvSpPr>
        <p:spPr/>
        <p:txBody>
          <a:bodyPr>
            <a:normAutofit/>
          </a:bodyPr>
          <a:lstStyle/>
          <a:p>
            <a:r>
              <a:rPr lang="it-IT" sz="4400" dirty="0"/>
              <a:t>Storia sociale ed economica del </a:t>
            </a:r>
            <a:r>
              <a:rPr lang="it-IT" sz="4400" dirty="0" smtClean="0"/>
              <a:t>Medioevo 4.</a:t>
            </a:r>
            <a:endParaRPr lang="it-IT" sz="4400" dirty="0"/>
          </a:p>
        </p:txBody>
      </p:sp>
    </p:spTree>
    <p:extLst>
      <p:ext uri="{BB962C8B-B14F-4D97-AF65-F5344CB8AC3E}">
        <p14:creationId xmlns:p14="http://schemas.microsoft.com/office/powerpoint/2010/main" val="135369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Archivio Capitolino di Roma, Notai, sez. I, VOL. 649/2, </a:t>
            </a:r>
            <a:r>
              <a:rPr lang="it-IT" dirty="0" err="1"/>
              <a:t>ff</a:t>
            </a:r>
            <a:r>
              <a:rPr lang="it-IT" dirty="0"/>
              <a:t>. </a:t>
            </a:r>
            <a:r>
              <a:rPr lang="it-IT" dirty="0" smtClean="0"/>
              <a:t>13v-14r.</a:t>
            </a:r>
            <a:endParaRPr lang="it-IT" dirty="0"/>
          </a:p>
        </p:txBody>
      </p:sp>
      <p:sp>
        <p:nvSpPr>
          <p:cNvPr id="3" name="Segnaposto contenuto 2"/>
          <p:cNvSpPr>
            <a:spLocks noGrp="1"/>
          </p:cNvSpPr>
          <p:nvPr>
            <p:ph sz="quarter" idx="1"/>
          </p:nvPr>
        </p:nvSpPr>
        <p:spPr/>
        <p:txBody>
          <a:bodyPr/>
          <a:lstStyle/>
          <a:p>
            <a:pPr algn="just"/>
            <a:r>
              <a:rPr lang="it-IT" dirty="0" smtClean="0"/>
              <a:t>Nello stesso anno, mese e giorno, presenti i detti testimoni. In presenza di me notaio e dei testimoni etc. il predetto Giovanni di sua buona volontà, chiede e concesse ai predetti depositati </a:t>
            </a:r>
            <a:r>
              <a:rPr lang="it-IT" i="1" dirty="0" smtClean="0"/>
              <a:t>ad </a:t>
            </a:r>
            <a:r>
              <a:rPr lang="it-IT" i="1" dirty="0" err="1" smtClean="0"/>
              <a:t>pomedium</a:t>
            </a:r>
            <a:r>
              <a:rPr lang="it-IT" i="1" dirty="0" smtClean="0"/>
              <a:t> </a:t>
            </a:r>
            <a:r>
              <a:rPr lang="it-IT" dirty="0" smtClean="0"/>
              <a:t>un rubbio di grano da seminare nel casale dello stesso Giovanni, che è chiamato </a:t>
            </a:r>
            <a:r>
              <a:rPr lang="it-IT" i="1" dirty="0" err="1" smtClean="0"/>
              <a:t>Setevagore</a:t>
            </a:r>
            <a:r>
              <a:rPr lang="it-IT" i="1" dirty="0" smtClean="0"/>
              <a:t>, </a:t>
            </a:r>
            <a:r>
              <a:rPr lang="it-IT" dirty="0" smtClean="0"/>
              <a:t>cioè con la restituzione di un quarto del raccolto, il quale grano hanno riconosciuto di aver ricevuto, del quale etc. e rinunciarono etc.; il quale hanno promesso di mettere a coltura come dei buoni lavoratori e al tempo della raccolta di restituirlo come da consuetudine etc. </a:t>
            </a:r>
            <a:endParaRPr lang="it-IT" dirty="0"/>
          </a:p>
        </p:txBody>
      </p:sp>
    </p:spTree>
    <p:extLst>
      <p:ext uri="{BB962C8B-B14F-4D97-AF65-F5344CB8AC3E}">
        <p14:creationId xmlns:p14="http://schemas.microsoft.com/office/powerpoint/2010/main" val="331785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t>Statuti rurali bresciani del secolo XIV (Bovegno, Cimmo ed Orzinuovi), </a:t>
            </a:r>
            <a:r>
              <a:rPr lang="it-IT" sz="2000" dirty="0" err="1"/>
              <a:t>edd</a:t>
            </a:r>
            <a:r>
              <a:rPr lang="it-IT" sz="2000" dirty="0"/>
              <a:t>. B. NOGARA, R. CESSI e G. BONELLI, Milano, Hoepli, 1927 (Corpus </a:t>
            </a:r>
            <a:r>
              <a:rPr lang="it-IT" sz="2000" dirty="0" err="1"/>
              <a:t>Statutorum</a:t>
            </a:r>
            <a:r>
              <a:rPr lang="it-IT" sz="2000" dirty="0"/>
              <a:t> </a:t>
            </a:r>
            <a:r>
              <a:rPr lang="it-IT" sz="2000" dirty="0" err="1"/>
              <a:t>Italicorum</a:t>
            </a:r>
            <a:r>
              <a:rPr lang="it-IT" sz="2000" dirty="0"/>
              <a:t>, X), pp. 106-108</a:t>
            </a:r>
          </a:p>
        </p:txBody>
      </p:sp>
      <p:sp>
        <p:nvSpPr>
          <p:cNvPr id="3" name="Segnaposto contenuto 2"/>
          <p:cNvSpPr>
            <a:spLocks noGrp="1"/>
          </p:cNvSpPr>
          <p:nvPr>
            <p:ph sz="quarter" idx="1"/>
          </p:nvPr>
        </p:nvSpPr>
        <p:spPr/>
        <p:txBody>
          <a:bodyPr>
            <a:normAutofit fontScale="92500" lnSpcReduction="20000"/>
          </a:bodyPr>
          <a:lstStyle/>
          <a:p>
            <a:r>
              <a:rPr lang="it-IT" dirty="0"/>
              <a:t>283. Stabiliamo e ordiniamo che nelle </a:t>
            </a:r>
            <a:r>
              <a:rPr lang="it-IT" dirty="0" err="1"/>
              <a:t>sòccide</a:t>
            </a:r>
            <a:r>
              <a:rPr lang="it-IT" dirty="0"/>
              <a:t> di bestiame si osservino le modalità seguenti. Anzitutto la persona che cede il bestiame in </a:t>
            </a:r>
            <a:r>
              <a:rPr lang="it-IT" dirty="0" err="1"/>
              <a:t>sòccida</a:t>
            </a:r>
            <a:r>
              <a:rPr lang="it-IT" dirty="0"/>
              <a:t> e, quella che lo riceve devono, in via preliminare, fare una stima delle vacche e fissare il loro prezzo. Il soccidario terrà le vacche per cinque anni, a meno che le parti non concordino altrimenti, e dovrà allevare tutti i vitelli e le vitelle che nasceranno in questo periodo […] Al termine dei cinque anni si procederà a una divisione in due parti del bestiame, spartendo a metà anche i guadagni e le perdite, in tale maniera: il soccidario distribuirà i capi di bestiame in due gruppi e il padrone sceglierà per sé uno dei due. In aggiunta, il padrone potrà farsi dare dal soccidario il venticinque per cento </a:t>
            </a:r>
            <a:r>
              <a:rPr lang="it-IT" dirty="0" smtClean="0"/>
              <a:t>del </a:t>
            </a:r>
            <a:r>
              <a:rPr lang="it-IT" dirty="0"/>
              <a:t>prezzo di stima delle vacche, fissato al momento della concessione.</a:t>
            </a:r>
          </a:p>
          <a:p>
            <a:endParaRPr lang="it-IT" dirty="0"/>
          </a:p>
          <a:p>
            <a:r>
              <a:rPr lang="it-IT" dirty="0"/>
              <a:t>284. Stabiliamo e ordiniamo che ove le bestie date in </a:t>
            </a:r>
            <a:r>
              <a:rPr lang="it-IT" dirty="0" err="1"/>
              <a:t>sòccida</a:t>
            </a:r>
            <a:r>
              <a:rPr lang="it-IT" dirty="0"/>
              <a:t> vengano uccise da lupi, orsi od altre bestie, il soccidario sia tenuto al risarcimento.</a:t>
            </a:r>
          </a:p>
        </p:txBody>
      </p:sp>
    </p:spTree>
    <p:extLst>
      <p:ext uri="{BB962C8B-B14F-4D97-AF65-F5344CB8AC3E}">
        <p14:creationId xmlns:p14="http://schemas.microsoft.com/office/powerpoint/2010/main" val="4162594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9093" y="296796"/>
            <a:ext cx="11565228" cy="5940088"/>
          </a:xfrm>
          <a:prstGeom prst="rect">
            <a:avLst/>
          </a:prstGeom>
        </p:spPr>
        <p:txBody>
          <a:bodyPr wrap="square">
            <a:spAutoFit/>
          </a:bodyPr>
          <a:lstStyle/>
          <a:p>
            <a:pPr algn="just"/>
            <a:r>
              <a:rPr lang="it-IT" sz="2000" dirty="0"/>
              <a:t>285. Stabiliamo e ordiniamo che ove le bestie muoiano per accidenti straordinari le perdite debbano essere ripartite a metà; e il soccidario sia tenuto a dare al padrone, entro otto giorni dalla morte delle bestie, le pelli e metà delle carni.</a:t>
            </a:r>
          </a:p>
          <a:p>
            <a:pPr algn="just"/>
            <a:endParaRPr lang="it-IT" sz="2000" dirty="0"/>
          </a:p>
          <a:p>
            <a:pPr algn="just"/>
            <a:r>
              <a:rPr lang="it-IT" sz="2000" dirty="0"/>
              <a:t>286. Stabiliamo e ordiniamo che ove le bestie date in </a:t>
            </a:r>
            <a:r>
              <a:rPr lang="it-IT" sz="2000" dirty="0" err="1"/>
              <a:t>sòccida</a:t>
            </a:r>
            <a:r>
              <a:rPr lang="it-IT" sz="2000" dirty="0"/>
              <a:t> muoiano di malattia o di veleno o di stizza [2] le perdite debbano essere ripartite a metà; ma al padrone spetteranno tutte le pelli.</a:t>
            </a:r>
          </a:p>
          <a:p>
            <a:pPr algn="just"/>
            <a:endParaRPr lang="it-IT" sz="2000" dirty="0"/>
          </a:p>
          <a:p>
            <a:pPr algn="just"/>
            <a:r>
              <a:rPr lang="it-IT" sz="2000" dirty="0"/>
              <a:t>287. Colui che tiene in </a:t>
            </a:r>
            <a:r>
              <a:rPr lang="it-IT" sz="2000" dirty="0" err="1"/>
              <a:t>sòccida</a:t>
            </a:r>
            <a:r>
              <a:rPr lang="it-IT" sz="2000" dirty="0"/>
              <a:t> bestie o vacche è responsabile nei confronti del padrone secondo quanto si è detto sopra e in tutti i casi di dolo, di colpa lata e di cattiva </a:t>
            </a:r>
            <a:r>
              <a:rPr lang="it-IT" sz="2000" dirty="0" smtClean="0"/>
              <a:t>amministrazione, </a:t>
            </a:r>
            <a:r>
              <a:rPr lang="it-IT" sz="2000" dirty="0"/>
              <a:t>e in nessun altro caso.</a:t>
            </a:r>
          </a:p>
          <a:p>
            <a:pPr algn="just"/>
            <a:endParaRPr lang="it-IT" sz="2000" dirty="0"/>
          </a:p>
          <a:p>
            <a:pPr algn="just"/>
            <a:r>
              <a:rPr lang="it-IT" sz="2000" dirty="0"/>
              <a:t>288. Stabiliamo e ordiniamo che dei manzi concessi e ricevuti in </a:t>
            </a:r>
            <a:r>
              <a:rPr lang="it-IT" sz="2000" dirty="0" err="1"/>
              <a:t>sòccida</a:t>
            </a:r>
            <a:r>
              <a:rPr lang="it-IT" sz="2000" dirty="0"/>
              <a:t> si debba fare la stima e fissare il prezzo; al termine della </a:t>
            </a:r>
            <a:r>
              <a:rPr lang="it-IT" sz="2000" dirty="0" err="1"/>
              <a:t>sòccida</a:t>
            </a:r>
            <a:r>
              <a:rPr lang="it-IT" sz="2000" dirty="0"/>
              <a:t> il padrone dovrà riavere tutto il valore stimato, mentre gli eventuali guadagni saranno divisi a metà tra padrone e soccidario. Ove i manzi muoiano per difetto di custodia da parte del soccidario, come nel caso che vengano uccisi da lupi, orsi od altre bestie, egli sarà tenuto al risarcimento. Ove muoiano per accidenti straordinari, le perdite saranno ripartite a metà e il soccidario dovrà consegnare al padrone le pelli e metà delle carni. Ove muoiano per malattia, veleno o stizza, le perdite saranno divise in parti eguali. Si potrà procedere alla vendita o alla ripartizione dei capi di bestiame in qualunque momento, su richiesta di una delle due parti.</a:t>
            </a:r>
          </a:p>
        </p:txBody>
      </p:sp>
    </p:spTree>
    <p:extLst>
      <p:ext uri="{BB962C8B-B14F-4D97-AF65-F5344CB8AC3E}">
        <p14:creationId xmlns:p14="http://schemas.microsoft.com/office/powerpoint/2010/main" val="3684993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50761" y="58847"/>
            <a:ext cx="11230377" cy="6186309"/>
          </a:xfrm>
          <a:prstGeom prst="rect">
            <a:avLst/>
          </a:prstGeom>
        </p:spPr>
        <p:txBody>
          <a:bodyPr wrap="square">
            <a:spAutoFit/>
          </a:bodyPr>
          <a:lstStyle/>
          <a:p>
            <a:endParaRPr lang="it-IT" dirty="0" smtClean="0"/>
          </a:p>
          <a:p>
            <a:endParaRPr lang="it-IT" dirty="0"/>
          </a:p>
          <a:p>
            <a:pPr algn="just"/>
            <a:r>
              <a:rPr lang="it-IT" sz="2000" b="1" dirty="0" smtClean="0"/>
              <a:t>289</a:t>
            </a:r>
            <a:r>
              <a:rPr lang="it-IT" sz="2000" b="1" dirty="0"/>
              <a:t>. Chi tiene pecore in </a:t>
            </a:r>
            <a:r>
              <a:rPr lang="it-IT" sz="2000" b="1" dirty="0" err="1"/>
              <a:t>sòccida</a:t>
            </a:r>
            <a:r>
              <a:rPr lang="it-IT" sz="2000" b="1" dirty="0"/>
              <a:t> deve dare al padrone metà della lana e metà degli agnelli maschi e allevare tutte le femmine nate dalle pecore, a meno che le parti non abbiano convenuto tra loro di procedere a una ripartizione prima della scadenza della </a:t>
            </a:r>
            <a:r>
              <a:rPr lang="it-IT" sz="2000" b="1" dirty="0" err="1"/>
              <a:t>sòccida</a:t>
            </a:r>
            <a:r>
              <a:rPr lang="it-IT" sz="2000" b="1" dirty="0"/>
              <a:t>. Alla scadenza, il soccidario distribuirà le pecore e i loro nati in due gruppi e il padrone ne sceglierà uno per sé; le eventuali perdite saranno divise a metà.</a:t>
            </a:r>
          </a:p>
          <a:p>
            <a:pPr algn="just"/>
            <a:endParaRPr lang="it-IT" sz="2000" b="1" dirty="0"/>
          </a:p>
          <a:p>
            <a:pPr algn="just"/>
            <a:r>
              <a:rPr lang="it-IT" sz="2000" b="1" dirty="0"/>
              <a:t>290. Stabiliamo e ordiniamo che l’unità di </a:t>
            </a:r>
            <a:r>
              <a:rPr lang="it-IT" sz="2000" b="1" dirty="0" err="1"/>
              <a:t>sòccida</a:t>
            </a:r>
            <a:r>
              <a:rPr lang="it-IT" sz="2000" b="1" dirty="0"/>
              <a:t> delle capre sia costituita di quattro femmine e un maschio. Chi tiene capre in </a:t>
            </a:r>
            <a:r>
              <a:rPr lang="it-IT" sz="2000" b="1" dirty="0" err="1"/>
              <a:t>sòccida</a:t>
            </a:r>
            <a:r>
              <a:rPr lang="it-IT" sz="2000" b="1" dirty="0"/>
              <a:t> deve dare ogni anno al padrone un buon capretto e un </a:t>
            </a:r>
            <a:r>
              <a:rPr lang="it-IT" sz="2000" b="1" dirty="0" smtClean="0"/>
              <a:t>peso </a:t>
            </a:r>
            <a:r>
              <a:rPr lang="it-IT" sz="2000" b="1" dirty="0"/>
              <a:t>di buon formaggio, deve tenere le capre per cinque anni e allevare annualmente due capri. Alla scadenza si procederà alla divisione come sopra: il soccidario distribuirà tutti i capi, aumentati o diminuiti che siano, in due gruppi e il padrone ne sceglierà uno per sé. Ove le capre muoiano senza colpa del soccidario, il danno sarà ripartito a metà e il soccidario dovrà dare al padrone le pelli e metà delle carni.</a:t>
            </a:r>
          </a:p>
          <a:p>
            <a:pPr algn="just"/>
            <a:endParaRPr lang="it-IT" sz="2000" b="1" dirty="0"/>
          </a:p>
          <a:p>
            <a:pPr algn="just"/>
            <a:r>
              <a:rPr lang="it-IT" sz="2000" b="1" dirty="0"/>
              <a:t>291. Chi tiene bestie in </a:t>
            </a:r>
            <a:r>
              <a:rPr lang="it-IT" sz="2000" b="1" dirty="0" err="1"/>
              <a:t>sòccida</a:t>
            </a:r>
            <a:r>
              <a:rPr lang="it-IT" sz="2000" b="1" dirty="0"/>
              <a:t> è responsabile per il dolo, la colpa lata e la cattiva amministrazione, e deve sempre agire in buona fede.</a:t>
            </a:r>
          </a:p>
        </p:txBody>
      </p:sp>
    </p:spTree>
    <p:extLst>
      <p:ext uri="{BB962C8B-B14F-4D97-AF65-F5344CB8AC3E}">
        <p14:creationId xmlns:p14="http://schemas.microsoft.com/office/powerpoint/2010/main" val="3265248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200" dirty="0"/>
              <a:t>I.</a:t>
            </a:r>
            <a:r>
              <a:rPr lang="it-IT" sz="2700" dirty="0"/>
              <a:t> IMBERCIADORI, Mezzadria classica toscana, con documentazione inedita dal IX al XIV sec., Firenze, </a:t>
            </a:r>
            <a:r>
              <a:rPr lang="it-IT" sz="2700" dirty="0" err="1"/>
              <a:t>Vallecchi</a:t>
            </a:r>
            <a:r>
              <a:rPr lang="it-IT" sz="2700" dirty="0"/>
              <a:t>, 1951</a:t>
            </a:r>
          </a:p>
        </p:txBody>
      </p:sp>
      <p:sp>
        <p:nvSpPr>
          <p:cNvPr id="3" name="Segnaposto contenuto 2"/>
          <p:cNvSpPr>
            <a:spLocks noGrp="1"/>
          </p:cNvSpPr>
          <p:nvPr>
            <p:ph sz="quarter" idx="1"/>
          </p:nvPr>
        </p:nvSpPr>
        <p:spPr/>
        <p:txBody>
          <a:bodyPr>
            <a:normAutofit fontScale="85000" lnSpcReduction="20000"/>
          </a:bodyPr>
          <a:lstStyle/>
          <a:p>
            <a:pPr algn="just"/>
            <a:r>
              <a:rPr lang="it-IT" b="1" dirty="0" smtClean="0"/>
              <a:t>14 </a:t>
            </a:r>
            <a:r>
              <a:rPr lang="it-IT" b="1" dirty="0" err="1" smtClean="0"/>
              <a:t>gugno</a:t>
            </a:r>
            <a:r>
              <a:rPr lang="it-IT" b="1" dirty="0" smtClean="0"/>
              <a:t> 1254 </a:t>
            </a:r>
          </a:p>
          <a:p>
            <a:pPr algn="just"/>
            <a:r>
              <a:rPr lang="it-IT" b="1" dirty="0"/>
              <a:t> Io, Guglielmo del fu </a:t>
            </a:r>
            <a:r>
              <a:rPr lang="it-IT" b="1" dirty="0" err="1"/>
              <a:t>Ghiberto</a:t>
            </a:r>
            <a:r>
              <a:rPr lang="it-IT" b="1" dirty="0"/>
              <a:t>, agendo per me e per i miei fratelli […], loco e concedo a titolo di locazione a te, </a:t>
            </a:r>
            <a:r>
              <a:rPr lang="it-IT" b="1" dirty="0" err="1"/>
              <a:t>Dietaviva</a:t>
            </a:r>
            <a:r>
              <a:rPr lang="it-IT" b="1" dirty="0"/>
              <a:t> di Martino </a:t>
            </a:r>
            <a:r>
              <a:rPr lang="it-IT" b="1" dirty="0" err="1"/>
              <a:t>Lebdi</a:t>
            </a:r>
            <a:r>
              <a:rPr lang="it-IT" b="1" dirty="0"/>
              <a:t>, che ricevi in conduzione per te e per tuo fratello Ugolino, un podere con vigne sito a </a:t>
            </a:r>
            <a:r>
              <a:rPr lang="it-IT" b="1" dirty="0" err="1"/>
              <a:t>Lestina</a:t>
            </a:r>
            <a:r>
              <a:rPr lang="it-IT" b="1" dirty="0"/>
              <a:t>, con le sue pertinenze e con una casa e una capanna – eccettuata la terra in località Noceto, che era dei figli di Guglielmino, ed eccettuati quegli olivi che non erano stati concessi ai precedenti detentori del podere: </a:t>
            </a:r>
            <a:r>
              <a:rPr lang="it-IT" b="1" dirty="0" err="1"/>
              <a:t>Bonico</a:t>
            </a:r>
            <a:r>
              <a:rPr lang="it-IT" b="1" dirty="0"/>
              <a:t> e Bonagrazia – affinché tu vi lavori per tre anni interi a partire dalla festività di S. Michele di settembre prossima ventura. Prometto di darti la metà dei buoi nonché, ogni anno, la metà di tutte le sementi e di tutti gli attrezzi di ferro e delle altre cose che servono al lavoro, vale a dire delle masserizie […]. Ed io, il conduttore suddetto, ti prometto […] di lavorare il podere e le vigne bene e con diligenza, nei tempi opportuni e nel modo consueto per un buon lavoratore. </a:t>
            </a:r>
            <a:endParaRPr lang="it-IT" b="1" dirty="0"/>
          </a:p>
        </p:txBody>
      </p:sp>
    </p:spTree>
    <p:extLst>
      <p:ext uri="{BB962C8B-B14F-4D97-AF65-F5344CB8AC3E}">
        <p14:creationId xmlns:p14="http://schemas.microsoft.com/office/powerpoint/2010/main" val="222084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68946" y="889844"/>
            <a:ext cx="10547798" cy="4093428"/>
          </a:xfrm>
          <a:prstGeom prst="rect">
            <a:avLst/>
          </a:prstGeom>
        </p:spPr>
        <p:txBody>
          <a:bodyPr wrap="square">
            <a:spAutoFit/>
          </a:bodyPr>
          <a:lstStyle/>
          <a:p>
            <a:pPr algn="just"/>
            <a:r>
              <a:rPr lang="it-IT" sz="2000" b="1" dirty="0"/>
              <a:t>E ti prometto di conferire la metà di tutte le sementi, la metà dei buoi, degli attrezzi di ferro e delle altre cose che servono al lavoro, vale a dire delle masserizie, e di portare a Siena nella tua casa, a mie proprie spese, la metà di tutti i prodotti del podere in questione; soltanto per il mosto non avrò l’obbligo del trasporto a Siena. Prometto inoltre di dar da mangiare e da bere adeguatamente, al tempo della mietitura, della trebbiatura e della vendemmia, a te o a uno dei tuoi fratelli oppure a un vostro agente. E di non lavorare altre terre e vigne oltre a quelle del podere suddetto. E prometto che per la durata del contratto io e la mia famiglia custodiremo e governeremo le bestie, secondo la tua volontà, e che al termine del periodo indicato sopra lasceremo nel podere tutta la paglia, la lolla e il letame che ci sarà allora, eccetera; e che riconsegneremo le vigne con i pali così come stanno adesso e la stessa estensione di terra a coltura che c’è adesso.</a:t>
            </a:r>
          </a:p>
        </p:txBody>
      </p:sp>
    </p:spTree>
    <p:extLst>
      <p:ext uri="{BB962C8B-B14F-4D97-AF65-F5344CB8AC3E}">
        <p14:creationId xmlns:p14="http://schemas.microsoft.com/office/powerpoint/2010/main" val="3960266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3639" y="334851"/>
            <a:ext cx="11204620" cy="5940088"/>
          </a:xfrm>
          <a:prstGeom prst="rect">
            <a:avLst/>
          </a:prstGeom>
        </p:spPr>
        <p:txBody>
          <a:bodyPr wrap="square">
            <a:spAutoFit/>
          </a:bodyPr>
          <a:lstStyle/>
          <a:p>
            <a:pPr algn="just"/>
            <a:r>
              <a:rPr lang="it-IT" sz="2000" b="1" dirty="0"/>
              <a:t>Io, Vanni del fu </a:t>
            </a:r>
            <a:r>
              <a:rPr lang="it-IT" sz="2000" b="1" dirty="0" err="1"/>
              <a:t>Ildibrandino</a:t>
            </a:r>
            <a:r>
              <a:rPr lang="it-IT" sz="2000" b="1" dirty="0"/>
              <a:t> da Renaccio, dichiaro di avere ricevuto in conduzione mezzadrile da te, </a:t>
            </a:r>
            <a:r>
              <a:rPr lang="it-IT" sz="2000" b="1" dirty="0" err="1"/>
              <a:t>Cionino</a:t>
            </a:r>
            <a:r>
              <a:rPr lang="it-IT" sz="2000" b="1" dirty="0"/>
              <a:t> del fu Giovanni Uberti da Siena, tutto il tuo podere posto a Renaccio e cioè le terre, le vigne, la casa, le lame [1], i prati e i pascoli […], per lavorarlo, tenerlo, possederlo e usufruirne per cinque anni interi a partire dalla prossima festività di S. Maria di agosto. E ti prometto di stare e risiedere stabilmente nella casa del podere per tutto questo periodo, insieme alla mia famiglia; e ti prometto che terremo con noi un garzone, perché partecipi alla lavorazione del podere, al quale darò il necessario per vivere e un salario annuo di 8 lire di denari. Prometto inoltre di comprare con i miei soldi, al prezzo di 24 lire di denari minuti, un paio di buoi con i quali lavorerò le terre del podere e che non presterò ad alcuno senza un tuo speciale permesso e nemmeno userò per trasporti. Prometto di compiere tutti i lavori sul podere e sulle sue terre bene e proficuamente, nei tempi opportuni, nel modo usato da un buon lavoratore osservante della legge, e di mettere nel podere, nei luoghi dove ciò sarà necessario, tutto il letame che si trovi nella stalla della casa suddetta. E ti prometto di seminare […] ogni anno […] 8 staia d’orzo, 12 di spelta, 4 di fave, 4 di lino, 4 di vecce e tanto frumento quanto sarà necessario, e di dare a te ogni anno, senza diminuzione o sottrazione alcuna, la metà di tutti i prodotti che Dio ci manderà su questo podere, recandotela a casa al tempo del raccolto. </a:t>
            </a:r>
          </a:p>
        </p:txBody>
      </p:sp>
    </p:spTree>
    <p:extLst>
      <p:ext uri="{BB962C8B-B14F-4D97-AF65-F5344CB8AC3E}">
        <p14:creationId xmlns:p14="http://schemas.microsoft.com/office/powerpoint/2010/main" val="1813080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5003" y="206062"/>
            <a:ext cx="11384924" cy="5940088"/>
          </a:xfrm>
          <a:prstGeom prst="rect">
            <a:avLst/>
          </a:prstGeom>
        </p:spPr>
        <p:txBody>
          <a:bodyPr wrap="square">
            <a:spAutoFit/>
          </a:bodyPr>
          <a:lstStyle/>
          <a:p>
            <a:pPr algn="just"/>
            <a:r>
              <a:rPr lang="it-IT" sz="2000" b="1" dirty="0"/>
              <a:t>Quanto alla vigna del podere, prometto di compiervi ogni anno, per tutto il periodo indicato, tutti i lavori in maniera buona e proficua: prometto cioè di potare, di piantare i pali, di legare le viti e di propagginarle, di fare le operazioni di scavo e di rincalzatura e tutte le altre cose utili, nel modo consueto; e di dare a te ogni anno la metà di ogni prodotto della vigna, consegnandolo nella tua casa di Renaccio e riponendo e governando il vino nei tuoi tini. Al tempo della raccolta delle messi e al tempo della vendemmia terrò a mie spese un garzone che conservi e custodisca la parte che ti spetta. Prometto inoltre di tenere in </a:t>
            </a:r>
            <a:r>
              <a:rPr lang="it-IT" sz="2000" b="1" dirty="0" err="1"/>
              <a:t>sòccida</a:t>
            </a:r>
            <a:r>
              <a:rPr lang="it-IT" sz="2000" b="1" dirty="0"/>
              <a:t>, per tutto il periodo indicato, ventiquattro pecore con i loro nati, delle quali io metterò e conferirò un terzo, tu gli altri due terzi; a te darò la metà di ogni prodotto e provento che Dio mi farà ricavare da queste pecore, cioè della lana e del formaggio, senza diminuzione alcuna e per tutto il periodo indicato. E prometto di tenere in </a:t>
            </a:r>
            <a:r>
              <a:rPr lang="it-IT" sz="2000" b="1" dirty="0" err="1"/>
              <a:t>sòccida</a:t>
            </a:r>
            <a:r>
              <a:rPr lang="it-IT" sz="2000" b="1" dirty="0"/>
              <a:t> nel detto podere, per tutto il periodo indicato, sei arnie con le api, un terzo delle quali sarà conferito da me, due terzi da te; a te darò la metà di ogni prodotto, che Dio ci avrà concesso, di queste api, cioè la metà della cera e del miele […], e al termine del periodo indicato dividerò arnie e api in due parti: una per te, l’altra per me. Prometto inoltre di governare e riporre ogni anno tutta la paglia, il fieno e le altre cose e di consegnarti annualmente […], recandole nella tua casa di Siena, 5 salme tra fieno e paglia, per le quali pagherò io la </a:t>
            </a:r>
            <a:r>
              <a:rPr lang="it-IT" sz="2000" b="1" dirty="0" smtClean="0"/>
              <a:t>gabella.</a:t>
            </a:r>
            <a:endParaRPr lang="it-IT" sz="2000" b="1" dirty="0"/>
          </a:p>
        </p:txBody>
      </p:sp>
    </p:spTree>
    <p:extLst>
      <p:ext uri="{BB962C8B-B14F-4D97-AF65-F5344CB8AC3E}">
        <p14:creationId xmlns:p14="http://schemas.microsoft.com/office/powerpoint/2010/main" val="255422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8035" y="197346"/>
            <a:ext cx="10650828" cy="5324535"/>
          </a:xfrm>
          <a:prstGeom prst="rect">
            <a:avLst/>
          </a:prstGeom>
        </p:spPr>
        <p:txBody>
          <a:bodyPr wrap="square">
            <a:spAutoFit/>
          </a:bodyPr>
          <a:lstStyle/>
          <a:p>
            <a:pPr algn="just"/>
            <a:r>
              <a:rPr lang="it-IT" sz="2000" b="1" dirty="0"/>
              <a:t>Io potrò disporre dello strame che dovesse avanzare in seguito a morte delle bestie mantenute da me nel podere. E prometto che per tutto il periodo indicato ti darò ogni anno, recandole nella tua casa di Siena, quattrocento uova e quattro paia di capponi per la festa di Ognissanti: a questo fine mi sarà consentito di tenere nel podere tutto il pollame che vorrò. E ti prometto di tenere e fare ingrassare a mie spese due porci all’anno, che tu dovrai procurare […] comprandoli con i tuoi soldi al prezzo di 50 soldi di denari senesi; dopo averli ingrassati ne farò divisione a metà, ogni anno a Pasqua di Resurrezione: una metà per te, l’altra per me a compenso dell’ingrasso. Prometto che al termine del periodo indicato ti lascerò 24 staia di terra messa bene a coltura, con due solcature: se avrò messo a coltura più di 24 staia del podere, faremo apprezzare tale lavoro da due amici del paese. Prometto, sotto pena di 25 lire di denari senesi, di non tagliare né divellere con dolo viti e alberi del podere, di non svellere i pali della vigna, di riconsegnare il podere libero e disponibile al termine del periodo suddetto, di non cederlo in locazione a terzi, né in tutto né in parte, senza un tuo speciale permesso e di rispettare e osservare tutte le clausole di cui sopra.</a:t>
            </a:r>
          </a:p>
        </p:txBody>
      </p:sp>
    </p:spTree>
    <p:extLst>
      <p:ext uri="{BB962C8B-B14F-4D97-AF65-F5344CB8AC3E}">
        <p14:creationId xmlns:p14="http://schemas.microsoft.com/office/powerpoint/2010/main" val="1347910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Statuti di Arezzo (1327),a c. di G. Marti </a:t>
            </a:r>
            <a:r>
              <a:rPr lang="it-IT" sz="2400" dirty="0" err="1" smtClean="0"/>
              <a:t>Camerani</a:t>
            </a:r>
            <a:r>
              <a:rPr lang="it-IT" sz="2400" dirty="0" smtClean="0"/>
              <a:t>, Firenze, 1946, p. 169.</a:t>
            </a:r>
            <a:endParaRPr lang="it-IT" sz="2400" dirty="0"/>
          </a:p>
        </p:txBody>
      </p:sp>
      <p:sp>
        <p:nvSpPr>
          <p:cNvPr id="3" name="Segnaposto contenuto 2"/>
          <p:cNvSpPr>
            <a:spLocks noGrp="1"/>
          </p:cNvSpPr>
          <p:nvPr>
            <p:ph sz="quarter" idx="1"/>
          </p:nvPr>
        </p:nvSpPr>
        <p:spPr/>
        <p:txBody>
          <a:bodyPr>
            <a:normAutofit/>
          </a:bodyPr>
          <a:lstStyle/>
          <a:p>
            <a:pPr algn="just"/>
            <a:r>
              <a:rPr lang="it-IT" sz="2400" dirty="0" smtClean="0"/>
              <a:t>50. Della fiducia da dare alle scritture dei libri dei conti dei mercanti.</a:t>
            </a:r>
          </a:p>
          <a:p>
            <a:pPr algn="just"/>
            <a:r>
              <a:rPr lang="it-IT" sz="2400" dirty="0" smtClean="0"/>
              <a:t>Si è statuito che, se una qualunque scrittura è presente nel libro dei conti comuni di alcuni mercanti, scritta con la mano di uno dei soci, che nel detto libro ha scritto le attività degli altri consoci, nella quale appaia che una certa quantità di denaro della </a:t>
            </a:r>
            <a:r>
              <a:rPr lang="it-IT" sz="2400" dirty="0" err="1" smtClean="0"/>
              <a:t>conpagnia</a:t>
            </a:r>
            <a:r>
              <a:rPr lang="it-IT" sz="2400" dirty="0" smtClean="0"/>
              <a:t> uno dei soci abbia ricevuto da un altro socio o per causa di un mutuo o per qualsiasi altra ragione, oppure che è stata messa a suo nome nella detta società, tale scrittura abbia la forza di una legittima approvazione, e contro tale debitore e i sui eredi e beni, anche se ci fosse uno strumento di garanzia fatto per la società, in tutto si mandi ad esecuzione ad opera del podestà e degli altri ufficiali del comune di Arezzo.  </a:t>
            </a:r>
            <a:endParaRPr lang="it-IT" sz="2400" dirty="0"/>
          </a:p>
        </p:txBody>
      </p:sp>
    </p:spTree>
    <p:extLst>
      <p:ext uri="{BB962C8B-B14F-4D97-AF65-F5344CB8AC3E}">
        <p14:creationId xmlns:p14="http://schemas.microsoft.com/office/powerpoint/2010/main" val="317427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cap="none" dirty="0"/>
              <a:t>Notai liguri del secolo XII e XIII, a c. di H. G. Krueger e R. I. Reynolds, V</a:t>
            </a:r>
            <a:r>
              <a:rPr lang="it-IT" sz="2400" b="1" cap="none" dirty="0" smtClean="0"/>
              <a:t>I, </a:t>
            </a:r>
            <a:r>
              <a:rPr lang="it-IT" sz="2400" b="1" cap="none" dirty="0"/>
              <a:t>Genova, 1951, </a:t>
            </a:r>
            <a:r>
              <a:rPr lang="it-IT" sz="2400" b="1" cap="none" dirty="0" smtClean="0"/>
              <a:t>p.22.</a:t>
            </a:r>
            <a:endParaRPr lang="it-IT" sz="2400" b="1" cap="none" dirty="0"/>
          </a:p>
        </p:txBody>
      </p:sp>
      <p:sp>
        <p:nvSpPr>
          <p:cNvPr id="3" name="Segnaposto contenuto 2"/>
          <p:cNvSpPr>
            <a:spLocks noGrp="1"/>
          </p:cNvSpPr>
          <p:nvPr>
            <p:ph sz="quarter" idx="1"/>
          </p:nvPr>
        </p:nvSpPr>
        <p:spPr/>
        <p:txBody>
          <a:bodyPr>
            <a:normAutofit lnSpcReduction="10000"/>
          </a:bodyPr>
          <a:lstStyle/>
          <a:p>
            <a:pPr algn="just"/>
            <a:r>
              <a:rPr lang="it-IT" sz="2400" b="1" cap="none" dirty="0" smtClean="0"/>
              <a:t>Genova, 13 giugno 1216</a:t>
            </a:r>
          </a:p>
          <a:p>
            <a:pPr algn="just"/>
            <a:r>
              <a:rPr lang="it-IT" sz="2400" b="1" dirty="0" smtClean="0"/>
              <a:t>Io Guglielmo di Valle di Milano riconosco di aver ricevuto da te Ambrogio di Terrazzano una certa quantità di denari genovesi rinunciando etc., per cui prometto di dare 10 lire di buoni denari milanesi, io o un mio incaricato a te o ad un tuo certo incaricato, a Milano da ora a otto giorni. Se invero avrò fatto altrimenti prometto di restituire a te stipulante qualunque cosa avrai speso, esigendo oltre il termine, mutuando o in qualsiasi altro modo, credendo a te solo con le parole, senza giuramento, restando non di meno ratificato il patto, cioè il pagamento secondo gli accordi predetti, obbligando in ciò i miei beni etc. testimoni etc. Fatto a Genova nel mercato presso la casa dei canonici, il tredicesimo giorno di giugno, tra l’ora nona e il vespro. </a:t>
            </a:r>
            <a:endParaRPr lang="it-IT" sz="2400" b="1" cap="none" dirty="0" smtClean="0"/>
          </a:p>
        </p:txBody>
      </p:sp>
    </p:spTree>
    <p:extLst>
      <p:ext uri="{BB962C8B-B14F-4D97-AF65-F5344CB8AC3E}">
        <p14:creationId xmlns:p14="http://schemas.microsoft.com/office/powerpoint/2010/main" val="1121063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37127" y="553792"/>
            <a:ext cx="10444766" cy="3416320"/>
          </a:xfrm>
          <a:prstGeom prst="rect">
            <a:avLst/>
          </a:prstGeom>
        </p:spPr>
        <p:txBody>
          <a:bodyPr wrap="square">
            <a:spAutoFit/>
          </a:bodyPr>
          <a:lstStyle/>
          <a:p>
            <a:pPr algn="just"/>
            <a:r>
              <a:rPr lang="it-IT" sz="2400" dirty="0" smtClean="0"/>
              <a:t>E la stessa cosa sia fatta e compresa per quanto riguarda le scritture dei soci e dei loro figli ed anche dei famigli e dei fattori deputati a scrivere i conti dei detti mercanti. E di nuovo vogliamo che sia inviolabilmente osservato che tutti coloro che scrivono con mano propria che devono qualche cosa a qualcuno per qualunque ragione , siano tenuti ad osservare integralmente quanto hanno scritto secondo lo strumento della garanzia, e la stessa scrittura abbia verso tutti la fora di una garanzia. E a causa di questo stesso debito chiunque possa e debba personalmente essere detenuto finché non abbia soddisfatto con ogni effetto ciò che ha scritto.  </a:t>
            </a:r>
            <a:endParaRPr lang="it-IT" sz="2400" dirty="0"/>
          </a:p>
        </p:txBody>
      </p:sp>
    </p:spTree>
    <p:extLst>
      <p:ext uri="{BB962C8B-B14F-4D97-AF65-F5344CB8AC3E}">
        <p14:creationId xmlns:p14="http://schemas.microsoft.com/office/powerpoint/2010/main" val="2636760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Archivio di Stato di Firenze, Mediceo avanti il principato, filza 68, n. 402, cc. 418-419</a:t>
            </a:r>
            <a:endParaRPr lang="it-IT" sz="2400" dirty="0"/>
          </a:p>
        </p:txBody>
      </p:sp>
      <p:sp>
        <p:nvSpPr>
          <p:cNvPr id="3" name="Segnaposto contenuto 2"/>
          <p:cNvSpPr>
            <a:spLocks noGrp="1"/>
          </p:cNvSpPr>
          <p:nvPr>
            <p:ph sz="quarter" idx="1"/>
          </p:nvPr>
        </p:nvSpPr>
        <p:spPr/>
        <p:txBody>
          <a:bodyPr/>
          <a:lstStyle/>
          <a:p>
            <a:r>
              <a:rPr lang="it-IT" dirty="0" smtClean="0"/>
              <a:t>Firenze, 15 settembre 1420</a:t>
            </a:r>
          </a:p>
          <a:p>
            <a:r>
              <a:rPr lang="it-IT" dirty="0" err="1" smtClean="0"/>
              <a:t>Richordanza</a:t>
            </a:r>
            <a:r>
              <a:rPr lang="it-IT" dirty="0" smtClean="0"/>
              <a:t> che noi Cosmo e Lorenzo di Giovanni de’ Medici e Ilarione de’ Bardi che vai a Roma:</a:t>
            </a:r>
          </a:p>
          <a:p>
            <a:r>
              <a:rPr lang="it-IT" dirty="0" smtClean="0"/>
              <a:t>1. Prima che </a:t>
            </a:r>
            <a:r>
              <a:rPr lang="it-IT" dirty="0" err="1" smtClean="0"/>
              <a:t>chol</a:t>
            </a:r>
            <a:r>
              <a:rPr lang="it-IT" dirty="0" smtClean="0"/>
              <a:t> nome d’Iddio quando sete a Roma </a:t>
            </a:r>
            <a:r>
              <a:rPr lang="it-IT" dirty="0" err="1" smtClean="0"/>
              <a:t>fia</a:t>
            </a:r>
            <a:r>
              <a:rPr lang="it-IT" dirty="0" smtClean="0"/>
              <a:t> scrivere in ogni parte i nome di Giovanni </a:t>
            </a:r>
            <a:r>
              <a:rPr lang="it-IT" dirty="0" err="1" smtClean="0"/>
              <a:t>de’Medici</a:t>
            </a:r>
            <a:r>
              <a:rPr lang="it-IT" dirty="0" smtClean="0"/>
              <a:t> e </a:t>
            </a:r>
            <a:r>
              <a:rPr lang="it-IT" dirty="0" err="1" smtClean="0"/>
              <a:t>conpagni</a:t>
            </a:r>
            <a:r>
              <a:rPr lang="it-IT" dirty="0" smtClean="0"/>
              <a:t>, e </a:t>
            </a:r>
            <a:r>
              <a:rPr lang="it-IT" dirty="0" err="1" smtClean="0"/>
              <a:t>chon</a:t>
            </a:r>
            <a:r>
              <a:rPr lang="it-IT" dirty="0" smtClean="0"/>
              <a:t> Antonio di Lazzaro (Bertini) saldi ragione di quanto per voi à avuto a </a:t>
            </a:r>
            <a:r>
              <a:rPr lang="it-IT" dirty="0" err="1" smtClean="0"/>
              <a:t>ffare</a:t>
            </a:r>
            <a:r>
              <a:rPr lang="it-IT" dirty="0" smtClean="0"/>
              <a:t> e tutto </a:t>
            </a:r>
            <a:r>
              <a:rPr lang="it-IT" dirty="0" err="1" smtClean="0"/>
              <a:t>arecha</a:t>
            </a:r>
            <a:r>
              <a:rPr lang="it-IT" dirty="0" smtClean="0"/>
              <a:t> in su’ libri della </a:t>
            </a:r>
            <a:r>
              <a:rPr lang="it-IT" dirty="0" err="1" smtClean="0"/>
              <a:t>conpagnia</a:t>
            </a:r>
            <a:r>
              <a:rPr lang="it-IT" dirty="0" smtClean="0"/>
              <a:t>, e in suo nome non bisogna più scrivere.</a:t>
            </a:r>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2726212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73487" y="283335"/>
            <a:ext cx="11140225" cy="5940088"/>
          </a:xfrm>
          <a:prstGeom prst="rect">
            <a:avLst/>
          </a:prstGeom>
        </p:spPr>
        <p:txBody>
          <a:bodyPr wrap="square">
            <a:spAutoFit/>
          </a:bodyPr>
          <a:lstStyle/>
          <a:p>
            <a:pPr algn="just"/>
            <a:r>
              <a:rPr lang="it-IT" b="1" dirty="0" smtClean="0"/>
              <a:t>2. </a:t>
            </a:r>
            <a:r>
              <a:rPr lang="it-IT" sz="2000" b="1" dirty="0" smtClean="0"/>
              <a:t>A Roma suole essere più utile ne’ fatti della terra che nella </a:t>
            </a:r>
            <a:r>
              <a:rPr lang="it-IT" sz="2000" b="1" dirty="0" err="1" smtClean="0"/>
              <a:t>Chorte</a:t>
            </a:r>
            <a:r>
              <a:rPr lang="it-IT" sz="2000" b="1" dirty="0" smtClean="0"/>
              <a:t> e per tanto ti </a:t>
            </a:r>
            <a:r>
              <a:rPr lang="it-IT" sz="2000" b="1" dirty="0" err="1" smtClean="0"/>
              <a:t>richordiano</a:t>
            </a:r>
            <a:r>
              <a:rPr lang="it-IT" sz="2000" b="1" dirty="0" smtClean="0"/>
              <a:t> con diligenza e sollecitudine attenti e facci attendere a quanto ti pare utile e massime  </a:t>
            </a:r>
            <a:r>
              <a:rPr lang="it-IT" sz="2000" b="1" dirty="0" err="1" smtClean="0"/>
              <a:t>a’</a:t>
            </a:r>
            <a:r>
              <a:rPr lang="it-IT" sz="2000" b="1" dirty="0" smtClean="0"/>
              <a:t> fatti di marinai </a:t>
            </a:r>
            <a:r>
              <a:rPr lang="it-IT" sz="2000" b="1" dirty="0" err="1" smtClean="0"/>
              <a:t>chè</a:t>
            </a:r>
            <a:r>
              <a:rPr lang="it-IT" sz="2000" b="1" dirty="0" smtClean="0"/>
              <a:t> sogliono quelli </a:t>
            </a:r>
            <a:r>
              <a:rPr lang="it-IT" sz="2000" b="1" dirty="0" err="1" smtClean="0"/>
              <a:t>canbi</a:t>
            </a:r>
            <a:r>
              <a:rPr lang="it-IT" sz="2000" b="1" dirty="0" smtClean="0"/>
              <a:t> </a:t>
            </a:r>
            <a:r>
              <a:rPr lang="it-IT" sz="2000" b="1" dirty="0" err="1" smtClean="0"/>
              <a:t>gittare</a:t>
            </a:r>
            <a:r>
              <a:rPr lang="it-IT" sz="2000" b="1" dirty="0" smtClean="0"/>
              <a:t> buono utile; Antonio sarà atto a </a:t>
            </a:r>
            <a:r>
              <a:rPr lang="it-IT" sz="2000" b="1" dirty="0" err="1" smtClean="0"/>
              <a:t>cciò</a:t>
            </a:r>
            <a:r>
              <a:rPr lang="it-IT" sz="2000" b="1" dirty="0" smtClean="0"/>
              <a:t> che v’à buona maniera e gran conoscenza.  Non ve li lasciate uscire di mano, neanche se vorrebbero fare gara perché si perda tempo e danari. E se ti paresse utile seguitamente intendertene con li Spini o con altri, li puoi fare: tu porti una scritta per la quale vedrai in che forma altra volta ci siano </a:t>
            </a:r>
            <a:r>
              <a:rPr lang="it-IT" sz="2000" b="1" dirty="0" err="1" smtClean="0"/>
              <a:t>acordati</a:t>
            </a:r>
            <a:r>
              <a:rPr lang="it-IT" sz="2000" b="1" dirty="0" smtClean="0"/>
              <a:t>, ma se vedessi da </a:t>
            </a:r>
            <a:r>
              <a:rPr lang="it-IT" sz="2000" b="1" dirty="0" err="1" smtClean="0"/>
              <a:t>ffare</a:t>
            </a:r>
            <a:r>
              <a:rPr lang="it-IT" sz="2000" b="1" dirty="0" smtClean="0"/>
              <a:t> bene senza </a:t>
            </a:r>
            <a:r>
              <a:rPr lang="it-IT" sz="2000" b="1" dirty="0" err="1" smtClean="0"/>
              <a:t>acordarti</a:t>
            </a:r>
            <a:r>
              <a:rPr lang="it-IT" sz="2000" b="1" dirty="0" smtClean="0"/>
              <a:t> con altri sarebbe meglio, ma è maggiore fatica, del fare credenza di tali </a:t>
            </a:r>
            <a:r>
              <a:rPr lang="it-IT" sz="2000" b="1" dirty="0" err="1" smtClean="0"/>
              <a:t>canbi</a:t>
            </a:r>
            <a:r>
              <a:rPr lang="it-IT" sz="2000" b="1" dirty="0" smtClean="0"/>
              <a:t> ti guarda e sì di ricevere vini per fare tal cambio e avere poi a finire i vini, ché se n’a gran  </a:t>
            </a:r>
            <a:r>
              <a:rPr lang="it-IT" sz="2000" b="1" dirty="0" err="1" smtClean="0"/>
              <a:t>pichiate</a:t>
            </a:r>
            <a:r>
              <a:rPr lang="it-IT" sz="2000" b="1" dirty="0" smtClean="0"/>
              <a:t> e sono di gran </a:t>
            </a:r>
            <a:r>
              <a:rPr lang="it-IT" sz="2000" b="1" dirty="0" err="1" smtClean="0"/>
              <a:t>faticha</a:t>
            </a:r>
            <a:r>
              <a:rPr lang="it-IT" sz="2000" b="1" dirty="0" smtClean="0"/>
              <a:t>.</a:t>
            </a:r>
          </a:p>
          <a:p>
            <a:endParaRPr lang="it-IT" sz="2000" b="1" dirty="0"/>
          </a:p>
          <a:p>
            <a:pPr algn="just"/>
            <a:r>
              <a:rPr lang="it-IT" sz="2000" b="1" dirty="0" smtClean="0"/>
              <a:t>3. Se il fatto de’ Reame s’</a:t>
            </a:r>
            <a:r>
              <a:rPr lang="it-IT" sz="2000" b="1" dirty="0" err="1" smtClean="0"/>
              <a:t>adirizasse</a:t>
            </a:r>
            <a:r>
              <a:rPr lang="it-IT" sz="2000" b="1" dirty="0" smtClean="0"/>
              <a:t> ì, credo di costà si manderebbero assai denari per bestiame e </a:t>
            </a:r>
            <a:r>
              <a:rPr lang="it-IT" sz="2000" b="1" dirty="0" err="1" smtClean="0"/>
              <a:t>chosì</a:t>
            </a:r>
            <a:r>
              <a:rPr lang="it-IT" sz="2000" b="1" dirty="0" smtClean="0"/>
              <a:t> al Aquila. Abbia a tutto l’</a:t>
            </a:r>
            <a:r>
              <a:rPr lang="it-IT" sz="2000" b="1" dirty="0" err="1" smtClean="0"/>
              <a:t>ochio</a:t>
            </a:r>
            <a:r>
              <a:rPr lang="it-IT" sz="2000" b="1" dirty="0" smtClean="0"/>
              <a:t>, ma non fare a credenza, perché sempre fu mal credere à Romani e oggi più che mai perché </a:t>
            </a:r>
            <a:r>
              <a:rPr lang="it-IT" sz="2000" b="1" dirty="0" err="1" smtClean="0"/>
              <a:t>ànno</a:t>
            </a:r>
            <a:r>
              <a:rPr lang="it-IT" sz="2000" b="1" dirty="0" smtClean="0"/>
              <a:t> </a:t>
            </a:r>
            <a:r>
              <a:rPr lang="it-IT" sz="2000" b="1" dirty="0" err="1" smtClean="0"/>
              <a:t>pocho</a:t>
            </a:r>
            <a:r>
              <a:rPr lang="it-IT" sz="2000" b="1" dirty="0" smtClean="0"/>
              <a:t>, non di </a:t>
            </a:r>
            <a:r>
              <a:rPr lang="it-IT" sz="2000" b="1" dirty="0" err="1" smtClean="0"/>
              <a:t>mancho</a:t>
            </a:r>
            <a:r>
              <a:rPr lang="it-IT" sz="2000" b="1" dirty="0" smtClean="0"/>
              <a:t> del credere à Romani o ad altri che attendono a Ripa te ne puoi consigliare con di cotesti nostrali e </a:t>
            </a:r>
            <a:r>
              <a:rPr lang="it-IT" sz="2000" b="1" dirty="0" err="1" smtClean="0"/>
              <a:t>anchora</a:t>
            </a:r>
            <a:r>
              <a:rPr lang="it-IT" sz="2000" b="1" dirty="0" smtClean="0"/>
              <a:t> Antonio di Lazzaro (Bertini) assai te ne dovrà potere informare perché tutti gli debba avere per le mani o maggiore parte, e </a:t>
            </a:r>
            <a:r>
              <a:rPr lang="it-IT" sz="2000" b="1" dirty="0" err="1" smtClean="0"/>
              <a:t>anchora</a:t>
            </a:r>
            <a:r>
              <a:rPr lang="it-IT" sz="2000" b="1" dirty="0" smtClean="0"/>
              <a:t> tu ogni dì gli verrai </a:t>
            </a:r>
            <a:r>
              <a:rPr lang="it-IT" sz="2000" b="1" dirty="0" err="1" smtClean="0"/>
              <a:t>conosciendo</a:t>
            </a:r>
            <a:r>
              <a:rPr lang="it-IT" sz="2000" b="1" dirty="0" smtClean="0"/>
              <a:t> e sentendo </a:t>
            </a:r>
            <a:r>
              <a:rPr lang="it-IT" sz="2000" b="1" dirty="0" err="1" smtClean="0"/>
              <a:t>chome</a:t>
            </a:r>
            <a:r>
              <a:rPr lang="it-IT" sz="2000" b="1" dirty="0" smtClean="0"/>
              <a:t> con loro si può fare, </a:t>
            </a:r>
            <a:r>
              <a:rPr lang="it-IT" sz="2000" b="1" dirty="0" err="1" smtClean="0"/>
              <a:t>richordando</a:t>
            </a:r>
            <a:r>
              <a:rPr lang="it-IT" sz="2000" b="1" dirty="0" smtClean="0"/>
              <a:t> che nel non fare a credenza è ogni buon taglio.</a:t>
            </a:r>
            <a:endParaRPr lang="it-IT" sz="2000" b="1" dirty="0"/>
          </a:p>
        </p:txBody>
      </p:sp>
    </p:spTree>
    <p:extLst>
      <p:ext uri="{BB962C8B-B14F-4D97-AF65-F5344CB8AC3E}">
        <p14:creationId xmlns:p14="http://schemas.microsoft.com/office/powerpoint/2010/main" val="2008599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89397" y="334851"/>
            <a:ext cx="11088710" cy="4401205"/>
          </a:xfrm>
          <a:prstGeom prst="rect">
            <a:avLst/>
          </a:prstGeom>
        </p:spPr>
        <p:txBody>
          <a:bodyPr wrap="square">
            <a:spAutoFit/>
          </a:bodyPr>
          <a:lstStyle/>
          <a:p>
            <a:pPr algn="just"/>
            <a:r>
              <a:rPr lang="it-IT" sz="2000" b="1" dirty="0" smtClean="0"/>
              <a:t>4. A’ fatti della corte attendi </a:t>
            </a:r>
            <a:r>
              <a:rPr lang="it-IT" sz="2000" b="1" dirty="0" err="1" smtClean="0"/>
              <a:t>chome</a:t>
            </a:r>
            <a:r>
              <a:rPr lang="it-IT" sz="2000" b="1" dirty="0" smtClean="0"/>
              <a:t> s’è usato di fare e </a:t>
            </a:r>
            <a:r>
              <a:rPr lang="it-IT" sz="2000" b="1" dirty="0" err="1" smtClean="0"/>
              <a:t>ritienti</a:t>
            </a:r>
            <a:r>
              <a:rPr lang="it-IT" sz="2000" b="1" dirty="0" smtClean="0"/>
              <a:t> bene con tutti gl’amici e del prestare ti guarda; pure scadendo e vedessi </a:t>
            </a:r>
            <a:r>
              <a:rPr lang="it-IT" sz="2000" b="1" dirty="0" err="1" smtClean="0"/>
              <a:t>fossono</a:t>
            </a:r>
            <a:r>
              <a:rPr lang="it-IT" sz="2000" b="1" dirty="0" smtClean="0"/>
              <a:t> persone che al </a:t>
            </a:r>
            <a:r>
              <a:rPr lang="it-IT" sz="2000" b="1" dirty="0" err="1" smtClean="0"/>
              <a:t>bancho</a:t>
            </a:r>
            <a:r>
              <a:rPr lang="it-IT" sz="2000" b="1" dirty="0" smtClean="0"/>
              <a:t> </a:t>
            </a:r>
            <a:r>
              <a:rPr lang="it-IT" sz="2000" b="1" dirty="0" err="1" smtClean="0"/>
              <a:t>dieno</a:t>
            </a:r>
            <a:r>
              <a:rPr lang="it-IT" sz="2000" b="1" dirty="0" smtClean="0"/>
              <a:t> utile. Siano contenti che al cardinale avendo l’</a:t>
            </a:r>
            <a:r>
              <a:rPr lang="it-IT" sz="2000" b="1" dirty="0" err="1" smtClean="0"/>
              <a:t>asegiamento</a:t>
            </a:r>
            <a:r>
              <a:rPr lang="it-IT" sz="2000" b="1" dirty="0" smtClean="0"/>
              <a:t> del cappello, come si </a:t>
            </a:r>
            <a:r>
              <a:rPr lang="it-IT" sz="2000" b="1" dirty="0" err="1" smtClean="0"/>
              <a:t>chostuma</a:t>
            </a:r>
            <a:r>
              <a:rPr lang="it-IT" sz="2000" b="1" dirty="0" smtClean="0"/>
              <a:t> e che altro </a:t>
            </a:r>
            <a:r>
              <a:rPr lang="it-IT" sz="2000" b="1" dirty="0" err="1" smtClean="0"/>
              <a:t>asiegnamento</a:t>
            </a:r>
            <a:r>
              <a:rPr lang="it-IT" sz="2000" b="1" dirty="0" smtClean="0"/>
              <a:t> non vada manzi al nostro, che in tal caso possi prestare </a:t>
            </a:r>
            <a:r>
              <a:rPr lang="it-IT" sz="2000" b="1" dirty="0" err="1" smtClean="0"/>
              <a:t>treciento</a:t>
            </a:r>
            <a:r>
              <a:rPr lang="it-IT" sz="2000" b="1" dirty="0" smtClean="0"/>
              <a:t> per cardinale. Ma meglio sarebbe non prestare, veduta la </a:t>
            </a:r>
            <a:r>
              <a:rPr lang="it-IT" sz="2000" b="1" dirty="0" err="1" smtClean="0"/>
              <a:t>pocha</a:t>
            </a:r>
            <a:r>
              <a:rPr lang="it-IT" sz="2000" b="1" dirty="0" smtClean="0"/>
              <a:t> grascia si trae de loro fatti.</a:t>
            </a:r>
          </a:p>
          <a:p>
            <a:pPr algn="just"/>
            <a:endParaRPr lang="it-IT" sz="2000" b="1" dirty="0" smtClean="0"/>
          </a:p>
          <a:p>
            <a:pPr algn="just"/>
            <a:r>
              <a:rPr lang="it-IT" sz="2000" b="1" dirty="0" smtClean="0"/>
              <a:t>5. A’ cortigiani ch’abbino a </a:t>
            </a:r>
            <a:r>
              <a:rPr lang="it-IT" sz="2000" b="1" dirty="0" err="1" smtClean="0"/>
              <a:t>ffare</a:t>
            </a:r>
            <a:r>
              <a:rPr lang="it-IT" sz="2000" b="1" dirty="0" smtClean="0"/>
              <a:t> al </a:t>
            </a:r>
            <a:r>
              <a:rPr lang="it-IT" sz="2000" b="1" dirty="0" err="1" smtClean="0"/>
              <a:t>bancho</a:t>
            </a:r>
            <a:r>
              <a:rPr lang="it-IT" sz="2000" b="1" dirty="0" smtClean="0"/>
              <a:t> o che con lettere di cambio ti </a:t>
            </a:r>
            <a:r>
              <a:rPr lang="it-IT" sz="2000" b="1" dirty="0" err="1" smtClean="0"/>
              <a:t>fossono</a:t>
            </a:r>
            <a:r>
              <a:rPr lang="it-IT" sz="2000" b="1" dirty="0" smtClean="0"/>
              <a:t> </a:t>
            </a:r>
            <a:r>
              <a:rPr lang="it-IT" sz="2000" b="1" dirty="0" err="1" smtClean="0"/>
              <a:t>adirizati</a:t>
            </a:r>
            <a:r>
              <a:rPr lang="it-IT" sz="2000" b="1" dirty="0" smtClean="0"/>
              <a:t> per forma vi </a:t>
            </a:r>
            <a:r>
              <a:rPr lang="it-IT" sz="2000" b="1" dirty="0" err="1" smtClean="0"/>
              <a:t>dessono</a:t>
            </a:r>
            <a:r>
              <a:rPr lang="it-IT" sz="2000" b="1" dirty="0" smtClean="0"/>
              <a:t> utile e </a:t>
            </a:r>
            <a:r>
              <a:rPr lang="it-IT" sz="2000" b="1" dirty="0" err="1" smtClean="0"/>
              <a:t>schadesse</a:t>
            </a:r>
            <a:r>
              <a:rPr lang="it-IT" sz="2000" b="1" dirty="0" smtClean="0"/>
              <a:t> loro avere </a:t>
            </a:r>
            <a:r>
              <a:rPr lang="it-IT" sz="2000" b="1" dirty="0" err="1" smtClean="0"/>
              <a:t>bisognio</a:t>
            </a:r>
            <a:r>
              <a:rPr lang="it-IT" sz="2000" b="1" dirty="0" smtClean="0"/>
              <a:t> di denari e te </a:t>
            </a:r>
            <a:r>
              <a:rPr lang="it-IT" sz="2000" b="1" dirty="0" err="1" smtClean="0"/>
              <a:t>richiegendo</a:t>
            </a:r>
            <a:r>
              <a:rPr lang="it-IT" sz="2000" b="1" dirty="0" smtClean="0"/>
              <a:t>, </a:t>
            </a:r>
            <a:r>
              <a:rPr lang="it-IT" sz="2000" b="1" dirty="0" err="1" smtClean="0"/>
              <a:t>schostantene</a:t>
            </a:r>
            <a:r>
              <a:rPr lang="it-IT" sz="2000" b="1" dirty="0" smtClean="0"/>
              <a:t> del prestate il più che puoi, e quando pure vedessi il </a:t>
            </a:r>
            <a:r>
              <a:rPr lang="it-IT" sz="2000" b="1" dirty="0" err="1" smtClean="0"/>
              <a:t>bisognio</a:t>
            </a:r>
            <a:r>
              <a:rPr lang="it-IT" sz="2000" b="1" dirty="0" smtClean="0"/>
              <a:t> fosse tale che fosse per utile e </a:t>
            </a:r>
            <a:r>
              <a:rPr lang="it-IT" sz="2000" b="1" dirty="0" err="1" smtClean="0"/>
              <a:t>honore</a:t>
            </a:r>
            <a:r>
              <a:rPr lang="it-IT" sz="2000" b="1" dirty="0" smtClean="0"/>
              <a:t> ch’egli e </a:t>
            </a:r>
            <a:r>
              <a:rPr lang="it-IT" sz="2000" b="1" dirty="0" err="1" smtClean="0"/>
              <a:t>dessiti</a:t>
            </a:r>
            <a:r>
              <a:rPr lang="it-IT" sz="2000" b="1" dirty="0" smtClean="0"/>
              <a:t> buone e sufficiente sicurtà di cortigiani, beneficiati od altri; in tal </a:t>
            </a:r>
            <a:r>
              <a:rPr lang="it-IT" sz="2000" b="1" dirty="0" err="1" smtClean="0"/>
              <a:t>chaso</a:t>
            </a:r>
            <a:r>
              <a:rPr lang="it-IT" sz="2000" b="1" dirty="0" smtClean="0"/>
              <a:t> siano contenti gli servi insino alla somma di fiorini </a:t>
            </a:r>
            <a:r>
              <a:rPr lang="it-IT" sz="2000" b="1" dirty="0" err="1" smtClean="0"/>
              <a:t>dugiento</a:t>
            </a:r>
            <a:r>
              <a:rPr lang="it-IT" sz="2000" b="1" dirty="0" smtClean="0"/>
              <a:t> per </a:t>
            </a:r>
            <a:r>
              <a:rPr lang="it-IT" sz="2000" b="1" dirty="0" err="1" smtClean="0"/>
              <a:t>chortigiano</a:t>
            </a:r>
            <a:r>
              <a:rPr lang="it-IT" sz="2000" b="1" dirty="0" smtClean="0"/>
              <a:t>, ma più chiaro ci </a:t>
            </a:r>
            <a:r>
              <a:rPr lang="it-IT" sz="2000" b="1" dirty="0" err="1" smtClean="0"/>
              <a:t>fie</a:t>
            </a:r>
            <a:r>
              <a:rPr lang="it-IT" sz="2000" b="1" dirty="0" smtClean="0"/>
              <a:t> se farai senza prestare o fosse in caso di gran </a:t>
            </a:r>
            <a:r>
              <a:rPr lang="it-IT" sz="2000" b="1" dirty="0" err="1" smtClean="0"/>
              <a:t>nicistà</a:t>
            </a:r>
            <a:r>
              <a:rPr lang="it-IT" sz="2000" b="1" dirty="0" smtClean="0"/>
              <a:t>, </a:t>
            </a:r>
            <a:r>
              <a:rPr lang="it-IT" sz="2000" b="1" dirty="0" err="1" smtClean="0"/>
              <a:t>chè</a:t>
            </a:r>
            <a:r>
              <a:rPr lang="it-IT" sz="2000" b="1" dirty="0" smtClean="0"/>
              <a:t> più volte si perdono gli amici e danari.  </a:t>
            </a:r>
            <a:endParaRPr lang="it-IT" sz="2000" b="1" dirty="0"/>
          </a:p>
        </p:txBody>
      </p:sp>
    </p:spTree>
    <p:extLst>
      <p:ext uri="{BB962C8B-B14F-4D97-AF65-F5344CB8AC3E}">
        <p14:creationId xmlns:p14="http://schemas.microsoft.com/office/powerpoint/2010/main" val="2311354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5003" y="425003"/>
            <a:ext cx="11372045" cy="5016758"/>
          </a:xfrm>
          <a:prstGeom prst="rect">
            <a:avLst/>
          </a:prstGeom>
        </p:spPr>
        <p:txBody>
          <a:bodyPr wrap="square">
            <a:spAutoFit/>
          </a:bodyPr>
          <a:lstStyle/>
          <a:p>
            <a:pPr algn="just"/>
            <a:r>
              <a:rPr lang="it-IT" sz="2000" b="1" dirty="0" smtClean="0"/>
              <a:t>6. </a:t>
            </a:r>
            <a:r>
              <a:rPr lang="it-IT" sz="2000" b="1" dirty="0" err="1" smtClean="0"/>
              <a:t>El</a:t>
            </a:r>
            <a:r>
              <a:rPr lang="it-IT" sz="2000" b="1" dirty="0" smtClean="0"/>
              <a:t> papa crediamo per al presente non ti richiederà perché s’è tanto servito che basta; se pure tu richiedesti, </a:t>
            </a:r>
            <a:r>
              <a:rPr lang="it-IT" sz="2000" b="1" dirty="0" err="1" smtClean="0"/>
              <a:t>ài</a:t>
            </a:r>
            <a:r>
              <a:rPr lang="it-IT" sz="2000" b="1" dirty="0" smtClean="0"/>
              <a:t> la </a:t>
            </a:r>
            <a:r>
              <a:rPr lang="it-IT" sz="2000" b="1" dirty="0" err="1" smtClean="0"/>
              <a:t>schusa</a:t>
            </a:r>
            <a:r>
              <a:rPr lang="it-IT" sz="2000" b="1" dirty="0" smtClean="0"/>
              <a:t> ch’è stato tanto servito che basta; che quando sarete </a:t>
            </a:r>
            <a:r>
              <a:rPr lang="it-IT" sz="2000" b="1" dirty="0" err="1" smtClean="0"/>
              <a:t>paghati</a:t>
            </a:r>
            <a:r>
              <a:rPr lang="it-IT" sz="2000" b="1" dirty="0" smtClean="0"/>
              <a:t> di quanto si resta avere e di </a:t>
            </a:r>
            <a:r>
              <a:rPr lang="it-IT" sz="2000" b="1" dirty="0" err="1" smtClean="0"/>
              <a:t>chè</a:t>
            </a:r>
            <a:r>
              <a:rPr lang="it-IT" sz="2000" b="1" dirty="0" smtClean="0"/>
              <a:t> è suto servito, il servirai. Ma </a:t>
            </a:r>
            <a:r>
              <a:rPr lang="it-IT" sz="2000" b="1" dirty="0" err="1" smtClean="0"/>
              <a:t>crediano</a:t>
            </a:r>
            <a:r>
              <a:rPr lang="it-IT" sz="2000" b="1" dirty="0" smtClean="0"/>
              <a:t> se guerra non segue con Reame, non </a:t>
            </a:r>
            <a:r>
              <a:rPr lang="it-IT" sz="2000" b="1" dirty="0" err="1" smtClean="0"/>
              <a:t>arà</a:t>
            </a:r>
            <a:r>
              <a:rPr lang="it-IT" sz="2000" b="1" dirty="0" smtClean="0"/>
              <a:t> più bisogno d’</a:t>
            </a:r>
            <a:r>
              <a:rPr lang="it-IT" sz="2000" b="1" dirty="0" err="1" smtClean="0"/>
              <a:t>achattare</a:t>
            </a:r>
            <a:r>
              <a:rPr lang="it-IT" sz="2000" b="1" dirty="0" smtClean="0"/>
              <a:t> ma di suoi vi darà a serbare, ma se pure ti </a:t>
            </a:r>
            <a:r>
              <a:rPr lang="it-IT" sz="2000" b="1" dirty="0" err="1" smtClean="0"/>
              <a:t>richiedessee</a:t>
            </a:r>
            <a:r>
              <a:rPr lang="it-IT" sz="2000" b="1" dirty="0" smtClean="0"/>
              <a:t> tu vedessi donde riaverli e </a:t>
            </a:r>
            <a:r>
              <a:rPr lang="it-IT" sz="2000" b="1" dirty="0" err="1" smtClean="0"/>
              <a:t>paràti</a:t>
            </a:r>
            <a:r>
              <a:rPr lang="it-IT" sz="2000" b="1" dirty="0" smtClean="0"/>
              <a:t> de </a:t>
            </a:r>
            <a:r>
              <a:rPr lang="it-IT" sz="2000" b="1" dirty="0" err="1" smtClean="0"/>
              <a:t>servirllo</a:t>
            </a:r>
            <a:r>
              <a:rPr lang="it-IT" sz="2000" b="1" dirty="0" smtClean="0"/>
              <a:t> avendoci prima </a:t>
            </a:r>
            <a:r>
              <a:rPr lang="it-IT" sz="2000" b="1" dirty="0" err="1" smtClean="0"/>
              <a:t>paghato</a:t>
            </a:r>
            <a:r>
              <a:rPr lang="it-IT" sz="2000" b="1" dirty="0" smtClean="0"/>
              <a:t> di quello à dare, siano contenti in tal caso le servi insino alla somma di fiorini duemila. Ma se puoi fare senza prestare </a:t>
            </a:r>
            <a:r>
              <a:rPr lang="it-IT" sz="2000" b="1" dirty="0" err="1" smtClean="0"/>
              <a:t>fie</a:t>
            </a:r>
            <a:r>
              <a:rPr lang="it-IT" sz="2000" b="1" dirty="0" smtClean="0"/>
              <a:t> meglio e di più nostro contentamento.  </a:t>
            </a:r>
          </a:p>
          <a:p>
            <a:pPr algn="just"/>
            <a:endParaRPr lang="it-IT" sz="2000" b="1" dirty="0"/>
          </a:p>
          <a:p>
            <a:pPr algn="just"/>
            <a:r>
              <a:rPr lang="it-IT" sz="2000" b="1" dirty="0" smtClean="0"/>
              <a:t>7. Ma se gli altri banchieri non prestassero al papa, non si vorrebbero servire; non di </a:t>
            </a:r>
            <a:r>
              <a:rPr lang="it-IT" sz="2000" b="1" dirty="0" err="1" smtClean="0"/>
              <a:t>mancho</a:t>
            </a:r>
            <a:r>
              <a:rPr lang="it-IT" sz="2000" b="1" dirty="0" smtClean="0"/>
              <a:t>, </a:t>
            </a:r>
            <a:r>
              <a:rPr lang="it-IT" sz="2000" b="1" dirty="0" err="1" smtClean="0"/>
              <a:t>sendo</a:t>
            </a:r>
            <a:r>
              <a:rPr lang="it-IT" sz="2000" b="1" dirty="0" smtClean="0"/>
              <a:t> </a:t>
            </a:r>
            <a:r>
              <a:rPr lang="it-IT" sz="2000" b="1" dirty="0" err="1" smtClean="0"/>
              <a:t>paghato</a:t>
            </a:r>
            <a:r>
              <a:rPr lang="it-IT" sz="2000" b="1" dirty="0" smtClean="0"/>
              <a:t> di quanto avere </a:t>
            </a:r>
            <a:r>
              <a:rPr lang="it-IT" sz="2000" b="1" dirty="0" err="1" smtClean="0"/>
              <a:t>dobbiano</a:t>
            </a:r>
            <a:r>
              <a:rPr lang="it-IT" sz="2000" b="1" dirty="0" smtClean="0"/>
              <a:t>, ed </a:t>
            </a:r>
            <a:r>
              <a:rPr lang="it-IT" sz="2000" b="1" dirty="0" err="1" smtClean="0"/>
              <a:t>e’</a:t>
            </a:r>
            <a:r>
              <a:rPr lang="it-IT" sz="2000" b="1" dirty="0" smtClean="0"/>
              <a:t> ti richiedesse siano contenti insino alla somma di fiorini duemila, parendoti li servi.</a:t>
            </a:r>
          </a:p>
          <a:p>
            <a:pPr algn="just"/>
            <a:endParaRPr lang="it-IT" sz="2000" b="1" dirty="0"/>
          </a:p>
          <a:p>
            <a:pPr algn="just"/>
            <a:r>
              <a:rPr lang="it-IT" sz="2000" b="1" dirty="0" smtClean="0"/>
              <a:t>8. A’ Romani o </a:t>
            </a:r>
            <a:r>
              <a:rPr lang="it-IT" sz="2000" b="1" dirty="0" err="1" smtClean="0"/>
              <a:t>a’</a:t>
            </a:r>
            <a:r>
              <a:rPr lang="it-IT" sz="2000" b="1" dirty="0" smtClean="0"/>
              <a:t> baroni non prestassi denaro e massime sopra pegni, perché si perde i denari e pegni e l’amicizia e quando da </a:t>
            </a:r>
            <a:r>
              <a:rPr lang="it-IT" sz="2000" b="1" dirty="0" err="1" smtClean="0"/>
              <a:t>lloro</a:t>
            </a:r>
            <a:r>
              <a:rPr lang="it-IT" sz="2000" b="1" dirty="0" smtClean="0"/>
              <a:t> si toglie pegno sempre se n’à impaccio e danno e per lo passato l’abbiamo provato tanto che ci à fatto danno e gran disagi. </a:t>
            </a:r>
            <a:endParaRPr lang="it-IT" sz="2000" b="1" dirty="0"/>
          </a:p>
        </p:txBody>
      </p:sp>
    </p:spTree>
    <p:extLst>
      <p:ext uri="{BB962C8B-B14F-4D97-AF65-F5344CB8AC3E}">
        <p14:creationId xmlns:p14="http://schemas.microsoft.com/office/powerpoint/2010/main" val="3567497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8794" y="579549"/>
            <a:ext cx="10483403" cy="5016758"/>
          </a:xfrm>
          <a:prstGeom prst="rect">
            <a:avLst/>
          </a:prstGeom>
        </p:spPr>
        <p:txBody>
          <a:bodyPr wrap="square">
            <a:spAutoFit/>
          </a:bodyPr>
          <a:lstStyle/>
          <a:p>
            <a:pPr algn="just"/>
            <a:r>
              <a:rPr lang="it-IT" sz="2000" b="1" dirty="0" smtClean="0"/>
              <a:t>9. Con tutti i nostrali fa di ritenerti bene e guardati da entrare in sette ma con </a:t>
            </a:r>
            <a:r>
              <a:rPr lang="it-IT" sz="2000" b="1" dirty="0" err="1" smtClean="0"/>
              <a:t>solecitudine</a:t>
            </a:r>
            <a:r>
              <a:rPr lang="it-IT" sz="2000" b="1" dirty="0" smtClean="0"/>
              <a:t> attenti </a:t>
            </a:r>
            <a:r>
              <a:rPr lang="it-IT" sz="2000" b="1" dirty="0" err="1" smtClean="0"/>
              <a:t>alli</a:t>
            </a:r>
            <a:r>
              <a:rPr lang="it-IT" sz="2000" b="1" dirty="0" smtClean="0"/>
              <a:t> bisogni del </a:t>
            </a:r>
            <a:r>
              <a:rPr lang="it-IT" sz="2000" b="1" dirty="0" err="1" smtClean="0"/>
              <a:t>bancho</a:t>
            </a:r>
            <a:r>
              <a:rPr lang="it-IT" sz="2000" b="1" dirty="0" smtClean="0"/>
              <a:t> e con </a:t>
            </a:r>
            <a:r>
              <a:rPr lang="it-IT" sz="2000" b="1" dirty="0" err="1" smtClean="0"/>
              <a:t>ciaschuno</a:t>
            </a:r>
            <a:r>
              <a:rPr lang="it-IT" sz="2000" b="1" dirty="0" smtClean="0"/>
              <a:t> ti porta bene.</a:t>
            </a:r>
          </a:p>
          <a:p>
            <a:pPr algn="just"/>
            <a:endParaRPr lang="it-IT" sz="2000" b="1" dirty="0"/>
          </a:p>
          <a:p>
            <a:pPr algn="just"/>
            <a:r>
              <a:rPr lang="it-IT" sz="2000" b="1" dirty="0" smtClean="0"/>
              <a:t>10. </a:t>
            </a:r>
            <a:r>
              <a:rPr lang="it-IT" sz="2000" b="1" dirty="0" err="1" smtClean="0"/>
              <a:t>Richordianti</a:t>
            </a:r>
            <a:r>
              <a:rPr lang="it-IT" sz="2000" b="1" dirty="0" smtClean="0"/>
              <a:t> che </a:t>
            </a:r>
            <a:r>
              <a:rPr lang="it-IT" sz="2000" b="1" dirty="0" err="1" smtClean="0"/>
              <a:t>lla</a:t>
            </a:r>
            <a:r>
              <a:rPr lang="it-IT" sz="2000" b="1" dirty="0" smtClean="0"/>
              <a:t> </a:t>
            </a:r>
            <a:r>
              <a:rPr lang="it-IT" sz="2000" b="1" dirty="0" err="1" smtClean="0"/>
              <a:t>tascha</a:t>
            </a:r>
            <a:r>
              <a:rPr lang="it-IT" sz="2000" b="1" dirty="0" smtClean="0"/>
              <a:t> stia nella camera ch’è in sulla sala e che nessun </a:t>
            </a:r>
            <a:r>
              <a:rPr lang="it-IT" sz="2000" b="1" dirty="0" err="1" smtClean="0"/>
              <a:t>forestierosormi</a:t>
            </a:r>
            <a:r>
              <a:rPr lang="it-IT" sz="2000" b="1" dirty="0" smtClean="0"/>
              <a:t> </a:t>
            </a:r>
            <a:r>
              <a:rPr lang="it-IT" sz="2000" b="1" dirty="0" err="1" smtClean="0"/>
              <a:t>intal</a:t>
            </a:r>
            <a:r>
              <a:rPr lang="it-IT" sz="2000" b="1" dirty="0" smtClean="0"/>
              <a:t> </a:t>
            </a:r>
            <a:r>
              <a:rPr lang="it-IT" sz="2000" b="1" dirty="0" err="1" smtClean="0"/>
              <a:t>chamera</a:t>
            </a:r>
            <a:r>
              <a:rPr lang="it-IT" sz="2000" b="1" dirty="0" smtClean="0"/>
              <a:t> né </a:t>
            </a:r>
            <a:r>
              <a:rPr lang="it-IT" sz="2000" b="1" dirty="0" err="1" smtClean="0"/>
              <a:t>chosì</a:t>
            </a:r>
            <a:r>
              <a:rPr lang="it-IT" sz="2000" b="1" dirty="0" smtClean="0"/>
              <a:t> il </a:t>
            </a:r>
            <a:r>
              <a:rPr lang="it-IT" sz="2000" b="1" dirty="0" err="1" smtClean="0"/>
              <a:t>cassiero</a:t>
            </a:r>
            <a:r>
              <a:rPr lang="it-IT" sz="2000" b="1" dirty="0" smtClean="0"/>
              <a:t>, perché nonne sta bene </a:t>
            </a:r>
            <a:r>
              <a:rPr lang="it-IT" sz="2000" b="1" dirty="0" err="1" smtClean="0"/>
              <a:t>istia</a:t>
            </a:r>
            <a:r>
              <a:rPr lang="it-IT" sz="2000" b="1" dirty="0" smtClean="0"/>
              <a:t> dov’è la </a:t>
            </a:r>
            <a:r>
              <a:rPr lang="it-IT" sz="2000" b="1" dirty="0" err="1" smtClean="0"/>
              <a:t>tascha</a:t>
            </a:r>
            <a:r>
              <a:rPr lang="it-IT" sz="2000" b="1" dirty="0" smtClean="0"/>
              <a:t>.</a:t>
            </a:r>
          </a:p>
          <a:p>
            <a:pPr algn="just"/>
            <a:endParaRPr lang="it-IT" sz="2000" b="1" dirty="0"/>
          </a:p>
          <a:p>
            <a:pPr algn="just"/>
            <a:r>
              <a:rPr lang="it-IT" sz="2000" b="1" dirty="0" smtClean="0"/>
              <a:t>11. In </a:t>
            </a:r>
            <a:r>
              <a:rPr lang="it-IT" sz="2000" b="1" dirty="0" err="1" smtClean="0"/>
              <a:t>chasa</a:t>
            </a:r>
            <a:r>
              <a:rPr lang="it-IT" sz="2000" b="1" dirty="0" smtClean="0"/>
              <a:t> non ritenere persona o da </a:t>
            </a:r>
            <a:r>
              <a:rPr lang="it-IT" sz="2000" b="1" dirty="0" err="1" smtClean="0"/>
              <a:t>nnoi</a:t>
            </a:r>
            <a:r>
              <a:rPr lang="it-IT" sz="2000" b="1" dirty="0" smtClean="0"/>
              <a:t> l’avessi; avete la </a:t>
            </a:r>
            <a:r>
              <a:rPr lang="it-IT" sz="2000" b="1" dirty="0" err="1" smtClean="0"/>
              <a:t>schusa</a:t>
            </a:r>
            <a:r>
              <a:rPr lang="it-IT" sz="2000" b="1" dirty="0" smtClean="0"/>
              <a:t> la </a:t>
            </a:r>
            <a:r>
              <a:rPr lang="it-IT" sz="2000" b="1" dirty="0" err="1" smtClean="0"/>
              <a:t>chasa</a:t>
            </a:r>
            <a:r>
              <a:rPr lang="it-IT" sz="2000" b="1" dirty="0" smtClean="0"/>
              <a:t> essere </a:t>
            </a:r>
            <a:r>
              <a:rPr lang="it-IT" sz="2000" b="1" dirty="0" err="1" smtClean="0"/>
              <a:t>pichola</a:t>
            </a:r>
            <a:r>
              <a:rPr lang="it-IT" sz="2000" b="1" dirty="0" smtClean="0"/>
              <a:t>.</a:t>
            </a:r>
          </a:p>
          <a:p>
            <a:pPr algn="just"/>
            <a:endParaRPr lang="it-IT" sz="2000" b="1" dirty="0"/>
          </a:p>
          <a:p>
            <a:pPr algn="just"/>
            <a:r>
              <a:rPr lang="it-IT" sz="2000" b="1" dirty="0" smtClean="0"/>
              <a:t>12. </a:t>
            </a:r>
            <a:r>
              <a:rPr lang="it-IT" sz="2000" b="1" dirty="0" err="1" smtClean="0"/>
              <a:t>Chosì</a:t>
            </a:r>
            <a:r>
              <a:rPr lang="it-IT" sz="2000" b="1" dirty="0" smtClean="0"/>
              <a:t> ti </a:t>
            </a:r>
            <a:r>
              <a:rPr lang="it-IT" sz="2000" b="1" dirty="0" err="1" smtClean="0"/>
              <a:t>richordiano</a:t>
            </a:r>
            <a:r>
              <a:rPr lang="it-IT" sz="2000" b="1" dirty="0" smtClean="0"/>
              <a:t> che per nessuna cagione non vogliamo </a:t>
            </a:r>
            <a:r>
              <a:rPr lang="it-IT" sz="2000" b="1" dirty="0" err="1" smtClean="0"/>
              <a:t>chostì</a:t>
            </a:r>
            <a:r>
              <a:rPr lang="it-IT" sz="2000" b="1" dirty="0" smtClean="0"/>
              <a:t> in casa si giuochi rinchiusi. </a:t>
            </a:r>
            <a:r>
              <a:rPr lang="it-IT" sz="2000" b="1" dirty="0" err="1" smtClean="0"/>
              <a:t>Ritenghi</a:t>
            </a:r>
            <a:r>
              <a:rPr lang="it-IT" sz="2000" b="1" dirty="0" smtClean="0"/>
              <a:t> </a:t>
            </a:r>
            <a:r>
              <a:rPr lang="it-IT" sz="2000" b="1" dirty="0" err="1" smtClean="0"/>
              <a:t>giuocho</a:t>
            </a:r>
            <a:r>
              <a:rPr lang="it-IT" sz="2000" b="1" dirty="0" smtClean="0"/>
              <a:t>, perché se </a:t>
            </a:r>
            <a:r>
              <a:rPr lang="it-IT" sz="2000" b="1" dirty="0" err="1" smtClean="0"/>
              <a:t>lsciano</a:t>
            </a:r>
            <a:r>
              <a:rPr lang="it-IT" sz="2000" b="1" dirty="0" smtClean="0"/>
              <a:t> le </a:t>
            </a:r>
            <a:r>
              <a:rPr lang="it-IT" sz="2000" b="1" dirty="0" err="1" smtClean="0"/>
              <a:t>faciende</a:t>
            </a:r>
            <a:r>
              <a:rPr lang="it-IT" sz="2000" b="1" dirty="0" smtClean="0"/>
              <a:t> del </a:t>
            </a:r>
            <a:r>
              <a:rPr lang="it-IT" sz="2000" b="1" dirty="0" err="1" smtClean="0"/>
              <a:t>bancho</a:t>
            </a:r>
            <a:r>
              <a:rPr lang="it-IT" sz="2000" b="1" dirty="0" smtClean="0"/>
              <a:t> e giovani se sviano e come tu sai del </a:t>
            </a:r>
            <a:r>
              <a:rPr lang="it-IT" sz="2000" b="1" dirty="0" err="1" smtClean="0"/>
              <a:t>giuocho</a:t>
            </a:r>
            <a:r>
              <a:rPr lang="it-IT" sz="2000" b="1" dirty="0" smtClean="0"/>
              <a:t> si fa </a:t>
            </a:r>
            <a:r>
              <a:rPr lang="it-IT" sz="2000" b="1" dirty="0" err="1" smtClean="0"/>
              <a:t>chostà</a:t>
            </a:r>
            <a:r>
              <a:rPr lang="it-IT" sz="2000" b="1" dirty="0" smtClean="0"/>
              <a:t> arte.</a:t>
            </a:r>
          </a:p>
          <a:p>
            <a:pPr algn="just"/>
            <a:endParaRPr lang="it-IT" sz="2000" b="1" dirty="0"/>
          </a:p>
          <a:p>
            <a:pPr algn="just"/>
            <a:r>
              <a:rPr lang="it-IT" sz="2000" b="1" dirty="0" smtClean="0"/>
              <a:t>13. </a:t>
            </a:r>
            <a:r>
              <a:rPr lang="it-IT" sz="2000" b="1" dirty="0" err="1" smtClean="0"/>
              <a:t>Richordianti</a:t>
            </a:r>
            <a:r>
              <a:rPr lang="it-IT" sz="2000" b="1" dirty="0" smtClean="0"/>
              <a:t> la sera a buon ora tornare in casa e </a:t>
            </a:r>
            <a:r>
              <a:rPr lang="it-IT" sz="2000" b="1" dirty="0" err="1" smtClean="0"/>
              <a:t>chosì</a:t>
            </a:r>
            <a:r>
              <a:rPr lang="it-IT" sz="2000" b="1" dirty="0" smtClean="0"/>
              <a:t> ordinare tornino gli altri e per nessuna cagione tu né gl’altri fuori di </a:t>
            </a:r>
            <a:r>
              <a:rPr lang="it-IT" sz="2000" b="1" dirty="0" err="1" smtClean="0"/>
              <a:t>chasa</a:t>
            </a:r>
            <a:r>
              <a:rPr lang="it-IT" sz="2000" b="1" dirty="0" smtClean="0"/>
              <a:t> non </a:t>
            </a:r>
            <a:r>
              <a:rPr lang="it-IT" sz="2000" b="1" dirty="0" err="1" smtClean="0"/>
              <a:t>alberghate</a:t>
            </a:r>
            <a:r>
              <a:rPr lang="it-IT" sz="2000" b="1" dirty="0" smtClean="0"/>
              <a:t>.</a:t>
            </a:r>
            <a:endParaRPr lang="it-IT" sz="2000" b="1" dirty="0"/>
          </a:p>
        </p:txBody>
      </p:sp>
    </p:spTree>
    <p:extLst>
      <p:ext uri="{BB962C8B-B14F-4D97-AF65-F5344CB8AC3E}">
        <p14:creationId xmlns:p14="http://schemas.microsoft.com/office/powerpoint/2010/main" val="1428981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05307" y="489397"/>
            <a:ext cx="11037194" cy="5324535"/>
          </a:xfrm>
          <a:prstGeom prst="rect">
            <a:avLst/>
          </a:prstGeom>
        </p:spPr>
        <p:txBody>
          <a:bodyPr wrap="square">
            <a:spAutoFit/>
          </a:bodyPr>
          <a:lstStyle/>
          <a:p>
            <a:r>
              <a:rPr lang="it-IT" sz="2000" b="1" dirty="0" smtClean="0"/>
              <a:t>14. Per ogni </a:t>
            </a:r>
            <a:r>
              <a:rPr lang="it-IT" sz="2000" b="1" dirty="0" err="1" smtClean="0"/>
              <a:t>chaso</a:t>
            </a:r>
            <a:r>
              <a:rPr lang="it-IT" sz="2000" b="1" dirty="0" smtClean="0"/>
              <a:t> ti </a:t>
            </a:r>
            <a:r>
              <a:rPr lang="it-IT" sz="2000" b="1" dirty="0" err="1" smtClean="0"/>
              <a:t>schadese</a:t>
            </a:r>
            <a:r>
              <a:rPr lang="it-IT" sz="2000" b="1" dirty="0" smtClean="0"/>
              <a:t> </a:t>
            </a:r>
            <a:r>
              <a:rPr lang="it-IT" sz="2000" b="1" dirty="0" err="1" smtClean="0"/>
              <a:t>richorere</a:t>
            </a:r>
            <a:r>
              <a:rPr lang="it-IT" sz="2000" b="1" dirty="0" smtClean="0"/>
              <a:t> a </a:t>
            </a:r>
            <a:r>
              <a:rPr lang="it-IT" sz="2000" b="1" dirty="0" err="1" smtClean="0"/>
              <a:t>Branchacci</a:t>
            </a:r>
            <a:r>
              <a:rPr lang="it-IT" sz="2000" b="1" dirty="0" smtClean="0"/>
              <a:t>, Pisa e Piacenza, Orsino Conti e a Messere Paolo da Giovinazzo e al </a:t>
            </a:r>
            <a:r>
              <a:rPr lang="it-IT" sz="2000" b="1" dirty="0" err="1" smtClean="0"/>
              <a:t>tesoriero</a:t>
            </a:r>
            <a:r>
              <a:rPr lang="it-IT" sz="2000" b="1" dirty="0" smtClean="0"/>
              <a:t> , che tutti ti serviranno e consiglieranno di quanto fa bisogno.</a:t>
            </a:r>
            <a:endParaRPr lang="it-IT" sz="2000" b="1" dirty="0"/>
          </a:p>
          <a:p>
            <a:endParaRPr lang="it-IT" sz="2000" b="1" dirty="0" smtClean="0"/>
          </a:p>
          <a:p>
            <a:pPr algn="just"/>
            <a:r>
              <a:rPr lang="it-IT" sz="2000" b="1" dirty="0" smtClean="0"/>
              <a:t>15. Per ogni </a:t>
            </a:r>
            <a:r>
              <a:rPr lang="it-IT" sz="2000" b="1" dirty="0" err="1" smtClean="0"/>
              <a:t>chaso</a:t>
            </a:r>
            <a:r>
              <a:rPr lang="it-IT" sz="2000" b="1" dirty="0" smtClean="0"/>
              <a:t> è buono a ritenersi col castellano di Castello Santo </a:t>
            </a:r>
            <a:r>
              <a:rPr lang="it-IT" sz="2000" b="1" dirty="0" err="1" smtClean="0"/>
              <a:t>Agniolo</a:t>
            </a:r>
            <a:r>
              <a:rPr lang="it-IT" sz="2000" b="1" dirty="0" smtClean="0"/>
              <a:t> e col sanatore, e con lo </a:t>
            </a:r>
            <a:r>
              <a:rPr lang="it-IT" sz="2000" b="1" dirty="0" err="1" smtClean="0"/>
              <a:t>manischalcho</a:t>
            </a:r>
            <a:r>
              <a:rPr lang="it-IT" sz="2000" b="1" dirty="0" smtClean="0"/>
              <a:t> del Papa e con messere Giordano che </a:t>
            </a:r>
            <a:r>
              <a:rPr lang="it-IT" sz="2000" b="1" dirty="0" err="1" smtClean="0"/>
              <a:t>dovea</a:t>
            </a:r>
            <a:r>
              <a:rPr lang="it-IT" sz="2000" b="1" dirty="0" smtClean="0"/>
              <a:t> dire prima, ma </a:t>
            </a:r>
            <a:r>
              <a:rPr lang="it-IT" sz="2000" b="1" dirty="0" err="1" smtClean="0"/>
              <a:t>guarti</a:t>
            </a:r>
            <a:r>
              <a:rPr lang="it-IT" sz="2000" b="1" dirty="0" smtClean="0"/>
              <a:t> di non prestare loro danaro, </a:t>
            </a:r>
            <a:r>
              <a:rPr lang="it-IT" sz="2000" b="1" dirty="0" err="1" smtClean="0"/>
              <a:t>benchè</a:t>
            </a:r>
            <a:r>
              <a:rPr lang="it-IT" sz="2000" b="1" dirty="0" smtClean="0"/>
              <a:t> messere Giordano non0à bisogno.</a:t>
            </a:r>
          </a:p>
          <a:p>
            <a:endParaRPr lang="it-IT" sz="2000" b="1" dirty="0"/>
          </a:p>
          <a:p>
            <a:pPr algn="just"/>
            <a:r>
              <a:rPr lang="it-IT" sz="2000" b="1" dirty="0" smtClean="0"/>
              <a:t>16. </a:t>
            </a:r>
            <a:r>
              <a:rPr lang="it-IT" sz="2000" b="1" dirty="0" err="1" smtClean="0"/>
              <a:t>Richordoti</a:t>
            </a:r>
            <a:r>
              <a:rPr lang="it-IT" sz="2000" b="1" dirty="0" smtClean="0"/>
              <a:t> i’ regolarvi nelle spese di </a:t>
            </a:r>
            <a:r>
              <a:rPr lang="it-IT" sz="2000" b="1" dirty="0" err="1" smtClean="0"/>
              <a:t>chasa</a:t>
            </a:r>
            <a:r>
              <a:rPr lang="it-IT" sz="2000" b="1" dirty="0" smtClean="0"/>
              <a:t>, ma che siano tali quanto si conviene all’onore della compagnia.</a:t>
            </a:r>
          </a:p>
          <a:p>
            <a:pPr algn="just"/>
            <a:endParaRPr lang="it-IT" sz="2000" b="1" dirty="0"/>
          </a:p>
          <a:p>
            <a:pPr algn="just"/>
            <a:r>
              <a:rPr lang="it-IT" sz="2000" b="1" dirty="0" smtClean="0"/>
              <a:t>17. </a:t>
            </a:r>
            <a:r>
              <a:rPr lang="it-IT" sz="2000" b="1" dirty="0" err="1" smtClean="0"/>
              <a:t>El</a:t>
            </a:r>
            <a:r>
              <a:rPr lang="it-IT" sz="2000" b="1" dirty="0" smtClean="0"/>
              <a:t> </a:t>
            </a:r>
            <a:r>
              <a:rPr lang="it-IT" sz="2000" b="1" dirty="0" err="1" smtClean="0"/>
              <a:t>vicitare</a:t>
            </a:r>
            <a:r>
              <a:rPr lang="it-IT" sz="2000" b="1" dirty="0" smtClean="0"/>
              <a:t> spesso la chiesa è buono </a:t>
            </a:r>
            <a:r>
              <a:rPr lang="it-IT" sz="2000" b="1" dirty="0" err="1" smtClean="0"/>
              <a:t>chostume</a:t>
            </a:r>
            <a:r>
              <a:rPr lang="it-IT" sz="2000" b="1" dirty="0" smtClean="0"/>
              <a:t>, </a:t>
            </a:r>
            <a:r>
              <a:rPr lang="it-IT" sz="2000" b="1" dirty="0" err="1" smtClean="0"/>
              <a:t>choxì</a:t>
            </a:r>
            <a:r>
              <a:rPr lang="it-IT" sz="2000" b="1" dirty="0" smtClean="0"/>
              <a:t> ti </a:t>
            </a:r>
            <a:r>
              <a:rPr lang="it-IT" sz="2000" b="1" dirty="0" err="1" smtClean="0"/>
              <a:t>richordo</a:t>
            </a:r>
            <a:r>
              <a:rPr lang="it-IT" sz="2000" b="1" dirty="0" smtClean="0"/>
              <a:t> facci e sarai cagione di farlo fare agli altri e questo voleva essere il primo capitolo.</a:t>
            </a:r>
          </a:p>
          <a:p>
            <a:pPr algn="just"/>
            <a:endParaRPr lang="it-IT" sz="2000" b="1" dirty="0"/>
          </a:p>
          <a:p>
            <a:pPr algn="just"/>
            <a:r>
              <a:rPr lang="it-IT" sz="2000" b="1" dirty="0" smtClean="0"/>
              <a:t>18. Farai di vedere spesso ì ricordo ch’</a:t>
            </a:r>
            <a:r>
              <a:rPr lang="it-IT" sz="2000" b="1" dirty="0" err="1" smtClean="0"/>
              <a:t>i’ò</a:t>
            </a:r>
            <a:r>
              <a:rPr lang="it-IT" sz="2000" b="1" dirty="0" smtClean="0"/>
              <a:t> fatto in genere alla </a:t>
            </a:r>
            <a:r>
              <a:rPr lang="it-IT" sz="2000" b="1" dirty="0" err="1" smtClean="0"/>
              <a:t>conpagnia</a:t>
            </a:r>
            <a:r>
              <a:rPr lang="it-IT" sz="2000" b="1" dirty="0" smtClean="0"/>
              <a:t> di danari e altre </a:t>
            </a:r>
            <a:r>
              <a:rPr lang="it-IT" sz="2000" b="1" dirty="0" err="1" smtClean="0"/>
              <a:t>chose</a:t>
            </a:r>
            <a:r>
              <a:rPr lang="it-IT" sz="2000" b="1" dirty="0" smtClean="0"/>
              <a:t> di </a:t>
            </a:r>
            <a:r>
              <a:rPr lang="it-IT" sz="2000" b="1" dirty="0" err="1" smtClean="0"/>
              <a:t>chostà</a:t>
            </a:r>
            <a:r>
              <a:rPr lang="it-IT" sz="2000" b="1" dirty="0" smtClean="0"/>
              <a:t> s’anno a fare e sollecitare </a:t>
            </a:r>
            <a:r>
              <a:rPr lang="it-IT" sz="2000" b="1" dirty="0" err="1" smtClean="0"/>
              <a:t>chome</a:t>
            </a:r>
            <a:r>
              <a:rPr lang="it-IT" sz="2000" b="1" dirty="0" smtClean="0"/>
              <a:t> ti pare bisogni.   </a:t>
            </a:r>
            <a:endParaRPr lang="it-IT" sz="2000" b="1" dirty="0"/>
          </a:p>
        </p:txBody>
      </p:sp>
    </p:spTree>
    <p:extLst>
      <p:ext uri="{BB962C8B-B14F-4D97-AF65-F5344CB8AC3E}">
        <p14:creationId xmlns:p14="http://schemas.microsoft.com/office/powerpoint/2010/main" val="2182846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2275" y="682580"/>
            <a:ext cx="11011437" cy="4801314"/>
          </a:xfrm>
          <a:prstGeom prst="rect">
            <a:avLst/>
          </a:prstGeom>
        </p:spPr>
        <p:txBody>
          <a:bodyPr wrap="square">
            <a:spAutoFit/>
          </a:bodyPr>
          <a:lstStyle/>
          <a:p>
            <a:pPr algn="just"/>
            <a:r>
              <a:rPr lang="it-IT" b="1" dirty="0" smtClean="0"/>
              <a:t>19. Del mandare contanti siano contenti lo facci quanto e come ti pare e in quelle parti dove vi paresse da </a:t>
            </a:r>
            <a:r>
              <a:rPr lang="it-IT" b="1" dirty="0" err="1" smtClean="0"/>
              <a:t>ffare</a:t>
            </a:r>
            <a:r>
              <a:rPr lang="it-IT" b="1" dirty="0" smtClean="0"/>
              <a:t> utile, non mandando per volta più di fiorini </a:t>
            </a:r>
            <a:r>
              <a:rPr lang="it-IT" b="1" dirty="0" err="1" smtClean="0"/>
              <a:t>cinqueciento</a:t>
            </a:r>
            <a:r>
              <a:rPr lang="it-IT" b="1" dirty="0" smtClean="0"/>
              <a:t> e mandando per mare per galea insino a fiorini </a:t>
            </a:r>
            <a:r>
              <a:rPr lang="it-IT" b="1" dirty="0" err="1" smtClean="0"/>
              <a:t>otociento</a:t>
            </a:r>
            <a:r>
              <a:rPr lang="it-IT" b="1" dirty="0" smtClean="0"/>
              <a:t>, per galeotta fiorini </a:t>
            </a:r>
            <a:r>
              <a:rPr lang="it-IT" b="1" dirty="0" err="1" smtClean="0"/>
              <a:t>quatrociento</a:t>
            </a:r>
            <a:r>
              <a:rPr lang="it-IT" b="1" dirty="0" smtClean="0"/>
              <a:t>, per </a:t>
            </a:r>
            <a:r>
              <a:rPr lang="it-IT" b="1" dirty="0" err="1" smtClean="0"/>
              <a:t>saita</a:t>
            </a:r>
            <a:r>
              <a:rPr lang="it-IT" b="1" dirty="0" smtClean="0"/>
              <a:t> fiorini </a:t>
            </a:r>
            <a:r>
              <a:rPr lang="it-IT" b="1" dirty="0" err="1" smtClean="0"/>
              <a:t>dugiento</a:t>
            </a:r>
            <a:r>
              <a:rPr lang="it-IT" b="1" dirty="0" smtClean="0"/>
              <a:t>, pro </a:t>
            </a:r>
            <a:r>
              <a:rPr lang="it-IT" b="1" dirty="0" err="1" smtClean="0"/>
              <a:t>barcha</a:t>
            </a:r>
            <a:r>
              <a:rPr lang="it-IT" b="1" dirty="0" smtClean="0"/>
              <a:t> fiorini </a:t>
            </a:r>
            <a:r>
              <a:rPr lang="it-IT" b="1" dirty="0" err="1" smtClean="0"/>
              <a:t>ciento</a:t>
            </a:r>
            <a:r>
              <a:rPr lang="it-IT" b="1" dirty="0" smtClean="0"/>
              <a:t>, andando ciascuno di detti legni in dì </a:t>
            </a:r>
            <a:r>
              <a:rPr lang="it-IT" b="1" dirty="0" err="1" smtClean="0"/>
              <a:t>varii</a:t>
            </a:r>
            <a:r>
              <a:rPr lang="it-IT" b="1" dirty="0" smtClean="0"/>
              <a:t> a </a:t>
            </a:r>
            <a:r>
              <a:rPr lang="it-IT" b="1" dirty="0" err="1" smtClean="0"/>
              <a:t>cciò</a:t>
            </a:r>
            <a:r>
              <a:rPr lang="it-IT" b="1" dirty="0" smtClean="0"/>
              <a:t> tutti non </a:t>
            </a:r>
            <a:r>
              <a:rPr lang="it-IT" b="1" dirty="0" err="1" smtClean="0"/>
              <a:t>andassono</a:t>
            </a:r>
            <a:r>
              <a:rPr lang="it-IT" b="1" dirty="0" smtClean="0"/>
              <a:t> insieme e che non si </a:t>
            </a:r>
            <a:r>
              <a:rPr lang="it-IT" b="1" dirty="0" err="1" smtClean="0"/>
              <a:t>choresse</a:t>
            </a:r>
            <a:r>
              <a:rPr lang="it-IT" b="1" dirty="0" smtClean="0"/>
              <a:t> più rischio che ti si </a:t>
            </a:r>
            <a:r>
              <a:rPr lang="it-IT" b="1" dirty="0" err="1" smtClean="0"/>
              <a:t>dicha</a:t>
            </a:r>
            <a:r>
              <a:rPr lang="it-IT" b="1" dirty="0" smtClean="0"/>
              <a:t>.</a:t>
            </a:r>
          </a:p>
          <a:p>
            <a:pPr algn="just"/>
            <a:endParaRPr lang="it-IT" b="1" dirty="0"/>
          </a:p>
          <a:p>
            <a:pPr algn="just"/>
            <a:r>
              <a:rPr lang="it-IT" b="1" dirty="0" smtClean="0"/>
              <a:t>20. Al cardinale di Pisa, cioè Messer Alamanno </a:t>
            </a:r>
            <a:r>
              <a:rPr lang="it-IT" b="1" dirty="0" err="1" smtClean="0"/>
              <a:t>Adimari</a:t>
            </a:r>
            <a:r>
              <a:rPr lang="it-IT" b="1" dirty="0" smtClean="0"/>
              <a:t> pagherai tutti i tuoi denari vorrà per sue spese però che gl’à ordinato che tutte sue entrate </a:t>
            </a:r>
            <a:r>
              <a:rPr lang="it-IT" b="1" dirty="0" err="1" smtClean="0"/>
              <a:t>venghino</a:t>
            </a:r>
            <a:r>
              <a:rPr lang="it-IT" b="1" dirty="0" smtClean="0"/>
              <a:t> in nostre mani, m’</a:t>
            </a:r>
            <a:r>
              <a:rPr lang="it-IT" b="1" dirty="0" err="1" smtClean="0"/>
              <a:t>aviserai</a:t>
            </a:r>
            <a:r>
              <a:rPr lang="it-IT" b="1" dirty="0" smtClean="0"/>
              <a:t> nondimeno che seguita pure di </a:t>
            </a:r>
            <a:r>
              <a:rPr lang="it-IT" b="1" dirty="0" err="1" smtClean="0"/>
              <a:t>paghare</a:t>
            </a:r>
            <a:r>
              <a:rPr lang="it-IT" b="1" dirty="0" smtClean="0"/>
              <a:t> quello li bisognasse fino altro ti si </a:t>
            </a:r>
            <a:r>
              <a:rPr lang="it-IT" b="1" dirty="0" err="1" smtClean="0"/>
              <a:t>dicha</a:t>
            </a:r>
            <a:r>
              <a:rPr lang="it-IT" b="1" dirty="0" smtClean="0"/>
              <a:t>.</a:t>
            </a:r>
          </a:p>
          <a:p>
            <a:pPr algn="just"/>
            <a:endParaRPr lang="it-IT" b="1" dirty="0"/>
          </a:p>
          <a:p>
            <a:pPr algn="just"/>
            <a:r>
              <a:rPr lang="it-IT" b="1" dirty="0" smtClean="0"/>
              <a:t>21. Al cardinale di Piacenza, cioè Messer Brando da </a:t>
            </a:r>
            <a:r>
              <a:rPr lang="it-IT" b="1" dirty="0" err="1" smtClean="0"/>
              <a:t>Castilione</a:t>
            </a:r>
            <a:r>
              <a:rPr lang="it-IT" b="1" dirty="0" smtClean="0"/>
              <a:t> servilo di denari nella forma sete usato e </a:t>
            </a:r>
            <a:r>
              <a:rPr lang="it-IT" b="1" dirty="0" err="1" smtClean="0"/>
              <a:t>richordali</a:t>
            </a:r>
            <a:r>
              <a:rPr lang="it-IT" b="1" dirty="0" smtClean="0"/>
              <a:t> il debito grande à </a:t>
            </a:r>
            <a:r>
              <a:rPr lang="it-IT" b="1" dirty="0" err="1" smtClean="0"/>
              <a:t>chon</a:t>
            </a:r>
            <a:r>
              <a:rPr lang="it-IT" b="1" dirty="0" smtClean="0"/>
              <a:t> esso noi.</a:t>
            </a:r>
          </a:p>
          <a:p>
            <a:pPr algn="just"/>
            <a:endParaRPr lang="it-IT" b="1" dirty="0"/>
          </a:p>
          <a:p>
            <a:pPr algn="just"/>
            <a:r>
              <a:rPr lang="it-IT" b="1" dirty="0" smtClean="0"/>
              <a:t>22. Al cardinale di </a:t>
            </a:r>
            <a:r>
              <a:rPr lang="it-IT" b="1" dirty="0" err="1" smtClean="0"/>
              <a:t>Branchacci</a:t>
            </a:r>
            <a:r>
              <a:rPr lang="it-IT" b="1" dirty="0" smtClean="0"/>
              <a:t>, cioè a Messer Rinaldo, falli dare quello vuole per </a:t>
            </a:r>
            <a:r>
              <a:rPr lang="it-IT" b="1" dirty="0" err="1" smtClean="0"/>
              <a:t>ispese</a:t>
            </a:r>
            <a:r>
              <a:rPr lang="it-IT" b="1" dirty="0" smtClean="0"/>
              <a:t> o per altro e quando  gl’avessi </a:t>
            </a:r>
            <a:r>
              <a:rPr lang="it-IT" b="1" dirty="0" err="1" smtClean="0"/>
              <a:t>paghato</a:t>
            </a:r>
            <a:r>
              <a:rPr lang="it-IT" b="1" dirty="0" smtClean="0"/>
              <a:t> insino a fiorini </a:t>
            </a:r>
            <a:r>
              <a:rPr lang="it-IT" b="1" dirty="0" err="1" smtClean="0"/>
              <a:t>tremilia</a:t>
            </a:r>
            <a:r>
              <a:rPr lang="it-IT" b="1" dirty="0" smtClean="0"/>
              <a:t> n’</a:t>
            </a:r>
            <a:r>
              <a:rPr lang="it-IT" b="1" dirty="0" err="1" smtClean="0"/>
              <a:t>avisa</a:t>
            </a:r>
            <a:r>
              <a:rPr lang="it-IT" b="1" dirty="0" smtClean="0"/>
              <a:t>, ma se più ne vuole </a:t>
            </a:r>
            <a:r>
              <a:rPr lang="it-IT" b="1" dirty="0" err="1" smtClean="0"/>
              <a:t>paghaglieli</a:t>
            </a:r>
            <a:r>
              <a:rPr lang="it-IT" b="1" dirty="0" smtClean="0"/>
              <a:t>.</a:t>
            </a:r>
          </a:p>
          <a:p>
            <a:r>
              <a:rPr lang="it-IT" dirty="0" smtClean="0"/>
              <a:t> </a:t>
            </a:r>
            <a:endParaRPr lang="it-IT" dirty="0"/>
          </a:p>
        </p:txBody>
      </p:sp>
    </p:spTree>
    <p:extLst>
      <p:ext uri="{BB962C8B-B14F-4D97-AF65-F5344CB8AC3E}">
        <p14:creationId xmlns:p14="http://schemas.microsoft.com/office/powerpoint/2010/main" val="1681376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56823" y="579549"/>
            <a:ext cx="11191740" cy="5324535"/>
          </a:xfrm>
          <a:prstGeom prst="rect">
            <a:avLst/>
          </a:prstGeom>
        </p:spPr>
        <p:txBody>
          <a:bodyPr wrap="square">
            <a:spAutoFit/>
          </a:bodyPr>
          <a:lstStyle/>
          <a:p>
            <a:pPr algn="just"/>
            <a:r>
              <a:rPr lang="it-IT" sz="2000" b="1" dirty="0" smtClean="0"/>
              <a:t>23. E sopra tutte le </a:t>
            </a:r>
            <a:r>
              <a:rPr lang="it-IT" sz="2000" b="1" dirty="0" err="1" smtClean="0"/>
              <a:t>chose</a:t>
            </a:r>
            <a:r>
              <a:rPr lang="it-IT" sz="2000" b="1" dirty="0" smtClean="0"/>
              <a:t> ti </a:t>
            </a:r>
            <a:r>
              <a:rPr lang="it-IT" sz="2000" b="1" dirty="0" err="1" smtClean="0"/>
              <a:t>richordiano</a:t>
            </a:r>
            <a:r>
              <a:rPr lang="it-IT" sz="2000" b="1" dirty="0" smtClean="0"/>
              <a:t> che abbia buon riguardo di non passare </a:t>
            </a:r>
            <a:r>
              <a:rPr lang="it-IT" sz="2000" b="1" dirty="0" err="1" smtClean="0"/>
              <a:t>chomessione</a:t>
            </a:r>
            <a:r>
              <a:rPr lang="it-IT" sz="2000" b="1" dirty="0" smtClean="0"/>
              <a:t> ti fosse data da amici o da chi vi </a:t>
            </a:r>
            <a:r>
              <a:rPr lang="it-IT" sz="2000" b="1" dirty="0" err="1" smtClean="0"/>
              <a:t>chometesse</a:t>
            </a:r>
            <a:r>
              <a:rPr lang="it-IT" sz="2000" b="1" dirty="0" smtClean="0"/>
              <a:t> e quando la </a:t>
            </a:r>
            <a:r>
              <a:rPr lang="it-IT" sz="2000" b="1" dirty="0" err="1" smtClean="0"/>
              <a:t>chomissione</a:t>
            </a:r>
            <a:r>
              <a:rPr lang="it-IT" sz="2000" b="1" dirty="0" smtClean="0"/>
              <a:t> ti fosse data e ti paresse </a:t>
            </a:r>
            <a:r>
              <a:rPr lang="it-IT" sz="2000" b="1" dirty="0" err="1" smtClean="0"/>
              <a:t>offuschata</a:t>
            </a:r>
            <a:r>
              <a:rPr lang="it-IT" sz="2000" b="1" dirty="0" smtClean="0"/>
              <a:t> non la fare se prima molto bene non la ‘</a:t>
            </a:r>
            <a:r>
              <a:rPr lang="it-IT" sz="2000" b="1" dirty="0" err="1" smtClean="0"/>
              <a:t>ntendi</a:t>
            </a:r>
            <a:r>
              <a:rPr lang="it-IT" sz="2000" b="1" dirty="0" smtClean="0"/>
              <a:t>, ché le volte se n’à gran </a:t>
            </a:r>
            <a:r>
              <a:rPr lang="it-IT" sz="2000" b="1" dirty="0" err="1" smtClean="0"/>
              <a:t>pichiate</a:t>
            </a:r>
            <a:r>
              <a:rPr lang="it-IT" sz="2000" b="1" dirty="0" smtClean="0"/>
              <a:t> </a:t>
            </a:r>
            <a:r>
              <a:rPr lang="it-IT" sz="2000" b="1" dirty="0" err="1" smtClean="0"/>
              <a:t>sanza</a:t>
            </a:r>
            <a:r>
              <a:rPr lang="it-IT" sz="2000" b="1" dirty="0" smtClean="0"/>
              <a:t> nessuno utile.</a:t>
            </a:r>
          </a:p>
          <a:p>
            <a:pPr algn="just"/>
            <a:endParaRPr lang="it-IT" sz="2000" b="1" dirty="0"/>
          </a:p>
          <a:p>
            <a:pPr algn="just"/>
            <a:r>
              <a:rPr lang="it-IT" sz="2000" b="1" dirty="0" smtClean="0"/>
              <a:t>24. Tu vedi quanto si </a:t>
            </a:r>
            <a:r>
              <a:rPr lang="it-IT" sz="2000" b="1" dirty="0" err="1" smtClean="0"/>
              <a:t>dicie</a:t>
            </a:r>
            <a:r>
              <a:rPr lang="it-IT" sz="2000" b="1" dirty="0" smtClean="0"/>
              <a:t> del prestare à cortigiani. Se ti paresse o </a:t>
            </a:r>
            <a:r>
              <a:rPr lang="it-IT" sz="2000" b="1" dirty="0" err="1" smtClean="0"/>
              <a:t>schadesse</a:t>
            </a:r>
            <a:r>
              <a:rPr lang="it-IT" sz="2000" b="1" dirty="0" smtClean="0"/>
              <a:t> caso, come fa spesso, che amici o persone che </a:t>
            </a:r>
            <a:r>
              <a:rPr lang="it-IT" sz="2000" b="1" dirty="0" err="1" smtClean="0"/>
              <a:t>sieno</a:t>
            </a:r>
            <a:r>
              <a:rPr lang="it-IT" sz="2000" b="1" dirty="0" smtClean="0"/>
              <a:t> beneficiati </a:t>
            </a:r>
            <a:r>
              <a:rPr lang="it-IT" sz="2000" b="1" dirty="0" err="1" smtClean="0"/>
              <a:t>avessono</a:t>
            </a:r>
            <a:r>
              <a:rPr lang="it-IT" sz="2000" b="1" dirty="0" smtClean="0"/>
              <a:t> </a:t>
            </a:r>
            <a:r>
              <a:rPr lang="it-IT" sz="2000" b="1" dirty="0" err="1" smtClean="0"/>
              <a:t>bisognio</a:t>
            </a:r>
            <a:r>
              <a:rPr lang="it-IT" sz="2000" b="1" dirty="0" smtClean="0"/>
              <a:t> di più somma e fosse per cosa vedessi a </a:t>
            </a:r>
            <a:r>
              <a:rPr lang="it-IT" sz="2000" b="1" dirty="0" err="1" smtClean="0"/>
              <a:t>lloro</a:t>
            </a:r>
            <a:r>
              <a:rPr lang="it-IT" sz="2000" b="1" dirty="0" smtClean="0"/>
              <a:t> fosse d’utile e d’onore e </a:t>
            </a:r>
            <a:r>
              <a:rPr lang="it-IT" sz="2000" b="1" dirty="0" err="1" smtClean="0"/>
              <a:t>dessonti</a:t>
            </a:r>
            <a:r>
              <a:rPr lang="it-IT" sz="2000" b="1" dirty="0" smtClean="0"/>
              <a:t> tenuti che ti </a:t>
            </a:r>
            <a:r>
              <a:rPr lang="it-IT" sz="2000" b="1" dirty="0" err="1" smtClean="0"/>
              <a:t>paressono</a:t>
            </a:r>
            <a:r>
              <a:rPr lang="it-IT" sz="2000" b="1" dirty="0" smtClean="0"/>
              <a:t>  buoni, del prestare loro più in te si rimette: tu vedi la ‘</a:t>
            </a:r>
            <a:r>
              <a:rPr lang="it-IT" sz="2000" b="1" dirty="0" err="1" smtClean="0"/>
              <a:t>ntenzione</a:t>
            </a:r>
            <a:r>
              <a:rPr lang="it-IT" sz="2000" b="1" dirty="0" smtClean="0"/>
              <a:t> nostra, </a:t>
            </a:r>
            <a:r>
              <a:rPr lang="it-IT" sz="2000" b="1" dirty="0" err="1" smtClean="0"/>
              <a:t>nonn</a:t>
            </a:r>
            <a:r>
              <a:rPr lang="it-IT" sz="2000" b="1" dirty="0" smtClean="0"/>
              <a:t> di manco perché se’ in sul fatto </a:t>
            </a:r>
            <a:r>
              <a:rPr lang="it-IT" sz="2000" b="1" dirty="0" err="1" smtClean="0"/>
              <a:t>soprà</a:t>
            </a:r>
            <a:r>
              <a:rPr lang="it-IT" sz="2000" b="1" dirty="0" smtClean="0"/>
              <a:t>’ ne meglio </a:t>
            </a:r>
            <a:r>
              <a:rPr lang="it-IT" sz="2000" b="1" dirty="0" err="1" smtClean="0"/>
              <a:t>diliberare</a:t>
            </a:r>
            <a:r>
              <a:rPr lang="it-IT" sz="2000" b="1" dirty="0" smtClean="0"/>
              <a:t>, fa </a:t>
            </a:r>
            <a:r>
              <a:rPr lang="it-IT" sz="2000" b="1" dirty="0" err="1" smtClean="0"/>
              <a:t>chome</a:t>
            </a:r>
            <a:r>
              <a:rPr lang="it-IT" sz="2000" b="1" dirty="0" smtClean="0"/>
              <a:t> ti pare.</a:t>
            </a:r>
          </a:p>
          <a:p>
            <a:pPr algn="just"/>
            <a:endParaRPr lang="it-IT" sz="2000" b="1" dirty="0"/>
          </a:p>
          <a:p>
            <a:pPr algn="just"/>
            <a:r>
              <a:rPr lang="it-IT" sz="2000" b="1" dirty="0" smtClean="0"/>
              <a:t>25. Del servire il papati si </a:t>
            </a:r>
            <a:r>
              <a:rPr lang="it-IT" sz="2000" b="1" dirty="0" err="1" smtClean="0"/>
              <a:t>dicie</a:t>
            </a:r>
            <a:r>
              <a:rPr lang="it-IT" sz="2000" b="1" dirty="0" smtClean="0"/>
              <a:t> assai di nostra intenzione, </a:t>
            </a:r>
            <a:r>
              <a:rPr lang="it-IT" sz="2000" b="1" dirty="0" err="1" smtClean="0"/>
              <a:t>nondimancho</a:t>
            </a:r>
            <a:r>
              <a:rPr lang="it-IT" sz="2000" b="1" dirty="0" smtClean="0"/>
              <a:t> perché spesso li </a:t>
            </a:r>
            <a:r>
              <a:rPr lang="it-IT" sz="2000" b="1" dirty="0" err="1" smtClean="0"/>
              <a:t>schade</a:t>
            </a:r>
            <a:r>
              <a:rPr lang="it-IT" sz="2000" b="1" dirty="0" smtClean="0"/>
              <a:t> di avere bisogni che infra pochi dì pagherebbe; in tal </a:t>
            </a:r>
            <a:r>
              <a:rPr lang="it-IT" sz="2000" b="1" dirty="0" err="1" smtClean="0"/>
              <a:t>chaso</a:t>
            </a:r>
            <a:r>
              <a:rPr lang="it-IT" sz="2000" b="1" dirty="0" smtClean="0"/>
              <a:t> quando ti paresse, nonostante non fossi </a:t>
            </a:r>
            <a:r>
              <a:rPr lang="it-IT" sz="2000" b="1" dirty="0" err="1" smtClean="0"/>
              <a:t>paghato</a:t>
            </a:r>
            <a:r>
              <a:rPr lang="it-IT" sz="2000" b="1" dirty="0" smtClean="0"/>
              <a:t> di quello ci à di a </a:t>
            </a:r>
            <a:r>
              <a:rPr lang="it-IT" sz="2000" b="1" dirty="0" err="1" smtClean="0"/>
              <a:t>ddare</a:t>
            </a:r>
            <a:r>
              <a:rPr lang="it-IT" sz="2000" b="1" dirty="0" smtClean="0"/>
              <a:t> siano contenti per fiorini mille o mille </a:t>
            </a:r>
            <a:r>
              <a:rPr lang="it-IT" sz="2000" b="1" dirty="0" err="1" smtClean="0"/>
              <a:t>cinqueciento</a:t>
            </a:r>
            <a:r>
              <a:rPr lang="it-IT" sz="2000" b="1" dirty="0" smtClean="0"/>
              <a:t> non li </a:t>
            </a:r>
            <a:r>
              <a:rPr lang="it-IT" sz="2000" b="1" dirty="0" err="1" smtClean="0"/>
              <a:t>venghi</a:t>
            </a:r>
            <a:r>
              <a:rPr lang="it-IT" sz="2000" b="1" dirty="0" smtClean="0"/>
              <a:t> meno, ma che </a:t>
            </a:r>
            <a:r>
              <a:rPr lang="it-IT" sz="2000" b="1" dirty="0" err="1" smtClean="0"/>
              <a:t>ne’lservi</a:t>
            </a:r>
            <a:r>
              <a:rPr lang="it-IT" sz="2000" b="1" dirty="0" smtClean="0"/>
              <a:t> e questo sia quando vedessi verso la compagnia si portasse per modo che tale servigio meritasse da noi </a:t>
            </a:r>
            <a:r>
              <a:rPr lang="it-IT" sz="2000" b="1" dirty="0" err="1" smtClean="0"/>
              <a:t>ricievere</a:t>
            </a:r>
            <a:r>
              <a:rPr lang="it-IT" sz="2000" b="1" dirty="0" smtClean="0"/>
              <a:t>.  </a:t>
            </a:r>
            <a:endParaRPr lang="it-IT" sz="2000" b="1" dirty="0"/>
          </a:p>
        </p:txBody>
      </p:sp>
    </p:spTree>
    <p:extLst>
      <p:ext uri="{BB962C8B-B14F-4D97-AF65-F5344CB8AC3E}">
        <p14:creationId xmlns:p14="http://schemas.microsoft.com/office/powerpoint/2010/main" val="2618895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3639" y="566670"/>
            <a:ext cx="11384924" cy="5293757"/>
          </a:xfrm>
          <a:prstGeom prst="rect">
            <a:avLst/>
          </a:prstGeom>
        </p:spPr>
        <p:txBody>
          <a:bodyPr wrap="square">
            <a:spAutoFit/>
          </a:bodyPr>
          <a:lstStyle/>
          <a:p>
            <a:r>
              <a:rPr lang="it-IT" sz="2000" b="1" dirty="0" smtClean="0"/>
              <a:t>26. Messere </a:t>
            </a:r>
            <a:r>
              <a:rPr lang="it-IT" sz="2000" b="1" dirty="0" err="1" smtClean="0"/>
              <a:t>Lodovicho</a:t>
            </a:r>
            <a:r>
              <a:rPr lang="it-IT" sz="2000" b="1" dirty="0" smtClean="0"/>
              <a:t>, </a:t>
            </a:r>
            <a:r>
              <a:rPr lang="it-IT" sz="2000" b="1" dirty="0" err="1" smtClean="0"/>
              <a:t>vicie</a:t>
            </a:r>
            <a:r>
              <a:rPr lang="it-IT" sz="2000" b="1" dirty="0" smtClean="0"/>
              <a:t> </a:t>
            </a:r>
            <a:r>
              <a:rPr lang="it-IT" sz="2000" b="1" dirty="0" err="1" smtClean="0"/>
              <a:t>chamarlingho</a:t>
            </a:r>
            <a:r>
              <a:rPr lang="it-IT" sz="2000" b="1" dirty="0" smtClean="0"/>
              <a:t>, è della compagnai quanto sai; </a:t>
            </a:r>
            <a:r>
              <a:rPr lang="it-IT" sz="2000" b="1" dirty="0" err="1" smtClean="0"/>
              <a:t>collui</a:t>
            </a:r>
            <a:r>
              <a:rPr lang="it-IT" sz="2000" b="1" dirty="0" smtClean="0"/>
              <a:t> è buono ritenersi </a:t>
            </a:r>
            <a:r>
              <a:rPr lang="it-IT" sz="2000" b="1" dirty="0" err="1" smtClean="0"/>
              <a:t>chosì</a:t>
            </a:r>
            <a:r>
              <a:rPr lang="it-IT" sz="2000" b="1" dirty="0" smtClean="0"/>
              <a:t> </a:t>
            </a:r>
            <a:r>
              <a:rPr lang="it-IT" sz="2000" b="1" dirty="0" err="1" smtClean="0"/>
              <a:t>fia</a:t>
            </a:r>
            <a:r>
              <a:rPr lang="it-IT" sz="2000" b="1" dirty="0" smtClean="0"/>
              <a:t> di fare e </a:t>
            </a:r>
            <a:r>
              <a:rPr lang="it-IT" sz="2000" b="1" dirty="0" err="1" smtClean="0"/>
              <a:t>bisogniandoli</a:t>
            </a:r>
            <a:r>
              <a:rPr lang="it-IT" sz="2000" b="1" dirty="0" smtClean="0"/>
              <a:t> danari per la sua persona servilo secondo pare, che in te rimette.</a:t>
            </a:r>
          </a:p>
          <a:p>
            <a:endParaRPr lang="it-IT" sz="2000" b="1" dirty="0"/>
          </a:p>
          <a:p>
            <a:pPr algn="just"/>
            <a:r>
              <a:rPr lang="it-IT" sz="2000" b="1" dirty="0" smtClean="0"/>
              <a:t>27.Del mandare contanti ti si </a:t>
            </a:r>
            <a:r>
              <a:rPr lang="it-IT" sz="2000" b="1" dirty="0" err="1" smtClean="0"/>
              <a:t>dicie</a:t>
            </a:r>
            <a:r>
              <a:rPr lang="it-IT" sz="2000" b="1" dirty="0" smtClean="0"/>
              <a:t> in questo di nostra intenzione e come ci pare te n’abbi a governare, nondimeno perché tu se’ in sul fatto e secondo le </a:t>
            </a:r>
            <a:r>
              <a:rPr lang="it-IT" sz="2000" b="1" dirty="0" err="1" smtClean="0"/>
              <a:t>conpagnie</a:t>
            </a:r>
            <a:r>
              <a:rPr lang="it-IT" sz="2000" b="1" dirty="0" smtClean="0"/>
              <a:t>, </a:t>
            </a:r>
            <a:r>
              <a:rPr lang="it-IT" sz="2000" b="1" dirty="0" err="1" smtClean="0"/>
              <a:t>schadessero</a:t>
            </a:r>
            <a:r>
              <a:rPr lang="it-IT" sz="2000" b="1" dirty="0" smtClean="0"/>
              <a:t> potresti mandare e </a:t>
            </a:r>
            <a:r>
              <a:rPr lang="it-IT" sz="2000" b="1" dirty="0" err="1" smtClean="0"/>
              <a:t>chosì</a:t>
            </a:r>
            <a:r>
              <a:rPr lang="it-IT" sz="2000" b="1" dirty="0" smtClean="0"/>
              <a:t> secondo l’utile vedessi, e però si rimette in te che mandi </a:t>
            </a:r>
            <a:r>
              <a:rPr lang="it-IT" sz="2000" b="1" dirty="0" err="1" smtClean="0"/>
              <a:t>chome</a:t>
            </a:r>
            <a:r>
              <a:rPr lang="it-IT" sz="2000" b="1" dirty="0" smtClean="0"/>
              <a:t> ti pare, </a:t>
            </a:r>
            <a:r>
              <a:rPr lang="it-IT" sz="2000" b="1" dirty="0" err="1" smtClean="0"/>
              <a:t>sichè</a:t>
            </a:r>
            <a:r>
              <a:rPr lang="it-IT" sz="2000" b="1" dirty="0" smtClean="0"/>
              <a:t> abbia riguardo a </a:t>
            </a:r>
            <a:r>
              <a:rPr lang="it-IT" sz="2000" b="1" dirty="0" err="1" smtClean="0"/>
              <a:t>ffarlo</a:t>
            </a:r>
            <a:r>
              <a:rPr lang="it-IT" sz="2000" b="1" dirty="0" smtClean="0"/>
              <a:t> per buona </a:t>
            </a:r>
            <a:r>
              <a:rPr lang="it-IT" sz="2000" b="1" dirty="0" err="1" smtClean="0"/>
              <a:t>conpagnia</a:t>
            </a:r>
            <a:r>
              <a:rPr lang="it-IT" sz="2000" b="1" dirty="0" smtClean="0"/>
              <a:t> e </a:t>
            </a:r>
            <a:r>
              <a:rPr lang="it-IT" sz="2000" b="1" dirty="0" err="1" smtClean="0"/>
              <a:t>acomadarli</a:t>
            </a:r>
            <a:r>
              <a:rPr lang="it-IT" sz="2000" b="1" dirty="0" smtClean="0"/>
              <a:t> a persona che più se ne facciano buon servigio.</a:t>
            </a:r>
          </a:p>
          <a:p>
            <a:pPr algn="just"/>
            <a:endParaRPr lang="it-IT" sz="2000" b="1" dirty="0"/>
          </a:p>
          <a:p>
            <a:pPr algn="just"/>
            <a:r>
              <a:rPr lang="it-IT" sz="2000" b="1" dirty="0" smtClean="0"/>
              <a:t>28. Tu vedi quanto questa nostra </a:t>
            </a:r>
            <a:r>
              <a:rPr lang="it-IT" sz="2000" b="1" dirty="0" err="1" smtClean="0"/>
              <a:t>chomessione</a:t>
            </a:r>
            <a:r>
              <a:rPr lang="it-IT" sz="2000" b="1" dirty="0" smtClean="0"/>
              <a:t> ti si dà larga e questa </a:t>
            </a:r>
            <a:r>
              <a:rPr lang="it-IT" sz="2000" b="1" dirty="0" err="1" smtClean="0"/>
              <a:t>facienda</a:t>
            </a:r>
            <a:r>
              <a:rPr lang="it-IT" sz="2000" b="1" dirty="0" smtClean="0"/>
              <a:t> </a:t>
            </a:r>
            <a:r>
              <a:rPr lang="it-IT" sz="2000" b="1" dirty="0" err="1" smtClean="0"/>
              <a:t>tocha</a:t>
            </a:r>
            <a:r>
              <a:rPr lang="it-IT" sz="2000" b="1" dirty="0" smtClean="0"/>
              <a:t> a </a:t>
            </a:r>
            <a:r>
              <a:rPr lang="it-IT" sz="2000" b="1" dirty="0" err="1" smtClean="0"/>
              <a:t>tte</a:t>
            </a:r>
            <a:r>
              <a:rPr lang="it-IT" sz="2000" b="1" dirty="0" smtClean="0"/>
              <a:t> </a:t>
            </a:r>
            <a:r>
              <a:rPr lang="it-IT" sz="2000" b="1" dirty="0" err="1" smtClean="0"/>
              <a:t>chome</a:t>
            </a:r>
            <a:r>
              <a:rPr lang="it-IT" sz="2000" b="1" dirty="0" smtClean="0"/>
              <a:t> a </a:t>
            </a:r>
            <a:r>
              <a:rPr lang="it-IT" sz="2000" b="1" dirty="0" err="1" smtClean="0"/>
              <a:t>nnoi</a:t>
            </a:r>
            <a:r>
              <a:rPr lang="it-IT" sz="2000" b="1" dirty="0" smtClean="0"/>
              <a:t>, non puoi errare a </a:t>
            </a:r>
            <a:r>
              <a:rPr lang="it-IT" sz="2000" b="1" dirty="0" err="1" smtClean="0"/>
              <a:t>ffare</a:t>
            </a:r>
            <a:r>
              <a:rPr lang="it-IT" sz="2000" b="1" dirty="0" smtClean="0"/>
              <a:t> sodamente e a pian passo, che </a:t>
            </a:r>
            <a:r>
              <a:rPr lang="it-IT" sz="2000" b="1" dirty="0" err="1" smtClean="0"/>
              <a:t>gitterà</a:t>
            </a:r>
            <a:r>
              <a:rPr lang="it-IT" sz="2000" b="1" dirty="0" smtClean="0"/>
              <a:t> migliore ragione che fare altrimenti e </a:t>
            </a:r>
            <a:r>
              <a:rPr lang="it-IT" sz="2000" b="1" dirty="0" err="1" smtClean="0"/>
              <a:t>chosì</a:t>
            </a:r>
            <a:r>
              <a:rPr lang="it-IT" sz="2000" b="1" dirty="0" smtClean="0"/>
              <a:t> ti </a:t>
            </a:r>
            <a:r>
              <a:rPr lang="it-IT" sz="2000" b="1" dirty="0" err="1" smtClean="0"/>
              <a:t>richordiamo</a:t>
            </a:r>
            <a:r>
              <a:rPr lang="it-IT" sz="2000" b="1" dirty="0" smtClean="0"/>
              <a:t> e </a:t>
            </a:r>
            <a:r>
              <a:rPr lang="it-IT" sz="2000" b="1" dirty="0" err="1" smtClean="0"/>
              <a:t>confortiano</a:t>
            </a:r>
            <a:r>
              <a:rPr lang="it-IT" sz="2000" b="1" dirty="0" smtClean="0"/>
              <a:t> facci, e che nel prestare sia stretto a ciò che poi in ma’ debitori non se ne va di ogni </a:t>
            </a:r>
            <a:r>
              <a:rPr lang="it-IT" sz="2000" b="1" dirty="0" err="1" smtClean="0"/>
              <a:t>chosa</a:t>
            </a:r>
            <a:r>
              <a:rPr lang="it-IT" sz="2000" b="1" dirty="0" smtClean="0"/>
              <a:t>. Fa a tutto buono pensiero e poi seguita di fare </a:t>
            </a:r>
            <a:r>
              <a:rPr lang="it-IT" sz="2000" b="1" dirty="0" err="1" smtClean="0"/>
              <a:t>chome</a:t>
            </a:r>
            <a:r>
              <a:rPr lang="it-IT" sz="2000" b="1" dirty="0" smtClean="0"/>
              <a:t> ti pare.</a:t>
            </a:r>
          </a:p>
          <a:p>
            <a:pPr algn="just"/>
            <a:endParaRPr lang="it-IT" sz="2000" b="1" dirty="0"/>
          </a:p>
          <a:p>
            <a:pPr algn="just"/>
            <a:r>
              <a:rPr lang="it-IT" dirty="0" smtClean="0"/>
              <a:t> </a:t>
            </a:r>
            <a:endParaRPr lang="it-IT" dirty="0"/>
          </a:p>
        </p:txBody>
      </p:sp>
    </p:spTree>
    <p:extLst>
      <p:ext uri="{BB962C8B-B14F-4D97-AF65-F5344CB8AC3E}">
        <p14:creationId xmlns:p14="http://schemas.microsoft.com/office/powerpoint/2010/main" val="93000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6068" y="425003"/>
            <a:ext cx="10222158" cy="553791"/>
          </a:xfrm>
        </p:spPr>
        <p:txBody>
          <a:bodyPr>
            <a:normAutofit fontScale="90000"/>
          </a:bodyPr>
          <a:lstStyle/>
          <a:p>
            <a:r>
              <a:rPr lang="it-IT" cap="none" dirty="0"/>
              <a:t>Notai liguri del secolo XII e XIII</a:t>
            </a:r>
            <a:r>
              <a:rPr lang="it-IT" cap="none" dirty="0" smtClean="0"/>
              <a:t>, pp.170-171. </a:t>
            </a:r>
            <a:endParaRPr lang="it-IT" cap="none" dirty="0"/>
          </a:p>
        </p:txBody>
      </p:sp>
      <p:sp>
        <p:nvSpPr>
          <p:cNvPr id="3" name="Segnaposto contenuto 2"/>
          <p:cNvSpPr>
            <a:spLocks noGrp="1"/>
          </p:cNvSpPr>
          <p:nvPr>
            <p:ph sz="quarter" idx="1"/>
          </p:nvPr>
        </p:nvSpPr>
        <p:spPr>
          <a:xfrm>
            <a:off x="489397" y="1712890"/>
            <a:ext cx="10788203" cy="4078309"/>
          </a:xfrm>
        </p:spPr>
        <p:txBody>
          <a:bodyPr>
            <a:normAutofit/>
          </a:bodyPr>
          <a:lstStyle/>
          <a:p>
            <a:pPr algn="just"/>
            <a:r>
              <a:rPr lang="it-IT" sz="2400" b="1" cap="none" dirty="0" smtClean="0"/>
              <a:t>Io Nicolao banchiere di Asti prometto a Guglielmo Spinola Bo che con le 300 lire di provisini, che ti presto, comprerò panni di Amiens o di </a:t>
            </a:r>
            <a:r>
              <a:rPr lang="it-IT" sz="2400" b="1" cap="none" dirty="0" err="1" smtClean="0"/>
              <a:t>Corbie</a:t>
            </a:r>
            <a:r>
              <a:rPr lang="it-IT" sz="2400" b="1" dirty="0" smtClean="0"/>
              <a:t>, come tu preferirai, nella prossima fiera di Troyes, e li porterò a te a Genova a carico mio se ci riuscirò; e se non ci riuscirò non avrò nulla da pretendere da te. E io sopradetto Guglielmo prometto a te Nicolao di prendere i detti panni e di dare in Genova a te o a un tuo certo incaricato per ogni 12 denari provisini utilizzati denari 16 e 1/2  genovesi, entro 20 giorni dopo che i beni predetti  siano arrivati a Genova, altrimenti garantisco a te stipulante la pena del doppio. </a:t>
            </a:r>
            <a:endParaRPr lang="it-IT" sz="2400" b="1" cap="none" dirty="0"/>
          </a:p>
        </p:txBody>
      </p:sp>
    </p:spTree>
    <p:extLst>
      <p:ext uri="{BB962C8B-B14F-4D97-AF65-F5344CB8AC3E}">
        <p14:creationId xmlns:p14="http://schemas.microsoft.com/office/powerpoint/2010/main" val="40457723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01521" y="1249252"/>
            <a:ext cx="10509161" cy="4154984"/>
          </a:xfrm>
          <a:prstGeom prst="rect">
            <a:avLst/>
          </a:prstGeom>
        </p:spPr>
        <p:txBody>
          <a:bodyPr wrap="square">
            <a:spAutoFit/>
          </a:bodyPr>
          <a:lstStyle/>
          <a:p>
            <a:pPr algn="just"/>
            <a:r>
              <a:rPr lang="it-IT" sz="2400" b="1" dirty="0"/>
              <a:t>29. Per cagione che </a:t>
            </a:r>
            <a:r>
              <a:rPr lang="it-IT" sz="2400" b="1" dirty="0" err="1"/>
              <a:t>ài</a:t>
            </a:r>
            <a:r>
              <a:rPr lang="it-IT" sz="2400" b="1" dirty="0"/>
              <a:t> veduto alcune stranezze verso di noi essere sute usate per quelli di </a:t>
            </a:r>
            <a:r>
              <a:rPr lang="it-IT" sz="2400" b="1" dirty="0" err="1"/>
              <a:t>Nichola</a:t>
            </a:r>
            <a:r>
              <a:rPr lang="it-IT" sz="2400" b="1" dirty="0"/>
              <a:t> e </a:t>
            </a:r>
            <a:r>
              <a:rPr lang="it-IT" sz="2400" b="1" dirty="0" err="1"/>
              <a:t>Chanbio</a:t>
            </a:r>
            <a:r>
              <a:rPr lang="it-IT" sz="2400" b="1" dirty="0"/>
              <a:t> di Messere Veri de’ Medici e </a:t>
            </a:r>
            <a:r>
              <a:rPr lang="it-IT" sz="2400" b="1" dirty="0" err="1"/>
              <a:t>conpagni</a:t>
            </a:r>
            <a:r>
              <a:rPr lang="it-IT" sz="2400" b="1" dirty="0"/>
              <a:t> non </a:t>
            </a:r>
            <a:r>
              <a:rPr lang="it-IT" sz="2400" b="1" dirty="0" err="1"/>
              <a:t>voremmo</a:t>
            </a:r>
            <a:r>
              <a:rPr lang="it-IT" sz="2400" b="1" dirty="0"/>
              <a:t> per questa cagione verso di loro ti portassi altrimenti che bene e </a:t>
            </a:r>
            <a:r>
              <a:rPr lang="it-IT" sz="2400" b="1" dirty="0" err="1"/>
              <a:t>chosì</a:t>
            </a:r>
            <a:r>
              <a:rPr lang="it-IT" sz="2400" b="1" dirty="0"/>
              <a:t> ti </a:t>
            </a:r>
            <a:r>
              <a:rPr lang="it-IT" sz="2400" b="1" dirty="0" err="1"/>
              <a:t>richordiano</a:t>
            </a:r>
            <a:r>
              <a:rPr lang="it-IT" sz="2400" b="1" dirty="0"/>
              <a:t> facci, </a:t>
            </a:r>
            <a:r>
              <a:rPr lang="it-IT" sz="2400" b="1" dirty="0" err="1"/>
              <a:t>chè</a:t>
            </a:r>
            <a:r>
              <a:rPr lang="it-IT" sz="2400" b="1" dirty="0"/>
              <a:t> in quello puoi essere loro buono sia e </a:t>
            </a:r>
            <a:r>
              <a:rPr lang="it-IT" sz="2400" b="1" dirty="0" err="1"/>
              <a:t>chon</a:t>
            </a:r>
            <a:r>
              <a:rPr lang="it-IT" sz="2400" b="1" dirty="0"/>
              <a:t> essi ti ritieni, </a:t>
            </a:r>
            <a:r>
              <a:rPr lang="it-IT" sz="2400" b="1" dirty="0" err="1"/>
              <a:t>chè</a:t>
            </a:r>
            <a:r>
              <a:rPr lang="it-IT" sz="2400" b="1" dirty="0"/>
              <a:t> per ogni rispetto </a:t>
            </a:r>
            <a:r>
              <a:rPr lang="it-IT" sz="2400" b="1" dirty="0" err="1"/>
              <a:t>fia</a:t>
            </a:r>
            <a:r>
              <a:rPr lang="it-IT" sz="2400" b="1" dirty="0"/>
              <a:t> buono per ciascuna della parti. </a:t>
            </a:r>
            <a:endParaRPr lang="it-IT" sz="2400" b="1" dirty="0" smtClean="0"/>
          </a:p>
          <a:p>
            <a:pPr algn="just"/>
            <a:endParaRPr lang="it-IT" sz="2400" b="1" dirty="0"/>
          </a:p>
          <a:p>
            <a:pPr algn="just"/>
            <a:endParaRPr lang="it-IT" sz="2400" b="1" dirty="0" smtClean="0"/>
          </a:p>
          <a:p>
            <a:pPr algn="just"/>
            <a:r>
              <a:rPr lang="it-IT" sz="2400" b="1" dirty="0" smtClean="0"/>
              <a:t>Questo è </a:t>
            </a:r>
            <a:r>
              <a:rPr lang="it-IT" sz="2400" b="1" dirty="0" err="1" smtClean="0"/>
              <a:t>chopia</a:t>
            </a:r>
            <a:r>
              <a:rPr lang="it-IT" sz="2400" b="1" dirty="0" smtClean="0"/>
              <a:t> d’uno </a:t>
            </a:r>
            <a:r>
              <a:rPr lang="it-IT" sz="2400" b="1" dirty="0" err="1" smtClean="0"/>
              <a:t>richordo</a:t>
            </a:r>
            <a:r>
              <a:rPr lang="it-IT" sz="2400" b="1" dirty="0" smtClean="0"/>
              <a:t> m’</a:t>
            </a:r>
            <a:r>
              <a:rPr lang="it-IT" sz="2400" b="1" dirty="0" err="1" smtClean="0"/>
              <a:t>ànno</a:t>
            </a:r>
            <a:r>
              <a:rPr lang="it-IT" sz="2400" b="1" dirty="0" smtClean="0"/>
              <a:t> dato in ragione di Firenze di quello abbia </a:t>
            </a:r>
            <a:r>
              <a:rPr lang="it-IT" sz="2400" b="1" dirty="0" err="1" smtClean="0"/>
              <a:t>scripto</a:t>
            </a:r>
            <a:r>
              <a:rPr lang="it-IT" sz="2400" b="1" dirty="0" smtClean="0"/>
              <a:t> </a:t>
            </a:r>
            <a:r>
              <a:rPr lang="it-IT" sz="2400" b="1" dirty="0" err="1" smtClean="0"/>
              <a:t>chome</a:t>
            </a:r>
            <a:r>
              <a:rPr lang="it-IT" sz="2400" b="1" dirty="0" smtClean="0"/>
              <a:t> di sopra appare, cioè io Bartolomeo de’ Bardi.</a:t>
            </a:r>
            <a:endParaRPr lang="it-IT" sz="2400" b="1" dirty="0"/>
          </a:p>
        </p:txBody>
      </p:sp>
    </p:spTree>
    <p:extLst>
      <p:ext uri="{BB962C8B-B14F-4D97-AF65-F5344CB8AC3E}">
        <p14:creationId xmlns:p14="http://schemas.microsoft.com/office/powerpoint/2010/main" val="4018320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G. Villani, Cronaca con lee continuazioni di Matteo e Filippo, a c. di G. </a:t>
            </a:r>
            <a:r>
              <a:rPr lang="it-IT" sz="2000" dirty="0" err="1" smtClean="0"/>
              <a:t>Aquilecchia</a:t>
            </a:r>
            <a:r>
              <a:rPr lang="it-IT" sz="2000" dirty="0" smtClean="0"/>
              <a:t>, Torino, 1979, pp. 273-275.</a:t>
            </a:r>
            <a:endParaRPr lang="it-IT" sz="2000" dirty="0"/>
          </a:p>
        </p:txBody>
      </p:sp>
      <p:sp>
        <p:nvSpPr>
          <p:cNvPr id="3" name="Segnaposto contenuto 2"/>
          <p:cNvSpPr>
            <a:spLocks noGrp="1"/>
          </p:cNvSpPr>
          <p:nvPr>
            <p:ph sz="quarter" idx="1"/>
          </p:nvPr>
        </p:nvSpPr>
        <p:spPr/>
        <p:txBody>
          <a:bodyPr>
            <a:normAutofit lnSpcReduction="10000"/>
          </a:bodyPr>
          <a:lstStyle/>
          <a:p>
            <a:pPr algn="just"/>
            <a:r>
              <a:rPr lang="it-IT" dirty="0" smtClean="0"/>
              <a:t>Nel detto anno 1345, del mese di gennaio, fallirono quegli della </a:t>
            </a:r>
            <a:r>
              <a:rPr lang="it-IT" dirty="0" err="1" smtClean="0"/>
              <a:t>conpagnia</a:t>
            </a:r>
            <a:r>
              <a:rPr lang="it-IT" dirty="0" smtClean="0"/>
              <a:t> </a:t>
            </a:r>
            <a:r>
              <a:rPr lang="it-IT" dirty="0" err="1" smtClean="0"/>
              <a:t>de’Bardi</a:t>
            </a:r>
            <a:r>
              <a:rPr lang="it-IT" dirty="0" smtClean="0"/>
              <a:t>, i quali erano stati i maggiori mercatanti d’Italia. E la cagione fu ch’eglino avevano messo, come </a:t>
            </a:r>
            <a:r>
              <a:rPr lang="it-IT" dirty="0" err="1" smtClean="0"/>
              <a:t>faciono</a:t>
            </a:r>
            <a:r>
              <a:rPr lang="it-IT" dirty="0" smtClean="0"/>
              <a:t> i Peruzzi, il loro e l’altrui nel re </a:t>
            </a:r>
            <a:r>
              <a:rPr lang="it-IT" dirty="0" err="1" smtClean="0"/>
              <a:t>Adoardo</a:t>
            </a:r>
            <a:r>
              <a:rPr lang="it-IT" dirty="0" smtClean="0"/>
              <a:t> d’Inghilterra e in quello di </a:t>
            </a:r>
            <a:r>
              <a:rPr lang="it-IT" dirty="0" err="1" smtClean="0"/>
              <a:t>Cilicia</a:t>
            </a:r>
            <a:r>
              <a:rPr lang="it-IT" dirty="0" smtClean="0"/>
              <a:t>: che si trovarono i Bardi dovere avere dal re d’Inghilterra, tra di capitale e di riguardi e doni impromessi per lui, più di novecentomila fiorini d’oro, e per la sua guerra col re di Francia non gli </a:t>
            </a:r>
            <a:r>
              <a:rPr lang="it-IT" dirty="0" err="1" smtClean="0"/>
              <a:t>potea</a:t>
            </a:r>
            <a:r>
              <a:rPr lang="it-IT" dirty="0" smtClean="0"/>
              <a:t> pagare; e da quello di </a:t>
            </a:r>
            <a:r>
              <a:rPr lang="it-IT" dirty="0" err="1" smtClean="0"/>
              <a:t>Cilicia</a:t>
            </a:r>
            <a:r>
              <a:rPr lang="it-IT" dirty="0" smtClean="0"/>
              <a:t> </a:t>
            </a:r>
            <a:r>
              <a:rPr lang="it-IT" dirty="0" err="1" smtClean="0"/>
              <a:t>doveano</a:t>
            </a:r>
            <a:r>
              <a:rPr lang="it-IT" dirty="0" smtClean="0"/>
              <a:t> avere da centomila fiorini d’oro; e debito da trecentocinquantamila fiorini d’oro: onde convenne che falliscono </a:t>
            </a:r>
            <a:r>
              <a:rPr lang="it-IT" dirty="0" err="1" smtClean="0"/>
              <a:t>a’</a:t>
            </a:r>
            <a:r>
              <a:rPr lang="it-IT" dirty="0" smtClean="0"/>
              <a:t> cittadini e </a:t>
            </a:r>
            <a:r>
              <a:rPr lang="it-IT" dirty="0" err="1" smtClean="0"/>
              <a:t>forestieria</a:t>
            </a:r>
            <a:r>
              <a:rPr lang="it-IT" dirty="0" smtClean="0"/>
              <a:t> cui </a:t>
            </a:r>
            <a:r>
              <a:rPr lang="it-IT" dirty="0" err="1" smtClean="0"/>
              <a:t>dovieno</a:t>
            </a:r>
            <a:r>
              <a:rPr lang="it-IT" dirty="0" smtClean="0"/>
              <a:t> dare, solo i Bardi, più di centocinquantamila fiorini d’oro.</a:t>
            </a:r>
            <a:endParaRPr lang="it-IT" dirty="0"/>
          </a:p>
        </p:txBody>
      </p:sp>
    </p:spTree>
    <p:extLst>
      <p:ext uri="{BB962C8B-B14F-4D97-AF65-F5344CB8AC3E}">
        <p14:creationId xmlns:p14="http://schemas.microsoft.com/office/powerpoint/2010/main" val="1571650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6518" y="450761"/>
            <a:ext cx="11462197" cy="5324535"/>
          </a:xfrm>
          <a:prstGeom prst="rect">
            <a:avLst/>
          </a:prstGeom>
        </p:spPr>
        <p:txBody>
          <a:bodyPr wrap="square">
            <a:spAutoFit/>
          </a:bodyPr>
          <a:lstStyle/>
          <a:p>
            <a:pPr algn="just"/>
            <a:r>
              <a:rPr lang="it-IT" sz="2000" b="1" dirty="0" smtClean="0"/>
              <a:t>Onde molte altre </a:t>
            </a:r>
            <a:r>
              <a:rPr lang="it-IT" sz="2000" b="1" dirty="0" err="1" smtClean="0"/>
              <a:t>conpagnie</a:t>
            </a:r>
            <a:r>
              <a:rPr lang="it-IT" sz="2000" b="1" dirty="0" smtClean="0"/>
              <a:t> minori e </a:t>
            </a:r>
            <a:r>
              <a:rPr lang="it-IT" sz="2000" b="1" dirty="0" err="1" smtClean="0"/>
              <a:t>singulari</a:t>
            </a:r>
            <a:r>
              <a:rPr lang="it-IT" sz="2000" b="1" dirty="0" smtClean="0"/>
              <a:t> persone, ch0avevano il loro nelle mani de’ Bardi e </a:t>
            </a:r>
            <a:r>
              <a:rPr lang="it-IT" sz="2000" b="1" dirty="0" err="1" smtClean="0"/>
              <a:t>de’Peruzzi</a:t>
            </a:r>
            <a:r>
              <a:rPr lang="it-IT" sz="2000" b="1" dirty="0" smtClean="0"/>
              <a:t> e negli altri falliti, ne rimasero diserti e tali per questa cagione fallirono. Per lo quale fallimento </a:t>
            </a:r>
            <a:r>
              <a:rPr lang="it-IT" sz="2000" b="1" dirty="0" err="1" smtClean="0"/>
              <a:t>de’Bardi</a:t>
            </a:r>
            <a:r>
              <a:rPr lang="it-IT" sz="2000" b="1" dirty="0" smtClean="0"/>
              <a:t> e </a:t>
            </a:r>
            <a:r>
              <a:rPr lang="it-IT" sz="2000" b="1" dirty="0" err="1" smtClean="0"/>
              <a:t>de’Peruzzi</a:t>
            </a:r>
            <a:r>
              <a:rPr lang="it-IT" sz="2000" b="1" dirty="0" smtClean="0"/>
              <a:t> e degli Acciaiuoli e Bonaccorsi e Cocchi e Antellesi e </a:t>
            </a:r>
            <a:r>
              <a:rPr lang="it-IT" sz="2000" b="1" dirty="0" err="1" smtClean="0"/>
              <a:t>Corsini</a:t>
            </a:r>
            <a:r>
              <a:rPr lang="it-IT" sz="2000" b="1" dirty="0" smtClean="0"/>
              <a:t> e </a:t>
            </a:r>
            <a:r>
              <a:rPr lang="it-IT" sz="2000" b="1" dirty="0" err="1" smtClean="0"/>
              <a:t>que</a:t>
            </a:r>
            <a:r>
              <a:rPr lang="it-IT" sz="2000" b="1" dirty="0" smtClean="0"/>
              <a:t>’ da Uzzano e </a:t>
            </a:r>
            <a:r>
              <a:rPr lang="it-IT" sz="2000" b="1" dirty="0" err="1" smtClean="0"/>
              <a:t>Prendoli</a:t>
            </a:r>
            <a:r>
              <a:rPr lang="it-IT" sz="2000" b="1" dirty="0" smtClean="0"/>
              <a:t> e più altre piccole </a:t>
            </a:r>
            <a:r>
              <a:rPr lang="it-IT" sz="2000" b="1" dirty="0" err="1" smtClean="0"/>
              <a:t>conpagnie</a:t>
            </a:r>
            <a:r>
              <a:rPr lang="it-IT" sz="2000" b="1" dirty="0" smtClean="0"/>
              <a:t> e </a:t>
            </a:r>
            <a:r>
              <a:rPr lang="it-IT" sz="2000" b="1" dirty="0" err="1" smtClean="0"/>
              <a:t>singulari</a:t>
            </a:r>
            <a:r>
              <a:rPr lang="it-IT" sz="2000" b="1" dirty="0" smtClean="0"/>
              <a:t> artefici che fallirono in questi tempi e prima, e per gl’incarichi del comune , e per le disordinate prestanze fatte </a:t>
            </a:r>
            <a:r>
              <a:rPr lang="it-IT" sz="2000" b="1" dirty="0" err="1" smtClean="0"/>
              <a:t>a’</a:t>
            </a:r>
            <a:r>
              <a:rPr lang="it-IT" sz="2000" b="1" dirty="0" smtClean="0"/>
              <a:t> sopradetti signori, onde addietro è fatta menzione, ma però non di tutti, che troppo sono a contare, fu alla nostra città di Firenze maggiore ruina e sconfitta che nulla che mai avesse il </a:t>
            </a:r>
            <a:r>
              <a:rPr lang="it-IT" sz="2000" b="1" dirty="0" err="1" smtClean="0"/>
              <a:t>nosro</a:t>
            </a:r>
            <a:r>
              <a:rPr lang="it-IT" sz="2000" b="1" dirty="0" smtClean="0"/>
              <a:t> comune, se consideri bene, o lettore, il dannaggio di tanta perdita di tesoro e pecunia perduta per li nostri cittadini e messa per avarizia di guadagnare nelle mani de’ re e de’ signori.  O maledetta e bramosa lupa, piena del vizio dell’avarizia regnante ne’ nostri ciechi e matti cittadini che per cupidigia di guadagnare da’ signori, mettono, la loro e l’altrui pecunia in loro potenza e signoria!</a:t>
            </a:r>
          </a:p>
          <a:p>
            <a:pPr algn="just"/>
            <a:r>
              <a:rPr lang="it-IT" sz="2000" b="1" dirty="0" smtClean="0"/>
              <a:t>E se pendessi e </a:t>
            </a:r>
            <a:r>
              <a:rPr lang="it-IT" sz="2000" b="1" dirty="0" err="1" smtClean="0"/>
              <a:t>desolossi</a:t>
            </a:r>
            <a:r>
              <a:rPr lang="it-IT" sz="2000" b="1" dirty="0" smtClean="0"/>
              <a:t> per questa cagione d’ogni potenza la nostra repubblica, che non rimase quasi sostanza ne’ nostri cittadini, se non in alquanti artefici o prestatori , i quali colla loro usura consumarono e </a:t>
            </a:r>
            <a:r>
              <a:rPr lang="it-IT" sz="2000" b="1" dirty="0" err="1" smtClean="0"/>
              <a:t>raunarono</a:t>
            </a:r>
            <a:r>
              <a:rPr lang="it-IT" sz="2000" b="1" dirty="0" smtClean="0"/>
              <a:t> a loro la sparta povertà de’ nostri cittadini e distrettuali.   </a:t>
            </a:r>
            <a:endParaRPr lang="it-IT" sz="2000" b="1" dirty="0"/>
          </a:p>
        </p:txBody>
      </p:sp>
    </p:spTree>
    <p:extLst>
      <p:ext uri="{BB962C8B-B14F-4D97-AF65-F5344CB8AC3E}">
        <p14:creationId xmlns:p14="http://schemas.microsoft.com/office/powerpoint/2010/main" val="4027546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0912" y="515155"/>
            <a:ext cx="11436439" cy="4708981"/>
          </a:xfrm>
          <a:prstGeom prst="rect">
            <a:avLst/>
          </a:prstGeom>
        </p:spPr>
        <p:txBody>
          <a:bodyPr wrap="square">
            <a:spAutoFit/>
          </a:bodyPr>
          <a:lstStyle/>
          <a:p>
            <a:pPr algn="just"/>
            <a:r>
              <a:rPr lang="it-IT" sz="2000" b="1" dirty="0" smtClean="0"/>
              <a:t>Ma non </a:t>
            </a:r>
            <a:r>
              <a:rPr lang="it-IT" sz="2000" b="1" dirty="0" err="1" smtClean="0"/>
              <a:t>sanza</a:t>
            </a:r>
            <a:r>
              <a:rPr lang="it-IT" sz="2000" b="1" dirty="0" smtClean="0"/>
              <a:t> cagione vengono </a:t>
            </a:r>
            <a:r>
              <a:rPr lang="it-IT" sz="2000" b="1" dirty="0" err="1" smtClean="0"/>
              <a:t>a’</a:t>
            </a:r>
            <a:r>
              <a:rPr lang="it-IT" sz="2000" b="1" dirty="0" smtClean="0"/>
              <a:t> comuni e </a:t>
            </a:r>
            <a:r>
              <a:rPr lang="it-IT" sz="2000" b="1" dirty="0" err="1" smtClean="0"/>
              <a:t>a’</a:t>
            </a:r>
            <a:r>
              <a:rPr lang="it-IT" sz="2000" b="1" dirty="0" smtClean="0"/>
              <a:t> cittadini gli occulti </a:t>
            </a:r>
            <a:r>
              <a:rPr lang="it-IT" sz="2000" b="1" dirty="0" err="1" smtClean="0"/>
              <a:t>giudicii</a:t>
            </a:r>
            <a:r>
              <a:rPr lang="it-IT" sz="2000" b="1" dirty="0" smtClean="0"/>
              <a:t> di Dio per punire i peccati commessi, siccome Cristo disse di sua bocca evangelizzando : « in peccato </a:t>
            </a:r>
            <a:r>
              <a:rPr lang="it-IT" sz="2000" b="1" dirty="0" err="1" smtClean="0"/>
              <a:t>vestro</a:t>
            </a:r>
            <a:r>
              <a:rPr lang="it-IT" sz="2000" b="1" dirty="0" smtClean="0"/>
              <a:t> morie mini..» I Bardi </a:t>
            </a:r>
            <a:r>
              <a:rPr lang="it-IT" sz="2000" b="1" dirty="0" err="1" smtClean="0"/>
              <a:t>renderono</a:t>
            </a:r>
            <a:r>
              <a:rPr lang="it-IT" sz="2000" b="1" dirty="0" smtClean="0"/>
              <a:t> per patti le loro possessioni </a:t>
            </a:r>
            <a:r>
              <a:rPr lang="it-IT" sz="2000" b="1" dirty="0" err="1" smtClean="0"/>
              <a:t>a’</a:t>
            </a:r>
            <a:r>
              <a:rPr lang="it-IT" sz="2000" b="1" dirty="0" smtClean="0"/>
              <a:t> loro creditori soldi nove denari tre per lira, che non tornarono a giusto mercato soldi sei per lira. I </a:t>
            </a:r>
            <a:r>
              <a:rPr lang="it-IT" sz="2000" b="1" dirty="0" err="1" smtClean="0"/>
              <a:t>peruzzi</a:t>
            </a:r>
            <a:r>
              <a:rPr lang="it-IT" sz="2000" b="1" dirty="0" smtClean="0"/>
              <a:t> patteggiavano a soldi quattro per lira in possessioni, e soldi sedici per lira nelle dette de’ sopradetti signori: e se </a:t>
            </a:r>
            <a:r>
              <a:rPr lang="it-IT" sz="2000" b="1" dirty="0" err="1" smtClean="0"/>
              <a:t>riavessono</a:t>
            </a:r>
            <a:r>
              <a:rPr lang="it-IT" sz="2000" b="1" dirty="0" smtClean="0"/>
              <a:t> quello che </a:t>
            </a:r>
            <a:r>
              <a:rPr lang="it-IT" sz="2000" b="1" dirty="0" err="1" smtClean="0"/>
              <a:t>dovriano</a:t>
            </a:r>
            <a:r>
              <a:rPr lang="it-IT" sz="2000" b="1" dirty="0" smtClean="0"/>
              <a:t> avere dal re d’Inghilterra e da quello di </a:t>
            </a:r>
            <a:r>
              <a:rPr lang="it-IT" sz="2000" b="1" dirty="0" err="1" smtClean="0"/>
              <a:t>Cilicia</a:t>
            </a:r>
            <a:r>
              <a:rPr lang="it-IT" sz="2000" b="1" dirty="0" smtClean="0"/>
              <a:t>, o parte di quello, </a:t>
            </a:r>
            <a:r>
              <a:rPr lang="it-IT" sz="2000" b="1" dirty="0" err="1" smtClean="0"/>
              <a:t>rimarebbono</a:t>
            </a:r>
            <a:r>
              <a:rPr lang="it-IT" sz="2000" b="1" dirty="0" smtClean="0"/>
              <a:t> signori di grande potenzia e ricchezza; e i miseri creditori diserti e poveri, perché fallì la credenza per le malvagie </a:t>
            </a:r>
            <a:r>
              <a:rPr lang="it-IT" sz="2000" b="1" dirty="0" err="1" smtClean="0"/>
              <a:t>agguaglianze</a:t>
            </a:r>
            <a:r>
              <a:rPr lang="it-IT" sz="2000" b="1" dirty="0" smtClean="0"/>
              <a:t> degli ordini e </a:t>
            </a:r>
            <a:r>
              <a:rPr lang="it-IT" sz="2000" b="1" dirty="0" err="1" smtClean="0"/>
              <a:t>reformagioni</a:t>
            </a:r>
            <a:r>
              <a:rPr lang="it-IT" sz="2000" b="1" dirty="0" smtClean="0"/>
              <a:t> del nostro comune e corrotto reggimento. E quanto basti, e forse che troppo avrò detto sopra questa vergognosa materia, ma non si dee tacere il vero per chi ha a fare memoria delle cose notevoli che occorrono, per dare </a:t>
            </a:r>
            <a:r>
              <a:rPr lang="it-IT" sz="2000" b="1" dirty="0" err="1" smtClean="0"/>
              <a:t>assemplo</a:t>
            </a:r>
            <a:r>
              <a:rPr lang="it-IT" sz="2000" b="1" dirty="0" smtClean="0"/>
              <a:t> a coloro che hanno a venire di migliore guardia. Con tutto noi ci scusiamo, che in parte per lo detto caso tocchi a noi autore, onde ci grava e pesa: ma tutto avviene per la fallabile fortuna delle cose temporanee di questo mondo.   </a:t>
            </a:r>
            <a:endParaRPr lang="it-IT" sz="2000" b="1" dirty="0"/>
          </a:p>
        </p:txBody>
      </p:sp>
    </p:spTree>
    <p:extLst>
      <p:ext uri="{BB962C8B-B14F-4D97-AF65-F5344CB8AC3E}">
        <p14:creationId xmlns:p14="http://schemas.microsoft.com/office/powerpoint/2010/main" val="1742817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Archivio di Stato di Firenze, Mediceo avanti il principato, filza </a:t>
            </a:r>
            <a:r>
              <a:rPr lang="it-IT" sz="2400" dirty="0" smtClean="0"/>
              <a:t>94, </a:t>
            </a:r>
            <a:r>
              <a:rPr lang="it-IT" sz="2400" dirty="0"/>
              <a:t>n. </a:t>
            </a:r>
            <a:r>
              <a:rPr lang="it-IT" sz="2400" dirty="0" smtClean="0"/>
              <a:t>137, </a:t>
            </a:r>
            <a:r>
              <a:rPr lang="it-IT" sz="2400" dirty="0"/>
              <a:t>cc. </a:t>
            </a:r>
            <a:r>
              <a:rPr lang="it-IT" sz="2400" dirty="0" smtClean="0"/>
              <a:t>220-221</a:t>
            </a:r>
            <a:endParaRPr lang="it-IT" sz="2400" dirty="0"/>
          </a:p>
        </p:txBody>
      </p:sp>
      <p:sp>
        <p:nvSpPr>
          <p:cNvPr id="3" name="Segnaposto contenuto 2"/>
          <p:cNvSpPr>
            <a:spLocks noGrp="1"/>
          </p:cNvSpPr>
          <p:nvPr>
            <p:ph sz="quarter" idx="1"/>
          </p:nvPr>
        </p:nvSpPr>
        <p:spPr/>
        <p:txBody>
          <a:bodyPr>
            <a:normAutofit fontScale="92500" lnSpcReduction="10000"/>
          </a:bodyPr>
          <a:lstStyle/>
          <a:p>
            <a:r>
              <a:rPr lang="it-IT" b="1" dirty="0" smtClean="0"/>
              <a:t>Al nome di Dio à do 8 </a:t>
            </a:r>
            <a:r>
              <a:rPr lang="it-IT" b="1" dirty="0" err="1" smtClean="0"/>
              <a:t>giugnio</a:t>
            </a:r>
            <a:r>
              <a:rPr lang="it-IT" b="1" dirty="0" smtClean="0"/>
              <a:t> 1435.</a:t>
            </a:r>
          </a:p>
          <a:p>
            <a:r>
              <a:rPr lang="it-IT" b="1" dirty="0" smtClean="0"/>
              <a:t>Sia manifesto a </a:t>
            </a:r>
            <a:r>
              <a:rPr lang="it-IT" b="1" dirty="0" err="1" smtClean="0"/>
              <a:t>cchi</a:t>
            </a:r>
            <a:r>
              <a:rPr lang="it-IT" b="1" dirty="0" smtClean="0"/>
              <a:t> </a:t>
            </a:r>
            <a:r>
              <a:rPr lang="it-IT" b="1" dirty="0" err="1" smtClean="0"/>
              <a:t>legierà</a:t>
            </a:r>
            <a:r>
              <a:rPr lang="it-IT" b="1" dirty="0" smtClean="0"/>
              <a:t> o </a:t>
            </a:r>
            <a:r>
              <a:rPr lang="it-IT" b="1" dirty="0" err="1" smtClean="0"/>
              <a:t>legiere</a:t>
            </a:r>
            <a:r>
              <a:rPr lang="it-IT" b="1" dirty="0" smtClean="0"/>
              <a:t> udirà questa scritta </a:t>
            </a:r>
            <a:r>
              <a:rPr lang="it-IT" b="1" dirty="0" err="1" smtClean="0"/>
              <a:t>chome</a:t>
            </a:r>
            <a:r>
              <a:rPr lang="it-IT" b="1" dirty="0" smtClean="0"/>
              <a:t> questo dì sopradetto 8 di </a:t>
            </a:r>
            <a:r>
              <a:rPr lang="it-IT" b="1" dirty="0" err="1" smtClean="0"/>
              <a:t>giugnio</a:t>
            </a:r>
            <a:r>
              <a:rPr lang="it-IT" b="1" dirty="0" smtClean="0"/>
              <a:t> 1435 è creata e fatta e fermata </a:t>
            </a:r>
            <a:r>
              <a:rPr lang="it-IT" b="1" dirty="0" err="1" smtClean="0"/>
              <a:t>conpagnia</a:t>
            </a:r>
            <a:r>
              <a:rPr lang="it-IT" b="1" dirty="0" smtClean="0"/>
              <a:t> intra </a:t>
            </a:r>
            <a:r>
              <a:rPr lang="it-IT" b="1" dirty="0" err="1" smtClean="0"/>
              <a:t>Chosimo</a:t>
            </a:r>
            <a:r>
              <a:rPr lang="it-IT" b="1" dirty="0" smtClean="0"/>
              <a:t> e Lorenzo di Giovanni </a:t>
            </a:r>
            <a:r>
              <a:rPr lang="it-IT" b="1" dirty="0" err="1" smtClean="0"/>
              <a:t>de’Medici</a:t>
            </a:r>
            <a:r>
              <a:rPr lang="it-IT" b="1" dirty="0" smtClean="0"/>
              <a:t> da una parte e Giovanni d’Amerigo Benci da un’altra parte e Antonio di </a:t>
            </a:r>
            <a:r>
              <a:rPr lang="it-IT" b="1" dirty="0" err="1" smtClean="0"/>
              <a:t>messer</a:t>
            </a:r>
            <a:r>
              <a:rPr lang="it-IT" b="1" dirty="0" smtClean="0"/>
              <a:t> </a:t>
            </a:r>
            <a:r>
              <a:rPr lang="it-IT" b="1" dirty="0" err="1" smtClean="0"/>
              <a:t>Francischo</a:t>
            </a:r>
            <a:r>
              <a:rPr lang="it-IT" b="1" dirty="0" smtClean="0"/>
              <a:t> Salutati dall’altra, nel modo, patti e convenzioni che appresso si dirà, la quale preghiamo possa essere e sia a onore di Dio e della gloriosa Vergine Maria e de’ gloriosi martiri Santo Lorenzo e Santo Cosimo e Damiano, e di tutta la celestiale corte di Paradiso, che per loro </a:t>
            </a:r>
            <a:r>
              <a:rPr lang="it-IT" b="1" dirty="0" err="1" smtClean="0"/>
              <a:t>gratia</a:t>
            </a:r>
            <a:r>
              <a:rPr lang="it-IT" b="1" dirty="0" smtClean="0"/>
              <a:t> e meriti ella sia </a:t>
            </a:r>
            <a:r>
              <a:rPr lang="it-IT" b="1" dirty="0" err="1" smtClean="0"/>
              <a:t>prencipiata</a:t>
            </a:r>
            <a:r>
              <a:rPr lang="it-IT" b="1" dirty="0" smtClean="0"/>
              <a:t> in buon punto per le nostre anime e sì per li corpi, e così </a:t>
            </a:r>
            <a:r>
              <a:rPr lang="it-IT" b="1" dirty="0" err="1" smtClean="0"/>
              <a:t>seghuiti</a:t>
            </a:r>
            <a:r>
              <a:rPr lang="it-IT" b="1" dirty="0" smtClean="0"/>
              <a:t> e </a:t>
            </a:r>
            <a:r>
              <a:rPr lang="it-IT" b="1" dirty="0" err="1" smtClean="0"/>
              <a:t>ffinischi</a:t>
            </a:r>
            <a:r>
              <a:rPr lang="it-IT" b="1" dirty="0" smtClean="0"/>
              <a:t>. </a:t>
            </a:r>
            <a:endParaRPr lang="it-IT" b="1" dirty="0"/>
          </a:p>
        </p:txBody>
      </p:sp>
    </p:spTree>
    <p:extLst>
      <p:ext uri="{BB962C8B-B14F-4D97-AF65-F5344CB8AC3E}">
        <p14:creationId xmlns:p14="http://schemas.microsoft.com/office/powerpoint/2010/main" val="19238482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0456" y="515155"/>
            <a:ext cx="11500834" cy="5940088"/>
          </a:xfrm>
          <a:prstGeom prst="rect">
            <a:avLst/>
          </a:prstGeom>
        </p:spPr>
        <p:txBody>
          <a:bodyPr wrap="square">
            <a:spAutoFit/>
          </a:bodyPr>
          <a:lstStyle/>
          <a:p>
            <a:pPr marL="342900" indent="-342900" algn="just">
              <a:buAutoNum type="arabicPeriod"/>
            </a:pPr>
            <a:r>
              <a:rPr lang="it-IT" b="1" dirty="0" smtClean="0"/>
              <a:t>In prima </a:t>
            </a:r>
            <a:r>
              <a:rPr lang="it-IT" b="1" dirty="0" err="1" smtClean="0"/>
              <a:t>debano</a:t>
            </a:r>
            <a:r>
              <a:rPr lang="it-IT" b="1" dirty="0" smtClean="0"/>
              <a:t> i detti </a:t>
            </a:r>
            <a:r>
              <a:rPr lang="it-IT" b="1" dirty="0" err="1" smtClean="0"/>
              <a:t>conpagni</a:t>
            </a:r>
            <a:r>
              <a:rPr lang="it-IT" b="1" dirty="0" smtClean="0"/>
              <a:t> fare </a:t>
            </a:r>
            <a:r>
              <a:rPr lang="it-IT" b="1" dirty="0" err="1" smtClean="0"/>
              <a:t>bancho</a:t>
            </a:r>
            <a:r>
              <a:rPr lang="it-IT" b="1" dirty="0" smtClean="0"/>
              <a:t> in Firenze e così d’altra parte fuori di Firenze dove piacesse loro e </a:t>
            </a:r>
            <a:r>
              <a:rPr lang="it-IT" b="1" dirty="0" err="1" smtClean="0"/>
              <a:t>fossono</a:t>
            </a:r>
            <a:r>
              <a:rPr lang="it-IT" b="1" dirty="0" smtClean="0"/>
              <a:t> d’</a:t>
            </a:r>
            <a:r>
              <a:rPr lang="it-IT" b="1" dirty="0" err="1" smtClean="0"/>
              <a:t>acchordo</a:t>
            </a:r>
            <a:r>
              <a:rPr lang="it-IT" b="1" dirty="0" smtClean="0"/>
              <a:t>, e </a:t>
            </a:r>
            <a:r>
              <a:rPr lang="it-IT" b="1" dirty="0" err="1" smtClean="0"/>
              <a:t>traffichare</a:t>
            </a:r>
            <a:r>
              <a:rPr lang="it-IT" b="1" dirty="0" smtClean="0"/>
              <a:t> bene e realmente l’arte e l’</a:t>
            </a:r>
            <a:r>
              <a:rPr lang="it-IT" b="1" dirty="0" err="1" smtClean="0"/>
              <a:t>mestiero</a:t>
            </a:r>
            <a:r>
              <a:rPr lang="it-IT" b="1" dirty="0" smtClean="0"/>
              <a:t> del </a:t>
            </a:r>
            <a:r>
              <a:rPr lang="it-IT" b="1" dirty="0" err="1" smtClean="0"/>
              <a:t>chanbio</a:t>
            </a:r>
            <a:r>
              <a:rPr lang="it-IT" b="1" dirty="0" smtClean="0"/>
              <a:t> de’ denari in detta </a:t>
            </a:r>
            <a:r>
              <a:rPr lang="it-IT" b="1" dirty="0" err="1" smtClean="0"/>
              <a:t>conpagnia</a:t>
            </a:r>
            <a:r>
              <a:rPr lang="it-IT" b="1" dirty="0" smtClean="0"/>
              <a:t> metteranno o che </a:t>
            </a:r>
            <a:r>
              <a:rPr lang="it-IT" b="1" dirty="0" err="1" smtClean="0"/>
              <a:t>pervenissono</a:t>
            </a:r>
            <a:r>
              <a:rPr lang="it-IT" b="1" dirty="0" smtClean="0"/>
              <a:t> loro alle mani per via di deposito o per altra onesta e buona </a:t>
            </a:r>
            <a:r>
              <a:rPr lang="it-IT" b="1" dirty="0" err="1" smtClean="0"/>
              <a:t>chagione</a:t>
            </a:r>
            <a:r>
              <a:rPr lang="it-IT" b="1" dirty="0" smtClean="0"/>
              <a:t>.</a:t>
            </a:r>
          </a:p>
          <a:p>
            <a:pPr marL="342900" indent="-342900" algn="just">
              <a:buAutoNum type="arabicPeriod"/>
            </a:pPr>
            <a:endParaRPr lang="it-IT" b="1" dirty="0"/>
          </a:p>
          <a:p>
            <a:pPr marL="342900" indent="-342900" algn="just">
              <a:buAutoNum type="arabicPeriod"/>
            </a:pPr>
            <a:r>
              <a:rPr lang="it-IT" b="1" dirty="0" smtClean="0"/>
              <a:t>Cominciare debba detta </a:t>
            </a:r>
            <a:r>
              <a:rPr lang="it-IT" b="1" dirty="0" err="1" smtClean="0"/>
              <a:t>conpagnia</a:t>
            </a:r>
            <a:r>
              <a:rPr lang="it-IT" b="1" dirty="0" smtClean="0"/>
              <a:t> il sopradetto dì 8 di </a:t>
            </a:r>
            <a:r>
              <a:rPr lang="it-IT" b="1" dirty="0" err="1" smtClean="0"/>
              <a:t>giugnio</a:t>
            </a:r>
            <a:r>
              <a:rPr lang="it-IT" b="1" dirty="0" smtClean="0"/>
              <a:t> 1435 e </a:t>
            </a:r>
            <a:r>
              <a:rPr lang="it-IT" b="1" dirty="0" err="1" smtClean="0"/>
              <a:t>durae</a:t>
            </a:r>
            <a:r>
              <a:rPr lang="it-IT" b="1" dirty="0" smtClean="0"/>
              <a:t>, </a:t>
            </a:r>
            <a:r>
              <a:rPr lang="it-IT" b="1" dirty="0" err="1" smtClean="0"/>
              <a:t>chonciedendolo</a:t>
            </a:r>
            <a:r>
              <a:rPr lang="it-IT" b="1" dirty="0" smtClean="0"/>
              <a:t> Idio,  per </a:t>
            </a:r>
            <a:r>
              <a:rPr lang="it-IT" b="1" dirty="0" err="1" smtClean="0"/>
              <a:t>insimo</a:t>
            </a:r>
            <a:r>
              <a:rPr lang="it-IT" b="1" dirty="0" smtClean="0"/>
              <a:t> a dì 8 </a:t>
            </a:r>
            <a:r>
              <a:rPr lang="it-IT" b="1" dirty="0" err="1" smtClean="0"/>
              <a:t>giugnio</a:t>
            </a:r>
            <a:r>
              <a:rPr lang="it-IT" b="1" dirty="0" smtClean="0"/>
              <a:t> 1440, che saranno anni cinque e così </a:t>
            </a:r>
            <a:r>
              <a:rPr lang="it-IT" b="1" dirty="0" err="1" smtClean="0"/>
              <a:t>soo</a:t>
            </a:r>
            <a:r>
              <a:rPr lang="it-IT" b="1" dirty="0" smtClean="0"/>
              <a:t> d’</a:t>
            </a:r>
            <a:r>
              <a:rPr lang="it-IT" b="1" dirty="0" err="1" smtClean="0"/>
              <a:t>acordo</a:t>
            </a:r>
            <a:r>
              <a:rPr lang="it-IT" b="1" dirty="0" smtClean="0"/>
              <a:t> duri detta </a:t>
            </a:r>
            <a:r>
              <a:rPr lang="it-IT" b="1" dirty="0" err="1" smtClean="0"/>
              <a:t>conpagnia</a:t>
            </a:r>
            <a:r>
              <a:rPr lang="it-IT" b="1" dirty="0" smtClean="0"/>
              <a:t>.</a:t>
            </a:r>
          </a:p>
          <a:p>
            <a:pPr marL="342900" indent="-342900" algn="just">
              <a:buAutoNum type="arabicPeriod"/>
            </a:pPr>
            <a:endParaRPr lang="it-IT" b="1" dirty="0" smtClean="0"/>
          </a:p>
          <a:p>
            <a:pPr marL="342900" indent="-342900" algn="just">
              <a:buAutoNum type="arabicPeriod"/>
            </a:pPr>
            <a:r>
              <a:rPr lang="it-IT" b="1" dirty="0" err="1" smtClean="0"/>
              <a:t>Debano</a:t>
            </a:r>
            <a:r>
              <a:rPr lang="it-IT" b="1" dirty="0" smtClean="0"/>
              <a:t> i detti </a:t>
            </a:r>
            <a:r>
              <a:rPr lang="it-IT" b="1" dirty="0" err="1" smtClean="0"/>
              <a:t>conpagni</a:t>
            </a:r>
            <a:r>
              <a:rPr lang="it-IT" b="1" dirty="0" smtClean="0"/>
              <a:t> mettere per corpo di detta </a:t>
            </a:r>
            <a:r>
              <a:rPr lang="it-IT" b="1" dirty="0" err="1" smtClean="0"/>
              <a:t>conpagnia</a:t>
            </a:r>
            <a:r>
              <a:rPr lang="it-IT" b="1" dirty="0" smtClean="0"/>
              <a:t> e fermi tenere durante il tempo de’ detti cinque anni, fiorini trentadue </a:t>
            </a:r>
            <a:r>
              <a:rPr lang="it-IT" b="1" dirty="0" err="1" smtClean="0"/>
              <a:t>migliaya</a:t>
            </a:r>
            <a:r>
              <a:rPr lang="it-IT" b="1" dirty="0" smtClean="0"/>
              <a:t>, della quale somma Cosimo e Lorenzo debbano mettere </a:t>
            </a:r>
            <a:r>
              <a:rPr lang="it-IT" b="1" dirty="0" err="1" smtClean="0"/>
              <a:t>fiorni</a:t>
            </a:r>
            <a:r>
              <a:rPr lang="it-IT" b="1" dirty="0" smtClean="0"/>
              <a:t> ventiquattro mila e Giovanni  Benci fiorini quattromila e Antonio Salutati fiorini </a:t>
            </a:r>
            <a:r>
              <a:rPr lang="it-IT" b="1" dirty="0" err="1" smtClean="0"/>
              <a:t>quatro</a:t>
            </a:r>
            <a:r>
              <a:rPr lang="it-IT" b="1" dirty="0" smtClean="0"/>
              <a:t> mila, la quale messa </a:t>
            </a:r>
            <a:r>
              <a:rPr lang="it-IT" b="1" dirty="0" err="1" smtClean="0"/>
              <a:t>deba</a:t>
            </a:r>
            <a:r>
              <a:rPr lang="it-IT" b="1" dirty="0" smtClean="0"/>
              <a:t> </a:t>
            </a:r>
            <a:r>
              <a:rPr lang="it-IT" b="1" dirty="0" err="1" smtClean="0"/>
              <a:t>ciaschuno</a:t>
            </a:r>
            <a:r>
              <a:rPr lang="it-IT" b="1" dirty="0" smtClean="0"/>
              <a:t> avere fatta per tutto luglio </a:t>
            </a:r>
            <a:r>
              <a:rPr lang="it-IT" b="1" dirty="0" err="1" smtClean="0"/>
              <a:t>prosimo</a:t>
            </a:r>
            <a:r>
              <a:rPr lang="it-IT" b="1" dirty="0" smtClean="0"/>
              <a:t> che viene, e </a:t>
            </a:r>
            <a:r>
              <a:rPr lang="it-IT" b="1" dirty="0" err="1" smtClean="0"/>
              <a:t>chhi</a:t>
            </a:r>
            <a:r>
              <a:rPr lang="it-IT" b="1" dirty="0" smtClean="0"/>
              <a:t> ne </a:t>
            </a:r>
            <a:r>
              <a:rPr lang="it-IT" b="1" dirty="0" err="1" smtClean="0"/>
              <a:t>manchasse</a:t>
            </a:r>
            <a:r>
              <a:rPr lang="it-IT" b="1" dirty="0" smtClean="0"/>
              <a:t> </a:t>
            </a:r>
            <a:r>
              <a:rPr lang="it-IT" b="1" dirty="0" err="1" smtClean="0"/>
              <a:t>debe</a:t>
            </a:r>
            <a:r>
              <a:rPr lang="it-IT" b="1" dirty="0" smtClean="0"/>
              <a:t> ristorare la </a:t>
            </a:r>
            <a:r>
              <a:rPr lang="it-IT" b="1" dirty="0" err="1" smtClean="0"/>
              <a:t>conpagnia</a:t>
            </a:r>
            <a:r>
              <a:rPr lang="it-IT" b="1" dirty="0" smtClean="0"/>
              <a:t> a ragione di dieci per </a:t>
            </a:r>
            <a:r>
              <a:rPr lang="it-IT" b="1" dirty="0" err="1" smtClean="0"/>
              <a:t>ciento</a:t>
            </a:r>
            <a:r>
              <a:rPr lang="it-IT" b="1" dirty="0" smtClean="0"/>
              <a:t> </a:t>
            </a:r>
            <a:r>
              <a:rPr lang="it-IT" b="1" dirty="0" err="1" smtClean="0"/>
              <a:t>la’nno</a:t>
            </a:r>
            <a:r>
              <a:rPr lang="it-IT" b="1" dirty="0" smtClean="0"/>
              <a:t> del </a:t>
            </a:r>
            <a:r>
              <a:rPr lang="it-IT" b="1" dirty="0" err="1" smtClean="0"/>
              <a:t>tenpo</a:t>
            </a:r>
            <a:r>
              <a:rPr lang="it-IT" b="1" dirty="0" smtClean="0"/>
              <a:t> penasse più metterli. </a:t>
            </a:r>
          </a:p>
          <a:p>
            <a:pPr marL="342900" indent="-342900" algn="just">
              <a:buAutoNum type="arabicPeriod"/>
            </a:pPr>
            <a:endParaRPr lang="it-IT" b="1" dirty="0"/>
          </a:p>
          <a:p>
            <a:pPr marL="342900" indent="-342900" algn="just">
              <a:buAutoNum type="arabicPeriod"/>
            </a:pPr>
            <a:r>
              <a:rPr lang="it-IT" b="1" dirty="0" smtClean="0"/>
              <a:t>E sono d’</a:t>
            </a:r>
            <a:r>
              <a:rPr lang="it-IT" b="1" dirty="0" err="1" smtClean="0"/>
              <a:t>achordo</a:t>
            </a:r>
            <a:r>
              <a:rPr lang="it-IT" b="1" dirty="0" smtClean="0"/>
              <a:t> che degli </a:t>
            </a:r>
            <a:r>
              <a:rPr lang="it-IT" b="1" dirty="0" err="1" smtClean="0"/>
              <a:t>utoli</a:t>
            </a:r>
            <a:r>
              <a:rPr lang="it-IT" b="1" dirty="0" smtClean="0"/>
              <a:t> che l’Altissimo Idio </a:t>
            </a:r>
            <a:r>
              <a:rPr lang="it-IT" b="1" dirty="0" err="1" smtClean="0"/>
              <a:t>conciderà</a:t>
            </a:r>
            <a:r>
              <a:rPr lang="it-IT" b="1" dirty="0" smtClean="0"/>
              <a:t>, Cosimo e Lorenzo </a:t>
            </a:r>
            <a:r>
              <a:rPr lang="it-IT" b="1" dirty="0" err="1" smtClean="0"/>
              <a:t>traghino</a:t>
            </a:r>
            <a:r>
              <a:rPr lang="it-IT" b="1" dirty="0" smtClean="0"/>
              <a:t>  per li due terzi e Giovanni e Antonio predetti per l’altro terzo, cioè </a:t>
            </a:r>
            <a:r>
              <a:rPr lang="it-IT" b="1" dirty="0" err="1" smtClean="0"/>
              <a:t>ciaschuno</a:t>
            </a:r>
            <a:r>
              <a:rPr lang="it-IT" b="1" dirty="0" smtClean="0"/>
              <a:t> di loro per la sesta parte, e così </a:t>
            </a:r>
            <a:r>
              <a:rPr lang="it-IT" b="1" dirty="0" err="1" smtClean="0"/>
              <a:t>seghiutando</a:t>
            </a:r>
            <a:r>
              <a:rPr lang="it-IT" b="1" dirty="0" smtClean="0"/>
              <a:t> danno, di che Idio </a:t>
            </a:r>
            <a:r>
              <a:rPr lang="it-IT" b="1" dirty="0" err="1" smtClean="0"/>
              <a:t>ghuardi</a:t>
            </a:r>
            <a:r>
              <a:rPr lang="it-IT" b="1" dirty="0" smtClean="0"/>
              <a:t>, all’</a:t>
            </a:r>
            <a:r>
              <a:rPr lang="it-IT" b="1" dirty="0" err="1" smtClean="0"/>
              <a:t>avenante</a:t>
            </a:r>
            <a:r>
              <a:rPr lang="it-IT" b="1" dirty="0" smtClean="0"/>
              <a:t> </a:t>
            </a:r>
            <a:r>
              <a:rPr lang="it-IT" b="1" dirty="0" err="1" smtClean="0"/>
              <a:t>chiaschuno</a:t>
            </a:r>
            <a:r>
              <a:rPr lang="it-IT" b="1" dirty="0" smtClean="0"/>
              <a:t> ne </a:t>
            </a:r>
            <a:r>
              <a:rPr lang="it-IT" b="1" dirty="0" err="1" smtClean="0"/>
              <a:t>debe</a:t>
            </a:r>
            <a:r>
              <a:rPr lang="it-IT" b="1" dirty="0" smtClean="0"/>
              <a:t> portare. </a:t>
            </a:r>
          </a:p>
          <a:p>
            <a:pPr algn="just"/>
            <a:r>
              <a:rPr lang="it-IT" sz="2000" b="1" dirty="0" smtClean="0"/>
              <a:t> </a:t>
            </a:r>
            <a:endParaRPr lang="it-IT" sz="2000" b="1" dirty="0"/>
          </a:p>
        </p:txBody>
      </p:sp>
    </p:spTree>
    <p:extLst>
      <p:ext uri="{BB962C8B-B14F-4D97-AF65-F5344CB8AC3E}">
        <p14:creationId xmlns:p14="http://schemas.microsoft.com/office/powerpoint/2010/main" val="700154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92428" y="347730"/>
            <a:ext cx="11384924" cy="5016758"/>
          </a:xfrm>
          <a:prstGeom prst="rect">
            <a:avLst/>
          </a:prstGeom>
        </p:spPr>
        <p:txBody>
          <a:bodyPr wrap="square">
            <a:spAutoFit/>
          </a:bodyPr>
          <a:lstStyle/>
          <a:p>
            <a:r>
              <a:rPr lang="it-IT" sz="2000" b="1" dirty="0" smtClean="0"/>
              <a:t>5. </a:t>
            </a:r>
            <a:r>
              <a:rPr lang="it-IT" sz="2000" b="1" dirty="0" err="1" smtClean="0"/>
              <a:t>Debansi</a:t>
            </a:r>
            <a:r>
              <a:rPr lang="it-IT" sz="2000" b="1" dirty="0" smtClean="0"/>
              <a:t>  </a:t>
            </a:r>
            <a:r>
              <a:rPr lang="it-IT" sz="2000" b="1" dirty="0" err="1" smtClean="0"/>
              <a:t>ciaschuno</a:t>
            </a:r>
            <a:r>
              <a:rPr lang="it-IT" sz="2000" b="1" dirty="0" smtClean="0"/>
              <a:t> de’ sopradetti </a:t>
            </a:r>
            <a:r>
              <a:rPr lang="it-IT" sz="2000" b="1" dirty="0" err="1" smtClean="0"/>
              <a:t>conpagni</a:t>
            </a:r>
            <a:r>
              <a:rPr lang="it-IT" sz="2000" b="1" dirty="0" smtClean="0"/>
              <a:t> esercitare e </a:t>
            </a:r>
            <a:r>
              <a:rPr lang="it-IT" sz="2000" b="1" dirty="0" err="1" smtClean="0"/>
              <a:t>affatichare</a:t>
            </a:r>
            <a:r>
              <a:rPr lang="it-IT" sz="2000" b="1" dirty="0" smtClean="0"/>
              <a:t> quando vedranno sia di bisogno ne’ servigi e utili di detta </a:t>
            </a:r>
            <a:r>
              <a:rPr lang="it-IT" sz="2000" b="1" dirty="0" err="1" smtClean="0"/>
              <a:t>conpagnia</a:t>
            </a:r>
            <a:r>
              <a:rPr lang="it-IT" sz="2000" b="1" dirty="0" smtClean="0"/>
              <a:t> e </a:t>
            </a:r>
            <a:r>
              <a:rPr lang="it-IT" sz="2000" b="1" dirty="0" err="1" smtClean="0"/>
              <a:t>trafficho</a:t>
            </a:r>
            <a:r>
              <a:rPr lang="it-IT" sz="2000" b="1" dirty="0" smtClean="0"/>
              <a:t> , e così andare di fuori e </a:t>
            </a:r>
            <a:r>
              <a:rPr lang="it-IT" sz="2000" b="1" dirty="0" err="1" smtClean="0"/>
              <a:t>vicitare</a:t>
            </a:r>
            <a:r>
              <a:rPr lang="it-IT" sz="2000" b="1" dirty="0" smtClean="0"/>
              <a:t> gli altri traffichi i quali di questi </a:t>
            </a:r>
            <a:r>
              <a:rPr lang="it-IT" sz="2000" b="1" dirty="0" err="1" smtClean="0"/>
              <a:t>uscissono</a:t>
            </a:r>
            <a:r>
              <a:rPr lang="it-IT" sz="2000" b="1" dirty="0" smtClean="0"/>
              <a:t>, </a:t>
            </a:r>
            <a:r>
              <a:rPr lang="it-IT" sz="2000" b="1" dirty="0" err="1" smtClean="0"/>
              <a:t>chome</a:t>
            </a:r>
            <a:r>
              <a:rPr lang="it-IT" sz="2000" b="1" dirty="0" smtClean="0"/>
              <a:t> paresse loro di bisogno.</a:t>
            </a:r>
          </a:p>
          <a:p>
            <a:endParaRPr lang="it-IT" sz="2000" b="1" dirty="0"/>
          </a:p>
          <a:p>
            <a:r>
              <a:rPr lang="it-IT" sz="2000" b="1" dirty="0" smtClean="0"/>
              <a:t>6. E sono d’</a:t>
            </a:r>
            <a:r>
              <a:rPr lang="it-IT" sz="2000" b="1" dirty="0" err="1" smtClean="0"/>
              <a:t>achordo</a:t>
            </a:r>
            <a:r>
              <a:rPr lang="it-IT" sz="2000" b="1" dirty="0" smtClean="0"/>
              <a:t> che a niuno che non sia reputato </a:t>
            </a:r>
            <a:r>
              <a:rPr lang="it-IT" sz="2000" b="1" dirty="0" err="1" smtClean="0"/>
              <a:t>merchatante</a:t>
            </a:r>
            <a:r>
              <a:rPr lang="it-IT" sz="2000" b="1" dirty="0" smtClean="0"/>
              <a:t> e </a:t>
            </a:r>
            <a:r>
              <a:rPr lang="it-IT" sz="2000" b="1" dirty="0" err="1" smtClean="0"/>
              <a:t>traffichante</a:t>
            </a:r>
            <a:r>
              <a:rPr lang="it-IT" sz="2000" b="1" dirty="0" smtClean="0"/>
              <a:t> non si possa credere né prestare danari né </a:t>
            </a:r>
            <a:r>
              <a:rPr lang="it-IT" sz="2000" b="1" dirty="0" err="1" smtClean="0"/>
              <a:t>ffare</a:t>
            </a:r>
            <a:r>
              <a:rPr lang="it-IT" sz="2000" b="1" dirty="0" smtClean="0"/>
              <a:t> promessa per lui; e chi di loro fosse </a:t>
            </a:r>
            <a:r>
              <a:rPr lang="it-IT" sz="2000" b="1" dirty="0" err="1" smtClean="0"/>
              <a:t>chagione</a:t>
            </a:r>
            <a:r>
              <a:rPr lang="it-IT" sz="2000" b="1" dirty="0" smtClean="0"/>
              <a:t> di fare il </a:t>
            </a:r>
            <a:r>
              <a:rPr lang="it-IT" sz="2000" b="1" dirty="0" err="1" smtClean="0"/>
              <a:t>contradio</a:t>
            </a:r>
            <a:r>
              <a:rPr lang="it-IT" sz="2000" b="1" dirty="0" smtClean="0"/>
              <a:t> e danno ne </a:t>
            </a:r>
            <a:r>
              <a:rPr lang="it-IT" sz="2000" b="1" dirty="0" err="1" smtClean="0"/>
              <a:t>seghiusse</a:t>
            </a:r>
            <a:r>
              <a:rPr lang="it-IT" sz="2000" b="1" dirty="0" smtClean="0"/>
              <a:t> alla </a:t>
            </a:r>
            <a:r>
              <a:rPr lang="it-IT" sz="2000" b="1" dirty="0" err="1" smtClean="0"/>
              <a:t>conpagnia</a:t>
            </a:r>
            <a:r>
              <a:rPr lang="it-IT" sz="2000" b="1" dirty="0" smtClean="0"/>
              <a:t>, vada sopra di quel tale l’avesse fatto e a suo conto s’</a:t>
            </a:r>
            <a:r>
              <a:rPr lang="it-IT" sz="2000" b="1" dirty="0" err="1" smtClean="0"/>
              <a:t>abino</a:t>
            </a:r>
            <a:r>
              <a:rPr lang="it-IT" sz="2000" b="1" dirty="0" smtClean="0"/>
              <a:t> a porre.</a:t>
            </a:r>
          </a:p>
          <a:p>
            <a:endParaRPr lang="it-IT" sz="2000" b="1" dirty="0"/>
          </a:p>
          <a:p>
            <a:r>
              <a:rPr lang="it-IT" sz="2000" b="1" dirty="0" smtClean="0"/>
              <a:t>7. E sono d’</a:t>
            </a:r>
            <a:r>
              <a:rPr lang="it-IT" sz="2000" b="1" dirty="0" err="1" smtClean="0"/>
              <a:t>achordo</a:t>
            </a:r>
            <a:r>
              <a:rPr lang="it-IT" sz="2000" b="1" dirty="0" smtClean="0"/>
              <a:t> che ogni anno si </a:t>
            </a:r>
            <a:r>
              <a:rPr lang="it-IT" sz="2000" b="1" dirty="0" err="1" smtClean="0"/>
              <a:t>debe</a:t>
            </a:r>
            <a:r>
              <a:rPr lang="it-IT" sz="2000" b="1" dirty="0" smtClean="0"/>
              <a:t> rivedere e saldare il conto, e così ordinare </a:t>
            </a:r>
            <a:r>
              <a:rPr lang="it-IT" sz="2000" b="1" dirty="0"/>
              <a:t>i</a:t>
            </a:r>
            <a:r>
              <a:rPr lang="it-IT" sz="2000" b="1" dirty="0" smtClean="0"/>
              <a:t>n qualunque altro luogo ove </a:t>
            </a:r>
            <a:r>
              <a:rPr lang="it-IT" sz="2000" b="1" dirty="0" err="1" smtClean="0"/>
              <a:t>faciessono</a:t>
            </a:r>
            <a:r>
              <a:rPr lang="it-IT" sz="2000" b="1" dirty="0" smtClean="0"/>
              <a:t> fare traffico, si </a:t>
            </a:r>
            <a:r>
              <a:rPr lang="it-IT" sz="2000" b="1" dirty="0" err="1" smtClean="0"/>
              <a:t>debia</a:t>
            </a:r>
            <a:r>
              <a:rPr lang="it-IT" sz="2000" b="1" dirty="0" smtClean="0"/>
              <a:t> fare il simile; e ritrattone i salari e riservi per i mali debitori vi </a:t>
            </a:r>
            <a:r>
              <a:rPr lang="it-IT" sz="2000" b="1" dirty="0" err="1" smtClean="0"/>
              <a:t>fossono</a:t>
            </a:r>
            <a:r>
              <a:rPr lang="it-IT" sz="2000" b="1" dirty="0" smtClean="0"/>
              <a:t> appartenenti alla </a:t>
            </a:r>
            <a:r>
              <a:rPr lang="it-IT" sz="2000" b="1" dirty="0" err="1" smtClean="0"/>
              <a:t>conpagnia</a:t>
            </a:r>
            <a:r>
              <a:rPr lang="it-IT" sz="2000" b="1" dirty="0" smtClean="0"/>
              <a:t>, fare creditore </a:t>
            </a:r>
            <a:r>
              <a:rPr lang="it-IT" sz="2000" b="1" dirty="0" err="1" smtClean="0"/>
              <a:t>ciaschuno</a:t>
            </a:r>
            <a:r>
              <a:rPr lang="it-IT" sz="2000" b="1" dirty="0" smtClean="0"/>
              <a:t> de’ </a:t>
            </a:r>
            <a:r>
              <a:rPr lang="it-IT" sz="2000" b="1" dirty="0" err="1" smtClean="0"/>
              <a:t>conpagni</a:t>
            </a:r>
            <a:r>
              <a:rPr lang="it-IT" sz="2000" b="1" dirty="0" smtClean="0"/>
              <a:t> in su’ libro segreto della sua parte, cioè Cosimo e Lorenzo </a:t>
            </a:r>
            <a:r>
              <a:rPr lang="it-IT" sz="2000" b="1" dirty="0" err="1" smtClean="0"/>
              <a:t>de’Medici</a:t>
            </a:r>
            <a:r>
              <a:rPr lang="it-IT" sz="2000" b="1" dirty="0" smtClean="0"/>
              <a:t> due terzi e Giovanni Benci d’uno sesto e Antonio Salutato dell’altro sesto. </a:t>
            </a:r>
            <a:endParaRPr lang="it-IT" sz="2000" b="1" dirty="0"/>
          </a:p>
        </p:txBody>
      </p:sp>
    </p:spTree>
    <p:extLst>
      <p:ext uri="{BB962C8B-B14F-4D97-AF65-F5344CB8AC3E}">
        <p14:creationId xmlns:p14="http://schemas.microsoft.com/office/powerpoint/2010/main" val="2022108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9854" y="489397"/>
            <a:ext cx="10560675" cy="4678204"/>
          </a:xfrm>
          <a:prstGeom prst="rect">
            <a:avLst/>
          </a:prstGeom>
        </p:spPr>
        <p:txBody>
          <a:bodyPr wrap="square">
            <a:spAutoFit/>
          </a:bodyPr>
          <a:lstStyle/>
          <a:p>
            <a:pPr algn="just"/>
            <a:r>
              <a:rPr lang="it-IT" sz="2000" b="1" dirty="0" smtClean="0"/>
              <a:t>8. E sono d’</a:t>
            </a:r>
            <a:r>
              <a:rPr lang="it-IT" sz="2000" b="1" dirty="0" err="1" smtClean="0"/>
              <a:t>achordo</a:t>
            </a:r>
            <a:r>
              <a:rPr lang="it-IT" sz="2000" b="1" dirty="0" smtClean="0"/>
              <a:t> che detti Cosimo e Lorenzo né per spese né per altri loro bisogni non possono trarre del </a:t>
            </a:r>
            <a:r>
              <a:rPr lang="it-IT" sz="2000" b="1" dirty="0" err="1" smtClean="0"/>
              <a:t>chapitale</a:t>
            </a:r>
            <a:r>
              <a:rPr lang="it-IT" sz="2000" b="1" dirty="0" smtClean="0"/>
              <a:t> né degli utili più che fiorini seicento l’anno, e così Giovanni e Antonio più che fiorini </a:t>
            </a:r>
            <a:r>
              <a:rPr lang="it-IT" sz="2000" b="1" dirty="0" err="1" smtClean="0"/>
              <a:t>cientocinquanta</a:t>
            </a:r>
            <a:r>
              <a:rPr lang="it-IT" sz="2000" b="1" dirty="0" smtClean="0"/>
              <a:t> per uno durante detta </a:t>
            </a:r>
            <a:r>
              <a:rPr lang="it-IT" sz="2000" b="1" dirty="0" err="1" smtClean="0"/>
              <a:t>conpagnia</a:t>
            </a:r>
            <a:r>
              <a:rPr lang="it-IT" sz="2000" b="1" dirty="0" smtClean="0"/>
              <a:t> a ragione di dieci per cento l’anno.</a:t>
            </a:r>
          </a:p>
          <a:p>
            <a:pPr algn="just"/>
            <a:endParaRPr lang="it-IT" sz="2000" b="1" dirty="0"/>
          </a:p>
          <a:p>
            <a:pPr algn="just"/>
            <a:r>
              <a:rPr lang="it-IT" sz="2000" b="1" dirty="0" smtClean="0"/>
              <a:t>9. Sono d’accordo non si posso pigliare </a:t>
            </a:r>
            <a:r>
              <a:rPr lang="it-IT" sz="2000" b="1" dirty="0" err="1" smtClean="0"/>
              <a:t>niumo</a:t>
            </a:r>
            <a:r>
              <a:rPr lang="it-IT" sz="2000" b="1" dirty="0" smtClean="0"/>
              <a:t> fattore né per Firenze né per di fuori che prima non ne siano d’</a:t>
            </a:r>
            <a:r>
              <a:rPr lang="it-IT" sz="2000" b="1" dirty="0" err="1" smtClean="0"/>
              <a:t>achordo</a:t>
            </a:r>
            <a:r>
              <a:rPr lang="it-IT" sz="2000" b="1" dirty="0" smtClean="0"/>
              <a:t> i detti Giovanni e Antonio </a:t>
            </a:r>
            <a:r>
              <a:rPr lang="it-IT" sz="2000" b="1" dirty="0" err="1" smtClean="0"/>
              <a:t>chon</a:t>
            </a:r>
            <a:r>
              <a:rPr lang="it-IT" sz="2000" b="1" dirty="0" smtClean="0"/>
              <a:t> Cosimo e con Lorenzo.</a:t>
            </a:r>
          </a:p>
          <a:p>
            <a:pPr algn="just"/>
            <a:endParaRPr lang="it-IT" sz="2000" b="1" dirty="0"/>
          </a:p>
          <a:p>
            <a:pPr algn="just"/>
            <a:r>
              <a:rPr lang="it-IT" sz="2000" b="1" dirty="0" smtClean="0"/>
              <a:t>10. </a:t>
            </a:r>
            <a:r>
              <a:rPr lang="it-IT" sz="2000" b="1" dirty="0" err="1" smtClean="0"/>
              <a:t>Anchora</a:t>
            </a:r>
            <a:r>
              <a:rPr lang="it-IT" sz="2000" b="1" dirty="0" smtClean="0"/>
              <a:t> sono d’</a:t>
            </a:r>
            <a:r>
              <a:rPr lang="it-IT" sz="2000" b="1" dirty="0" err="1" smtClean="0"/>
              <a:t>achordo</a:t>
            </a:r>
            <a:r>
              <a:rPr lang="it-IT" sz="2000" b="1" dirty="0" smtClean="0"/>
              <a:t> il nome della detta </a:t>
            </a:r>
            <a:r>
              <a:rPr lang="it-IT" sz="2000" b="1" dirty="0" err="1" smtClean="0"/>
              <a:t>conpagnia</a:t>
            </a:r>
            <a:r>
              <a:rPr lang="it-IT" sz="2000" b="1" dirty="0" smtClean="0"/>
              <a:t> </a:t>
            </a:r>
            <a:r>
              <a:rPr lang="it-IT" sz="2000" b="1" dirty="0" err="1" smtClean="0"/>
              <a:t>deba</a:t>
            </a:r>
            <a:r>
              <a:rPr lang="it-IT" sz="2000" b="1" dirty="0" smtClean="0"/>
              <a:t> dire, in Firenze, Cosimo e Lorenzo di Giovanni de’ Medici e </a:t>
            </a:r>
            <a:r>
              <a:rPr lang="it-IT" sz="2000" b="1" dirty="0" err="1" smtClean="0"/>
              <a:t>conpagni</a:t>
            </a:r>
            <a:r>
              <a:rPr lang="it-IT" sz="2000" b="1" dirty="0" smtClean="0"/>
              <a:t>, e </a:t>
            </a:r>
            <a:r>
              <a:rPr lang="it-IT" sz="2000" b="1" dirty="0" err="1" smtClean="0"/>
              <a:t>ffare</a:t>
            </a:r>
            <a:r>
              <a:rPr lang="it-IT" sz="2000" b="1" dirty="0" smtClean="0"/>
              <a:t> il segno che </a:t>
            </a:r>
            <a:r>
              <a:rPr lang="it-IT" sz="2000" b="1" dirty="0" err="1" smtClean="0"/>
              <a:t>ànno</a:t>
            </a:r>
            <a:r>
              <a:rPr lang="it-IT" sz="2000" b="1" dirty="0" smtClean="0"/>
              <a:t> fatto fino a qui i detti Cosimo e Lorenzo, che è questo (…); e così ponendosi in </a:t>
            </a:r>
            <a:r>
              <a:rPr lang="it-IT" sz="2000" b="1" dirty="0" err="1" smtClean="0"/>
              <a:t>Vinegia</a:t>
            </a:r>
            <a:r>
              <a:rPr lang="it-IT" sz="2000" b="1" dirty="0" smtClean="0"/>
              <a:t> o in Corte a Roma, </a:t>
            </a:r>
            <a:r>
              <a:rPr lang="it-IT" sz="2000" b="1" dirty="0" err="1" smtClean="0"/>
              <a:t>debia</a:t>
            </a:r>
            <a:r>
              <a:rPr lang="it-IT" sz="2000" b="1" dirty="0" smtClean="0"/>
              <a:t> dire il nome come in Firenze e </a:t>
            </a:r>
            <a:r>
              <a:rPr lang="it-IT" sz="2000" b="1" dirty="0" err="1" smtClean="0"/>
              <a:t>sse</a:t>
            </a:r>
            <a:r>
              <a:rPr lang="it-IT" sz="2000" b="1" dirty="0" smtClean="0"/>
              <a:t> in altri luoghi si </a:t>
            </a:r>
            <a:r>
              <a:rPr lang="it-IT" sz="2000" b="1" dirty="0" err="1" smtClean="0"/>
              <a:t>ponessono</a:t>
            </a:r>
            <a:r>
              <a:rPr lang="it-IT" sz="2000" b="1" dirty="0" smtClean="0"/>
              <a:t>, </a:t>
            </a:r>
            <a:r>
              <a:rPr lang="it-IT" sz="2000" b="1" dirty="0" err="1" smtClean="0"/>
              <a:t>dicha</a:t>
            </a:r>
            <a:r>
              <a:rPr lang="it-IT" sz="2000" b="1" dirty="0" smtClean="0"/>
              <a:t> il nome secondo saranno d’</a:t>
            </a:r>
            <a:r>
              <a:rPr lang="it-IT" sz="2000" b="1" dirty="0" err="1" smtClean="0"/>
              <a:t>acchordo</a:t>
            </a:r>
            <a:r>
              <a:rPr lang="it-IT" sz="2000" b="1" dirty="0" smtClean="0"/>
              <a:t>.</a:t>
            </a:r>
          </a:p>
          <a:p>
            <a:pPr algn="just"/>
            <a:endParaRPr lang="it-IT" dirty="0"/>
          </a:p>
        </p:txBody>
      </p:sp>
    </p:spTree>
    <p:extLst>
      <p:ext uri="{BB962C8B-B14F-4D97-AF65-F5344CB8AC3E}">
        <p14:creationId xmlns:p14="http://schemas.microsoft.com/office/powerpoint/2010/main" val="1512826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1065" y="489397"/>
            <a:ext cx="11153104" cy="5324535"/>
          </a:xfrm>
          <a:prstGeom prst="rect">
            <a:avLst/>
          </a:prstGeom>
        </p:spPr>
        <p:txBody>
          <a:bodyPr wrap="square">
            <a:spAutoFit/>
          </a:bodyPr>
          <a:lstStyle/>
          <a:p>
            <a:pPr algn="just"/>
            <a:r>
              <a:rPr lang="it-IT" sz="2000" b="1" dirty="0"/>
              <a:t>11. </a:t>
            </a:r>
            <a:r>
              <a:rPr lang="it-IT" sz="2000" b="1" dirty="0" err="1"/>
              <a:t>Anchora</a:t>
            </a:r>
            <a:r>
              <a:rPr lang="it-IT" sz="2000" b="1" dirty="0"/>
              <a:t> sono d’</a:t>
            </a:r>
            <a:r>
              <a:rPr lang="it-IT" sz="2000" b="1" dirty="0" err="1"/>
              <a:t>acchordo</a:t>
            </a:r>
            <a:r>
              <a:rPr lang="it-IT" sz="2000" b="1" dirty="0"/>
              <a:t> che </a:t>
            </a:r>
            <a:r>
              <a:rPr lang="it-IT" sz="2000" b="1" dirty="0" smtClean="0"/>
              <a:t>nessuno di loro, cioè Cosimo, Lorenzo, Giovanni o Antonio, non possa in suo nome né sotto nome d’altri né per nessuno altro modo, fare </a:t>
            </a:r>
            <a:r>
              <a:rPr lang="it-IT" sz="2000" b="1" dirty="0" err="1" smtClean="0"/>
              <a:t>alchuno</a:t>
            </a:r>
            <a:r>
              <a:rPr lang="it-IT" sz="2000" b="1" dirty="0" smtClean="0"/>
              <a:t> </a:t>
            </a:r>
            <a:r>
              <a:rPr lang="it-IT" sz="2000" b="1" dirty="0" err="1" smtClean="0"/>
              <a:t>traficho</a:t>
            </a:r>
            <a:r>
              <a:rPr lang="it-IT" sz="2000" b="1" dirty="0" smtClean="0"/>
              <a:t> o </a:t>
            </a:r>
            <a:r>
              <a:rPr lang="it-IT" sz="2000" b="1" dirty="0" err="1" smtClean="0"/>
              <a:t>conpagnia</a:t>
            </a:r>
            <a:r>
              <a:rPr lang="it-IT" sz="2000" b="1" dirty="0" smtClean="0"/>
              <a:t> per sé proprio, se già no’ </a:t>
            </a:r>
            <a:r>
              <a:rPr lang="it-IT" sz="2000" b="1" dirty="0" err="1" smtClean="0"/>
              <a:t>llo</a:t>
            </a:r>
            <a:r>
              <a:rPr lang="it-IT" sz="2000" b="1" dirty="0" smtClean="0"/>
              <a:t> </a:t>
            </a:r>
            <a:r>
              <a:rPr lang="it-IT" sz="2000" b="1" dirty="0" err="1" smtClean="0"/>
              <a:t>faciesse</a:t>
            </a:r>
            <a:r>
              <a:rPr lang="it-IT" sz="2000" b="1" dirty="0" smtClean="0"/>
              <a:t> con </a:t>
            </a:r>
            <a:r>
              <a:rPr lang="it-IT" sz="2000" b="1" dirty="0" err="1" smtClean="0"/>
              <a:t>licienza</a:t>
            </a:r>
            <a:r>
              <a:rPr lang="it-IT" sz="2000" b="1" dirty="0" smtClean="0"/>
              <a:t> e consentimento degli altri </a:t>
            </a:r>
            <a:r>
              <a:rPr lang="it-IT" sz="2000" b="1" dirty="0" err="1" smtClean="0"/>
              <a:t>conpagni</a:t>
            </a:r>
            <a:r>
              <a:rPr lang="it-IT" sz="2000" b="1" dirty="0" smtClean="0"/>
              <a:t>, il quale consentimento e </a:t>
            </a:r>
            <a:r>
              <a:rPr lang="it-IT" sz="2000" b="1" dirty="0" err="1" smtClean="0"/>
              <a:t>licienza</a:t>
            </a:r>
            <a:r>
              <a:rPr lang="it-IT" sz="2000" b="1" dirty="0" smtClean="0"/>
              <a:t> </a:t>
            </a:r>
            <a:r>
              <a:rPr lang="it-IT" sz="2000" b="1" dirty="0" err="1" smtClean="0"/>
              <a:t>debia</a:t>
            </a:r>
            <a:r>
              <a:rPr lang="it-IT" sz="2000" b="1" dirty="0" smtClean="0"/>
              <a:t> </a:t>
            </a:r>
            <a:r>
              <a:rPr lang="it-IT" sz="2000" b="1" dirty="0" err="1" smtClean="0"/>
              <a:t>aparire</a:t>
            </a:r>
            <a:r>
              <a:rPr lang="it-IT" sz="2000" b="1" dirty="0" smtClean="0"/>
              <a:t> per scrittura di loro mano, altrimenti non s intenda data detta </a:t>
            </a:r>
            <a:r>
              <a:rPr lang="it-IT" sz="2000" b="1" dirty="0" err="1" smtClean="0"/>
              <a:t>licienza</a:t>
            </a:r>
            <a:r>
              <a:rPr lang="it-IT" sz="2000" b="1" dirty="0" smtClean="0"/>
              <a:t>, et chi </a:t>
            </a:r>
            <a:r>
              <a:rPr lang="it-IT" sz="2000" b="1" dirty="0" err="1" smtClean="0"/>
              <a:t>contrafaciesse</a:t>
            </a:r>
            <a:r>
              <a:rPr lang="it-IT" sz="2000" b="1" dirty="0" smtClean="0"/>
              <a:t> in questo, </a:t>
            </a:r>
            <a:r>
              <a:rPr lang="it-IT" sz="2000" b="1" dirty="0" err="1" smtClean="0"/>
              <a:t>chaggia</a:t>
            </a:r>
            <a:r>
              <a:rPr lang="it-IT" sz="2000" b="1" dirty="0" smtClean="0"/>
              <a:t> in pena fiorini mille alla </a:t>
            </a:r>
            <a:r>
              <a:rPr lang="it-IT" sz="2000" b="1" dirty="0" err="1" smtClean="0"/>
              <a:t>conpagnia</a:t>
            </a:r>
            <a:r>
              <a:rPr lang="it-IT" sz="2000" b="1" dirty="0" smtClean="0"/>
              <a:t>, e oltre acciò se di tale </a:t>
            </a:r>
            <a:r>
              <a:rPr lang="it-IT" sz="2000" b="1" dirty="0" err="1" smtClean="0"/>
              <a:t>conpagnia</a:t>
            </a:r>
            <a:r>
              <a:rPr lang="it-IT" sz="2000" b="1" dirty="0" smtClean="0"/>
              <a:t> o traffico </a:t>
            </a:r>
            <a:r>
              <a:rPr lang="it-IT" sz="2000" b="1" dirty="0" err="1" smtClean="0"/>
              <a:t>faciesse</a:t>
            </a:r>
            <a:r>
              <a:rPr lang="it-IT" sz="2000" b="1" dirty="0" smtClean="0"/>
              <a:t>, li </a:t>
            </a:r>
            <a:r>
              <a:rPr lang="it-IT" sz="2000" b="1" dirty="0" err="1" smtClean="0"/>
              <a:t>seghiutasse</a:t>
            </a:r>
            <a:r>
              <a:rPr lang="it-IT" sz="2000" b="1" dirty="0" smtClean="0"/>
              <a:t> danno vada sopra di lui proprio, e </a:t>
            </a:r>
            <a:r>
              <a:rPr lang="it-IT" sz="2000" b="1" dirty="0" err="1" smtClean="0"/>
              <a:t>sse</a:t>
            </a:r>
            <a:r>
              <a:rPr lang="it-IT" sz="2000" b="1" dirty="0" smtClean="0"/>
              <a:t> utile ne </a:t>
            </a:r>
            <a:r>
              <a:rPr lang="it-IT" sz="2000" b="1" dirty="0" err="1" smtClean="0"/>
              <a:t>seghiutasse</a:t>
            </a:r>
            <a:r>
              <a:rPr lang="it-IT" sz="2000" b="1" dirty="0" smtClean="0"/>
              <a:t> s’intenda esser la presente </a:t>
            </a:r>
            <a:r>
              <a:rPr lang="it-IT" sz="2000" b="1" dirty="0" err="1" smtClean="0"/>
              <a:t>conpagnia</a:t>
            </a:r>
            <a:r>
              <a:rPr lang="it-IT" sz="2000" b="1" dirty="0" smtClean="0"/>
              <a:t>.</a:t>
            </a:r>
          </a:p>
          <a:p>
            <a:pPr algn="just"/>
            <a:endParaRPr lang="it-IT" sz="2000" b="1" dirty="0"/>
          </a:p>
          <a:p>
            <a:pPr algn="just"/>
            <a:r>
              <a:rPr lang="it-IT" sz="2000" b="1" dirty="0" smtClean="0"/>
              <a:t>12. </a:t>
            </a:r>
            <a:r>
              <a:rPr lang="it-IT" sz="2000" b="1" dirty="0" err="1" smtClean="0"/>
              <a:t>Anchora</a:t>
            </a:r>
            <a:r>
              <a:rPr lang="it-IT" sz="2000" b="1" dirty="0" smtClean="0"/>
              <a:t> sono d’</a:t>
            </a:r>
            <a:r>
              <a:rPr lang="it-IT" sz="2000" b="1" dirty="0" err="1" smtClean="0"/>
              <a:t>acchordo</a:t>
            </a:r>
            <a:r>
              <a:rPr lang="it-IT" sz="2000" b="1" dirty="0" smtClean="0"/>
              <a:t> qualunque ora detta </a:t>
            </a:r>
            <a:r>
              <a:rPr lang="it-IT" sz="2000" b="1" dirty="0" err="1" smtClean="0"/>
              <a:t>conpagnia</a:t>
            </a:r>
            <a:r>
              <a:rPr lang="it-IT" sz="2000" b="1" dirty="0" smtClean="0"/>
              <a:t> finirà, tutti i creditori che </a:t>
            </a:r>
            <a:r>
              <a:rPr lang="it-IT" sz="2000" b="1" dirty="0" err="1" smtClean="0"/>
              <a:t>restasson</a:t>
            </a:r>
            <a:r>
              <a:rPr lang="it-IT" sz="2000" b="1" dirty="0" smtClean="0"/>
              <a:t> </a:t>
            </a:r>
            <a:r>
              <a:rPr lang="it-IT" sz="2000" b="1" dirty="0" err="1" smtClean="0"/>
              <a:t>acciesi</a:t>
            </a:r>
            <a:r>
              <a:rPr lang="it-IT" sz="2000" b="1" dirty="0" smtClean="0"/>
              <a:t> à libri di detta </a:t>
            </a:r>
            <a:r>
              <a:rPr lang="it-IT" sz="2000" b="1" dirty="0" err="1" smtClean="0"/>
              <a:t>conpagnia</a:t>
            </a:r>
            <a:r>
              <a:rPr lang="it-IT" sz="2000" b="1" dirty="0" smtClean="0"/>
              <a:t> </a:t>
            </a:r>
            <a:r>
              <a:rPr lang="it-IT" sz="2000" b="1" dirty="0" err="1" smtClean="0"/>
              <a:t>debino</a:t>
            </a:r>
            <a:r>
              <a:rPr lang="it-IT" sz="2000" b="1" dirty="0"/>
              <a:t> </a:t>
            </a:r>
            <a:r>
              <a:rPr lang="it-IT" sz="2000" b="1" dirty="0" smtClean="0"/>
              <a:t>restare al detto Cosimo e Lorenzo, e per quello </a:t>
            </a:r>
            <a:r>
              <a:rPr lang="it-IT" sz="2000" b="1" dirty="0" err="1" smtClean="0"/>
              <a:t>montassono</a:t>
            </a:r>
            <a:r>
              <a:rPr lang="it-IT" sz="2000" b="1" dirty="0" smtClean="0"/>
              <a:t> </a:t>
            </a:r>
            <a:r>
              <a:rPr lang="it-IT" sz="2000" b="1" dirty="0" err="1" smtClean="0"/>
              <a:t>debano</a:t>
            </a:r>
            <a:r>
              <a:rPr lang="it-IT" sz="2000" b="1" dirty="0" smtClean="0"/>
              <a:t> trare di detta ragione e </a:t>
            </a:r>
            <a:r>
              <a:rPr lang="it-IT" sz="2000" b="1" dirty="0" err="1" smtClean="0"/>
              <a:t>conpagnia</a:t>
            </a:r>
            <a:r>
              <a:rPr lang="it-IT" sz="2000" b="1" dirty="0" smtClean="0"/>
              <a:t> e così </a:t>
            </a:r>
            <a:r>
              <a:rPr lang="it-IT" sz="2000" b="1" dirty="0" err="1" smtClean="0"/>
              <a:t>debe</a:t>
            </a:r>
            <a:r>
              <a:rPr lang="it-IT" sz="2000" b="1" dirty="0" smtClean="0"/>
              <a:t> restare loro tutti libri e scritture della </a:t>
            </a:r>
            <a:r>
              <a:rPr lang="it-IT" sz="2000" b="1" dirty="0" err="1" smtClean="0"/>
              <a:t>conpagnia</a:t>
            </a:r>
            <a:r>
              <a:rPr lang="it-IT" sz="2000" b="1" dirty="0" smtClean="0"/>
              <a:t>, con questo che i detti Giovanni e Antonio li possono vedere a </a:t>
            </a:r>
            <a:r>
              <a:rPr lang="it-IT" sz="2000" b="1" dirty="0" err="1" smtClean="0"/>
              <a:t>lloro</a:t>
            </a:r>
            <a:r>
              <a:rPr lang="it-IT" sz="2000" b="1" dirty="0" smtClean="0"/>
              <a:t> osto , e così </a:t>
            </a:r>
            <a:r>
              <a:rPr lang="it-IT" sz="2000" b="1" dirty="0" err="1" smtClean="0"/>
              <a:t>debi</a:t>
            </a:r>
            <a:r>
              <a:rPr lang="it-IT" sz="2000" b="1" dirty="0" smtClean="0"/>
              <a:t> rimanere </a:t>
            </a:r>
            <a:r>
              <a:rPr lang="it-IT" sz="2000" b="1" dirty="0" err="1" smtClean="0"/>
              <a:t>a’</a:t>
            </a:r>
            <a:r>
              <a:rPr lang="it-IT" sz="2000" b="1" dirty="0" smtClean="0"/>
              <a:t> detti Cosimo r Lorenzo tutti i siti de’ traffichi di detta </a:t>
            </a:r>
            <a:r>
              <a:rPr lang="it-IT" sz="2000" b="1" dirty="0" err="1" smtClean="0"/>
              <a:t>conpagnia</a:t>
            </a:r>
            <a:r>
              <a:rPr lang="it-IT" sz="2000" b="1" dirty="0" smtClean="0"/>
              <a:t> e massima di Firenze, di Corte di Roma e di </a:t>
            </a:r>
            <a:r>
              <a:rPr lang="it-IT" sz="2000" b="1" dirty="0" err="1" smtClean="0"/>
              <a:t>Vinegia</a:t>
            </a:r>
            <a:r>
              <a:rPr lang="it-IT" sz="2000" b="1" dirty="0" smtClean="0"/>
              <a:t> e </a:t>
            </a:r>
            <a:r>
              <a:rPr lang="it-IT" sz="2000" b="1" dirty="0" err="1" smtClean="0"/>
              <a:t>anchora</a:t>
            </a:r>
            <a:r>
              <a:rPr lang="it-IT" sz="2000" b="1" dirty="0" smtClean="0"/>
              <a:t> il segno.</a:t>
            </a:r>
          </a:p>
          <a:p>
            <a:pPr algn="just"/>
            <a:r>
              <a:rPr lang="it-IT" sz="2000" b="1" dirty="0" smtClean="0"/>
              <a:t> </a:t>
            </a:r>
            <a:endParaRPr lang="it-IT" sz="2000" b="1" dirty="0"/>
          </a:p>
        </p:txBody>
      </p:sp>
    </p:spTree>
    <p:extLst>
      <p:ext uri="{BB962C8B-B14F-4D97-AF65-F5344CB8AC3E}">
        <p14:creationId xmlns:p14="http://schemas.microsoft.com/office/powerpoint/2010/main" val="3483688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89397" y="605307"/>
            <a:ext cx="11384923" cy="5632311"/>
          </a:xfrm>
          <a:prstGeom prst="rect">
            <a:avLst/>
          </a:prstGeom>
        </p:spPr>
        <p:txBody>
          <a:bodyPr wrap="square">
            <a:spAutoFit/>
          </a:bodyPr>
          <a:lstStyle/>
          <a:p>
            <a:r>
              <a:rPr lang="it-IT" sz="2000" b="1" dirty="0" smtClean="0"/>
              <a:t>13. </a:t>
            </a:r>
            <a:r>
              <a:rPr lang="it-IT" sz="2000" b="1" dirty="0"/>
              <a:t>E </a:t>
            </a:r>
            <a:r>
              <a:rPr lang="it-IT" sz="2000" b="1" dirty="0" smtClean="0"/>
              <a:t>perché al presente si </a:t>
            </a:r>
            <a:r>
              <a:rPr lang="it-IT" sz="2000" b="1" dirty="0" err="1" smtClean="0"/>
              <a:t>truova</a:t>
            </a:r>
            <a:r>
              <a:rPr lang="it-IT" sz="2000" b="1" dirty="0" smtClean="0"/>
              <a:t> </a:t>
            </a:r>
            <a:r>
              <a:rPr lang="it-IT" sz="2000" b="1" dirty="0" err="1" smtClean="0"/>
              <a:t>traffichante</a:t>
            </a:r>
            <a:r>
              <a:rPr lang="it-IT" sz="2000" b="1" dirty="0" smtClean="0"/>
              <a:t> e avere </a:t>
            </a:r>
            <a:r>
              <a:rPr lang="it-IT" sz="2000" b="1" dirty="0" err="1" smtClean="0"/>
              <a:t>traffichano</a:t>
            </a:r>
            <a:r>
              <a:rPr lang="it-IT" sz="2000" b="1" dirty="0" smtClean="0"/>
              <a:t> la </a:t>
            </a:r>
            <a:r>
              <a:rPr lang="it-IT" sz="2000" b="1" dirty="0" err="1" smtClean="0"/>
              <a:t>conpagnia</a:t>
            </a:r>
            <a:r>
              <a:rPr lang="it-IT" sz="2000" b="1" dirty="0" smtClean="0"/>
              <a:t> di Firenze, quella di Corte e di Basilea, quella di </a:t>
            </a:r>
            <a:r>
              <a:rPr lang="it-IT" sz="2000" b="1" dirty="0" err="1" smtClean="0"/>
              <a:t>Vinegia</a:t>
            </a:r>
            <a:r>
              <a:rPr lang="it-IT" sz="2000" b="1" dirty="0" smtClean="0"/>
              <a:t> e di Ginevra, sono rimasti d’</a:t>
            </a:r>
            <a:r>
              <a:rPr lang="it-IT" sz="2000" b="1" dirty="0" err="1" smtClean="0"/>
              <a:t>achordo</a:t>
            </a:r>
            <a:r>
              <a:rPr lang="it-IT" sz="2000" b="1" dirty="0" smtClean="0"/>
              <a:t> i sopradetti Cosimo e Lorenzo co’ detti Giovani e Antonio che tutto quello che ne’ detti luoghi e </a:t>
            </a:r>
            <a:r>
              <a:rPr lang="it-IT" sz="2000" b="1" dirty="0" err="1" smtClean="0"/>
              <a:t>conpagnie</a:t>
            </a:r>
            <a:r>
              <a:rPr lang="it-IT" sz="2000" b="1" dirty="0" smtClean="0"/>
              <a:t> si fosse fatto o sia fatto da dì 25  marzo </a:t>
            </a:r>
            <a:r>
              <a:rPr lang="it-IT" sz="2000" b="1" dirty="0" err="1" smtClean="0"/>
              <a:t>prosimo</a:t>
            </a:r>
            <a:r>
              <a:rPr lang="it-IT" sz="2000" b="1" dirty="0" smtClean="0"/>
              <a:t> passato fino a questo dì s’intenda essere e </a:t>
            </a:r>
            <a:r>
              <a:rPr lang="it-IT" sz="2000" b="1" dirty="0" err="1" smtClean="0"/>
              <a:t>ssia</a:t>
            </a:r>
            <a:r>
              <a:rPr lang="it-IT" sz="2000" b="1" dirty="0" smtClean="0"/>
              <a:t> per questa </a:t>
            </a:r>
            <a:r>
              <a:rPr lang="it-IT" sz="2000" b="1" dirty="0" err="1" smtClean="0"/>
              <a:t>conpagnia</a:t>
            </a:r>
            <a:r>
              <a:rPr lang="it-IT" sz="2000" b="1" dirty="0" smtClean="0"/>
              <a:t> in </a:t>
            </a:r>
            <a:r>
              <a:rPr lang="it-IT" sz="2000" b="1" dirty="0" err="1" smtClean="0"/>
              <a:t>que</a:t>
            </a:r>
            <a:r>
              <a:rPr lang="it-IT" sz="2000" b="1" dirty="0" smtClean="0"/>
              <a:t>’ modi e patti che disopra si fa menzione , così come se insino a dì detto 25 marzo 1435 fosse cominciata di quella uscito le sopradette ragioni e così pel avvenire s’intenda essere e </a:t>
            </a:r>
            <a:r>
              <a:rPr lang="it-IT" sz="2000" b="1" dirty="0" err="1" smtClean="0"/>
              <a:t>ssia</a:t>
            </a:r>
            <a:r>
              <a:rPr lang="it-IT" sz="2000" b="1" dirty="0" smtClean="0"/>
              <a:t>.</a:t>
            </a:r>
          </a:p>
          <a:p>
            <a:endParaRPr lang="it-IT" sz="2000" b="1" dirty="0"/>
          </a:p>
          <a:p>
            <a:pPr algn="just"/>
            <a:r>
              <a:rPr lang="it-IT" sz="2000" b="1" dirty="0" smtClean="0"/>
              <a:t>14. E più sono d’</a:t>
            </a:r>
            <a:r>
              <a:rPr lang="it-IT" sz="2000" b="1" dirty="0" err="1" smtClean="0"/>
              <a:t>achordo</a:t>
            </a:r>
            <a:r>
              <a:rPr lang="it-IT" sz="2000" b="1" dirty="0" smtClean="0"/>
              <a:t> i sopradetti </a:t>
            </a:r>
            <a:r>
              <a:rPr lang="it-IT" sz="2000" b="1" dirty="0" err="1" smtClean="0"/>
              <a:t>conpagni</a:t>
            </a:r>
            <a:r>
              <a:rPr lang="it-IT" sz="2000" b="1" dirty="0" smtClean="0"/>
              <a:t> che ogni volta saranno finiti i sopradetti cinque anni e per </a:t>
            </a:r>
            <a:r>
              <a:rPr lang="it-IT" sz="2000" b="1" dirty="0" err="1" smtClean="0"/>
              <a:t>Chosimo</a:t>
            </a:r>
            <a:r>
              <a:rPr lang="it-IT" sz="2000" b="1" dirty="0" smtClean="0"/>
              <a:t> e per Lorenzo non si sia detto altro, che </a:t>
            </a:r>
            <a:r>
              <a:rPr lang="it-IT" sz="2000" b="1" dirty="0" err="1" smtClean="0"/>
              <a:t>lla</a:t>
            </a:r>
            <a:r>
              <a:rPr lang="it-IT" sz="2000" b="1" dirty="0" smtClean="0"/>
              <a:t> detta </a:t>
            </a:r>
            <a:r>
              <a:rPr lang="it-IT" sz="2000" b="1" dirty="0" err="1" smtClean="0"/>
              <a:t>conpagnia</a:t>
            </a:r>
            <a:r>
              <a:rPr lang="it-IT" sz="2000" b="1" dirty="0" smtClean="0"/>
              <a:t> s’intenda e si </a:t>
            </a:r>
            <a:r>
              <a:rPr lang="it-IT" sz="2000" b="1" dirty="0" err="1" smtClean="0"/>
              <a:t>debia</a:t>
            </a:r>
            <a:r>
              <a:rPr lang="it-IT" sz="2000" b="1" dirty="0" smtClean="0"/>
              <a:t> </a:t>
            </a:r>
            <a:r>
              <a:rPr lang="it-IT" sz="2000" b="1" dirty="0" err="1" smtClean="0"/>
              <a:t>seghuire</a:t>
            </a:r>
            <a:r>
              <a:rPr lang="it-IT" sz="2000" b="1" dirty="0" smtClean="0"/>
              <a:t> co’ detti patti e modi fino a </a:t>
            </a:r>
            <a:r>
              <a:rPr lang="it-IT" sz="2000" b="1" dirty="0" err="1" smtClean="0"/>
              <a:t>ttanto</a:t>
            </a:r>
            <a:r>
              <a:rPr lang="it-IT" sz="2000" b="1" dirty="0" smtClean="0"/>
              <a:t> che Cosimo e per Lorenzo o per uno di loro fosse dichiarato che più non dovesse </a:t>
            </a:r>
            <a:r>
              <a:rPr lang="it-IT" sz="2000" b="1" dirty="0" err="1" smtClean="0"/>
              <a:t>seghuire</a:t>
            </a:r>
            <a:r>
              <a:rPr lang="it-IT" sz="2000" b="1" dirty="0" smtClean="0"/>
              <a:t>, durando poi mesi sei dal dì tale dichiarazione fosse fatta. </a:t>
            </a:r>
          </a:p>
          <a:p>
            <a:pPr algn="just"/>
            <a:r>
              <a:rPr lang="it-IT" sz="2000" b="1" dirty="0" smtClean="0"/>
              <a:t>Tutti i sopradetti patti promette i detti Cosimo e Lorenzo di Giovanni de’ medici e il detto Giovanni d’</a:t>
            </a:r>
            <a:r>
              <a:rPr lang="it-IT" sz="2000" b="1" dirty="0" err="1" smtClean="0"/>
              <a:t>Amerigho</a:t>
            </a:r>
            <a:r>
              <a:rPr lang="it-IT" sz="2000" b="1" dirty="0" smtClean="0"/>
              <a:t> Benci e il detto Antonio di </a:t>
            </a:r>
            <a:r>
              <a:rPr lang="it-IT" sz="2000" b="1" dirty="0" err="1" smtClean="0"/>
              <a:t>messer</a:t>
            </a:r>
            <a:r>
              <a:rPr lang="it-IT" sz="2000" b="1" dirty="0" smtClean="0"/>
              <a:t> Francesco Salutati d’osservare l’uno all’altro bene e </a:t>
            </a:r>
            <a:r>
              <a:rPr lang="it-IT" sz="2000" b="1" dirty="0" err="1" smtClean="0"/>
              <a:t>diligientemente</a:t>
            </a:r>
            <a:r>
              <a:rPr lang="it-IT" sz="2000" b="1" dirty="0" smtClean="0"/>
              <a:t> e a buon uso di </a:t>
            </a:r>
            <a:r>
              <a:rPr lang="it-IT" sz="2000" b="1" dirty="0" err="1" smtClean="0"/>
              <a:t>merchadante</a:t>
            </a:r>
            <a:r>
              <a:rPr lang="it-IT" sz="2000" b="1" dirty="0" smtClean="0"/>
              <a:t> e per ciò fare e </a:t>
            </a:r>
            <a:r>
              <a:rPr lang="it-IT" sz="2000" b="1" dirty="0" err="1" smtClean="0"/>
              <a:t>oservare</a:t>
            </a:r>
            <a:r>
              <a:rPr lang="it-IT" sz="2000" b="1" dirty="0" smtClean="0"/>
              <a:t> </a:t>
            </a:r>
            <a:r>
              <a:rPr lang="it-IT" sz="2000" b="1" dirty="0" err="1" smtClean="0"/>
              <a:t>obrighano</a:t>
            </a:r>
            <a:r>
              <a:rPr lang="it-IT" sz="2000" b="1" dirty="0" smtClean="0"/>
              <a:t> loro e loro rede e beni presenti e futuri. </a:t>
            </a:r>
          </a:p>
        </p:txBody>
      </p:sp>
    </p:spTree>
    <p:extLst>
      <p:ext uri="{BB962C8B-B14F-4D97-AF65-F5344CB8AC3E}">
        <p14:creationId xmlns:p14="http://schemas.microsoft.com/office/powerpoint/2010/main" val="138792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8186" y="1365161"/>
            <a:ext cx="10676586" cy="1938992"/>
          </a:xfrm>
          <a:prstGeom prst="rect">
            <a:avLst/>
          </a:prstGeom>
        </p:spPr>
        <p:txBody>
          <a:bodyPr wrap="square">
            <a:spAutoFit/>
          </a:bodyPr>
          <a:lstStyle/>
          <a:p>
            <a:pPr algn="just"/>
            <a:r>
              <a:rPr lang="it-IT" sz="2400" b="1" dirty="0" smtClean="0"/>
              <a:t>E</a:t>
            </a:r>
            <a:r>
              <a:rPr lang="it-IT" dirty="0" smtClean="0"/>
              <a:t> </a:t>
            </a:r>
            <a:r>
              <a:rPr lang="it-IT" sz="2400" b="1" dirty="0" smtClean="0"/>
              <a:t>a tal fine tutti i miei beni etc. </a:t>
            </a:r>
          </a:p>
          <a:p>
            <a:pPr algn="just"/>
            <a:r>
              <a:rPr lang="it-IT" sz="2400" b="1" dirty="0" smtClean="0"/>
              <a:t>Inoltre io Nicolao riconosco di aver ricevuto da te Guglielmo lire 25 del prezzo di detti beni . Testimoni etc.  </a:t>
            </a:r>
          </a:p>
          <a:p>
            <a:pPr algn="just"/>
            <a:r>
              <a:rPr lang="it-IT" sz="2400" b="1" dirty="0" smtClean="0"/>
              <a:t>Fatto a Genova, nella curia degli Spinola, il 22 giugno, tra l’ora nona e il vespro. </a:t>
            </a:r>
            <a:endParaRPr lang="it-IT" sz="2400" b="1" dirty="0"/>
          </a:p>
        </p:txBody>
      </p:sp>
    </p:spTree>
    <p:extLst>
      <p:ext uri="{BB962C8B-B14F-4D97-AF65-F5344CB8AC3E}">
        <p14:creationId xmlns:p14="http://schemas.microsoft.com/office/powerpoint/2010/main" val="3756379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69701" y="437882"/>
            <a:ext cx="11088709" cy="5262979"/>
          </a:xfrm>
          <a:prstGeom prst="rect">
            <a:avLst/>
          </a:prstGeom>
        </p:spPr>
        <p:txBody>
          <a:bodyPr wrap="square">
            <a:spAutoFit/>
          </a:bodyPr>
          <a:lstStyle/>
          <a:p>
            <a:pPr algn="just"/>
            <a:r>
              <a:rPr lang="it-IT" sz="2400" b="1" dirty="0" smtClean="0"/>
              <a:t>E per chiarezza e osservanza di tutte le sopradette cose, in Giovanni Benci sopradetto ò di fatto questa scritta di mia propria mano questo dì sopradetto , 8 di </a:t>
            </a:r>
            <a:r>
              <a:rPr lang="it-IT" sz="2400" b="1" dirty="0" err="1" smtClean="0"/>
              <a:t>giugnio</a:t>
            </a:r>
            <a:r>
              <a:rPr lang="it-IT" sz="2400" b="1" dirty="0" smtClean="0"/>
              <a:t> 1435, presenti i detti Cosimo e Lorenzo de’ Medici e Antonio Salutato i quali qui da piè si soscriveranno di loro propria mano essere contenti.  </a:t>
            </a:r>
          </a:p>
          <a:p>
            <a:pPr algn="just"/>
            <a:r>
              <a:rPr lang="it-IT" sz="2400" b="1" dirty="0" smtClean="0"/>
              <a:t>Io </a:t>
            </a:r>
            <a:r>
              <a:rPr lang="it-IT" sz="2400" b="1" dirty="0" err="1" smtClean="0"/>
              <a:t>Chosimo</a:t>
            </a:r>
            <a:r>
              <a:rPr lang="it-IT" sz="2400" b="1" dirty="0" smtClean="0"/>
              <a:t> di Giovanni de’ Medici sono </a:t>
            </a:r>
            <a:r>
              <a:rPr lang="it-IT" sz="2400" b="1" dirty="0" err="1" smtClean="0"/>
              <a:t>chontento</a:t>
            </a:r>
            <a:r>
              <a:rPr lang="it-IT" sz="2400" b="1" dirty="0" smtClean="0"/>
              <a:t> a quanto in questa </a:t>
            </a:r>
            <a:r>
              <a:rPr lang="it-IT" sz="2400" b="1" dirty="0" err="1" smtClean="0"/>
              <a:t>iscripta</a:t>
            </a:r>
            <a:r>
              <a:rPr lang="it-IT" sz="2400" b="1" dirty="0" smtClean="0"/>
              <a:t> si </a:t>
            </a:r>
            <a:r>
              <a:rPr lang="it-IT" sz="2400" b="1" dirty="0" err="1" smtClean="0"/>
              <a:t>chontiene</a:t>
            </a:r>
            <a:r>
              <a:rPr lang="it-IT" sz="2400" b="1" dirty="0" smtClean="0"/>
              <a:t>, e così prometto </a:t>
            </a:r>
            <a:r>
              <a:rPr lang="it-IT" sz="2400" b="1" dirty="0" err="1" smtClean="0"/>
              <a:t>observare</a:t>
            </a:r>
            <a:r>
              <a:rPr lang="it-IT" sz="2400" b="1" dirty="0" smtClean="0"/>
              <a:t>, e per  chiarezza di ciò mi sono </a:t>
            </a:r>
            <a:r>
              <a:rPr lang="it-IT" sz="2400" b="1" dirty="0" err="1" smtClean="0"/>
              <a:t>soscripto</a:t>
            </a:r>
            <a:r>
              <a:rPr lang="it-IT" sz="2400" b="1" dirty="0" smtClean="0"/>
              <a:t> di mia mano questo di otto di </a:t>
            </a:r>
            <a:r>
              <a:rPr lang="it-IT" sz="2400" b="1" dirty="0" err="1" smtClean="0"/>
              <a:t>giugnio</a:t>
            </a:r>
            <a:r>
              <a:rPr lang="it-IT" sz="2400" b="1" dirty="0" smtClean="0"/>
              <a:t> 1435.</a:t>
            </a:r>
          </a:p>
          <a:p>
            <a:pPr algn="just"/>
            <a:r>
              <a:rPr lang="it-IT" sz="2400" b="1" dirty="0" smtClean="0"/>
              <a:t>Io Lorenzo di Giovanni de’ Medici sono </a:t>
            </a:r>
            <a:r>
              <a:rPr lang="it-IT" sz="2400" b="1" dirty="0" err="1" smtClean="0"/>
              <a:t>chontento</a:t>
            </a:r>
            <a:r>
              <a:rPr lang="it-IT" sz="2400" b="1" dirty="0" smtClean="0"/>
              <a:t> e quanto in questa scritta si </a:t>
            </a:r>
            <a:r>
              <a:rPr lang="it-IT" sz="2400" b="1" dirty="0" err="1" smtClean="0"/>
              <a:t>chontiene</a:t>
            </a:r>
            <a:r>
              <a:rPr lang="it-IT" sz="2400" b="1" dirty="0" smtClean="0"/>
              <a:t> et </a:t>
            </a:r>
            <a:r>
              <a:rPr lang="it-IT" sz="2400" b="1" dirty="0" err="1" smtClean="0"/>
              <a:t>chosì</a:t>
            </a:r>
            <a:r>
              <a:rPr lang="it-IT" sz="2400" b="1" dirty="0" smtClean="0"/>
              <a:t> prometto </a:t>
            </a:r>
            <a:r>
              <a:rPr lang="it-IT" sz="2400" b="1" dirty="0" err="1" smtClean="0"/>
              <a:t>oservare</a:t>
            </a:r>
            <a:r>
              <a:rPr lang="it-IT" sz="2400" b="1" dirty="0" smtClean="0"/>
              <a:t>, e per chiarezza di ci, mi sono soscritto di mia mano questo dì 8 di giugno 1435.</a:t>
            </a:r>
          </a:p>
          <a:p>
            <a:pPr algn="just"/>
            <a:r>
              <a:rPr lang="it-IT" sz="2400" b="1" dirty="0" smtClean="0"/>
              <a:t>Io Antonio di </a:t>
            </a:r>
            <a:r>
              <a:rPr lang="it-IT" sz="2400" b="1" dirty="0" err="1" smtClean="0"/>
              <a:t>messer</a:t>
            </a:r>
            <a:r>
              <a:rPr lang="it-IT" sz="2400" b="1" dirty="0" smtClean="0"/>
              <a:t> </a:t>
            </a:r>
            <a:r>
              <a:rPr lang="it-IT" sz="2400" b="1" dirty="0" err="1" smtClean="0"/>
              <a:t>Francescho</a:t>
            </a:r>
            <a:r>
              <a:rPr lang="it-IT" sz="2400" b="1" dirty="0" smtClean="0"/>
              <a:t> Salutati sono </a:t>
            </a:r>
            <a:r>
              <a:rPr lang="it-IT" sz="2400" b="1" dirty="0" err="1" smtClean="0"/>
              <a:t>chontento</a:t>
            </a:r>
            <a:r>
              <a:rPr lang="it-IT" sz="2400" b="1" dirty="0" smtClean="0"/>
              <a:t> a quanto in questa scritta si </a:t>
            </a:r>
            <a:r>
              <a:rPr lang="it-IT" sz="2400" b="1" dirty="0" err="1" smtClean="0"/>
              <a:t>chontiene</a:t>
            </a:r>
            <a:r>
              <a:rPr lang="it-IT" sz="2400" b="1" dirty="0" smtClean="0"/>
              <a:t> e </a:t>
            </a:r>
            <a:r>
              <a:rPr lang="it-IT" sz="2400" b="1" dirty="0" err="1" smtClean="0"/>
              <a:t>chosì</a:t>
            </a:r>
            <a:r>
              <a:rPr lang="it-IT" sz="2400" b="1" dirty="0" smtClean="0"/>
              <a:t> prometto </a:t>
            </a:r>
            <a:r>
              <a:rPr lang="it-IT" sz="2400" b="1" dirty="0" err="1" smtClean="0"/>
              <a:t>oservare</a:t>
            </a:r>
            <a:r>
              <a:rPr lang="it-IT" sz="2400" b="1" dirty="0" smtClean="0"/>
              <a:t>, e per chiarezza di ciò mi sono sottoscritto di mia mano , questo dì 8 giugno 1435.</a:t>
            </a:r>
            <a:endParaRPr lang="it-IT" sz="2400" b="1" dirty="0"/>
          </a:p>
        </p:txBody>
      </p:sp>
    </p:spTree>
    <p:extLst>
      <p:ext uri="{BB962C8B-B14F-4D97-AF65-F5344CB8AC3E}">
        <p14:creationId xmlns:p14="http://schemas.microsoft.com/office/powerpoint/2010/main" val="575159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Ricordi di Giovanni di </a:t>
            </a:r>
            <a:r>
              <a:rPr lang="it-IT" dirty="0" err="1" smtClean="0"/>
              <a:t>Pagoli</a:t>
            </a:r>
            <a:r>
              <a:rPr lang="it-IT" dirty="0" smtClean="0"/>
              <a:t> Morelli, pp. 253-254, 265 </a:t>
            </a:r>
            <a:endParaRPr lang="it-IT" dirty="0"/>
          </a:p>
        </p:txBody>
      </p:sp>
      <p:sp>
        <p:nvSpPr>
          <p:cNvPr id="3" name="Segnaposto contenuto 2"/>
          <p:cNvSpPr>
            <a:spLocks noGrp="1"/>
          </p:cNvSpPr>
          <p:nvPr>
            <p:ph sz="quarter" idx="1"/>
          </p:nvPr>
        </p:nvSpPr>
        <p:spPr/>
        <p:txBody>
          <a:bodyPr/>
          <a:lstStyle/>
          <a:p>
            <a:r>
              <a:rPr lang="it-IT" b="1" dirty="0"/>
              <a:t>E </a:t>
            </a:r>
            <a:r>
              <a:rPr lang="it-IT" b="1" dirty="0" err="1"/>
              <a:t>guarti</a:t>
            </a:r>
            <a:r>
              <a:rPr lang="it-IT" b="1" dirty="0"/>
              <a:t> al fuoco di non usare bugie se non in quest'atto [nelle denunce fiscali]; e questo t'è lecito perché tu non lo fai per torre quello di persona, ma fai perché </a:t>
            </a:r>
            <a:r>
              <a:rPr lang="it-IT" b="1" dirty="0" err="1"/>
              <a:t>e'</a:t>
            </a:r>
            <a:r>
              <a:rPr lang="it-IT" b="1" dirty="0"/>
              <a:t> non ti sia tolto il tuo contra il dovere…</a:t>
            </a:r>
          </a:p>
          <a:p>
            <a:endParaRPr lang="it-IT" b="1" dirty="0"/>
          </a:p>
          <a:p>
            <a:r>
              <a:rPr lang="it-IT" b="1" dirty="0"/>
              <a:t>Tu ti debbi difendere e dalle gravezze e da ogni torto che ti </a:t>
            </a:r>
            <a:r>
              <a:rPr lang="it-IT" b="1" dirty="0" err="1"/>
              <a:t>fusse</a:t>
            </a:r>
            <a:r>
              <a:rPr lang="it-IT" b="1" dirty="0"/>
              <a:t> voluto fare. E dove elle non </a:t>
            </a:r>
            <a:r>
              <a:rPr lang="it-IT" b="1" dirty="0" err="1"/>
              <a:t>valessono</a:t>
            </a:r>
            <a:r>
              <a:rPr lang="it-IT" b="1" dirty="0"/>
              <a:t> e </a:t>
            </a:r>
            <a:r>
              <a:rPr lang="it-IT" b="1" dirty="0" err="1"/>
              <a:t>trovassoti</a:t>
            </a:r>
            <a:r>
              <a:rPr lang="it-IT" b="1" dirty="0"/>
              <a:t> pure nelle gravezze grandi, le quali </a:t>
            </a:r>
            <a:r>
              <a:rPr lang="it-IT" b="1" dirty="0" err="1"/>
              <a:t>fussono</a:t>
            </a:r>
            <a:r>
              <a:rPr lang="it-IT" b="1" dirty="0"/>
              <a:t> sufficienti a disfarti, non le pagare. </a:t>
            </a:r>
            <a:r>
              <a:rPr lang="it-IT" b="1" dirty="0" err="1"/>
              <a:t>Rubellati</a:t>
            </a:r>
            <a:r>
              <a:rPr lang="it-IT" b="1" dirty="0"/>
              <a:t> dal comune, acconcia il tuo in forma non ti possa essere tolto.</a:t>
            </a:r>
          </a:p>
        </p:txBody>
      </p:sp>
    </p:spTree>
    <p:extLst>
      <p:ext uri="{BB962C8B-B14F-4D97-AF65-F5344CB8AC3E}">
        <p14:creationId xmlns:p14="http://schemas.microsoft.com/office/powerpoint/2010/main" val="40660601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Statuti inediti della città di Pisa, p.204.</a:t>
            </a:r>
            <a:endParaRPr lang="it-IT" dirty="0"/>
          </a:p>
        </p:txBody>
      </p:sp>
      <p:sp>
        <p:nvSpPr>
          <p:cNvPr id="3" name="Segnaposto contenuto 2"/>
          <p:cNvSpPr>
            <a:spLocks noGrp="1"/>
          </p:cNvSpPr>
          <p:nvPr>
            <p:ph sz="quarter" idx="1"/>
          </p:nvPr>
        </p:nvSpPr>
        <p:spPr/>
        <p:txBody>
          <a:bodyPr>
            <a:normAutofit fontScale="92500" lnSpcReduction="10000"/>
          </a:bodyPr>
          <a:lstStyle/>
          <a:p>
            <a:r>
              <a:rPr lang="it-IT" b="1" dirty="0"/>
              <a:t>I cittadini [proprietari] nel contado in gran parte ingannano il comune pisano, in quanto né in città, né in campagna non pagano alcuna imposta, né si sottomettono ad alcun onere fiscale e sfuggono subdolamente alle imposte pubbliche.</a:t>
            </a:r>
          </a:p>
          <a:p>
            <a:r>
              <a:rPr lang="it-IT" b="1" dirty="0" smtClean="0"/>
              <a:t>Ci </a:t>
            </a:r>
            <a:r>
              <a:rPr lang="it-IT" b="1" dirty="0"/>
              <a:t>sono alcuni di loro – e sono un gran numero – che sono iscritti al catasto nella città di Pisa e abitano nelle ville e nei borghi del contado pisano: costoro pagano le imposte estimali, ma defraudano il comune di una gran quantità di denaro, perché non pagano alcuna gabella al comune di Pisa per il vino, il frumento e le altre granaglie, i cereali, il fieno e molti altri prodotti, mentre se abitassero nella città di Pisa con la loro famiglia dovrebbero trasportare in città tutti i predetti prodotti e così pagherebbero…</a:t>
            </a:r>
          </a:p>
        </p:txBody>
      </p:sp>
    </p:spTree>
    <p:extLst>
      <p:ext uri="{BB962C8B-B14F-4D97-AF65-F5344CB8AC3E}">
        <p14:creationId xmlns:p14="http://schemas.microsoft.com/office/powerpoint/2010/main" val="20894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Statuti inediti della città di Pisa, pp.4-5.</a:t>
            </a:r>
            <a:endParaRPr lang="it-IT" dirty="0"/>
          </a:p>
        </p:txBody>
      </p:sp>
      <p:sp>
        <p:nvSpPr>
          <p:cNvPr id="3" name="Segnaposto contenuto 2"/>
          <p:cNvSpPr>
            <a:spLocks noGrp="1"/>
          </p:cNvSpPr>
          <p:nvPr>
            <p:ph sz="quarter" idx="1"/>
          </p:nvPr>
        </p:nvSpPr>
        <p:spPr/>
        <p:txBody>
          <a:bodyPr>
            <a:normAutofit fontScale="85000" lnSpcReduction="10000"/>
          </a:bodyPr>
          <a:lstStyle/>
          <a:p>
            <a:pPr algn="just"/>
            <a:r>
              <a:rPr lang="it-IT" b="1" dirty="0"/>
              <a:t>Prima dell'inizio del prossimo febbraio eleggerò senza frode cinque uomini per ogni porta della città di Pisa, o a seconda della quantità degli abitanti per porta, e li farò giurare che prima dell'inizio di marzo prossimo redigano per scritto, o facciano redigere, i nomi tanto dei maschi che delle femmine che abitano all'interno delle porte della città di Pisa e che saranno stati ritenuti dalla maggioranza degli eletti per porte tali da essere sottoposti alla tassazione. Questo elenco entro un mese sia poi consegnato a me o a uno dei miei colleghi consoli; dopo la presentazione degli elenchi, dal 1° marzo per i tre mesi successivi farò giurare a coloro che saranno in quel momento presenti a Pisa in età tale da consentire il giuramento, che entro un mese dal giuramento presentino per iscritto ai consoli la quantità dei loro beni mobili e immobili, dei feudi e dei livelli, e l'ubicazione dei medesimi, fatta eccezione per servi e serve, corredi, cavalli, armi e generi alimentari</a:t>
            </a:r>
            <a:r>
              <a:rPr lang="it-IT" b="1" dirty="0" smtClean="0"/>
              <a:t>:</a:t>
            </a:r>
            <a:endParaRPr lang="it-IT" b="1" dirty="0"/>
          </a:p>
        </p:txBody>
      </p:sp>
    </p:spTree>
    <p:extLst>
      <p:ext uri="{BB962C8B-B14F-4D97-AF65-F5344CB8AC3E}">
        <p14:creationId xmlns:p14="http://schemas.microsoft.com/office/powerpoint/2010/main" val="5335253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8034" y="386367"/>
            <a:ext cx="10689465" cy="5632311"/>
          </a:xfrm>
          <a:prstGeom prst="rect">
            <a:avLst/>
          </a:prstGeom>
        </p:spPr>
        <p:txBody>
          <a:bodyPr wrap="square">
            <a:spAutoFit/>
          </a:bodyPr>
          <a:lstStyle/>
          <a:p>
            <a:pPr algn="just"/>
            <a:r>
              <a:rPr lang="it-IT" sz="2400" b="1" dirty="0"/>
              <a:t>se qualcuno non avrà giurato, i suoi beni sopra indicati [saranno valutati] il doppio o più; i beni degli assenti e di coloro che, come si è detto prima, non possono giurare perché minori di età, saranno affidati alla valutazione degli estimatori [comunali] affinché li valutino e li presentino ai consoli, come stabilito</a:t>
            </a:r>
            <a:r>
              <a:rPr lang="it-IT" sz="2400" b="1" dirty="0" smtClean="0"/>
              <a:t>.</a:t>
            </a:r>
          </a:p>
          <a:p>
            <a:pPr algn="just"/>
            <a:endParaRPr lang="it-IT" sz="2400" b="1" dirty="0"/>
          </a:p>
          <a:p>
            <a:pPr algn="just"/>
            <a:r>
              <a:rPr lang="it-IT" sz="2400" b="1" dirty="0"/>
              <a:t>Farò poi giurare entro un mese ai predetti [incaricati], o ad altri, che nei due mesi successivi al giuramento valutino i beni che sono stati consegnati, li suddividano in quattro parti e infine presentino ai consoli valutazioni e divisioni entro gli stessi mesi come è stato detto; si impegnino tuttavia a essere concordi con la maggioranza nel fare tale valutazione e divisione. Osserverò senza frode quanto è stabilito a riguardo dei giuramenti, della presentazione, della valutazione e della divisione e tutto ciò resterà fisso, salvo volere contrario della maggioranza dei senatori presenti in consiglio</a:t>
            </a:r>
            <a:r>
              <a:rPr lang="it-IT" sz="2400" b="1" dirty="0" smtClean="0"/>
              <a:t>.</a:t>
            </a:r>
            <a:endParaRPr lang="it-IT" sz="2400" b="1" dirty="0"/>
          </a:p>
        </p:txBody>
      </p:sp>
    </p:spTree>
    <p:extLst>
      <p:ext uri="{BB962C8B-B14F-4D97-AF65-F5344CB8AC3E}">
        <p14:creationId xmlns:p14="http://schemas.microsoft.com/office/powerpoint/2010/main" val="3376802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M. C. DAVISO DI CHARVENSOD, I più antichi catasti del comune di Chieri (1253), Torino, 1939 (Biblioteca della Società Storica Subalpina, CLXI).</a:t>
            </a:r>
          </a:p>
        </p:txBody>
      </p:sp>
      <p:sp>
        <p:nvSpPr>
          <p:cNvPr id="3" name="Segnaposto contenuto 2"/>
          <p:cNvSpPr>
            <a:spLocks noGrp="1"/>
          </p:cNvSpPr>
          <p:nvPr>
            <p:ph sz="quarter" idx="1"/>
          </p:nvPr>
        </p:nvSpPr>
        <p:spPr>
          <a:xfrm>
            <a:off x="180304" y="1378038"/>
            <a:ext cx="11406044" cy="4842458"/>
          </a:xfrm>
        </p:spPr>
        <p:txBody>
          <a:bodyPr>
            <a:normAutofit fontScale="25000" lnSpcReduction="20000"/>
          </a:bodyPr>
          <a:lstStyle/>
          <a:p>
            <a:r>
              <a:rPr lang="it-IT" dirty="0"/>
              <a:t> </a:t>
            </a:r>
            <a:r>
              <a:rPr lang="it-IT" sz="8000" b="1" dirty="0"/>
              <a:t>Uberto </a:t>
            </a:r>
            <a:r>
              <a:rPr lang="it-IT" sz="8000" b="1" dirty="0" err="1"/>
              <a:t>Finaye</a:t>
            </a:r>
            <a:r>
              <a:rPr lang="it-IT" sz="8000" b="1" dirty="0"/>
              <a:t> ha in </a:t>
            </a:r>
            <a:r>
              <a:rPr lang="it-IT" sz="8000" b="1" dirty="0" err="1"/>
              <a:t>Orbezzoro</a:t>
            </a:r>
            <a:r>
              <a:rPr lang="it-IT" sz="8000" b="1" dirty="0"/>
              <a:t> 45 tavole di vigna, confinanti con Pietro di </a:t>
            </a:r>
            <a:r>
              <a:rPr lang="it-IT" sz="8000" b="1" dirty="0" err="1"/>
              <a:t>Geosperto</a:t>
            </a:r>
            <a:r>
              <a:rPr lang="it-IT" sz="8000" b="1" dirty="0"/>
              <a:t> e con la strada</a:t>
            </a:r>
            <a:r>
              <a:rPr lang="it-IT" sz="8000" b="1" dirty="0" smtClean="0"/>
              <a:t>.</a:t>
            </a:r>
            <a:endParaRPr lang="it-IT" sz="8000" b="1" dirty="0"/>
          </a:p>
          <a:p>
            <a:r>
              <a:rPr lang="it-IT" sz="8000" b="1" dirty="0"/>
              <a:t>Somma: 45 tavole</a:t>
            </a:r>
            <a:r>
              <a:rPr lang="it-IT" sz="8000" b="1" dirty="0" smtClean="0"/>
              <a:t>.</a:t>
            </a:r>
          </a:p>
          <a:p>
            <a:endParaRPr lang="it-IT" sz="8000" b="1" dirty="0" smtClean="0"/>
          </a:p>
          <a:p>
            <a:r>
              <a:rPr lang="it-IT" sz="8000" b="1" dirty="0"/>
              <a:t>§ Io, Uberto </a:t>
            </a:r>
            <a:r>
              <a:rPr lang="it-IT" sz="8000" b="1" dirty="0" err="1"/>
              <a:t>Finaye</a:t>
            </a:r>
            <a:r>
              <a:rPr lang="it-IT" sz="8000" b="1" dirty="0"/>
              <a:t>, dichiaro i miei averi:</a:t>
            </a:r>
          </a:p>
          <a:p>
            <a:r>
              <a:rPr lang="it-IT" sz="8000" b="1" dirty="0" smtClean="0"/>
              <a:t>Un </a:t>
            </a:r>
            <a:r>
              <a:rPr lang="it-IT" sz="8000" b="1" dirty="0"/>
              <a:t>moggio di </a:t>
            </a:r>
            <a:r>
              <a:rPr lang="it-IT" sz="8000" b="1" dirty="0" err="1"/>
              <a:t>pòsca</a:t>
            </a:r>
            <a:r>
              <a:rPr lang="it-IT" sz="8000" b="1" dirty="0"/>
              <a:t> e 4 staia tra fave, avena, frumento e ceci [1].</a:t>
            </a:r>
          </a:p>
          <a:p>
            <a:r>
              <a:rPr lang="it-IT" sz="8000" b="1" dirty="0" smtClean="0"/>
              <a:t>Il </a:t>
            </a:r>
            <a:r>
              <a:rPr lang="it-IT" sz="8000" b="1" dirty="0"/>
              <a:t>mio cane, che valuto 6 denari.</a:t>
            </a:r>
          </a:p>
          <a:p>
            <a:r>
              <a:rPr lang="it-IT" sz="8000" b="1" dirty="0" smtClean="0"/>
              <a:t>Ritagli </a:t>
            </a:r>
            <a:r>
              <a:rPr lang="it-IT" sz="8000" b="1" dirty="0"/>
              <a:t>di stoffa e forbici: 5 soldi.</a:t>
            </a:r>
          </a:p>
          <a:p>
            <a:r>
              <a:rPr lang="it-IT" sz="8000" b="1" dirty="0" smtClean="0"/>
              <a:t>Circa </a:t>
            </a:r>
            <a:r>
              <a:rPr lang="it-IT" sz="8000" b="1" dirty="0"/>
              <a:t>12 staia tra avena e spelta, in una cassa.</a:t>
            </a:r>
          </a:p>
          <a:p>
            <a:r>
              <a:rPr lang="it-IT" sz="8000" b="1" dirty="0" smtClean="0"/>
              <a:t>Vasellame </a:t>
            </a:r>
            <a:r>
              <a:rPr lang="it-IT" sz="8000" b="1" dirty="0"/>
              <a:t>di casa: 30 soldi.</a:t>
            </a:r>
          </a:p>
          <a:p>
            <a:r>
              <a:rPr lang="it-IT" sz="8000" b="1" dirty="0" smtClean="0"/>
              <a:t>La </a:t>
            </a:r>
            <a:r>
              <a:rPr lang="it-IT" sz="8000" b="1" dirty="0"/>
              <a:t>mia casa: 40 soldi.</a:t>
            </a:r>
          </a:p>
          <a:p>
            <a:r>
              <a:rPr lang="it-IT" sz="8000" b="1" dirty="0" smtClean="0"/>
              <a:t>Somma </a:t>
            </a:r>
            <a:r>
              <a:rPr lang="it-IT" sz="8000" b="1" dirty="0"/>
              <a:t>dei beni mobili, detratti i debiti: 24 soldi.</a:t>
            </a:r>
          </a:p>
          <a:p>
            <a:r>
              <a:rPr lang="it-IT" sz="8000" b="1" dirty="0" smtClean="0"/>
              <a:t>Somma </a:t>
            </a:r>
            <a:r>
              <a:rPr lang="it-IT" sz="8000" b="1" dirty="0"/>
              <a:t>della casa: 13 soldi.</a:t>
            </a:r>
          </a:p>
          <a:p>
            <a:r>
              <a:rPr lang="it-IT" sz="8000" b="1" dirty="0" smtClean="0"/>
              <a:t>Somma </a:t>
            </a:r>
            <a:r>
              <a:rPr lang="it-IT" sz="8000" b="1" dirty="0"/>
              <a:t>dei possessi fondiari: 75 soldi.</a:t>
            </a:r>
          </a:p>
          <a:p>
            <a:r>
              <a:rPr lang="it-IT" sz="8000" b="1" dirty="0" smtClean="0"/>
              <a:t>Somma </a:t>
            </a:r>
            <a:r>
              <a:rPr lang="it-IT" sz="8000" b="1" dirty="0"/>
              <a:t>grossa: 5 lire e 13 soldi</a:t>
            </a:r>
            <a:r>
              <a:rPr lang="it-IT" sz="8000" b="1" dirty="0" smtClean="0"/>
              <a:t>.</a:t>
            </a:r>
            <a:endParaRPr lang="it-IT" sz="8000" b="1" dirty="0"/>
          </a:p>
          <a:p>
            <a:r>
              <a:rPr lang="it-IT" sz="8000" b="1" dirty="0"/>
              <a:t>Devo a Guido Albo 30 soldi.</a:t>
            </a:r>
          </a:p>
        </p:txBody>
      </p:sp>
    </p:spTree>
    <p:extLst>
      <p:ext uri="{BB962C8B-B14F-4D97-AF65-F5344CB8AC3E}">
        <p14:creationId xmlns:p14="http://schemas.microsoft.com/office/powerpoint/2010/main" val="2580590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92427" y="360609"/>
            <a:ext cx="11037195" cy="5632311"/>
          </a:xfrm>
          <a:prstGeom prst="rect">
            <a:avLst/>
          </a:prstGeom>
        </p:spPr>
        <p:txBody>
          <a:bodyPr wrap="square">
            <a:spAutoFit/>
          </a:bodyPr>
          <a:lstStyle/>
          <a:p>
            <a:pPr algn="just"/>
            <a:r>
              <a:rPr lang="it-IT" sz="2000" dirty="0"/>
              <a:t> </a:t>
            </a:r>
            <a:r>
              <a:rPr lang="it-IT" sz="2400" b="1" dirty="0"/>
              <a:t>Giacomo Graziano e il nipote hanno in Tegoleto 80 tavole di bosco, confinanti con i Benci e con la via; devono all’arciprete un fitto annuo di 3 </a:t>
            </a:r>
            <a:r>
              <a:rPr lang="it-IT" sz="2400" b="1" dirty="0" err="1"/>
              <a:t>podexie</a:t>
            </a:r>
            <a:r>
              <a:rPr lang="it-IT" sz="2400" b="1" dirty="0"/>
              <a:t> </a:t>
            </a:r>
            <a:r>
              <a:rPr lang="it-IT" sz="2400" b="1" dirty="0" smtClean="0"/>
              <a:t>(si tratta di monetine dal valore simbolico). </a:t>
            </a:r>
            <a:r>
              <a:rPr lang="it-IT" sz="2400" b="1" dirty="0"/>
              <a:t>Hanno 100 tavole di bosco allodiale </a:t>
            </a:r>
            <a:r>
              <a:rPr lang="it-IT" sz="2400" b="1" dirty="0" smtClean="0"/>
              <a:t>, </a:t>
            </a:r>
            <a:r>
              <a:rPr lang="it-IT" sz="2400" b="1" dirty="0"/>
              <a:t>confinanti con Guglielmo di Castello e con S. Giuliano. Hanno in Riviera 100 tavole di bosco, confinanti con Oddone </a:t>
            </a:r>
            <a:r>
              <a:rPr lang="it-IT" sz="2400" b="1" dirty="0" err="1"/>
              <a:t>Ghirardo</a:t>
            </a:r>
            <a:r>
              <a:rPr lang="it-IT" sz="2400" b="1" dirty="0"/>
              <a:t> e con Uberto di </a:t>
            </a:r>
            <a:r>
              <a:rPr lang="it-IT" sz="2400" b="1" dirty="0" err="1"/>
              <a:t>Larocca</a:t>
            </a:r>
            <a:r>
              <a:rPr lang="it-IT" sz="2400" b="1" dirty="0"/>
              <a:t>. Hanno nella medesima località 300 tavole, per metà di terra e per metà di incolto […] Hanno sulle coste di S. Giorgio di </a:t>
            </a:r>
            <a:r>
              <a:rPr lang="it-IT" sz="2400" b="1" dirty="0" err="1"/>
              <a:t>Pinallo</a:t>
            </a:r>
            <a:r>
              <a:rPr lang="it-IT" sz="2400" b="1" dirty="0"/>
              <a:t> 100 tavole di bosco, confinanti con Pietro Moschetto e con Uberto di </a:t>
            </a:r>
            <a:r>
              <a:rPr lang="it-IT" sz="2400" b="1" dirty="0" err="1"/>
              <a:t>Larocca</a:t>
            </a:r>
            <a:r>
              <a:rPr lang="it-IT" sz="2400" b="1" dirty="0"/>
              <a:t>. Hanno nelle </a:t>
            </a:r>
            <a:r>
              <a:rPr lang="it-IT" sz="2400" b="1" dirty="0" err="1"/>
              <a:t>Faraglie</a:t>
            </a:r>
            <a:r>
              <a:rPr lang="it-IT" sz="2400" b="1" dirty="0"/>
              <a:t> di </a:t>
            </a:r>
            <a:r>
              <a:rPr lang="it-IT" sz="2400" b="1" dirty="0" err="1"/>
              <a:t>Pinallo</a:t>
            </a:r>
            <a:r>
              <a:rPr lang="it-IT" sz="2400" b="1" dirty="0"/>
              <a:t> 100 tavole tra terra e saliceto, confinanti con Moschetto e con Melano di </a:t>
            </a:r>
            <a:r>
              <a:rPr lang="it-IT" sz="2400" b="1" dirty="0" err="1"/>
              <a:t>Larocca</a:t>
            </a:r>
            <a:r>
              <a:rPr lang="it-IT" sz="2400" b="1" dirty="0"/>
              <a:t>. Hanno in </a:t>
            </a:r>
            <a:r>
              <a:rPr lang="it-IT" sz="2400" b="1" dirty="0" err="1"/>
              <a:t>Moncurassio</a:t>
            </a:r>
            <a:r>
              <a:rPr lang="it-IT" sz="2400" b="1" dirty="0"/>
              <a:t> 80 tavole di terra, 5 di vigna e 10 di incolto, confinanti con Giacomo di Villanova e con Giordano </a:t>
            </a:r>
            <a:r>
              <a:rPr lang="it-IT" sz="2400" b="1" dirty="0" err="1"/>
              <a:t>Omodeo</a:t>
            </a:r>
            <a:r>
              <a:rPr lang="it-IT" sz="2400" b="1" dirty="0"/>
              <a:t>.</a:t>
            </a:r>
          </a:p>
          <a:p>
            <a:pPr algn="just"/>
            <a:endParaRPr lang="it-IT" sz="2400" b="1" dirty="0"/>
          </a:p>
          <a:p>
            <a:pPr algn="just"/>
            <a:r>
              <a:rPr lang="it-IT" sz="2400" b="1" dirty="0"/>
              <a:t>Somma: 8 giornate e 20 tavole.</a:t>
            </a:r>
          </a:p>
        </p:txBody>
      </p:sp>
    </p:spTree>
    <p:extLst>
      <p:ext uri="{BB962C8B-B14F-4D97-AF65-F5344CB8AC3E}">
        <p14:creationId xmlns:p14="http://schemas.microsoft.com/office/powerpoint/2010/main" val="795493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8337" y="502277"/>
            <a:ext cx="9607639" cy="4893647"/>
          </a:xfrm>
          <a:prstGeom prst="rect">
            <a:avLst/>
          </a:prstGeom>
        </p:spPr>
        <p:txBody>
          <a:bodyPr wrap="square">
            <a:spAutoFit/>
          </a:bodyPr>
          <a:lstStyle/>
          <a:p>
            <a:pPr algn="just"/>
            <a:r>
              <a:rPr lang="it-IT" sz="2400" b="1" dirty="0" err="1"/>
              <a:t>Tebaudo</a:t>
            </a:r>
            <a:r>
              <a:rPr lang="it-IT" sz="2400" b="1" dirty="0"/>
              <a:t> Graziano ha in </a:t>
            </a:r>
            <a:r>
              <a:rPr lang="it-IT" sz="2400" b="1" dirty="0" err="1"/>
              <a:t>Pinallo</a:t>
            </a:r>
            <a:r>
              <a:rPr lang="it-IT" sz="2400" b="1" dirty="0"/>
              <a:t> 25 tavole di vigna, confinanti con Musso </a:t>
            </a:r>
            <a:r>
              <a:rPr lang="it-IT" sz="2400" b="1" dirty="0" err="1"/>
              <a:t>Roccio</a:t>
            </a:r>
            <a:r>
              <a:rPr lang="it-IT" sz="2400" b="1" dirty="0"/>
              <a:t> e con la chiesa di </a:t>
            </a:r>
            <a:r>
              <a:rPr lang="it-IT" sz="2400" b="1" dirty="0" err="1"/>
              <a:t>Pinallo</a:t>
            </a:r>
            <a:r>
              <a:rPr lang="it-IT" sz="2400" b="1" dirty="0"/>
              <a:t>. Ha nella stessa località 30 tavole di vigna, confinanti con Musso </a:t>
            </a:r>
            <a:r>
              <a:rPr lang="it-IT" sz="2400" b="1" dirty="0" err="1"/>
              <a:t>Roccio</a:t>
            </a:r>
            <a:r>
              <a:rPr lang="it-IT" sz="2400" b="1" dirty="0"/>
              <a:t> e con la via. Ha nella stessa località 80 tavole di terra e 20 tavole di terra con piante da frutta, confinanti con Musso </a:t>
            </a:r>
            <a:r>
              <a:rPr lang="it-IT" sz="2400" b="1" dirty="0" err="1"/>
              <a:t>Roccio</a:t>
            </a:r>
            <a:r>
              <a:rPr lang="it-IT" sz="2400" b="1" dirty="0"/>
              <a:t> e con la chiesa di </a:t>
            </a:r>
            <a:r>
              <a:rPr lang="it-IT" sz="2400" b="1" dirty="0" err="1"/>
              <a:t>Pinallo</a:t>
            </a:r>
            <a:r>
              <a:rPr lang="it-IT" sz="2400" b="1" dirty="0"/>
              <a:t>. Ha nella stessa località 41 tavole di vigna, confinanti con Musso </a:t>
            </a:r>
            <a:r>
              <a:rPr lang="it-IT" sz="2400" b="1" dirty="0" err="1"/>
              <a:t>Roccio</a:t>
            </a:r>
            <a:r>
              <a:rPr lang="it-IT" sz="2400" b="1" dirty="0"/>
              <a:t> e con Giacomo di </a:t>
            </a:r>
            <a:r>
              <a:rPr lang="it-IT" sz="2400" b="1" dirty="0" err="1"/>
              <a:t>Gauter</a:t>
            </a:r>
            <a:r>
              <a:rPr lang="it-IT" sz="2400" b="1" dirty="0"/>
              <a:t>. Ha nella stessa località 46 tavole di terra, confinanti come sopra. Ha ancora in </a:t>
            </a:r>
            <a:r>
              <a:rPr lang="it-IT" sz="2400" b="1" dirty="0" err="1"/>
              <a:t>Pinallo</a:t>
            </a:r>
            <a:r>
              <a:rPr lang="it-IT" sz="2400" b="1" dirty="0"/>
              <a:t> 50 tavole di vigna, confinanti con i figli del fu </a:t>
            </a:r>
            <a:r>
              <a:rPr lang="it-IT" sz="2400" b="1" dirty="0" err="1"/>
              <a:t>Guidotto</a:t>
            </a:r>
            <a:r>
              <a:rPr lang="it-IT" sz="2400" b="1" dirty="0"/>
              <a:t> </a:t>
            </a:r>
            <a:r>
              <a:rPr lang="it-IT" sz="2400" b="1" dirty="0" err="1"/>
              <a:t>Puglioli</a:t>
            </a:r>
            <a:r>
              <a:rPr lang="it-IT" sz="2400" b="1" dirty="0"/>
              <a:t> e con la via.</a:t>
            </a:r>
          </a:p>
          <a:p>
            <a:pPr algn="just"/>
            <a:endParaRPr lang="it-IT" sz="2400" b="1" dirty="0"/>
          </a:p>
          <a:p>
            <a:pPr algn="just"/>
            <a:r>
              <a:rPr lang="it-IT" sz="2400" b="1" dirty="0"/>
              <a:t>Somma: 2 giornate e 83 tavole.</a:t>
            </a:r>
          </a:p>
        </p:txBody>
      </p:sp>
    </p:spTree>
    <p:extLst>
      <p:ext uri="{BB962C8B-B14F-4D97-AF65-F5344CB8AC3E}">
        <p14:creationId xmlns:p14="http://schemas.microsoft.com/office/powerpoint/2010/main" val="16955027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75763" y="219730"/>
            <a:ext cx="10277341" cy="5632311"/>
          </a:xfrm>
          <a:prstGeom prst="rect">
            <a:avLst/>
          </a:prstGeom>
        </p:spPr>
        <p:txBody>
          <a:bodyPr wrap="square">
            <a:spAutoFit/>
          </a:bodyPr>
          <a:lstStyle/>
          <a:p>
            <a:r>
              <a:rPr lang="it-IT" sz="2400" b="1" dirty="0"/>
              <a:t>Noi, Giacomo Graziano e il nipote </a:t>
            </a:r>
            <a:r>
              <a:rPr lang="it-IT" sz="2400" b="1" dirty="0" err="1"/>
              <a:t>Tebaudo</a:t>
            </a:r>
            <a:r>
              <a:rPr lang="it-IT" sz="2400" b="1" dirty="0"/>
              <a:t>, dichiariamo:</a:t>
            </a:r>
          </a:p>
          <a:p>
            <a:r>
              <a:rPr lang="it-IT" sz="2400" b="1" dirty="0" smtClean="0"/>
              <a:t>3 </a:t>
            </a:r>
            <a:r>
              <a:rPr lang="it-IT" sz="2400" b="1" dirty="0"/>
              <a:t>moggia di frumento.</a:t>
            </a:r>
          </a:p>
          <a:p>
            <a:r>
              <a:rPr lang="it-IT" sz="2400" b="1" dirty="0" smtClean="0"/>
              <a:t>1 </a:t>
            </a:r>
            <a:r>
              <a:rPr lang="it-IT" sz="2400" b="1" dirty="0"/>
              <a:t>staio di ceci.</a:t>
            </a:r>
          </a:p>
          <a:p>
            <a:r>
              <a:rPr lang="it-IT" sz="2400" b="1" dirty="0" smtClean="0"/>
              <a:t>26 </a:t>
            </a:r>
            <a:r>
              <a:rPr lang="it-IT" sz="2400" b="1" dirty="0"/>
              <a:t>staia di vino puro.</a:t>
            </a:r>
          </a:p>
          <a:p>
            <a:r>
              <a:rPr lang="it-IT" sz="2400" b="1" dirty="0" smtClean="0"/>
              <a:t>1 </a:t>
            </a:r>
            <a:r>
              <a:rPr lang="it-IT" sz="2400" b="1" dirty="0"/>
              <a:t>moggio di </a:t>
            </a:r>
            <a:r>
              <a:rPr lang="it-IT" sz="2400" b="1" dirty="0" err="1"/>
              <a:t>pòsca</a:t>
            </a:r>
            <a:r>
              <a:rPr lang="it-IT" sz="2400" b="1" dirty="0"/>
              <a:t>.</a:t>
            </a:r>
          </a:p>
          <a:p>
            <a:r>
              <a:rPr lang="it-IT" sz="2400" b="1" dirty="0" smtClean="0"/>
              <a:t>Un </a:t>
            </a:r>
            <a:r>
              <a:rPr lang="it-IT" sz="2400" b="1" dirty="0"/>
              <a:t>porcellino del valore di 3 soldi.</a:t>
            </a:r>
          </a:p>
          <a:p>
            <a:r>
              <a:rPr lang="it-IT" sz="2400" b="1" dirty="0" smtClean="0"/>
              <a:t>Due </a:t>
            </a:r>
            <a:r>
              <a:rPr lang="it-IT" sz="2400" b="1" dirty="0"/>
              <a:t>asini: 24 soldi.</a:t>
            </a:r>
          </a:p>
          <a:p>
            <a:r>
              <a:rPr lang="it-IT" sz="2400" b="1" dirty="0" smtClean="0"/>
              <a:t>Quattro </a:t>
            </a:r>
            <a:r>
              <a:rPr lang="it-IT" sz="2400" b="1" dirty="0"/>
              <a:t>prosciutti: 17 soldi.</a:t>
            </a:r>
          </a:p>
          <a:p>
            <a:r>
              <a:rPr lang="it-IT" sz="2400" b="1" dirty="0" smtClean="0"/>
              <a:t>1 </a:t>
            </a:r>
            <a:r>
              <a:rPr lang="it-IT" sz="2400" b="1" dirty="0"/>
              <a:t>dozzina di legname: 5 soldi.</a:t>
            </a:r>
          </a:p>
          <a:p>
            <a:endParaRPr lang="it-IT" sz="2400" b="1" dirty="0"/>
          </a:p>
          <a:p>
            <a:r>
              <a:rPr lang="it-IT" sz="2400" b="1" dirty="0"/>
              <a:t>Abbiamo un credito nei confronti del Comune, cui abbiamo fornito quattro giornate di lavoro personale e due con l’asino.</a:t>
            </a:r>
          </a:p>
          <a:p>
            <a:r>
              <a:rPr lang="it-IT" sz="2400" b="1" dirty="0" smtClean="0"/>
              <a:t>Betto </a:t>
            </a:r>
            <a:r>
              <a:rPr lang="it-IT" sz="2400" b="1" dirty="0"/>
              <a:t>di </a:t>
            </a:r>
            <a:r>
              <a:rPr lang="it-IT" sz="2400" b="1" dirty="0" err="1"/>
              <a:t>Monsurdo</a:t>
            </a:r>
            <a:r>
              <a:rPr lang="it-IT" sz="2400" b="1" dirty="0"/>
              <a:t> ci deve 11 soldi, per i quali teniamo in pegno 4 tavole di orto.</a:t>
            </a:r>
          </a:p>
          <a:p>
            <a:r>
              <a:rPr lang="it-IT" sz="2400" b="1" dirty="0" err="1" smtClean="0"/>
              <a:t>Tebaudo</a:t>
            </a:r>
            <a:r>
              <a:rPr lang="it-IT" sz="2400" b="1" dirty="0" smtClean="0"/>
              <a:t> </a:t>
            </a:r>
            <a:r>
              <a:rPr lang="it-IT" sz="2400" b="1" dirty="0"/>
              <a:t>dice che il Comune gli deve 4 soldi e 4 denari.</a:t>
            </a:r>
          </a:p>
        </p:txBody>
      </p:sp>
    </p:spTree>
    <p:extLst>
      <p:ext uri="{BB962C8B-B14F-4D97-AF65-F5344CB8AC3E}">
        <p14:creationId xmlns:p14="http://schemas.microsoft.com/office/powerpoint/2010/main" val="33151695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59346" y="194178"/>
            <a:ext cx="11273307" cy="5355312"/>
          </a:xfrm>
          <a:prstGeom prst="rect">
            <a:avLst/>
          </a:prstGeom>
        </p:spPr>
        <p:txBody>
          <a:bodyPr wrap="square">
            <a:spAutoFit/>
          </a:bodyPr>
          <a:lstStyle/>
          <a:p>
            <a:r>
              <a:rPr lang="it-IT" b="1" dirty="0"/>
              <a:t>Vasellame di casa: 5 lire e mezzo.</a:t>
            </a:r>
          </a:p>
          <a:p>
            <a:endParaRPr lang="it-IT" b="1" dirty="0"/>
          </a:p>
          <a:p>
            <a:r>
              <a:rPr lang="it-IT" b="1" dirty="0"/>
              <a:t>Orto di </a:t>
            </a:r>
            <a:r>
              <a:rPr lang="it-IT" b="1" dirty="0" err="1"/>
              <a:t>Tebaudo</a:t>
            </a:r>
            <a:r>
              <a:rPr lang="it-IT" b="1" dirty="0"/>
              <a:t>: 30 soldi.</a:t>
            </a:r>
          </a:p>
          <a:p>
            <a:endParaRPr lang="it-IT" b="1" dirty="0"/>
          </a:p>
          <a:p>
            <a:r>
              <a:rPr lang="it-IT" b="1" dirty="0"/>
              <a:t>Orto di Giacomo: 30 soldi.</a:t>
            </a:r>
          </a:p>
          <a:p>
            <a:endParaRPr lang="it-IT" b="1" dirty="0"/>
          </a:p>
          <a:p>
            <a:r>
              <a:rPr lang="it-IT" b="1" dirty="0"/>
              <a:t>La nostra casa: 9 lire.</a:t>
            </a:r>
          </a:p>
          <a:p>
            <a:endParaRPr lang="it-IT" b="1" dirty="0"/>
          </a:p>
          <a:p>
            <a:r>
              <a:rPr lang="it-IT" b="1" dirty="0"/>
              <a:t>Somma dei beni mobili, detratti i debiti: 12 lire e 7 soldi.</a:t>
            </a:r>
          </a:p>
          <a:p>
            <a:endParaRPr lang="it-IT" b="1" dirty="0"/>
          </a:p>
          <a:p>
            <a:r>
              <a:rPr lang="it-IT" b="1" dirty="0"/>
              <a:t>Somma della casa, compresi gli orti: 4 lire e mezzo.</a:t>
            </a:r>
          </a:p>
          <a:p>
            <a:endParaRPr lang="it-IT" b="1" dirty="0"/>
          </a:p>
          <a:p>
            <a:r>
              <a:rPr lang="it-IT" b="1" dirty="0"/>
              <a:t>Somma dei possessi fondiari: 27 lire e 16 soldi.</a:t>
            </a:r>
          </a:p>
          <a:p>
            <a:endParaRPr lang="it-IT" b="1" dirty="0"/>
          </a:p>
          <a:p>
            <a:r>
              <a:rPr lang="it-IT" b="1" dirty="0"/>
              <a:t>Somma grossa: 44 lire e 13 soldi.</a:t>
            </a:r>
          </a:p>
          <a:p>
            <a:endParaRPr lang="it-IT" b="1" dirty="0"/>
          </a:p>
          <a:p>
            <a:r>
              <a:rPr lang="it-IT" b="1" dirty="0"/>
              <a:t>Devono dare 14 soldi a Oddone figlio di Melano </a:t>
            </a:r>
            <a:r>
              <a:rPr lang="it-IT" b="1" dirty="0" err="1"/>
              <a:t>Puglioli</a:t>
            </a:r>
            <a:r>
              <a:rPr lang="it-IT" b="1" dirty="0"/>
              <a:t>. Devono 3 quartari di vino a Gualtieri di Castello, per una </a:t>
            </a:r>
            <a:r>
              <a:rPr lang="it-IT" b="1" dirty="0" err="1"/>
              <a:t>preyeria</a:t>
            </a:r>
            <a:r>
              <a:rPr lang="it-IT" b="1" dirty="0"/>
              <a:t> </a:t>
            </a:r>
            <a:r>
              <a:rPr lang="it-IT" b="1" dirty="0" smtClean="0"/>
              <a:t>. </a:t>
            </a:r>
            <a:r>
              <a:rPr lang="it-IT" b="1" dirty="0"/>
              <a:t>Per il mio orto devo un fitto e la terza a S. Giacomo </a:t>
            </a:r>
            <a:r>
              <a:rPr lang="it-IT" b="1" dirty="0" smtClean="0"/>
              <a:t>. </a:t>
            </a:r>
            <a:r>
              <a:rPr lang="it-IT" b="1" dirty="0"/>
              <a:t>Dice ancora che donna Berta </a:t>
            </a:r>
            <a:r>
              <a:rPr lang="it-IT" b="1" dirty="0" err="1"/>
              <a:t>Desena</a:t>
            </a:r>
            <a:r>
              <a:rPr lang="it-IT" b="1" dirty="0"/>
              <a:t> ha in casa sua 3 emine di frumento, 5 staia di spelta e due </a:t>
            </a:r>
            <a:r>
              <a:rPr lang="it-IT" b="1" dirty="0" err="1"/>
              <a:t>mezzène</a:t>
            </a:r>
            <a:r>
              <a:rPr lang="it-IT" b="1" dirty="0"/>
              <a:t> </a:t>
            </a:r>
            <a:r>
              <a:rPr lang="it-IT" b="1" dirty="0" smtClean="0"/>
              <a:t>.</a:t>
            </a:r>
            <a:endParaRPr lang="it-IT" b="1" dirty="0"/>
          </a:p>
        </p:txBody>
      </p:sp>
    </p:spTree>
    <p:extLst>
      <p:ext uri="{BB962C8B-B14F-4D97-AF65-F5344CB8AC3E}">
        <p14:creationId xmlns:p14="http://schemas.microsoft.com/office/powerpoint/2010/main" val="2207997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Archivio di Stato di Prato, </a:t>
            </a:r>
            <a:r>
              <a:rPr lang="it-IT" dirty="0" err="1" smtClean="0"/>
              <a:t>Datini</a:t>
            </a:r>
            <a:r>
              <a:rPr lang="it-IT" dirty="0" smtClean="0"/>
              <a:t>, n. 699</a:t>
            </a:r>
            <a:endParaRPr lang="it-IT" dirty="0"/>
          </a:p>
        </p:txBody>
      </p:sp>
      <p:sp>
        <p:nvSpPr>
          <p:cNvPr id="3" name="Segnaposto contenuto 2"/>
          <p:cNvSpPr>
            <a:spLocks noGrp="1"/>
          </p:cNvSpPr>
          <p:nvPr>
            <p:ph sz="quarter" idx="1"/>
          </p:nvPr>
        </p:nvSpPr>
        <p:spPr/>
        <p:txBody>
          <a:bodyPr/>
          <a:lstStyle/>
          <a:p>
            <a:r>
              <a:rPr lang="it-IT" b="1" dirty="0" smtClean="0"/>
              <a:t>Al nome di Dio, a dì 22 aprile 1396.</a:t>
            </a:r>
          </a:p>
          <a:p>
            <a:r>
              <a:rPr lang="it-IT" b="1" dirty="0" smtClean="0"/>
              <a:t>L’</a:t>
            </a:r>
            <a:r>
              <a:rPr lang="it-IT" b="1" dirty="0" err="1" smtClean="0"/>
              <a:t>aportatore</a:t>
            </a:r>
            <a:r>
              <a:rPr lang="it-IT" b="1" dirty="0" smtClean="0"/>
              <a:t> di questa lettera à </a:t>
            </a:r>
            <a:r>
              <a:rPr lang="it-IT" b="1" dirty="0" err="1" smtClean="0"/>
              <a:t>nnome</a:t>
            </a:r>
            <a:r>
              <a:rPr lang="it-IT" b="1" dirty="0" smtClean="0"/>
              <a:t> </a:t>
            </a:r>
            <a:r>
              <a:rPr lang="it-IT" b="1" dirty="0" err="1" smtClean="0"/>
              <a:t>Domenicho</a:t>
            </a:r>
            <a:r>
              <a:rPr lang="it-IT" b="1" dirty="0" smtClean="0"/>
              <a:t> del </a:t>
            </a:r>
            <a:r>
              <a:rPr lang="it-IT" b="1" dirty="0" err="1" smtClean="0"/>
              <a:t>Piovanno</a:t>
            </a:r>
            <a:r>
              <a:rPr lang="it-IT" b="1" dirty="0" smtClean="0"/>
              <a:t>, </a:t>
            </a:r>
            <a:r>
              <a:rPr lang="it-IT" b="1" dirty="0" err="1" smtClean="0"/>
              <a:t>chalderaio</a:t>
            </a:r>
            <a:r>
              <a:rPr lang="it-IT" b="1" dirty="0" smtClean="0"/>
              <a:t>, da </a:t>
            </a:r>
            <a:r>
              <a:rPr lang="it-IT" b="1" dirty="0" err="1" smtClean="0"/>
              <a:t>Firençe</a:t>
            </a:r>
            <a:r>
              <a:rPr lang="it-IT" b="1" dirty="0" smtClean="0"/>
              <a:t>, il quale m’a </a:t>
            </a:r>
            <a:r>
              <a:rPr lang="it-IT" b="1" dirty="0" err="1" smtClean="0"/>
              <a:t>rachoncio</a:t>
            </a:r>
            <a:r>
              <a:rPr lang="it-IT" b="1" dirty="0" smtClean="0"/>
              <a:t> due </a:t>
            </a:r>
            <a:r>
              <a:rPr lang="it-IT" b="1" dirty="0" err="1" smtClean="0"/>
              <a:t>chaldaie</a:t>
            </a:r>
            <a:r>
              <a:rPr lang="it-IT" b="1" dirty="0" smtClean="0"/>
              <a:t> di rame e de’ avere di resto a noi f. due </a:t>
            </a:r>
            <a:r>
              <a:rPr lang="it-IT" b="1" dirty="0" err="1" smtClean="0"/>
              <a:t>lb</a:t>
            </a:r>
            <a:r>
              <a:rPr lang="it-IT" b="1" dirty="0" smtClean="0"/>
              <a:t> </a:t>
            </a:r>
            <a:r>
              <a:rPr lang="it-IT" b="1" dirty="0" err="1" smtClean="0"/>
              <a:t>octo</a:t>
            </a:r>
            <a:r>
              <a:rPr lang="it-IT" b="1" dirty="0" smtClean="0"/>
              <a:t> </a:t>
            </a:r>
            <a:r>
              <a:rPr lang="it-IT" b="1" dirty="0" err="1" smtClean="0"/>
              <a:t>pic</a:t>
            </a:r>
            <a:r>
              <a:rPr lang="it-IT" b="1" dirty="0" smtClean="0"/>
              <a:t>., tra rame che mise di suo e suo </a:t>
            </a:r>
            <a:r>
              <a:rPr lang="it-IT" b="1" dirty="0" err="1" smtClean="0"/>
              <a:t>maestero</a:t>
            </a:r>
            <a:r>
              <a:rPr lang="it-IT" b="1" dirty="0" smtClean="0"/>
              <a:t>, egli e un suo </a:t>
            </a:r>
            <a:r>
              <a:rPr lang="it-IT" b="1" dirty="0" err="1" smtClean="0"/>
              <a:t>gharçonne</a:t>
            </a:r>
            <a:r>
              <a:rPr lang="it-IT" b="1" dirty="0" smtClean="0"/>
              <a:t>; e </a:t>
            </a:r>
            <a:r>
              <a:rPr lang="it-IT" b="1" dirty="0" err="1" smtClean="0"/>
              <a:t>chosì</a:t>
            </a:r>
            <a:r>
              <a:rPr lang="it-IT" b="1" dirty="0" smtClean="0"/>
              <a:t> vi </a:t>
            </a:r>
            <a:r>
              <a:rPr lang="it-IT" b="1" dirty="0" err="1" smtClean="0"/>
              <a:t>pregho</a:t>
            </a:r>
            <a:r>
              <a:rPr lang="it-IT" b="1" dirty="0" smtClean="0"/>
              <a:t> gli diate per noi e ponetegli a nostro </a:t>
            </a:r>
            <a:r>
              <a:rPr lang="it-IT" b="1" dirty="0" err="1" smtClean="0"/>
              <a:t>chonto</a:t>
            </a:r>
            <a:r>
              <a:rPr lang="it-IT" b="1" dirty="0" smtClean="0"/>
              <a:t>. Noi </a:t>
            </a:r>
            <a:r>
              <a:rPr lang="it-IT" b="1" dirty="0" err="1" smtClean="0"/>
              <a:t>no’gli</a:t>
            </a:r>
            <a:r>
              <a:rPr lang="it-IT" b="1" dirty="0" smtClean="0"/>
              <a:t> </a:t>
            </a:r>
            <a:r>
              <a:rPr lang="it-IT" b="1" dirty="0" err="1" smtClean="0"/>
              <a:t>avianno</a:t>
            </a:r>
            <a:r>
              <a:rPr lang="it-IT" b="1" dirty="0" smtClean="0"/>
              <a:t> qua ed è no’ </a:t>
            </a:r>
            <a:r>
              <a:rPr lang="it-IT" b="1" dirty="0" err="1" smtClean="0"/>
              <a:t>potea</a:t>
            </a:r>
            <a:r>
              <a:rPr lang="it-IT" b="1" dirty="0" smtClean="0"/>
              <a:t> istare qua per </a:t>
            </a:r>
            <a:r>
              <a:rPr lang="it-IT" b="1" dirty="0" err="1" smtClean="0"/>
              <a:t>qesti</a:t>
            </a:r>
            <a:r>
              <a:rPr lang="it-IT" b="1" dirty="0" smtClean="0"/>
              <a:t> </a:t>
            </a:r>
            <a:r>
              <a:rPr lang="it-IT" b="1" dirty="0" err="1" smtClean="0"/>
              <a:t>denaru</a:t>
            </a:r>
            <a:r>
              <a:rPr lang="it-IT" b="1" dirty="0" smtClean="0"/>
              <a:t> a ‘</a:t>
            </a:r>
            <a:r>
              <a:rPr lang="it-IT" b="1" dirty="0" err="1" smtClean="0"/>
              <a:t>spetare</a:t>
            </a:r>
            <a:r>
              <a:rPr lang="it-IT" b="1" dirty="0" smtClean="0"/>
              <a:t> che noi gli </a:t>
            </a:r>
            <a:r>
              <a:rPr lang="it-IT" b="1" dirty="0" err="1" smtClean="0"/>
              <a:t>avesimo</a:t>
            </a:r>
            <a:r>
              <a:rPr lang="it-IT" b="1" dirty="0" smtClean="0"/>
              <a:t>; </a:t>
            </a:r>
            <a:r>
              <a:rPr lang="it-IT" b="1" dirty="0" err="1" smtClean="0"/>
              <a:t>prreghovi</a:t>
            </a:r>
            <a:r>
              <a:rPr lang="it-IT" b="1" dirty="0" smtClean="0"/>
              <a:t> voi gli diate a l’</a:t>
            </a:r>
            <a:r>
              <a:rPr lang="it-IT" b="1" dirty="0" err="1" smtClean="0"/>
              <a:t>auta</a:t>
            </a:r>
            <a:r>
              <a:rPr lang="it-IT" b="1" dirty="0" smtClean="0"/>
              <a:t> di questa. </a:t>
            </a:r>
            <a:endParaRPr lang="it-IT" b="1" dirty="0"/>
          </a:p>
        </p:txBody>
      </p:sp>
    </p:spTree>
    <p:extLst>
      <p:ext uri="{BB962C8B-B14F-4D97-AF65-F5344CB8AC3E}">
        <p14:creationId xmlns:p14="http://schemas.microsoft.com/office/powerpoint/2010/main" val="28139895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C. VIOLANTE, Alle origini del debito pubblico nel secolo XII: l'esempio di Pisa, in Studi per Enrico Fiumi, Pisa, </a:t>
            </a:r>
            <a:r>
              <a:rPr lang="it-IT" sz="2400" dirty="0" err="1"/>
              <a:t>Pacini</a:t>
            </a:r>
            <a:r>
              <a:rPr lang="it-IT" sz="2400" dirty="0"/>
              <a:t>, 1979, p. 169</a:t>
            </a:r>
          </a:p>
        </p:txBody>
      </p:sp>
      <p:sp>
        <p:nvSpPr>
          <p:cNvPr id="3" name="Segnaposto contenuto 2"/>
          <p:cNvSpPr>
            <a:spLocks noGrp="1"/>
          </p:cNvSpPr>
          <p:nvPr>
            <p:ph sz="quarter" idx="1"/>
          </p:nvPr>
        </p:nvSpPr>
        <p:spPr/>
        <p:txBody>
          <a:bodyPr>
            <a:normAutofit fontScale="77500" lnSpcReduction="20000"/>
          </a:bodyPr>
          <a:lstStyle/>
          <a:p>
            <a:pPr algn="just"/>
            <a:r>
              <a:rPr lang="it-IT" b="1" dirty="0"/>
              <a:t>In nome del Signore nostro Gesù Cristo eterno, l'anno dell'incarnazione del Signore 1173, 29 dicembre, settima indizione.</a:t>
            </a:r>
          </a:p>
          <a:p>
            <a:pPr algn="just"/>
            <a:r>
              <a:rPr lang="it-IT" b="1" dirty="0" smtClean="0"/>
              <a:t>Da </a:t>
            </a:r>
            <a:r>
              <a:rPr lang="it-IT" b="1" dirty="0"/>
              <a:t>questo pubblico documento a tutti appaia evidente che noi </a:t>
            </a:r>
            <a:r>
              <a:rPr lang="it-IT" b="1" dirty="0" err="1"/>
              <a:t>Guittone</a:t>
            </a:r>
            <a:r>
              <a:rPr lang="it-IT" b="1" dirty="0"/>
              <a:t> Visconti, Ranieri </a:t>
            </a:r>
            <a:r>
              <a:rPr lang="it-IT" b="1" dirty="0" err="1"/>
              <a:t>Vernagalli</a:t>
            </a:r>
            <a:r>
              <a:rPr lang="it-IT" b="1" dirty="0"/>
              <a:t> e Vitale di </a:t>
            </a:r>
            <a:r>
              <a:rPr lang="it-IT" b="1" dirty="0" err="1"/>
              <a:t>Gattabianca</a:t>
            </a:r>
            <a:r>
              <a:rPr lang="it-IT" b="1" dirty="0"/>
              <a:t>, per grazia di Dio consoli dei Pisani, confessiamo che dobbiamo a te, Uguccione figlio di Bruno, 13 lire di capitale e ugualmente confessiamo che ti dobbiamo gli interessi di un mese e mezzo di 130 lire che ci hai imprestato [in precedenza] insieme col tuo socio Robertino con l'interesse di 4 denari per lira al mese, e in futuro corra sempre lo stesso interesse. Per quelle 13 lire di capitale diamo e concediamo a te Uguccione licenza e potere di ricevere una parte dei redditi della zecca allo stesso modo in cui già ti avevamo concesso di ricevere col tuo socio Robertino secondo il documento rogato dal giudice Marignano, scritto dallo scrivano e notaio </a:t>
            </a:r>
            <a:r>
              <a:rPr lang="it-IT" b="1" dirty="0" err="1"/>
              <a:t>Guinibaldo</a:t>
            </a:r>
            <a:r>
              <a:rPr lang="it-IT" b="1" dirty="0"/>
              <a:t>.</a:t>
            </a:r>
          </a:p>
          <a:p>
            <a:pPr algn="just"/>
            <a:r>
              <a:rPr lang="it-IT" b="1" dirty="0" smtClean="0"/>
              <a:t>Tutto </a:t>
            </a:r>
            <a:r>
              <a:rPr lang="it-IT" b="1" dirty="0"/>
              <a:t>questo noi consoli ricordati abbiamo ordinato scrivesse lo scrivano e notaio imperiale </a:t>
            </a:r>
            <a:r>
              <a:rPr lang="it-IT" b="1" dirty="0" err="1"/>
              <a:t>Guinibaldo</a:t>
            </a:r>
            <a:r>
              <a:rPr lang="it-IT" b="1" dirty="0"/>
              <a:t>. Fatto a Pisa nella casa presso la chiesa di S. Lorenzo di Rivolta, alla presenza del testimone </a:t>
            </a:r>
            <a:r>
              <a:rPr lang="it-IT" b="1" dirty="0" err="1"/>
              <a:t>Francardo</a:t>
            </a:r>
            <a:r>
              <a:rPr lang="it-IT" b="1" dirty="0"/>
              <a:t>.</a:t>
            </a:r>
          </a:p>
        </p:txBody>
      </p:sp>
    </p:spTree>
    <p:extLst>
      <p:ext uri="{BB962C8B-B14F-4D97-AF65-F5344CB8AC3E}">
        <p14:creationId xmlns:p14="http://schemas.microsoft.com/office/powerpoint/2010/main" val="538525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Statuti di Bologna dell'anno 1288, Città del Vaticano, Biblioteca Apostolica Vaticana, 1937 (Studi e testi, 73-74), II, pp. 187-88.</a:t>
            </a:r>
          </a:p>
        </p:txBody>
      </p:sp>
      <p:sp>
        <p:nvSpPr>
          <p:cNvPr id="3" name="Segnaposto contenuto 2"/>
          <p:cNvSpPr>
            <a:spLocks noGrp="1"/>
          </p:cNvSpPr>
          <p:nvPr>
            <p:ph sz="quarter" idx="1"/>
          </p:nvPr>
        </p:nvSpPr>
        <p:spPr/>
        <p:txBody>
          <a:bodyPr>
            <a:normAutofit fontScale="70000" lnSpcReduction="20000"/>
          </a:bodyPr>
          <a:lstStyle/>
          <a:p>
            <a:r>
              <a:rPr lang="it-IT" b="1" dirty="0"/>
              <a:t>III. Rubrica delle spese ordinarie che deve fare il comune di Bologna</a:t>
            </a:r>
            <a:r>
              <a:rPr lang="it-IT" b="1" dirty="0" smtClean="0"/>
              <a:t>.</a:t>
            </a:r>
          </a:p>
          <a:p>
            <a:endParaRPr lang="it-IT" b="1" dirty="0"/>
          </a:p>
          <a:p>
            <a:r>
              <a:rPr lang="it-IT" b="1" dirty="0"/>
              <a:t>Spende il comune di Bologna ogni sei mesi per lo stipendio del podestà e del suo seguito, eccetto gli armigeri («berrovieri»)	</a:t>
            </a:r>
            <a:r>
              <a:rPr lang="it-IT" b="1" dirty="0" smtClean="0"/>
              <a:t>                                          2.100</a:t>
            </a:r>
            <a:r>
              <a:rPr lang="it-IT" b="1" dirty="0"/>
              <a:t>	</a:t>
            </a:r>
            <a:r>
              <a:rPr lang="it-IT" b="1" dirty="0" smtClean="0"/>
              <a:t>lire </a:t>
            </a:r>
            <a:r>
              <a:rPr lang="it-IT" b="1" dirty="0" err="1" smtClean="0"/>
              <a:t>bolognine</a:t>
            </a:r>
            <a:r>
              <a:rPr lang="it-IT" b="1" dirty="0" smtClean="0"/>
              <a:t>.</a:t>
            </a:r>
            <a:endParaRPr lang="it-IT" b="1" dirty="0"/>
          </a:p>
          <a:p>
            <a:r>
              <a:rPr lang="it-IT" b="1" dirty="0"/>
              <a:t>Ogni sei mesi per lo stipendio di venti berrovieri circa	400	l. b.</a:t>
            </a:r>
          </a:p>
          <a:p>
            <a:r>
              <a:rPr lang="it-IT" b="1" dirty="0"/>
              <a:t>Ogni sei mesi per lo stipendio del capitano e del suo seguito, eccetto i suoi berrovieri	</a:t>
            </a:r>
            <a:r>
              <a:rPr lang="it-IT" b="1" dirty="0" smtClean="0"/>
              <a:t>                       								1.200</a:t>
            </a:r>
            <a:r>
              <a:rPr lang="it-IT" b="1" dirty="0"/>
              <a:t>	l. b.</a:t>
            </a:r>
          </a:p>
          <a:p>
            <a:r>
              <a:rPr lang="it-IT" b="1" dirty="0"/>
              <a:t>Ogni sei mesi per lo stipendio dei suoi dieci berrovieri circa	 </a:t>
            </a:r>
            <a:r>
              <a:rPr lang="it-IT" b="1" dirty="0" smtClean="0"/>
              <a:t>200</a:t>
            </a:r>
            <a:r>
              <a:rPr lang="it-IT" b="1" dirty="0"/>
              <a:t>	l. b.</a:t>
            </a:r>
          </a:p>
          <a:p>
            <a:r>
              <a:rPr lang="it-IT" b="1" dirty="0"/>
              <a:t>Ogni anno per otto trombettieri del comune, cioè quattro del comune e quattro del popolo	</a:t>
            </a:r>
            <a:r>
              <a:rPr lang="it-IT" b="1" dirty="0" smtClean="0"/>
              <a:t>								480</a:t>
            </a:r>
            <a:r>
              <a:rPr lang="it-IT" b="1" dirty="0"/>
              <a:t>	l. b.</a:t>
            </a:r>
          </a:p>
          <a:p>
            <a:r>
              <a:rPr lang="it-IT" b="1" dirty="0"/>
              <a:t>Ogni sei mesi per il campanaro del comune	</a:t>
            </a:r>
            <a:r>
              <a:rPr lang="it-IT" b="1" dirty="0" smtClean="0"/>
              <a:t>		25</a:t>
            </a:r>
            <a:r>
              <a:rPr lang="it-IT" b="1" dirty="0"/>
              <a:t>	l. b.</a:t>
            </a:r>
          </a:p>
          <a:p>
            <a:r>
              <a:rPr lang="it-IT" b="1" dirty="0"/>
              <a:t>Ogni sei mesi per il campanaro del popolo di Bologna	25	l. b.</a:t>
            </a:r>
          </a:p>
          <a:p>
            <a:r>
              <a:rPr lang="it-IT" b="1" dirty="0"/>
              <a:t>Ogni anno per quattro nunzi degli Anziani e dei consoli del popolo, in </a:t>
            </a:r>
            <a:r>
              <a:rPr lang="it-IT" b="1" dirty="0" smtClean="0"/>
              <a:t>totale</a:t>
            </a:r>
          </a:p>
          <a:p>
            <a:r>
              <a:rPr lang="it-IT" b="1" dirty="0"/>
              <a:t> </a:t>
            </a:r>
            <a:r>
              <a:rPr lang="it-IT" b="1" dirty="0" smtClean="0"/>
              <a:t>                                                                                         </a:t>
            </a:r>
            <a:r>
              <a:rPr lang="it-IT" b="1" dirty="0"/>
              <a:t>	140	l. b.</a:t>
            </a:r>
          </a:p>
          <a:p>
            <a:r>
              <a:rPr lang="it-IT" b="1" dirty="0"/>
              <a:t>Ogni sei mesi per un notaio cancelliere	</a:t>
            </a:r>
            <a:r>
              <a:rPr lang="it-IT" b="1" dirty="0" smtClean="0"/>
              <a:t>                                25  </a:t>
            </a:r>
            <a:r>
              <a:rPr lang="it-IT" b="1" dirty="0"/>
              <a:t>	</a:t>
            </a:r>
            <a:r>
              <a:rPr lang="it-IT" b="1" dirty="0" smtClean="0"/>
              <a:t>l</a:t>
            </a:r>
            <a:r>
              <a:rPr lang="it-IT" b="1" dirty="0"/>
              <a:t>. b.</a:t>
            </a:r>
          </a:p>
        </p:txBody>
      </p:sp>
    </p:spTree>
    <p:extLst>
      <p:ext uri="{BB962C8B-B14F-4D97-AF65-F5344CB8AC3E}">
        <p14:creationId xmlns:p14="http://schemas.microsoft.com/office/powerpoint/2010/main" val="3279768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33341" y="474345"/>
            <a:ext cx="9543245" cy="5016758"/>
          </a:xfrm>
          <a:prstGeom prst="rect">
            <a:avLst/>
          </a:prstGeom>
        </p:spPr>
        <p:txBody>
          <a:bodyPr wrap="square">
            <a:spAutoFit/>
          </a:bodyPr>
          <a:lstStyle/>
          <a:p>
            <a:pPr algn="just"/>
            <a:r>
              <a:rPr lang="it-IT" sz="2000" b="1" dirty="0"/>
              <a:t>Ogni sei mesi per quattro notai eletti presso l'Ufficio del Podestà per le carte	12	l. b.</a:t>
            </a:r>
          </a:p>
          <a:p>
            <a:pPr algn="just"/>
            <a:r>
              <a:rPr lang="it-IT" sz="2000" b="1" dirty="0"/>
              <a:t>Ogni sei mesi per quattro notai eletti presso l'Ufficio dell'Aquila col giudice del podestà per le carte	12	l. b.</a:t>
            </a:r>
          </a:p>
          <a:p>
            <a:pPr algn="just"/>
            <a:r>
              <a:rPr lang="it-IT" sz="2000" b="1" dirty="0"/>
              <a:t>Ogni sei mesi per quattro notai dei nuovi reati per le carte	16	l. b.</a:t>
            </a:r>
          </a:p>
          <a:p>
            <a:pPr algn="just"/>
            <a:r>
              <a:rPr lang="it-IT" sz="2000" b="1" dirty="0"/>
              <a:t>Ogni sei mesi per sei notai all'Ufficio dei </a:t>
            </a:r>
            <a:r>
              <a:rPr lang="it-IT" sz="2000" b="1" dirty="0" err="1"/>
              <a:t>Banniti</a:t>
            </a:r>
            <a:r>
              <a:rPr lang="it-IT" sz="2000" b="1" dirty="0"/>
              <a:t> per le carte	24	l. b.</a:t>
            </a:r>
          </a:p>
          <a:p>
            <a:pPr algn="just"/>
            <a:r>
              <a:rPr lang="it-IT" sz="2000" b="1" dirty="0"/>
              <a:t>Ogni sei mesi per quattro notai all'Ufficio dell'Orso per le carte	12	l. b.</a:t>
            </a:r>
          </a:p>
          <a:p>
            <a:pPr algn="just"/>
            <a:r>
              <a:rPr lang="it-IT" sz="2000" b="1" dirty="0"/>
              <a:t>Ogni sei mesi per due notai all'Ufficio del Bue, due all'Ufficio del Cavallo, due all'Ufficio del Montone, due all'Ufficio del Grifone, per le carte, in totale	24	l. b.</a:t>
            </a:r>
          </a:p>
          <a:p>
            <a:pPr algn="just"/>
            <a:r>
              <a:rPr lang="it-IT" sz="2000" b="1" dirty="0"/>
              <a:t>Ogni sei mesi per due notai dei procuratori per le carte	6	l. b.</a:t>
            </a:r>
          </a:p>
          <a:p>
            <a:pPr algn="just"/>
            <a:r>
              <a:rPr lang="it-IT" sz="2000" b="1" dirty="0"/>
              <a:t>Per un notaio eletto per le confessioni dei torturati	10	l. b.</a:t>
            </a:r>
          </a:p>
          <a:p>
            <a:pPr algn="just"/>
            <a:r>
              <a:rPr lang="it-IT" sz="2000" b="1" dirty="0"/>
              <a:t>Ogni mese per due notai agli atti comunali, due agli atti del popolo, per ciascuno di loro	25	l. b.</a:t>
            </a:r>
          </a:p>
          <a:p>
            <a:pPr algn="just"/>
            <a:r>
              <a:rPr lang="it-IT" sz="2000" b="1" dirty="0"/>
              <a:t>Ogni sei mesi per un milite e un notaio eletti per vendere i beni comunali, in totale	6	l. b.</a:t>
            </a:r>
          </a:p>
        </p:txBody>
      </p:sp>
    </p:spTree>
    <p:extLst>
      <p:ext uri="{BB962C8B-B14F-4D97-AF65-F5344CB8AC3E}">
        <p14:creationId xmlns:p14="http://schemas.microsoft.com/office/powerpoint/2010/main" val="32463761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40913" y="1133341"/>
            <a:ext cx="10522039" cy="3785652"/>
          </a:xfrm>
          <a:prstGeom prst="rect">
            <a:avLst/>
          </a:prstGeom>
        </p:spPr>
        <p:txBody>
          <a:bodyPr wrap="square">
            <a:spAutoFit/>
          </a:bodyPr>
          <a:lstStyle/>
          <a:p>
            <a:r>
              <a:rPr lang="it-IT" sz="2400" b="1" dirty="0"/>
              <a:t>Ogni sei mesi per otto incaricati alla sicurezza del comune in </a:t>
            </a:r>
            <a:r>
              <a:rPr lang="it-IT" sz="2400" b="1" dirty="0" smtClean="0"/>
              <a:t>totale </a:t>
            </a:r>
            <a:r>
              <a:rPr lang="it-IT" sz="2400" b="1" dirty="0"/>
              <a:t>	240	l. b.</a:t>
            </a:r>
          </a:p>
          <a:p>
            <a:r>
              <a:rPr lang="it-IT" sz="2400" b="1" dirty="0"/>
              <a:t>Ogni sei mesi per ventisette guardie supplementari notturne per ciascun quartiere	540	l. b.</a:t>
            </a:r>
          </a:p>
          <a:p>
            <a:r>
              <a:rPr lang="it-IT" sz="2400" b="1" dirty="0"/>
              <a:t>Ogni sei mesi per sei notai delegati alla cassa	12	l. b.</a:t>
            </a:r>
          </a:p>
          <a:p>
            <a:r>
              <a:rPr lang="it-IT" sz="2400" b="1" dirty="0"/>
              <a:t>Ogni sei mesi per gli estimatori	10	l. b.</a:t>
            </a:r>
          </a:p>
          <a:p>
            <a:r>
              <a:rPr lang="it-IT" sz="2400" b="1" dirty="0"/>
              <a:t>Ogni sei mesi per gli estimatori dei cavalli del podestà	4	l. b.</a:t>
            </a:r>
          </a:p>
          <a:p>
            <a:r>
              <a:rPr lang="it-IT" sz="2400" b="1" dirty="0"/>
              <a:t>Ogni anno al </a:t>
            </a:r>
            <a:r>
              <a:rPr lang="it-IT" sz="2400" b="1" dirty="0" err="1"/>
              <a:t>portonario</a:t>
            </a:r>
            <a:r>
              <a:rPr lang="it-IT" sz="2400" b="1" dirty="0"/>
              <a:t> Giovanni </a:t>
            </a:r>
            <a:r>
              <a:rPr lang="it-IT" sz="2400" b="1" dirty="0" err="1"/>
              <a:t>Tonso</a:t>
            </a:r>
            <a:r>
              <a:rPr lang="it-IT" sz="2400" b="1" dirty="0"/>
              <a:t>	29	l. b.</a:t>
            </a:r>
          </a:p>
          <a:p>
            <a:r>
              <a:rPr lang="it-IT" sz="2400" b="1" dirty="0"/>
              <a:t>Ogni sei mesi per il notaio incaricato delle multe	30	l. b.</a:t>
            </a:r>
          </a:p>
          <a:p>
            <a:r>
              <a:rPr lang="it-IT" sz="2400" b="1" dirty="0"/>
              <a:t>Ogni sei mesi per i quattro notai incaricati degli inventari	12	l. b</a:t>
            </a:r>
            <a:r>
              <a:rPr lang="it-IT" dirty="0"/>
              <a:t>.</a:t>
            </a:r>
          </a:p>
        </p:txBody>
      </p:sp>
    </p:spTree>
    <p:extLst>
      <p:ext uri="{BB962C8B-B14F-4D97-AF65-F5344CB8AC3E}">
        <p14:creationId xmlns:p14="http://schemas.microsoft.com/office/powerpoint/2010/main" val="1250335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Statuti di Bologna dell'anno </a:t>
            </a:r>
            <a:r>
              <a:rPr lang="it-IT" dirty="0" smtClean="0"/>
              <a:t>1288, </a:t>
            </a:r>
            <a:r>
              <a:rPr lang="it-IT" dirty="0"/>
              <a:t>II, pp. 185-86.</a:t>
            </a:r>
          </a:p>
        </p:txBody>
      </p:sp>
      <p:sp>
        <p:nvSpPr>
          <p:cNvPr id="3" name="Segnaposto contenuto 2"/>
          <p:cNvSpPr>
            <a:spLocks noGrp="1"/>
          </p:cNvSpPr>
          <p:nvPr>
            <p:ph sz="quarter" idx="1"/>
          </p:nvPr>
        </p:nvSpPr>
        <p:spPr/>
        <p:txBody>
          <a:bodyPr>
            <a:normAutofit fontScale="92500" lnSpcReduction="20000"/>
          </a:bodyPr>
          <a:lstStyle/>
          <a:p>
            <a:pPr algn="just"/>
            <a:r>
              <a:rPr lang="it-IT" b="1" dirty="0"/>
              <a:t>La somma delle entrate e dei redditi dei mulini del comune di Bologna è solita essere ogni anno di 9.000 corbe di frumento o circa, quando viene appaltata dal comune.</a:t>
            </a:r>
          </a:p>
          <a:p>
            <a:pPr algn="just"/>
            <a:r>
              <a:rPr lang="it-IT" b="1" dirty="0" smtClean="0"/>
              <a:t>La </a:t>
            </a:r>
            <a:r>
              <a:rPr lang="it-IT" b="1" dirty="0"/>
              <a:t>somma del dazio dei cereali macinati nella città di Bologna, vale a dire 4 denari per ogni corba di frumento e 3 denari per ogni corba della mistura frumento-fave e per ogni corba di altre misture 2 denari, dazio che viene pagato da coloro che macinano o fanno macinare cereali, è solita essere annualmente di 5.500 l. b. circa, quando viene appaltato dal comune di Bologna.</a:t>
            </a:r>
          </a:p>
          <a:p>
            <a:pPr algn="just"/>
            <a:r>
              <a:rPr lang="it-IT" b="1" dirty="0" smtClean="0"/>
              <a:t>La </a:t>
            </a:r>
            <a:r>
              <a:rPr lang="it-IT" b="1" dirty="0"/>
              <a:t>somma del dazio del cereale che viene venduto sulla piazza del comune di Bologna e che è pagato da coloro che vendono – cioè un denaro piccolo ogni corba venduta – è solita essere annualmente di 5.000 l. b. circa, quando viene appaltato dal comune di Bologna. […]</a:t>
            </a:r>
          </a:p>
        </p:txBody>
      </p:sp>
    </p:spTree>
    <p:extLst>
      <p:ext uri="{BB962C8B-B14F-4D97-AF65-F5344CB8AC3E}">
        <p14:creationId xmlns:p14="http://schemas.microsoft.com/office/powerpoint/2010/main" val="6487486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34095" y="592428"/>
            <a:ext cx="11165983" cy="4524315"/>
          </a:xfrm>
          <a:prstGeom prst="rect">
            <a:avLst/>
          </a:prstGeom>
        </p:spPr>
        <p:txBody>
          <a:bodyPr wrap="square">
            <a:spAutoFit/>
          </a:bodyPr>
          <a:lstStyle/>
          <a:p>
            <a:pPr algn="just"/>
            <a:r>
              <a:rPr lang="it-IT" sz="2400" b="1" dirty="0"/>
              <a:t>La somma del dazio del vino – cioè di un denaro per soldo pagato sul prezzo del vino puro venduto in città e nel contado e di 2 denari pagati per ogni corba quando il vino è venduto a corbe e di un denaro per corba per vino mescolato – è solita essere annualmente di 7.000 l. b., quando viene appaltato dal comune di Bologna. […]</a:t>
            </a:r>
          </a:p>
          <a:p>
            <a:pPr algn="just"/>
            <a:endParaRPr lang="it-IT" sz="2400" b="1" dirty="0"/>
          </a:p>
          <a:p>
            <a:pPr algn="just"/>
            <a:r>
              <a:rPr lang="it-IT" sz="2400" b="1" dirty="0"/>
              <a:t>[Seguono i dazi dati in appalto relativi a: </a:t>
            </a:r>
            <a:r>
              <a:rPr lang="it-IT" sz="2400" b="1" dirty="0" smtClean="0"/>
              <a:t>]</a:t>
            </a:r>
          </a:p>
          <a:p>
            <a:pPr algn="just"/>
            <a:endParaRPr lang="it-IT" sz="2400" b="1" dirty="0"/>
          </a:p>
          <a:p>
            <a:pPr algn="just"/>
            <a:r>
              <a:rPr lang="it-IT" sz="2400" b="1" dirty="0"/>
              <a:t>ceste d'uva	a 12 denari per cesta	</a:t>
            </a:r>
            <a:r>
              <a:rPr lang="it-IT" sz="2400" b="1" dirty="0" smtClean="0"/>
              <a:t> somma</a:t>
            </a:r>
            <a:r>
              <a:rPr lang="it-IT" sz="2400" b="1" dirty="0"/>
              <a:t>	60	</a:t>
            </a:r>
            <a:r>
              <a:rPr lang="it-IT" sz="2400" b="1" dirty="0" err="1"/>
              <a:t>l.b</a:t>
            </a:r>
            <a:r>
              <a:rPr lang="it-IT" sz="2400" b="1" dirty="0"/>
              <a:t>.</a:t>
            </a:r>
          </a:p>
          <a:p>
            <a:pPr algn="just"/>
            <a:r>
              <a:rPr lang="it-IT" sz="2400" b="1" dirty="0"/>
              <a:t>bollo sulle misure	 	somma	200	</a:t>
            </a:r>
            <a:r>
              <a:rPr lang="it-IT" sz="2400" b="1" dirty="0" err="1"/>
              <a:t>l.b</a:t>
            </a:r>
            <a:r>
              <a:rPr lang="it-IT" sz="2400" b="1" dirty="0"/>
              <a:t>.</a:t>
            </a:r>
          </a:p>
          <a:p>
            <a:pPr algn="just"/>
            <a:r>
              <a:rPr lang="it-IT" sz="2400" b="1" dirty="0"/>
              <a:t>animali	2 denari per </a:t>
            </a:r>
            <a:r>
              <a:rPr lang="it-IT" sz="2400" b="1" dirty="0" smtClean="0"/>
              <a:t>vendita; 1 </a:t>
            </a:r>
            <a:r>
              <a:rPr lang="it-IT" sz="2400" b="1" dirty="0"/>
              <a:t>denaro per </a:t>
            </a:r>
            <a:r>
              <a:rPr lang="it-IT" sz="2400" b="1" dirty="0" smtClean="0"/>
              <a:t>affitto </a:t>
            </a:r>
          </a:p>
          <a:p>
            <a:pPr algn="just"/>
            <a:r>
              <a:rPr lang="it-IT" sz="2400" b="1" dirty="0" smtClean="0"/>
              <a:t>(</a:t>
            </a:r>
            <a:r>
              <a:rPr lang="it-IT" sz="2400" b="1" dirty="0"/>
              <a:t>computati su ogni lira)	somma	1.800	</a:t>
            </a:r>
            <a:r>
              <a:rPr lang="it-IT" sz="2400" b="1" dirty="0" err="1"/>
              <a:t>l.b</a:t>
            </a:r>
            <a:r>
              <a:rPr lang="it-IT" sz="2400" b="1" dirty="0"/>
              <a:t>.</a:t>
            </a:r>
          </a:p>
        </p:txBody>
      </p:sp>
    </p:spTree>
    <p:extLst>
      <p:ext uri="{BB962C8B-B14F-4D97-AF65-F5344CB8AC3E}">
        <p14:creationId xmlns:p14="http://schemas.microsoft.com/office/powerpoint/2010/main" val="10202611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5003" y="335846"/>
            <a:ext cx="11165983" cy="6247864"/>
          </a:xfrm>
          <a:prstGeom prst="rect">
            <a:avLst/>
          </a:prstGeom>
        </p:spPr>
        <p:txBody>
          <a:bodyPr wrap="square">
            <a:spAutoFit/>
          </a:bodyPr>
          <a:lstStyle/>
          <a:p>
            <a:r>
              <a:rPr lang="it-IT" sz="2000" b="1" dirty="0"/>
              <a:t>dazi su località dipendenti […]</a:t>
            </a:r>
          </a:p>
          <a:p>
            <a:r>
              <a:rPr lang="it-IT" sz="2000" b="1" dirty="0"/>
              <a:t>ortaggi (cipolle, rape, navoni)	somma	100	</a:t>
            </a:r>
            <a:r>
              <a:rPr lang="it-IT" sz="2000" b="1" dirty="0" err="1"/>
              <a:t>l.b</a:t>
            </a:r>
            <a:r>
              <a:rPr lang="it-IT" sz="2000" b="1" dirty="0" smtClean="0"/>
              <a:t>. […]</a:t>
            </a:r>
            <a:endParaRPr lang="it-IT" sz="2000" b="1" dirty="0"/>
          </a:p>
          <a:p>
            <a:r>
              <a:rPr lang="it-IT" sz="2000" b="1" dirty="0"/>
              <a:t>cambio e commercio	somma	900	</a:t>
            </a:r>
            <a:r>
              <a:rPr lang="it-IT" sz="2000" b="1" dirty="0" err="1"/>
              <a:t>l.b</a:t>
            </a:r>
            <a:r>
              <a:rPr lang="it-IT" sz="2000" b="1" dirty="0"/>
              <a:t>.</a:t>
            </a:r>
          </a:p>
          <a:p>
            <a:r>
              <a:rPr lang="it-IT" sz="2000" b="1" dirty="0"/>
              <a:t>concerie	somma	500	</a:t>
            </a:r>
            <a:r>
              <a:rPr lang="it-IT" sz="2000" b="1" dirty="0" err="1"/>
              <a:t>l.b</a:t>
            </a:r>
            <a:r>
              <a:rPr lang="it-IT" sz="2000" b="1" dirty="0"/>
              <a:t>.</a:t>
            </a:r>
          </a:p>
          <a:p>
            <a:r>
              <a:rPr lang="it-IT" sz="2000" b="1" dirty="0"/>
              <a:t>fossati delle cerchie murarie	somma	20	</a:t>
            </a:r>
            <a:r>
              <a:rPr lang="it-IT" sz="2000" b="1" dirty="0" err="1"/>
              <a:t>l.b</a:t>
            </a:r>
            <a:r>
              <a:rPr lang="it-IT" sz="2000" b="1" dirty="0"/>
              <a:t>.</a:t>
            </a:r>
          </a:p>
          <a:p>
            <a:r>
              <a:rPr lang="it-IT" sz="2000" b="1" dirty="0"/>
              <a:t>gabelle delle porte:</a:t>
            </a:r>
          </a:p>
          <a:p>
            <a:r>
              <a:rPr lang="it-IT" sz="2000" b="1" dirty="0"/>
              <a:t>cerchia borgo </a:t>
            </a:r>
            <a:r>
              <a:rPr lang="it-IT" sz="2000" b="1" dirty="0" err="1"/>
              <a:t>Peradello</a:t>
            </a:r>
            <a:r>
              <a:rPr lang="it-IT" sz="2000" b="1" dirty="0"/>
              <a:t>, S. Isaia, Saragozza	somma	380	</a:t>
            </a:r>
            <a:r>
              <a:rPr lang="it-IT" sz="2000" b="1" dirty="0" err="1"/>
              <a:t>l.b</a:t>
            </a:r>
            <a:r>
              <a:rPr lang="it-IT" sz="2000" b="1" dirty="0"/>
              <a:t>.</a:t>
            </a:r>
          </a:p>
          <a:p>
            <a:r>
              <a:rPr lang="it-IT" sz="2000" b="1" dirty="0"/>
              <a:t>cerchia delle Lame	somma	260	</a:t>
            </a:r>
            <a:r>
              <a:rPr lang="it-IT" sz="2000" b="1" dirty="0" err="1"/>
              <a:t>l.b</a:t>
            </a:r>
            <a:r>
              <a:rPr lang="it-IT" sz="2000" b="1" dirty="0"/>
              <a:t>.</a:t>
            </a:r>
          </a:p>
          <a:p>
            <a:r>
              <a:rPr lang="it-IT" sz="2000" b="1" dirty="0"/>
              <a:t>cerchia borgo S. Felice	somma	470	</a:t>
            </a:r>
            <a:r>
              <a:rPr lang="it-IT" sz="2000" b="1" dirty="0" err="1"/>
              <a:t>l.b</a:t>
            </a:r>
            <a:r>
              <a:rPr lang="it-IT" sz="2000" b="1" dirty="0"/>
              <a:t>.</a:t>
            </a:r>
          </a:p>
          <a:p>
            <a:r>
              <a:rPr lang="it-IT" sz="2000" b="1" dirty="0"/>
              <a:t>cerchia borgo Galleria	somma	450	</a:t>
            </a:r>
            <a:r>
              <a:rPr lang="it-IT" sz="2000" b="1" dirty="0" err="1"/>
              <a:t>l.b</a:t>
            </a:r>
            <a:r>
              <a:rPr lang="it-IT" sz="2000" b="1" dirty="0"/>
              <a:t>.</a:t>
            </a:r>
          </a:p>
          <a:p>
            <a:r>
              <a:rPr lang="it-IT" sz="2000" b="1" dirty="0"/>
              <a:t>cerchia Mascarella	somma	200	</a:t>
            </a:r>
            <a:r>
              <a:rPr lang="it-IT" sz="2000" b="1" dirty="0" err="1"/>
              <a:t>l.b</a:t>
            </a:r>
            <a:r>
              <a:rPr lang="it-IT" sz="2000" b="1" dirty="0"/>
              <a:t>.</a:t>
            </a:r>
          </a:p>
          <a:p>
            <a:r>
              <a:rPr lang="it-IT" sz="2000" b="1" dirty="0"/>
              <a:t>cerchia S. Donato	somma	200	</a:t>
            </a:r>
            <a:r>
              <a:rPr lang="it-IT" sz="2000" b="1" dirty="0" err="1"/>
              <a:t>l.b</a:t>
            </a:r>
            <a:r>
              <a:rPr lang="it-IT" sz="2000" b="1" dirty="0"/>
              <a:t>.</a:t>
            </a:r>
          </a:p>
          <a:p>
            <a:r>
              <a:rPr lang="it-IT" sz="2000" b="1" dirty="0"/>
              <a:t>cerchia porta S. Vitale	somma	400	</a:t>
            </a:r>
            <a:r>
              <a:rPr lang="it-IT" sz="2000" b="1" dirty="0" err="1"/>
              <a:t>l.b</a:t>
            </a:r>
            <a:r>
              <a:rPr lang="it-IT" sz="2000" b="1" dirty="0"/>
              <a:t>.</a:t>
            </a:r>
          </a:p>
          <a:p>
            <a:r>
              <a:rPr lang="it-IT" sz="2000" b="1" dirty="0"/>
              <a:t>cerchia strada Maggiore	somma	450	</a:t>
            </a:r>
            <a:r>
              <a:rPr lang="it-IT" sz="2000" b="1" dirty="0" err="1"/>
              <a:t>l.b</a:t>
            </a:r>
            <a:r>
              <a:rPr lang="it-IT" sz="2000" b="1" dirty="0"/>
              <a:t>.</a:t>
            </a:r>
          </a:p>
          <a:p>
            <a:r>
              <a:rPr lang="it-IT" sz="2000" b="1" dirty="0"/>
              <a:t>cerchia S. Stefano	somma	250	</a:t>
            </a:r>
            <a:r>
              <a:rPr lang="it-IT" sz="2000" b="1" dirty="0" err="1"/>
              <a:t>l.b</a:t>
            </a:r>
            <a:r>
              <a:rPr lang="it-IT" sz="2000" b="1" dirty="0"/>
              <a:t>.</a:t>
            </a:r>
          </a:p>
          <a:p>
            <a:r>
              <a:rPr lang="it-IT" sz="2000" b="1" dirty="0"/>
              <a:t>cerchia strada Castiglione	somma	30	</a:t>
            </a:r>
            <a:r>
              <a:rPr lang="it-IT" sz="2000" b="1" dirty="0" err="1"/>
              <a:t>l.b</a:t>
            </a:r>
            <a:r>
              <a:rPr lang="it-IT" sz="2000" b="1" dirty="0"/>
              <a:t>.</a:t>
            </a:r>
          </a:p>
          <a:p>
            <a:r>
              <a:rPr lang="it-IT" sz="2000" b="1" dirty="0"/>
              <a:t>cerchia borgo S. Mamo	somma	40	</a:t>
            </a:r>
            <a:r>
              <a:rPr lang="it-IT" sz="2000" b="1" dirty="0" err="1"/>
              <a:t>l.b</a:t>
            </a:r>
            <a:r>
              <a:rPr lang="it-IT" sz="2000" b="1" dirty="0"/>
              <a:t>.</a:t>
            </a:r>
          </a:p>
          <a:p>
            <a:r>
              <a:rPr lang="it-IT" sz="2000" b="1" dirty="0"/>
              <a:t>cerchia </a:t>
            </a:r>
            <a:r>
              <a:rPr lang="it-IT" sz="2000" b="1" dirty="0" err="1"/>
              <a:t>Valdesana</a:t>
            </a:r>
            <a:r>
              <a:rPr lang="it-IT" sz="2000" b="1" dirty="0"/>
              <a:t>	somma	5	</a:t>
            </a:r>
            <a:r>
              <a:rPr lang="it-IT" sz="2000" b="1" dirty="0" err="1"/>
              <a:t>l.b</a:t>
            </a:r>
            <a:r>
              <a:rPr lang="it-IT" sz="2000" b="1" dirty="0"/>
              <a:t>.</a:t>
            </a:r>
          </a:p>
          <a:p>
            <a:r>
              <a:rPr lang="it-IT" sz="2000" b="1" dirty="0"/>
              <a:t>dazio sui pesi grossi	somma	500	</a:t>
            </a:r>
            <a:r>
              <a:rPr lang="it-IT" sz="2000" b="1" dirty="0" err="1"/>
              <a:t>l.b</a:t>
            </a:r>
            <a:r>
              <a:rPr lang="it-IT" sz="2000" b="1" dirty="0"/>
              <a:t>.</a:t>
            </a:r>
          </a:p>
          <a:p>
            <a:r>
              <a:rPr lang="it-IT" sz="2000" b="1" dirty="0"/>
              <a:t>dazio sui pesi piccoli	somma	60	</a:t>
            </a:r>
            <a:r>
              <a:rPr lang="it-IT" sz="2000" b="1" dirty="0" err="1"/>
              <a:t>l.b</a:t>
            </a:r>
            <a:r>
              <a:rPr lang="it-IT" sz="2000" b="1" dirty="0"/>
              <a:t>.</a:t>
            </a:r>
          </a:p>
        </p:txBody>
      </p:sp>
    </p:spTree>
    <p:extLst>
      <p:ext uri="{BB962C8B-B14F-4D97-AF65-F5344CB8AC3E}">
        <p14:creationId xmlns:p14="http://schemas.microsoft.com/office/powerpoint/2010/main" val="2217313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Archivio di Stato di Prato, </a:t>
            </a:r>
            <a:r>
              <a:rPr lang="it-IT" dirty="0" err="1" smtClean="0"/>
              <a:t>Datini</a:t>
            </a:r>
            <a:r>
              <a:rPr lang="it-IT" dirty="0" smtClean="0"/>
              <a:t>, n. 1143 </a:t>
            </a:r>
            <a:endParaRPr lang="it-IT" dirty="0"/>
          </a:p>
        </p:txBody>
      </p:sp>
      <p:sp>
        <p:nvSpPr>
          <p:cNvPr id="3" name="Segnaposto contenuto 2"/>
          <p:cNvSpPr>
            <a:spLocks noGrp="1"/>
          </p:cNvSpPr>
          <p:nvPr>
            <p:ph sz="quarter" idx="1"/>
          </p:nvPr>
        </p:nvSpPr>
        <p:spPr/>
        <p:txBody>
          <a:bodyPr/>
          <a:lstStyle/>
          <a:p>
            <a:r>
              <a:rPr lang="it-IT" dirty="0" smtClean="0"/>
              <a:t>Al nome di Dio, a dì 17 di </a:t>
            </a:r>
            <a:r>
              <a:rPr lang="it-IT" dirty="0" err="1" smtClean="0"/>
              <a:t>settebre</a:t>
            </a:r>
            <a:r>
              <a:rPr lang="it-IT" dirty="0" smtClean="0"/>
              <a:t> 1392. (Genova)</a:t>
            </a:r>
          </a:p>
          <a:p>
            <a:r>
              <a:rPr lang="it-IT" dirty="0" smtClean="0"/>
              <a:t>Pagate per questa prima, a usanza, a Matteo Trenta, f. </a:t>
            </a:r>
            <a:r>
              <a:rPr lang="it-IT" dirty="0" err="1" smtClean="0"/>
              <a:t>trecentoquatordici</a:t>
            </a:r>
            <a:r>
              <a:rPr lang="it-IT" dirty="0" smtClean="0"/>
              <a:t> d’oro s. cinque a oro, sono per f. trecento d’oro, </a:t>
            </a:r>
            <a:r>
              <a:rPr lang="it-IT" dirty="0" err="1" smtClean="0"/>
              <a:t>auti</a:t>
            </a:r>
            <a:r>
              <a:rPr lang="it-IT" dirty="0" smtClean="0"/>
              <a:t> qui da Jacopo Sardo: pagate e ponete a conto de’ nostri di Firenze e rispondete. Che Idio vi guardi. </a:t>
            </a:r>
          </a:p>
          <a:p>
            <a:r>
              <a:rPr lang="it-IT" dirty="0" err="1" smtClean="0"/>
              <a:t>Francescho</a:t>
            </a:r>
            <a:r>
              <a:rPr lang="it-IT" dirty="0" smtClean="0"/>
              <a:t> da Prato e Andrea Bonanno, in Genova. </a:t>
            </a:r>
            <a:r>
              <a:rPr lang="it-IT" dirty="0" err="1" smtClean="0"/>
              <a:t>Acietata</a:t>
            </a:r>
            <a:r>
              <a:rPr lang="it-IT" dirty="0" smtClean="0"/>
              <a:t> a dì 24 </a:t>
            </a:r>
            <a:r>
              <a:rPr lang="it-IT" dirty="0" err="1" smtClean="0"/>
              <a:t>settebre</a:t>
            </a:r>
            <a:r>
              <a:rPr lang="it-IT" dirty="0" smtClean="0"/>
              <a:t>.</a:t>
            </a:r>
          </a:p>
          <a:p>
            <a:r>
              <a:rPr lang="it-IT" dirty="0" smtClean="0"/>
              <a:t>Posto al Memoriale A., c. 39.</a:t>
            </a:r>
          </a:p>
          <a:p>
            <a:r>
              <a:rPr lang="it-IT" dirty="0" smtClean="0"/>
              <a:t>Tergo: ricevuta a dì 29. </a:t>
            </a:r>
            <a:r>
              <a:rPr lang="it-IT" dirty="0" err="1" smtClean="0"/>
              <a:t>Francescho</a:t>
            </a:r>
            <a:r>
              <a:rPr lang="it-IT" dirty="0" smtClean="0"/>
              <a:t> di </a:t>
            </a:r>
            <a:r>
              <a:rPr lang="it-IT" dirty="0" err="1" smtClean="0"/>
              <a:t>Marcho</a:t>
            </a:r>
            <a:r>
              <a:rPr lang="it-IT" dirty="0" smtClean="0"/>
              <a:t> e Manno d’Albizo e </a:t>
            </a:r>
            <a:r>
              <a:rPr lang="it-IT" dirty="0" err="1" smtClean="0"/>
              <a:t>chomp</a:t>
            </a:r>
            <a:r>
              <a:rPr lang="it-IT" dirty="0" smtClean="0"/>
              <a:t>. in Pisa. Prima.</a:t>
            </a:r>
            <a:endParaRPr lang="it-IT" dirty="0"/>
          </a:p>
        </p:txBody>
      </p:sp>
    </p:spTree>
    <p:extLst>
      <p:ext uri="{BB962C8B-B14F-4D97-AF65-F5344CB8AC3E}">
        <p14:creationId xmlns:p14="http://schemas.microsoft.com/office/powerpoint/2010/main" val="3983910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40913" y="566670"/>
            <a:ext cx="10560676" cy="5632311"/>
          </a:xfrm>
          <a:prstGeom prst="rect">
            <a:avLst/>
          </a:prstGeom>
        </p:spPr>
        <p:txBody>
          <a:bodyPr wrap="square">
            <a:spAutoFit/>
          </a:bodyPr>
          <a:lstStyle/>
          <a:p>
            <a:r>
              <a:rPr lang="it-IT" sz="2400" b="1" dirty="0" smtClean="0"/>
              <a:t>Lucca, 28 settembre 1392</a:t>
            </a:r>
          </a:p>
          <a:p>
            <a:endParaRPr lang="it-IT" sz="2400" b="1" dirty="0"/>
          </a:p>
          <a:p>
            <a:r>
              <a:rPr lang="it-IT" sz="2400" b="1" dirty="0" smtClean="0"/>
              <a:t>Al nome di Dio, amen. Siamo contenti che li f. 314  ¼  </a:t>
            </a:r>
            <a:r>
              <a:rPr lang="it-IT" sz="2400" b="1" dirty="0" err="1" smtClean="0"/>
              <a:t>aceptaste</a:t>
            </a:r>
            <a:r>
              <a:rPr lang="it-IT" sz="2400" b="1" dirty="0" smtClean="0"/>
              <a:t>  a Simone Sardo di pagare per la lettera di Genova, la quale è in nostro nome, paghiate, al tempo, a </a:t>
            </a:r>
            <a:r>
              <a:rPr lang="it-IT" sz="2400" b="1" dirty="0" err="1" smtClean="0"/>
              <a:t>Bartholomeo</a:t>
            </a:r>
            <a:r>
              <a:rPr lang="it-IT" sz="2400" b="1" dirty="0" smtClean="0"/>
              <a:t> </a:t>
            </a:r>
            <a:r>
              <a:rPr lang="it-IT" sz="2400" b="1" dirty="0" err="1" smtClean="0"/>
              <a:t>Guarzoni</a:t>
            </a:r>
            <a:r>
              <a:rPr lang="it-IT" sz="2400" b="1" dirty="0" smtClean="0"/>
              <a:t> e </a:t>
            </a:r>
            <a:r>
              <a:rPr lang="it-IT" sz="2400" b="1" dirty="0" err="1" smtClean="0"/>
              <a:t>Kastello</a:t>
            </a:r>
            <a:r>
              <a:rPr lang="it-IT" sz="2400" b="1" dirty="0" smtClean="0"/>
              <a:t> (Castiglioni): e così fate e fatevi a Simone Sardo  la lettera del cambio e lui ve la darà perché lui l’à;  e di questo è informato, quando questa lettera li mostrerete.</a:t>
            </a:r>
          </a:p>
          <a:p>
            <a:r>
              <a:rPr lang="it-IT" sz="2400" b="1" dirty="0" smtClean="0"/>
              <a:t>Né più dichiamo: Cristo v’</a:t>
            </a:r>
            <a:r>
              <a:rPr lang="it-IT" sz="2400" b="1" dirty="0" err="1" smtClean="0"/>
              <a:t>abia</a:t>
            </a:r>
            <a:r>
              <a:rPr lang="it-IT" sz="2400" b="1" dirty="0" smtClean="0"/>
              <a:t>.</a:t>
            </a:r>
          </a:p>
          <a:p>
            <a:endParaRPr lang="it-IT" sz="2400" b="1" dirty="0"/>
          </a:p>
          <a:p>
            <a:r>
              <a:rPr lang="it-IT" sz="2400" b="1" dirty="0" smtClean="0"/>
              <a:t>Matteo </a:t>
            </a:r>
            <a:r>
              <a:rPr lang="it-IT" sz="2400" b="1" dirty="0" err="1" smtClean="0"/>
              <a:t>Tremta</a:t>
            </a:r>
            <a:r>
              <a:rPr lang="it-IT" sz="2400" b="1" dirty="0" smtClean="0"/>
              <a:t>, in Lucca, salute.</a:t>
            </a:r>
          </a:p>
          <a:p>
            <a:r>
              <a:rPr lang="it-IT" sz="2400" b="1" dirty="0" smtClean="0"/>
              <a:t>Die 28 </a:t>
            </a:r>
            <a:r>
              <a:rPr lang="it-IT" sz="2400" b="1" dirty="0" err="1" smtClean="0"/>
              <a:t>septembre</a:t>
            </a:r>
            <a:r>
              <a:rPr lang="it-IT" sz="2400" b="1" dirty="0" smtClean="0"/>
              <a:t> ‘392.</a:t>
            </a:r>
          </a:p>
          <a:p>
            <a:endParaRPr lang="it-IT" sz="2400" b="1" dirty="0"/>
          </a:p>
          <a:p>
            <a:r>
              <a:rPr lang="it-IT" sz="2400" b="1" dirty="0" smtClean="0"/>
              <a:t>Tergo: </a:t>
            </a:r>
          </a:p>
          <a:p>
            <a:r>
              <a:rPr lang="it-IT" sz="2400" b="1" dirty="0" err="1" smtClean="0"/>
              <a:t>Franciescho</a:t>
            </a:r>
            <a:r>
              <a:rPr lang="it-IT" sz="2400" b="1" dirty="0" smtClean="0"/>
              <a:t> da Prato e compagni, a Pisa. </a:t>
            </a:r>
            <a:endParaRPr lang="it-IT" sz="2400" b="1" dirty="0"/>
          </a:p>
        </p:txBody>
      </p:sp>
    </p:spTree>
    <p:extLst>
      <p:ext uri="{BB962C8B-B14F-4D97-AF65-F5344CB8AC3E}">
        <p14:creationId xmlns:p14="http://schemas.microsoft.com/office/powerpoint/2010/main" val="365274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6579" y="0"/>
            <a:ext cx="11379200" cy="758952"/>
          </a:xfrm>
        </p:spPr>
        <p:txBody>
          <a:bodyPr>
            <a:normAutofit/>
          </a:bodyPr>
          <a:lstStyle/>
          <a:p>
            <a:r>
              <a:rPr lang="it-IT" sz="2700" dirty="0"/>
              <a:t>Codice diplomatico della Repubblica di </a:t>
            </a:r>
            <a:r>
              <a:rPr lang="it-IT" sz="2700" dirty="0" smtClean="0"/>
              <a:t>Genova., </a:t>
            </a:r>
            <a:r>
              <a:rPr lang="it-IT" sz="2700" dirty="0"/>
              <a:t>doc. 97, pp. 116-17</a:t>
            </a:r>
            <a:r>
              <a:rPr lang="it-IT" dirty="0"/>
              <a:t>.</a:t>
            </a:r>
          </a:p>
        </p:txBody>
      </p:sp>
      <p:sp>
        <p:nvSpPr>
          <p:cNvPr id="3" name="Segnaposto contenuto 2"/>
          <p:cNvSpPr>
            <a:spLocks noGrp="1"/>
          </p:cNvSpPr>
          <p:nvPr>
            <p:ph sz="quarter" idx="1"/>
          </p:nvPr>
        </p:nvSpPr>
        <p:spPr>
          <a:xfrm>
            <a:off x="399245" y="1365161"/>
            <a:ext cx="11513713" cy="4733888"/>
          </a:xfrm>
        </p:spPr>
        <p:txBody>
          <a:bodyPr>
            <a:noAutofit/>
          </a:bodyPr>
          <a:lstStyle/>
          <a:p>
            <a:pPr algn="just"/>
            <a:r>
              <a:rPr lang="it-IT" sz="1800" b="1" dirty="0"/>
              <a:t>Nel nome di Dio. Breve fatto durante il consolato di Guglielmo Pepe, Guglielmo de Volta, Guglielmo </a:t>
            </a:r>
            <a:r>
              <a:rPr lang="it-IT" sz="1800" b="1" dirty="0" err="1"/>
              <a:t>Bombello</a:t>
            </a:r>
            <a:r>
              <a:rPr lang="it-IT" sz="1800" b="1" dirty="0"/>
              <a:t> e </a:t>
            </a:r>
            <a:r>
              <a:rPr lang="it-IT" sz="1800" b="1" dirty="0" err="1"/>
              <a:t>Ogerio</a:t>
            </a:r>
            <a:r>
              <a:rPr lang="it-IT" sz="1800" b="1" dirty="0"/>
              <a:t> di Guidone [1139].</a:t>
            </a:r>
          </a:p>
          <a:p>
            <a:pPr algn="just"/>
            <a:r>
              <a:rPr lang="it-IT" sz="1800" b="1" dirty="0" smtClean="0"/>
              <a:t>Da </a:t>
            </a:r>
            <a:r>
              <a:rPr lang="it-IT" sz="1800" b="1" dirty="0"/>
              <a:t>oggi in avanti fino alla prossima festa della Purificazione di Maria [2 febbraio] se avrò trovato, in base a testimoni che attestino un tale enorme crimine o per sua stessa confessione, qualche persona che falsifichi la moneta di Genova, o che ne detenga di falsa, o che la faccia falsificare, o che acconsenta a farla falsificare, confischerò tutti i suoi beni mobili e immobili posseduti nel comune di Genova, e tutto quanto avrò ritrovato di suo che potrò sequestrare assegnerò al comune di Genova e non renderò né a lui né ad altra persona per lui; se poi potrò far arrestare la persona stessa, gli farò tagliare una mano e in parlamento proporrò che sia esiliato in perpetuo; se non sarò riuscito a farlo arrestare, terrò ugualmente ferma la suddetta condanna alla confisca dei beni e all'esilio perpetuo.</a:t>
            </a:r>
          </a:p>
          <a:p>
            <a:pPr algn="just"/>
            <a:endParaRPr lang="it-IT" sz="1800" b="1" dirty="0"/>
          </a:p>
          <a:p>
            <a:pPr algn="just"/>
            <a:r>
              <a:rPr lang="it-IT" sz="1800" b="1" dirty="0"/>
              <a:t>Tutto ciò farò scrivere nel Breve che giureranno i consoli futuri, in modo tale che i consoli siano tenuti per giuramento a osservare il tutto e ugualmente siano tenuti a giurare ciò nel loro Breve di consolato i consoli che ci saranno dopo la presente Compagna. Osserverò il tutto in buona fede e senza frode.</a:t>
            </a:r>
          </a:p>
        </p:txBody>
      </p:sp>
    </p:spTree>
    <p:extLst>
      <p:ext uri="{BB962C8B-B14F-4D97-AF65-F5344CB8AC3E}">
        <p14:creationId xmlns:p14="http://schemas.microsoft.com/office/powerpoint/2010/main" val="174890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Archivio Capitolino di Roma, Notai, sez. I, VOL. 649/2, </a:t>
            </a:r>
            <a:r>
              <a:rPr lang="it-IT" dirty="0" err="1" smtClean="0"/>
              <a:t>ff</a:t>
            </a:r>
            <a:r>
              <a:rPr lang="it-IT" dirty="0" smtClean="0"/>
              <a:t>. 13r-13v. </a:t>
            </a:r>
            <a:endParaRPr lang="it-IT" dirty="0"/>
          </a:p>
        </p:txBody>
      </p:sp>
      <p:sp>
        <p:nvSpPr>
          <p:cNvPr id="3" name="Segnaposto contenuto 2"/>
          <p:cNvSpPr>
            <a:spLocks noGrp="1"/>
          </p:cNvSpPr>
          <p:nvPr>
            <p:ph sz="quarter" idx="1"/>
          </p:nvPr>
        </p:nvSpPr>
        <p:spPr/>
        <p:txBody>
          <a:bodyPr/>
          <a:lstStyle/>
          <a:p>
            <a:pPr algn="just"/>
            <a:r>
              <a:rPr lang="it-IT" b="1" dirty="0" smtClean="0"/>
              <a:t>In presenza di me notaio e dei testimoni etc. Paolo </a:t>
            </a:r>
            <a:r>
              <a:rPr lang="it-IT" b="1" dirty="0" err="1" smtClean="0"/>
              <a:t>Caligalonco</a:t>
            </a:r>
            <a:r>
              <a:rPr lang="it-IT" b="1" dirty="0" smtClean="0"/>
              <a:t> e Nicola </a:t>
            </a:r>
            <a:r>
              <a:rPr lang="it-IT" b="1" dirty="0" err="1" smtClean="0"/>
              <a:t>Facte</a:t>
            </a:r>
            <a:r>
              <a:rPr lang="it-IT" b="1" dirty="0" smtClean="0"/>
              <a:t> marmisti del rione Pigna per loro buona volontà hanno riconosciuto di aver ricevuto ed avuto in deposito e sotto forma e a ragione di deposito da </a:t>
            </a:r>
            <a:r>
              <a:rPr lang="it-IT" b="1" dirty="0" err="1" smtClean="0"/>
              <a:t>Giovann</a:t>
            </a:r>
            <a:r>
              <a:rPr lang="it-IT" b="1" dirty="0" smtClean="0"/>
              <a:t> </a:t>
            </a:r>
            <a:r>
              <a:rPr lang="it-IT" b="1" dirty="0" err="1" smtClean="0"/>
              <a:t>Seromani</a:t>
            </a:r>
            <a:r>
              <a:rPr lang="it-IT" b="1" dirty="0" smtClean="0"/>
              <a:t> del rione Pigna, presente e concordante due </a:t>
            </a:r>
            <a:r>
              <a:rPr lang="it-IT" b="1" dirty="0" err="1" smtClean="0"/>
              <a:t>rubbia</a:t>
            </a:r>
            <a:r>
              <a:rPr lang="it-IT" b="1" dirty="0" smtClean="0"/>
              <a:t> di grano, che riconoscono di aver ricevuto, dei quali etc. e rinunciarono etc.; il quale promisero di rendere al tempo della prossima raccolta, con i danni etc. </a:t>
            </a:r>
            <a:endParaRPr lang="it-IT" b="1" dirty="0"/>
          </a:p>
        </p:txBody>
      </p:sp>
    </p:spTree>
    <p:extLst>
      <p:ext uri="{BB962C8B-B14F-4D97-AF65-F5344CB8AC3E}">
        <p14:creationId xmlns:p14="http://schemas.microsoft.com/office/powerpoint/2010/main" val="15840581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462</TotalTime>
  <Words>9272</Words>
  <Application>Microsoft Office PowerPoint</Application>
  <PresentationFormat>Personalizzato</PresentationFormat>
  <Paragraphs>297</Paragraphs>
  <Slides>56</Slides>
  <Notes>0</Notes>
  <HiddenSlides>0</HiddenSlides>
  <MMClips>0</MMClips>
  <ScaleCrop>false</ScaleCrop>
  <HeadingPairs>
    <vt:vector size="4" baseType="variant">
      <vt:variant>
        <vt:lpstr>Tema</vt:lpstr>
      </vt:variant>
      <vt:variant>
        <vt:i4>1</vt:i4>
      </vt:variant>
      <vt:variant>
        <vt:lpstr>Titoli diapositive</vt:lpstr>
      </vt:variant>
      <vt:variant>
        <vt:i4>56</vt:i4>
      </vt:variant>
    </vt:vector>
  </HeadingPairs>
  <TitlesOfParts>
    <vt:vector size="57" baseType="lpstr">
      <vt:lpstr>Città</vt:lpstr>
      <vt:lpstr>Storia sociale ed economica del Medioevo 4.</vt:lpstr>
      <vt:lpstr>Notai liguri del secolo XII e XIII, a c. di H. G. Krueger e R. I. Reynolds, VI, Genova, 1951, p.22.</vt:lpstr>
      <vt:lpstr>Notai liguri del secolo XII e XIII, pp.170-171. </vt:lpstr>
      <vt:lpstr>Presentazione standard di PowerPoint</vt:lpstr>
      <vt:lpstr>Archivio di Stato di Prato, Datini, n. 699</vt:lpstr>
      <vt:lpstr>Archivio di Stato di Prato, Datini, n. 1143 </vt:lpstr>
      <vt:lpstr>Presentazione standard di PowerPoint</vt:lpstr>
      <vt:lpstr>Codice diplomatico della Repubblica di Genova., doc. 97, pp. 116-17.</vt:lpstr>
      <vt:lpstr>Archivio Capitolino di Roma, Notai, sez. I, VOL. 649/2, ff. 13r-13v. </vt:lpstr>
      <vt:lpstr>Archivio Capitolino di Roma, Notai, sez. I, VOL. 649/2, ff. 13v-14r.</vt:lpstr>
      <vt:lpstr>Statuti rurali bresciani del secolo XIV (Bovegno, Cimmo ed Orzinuovi), edd. B. NOGARA, R. CESSI e G. BONELLI, Milano, Hoepli, 1927 (Corpus Statutorum Italicorum, X), pp. 106-108</vt:lpstr>
      <vt:lpstr>Presentazione standard di PowerPoint</vt:lpstr>
      <vt:lpstr>Presentazione standard di PowerPoint</vt:lpstr>
      <vt:lpstr>I. IMBERCIADORI, Mezzadria classica toscana, con documentazione inedita dal IX al XIV sec., Firenze, Vallecchi, 1951</vt:lpstr>
      <vt:lpstr>Presentazione standard di PowerPoint</vt:lpstr>
      <vt:lpstr>Presentazione standard di PowerPoint</vt:lpstr>
      <vt:lpstr>Presentazione standard di PowerPoint</vt:lpstr>
      <vt:lpstr>Presentazione standard di PowerPoint</vt:lpstr>
      <vt:lpstr>Statuti di Arezzo (1327),a c. di G. Marti Camerani, Firenze, 1946, p. 169.</vt:lpstr>
      <vt:lpstr>Presentazione standard di PowerPoint</vt:lpstr>
      <vt:lpstr>Archivio di Stato di Firenze, Mediceo avanti il principato, filza 68, n. 402, cc. 418-419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 Villani, Cronaca con lee continuazioni di Matteo e Filippo, a c. di G. Aquilecchia, Torino, 1979, pp. 273-275.</vt:lpstr>
      <vt:lpstr>Presentazione standard di PowerPoint</vt:lpstr>
      <vt:lpstr>Presentazione standard di PowerPoint</vt:lpstr>
      <vt:lpstr>Archivio di Stato di Firenze, Mediceo avanti il principato, filza 94, n. 137, cc. 220-221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Ricordi di Giovanni di Pagoli Morelli, pp. 253-254, 265 </vt:lpstr>
      <vt:lpstr>Statuti inediti della città di Pisa, p.204.</vt:lpstr>
      <vt:lpstr>Statuti inediti della città di Pisa, pp.4-5.</vt:lpstr>
      <vt:lpstr>Presentazione standard di PowerPoint</vt:lpstr>
      <vt:lpstr>M. C. DAVISO DI CHARVENSOD, I più antichi catasti del comune di Chieri (1253), Torino, 1939 (Biblioteca della Società Storica Subalpina, CLXI).</vt:lpstr>
      <vt:lpstr>Presentazione standard di PowerPoint</vt:lpstr>
      <vt:lpstr>Presentazione standard di PowerPoint</vt:lpstr>
      <vt:lpstr>Presentazione standard di PowerPoint</vt:lpstr>
      <vt:lpstr>Presentazione standard di PowerPoint</vt:lpstr>
      <vt:lpstr>C. VIOLANTE, Alle origini del debito pubblico nel secolo XII: l'esempio di Pisa, in Studi per Enrico Fiumi, Pisa, Pacini, 1979, p. 169</vt:lpstr>
      <vt:lpstr>Statuti di Bologna dell'anno 1288, Città del Vaticano, Biblioteca Apostolica Vaticana, 1937 (Studi e testi, 73-74), II, pp. 187-88.</vt:lpstr>
      <vt:lpstr>Presentazione standard di PowerPoint</vt:lpstr>
      <vt:lpstr>Presentazione standard di PowerPoint</vt:lpstr>
      <vt:lpstr>Statuti di Bologna dell'anno 1288, II, pp. 185-86.</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Storia sociale ed economica del Medioevo</dc:title>
  <dc:creator>DAVIDE MIRIAM</dc:creator>
  <cp:lastModifiedBy>User</cp:lastModifiedBy>
  <cp:revision>53</cp:revision>
  <dcterms:created xsi:type="dcterms:W3CDTF">2021-10-25T10:02:29Z</dcterms:created>
  <dcterms:modified xsi:type="dcterms:W3CDTF">2021-11-08T16:45:09Z</dcterms:modified>
</cp:coreProperties>
</file>