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64" r:id="rId2"/>
    <p:sldId id="499" r:id="rId3"/>
    <p:sldId id="500" r:id="rId4"/>
    <p:sldId id="501" r:id="rId5"/>
    <p:sldId id="502" r:id="rId6"/>
    <p:sldId id="622" r:id="rId7"/>
    <p:sldId id="503" r:id="rId8"/>
    <p:sldId id="504" r:id="rId9"/>
    <p:sldId id="505" r:id="rId10"/>
    <p:sldId id="506" r:id="rId11"/>
    <p:sldId id="507" r:id="rId12"/>
    <p:sldId id="508" r:id="rId13"/>
    <p:sldId id="509" r:id="rId14"/>
    <p:sldId id="510" r:id="rId15"/>
    <p:sldId id="630" r:id="rId16"/>
    <p:sldId id="511" r:id="rId17"/>
    <p:sldId id="627" r:id="rId18"/>
    <p:sldId id="512" r:id="rId19"/>
    <p:sldId id="628" r:id="rId20"/>
    <p:sldId id="514" r:id="rId21"/>
    <p:sldId id="515" r:id="rId22"/>
    <p:sldId id="629" r:id="rId23"/>
    <p:sldId id="516" r:id="rId24"/>
    <p:sldId id="517" r:id="rId25"/>
    <p:sldId id="518" r:id="rId26"/>
    <p:sldId id="519" r:id="rId27"/>
    <p:sldId id="521" r:id="rId28"/>
    <p:sldId id="522" r:id="rId29"/>
    <p:sldId id="520" r:id="rId30"/>
    <p:sldId id="623" r:id="rId31"/>
    <p:sldId id="608" r:id="rId32"/>
    <p:sldId id="609" r:id="rId33"/>
    <p:sldId id="610" r:id="rId34"/>
    <p:sldId id="565" r:id="rId35"/>
    <p:sldId id="566" r:id="rId36"/>
    <p:sldId id="607" r:id="rId37"/>
    <p:sldId id="567" r:id="rId38"/>
    <p:sldId id="568" r:id="rId39"/>
    <p:sldId id="496" r:id="rId40"/>
    <p:sldId id="497" r:id="rId41"/>
    <p:sldId id="498" r:id="rId42"/>
    <p:sldId id="569" r:id="rId43"/>
    <p:sldId id="570" r:id="rId44"/>
    <p:sldId id="571" r:id="rId45"/>
    <p:sldId id="572" r:id="rId46"/>
    <p:sldId id="573" r:id="rId47"/>
    <p:sldId id="574" r:id="rId48"/>
    <p:sldId id="575" r:id="rId49"/>
    <p:sldId id="576" r:id="rId50"/>
    <p:sldId id="577" r:id="rId51"/>
    <p:sldId id="612" r:id="rId52"/>
    <p:sldId id="611" r:id="rId53"/>
    <p:sldId id="578" r:id="rId54"/>
    <p:sldId id="579" r:id="rId55"/>
    <p:sldId id="580" r:id="rId56"/>
    <p:sldId id="581" r:id="rId57"/>
    <p:sldId id="613" r:id="rId58"/>
    <p:sldId id="614" r:id="rId59"/>
    <p:sldId id="615" r:id="rId60"/>
    <p:sldId id="616" r:id="rId61"/>
    <p:sldId id="617" r:id="rId62"/>
    <p:sldId id="618" r:id="rId63"/>
    <p:sldId id="619" r:id="rId64"/>
    <p:sldId id="620" r:id="rId65"/>
    <p:sldId id="621" r:id="rId66"/>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CC9900"/>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68" autoAdjust="0"/>
    <p:restoredTop sz="86370" autoAdjust="0"/>
  </p:normalViewPr>
  <p:slideViewPr>
    <p:cSldViewPr>
      <p:cViewPr varScale="1">
        <p:scale>
          <a:sx n="116" d="100"/>
          <a:sy n="116" d="100"/>
        </p:scale>
        <p:origin x="9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wmf"/><Relationship Id="rId7" Type="http://schemas.openxmlformats.org/officeDocument/2006/relationships/image" Target="../media/image67.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3426F3-F403-409A-9D9B-6CF09A57E765}" type="slidenum">
              <a:rPr lang="it-IT" altLang="it-IT"/>
              <a:pPr>
                <a:defRPr/>
              </a:pPr>
              <a:t>‹#›</a:t>
            </a:fld>
            <a:endParaRPr lang="it-IT" altLang="it-IT"/>
          </a:p>
        </p:txBody>
      </p:sp>
    </p:spTree>
    <p:extLst>
      <p:ext uri="{BB962C8B-B14F-4D97-AF65-F5344CB8AC3E}">
        <p14:creationId xmlns:p14="http://schemas.microsoft.com/office/powerpoint/2010/main" val="93359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3FDD0C-2247-47CA-9B87-C3438F17F65C}" type="slidenum">
              <a:rPr lang="it-IT" altLang="it-IT" smtClean="0"/>
              <a:pPr>
                <a:spcBef>
                  <a:spcPct val="0"/>
                </a:spcBef>
              </a:pPr>
              <a:t>2</a:t>
            </a:fld>
            <a:endParaRPr lang="it-IT" altLang="it-IT"/>
          </a:p>
        </p:txBody>
      </p:sp>
    </p:spTree>
    <p:extLst>
      <p:ext uri="{BB962C8B-B14F-4D97-AF65-F5344CB8AC3E}">
        <p14:creationId xmlns:p14="http://schemas.microsoft.com/office/powerpoint/2010/main" val="480534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36B03B-A142-4CB3-8EB8-0158A58ADC06}"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55171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019F9B-C32C-4E70-93FB-09CF12988C68}" type="slidenum">
              <a:rPr lang="it-IT" altLang="it-IT" smtClean="0"/>
              <a:pPr>
                <a:spcBef>
                  <a:spcPct val="0"/>
                </a:spcBef>
              </a:pPr>
              <a:t>12</a:t>
            </a:fld>
            <a:endParaRPr lang="it-IT" altLang="it-IT"/>
          </a:p>
        </p:txBody>
      </p:sp>
    </p:spTree>
    <p:extLst>
      <p:ext uri="{BB962C8B-B14F-4D97-AF65-F5344CB8AC3E}">
        <p14:creationId xmlns:p14="http://schemas.microsoft.com/office/powerpoint/2010/main" val="417555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E435BC-DD79-41A5-AD3F-C282FAEA89B9}" type="slidenum">
              <a:rPr lang="it-IT" altLang="it-IT" smtClean="0"/>
              <a:pPr>
                <a:spcBef>
                  <a:spcPct val="0"/>
                </a:spcBef>
              </a:pPr>
              <a:t>13</a:t>
            </a:fld>
            <a:endParaRPr lang="it-IT" altLang="it-IT"/>
          </a:p>
        </p:txBody>
      </p:sp>
    </p:spTree>
    <p:extLst>
      <p:ext uri="{BB962C8B-B14F-4D97-AF65-F5344CB8AC3E}">
        <p14:creationId xmlns:p14="http://schemas.microsoft.com/office/powerpoint/2010/main" val="75129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D1FA0-AFBD-42C3-833B-A3BC219A6B34}" type="slidenum">
              <a:rPr lang="it-IT" altLang="it-IT" smtClean="0"/>
              <a:pPr>
                <a:spcBef>
                  <a:spcPct val="0"/>
                </a:spcBef>
              </a:pPr>
              <a:t>14</a:t>
            </a:fld>
            <a:endParaRPr lang="it-IT" altLang="it-IT"/>
          </a:p>
        </p:txBody>
      </p:sp>
    </p:spTree>
    <p:extLst>
      <p:ext uri="{BB962C8B-B14F-4D97-AF65-F5344CB8AC3E}">
        <p14:creationId xmlns:p14="http://schemas.microsoft.com/office/powerpoint/2010/main" val="1288229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D1FA0-AFBD-42C3-833B-A3BC219A6B34}" type="slidenum">
              <a:rPr lang="it-IT" altLang="it-IT" smtClean="0"/>
              <a:pPr>
                <a:spcBef>
                  <a:spcPct val="0"/>
                </a:spcBef>
              </a:pPr>
              <a:t>15</a:t>
            </a:fld>
            <a:endParaRPr lang="it-IT" altLang="it-IT"/>
          </a:p>
        </p:txBody>
      </p:sp>
    </p:spTree>
    <p:extLst>
      <p:ext uri="{BB962C8B-B14F-4D97-AF65-F5344CB8AC3E}">
        <p14:creationId xmlns:p14="http://schemas.microsoft.com/office/powerpoint/2010/main" val="193185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DE663B-78C0-4E8D-A418-7F321D3EDBB0}" type="slidenum">
              <a:rPr lang="it-IT" altLang="it-IT" smtClean="0"/>
              <a:pPr>
                <a:spcBef>
                  <a:spcPct val="0"/>
                </a:spcBef>
              </a:pPr>
              <a:t>16</a:t>
            </a:fld>
            <a:endParaRPr lang="it-IT" altLang="it-IT"/>
          </a:p>
        </p:txBody>
      </p:sp>
    </p:spTree>
    <p:extLst>
      <p:ext uri="{BB962C8B-B14F-4D97-AF65-F5344CB8AC3E}">
        <p14:creationId xmlns:p14="http://schemas.microsoft.com/office/powerpoint/2010/main" val="3542008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091EC2-A0CB-443D-BF80-A9F895A1568A}" type="slidenum">
              <a:rPr lang="it-IT" altLang="it-IT" smtClean="0"/>
              <a:pPr>
                <a:spcBef>
                  <a:spcPct val="0"/>
                </a:spcBef>
              </a:pPr>
              <a:t>18</a:t>
            </a:fld>
            <a:endParaRPr lang="it-IT" altLang="it-IT"/>
          </a:p>
        </p:txBody>
      </p:sp>
    </p:spTree>
    <p:extLst>
      <p:ext uri="{BB962C8B-B14F-4D97-AF65-F5344CB8AC3E}">
        <p14:creationId xmlns:p14="http://schemas.microsoft.com/office/powerpoint/2010/main" val="325217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A97DC2-F5FF-4D15-A3DA-4890D1D74551}" type="slidenum">
              <a:rPr lang="it-IT" altLang="it-IT" smtClean="0"/>
              <a:pPr>
                <a:spcBef>
                  <a:spcPct val="0"/>
                </a:spcBef>
              </a:pPr>
              <a:t>19</a:t>
            </a:fld>
            <a:endParaRPr lang="it-IT" altLang="it-IT"/>
          </a:p>
        </p:txBody>
      </p:sp>
    </p:spTree>
    <p:extLst>
      <p:ext uri="{BB962C8B-B14F-4D97-AF65-F5344CB8AC3E}">
        <p14:creationId xmlns:p14="http://schemas.microsoft.com/office/powerpoint/2010/main" val="3982575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4F54F1-87C5-41F5-830D-17672C3CA4F7}" type="slidenum">
              <a:rPr lang="it-IT" altLang="it-IT" smtClean="0"/>
              <a:pPr>
                <a:spcBef>
                  <a:spcPct val="0"/>
                </a:spcBef>
              </a:pPr>
              <a:t>20</a:t>
            </a:fld>
            <a:endParaRPr lang="it-IT" altLang="it-IT"/>
          </a:p>
        </p:txBody>
      </p:sp>
    </p:spTree>
    <p:extLst>
      <p:ext uri="{BB962C8B-B14F-4D97-AF65-F5344CB8AC3E}">
        <p14:creationId xmlns:p14="http://schemas.microsoft.com/office/powerpoint/2010/main" val="183705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C34CF-D14E-4A6F-BC48-7F78005C1326}" type="slidenum">
              <a:rPr lang="it-IT" altLang="it-IT" smtClean="0"/>
              <a:pPr>
                <a:spcBef>
                  <a:spcPct val="0"/>
                </a:spcBef>
              </a:pPr>
              <a:t>21</a:t>
            </a:fld>
            <a:endParaRPr lang="it-IT" altLang="it-IT"/>
          </a:p>
        </p:txBody>
      </p:sp>
    </p:spTree>
    <p:extLst>
      <p:ext uri="{BB962C8B-B14F-4D97-AF65-F5344CB8AC3E}">
        <p14:creationId xmlns:p14="http://schemas.microsoft.com/office/powerpoint/2010/main" val="355073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4FB082-1CE9-4642-AB92-CD98758A8D1A}" type="slidenum">
              <a:rPr lang="it-IT" altLang="it-IT" smtClean="0"/>
              <a:pPr>
                <a:spcBef>
                  <a:spcPct val="0"/>
                </a:spcBef>
              </a:pPr>
              <a:t>3</a:t>
            </a:fld>
            <a:endParaRPr lang="it-IT" altLang="it-IT"/>
          </a:p>
        </p:txBody>
      </p:sp>
    </p:spTree>
    <p:extLst>
      <p:ext uri="{BB962C8B-B14F-4D97-AF65-F5344CB8AC3E}">
        <p14:creationId xmlns:p14="http://schemas.microsoft.com/office/powerpoint/2010/main" val="2410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C34CF-D14E-4A6F-BC48-7F78005C1326}" type="slidenum">
              <a:rPr lang="it-IT" altLang="it-IT" smtClean="0"/>
              <a:pPr>
                <a:spcBef>
                  <a:spcPct val="0"/>
                </a:spcBef>
              </a:pPr>
              <a:t>22</a:t>
            </a:fld>
            <a:endParaRPr lang="it-IT" altLang="it-IT"/>
          </a:p>
        </p:txBody>
      </p:sp>
    </p:spTree>
    <p:extLst>
      <p:ext uri="{BB962C8B-B14F-4D97-AF65-F5344CB8AC3E}">
        <p14:creationId xmlns:p14="http://schemas.microsoft.com/office/powerpoint/2010/main" val="2023673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0EB90A-2663-43E8-B6B1-04D0BD0DE504}" type="slidenum">
              <a:rPr lang="it-IT" altLang="it-IT" smtClean="0"/>
              <a:pPr>
                <a:spcBef>
                  <a:spcPct val="0"/>
                </a:spcBef>
              </a:pPr>
              <a:t>23</a:t>
            </a:fld>
            <a:endParaRPr lang="it-IT" altLang="it-IT"/>
          </a:p>
        </p:txBody>
      </p:sp>
    </p:spTree>
    <p:extLst>
      <p:ext uri="{BB962C8B-B14F-4D97-AF65-F5344CB8AC3E}">
        <p14:creationId xmlns:p14="http://schemas.microsoft.com/office/powerpoint/2010/main" val="794907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4583DC-7DDE-431A-B7FD-B9ADDF5AF8A1}" type="slidenum">
              <a:rPr lang="it-IT" altLang="it-IT" smtClean="0"/>
              <a:pPr>
                <a:spcBef>
                  <a:spcPct val="0"/>
                </a:spcBef>
              </a:pPr>
              <a:t>24</a:t>
            </a:fld>
            <a:endParaRPr lang="it-IT" altLang="it-IT"/>
          </a:p>
        </p:txBody>
      </p:sp>
    </p:spTree>
    <p:extLst>
      <p:ext uri="{BB962C8B-B14F-4D97-AF65-F5344CB8AC3E}">
        <p14:creationId xmlns:p14="http://schemas.microsoft.com/office/powerpoint/2010/main" val="957266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0EC7B6-0CBD-45F7-9889-807357AC26B6}" type="slidenum">
              <a:rPr lang="it-IT" altLang="it-IT" smtClean="0"/>
              <a:pPr>
                <a:spcBef>
                  <a:spcPct val="0"/>
                </a:spcBef>
              </a:pPr>
              <a:t>25</a:t>
            </a:fld>
            <a:endParaRPr lang="it-IT" altLang="it-IT"/>
          </a:p>
        </p:txBody>
      </p:sp>
    </p:spTree>
    <p:extLst>
      <p:ext uri="{BB962C8B-B14F-4D97-AF65-F5344CB8AC3E}">
        <p14:creationId xmlns:p14="http://schemas.microsoft.com/office/powerpoint/2010/main" val="446094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A822FB-DE7C-4EE8-B784-0BB9BCA8289C}" type="slidenum">
              <a:rPr lang="it-IT" altLang="it-IT" smtClean="0"/>
              <a:pPr>
                <a:spcBef>
                  <a:spcPct val="0"/>
                </a:spcBef>
              </a:pPr>
              <a:t>26</a:t>
            </a:fld>
            <a:endParaRPr lang="it-IT" altLang="it-IT"/>
          </a:p>
        </p:txBody>
      </p:sp>
    </p:spTree>
    <p:extLst>
      <p:ext uri="{BB962C8B-B14F-4D97-AF65-F5344CB8AC3E}">
        <p14:creationId xmlns:p14="http://schemas.microsoft.com/office/powerpoint/2010/main" val="2744830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723521-1136-4A5A-8922-16FE98DD922A}" type="slidenum">
              <a:rPr lang="it-IT" altLang="it-IT" smtClean="0"/>
              <a:pPr>
                <a:spcBef>
                  <a:spcPct val="0"/>
                </a:spcBef>
              </a:pPr>
              <a:t>27</a:t>
            </a:fld>
            <a:endParaRPr lang="it-IT" altLang="it-IT"/>
          </a:p>
        </p:txBody>
      </p:sp>
    </p:spTree>
    <p:extLst>
      <p:ext uri="{BB962C8B-B14F-4D97-AF65-F5344CB8AC3E}">
        <p14:creationId xmlns:p14="http://schemas.microsoft.com/office/powerpoint/2010/main" val="2193914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727FCA-D83A-490E-8580-F51FEFED953D}" type="slidenum">
              <a:rPr lang="it-IT" altLang="it-IT" smtClean="0"/>
              <a:pPr>
                <a:spcBef>
                  <a:spcPct val="0"/>
                </a:spcBef>
              </a:pPr>
              <a:t>28</a:t>
            </a:fld>
            <a:endParaRPr lang="it-IT" altLang="it-IT"/>
          </a:p>
        </p:txBody>
      </p:sp>
    </p:spTree>
    <p:extLst>
      <p:ext uri="{BB962C8B-B14F-4D97-AF65-F5344CB8AC3E}">
        <p14:creationId xmlns:p14="http://schemas.microsoft.com/office/powerpoint/2010/main" val="423711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6159C-34FF-4044-AFDD-A06593EE98B5}" type="slidenum">
              <a:rPr lang="it-IT" altLang="it-IT" smtClean="0"/>
              <a:pPr>
                <a:spcBef>
                  <a:spcPct val="0"/>
                </a:spcBef>
              </a:pPr>
              <a:t>29</a:t>
            </a:fld>
            <a:endParaRPr lang="it-IT" altLang="it-IT"/>
          </a:p>
        </p:txBody>
      </p:sp>
    </p:spTree>
    <p:extLst>
      <p:ext uri="{BB962C8B-B14F-4D97-AF65-F5344CB8AC3E}">
        <p14:creationId xmlns:p14="http://schemas.microsoft.com/office/powerpoint/2010/main" val="3888080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E0F97D-77AB-4343-9C9A-4B533546792D}" type="slidenum">
              <a:rPr lang="it-IT" altLang="it-IT" smtClean="0"/>
              <a:pPr>
                <a:spcBef>
                  <a:spcPct val="0"/>
                </a:spcBef>
              </a:pPr>
              <a:t>30</a:t>
            </a:fld>
            <a:endParaRPr lang="it-IT" altLang="it-IT"/>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482120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DDD0E9-4806-4D54-B1BF-9E1CD54FDC26}" type="slidenum">
              <a:rPr lang="it-IT" altLang="it-IT" smtClean="0"/>
              <a:pPr>
                <a:spcBef>
                  <a:spcPct val="0"/>
                </a:spcBef>
              </a:pPr>
              <a:t>31</a:t>
            </a:fld>
            <a:endParaRPr lang="it-IT" altLang="it-IT"/>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06970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08B634-A284-42B2-9285-CBD96833C920}" type="slidenum">
              <a:rPr lang="it-IT" altLang="it-IT" smtClean="0"/>
              <a:pPr>
                <a:spcBef>
                  <a:spcPct val="0"/>
                </a:spcBef>
              </a:pPr>
              <a:t>4</a:t>
            </a:fld>
            <a:endParaRPr lang="it-IT" altLang="it-IT"/>
          </a:p>
        </p:txBody>
      </p:sp>
    </p:spTree>
    <p:extLst>
      <p:ext uri="{BB962C8B-B14F-4D97-AF65-F5344CB8AC3E}">
        <p14:creationId xmlns:p14="http://schemas.microsoft.com/office/powerpoint/2010/main" val="3727775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BD9AA3-F0E9-4FC5-BE36-C97B5C4071D7}" type="slidenum">
              <a:rPr lang="it-IT" altLang="it-IT" smtClean="0"/>
              <a:pPr>
                <a:spcBef>
                  <a:spcPct val="0"/>
                </a:spcBef>
              </a:pPr>
              <a:t>32</a:t>
            </a:fld>
            <a:endParaRPr lang="it-IT" altLang="it-IT"/>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319803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843DED-6487-4A73-B90F-AAB182F6A538}" type="slidenum">
              <a:rPr lang="it-IT" altLang="it-IT" smtClean="0"/>
              <a:pPr>
                <a:spcBef>
                  <a:spcPct val="0"/>
                </a:spcBef>
              </a:pPr>
              <a:t>33</a:t>
            </a:fld>
            <a:endParaRPr lang="it-IT" altLang="it-IT"/>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0918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BCA20-43E4-44DB-9189-09CE093900FF}" type="slidenum">
              <a:rPr lang="it-IT" altLang="it-IT" smtClean="0"/>
              <a:pPr>
                <a:spcBef>
                  <a:spcPct val="0"/>
                </a:spcBef>
              </a:pPr>
              <a:t>34</a:t>
            </a:fld>
            <a:endParaRPr lang="it-IT" altLang="it-IT"/>
          </a:p>
        </p:txBody>
      </p:sp>
    </p:spTree>
    <p:extLst>
      <p:ext uri="{BB962C8B-B14F-4D97-AF65-F5344CB8AC3E}">
        <p14:creationId xmlns:p14="http://schemas.microsoft.com/office/powerpoint/2010/main" val="3811064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C2BAAA-4073-4DA7-8F9A-2FEB6C743769}" type="slidenum">
              <a:rPr lang="it-IT" altLang="it-IT" smtClean="0"/>
              <a:pPr>
                <a:spcBef>
                  <a:spcPct val="0"/>
                </a:spcBef>
              </a:pPr>
              <a:t>35</a:t>
            </a:fld>
            <a:endParaRPr lang="it-IT" altLang="it-IT"/>
          </a:p>
        </p:txBody>
      </p:sp>
    </p:spTree>
    <p:extLst>
      <p:ext uri="{BB962C8B-B14F-4D97-AF65-F5344CB8AC3E}">
        <p14:creationId xmlns:p14="http://schemas.microsoft.com/office/powerpoint/2010/main" val="1900137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E1A9C7-F862-4DA4-A6BA-5D58B9647604}" type="slidenum">
              <a:rPr lang="it-IT" altLang="it-IT" smtClean="0"/>
              <a:pPr>
                <a:spcBef>
                  <a:spcPct val="0"/>
                </a:spcBef>
              </a:pPr>
              <a:t>36</a:t>
            </a:fld>
            <a:endParaRPr lang="it-IT" altLang="it-IT"/>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791872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E9FAC7-CAA1-420E-B050-1D2C33E72A85}" type="slidenum">
              <a:rPr lang="it-IT" altLang="it-IT" smtClean="0"/>
              <a:pPr>
                <a:spcBef>
                  <a:spcPct val="0"/>
                </a:spcBef>
              </a:pPr>
              <a:t>37</a:t>
            </a:fld>
            <a:endParaRPr lang="it-IT" altLang="it-IT"/>
          </a:p>
        </p:txBody>
      </p:sp>
    </p:spTree>
    <p:extLst>
      <p:ext uri="{BB962C8B-B14F-4D97-AF65-F5344CB8AC3E}">
        <p14:creationId xmlns:p14="http://schemas.microsoft.com/office/powerpoint/2010/main" val="1065588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DDAEDA-5637-4C0A-8FED-AE11EA31ED7E}" type="slidenum">
              <a:rPr lang="it-IT" altLang="it-IT" smtClean="0"/>
              <a:pPr>
                <a:spcBef>
                  <a:spcPct val="0"/>
                </a:spcBef>
              </a:pPr>
              <a:t>38</a:t>
            </a:fld>
            <a:endParaRPr lang="it-IT" altLang="it-IT"/>
          </a:p>
        </p:txBody>
      </p:sp>
    </p:spTree>
    <p:extLst>
      <p:ext uri="{BB962C8B-B14F-4D97-AF65-F5344CB8AC3E}">
        <p14:creationId xmlns:p14="http://schemas.microsoft.com/office/powerpoint/2010/main" val="3049836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BE8676-AAFE-4946-8323-420644238CDC}" type="slidenum">
              <a:rPr lang="it-IT" altLang="it-IT" smtClean="0"/>
              <a:pPr>
                <a:spcBef>
                  <a:spcPct val="0"/>
                </a:spcBef>
              </a:pPr>
              <a:t>39</a:t>
            </a:fld>
            <a:endParaRPr lang="it-IT" altLang="it-IT"/>
          </a:p>
        </p:txBody>
      </p:sp>
    </p:spTree>
    <p:extLst>
      <p:ext uri="{BB962C8B-B14F-4D97-AF65-F5344CB8AC3E}">
        <p14:creationId xmlns:p14="http://schemas.microsoft.com/office/powerpoint/2010/main" val="3790472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64FA01-2658-4334-AC9B-263542D1CC1C}" type="slidenum">
              <a:rPr lang="it-IT" altLang="it-IT" smtClean="0"/>
              <a:pPr>
                <a:spcBef>
                  <a:spcPct val="0"/>
                </a:spcBef>
              </a:pPr>
              <a:t>40</a:t>
            </a:fld>
            <a:endParaRPr lang="it-IT" altLang="it-IT"/>
          </a:p>
        </p:txBody>
      </p:sp>
    </p:spTree>
    <p:extLst>
      <p:ext uri="{BB962C8B-B14F-4D97-AF65-F5344CB8AC3E}">
        <p14:creationId xmlns:p14="http://schemas.microsoft.com/office/powerpoint/2010/main" val="1359957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51F53F-DC53-42E3-AF66-A60893367B8A}" type="slidenum">
              <a:rPr lang="it-IT" altLang="it-IT" smtClean="0"/>
              <a:pPr>
                <a:spcBef>
                  <a:spcPct val="0"/>
                </a:spcBef>
              </a:pPr>
              <a:t>41</a:t>
            </a:fld>
            <a:endParaRPr lang="it-IT" altLang="it-IT"/>
          </a:p>
        </p:txBody>
      </p:sp>
    </p:spTree>
    <p:extLst>
      <p:ext uri="{BB962C8B-B14F-4D97-AF65-F5344CB8AC3E}">
        <p14:creationId xmlns:p14="http://schemas.microsoft.com/office/powerpoint/2010/main" val="65996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5672D-A05D-46CF-9E7F-56A2EB895218}" type="slidenum">
              <a:rPr lang="it-IT" altLang="it-IT" smtClean="0"/>
              <a:pPr>
                <a:spcBef>
                  <a:spcPct val="0"/>
                </a:spcBef>
              </a:pPr>
              <a:t>5</a:t>
            </a:fld>
            <a:endParaRPr lang="it-IT" altLang="it-IT"/>
          </a:p>
        </p:txBody>
      </p:sp>
    </p:spTree>
    <p:extLst>
      <p:ext uri="{BB962C8B-B14F-4D97-AF65-F5344CB8AC3E}">
        <p14:creationId xmlns:p14="http://schemas.microsoft.com/office/powerpoint/2010/main" val="291529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65078-B4D1-46A9-B02D-FFF802C8D21D}" type="slidenum">
              <a:rPr lang="it-IT" altLang="it-IT" smtClean="0"/>
              <a:pPr>
                <a:spcBef>
                  <a:spcPct val="0"/>
                </a:spcBef>
              </a:pPr>
              <a:t>42</a:t>
            </a:fld>
            <a:endParaRPr lang="it-IT" altLang="it-IT"/>
          </a:p>
        </p:txBody>
      </p:sp>
    </p:spTree>
    <p:extLst>
      <p:ext uri="{BB962C8B-B14F-4D97-AF65-F5344CB8AC3E}">
        <p14:creationId xmlns:p14="http://schemas.microsoft.com/office/powerpoint/2010/main" val="3948417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44BE2F-D211-4DB3-9CAC-CDDC940AA3DE}" type="slidenum">
              <a:rPr lang="it-IT" altLang="it-IT" smtClean="0"/>
              <a:pPr>
                <a:spcBef>
                  <a:spcPct val="0"/>
                </a:spcBef>
              </a:pPr>
              <a:t>43</a:t>
            </a:fld>
            <a:endParaRPr lang="it-IT" altLang="it-IT"/>
          </a:p>
        </p:txBody>
      </p:sp>
    </p:spTree>
    <p:extLst>
      <p:ext uri="{BB962C8B-B14F-4D97-AF65-F5344CB8AC3E}">
        <p14:creationId xmlns:p14="http://schemas.microsoft.com/office/powerpoint/2010/main" val="2478787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F3DAD7-16C3-4374-BA4C-253D4A6FCBC6}" type="slidenum">
              <a:rPr lang="it-IT" altLang="it-IT" smtClean="0"/>
              <a:pPr>
                <a:spcBef>
                  <a:spcPct val="0"/>
                </a:spcBef>
              </a:pPr>
              <a:t>44</a:t>
            </a:fld>
            <a:endParaRPr lang="it-IT" altLang="it-IT"/>
          </a:p>
        </p:txBody>
      </p:sp>
    </p:spTree>
    <p:extLst>
      <p:ext uri="{BB962C8B-B14F-4D97-AF65-F5344CB8AC3E}">
        <p14:creationId xmlns:p14="http://schemas.microsoft.com/office/powerpoint/2010/main" val="2581638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375AA9-4003-49E7-B429-0D6D0B90F286}" type="slidenum">
              <a:rPr lang="it-IT" altLang="it-IT" smtClean="0"/>
              <a:pPr>
                <a:spcBef>
                  <a:spcPct val="0"/>
                </a:spcBef>
              </a:pPr>
              <a:t>45</a:t>
            </a:fld>
            <a:endParaRPr lang="it-IT" altLang="it-IT"/>
          </a:p>
        </p:txBody>
      </p:sp>
    </p:spTree>
    <p:extLst>
      <p:ext uri="{BB962C8B-B14F-4D97-AF65-F5344CB8AC3E}">
        <p14:creationId xmlns:p14="http://schemas.microsoft.com/office/powerpoint/2010/main" val="723647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348331-CBFC-412A-B3E7-F62EB67895CD}" type="slidenum">
              <a:rPr lang="it-IT" altLang="it-IT" smtClean="0"/>
              <a:pPr>
                <a:spcBef>
                  <a:spcPct val="0"/>
                </a:spcBef>
              </a:pPr>
              <a:t>46</a:t>
            </a:fld>
            <a:endParaRPr lang="it-IT" altLang="it-IT"/>
          </a:p>
        </p:txBody>
      </p:sp>
    </p:spTree>
    <p:extLst>
      <p:ext uri="{BB962C8B-B14F-4D97-AF65-F5344CB8AC3E}">
        <p14:creationId xmlns:p14="http://schemas.microsoft.com/office/powerpoint/2010/main" val="1721732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DEF630-6F46-421A-A2B3-A52197E9EEBC}" type="slidenum">
              <a:rPr lang="it-IT" altLang="it-IT" smtClean="0"/>
              <a:pPr>
                <a:spcBef>
                  <a:spcPct val="0"/>
                </a:spcBef>
              </a:pPr>
              <a:t>47</a:t>
            </a:fld>
            <a:endParaRPr lang="it-IT" altLang="it-IT"/>
          </a:p>
        </p:txBody>
      </p:sp>
    </p:spTree>
    <p:extLst>
      <p:ext uri="{BB962C8B-B14F-4D97-AF65-F5344CB8AC3E}">
        <p14:creationId xmlns:p14="http://schemas.microsoft.com/office/powerpoint/2010/main" val="2891691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3386C8-178B-449E-9235-509B87C615C9}" type="slidenum">
              <a:rPr lang="it-IT" altLang="it-IT" smtClean="0"/>
              <a:pPr>
                <a:spcBef>
                  <a:spcPct val="0"/>
                </a:spcBef>
              </a:pPr>
              <a:t>48</a:t>
            </a:fld>
            <a:endParaRPr lang="it-IT" altLang="it-IT"/>
          </a:p>
        </p:txBody>
      </p:sp>
    </p:spTree>
    <p:extLst>
      <p:ext uri="{BB962C8B-B14F-4D97-AF65-F5344CB8AC3E}">
        <p14:creationId xmlns:p14="http://schemas.microsoft.com/office/powerpoint/2010/main" val="449984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016851-1480-4ED2-A7CD-8AEA15EE90F3}" type="slidenum">
              <a:rPr lang="it-IT" altLang="it-IT" smtClean="0"/>
              <a:pPr>
                <a:spcBef>
                  <a:spcPct val="0"/>
                </a:spcBef>
              </a:pPr>
              <a:t>49</a:t>
            </a:fld>
            <a:endParaRPr lang="it-IT" altLang="it-IT"/>
          </a:p>
        </p:txBody>
      </p:sp>
    </p:spTree>
    <p:extLst>
      <p:ext uri="{BB962C8B-B14F-4D97-AF65-F5344CB8AC3E}">
        <p14:creationId xmlns:p14="http://schemas.microsoft.com/office/powerpoint/2010/main" val="274311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2D8475-1A43-4A55-BECF-624544DE5589}" type="slidenum">
              <a:rPr lang="it-IT" altLang="it-IT" smtClean="0"/>
              <a:pPr>
                <a:spcBef>
                  <a:spcPct val="0"/>
                </a:spcBef>
              </a:pPr>
              <a:t>50</a:t>
            </a:fld>
            <a:endParaRPr lang="it-IT" altLang="it-IT"/>
          </a:p>
        </p:txBody>
      </p:sp>
    </p:spTree>
    <p:extLst>
      <p:ext uri="{BB962C8B-B14F-4D97-AF65-F5344CB8AC3E}">
        <p14:creationId xmlns:p14="http://schemas.microsoft.com/office/powerpoint/2010/main" val="995873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F6A1CB-C5CB-409A-9EC2-5A7FB14BF32B}" type="slidenum">
              <a:rPr lang="it-IT" altLang="it-IT" smtClean="0"/>
              <a:pPr>
                <a:spcBef>
                  <a:spcPct val="0"/>
                </a:spcBef>
              </a:pPr>
              <a:t>53</a:t>
            </a:fld>
            <a:endParaRPr lang="it-IT" altLang="it-IT"/>
          </a:p>
        </p:txBody>
      </p:sp>
    </p:spTree>
    <p:extLst>
      <p:ext uri="{BB962C8B-B14F-4D97-AF65-F5344CB8AC3E}">
        <p14:creationId xmlns:p14="http://schemas.microsoft.com/office/powerpoint/2010/main" val="137676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41D7DD-5D6C-42E5-916C-6DA5DC7A54DD}" type="slidenum">
              <a:rPr lang="it-IT" altLang="it-IT" smtClean="0"/>
              <a:pPr>
                <a:spcBef>
                  <a:spcPct val="0"/>
                </a:spcBef>
              </a:pPr>
              <a:t>6</a:t>
            </a:fld>
            <a:endParaRPr lang="it-IT" altLang="it-IT"/>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604912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DDC740-8933-4EC2-85CD-6416EC06C6F4}" type="slidenum">
              <a:rPr lang="it-IT" altLang="it-IT" smtClean="0"/>
              <a:pPr>
                <a:spcBef>
                  <a:spcPct val="0"/>
                </a:spcBef>
              </a:pPr>
              <a:t>54</a:t>
            </a:fld>
            <a:endParaRPr lang="it-IT" altLang="it-IT"/>
          </a:p>
        </p:txBody>
      </p:sp>
    </p:spTree>
    <p:extLst>
      <p:ext uri="{BB962C8B-B14F-4D97-AF65-F5344CB8AC3E}">
        <p14:creationId xmlns:p14="http://schemas.microsoft.com/office/powerpoint/2010/main" val="4062668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0E2C1B-6370-4D4E-ADD0-622F861E549E}" type="slidenum">
              <a:rPr lang="it-IT" altLang="it-IT" smtClean="0"/>
              <a:pPr>
                <a:spcBef>
                  <a:spcPct val="0"/>
                </a:spcBef>
              </a:pPr>
              <a:t>55</a:t>
            </a:fld>
            <a:endParaRPr lang="it-IT" altLang="it-IT"/>
          </a:p>
        </p:txBody>
      </p:sp>
    </p:spTree>
    <p:extLst>
      <p:ext uri="{BB962C8B-B14F-4D97-AF65-F5344CB8AC3E}">
        <p14:creationId xmlns:p14="http://schemas.microsoft.com/office/powerpoint/2010/main" val="1982310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C594A5-B6D5-4860-AD79-673EB07EFCB4}" type="slidenum">
              <a:rPr lang="it-IT" altLang="it-IT" smtClean="0"/>
              <a:pPr>
                <a:spcBef>
                  <a:spcPct val="0"/>
                </a:spcBef>
              </a:pPr>
              <a:t>56</a:t>
            </a:fld>
            <a:endParaRPr lang="it-IT" altLang="it-IT"/>
          </a:p>
        </p:txBody>
      </p:sp>
    </p:spTree>
    <p:extLst>
      <p:ext uri="{BB962C8B-B14F-4D97-AF65-F5344CB8AC3E}">
        <p14:creationId xmlns:p14="http://schemas.microsoft.com/office/powerpoint/2010/main" val="812297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28C934-988F-4DEB-BDCA-8D8C45FD0B32}" type="slidenum">
              <a:rPr lang="it-IT" altLang="it-IT" smtClean="0"/>
              <a:pPr>
                <a:spcBef>
                  <a:spcPct val="0"/>
                </a:spcBef>
              </a:pPr>
              <a:t>57</a:t>
            </a:fld>
            <a:endParaRPr lang="it-IT" altLang="it-IT"/>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219692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A7B444-628B-4A7C-AD3A-21EB427A7DCB}" type="slidenum">
              <a:rPr lang="it-IT" altLang="it-IT" smtClean="0"/>
              <a:pPr>
                <a:spcBef>
                  <a:spcPct val="0"/>
                </a:spcBef>
              </a:pPr>
              <a:t>58</a:t>
            </a:fld>
            <a:endParaRPr lang="it-IT" altLang="it-IT"/>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883994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CBE7EA-D53A-4272-9298-7CC3A04B54D8}" type="slidenum">
              <a:rPr lang="it-IT" altLang="it-IT" smtClean="0"/>
              <a:pPr>
                <a:spcBef>
                  <a:spcPct val="0"/>
                </a:spcBef>
              </a:pPr>
              <a:t>59</a:t>
            </a:fld>
            <a:endParaRPr lang="it-IT" altLang="it-IT"/>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788642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7EEDDF-8171-441C-9404-16BD86AD8FD7}" type="slidenum">
              <a:rPr lang="it-IT" altLang="it-IT" smtClean="0"/>
              <a:pPr>
                <a:spcBef>
                  <a:spcPct val="0"/>
                </a:spcBef>
              </a:pPr>
              <a:t>60</a:t>
            </a:fld>
            <a:endParaRPr lang="it-IT" altLang="it-IT"/>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410113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D3C560-AF6D-4543-8E71-2FF9DB68C089}" type="slidenum">
              <a:rPr lang="it-IT" altLang="it-IT" smtClean="0"/>
              <a:pPr>
                <a:spcBef>
                  <a:spcPct val="0"/>
                </a:spcBef>
              </a:pPr>
              <a:t>61</a:t>
            </a:fld>
            <a:endParaRPr lang="it-IT" altLang="it-IT"/>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66457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368690-A059-4CDB-9DB6-D1B41BFC640B}" type="slidenum">
              <a:rPr lang="it-IT" altLang="it-IT" smtClean="0"/>
              <a:pPr>
                <a:spcBef>
                  <a:spcPct val="0"/>
                </a:spcBef>
              </a:pPr>
              <a:t>62</a:t>
            </a:fld>
            <a:endParaRPr lang="it-IT" altLang="it-IT"/>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278107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D2922B-5636-4ABC-BC1F-B2E69BA7A7DF}" type="slidenum">
              <a:rPr lang="it-IT" altLang="it-IT" smtClean="0"/>
              <a:pPr>
                <a:spcBef>
                  <a:spcPct val="0"/>
                </a:spcBef>
              </a:pPr>
              <a:t>63</a:t>
            </a:fld>
            <a:endParaRPr lang="it-IT" altLang="it-IT"/>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1898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9564B-EEB9-4264-B871-F4771437257B}" type="slidenum">
              <a:rPr lang="it-IT" altLang="it-IT" smtClean="0"/>
              <a:pPr>
                <a:spcBef>
                  <a:spcPct val="0"/>
                </a:spcBef>
              </a:pPr>
              <a:t>7</a:t>
            </a:fld>
            <a:endParaRPr lang="it-IT" altLang="it-IT"/>
          </a:p>
        </p:txBody>
      </p:sp>
    </p:spTree>
    <p:extLst>
      <p:ext uri="{BB962C8B-B14F-4D97-AF65-F5344CB8AC3E}">
        <p14:creationId xmlns:p14="http://schemas.microsoft.com/office/powerpoint/2010/main" val="2196549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D63F3A-6F45-44E3-B5D2-F4227F2ADDBA}" type="slidenum">
              <a:rPr lang="it-IT" altLang="it-IT" smtClean="0"/>
              <a:pPr>
                <a:spcBef>
                  <a:spcPct val="0"/>
                </a:spcBef>
              </a:pPr>
              <a:t>64</a:t>
            </a:fld>
            <a:endParaRPr lang="it-IT" alt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653509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5818F-0528-44C5-BF27-961E0FC8828A}" type="slidenum">
              <a:rPr lang="it-IT" altLang="it-IT" smtClean="0"/>
              <a:pPr>
                <a:spcBef>
                  <a:spcPct val="0"/>
                </a:spcBef>
              </a:pPr>
              <a:t>65</a:t>
            </a:fld>
            <a:endParaRPr lang="it-IT" altLang="it-IT"/>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74068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DA4A7D-5538-476C-8377-FE087B05A775}" type="slidenum">
              <a:rPr lang="it-IT" altLang="it-IT" smtClean="0"/>
              <a:pPr>
                <a:spcBef>
                  <a:spcPct val="0"/>
                </a:spcBef>
              </a:pPr>
              <a:t>8</a:t>
            </a:fld>
            <a:endParaRPr lang="it-IT" altLang="it-IT"/>
          </a:p>
        </p:txBody>
      </p:sp>
    </p:spTree>
    <p:extLst>
      <p:ext uri="{BB962C8B-B14F-4D97-AF65-F5344CB8AC3E}">
        <p14:creationId xmlns:p14="http://schemas.microsoft.com/office/powerpoint/2010/main" val="159840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E9D215-C2B1-499C-B6AB-F24667ED412C}" type="slidenum">
              <a:rPr lang="it-IT" altLang="it-IT" smtClean="0"/>
              <a:pPr>
                <a:spcBef>
                  <a:spcPct val="0"/>
                </a:spcBef>
              </a:pPr>
              <a:t>9</a:t>
            </a:fld>
            <a:endParaRPr lang="it-IT" altLang="it-IT"/>
          </a:p>
        </p:txBody>
      </p:sp>
    </p:spTree>
    <p:extLst>
      <p:ext uri="{BB962C8B-B14F-4D97-AF65-F5344CB8AC3E}">
        <p14:creationId xmlns:p14="http://schemas.microsoft.com/office/powerpoint/2010/main" val="126491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AA5D90-E2A0-42A2-91D3-B30DA89700B3}" type="slidenum">
              <a:rPr lang="it-IT" altLang="it-IT" smtClean="0"/>
              <a:pPr>
                <a:spcBef>
                  <a:spcPct val="0"/>
                </a:spcBef>
              </a:pPr>
              <a:t>10</a:t>
            </a:fld>
            <a:endParaRPr lang="it-IT" altLang="it-IT"/>
          </a:p>
        </p:txBody>
      </p:sp>
    </p:spTree>
    <p:extLst>
      <p:ext uri="{BB962C8B-B14F-4D97-AF65-F5344CB8AC3E}">
        <p14:creationId xmlns:p14="http://schemas.microsoft.com/office/powerpoint/2010/main" val="1107134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523F-3F01-4D93-ADA6-E7F828F9D196}" type="slidenum">
              <a:rPr lang="en-US" altLang="it-IT"/>
              <a:pPr>
                <a:defRPr/>
              </a:pPr>
              <a:t>‹#›</a:t>
            </a:fld>
            <a:endParaRPr lang="en-US" altLang="it-IT"/>
          </a:p>
        </p:txBody>
      </p:sp>
    </p:spTree>
    <p:extLst>
      <p:ext uri="{BB962C8B-B14F-4D97-AF65-F5344CB8AC3E}">
        <p14:creationId xmlns:p14="http://schemas.microsoft.com/office/powerpoint/2010/main" val="32699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3597-68D0-45E2-9192-0281CB036030}" type="slidenum">
              <a:rPr lang="en-US" altLang="it-IT"/>
              <a:pPr>
                <a:defRPr/>
              </a:pPr>
              <a:t>‹#›</a:t>
            </a:fld>
            <a:endParaRPr lang="en-US" altLang="it-IT"/>
          </a:p>
        </p:txBody>
      </p:sp>
    </p:spTree>
    <p:extLst>
      <p:ext uri="{BB962C8B-B14F-4D97-AF65-F5344CB8AC3E}">
        <p14:creationId xmlns:p14="http://schemas.microsoft.com/office/powerpoint/2010/main" val="79958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8E80-150F-4990-8DA1-34D8A9F08882}" type="slidenum">
              <a:rPr lang="en-US" altLang="it-IT"/>
              <a:pPr>
                <a:defRPr/>
              </a:pPr>
              <a:t>‹#›</a:t>
            </a:fld>
            <a:endParaRPr lang="en-US" altLang="it-IT"/>
          </a:p>
        </p:txBody>
      </p:sp>
    </p:spTree>
    <p:extLst>
      <p:ext uri="{BB962C8B-B14F-4D97-AF65-F5344CB8AC3E}">
        <p14:creationId xmlns:p14="http://schemas.microsoft.com/office/powerpoint/2010/main" val="190487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4B1EF-9B16-4CA4-B792-5D1AB0C34CA7}" type="slidenum">
              <a:rPr lang="en-US" altLang="it-IT"/>
              <a:pPr>
                <a:defRPr/>
              </a:pPr>
              <a:t>‹#›</a:t>
            </a:fld>
            <a:endParaRPr lang="en-US" altLang="it-IT"/>
          </a:p>
        </p:txBody>
      </p:sp>
    </p:spTree>
    <p:extLst>
      <p:ext uri="{BB962C8B-B14F-4D97-AF65-F5344CB8AC3E}">
        <p14:creationId xmlns:p14="http://schemas.microsoft.com/office/powerpoint/2010/main" val="80286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9A55-5ACD-4538-8765-56BC7E0CEB87}" type="slidenum">
              <a:rPr lang="en-US" altLang="it-IT"/>
              <a:pPr>
                <a:defRPr/>
              </a:pPr>
              <a:t>‹#›</a:t>
            </a:fld>
            <a:endParaRPr lang="en-US" altLang="it-IT"/>
          </a:p>
        </p:txBody>
      </p:sp>
    </p:spTree>
    <p:extLst>
      <p:ext uri="{BB962C8B-B14F-4D97-AF65-F5344CB8AC3E}">
        <p14:creationId xmlns:p14="http://schemas.microsoft.com/office/powerpoint/2010/main" val="92464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E85BC-D996-4A15-B50D-D6F1DA891765}" type="slidenum">
              <a:rPr lang="en-US" altLang="it-IT"/>
              <a:pPr>
                <a:defRPr/>
              </a:pPr>
              <a:t>‹#›</a:t>
            </a:fld>
            <a:endParaRPr lang="en-US" altLang="it-IT"/>
          </a:p>
        </p:txBody>
      </p:sp>
    </p:spTree>
    <p:extLst>
      <p:ext uri="{BB962C8B-B14F-4D97-AF65-F5344CB8AC3E}">
        <p14:creationId xmlns:p14="http://schemas.microsoft.com/office/powerpoint/2010/main" val="40588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11D91-B5C7-42A9-97CE-0C35AE928DFF}" type="slidenum">
              <a:rPr lang="en-US" altLang="it-IT"/>
              <a:pPr>
                <a:defRPr/>
              </a:pPr>
              <a:t>‹#›</a:t>
            </a:fld>
            <a:endParaRPr lang="en-US" altLang="it-IT"/>
          </a:p>
        </p:txBody>
      </p:sp>
    </p:spTree>
    <p:extLst>
      <p:ext uri="{BB962C8B-B14F-4D97-AF65-F5344CB8AC3E}">
        <p14:creationId xmlns:p14="http://schemas.microsoft.com/office/powerpoint/2010/main" val="7188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5EC596-E62A-457A-A4D4-E12884FDE606}" type="slidenum">
              <a:rPr lang="en-US" altLang="it-IT"/>
              <a:pPr>
                <a:defRPr/>
              </a:pPr>
              <a:t>‹#›</a:t>
            </a:fld>
            <a:endParaRPr lang="en-US" altLang="it-IT"/>
          </a:p>
        </p:txBody>
      </p:sp>
    </p:spTree>
    <p:extLst>
      <p:ext uri="{BB962C8B-B14F-4D97-AF65-F5344CB8AC3E}">
        <p14:creationId xmlns:p14="http://schemas.microsoft.com/office/powerpoint/2010/main" val="310220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5941FE-6CD7-4ABB-9516-CFFBFE8897AD}" type="slidenum">
              <a:rPr lang="en-US" altLang="it-IT"/>
              <a:pPr>
                <a:defRPr/>
              </a:pPr>
              <a:t>‹#›</a:t>
            </a:fld>
            <a:endParaRPr lang="en-US" altLang="it-IT"/>
          </a:p>
        </p:txBody>
      </p:sp>
    </p:spTree>
    <p:extLst>
      <p:ext uri="{BB962C8B-B14F-4D97-AF65-F5344CB8AC3E}">
        <p14:creationId xmlns:p14="http://schemas.microsoft.com/office/powerpoint/2010/main" val="6728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5D1E5-0BF9-46FB-B07D-27171F0D186A}" type="slidenum">
              <a:rPr lang="en-US" altLang="it-IT"/>
              <a:pPr>
                <a:defRPr/>
              </a:pPr>
              <a:t>‹#›</a:t>
            </a:fld>
            <a:endParaRPr lang="en-US" altLang="it-IT"/>
          </a:p>
        </p:txBody>
      </p:sp>
    </p:spTree>
    <p:extLst>
      <p:ext uri="{BB962C8B-B14F-4D97-AF65-F5344CB8AC3E}">
        <p14:creationId xmlns:p14="http://schemas.microsoft.com/office/powerpoint/2010/main" val="218423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9AFA7-EE50-4CBA-9F26-9AEFD296D869}" type="slidenum">
              <a:rPr lang="en-US" altLang="it-IT"/>
              <a:pPr>
                <a:defRPr/>
              </a:pPr>
              <a:t>‹#›</a:t>
            </a:fld>
            <a:endParaRPr lang="en-US" altLang="it-IT"/>
          </a:p>
        </p:txBody>
      </p:sp>
    </p:spTree>
    <p:extLst>
      <p:ext uri="{BB962C8B-B14F-4D97-AF65-F5344CB8AC3E}">
        <p14:creationId xmlns:p14="http://schemas.microsoft.com/office/powerpoint/2010/main" val="31227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66F6E89-34A2-4624-B140-4F38AB0063A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5.wmf"/></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5.wmf"/><Relationship Id="rId18" Type="http://schemas.openxmlformats.org/officeDocument/2006/relationships/oleObject" Target="../embeddings/oleObject8.bin"/><Relationship Id="rId3" Type="http://schemas.openxmlformats.org/officeDocument/2006/relationships/notesSlide" Target="../notesSlides/notesSlide40.xml"/><Relationship Id="rId7" Type="http://schemas.openxmlformats.org/officeDocument/2006/relationships/image" Target="../media/image62.wmf"/><Relationship Id="rId12" Type="http://schemas.openxmlformats.org/officeDocument/2006/relationships/oleObject" Target="../embeddings/oleObject5.bin"/><Relationship Id="rId17" Type="http://schemas.openxmlformats.org/officeDocument/2006/relationships/image" Target="../media/image67.wmf"/><Relationship Id="rId2" Type="http://schemas.openxmlformats.org/officeDocument/2006/relationships/slideLayout" Target="../slideLayouts/slideLayout1.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wmf"/><Relationship Id="rId5" Type="http://schemas.openxmlformats.org/officeDocument/2006/relationships/image" Target="../media/image61.wmf"/><Relationship Id="rId15" Type="http://schemas.openxmlformats.org/officeDocument/2006/relationships/image" Target="../media/image66.wmf"/><Relationship Id="rId10" Type="http://schemas.openxmlformats.org/officeDocument/2006/relationships/oleObject" Target="../embeddings/oleObject4.bin"/><Relationship Id="rId19" Type="http://schemas.openxmlformats.org/officeDocument/2006/relationships/image" Target="../media/image68.wmf"/><Relationship Id="rId4" Type="http://schemas.openxmlformats.org/officeDocument/2006/relationships/oleObject" Target="../embeddings/oleObject1.bin"/><Relationship Id="rId9" Type="http://schemas.openxmlformats.org/officeDocument/2006/relationships/image" Target="../media/image63.wmf"/><Relationship Id="rId1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0.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42.xml"/><Relationship Id="rId7" Type="http://schemas.openxmlformats.org/officeDocument/2006/relationships/image" Target="../media/image7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image" Target="../media/image74.wmf"/><Relationship Id="rId5" Type="http://schemas.openxmlformats.org/officeDocument/2006/relationships/image" Target="../media/image71.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73.wmf"/></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81.wmf"/><Relationship Id="rId18" Type="http://schemas.openxmlformats.org/officeDocument/2006/relationships/oleObject" Target="../embeddings/oleObject19.bin"/><Relationship Id="rId3" Type="http://schemas.openxmlformats.org/officeDocument/2006/relationships/notesSlide" Target="../notesSlides/notesSlide45.xml"/><Relationship Id="rId7" Type="http://schemas.openxmlformats.org/officeDocument/2006/relationships/image" Target="../media/image78.wmf"/><Relationship Id="rId12" Type="http://schemas.openxmlformats.org/officeDocument/2006/relationships/oleObject" Target="../embeddings/oleObject16.bin"/><Relationship Id="rId17" Type="http://schemas.openxmlformats.org/officeDocument/2006/relationships/image" Target="../media/image83.wmf"/><Relationship Id="rId2" Type="http://schemas.openxmlformats.org/officeDocument/2006/relationships/slideLayout" Target="../slideLayouts/slideLayout1.xml"/><Relationship Id="rId16" Type="http://schemas.openxmlformats.org/officeDocument/2006/relationships/oleObject" Target="../embeddings/oleObject18.bin"/><Relationship Id="rId20" Type="http://schemas.openxmlformats.org/officeDocument/2006/relationships/image" Target="../media/image87.png"/><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80.wmf"/><Relationship Id="rId5" Type="http://schemas.openxmlformats.org/officeDocument/2006/relationships/image" Target="../media/image86.png"/><Relationship Id="rId15" Type="http://schemas.openxmlformats.org/officeDocument/2006/relationships/image" Target="../media/image82.wmf"/><Relationship Id="rId10" Type="http://schemas.openxmlformats.org/officeDocument/2006/relationships/oleObject" Target="../embeddings/oleObject15.bin"/><Relationship Id="rId19" Type="http://schemas.openxmlformats.org/officeDocument/2006/relationships/image" Target="../media/image84.wmf"/><Relationship Id="rId4" Type="http://schemas.openxmlformats.org/officeDocument/2006/relationships/image" Target="../media/image85.png"/><Relationship Id="rId9" Type="http://schemas.openxmlformats.org/officeDocument/2006/relationships/image" Target="../media/image79.wmf"/><Relationship Id="rId14" Type="http://schemas.openxmlformats.org/officeDocument/2006/relationships/oleObject" Target="../embeddings/oleObject17.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9.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21.bin"/><Relationship Id="rId5" Type="http://schemas.openxmlformats.org/officeDocument/2006/relationships/image" Target="../media/image88.wmf"/><Relationship Id="rId4" Type="http://schemas.openxmlformats.org/officeDocument/2006/relationships/oleObject" Target="../embeddings/oleObject20.bin"/></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1.w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notesSlide" Target="../notesSlides/notesSlide48.xml"/><Relationship Id="rId7"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1.wmf"/><Relationship Id="rId5" Type="http://schemas.openxmlformats.org/officeDocument/2006/relationships/oleObject" Target="../embeddings/oleObject22.bin"/><Relationship Id="rId10" Type="http://schemas.openxmlformats.org/officeDocument/2006/relationships/image" Target="../media/image93.wmf"/><Relationship Id="rId4" Type="http://schemas.openxmlformats.org/officeDocument/2006/relationships/image" Target="../media/image94.png"/><Relationship Id="rId9" Type="http://schemas.openxmlformats.org/officeDocument/2006/relationships/oleObject" Target="../embeddings/oleObject24.bin"/></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wmf"/><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97.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6.bin"/><Relationship Id="rId5" Type="http://schemas.openxmlformats.org/officeDocument/2006/relationships/image" Target="../media/image96.wmf"/><Relationship Id="rId4" Type="http://schemas.openxmlformats.org/officeDocument/2006/relationships/oleObject" Target="../embeddings/oleObject25.bin"/></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5.wmf"/><Relationship Id="rId5" Type="http://schemas.openxmlformats.org/officeDocument/2006/relationships/oleObject" Target="../embeddings/oleObject27.bin"/><Relationship Id="rId4" Type="http://schemas.openxmlformats.org/officeDocument/2006/relationships/image" Target="../media/image106.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07.wmf"/><Relationship Id="rId4" Type="http://schemas.openxmlformats.org/officeDocument/2006/relationships/oleObject" Target="../embeddings/oleObject28.bin"/></Relationships>
</file>

<file path=ppt/slides/_rels/slide6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52400" y="1200150"/>
            <a:ext cx="8656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differences in density of materials (rocks) in Earth’s interior</a:t>
            </a:r>
          </a:p>
          <a:p>
            <a:pPr eaLnBrk="1" hangingPunct="1">
              <a:spcBef>
                <a:spcPct val="0"/>
              </a:spcBef>
              <a:buFontTx/>
              <a:buNone/>
            </a:pPr>
            <a:r>
              <a:rPr lang="en-US" altLang="it-IT" sz="2400">
                <a:latin typeface="Chalkboard"/>
              </a:rPr>
              <a:t>  produces small differences in local gravity field (</a:t>
            </a:r>
            <a:r>
              <a:rPr lang="en-US" altLang="it-IT" sz="2400">
                <a:solidFill>
                  <a:srgbClr val="0066FF"/>
                </a:solidFill>
                <a:latin typeface="Chalkboard"/>
              </a:rPr>
              <a:t>anomalies</a:t>
            </a:r>
            <a:r>
              <a:rPr lang="en-US" altLang="it-IT" sz="2400">
                <a:latin typeface="Chalkboard"/>
              </a:rPr>
              <a:t>)</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27275"/>
            <a:ext cx="6553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1828800" y="2327275"/>
            <a:ext cx="5257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5" name="Rectangle 7"/>
          <p:cNvSpPr>
            <a:spLocks noChangeArrowheads="1"/>
          </p:cNvSpPr>
          <p:nvPr/>
        </p:nvSpPr>
        <p:spPr bwMode="auto">
          <a:xfrm>
            <a:off x="609600" y="2022475"/>
            <a:ext cx="781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latin typeface="Chalkboard"/>
              </a:rPr>
              <a:t>can be measured with a </a:t>
            </a:r>
            <a:r>
              <a:rPr lang="en-US" altLang="it-IT" sz="2000" i="1">
                <a:solidFill>
                  <a:srgbClr val="FF6600"/>
                </a:solidFill>
                <a:latin typeface="Chalkboard"/>
              </a:rPr>
              <a:t>gravimeter </a:t>
            </a:r>
            <a:r>
              <a:rPr lang="en-US" altLang="it-IT" sz="2000" i="1">
                <a:latin typeface="Chalkboard"/>
              </a:rPr>
              <a:t>(attraction of spring to mass)</a:t>
            </a:r>
          </a:p>
        </p:txBody>
      </p:sp>
      <p:sp>
        <p:nvSpPr>
          <p:cNvPr id="6" name="Rectangle 8"/>
          <p:cNvSpPr>
            <a:spLocks noChangeArrowheads="1"/>
          </p:cNvSpPr>
          <p:nvPr/>
        </p:nvSpPr>
        <p:spPr bwMode="auto">
          <a:xfrm>
            <a:off x="163513" y="5375275"/>
            <a:ext cx="2351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C300"/>
                </a:solidFill>
                <a:latin typeface="Chalkboard"/>
              </a:rPr>
              <a:t>dense material</a:t>
            </a:r>
          </a:p>
          <a:p>
            <a:pPr eaLnBrk="1" hangingPunct="1">
              <a:spcBef>
                <a:spcPct val="0"/>
              </a:spcBef>
              <a:buFontTx/>
              <a:buNone/>
            </a:pPr>
            <a:r>
              <a:rPr lang="en-US" altLang="it-IT" sz="2000">
                <a:solidFill>
                  <a:srgbClr val="00C300"/>
                </a:solidFill>
                <a:latin typeface="Chalkboard"/>
              </a:rPr>
              <a:t>attracts</a:t>
            </a:r>
          </a:p>
          <a:p>
            <a:pPr eaLnBrk="1" hangingPunct="1">
              <a:spcBef>
                <a:spcPct val="0"/>
              </a:spcBef>
              <a:buFontTx/>
              <a:buNone/>
            </a:pPr>
            <a:r>
              <a:rPr lang="en-US" altLang="it-IT" sz="2000">
                <a:solidFill>
                  <a:srgbClr val="00C300"/>
                </a:solidFill>
                <a:latin typeface="Chalkboard"/>
              </a:rPr>
              <a:t>and extends spring</a:t>
            </a:r>
          </a:p>
        </p:txBody>
      </p:sp>
      <p:sp>
        <p:nvSpPr>
          <p:cNvPr id="7" name="Rectangle 9"/>
          <p:cNvSpPr>
            <a:spLocks noChangeArrowheads="1"/>
          </p:cNvSpPr>
          <p:nvPr/>
        </p:nvSpPr>
        <p:spPr bwMode="auto">
          <a:xfrm>
            <a:off x="6313488" y="5375275"/>
            <a:ext cx="22209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void (cave) has no</a:t>
            </a:r>
          </a:p>
          <a:p>
            <a:pPr eaLnBrk="1" hangingPunct="1">
              <a:spcBef>
                <a:spcPct val="0"/>
              </a:spcBef>
              <a:buFontTx/>
              <a:buNone/>
            </a:pPr>
            <a:r>
              <a:rPr lang="en-US" altLang="it-IT" sz="2000">
                <a:latin typeface="Chalkboard"/>
              </a:rPr>
              <a:t>mass to attract</a:t>
            </a:r>
          </a:p>
          <a:p>
            <a:pPr eaLnBrk="1" hangingPunct="1">
              <a:spcBef>
                <a:spcPct val="0"/>
              </a:spcBef>
              <a:buFontTx/>
              <a:buNone/>
            </a:pPr>
            <a:r>
              <a:rPr lang="en-US" altLang="it-IT" sz="2000">
                <a:latin typeface="Chalkboard"/>
              </a:rPr>
              <a:t>spring</a:t>
            </a:r>
          </a:p>
        </p:txBody>
      </p:sp>
      <p:sp>
        <p:nvSpPr>
          <p:cNvPr id="8" name="Rectangle 10"/>
          <p:cNvSpPr>
            <a:spLocks noChangeArrowheads="1"/>
          </p:cNvSpPr>
          <p:nvPr/>
        </p:nvSpPr>
        <p:spPr bwMode="auto">
          <a:xfrm>
            <a:off x="3433763" y="5375275"/>
            <a:ext cx="168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6F3F50"/>
                </a:solidFill>
                <a:latin typeface="Chalkboard"/>
              </a:rPr>
              <a:t>mass uniform</a:t>
            </a:r>
          </a:p>
          <a:p>
            <a:pPr eaLnBrk="1" hangingPunct="1">
              <a:spcBef>
                <a:spcPct val="0"/>
              </a:spcBef>
              <a:buFontTx/>
              <a:buNone/>
            </a:pPr>
            <a:r>
              <a:rPr lang="en-US" altLang="it-IT" sz="2000">
                <a:solidFill>
                  <a:srgbClr val="6F3F50"/>
                </a:solidFill>
                <a:latin typeface="Chalkboard"/>
              </a:rPr>
              <a:t>and spring</a:t>
            </a:r>
          </a:p>
          <a:p>
            <a:pPr eaLnBrk="1" hangingPunct="1">
              <a:spcBef>
                <a:spcPct val="0"/>
              </a:spcBef>
              <a:buFontTx/>
              <a:buNone/>
            </a:pPr>
            <a:r>
              <a:rPr lang="en-US" altLang="it-IT" sz="2000">
                <a:solidFill>
                  <a:srgbClr val="6F3F50"/>
                </a:solidFill>
                <a:latin typeface="Chalkboard"/>
              </a:rPr>
              <a:t>is neutral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23F3AD1-5B08-4C0D-9D3E-CF1AC0A3D3C0}" type="slidenum">
              <a:rPr lang="it-IT" altLang="it-IT" sz="1400" b="1" smtClean="0"/>
              <a:pPr>
                <a:spcBef>
                  <a:spcPct val="0"/>
                </a:spcBef>
                <a:buFontTx/>
                <a:buNone/>
              </a:pPr>
              <a:t>10</a:t>
            </a:fld>
            <a:endParaRPr lang="it-IT" altLang="it-IT" sz="1400" b="1"/>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095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141663"/>
            <a:ext cx="40100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746124-360E-4555-8B92-B0CBAB2BD4EE}" type="slidenum">
              <a:rPr lang="it-IT" altLang="it-IT" sz="1400" b="1" smtClean="0"/>
              <a:pPr>
                <a:spcBef>
                  <a:spcPct val="0"/>
                </a:spcBef>
                <a:buFontTx/>
                <a:buNone/>
              </a:pPr>
              <a:t>11</a:t>
            </a:fld>
            <a:endParaRPr lang="it-IT" altLang="it-IT" sz="1400" b="1"/>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500"/>
            <a:ext cx="9144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057C79-EF0C-4754-8170-934FDC6776D8}" type="slidenum">
              <a:rPr lang="it-IT" altLang="it-IT" sz="1400" b="1" smtClean="0"/>
              <a:pPr>
                <a:spcBef>
                  <a:spcPct val="0"/>
                </a:spcBef>
                <a:buFontTx/>
                <a:buNone/>
              </a:pPr>
              <a:t>12</a:t>
            </a:fld>
            <a:endParaRPr lang="it-IT" altLang="it-IT" sz="1400" b="1"/>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84313"/>
            <a:ext cx="748823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DC776C-91EA-4BBC-B1FE-7320267BDD89}" type="slidenum">
              <a:rPr lang="it-IT" altLang="it-IT" sz="1400" b="1" smtClean="0"/>
              <a:pPr>
                <a:spcBef>
                  <a:spcPct val="0"/>
                </a:spcBef>
                <a:buFontTx/>
                <a:buNone/>
              </a:pPr>
              <a:t>13</a:t>
            </a:fld>
            <a:endParaRPr lang="it-IT" altLang="it-IT" sz="1400" b="1"/>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7345362"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55ECEF-867A-4583-8185-D8E768290917}" type="slidenum">
              <a:rPr lang="it-IT" altLang="it-IT" sz="1400" b="1" smtClean="0"/>
              <a:pPr>
                <a:spcBef>
                  <a:spcPct val="0"/>
                </a:spcBef>
                <a:buFontTx/>
                <a:buNone/>
              </a:pPr>
              <a:t>14</a:t>
            </a:fld>
            <a:endParaRPr lang="it-IT" altLang="it-IT" sz="1400" b="1"/>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91604"/>
            <a:ext cx="60166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996" y="3809862"/>
            <a:ext cx="21621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8"/>
          <p:cNvSpPr txBox="1">
            <a:spLocks noChangeArrowheads="1"/>
          </p:cNvSpPr>
          <p:nvPr/>
        </p:nvSpPr>
        <p:spPr bwMode="auto">
          <a:xfrm>
            <a:off x="2124671" y="5507136"/>
            <a:ext cx="3968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mg</a:t>
            </a:r>
          </a:p>
        </p:txBody>
      </p:sp>
      <p:cxnSp>
        <p:nvCxnSpPr>
          <p:cNvPr id="12" name="Straight Arrow Connector 11"/>
          <p:cNvCxnSpPr/>
          <p:nvPr/>
        </p:nvCxnSpPr>
        <p:spPr>
          <a:xfrm>
            <a:off x="2699346" y="5569049"/>
            <a:ext cx="0" cy="1444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43808" y="5280124"/>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43808" y="5445224"/>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681" name="TextBox 22"/>
          <p:cNvSpPr txBox="1">
            <a:spLocks noChangeArrowheads="1"/>
          </p:cNvSpPr>
          <p:nvPr/>
        </p:nvSpPr>
        <p:spPr bwMode="auto">
          <a:xfrm>
            <a:off x="3491508" y="5208686"/>
            <a:ext cx="34766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dz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55ECEF-867A-4583-8185-D8E768290917}" type="slidenum">
              <a:rPr lang="it-IT" altLang="it-IT" sz="1400" b="1" smtClean="0"/>
              <a:pPr>
                <a:spcBef>
                  <a:spcPct val="0"/>
                </a:spcBef>
                <a:buFontTx/>
                <a:buNone/>
              </a:pPr>
              <a:t>15</a:t>
            </a:fld>
            <a:endParaRPr lang="it-IT" altLang="it-IT" sz="1400" b="1"/>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824" y="1058812"/>
            <a:ext cx="60166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907" y="3225078"/>
            <a:ext cx="21621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8"/>
          <p:cNvSpPr txBox="1">
            <a:spLocks noChangeArrowheads="1"/>
          </p:cNvSpPr>
          <p:nvPr/>
        </p:nvSpPr>
        <p:spPr bwMode="auto">
          <a:xfrm>
            <a:off x="1520582" y="4922352"/>
            <a:ext cx="3968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mg</a:t>
            </a:r>
          </a:p>
        </p:txBody>
      </p:sp>
      <p:cxnSp>
        <p:nvCxnSpPr>
          <p:cNvPr id="12" name="Straight Arrow Connector 11"/>
          <p:cNvCxnSpPr/>
          <p:nvPr/>
        </p:nvCxnSpPr>
        <p:spPr>
          <a:xfrm>
            <a:off x="2095257" y="4984265"/>
            <a:ext cx="0" cy="1444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39719" y="4695340"/>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39719" y="4860440"/>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681" name="TextBox 22"/>
          <p:cNvSpPr txBox="1">
            <a:spLocks noChangeArrowheads="1"/>
          </p:cNvSpPr>
          <p:nvPr/>
        </p:nvSpPr>
        <p:spPr bwMode="auto">
          <a:xfrm>
            <a:off x="2887419" y="4623902"/>
            <a:ext cx="34766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dz</a:t>
            </a:r>
          </a:p>
        </p:txBody>
      </p:sp>
      <p:sp>
        <p:nvSpPr>
          <p:cNvPr id="2" name="Rectangle 1">
            <a:extLst>
              <a:ext uri="{FF2B5EF4-FFF2-40B4-BE49-F238E27FC236}">
                <a16:creationId xmlns:a16="http://schemas.microsoft.com/office/drawing/2014/main" id="{419255DD-7C7E-4EB3-B5F5-B4A4CF50F477}"/>
              </a:ext>
            </a:extLst>
          </p:cNvPr>
          <p:cNvSpPr/>
          <p:nvPr/>
        </p:nvSpPr>
        <p:spPr>
          <a:xfrm>
            <a:off x="1313656" y="998573"/>
            <a:ext cx="7144544" cy="1015663"/>
          </a:xfrm>
          <a:prstGeom prst="rect">
            <a:avLst/>
          </a:prstGeom>
        </p:spPr>
        <p:txBody>
          <a:bodyPr wrap="square">
            <a:spAutoFit/>
          </a:bodyPr>
          <a:lstStyle/>
          <a:p>
            <a:pPr algn="ctr"/>
            <a:r>
              <a:rPr lang="it-IT" altLang="it-IT" b="0" dirty="0">
                <a:solidFill>
                  <a:srgbClr val="FF0000"/>
                </a:solidFill>
                <a:effectLst>
                  <a:outerShdw blurRad="38100" dist="38100" dir="2700000" algn="tl">
                    <a:srgbClr val="000000">
                      <a:alpha val="43137"/>
                    </a:srgbClr>
                  </a:outerShdw>
                </a:effectLst>
              </a:rPr>
              <a:t>GRAVIMETRO LINEARE</a:t>
            </a:r>
          </a:p>
          <a:p>
            <a:pPr algn="just"/>
            <a:r>
              <a:rPr lang="it-IT" altLang="it-IT" b="0" dirty="0"/>
              <a:t>Il principio è quello del dinamometro: un massa </a:t>
            </a:r>
            <a:r>
              <a:rPr lang="it-IT" altLang="it-IT" b="0" dirty="0">
                <a:solidFill>
                  <a:schemeClr val="accent2">
                    <a:lumMod val="75000"/>
                  </a:schemeClr>
                </a:solidFill>
              </a:rPr>
              <a:t>m</a:t>
            </a:r>
            <a:r>
              <a:rPr lang="it-IT" altLang="it-IT" b="0" dirty="0"/>
              <a:t> sospesa ad una molla con costante </a:t>
            </a:r>
            <a:r>
              <a:rPr lang="it-IT" altLang="it-IT" b="0" dirty="0">
                <a:solidFill>
                  <a:schemeClr val="accent2">
                    <a:lumMod val="75000"/>
                  </a:schemeClr>
                </a:solidFill>
              </a:rPr>
              <a:t>k</a:t>
            </a:r>
            <a:r>
              <a:rPr lang="it-IT" altLang="it-IT" b="0" dirty="0"/>
              <a:t>. Nella condizione di equilibrio avremo:</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7A6391F-BE1A-479D-8383-7D9D1205CC13}"/>
                  </a:ext>
                </a:extLst>
              </p:cNvPr>
              <p:cNvSpPr txBox="1"/>
              <p:nvPr/>
            </p:nvSpPr>
            <p:spPr>
              <a:xfrm>
                <a:off x="5026643" y="2122827"/>
                <a:ext cx="14069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𝒎𝒈</m:t>
                      </m:r>
                      <m:r>
                        <a:rPr lang="en-US" b="1" i="1" smtClean="0">
                          <a:latin typeface="Cambria Math" panose="02040503050406030204" pitchFamily="18" charset="0"/>
                        </a:rPr>
                        <m:t>=</m:t>
                      </m:r>
                      <m:r>
                        <a:rPr lang="en-US" b="1" i="1" smtClean="0">
                          <a:latin typeface="Cambria Math" panose="02040503050406030204" pitchFamily="18" charset="0"/>
                        </a:rPr>
                        <m:t>𝒌</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𝒛</m:t>
                          </m:r>
                        </m:e>
                        <m:sub>
                          <m:r>
                            <a:rPr lang="en-US" b="1" i="1" smtClean="0">
                              <a:latin typeface="Cambria Math" panose="02040503050406030204" pitchFamily="18" charset="0"/>
                            </a:rPr>
                            <m:t>𝟎</m:t>
                          </m:r>
                        </m:sub>
                      </m:sSub>
                    </m:oMath>
                  </m:oMathPara>
                </a14:m>
                <a:endParaRPr lang="en-US" dirty="0"/>
              </a:p>
            </p:txBody>
          </p:sp>
        </mc:Choice>
        <mc:Fallback xmlns="">
          <p:sp>
            <p:nvSpPr>
              <p:cNvPr id="4" name="TextBox 3">
                <a:extLst>
                  <a:ext uri="{FF2B5EF4-FFF2-40B4-BE49-F238E27FC236}">
                    <a16:creationId xmlns:a16="http://schemas.microsoft.com/office/drawing/2014/main" id="{87A6391F-BE1A-479D-8383-7D9D1205CC13}"/>
                  </a:ext>
                </a:extLst>
              </p:cNvPr>
              <p:cNvSpPr txBox="1">
                <a:spLocks noRot="1" noChangeAspect="1" noMove="1" noResize="1" noEditPoints="1" noAdjustHandles="1" noChangeArrowheads="1" noChangeShapeType="1" noTextEdit="1"/>
              </p:cNvSpPr>
              <p:nvPr/>
            </p:nvSpPr>
            <p:spPr>
              <a:xfrm>
                <a:off x="5026643" y="2122827"/>
                <a:ext cx="1406988" cy="400110"/>
              </a:xfrm>
              <a:prstGeom prst="rect">
                <a:avLst/>
              </a:prstGeom>
              <a:blipFill>
                <a:blip r:embed="rId5"/>
                <a:stretch>
                  <a:fillRect b="-90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AC2DB70-278C-42E6-BAEA-33F95CB79682}"/>
              </a:ext>
            </a:extLst>
          </p:cNvPr>
          <p:cNvSpPr txBox="1"/>
          <p:nvPr/>
        </p:nvSpPr>
        <p:spPr>
          <a:xfrm>
            <a:off x="3830991" y="2659519"/>
            <a:ext cx="2109873" cy="400110"/>
          </a:xfrm>
          <a:prstGeom prst="rect">
            <a:avLst/>
          </a:prstGeom>
          <a:noFill/>
        </p:spPr>
        <p:txBody>
          <a:bodyPr wrap="none" rtlCol="0">
            <a:spAutoFit/>
          </a:bodyPr>
          <a:lstStyle/>
          <a:p>
            <a:r>
              <a:rPr lang="en-US" b="0" dirty="0"/>
              <a:t>Se la </a:t>
            </a:r>
            <a:r>
              <a:rPr lang="en-US" b="0" dirty="0" err="1"/>
              <a:t>gravità</a:t>
            </a:r>
            <a:r>
              <a:rPr lang="en-US" b="0" dirty="0"/>
              <a:t> </a:t>
            </a:r>
            <a:r>
              <a:rPr lang="en-US" b="0" dirty="0" err="1"/>
              <a:t>varia</a:t>
            </a:r>
            <a:r>
              <a:rPr lang="en-US" b="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B0A747-B377-4E5F-A347-70ACC66EEB0D}"/>
                  </a:ext>
                </a:extLst>
              </p:cNvPr>
              <p:cNvSpPr txBox="1"/>
              <p:nvPr/>
            </p:nvSpPr>
            <p:spPr>
              <a:xfrm>
                <a:off x="4938847" y="3228945"/>
                <a:ext cx="161435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𝒎𝒅𝒈</m:t>
                      </m:r>
                      <m:r>
                        <a:rPr lang="en-US" b="1" i="1" smtClean="0">
                          <a:latin typeface="Cambria Math" panose="02040503050406030204" pitchFamily="18" charset="0"/>
                        </a:rPr>
                        <m:t>=</m:t>
                      </m:r>
                      <m:r>
                        <a:rPr lang="en-US" b="1" i="1" smtClean="0">
                          <a:latin typeface="Cambria Math" panose="02040503050406030204" pitchFamily="18" charset="0"/>
                        </a:rPr>
                        <m:t>𝒌𝒅𝒛</m:t>
                      </m:r>
                    </m:oMath>
                  </m:oMathPara>
                </a14:m>
                <a:endParaRPr lang="en-US" dirty="0"/>
              </a:p>
            </p:txBody>
          </p:sp>
        </mc:Choice>
        <mc:Fallback xmlns="">
          <p:sp>
            <p:nvSpPr>
              <p:cNvPr id="6" name="TextBox 5">
                <a:extLst>
                  <a:ext uri="{FF2B5EF4-FFF2-40B4-BE49-F238E27FC236}">
                    <a16:creationId xmlns:a16="http://schemas.microsoft.com/office/drawing/2014/main" id="{21B0A747-B377-4E5F-A347-70ACC66EEB0D}"/>
                  </a:ext>
                </a:extLst>
              </p:cNvPr>
              <p:cNvSpPr txBox="1">
                <a:spLocks noRot="1" noChangeAspect="1" noMove="1" noResize="1" noEditPoints="1" noAdjustHandles="1" noChangeArrowheads="1" noChangeShapeType="1" noTextEdit="1"/>
              </p:cNvSpPr>
              <p:nvPr/>
            </p:nvSpPr>
            <p:spPr>
              <a:xfrm>
                <a:off x="4938847" y="3228945"/>
                <a:ext cx="1614353" cy="400110"/>
              </a:xfrm>
              <a:prstGeom prst="rect">
                <a:avLst/>
              </a:prstGeom>
              <a:blipFill>
                <a:blip r:embed="rId6"/>
                <a:stretch>
                  <a:fillRect b="-1692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4FE83B6-DA49-44F2-8EC6-6009406A4D46}"/>
              </a:ext>
            </a:extLst>
          </p:cNvPr>
          <p:cNvSpPr txBox="1"/>
          <p:nvPr/>
        </p:nvSpPr>
        <p:spPr>
          <a:xfrm>
            <a:off x="3851275" y="3689270"/>
            <a:ext cx="931665" cy="400110"/>
          </a:xfrm>
          <a:prstGeom prst="rect">
            <a:avLst/>
          </a:prstGeom>
          <a:noFill/>
        </p:spPr>
        <p:txBody>
          <a:bodyPr wrap="none" rtlCol="0">
            <a:spAutoFit/>
          </a:bodyPr>
          <a:lstStyle/>
          <a:p>
            <a:r>
              <a:rPr lang="en-US" b="0" dirty="0"/>
              <a:t>Da cui:</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FA7A9A-07F5-4B47-AC98-1C0D8A01E1DF}"/>
                  </a:ext>
                </a:extLst>
              </p:cNvPr>
              <p:cNvSpPr txBox="1"/>
              <p:nvPr/>
            </p:nvSpPr>
            <p:spPr>
              <a:xfrm>
                <a:off x="5151389" y="4067825"/>
                <a:ext cx="1157496" cy="751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1" i="1" smtClean="0">
                              <a:latin typeface="Cambria Math" panose="02040503050406030204" pitchFamily="18" charset="0"/>
                            </a:rPr>
                            <m:t>𝒅𝒛</m:t>
                          </m:r>
                        </m:num>
                        <m:den>
                          <m:r>
                            <a:rPr lang="en-US" b="1" i="1" smtClean="0">
                              <a:latin typeface="Cambria Math" panose="02040503050406030204" pitchFamily="18" charset="0"/>
                            </a:rPr>
                            <m:t>𝒅𝒈</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𝒎</m:t>
                          </m:r>
                        </m:num>
                        <m:den>
                          <m:r>
                            <a:rPr lang="en-US" b="1" i="1" smtClean="0">
                              <a:latin typeface="Cambria Math" panose="02040503050406030204" pitchFamily="18" charset="0"/>
                            </a:rPr>
                            <m:t>𝒌</m:t>
                          </m:r>
                        </m:den>
                      </m:f>
                    </m:oMath>
                  </m:oMathPara>
                </a14:m>
                <a:endParaRPr lang="en-US" dirty="0"/>
              </a:p>
            </p:txBody>
          </p:sp>
        </mc:Choice>
        <mc:Fallback xmlns="">
          <p:sp>
            <p:nvSpPr>
              <p:cNvPr id="7" name="TextBox 6">
                <a:extLst>
                  <a:ext uri="{FF2B5EF4-FFF2-40B4-BE49-F238E27FC236}">
                    <a16:creationId xmlns:a16="http://schemas.microsoft.com/office/drawing/2014/main" id="{4CFA7A9A-07F5-4B47-AC98-1C0D8A01E1DF}"/>
                  </a:ext>
                </a:extLst>
              </p:cNvPr>
              <p:cNvSpPr txBox="1">
                <a:spLocks noRot="1" noChangeAspect="1" noMove="1" noResize="1" noEditPoints="1" noAdjustHandles="1" noChangeArrowheads="1" noChangeShapeType="1" noTextEdit="1"/>
              </p:cNvSpPr>
              <p:nvPr/>
            </p:nvSpPr>
            <p:spPr>
              <a:xfrm>
                <a:off x="5151389" y="4067825"/>
                <a:ext cx="1157496" cy="751039"/>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CCF4A31-8E8C-437B-BD3C-4778B889D650}"/>
              </a:ext>
            </a:extLst>
          </p:cNvPr>
          <p:cNvSpPr txBox="1"/>
          <p:nvPr/>
        </p:nvSpPr>
        <p:spPr>
          <a:xfrm>
            <a:off x="3830991" y="4883542"/>
            <a:ext cx="4606925" cy="1323439"/>
          </a:xfrm>
          <a:prstGeom prst="rect">
            <a:avLst/>
          </a:prstGeom>
          <a:noFill/>
        </p:spPr>
        <p:txBody>
          <a:bodyPr wrap="square" rtlCol="0">
            <a:spAutoFit/>
          </a:bodyPr>
          <a:lstStyle/>
          <a:p>
            <a:r>
              <a:rPr lang="en-US" b="0" dirty="0"/>
              <a:t>E </a:t>
            </a:r>
            <a:r>
              <a:rPr lang="en-US" b="0" dirty="0" err="1"/>
              <a:t>il</a:t>
            </a:r>
            <a:r>
              <a:rPr lang="en-US" b="0" dirty="0"/>
              <a:t> </a:t>
            </a:r>
            <a:r>
              <a:rPr lang="en-US" b="0" dirty="0" err="1"/>
              <a:t>rapporto</a:t>
            </a:r>
            <a:r>
              <a:rPr lang="en-US" b="0" dirty="0"/>
              <a:t> </a:t>
            </a:r>
            <a:r>
              <a:rPr lang="en-US" b="0" dirty="0" err="1"/>
              <a:t>dà</a:t>
            </a:r>
            <a:r>
              <a:rPr lang="en-US" b="0" dirty="0"/>
              <a:t> la </a:t>
            </a:r>
            <a:r>
              <a:rPr lang="en-US" b="0" dirty="0" err="1"/>
              <a:t>sensibilità</a:t>
            </a:r>
            <a:r>
              <a:rPr lang="en-US" b="0" dirty="0"/>
              <a:t> </a:t>
            </a:r>
            <a:r>
              <a:rPr lang="en-US" b="0" dirty="0" err="1"/>
              <a:t>dello</a:t>
            </a:r>
            <a:r>
              <a:rPr lang="en-US" b="0" dirty="0"/>
              <a:t> </a:t>
            </a:r>
            <a:r>
              <a:rPr lang="en-US" b="0" dirty="0" err="1"/>
              <a:t>strumento</a:t>
            </a:r>
            <a:r>
              <a:rPr lang="en-US" b="0" dirty="0"/>
              <a:t>. </a:t>
            </a:r>
            <a:r>
              <a:rPr lang="en-US" b="0" dirty="0" err="1"/>
              <a:t>Spostando</a:t>
            </a:r>
            <a:r>
              <a:rPr lang="en-US" b="0" dirty="0"/>
              <a:t> la </a:t>
            </a:r>
            <a:r>
              <a:rPr lang="en-US" b="0" dirty="0" err="1"/>
              <a:t>massa</a:t>
            </a:r>
            <a:r>
              <a:rPr lang="en-US" b="0" dirty="0"/>
              <a:t> </a:t>
            </a:r>
            <a:r>
              <a:rPr lang="en-US" b="0" dirty="0" err="1"/>
              <a:t>dalla</a:t>
            </a:r>
            <a:r>
              <a:rPr lang="en-US" b="0" dirty="0"/>
              <a:t> </a:t>
            </a:r>
            <a:r>
              <a:rPr lang="en-US" b="0" dirty="0" err="1"/>
              <a:t>condizione</a:t>
            </a:r>
            <a:r>
              <a:rPr lang="en-US" b="0" dirty="0"/>
              <a:t> di </a:t>
            </a:r>
            <a:r>
              <a:rPr lang="en-US" b="0" dirty="0" err="1"/>
              <a:t>euilibrio</a:t>
            </a:r>
            <a:r>
              <a:rPr lang="en-US" b="0" dirty="0"/>
              <a:t> e </a:t>
            </a:r>
            <a:r>
              <a:rPr lang="en-US" b="0" dirty="0" err="1"/>
              <a:t>applicando</a:t>
            </a:r>
            <a:r>
              <a:rPr lang="en-US" b="0" dirty="0"/>
              <a:t> la </a:t>
            </a:r>
            <a:r>
              <a:rPr lang="en-US" b="0" dirty="0" err="1"/>
              <a:t>legge</a:t>
            </a:r>
            <a:r>
              <a:rPr lang="en-US" b="0" dirty="0"/>
              <a:t> di Newton:</a:t>
            </a:r>
          </a:p>
        </p:txBody>
      </p:sp>
    </p:spTree>
    <p:extLst>
      <p:ext uri="{BB962C8B-B14F-4D97-AF65-F5344CB8AC3E}">
        <p14:creationId xmlns:p14="http://schemas.microsoft.com/office/powerpoint/2010/main" val="272484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2598A7D-568D-403C-84FD-238EB48E593B}" type="slidenum">
              <a:rPr lang="it-IT" altLang="it-IT" sz="1400" b="1" smtClean="0"/>
              <a:pPr>
                <a:spcBef>
                  <a:spcPct val="0"/>
                </a:spcBef>
                <a:buFontTx/>
                <a:buNone/>
              </a:pPr>
              <a:t>16</a:t>
            </a:fld>
            <a:endParaRPr lang="it-IT" altLang="it-IT" sz="1400" b="1"/>
          </a:p>
        </p:txBody>
      </p:sp>
      <p:sp>
        <p:nvSpPr>
          <p:cNvPr id="4" name="TextBox 3">
            <a:extLst>
              <a:ext uri="{FF2B5EF4-FFF2-40B4-BE49-F238E27FC236}">
                <a16:creationId xmlns:a16="http://schemas.microsoft.com/office/drawing/2014/main" id="{CE13E7EE-F0BD-4078-A404-71B67D887690}"/>
              </a:ext>
            </a:extLst>
          </p:cNvPr>
          <p:cNvSpPr txBox="1">
            <a:spLocks noChangeArrowheads="1"/>
          </p:cNvSpPr>
          <p:nvPr/>
        </p:nvSpPr>
        <p:spPr bwMode="auto">
          <a:xfrm>
            <a:off x="287337" y="1268760"/>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b="0" dirty="0"/>
              <a:t>L’equazione differenziale è quella del moto armonico con periodo:</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1058F61-3AA5-4382-8CE2-31B7917ED7CB}"/>
                  </a:ext>
                </a:extLst>
              </p:cNvPr>
              <p:cNvSpPr txBox="1"/>
              <p:nvPr/>
            </p:nvSpPr>
            <p:spPr>
              <a:xfrm>
                <a:off x="3454673" y="2199768"/>
                <a:ext cx="2234651" cy="626325"/>
              </a:xfrm>
              <a:prstGeom prst="rect">
                <a:avLst/>
              </a:prstGeom>
              <a:noFill/>
            </p:spPr>
            <p:txBody>
              <a:bodyPr wrap="none" lIns="0" tIns="0" rIns="0" bIns="0" rtlCol="0">
                <a:spAutoFit/>
              </a:bodyPr>
              <a:lstStyle/>
              <a:p>
                <a14:m>
                  <m:oMath xmlns:m="http://schemas.openxmlformats.org/officeDocument/2006/math">
                    <m:r>
                      <a:rPr lang="en-US" b="1" i="1" smtClean="0">
                        <a:solidFill>
                          <a:schemeClr val="accent2">
                            <a:lumMod val="75000"/>
                          </a:schemeClr>
                        </a:solidFill>
                        <a:latin typeface="Cambria Math" panose="02040503050406030204" pitchFamily="18" charset="0"/>
                      </a:rPr>
                      <m:t>𝑻</m:t>
                    </m:r>
                    <m:r>
                      <a:rPr lang="en-US" b="1" i="1" smtClean="0">
                        <a:solidFill>
                          <a:schemeClr val="accent2">
                            <a:lumMod val="75000"/>
                          </a:schemeClr>
                        </a:solidFill>
                        <a:latin typeface="Cambria Math" panose="02040503050406030204" pitchFamily="18" charset="0"/>
                      </a:rPr>
                      <m:t>=</m:t>
                    </m:r>
                    <m:r>
                      <a:rPr lang="en-US" b="1" i="1" smtClean="0">
                        <a:solidFill>
                          <a:schemeClr val="accent2">
                            <a:lumMod val="75000"/>
                          </a:schemeClr>
                        </a:solidFill>
                        <a:latin typeface="Cambria Math" panose="02040503050406030204" pitchFamily="18" charset="0"/>
                      </a:rPr>
                      <m:t>𝟐</m:t>
                    </m:r>
                    <m:r>
                      <a:rPr lang="en-US" b="1" i="1" smtClean="0">
                        <a:solidFill>
                          <a:schemeClr val="accent2">
                            <a:lumMod val="75000"/>
                          </a:schemeClr>
                        </a:solidFill>
                        <a:latin typeface="Cambria Math" panose="02040503050406030204" pitchFamily="18" charset="0"/>
                        <a:ea typeface="Cambria Math" panose="02040503050406030204" pitchFamily="18" charset="0"/>
                      </a:rPr>
                      <m:t>𝝅</m:t>
                    </m:r>
                    <m:rad>
                      <m:radPr>
                        <m:degHide m:val="on"/>
                        <m:ctrlPr>
                          <a:rPr lang="en-US" b="1" i="1" smtClean="0">
                            <a:solidFill>
                              <a:schemeClr val="accent2">
                                <a:lumMod val="75000"/>
                              </a:schemeClr>
                            </a:solidFill>
                            <a:latin typeface="Cambria Math" panose="02040503050406030204" pitchFamily="18" charset="0"/>
                            <a:ea typeface="Cambria Math" panose="02040503050406030204" pitchFamily="18" charset="0"/>
                          </a:rPr>
                        </m:ctrlPr>
                      </m:radPr>
                      <m:deg/>
                      <m:e>
                        <m:f>
                          <m:fPr>
                            <m:ctrlPr>
                              <a:rPr lang="en-US" b="1" i="1" smtClean="0">
                                <a:solidFill>
                                  <a:schemeClr val="accent2">
                                    <a:lumMod val="75000"/>
                                  </a:schemeClr>
                                </a:solidFill>
                                <a:latin typeface="Cambria Math" panose="02040503050406030204" pitchFamily="18" charset="0"/>
                                <a:ea typeface="Cambria Math" panose="02040503050406030204" pitchFamily="18" charset="0"/>
                              </a:rPr>
                            </m:ctrlPr>
                          </m:fPr>
                          <m:num>
                            <m:r>
                              <a:rPr lang="en-US" b="1" i="1" smtClean="0">
                                <a:solidFill>
                                  <a:schemeClr val="accent2">
                                    <a:lumMod val="75000"/>
                                  </a:schemeClr>
                                </a:solidFill>
                                <a:latin typeface="Cambria Math" panose="02040503050406030204" pitchFamily="18" charset="0"/>
                                <a:ea typeface="Cambria Math" panose="02040503050406030204" pitchFamily="18" charset="0"/>
                              </a:rPr>
                              <m:t>𝒎</m:t>
                            </m:r>
                          </m:num>
                          <m:den>
                            <m:r>
                              <a:rPr lang="en-US" b="1" i="1" smtClean="0">
                                <a:solidFill>
                                  <a:schemeClr val="accent2">
                                    <a:lumMod val="75000"/>
                                  </a:schemeClr>
                                </a:solidFill>
                                <a:latin typeface="Cambria Math" panose="02040503050406030204" pitchFamily="18" charset="0"/>
                                <a:ea typeface="Cambria Math" panose="02040503050406030204" pitchFamily="18" charset="0"/>
                              </a:rPr>
                              <m:t>𝒌</m:t>
                            </m:r>
                          </m:den>
                        </m:f>
                      </m:e>
                    </m:rad>
                  </m:oMath>
                </a14:m>
                <a:r>
                  <a:rPr lang="en-US" dirty="0">
                    <a:solidFill>
                      <a:schemeClr val="accent2">
                        <a:lumMod val="75000"/>
                      </a:schemeClr>
                    </a:solidFill>
                  </a:rPr>
                  <a:t>= </a:t>
                </a:r>
                <a14:m>
                  <m:oMath xmlns:m="http://schemas.openxmlformats.org/officeDocument/2006/math">
                    <m:r>
                      <a:rPr lang="en-US" i="1">
                        <a:solidFill>
                          <a:schemeClr val="accent2">
                            <a:lumMod val="75000"/>
                          </a:schemeClr>
                        </a:solidFill>
                        <a:latin typeface="Cambria Math" panose="02040503050406030204" pitchFamily="18" charset="0"/>
                      </a:rPr>
                      <m:t>𝟐</m:t>
                    </m:r>
                    <m:r>
                      <a:rPr lang="en-US" i="1">
                        <a:solidFill>
                          <a:schemeClr val="accent2">
                            <a:lumMod val="75000"/>
                          </a:schemeClr>
                        </a:solidFill>
                        <a:latin typeface="Cambria Math" panose="02040503050406030204" pitchFamily="18" charset="0"/>
                        <a:ea typeface="Cambria Math" panose="02040503050406030204" pitchFamily="18" charset="0"/>
                      </a:rPr>
                      <m:t>𝝅</m:t>
                    </m:r>
                    <m:rad>
                      <m:radPr>
                        <m:degHide m:val="on"/>
                        <m:ctrlPr>
                          <a:rPr lang="en-US" i="1">
                            <a:solidFill>
                              <a:schemeClr val="accent2">
                                <a:lumMod val="75000"/>
                              </a:schemeClr>
                            </a:solidFill>
                            <a:latin typeface="Cambria Math" panose="02040503050406030204" pitchFamily="18" charset="0"/>
                            <a:ea typeface="Cambria Math" panose="02040503050406030204" pitchFamily="18" charset="0"/>
                          </a:rPr>
                        </m:ctrlPr>
                      </m:radPr>
                      <m:deg/>
                      <m:e>
                        <m:f>
                          <m:fPr>
                            <m:ctrlPr>
                              <a:rPr lang="en-US" i="1">
                                <a:solidFill>
                                  <a:schemeClr val="accent2">
                                    <a:lumMod val="75000"/>
                                  </a:schemeClr>
                                </a:solidFill>
                                <a:latin typeface="Cambria Math" panose="02040503050406030204" pitchFamily="18" charset="0"/>
                                <a:ea typeface="Cambria Math" panose="02040503050406030204" pitchFamily="18" charset="0"/>
                              </a:rPr>
                            </m:ctrlPr>
                          </m:fPr>
                          <m:num>
                            <m:r>
                              <a:rPr lang="en-US" b="1" i="1" smtClean="0">
                                <a:solidFill>
                                  <a:schemeClr val="accent2">
                                    <a:lumMod val="75000"/>
                                  </a:schemeClr>
                                </a:solidFill>
                                <a:latin typeface="Cambria Math" panose="02040503050406030204" pitchFamily="18" charset="0"/>
                                <a:ea typeface="Cambria Math" panose="02040503050406030204" pitchFamily="18" charset="0"/>
                              </a:rPr>
                              <m:t>𝒅𝒛</m:t>
                            </m:r>
                          </m:num>
                          <m:den>
                            <m:r>
                              <a:rPr lang="en-US" b="1" i="1" smtClean="0">
                                <a:solidFill>
                                  <a:schemeClr val="accent2">
                                    <a:lumMod val="75000"/>
                                  </a:schemeClr>
                                </a:solidFill>
                                <a:latin typeface="Cambria Math" panose="02040503050406030204" pitchFamily="18" charset="0"/>
                                <a:ea typeface="Cambria Math" panose="02040503050406030204" pitchFamily="18" charset="0"/>
                              </a:rPr>
                              <m:t>𝒅𝒈</m:t>
                            </m:r>
                          </m:den>
                        </m:f>
                      </m:e>
                    </m:rad>
                  </m:oMath>
                </a14:m>
                <a:r>
                  <a:rPr lang="en-US" dirty="0">
                    <a:solidFill>
                      <a:schemeClr val="accent2">
                        <a:lumMod val="75000"/>
                      </a:schemeClr>
                    </a:solidFill>
                  </a:rPr>
                  <a:t> </a:t>
                </a:r>
              </a:p>
            </p:txBody>
          </p:sp>
        </mc:Choice>
        <mc:Fallback xmlns="">
          <p:sp>
            <p:nvSpPr>
              <p:cNvPr id="2" name="TextBox 1">
                <a:extLst>
                  <a:ext uri="{FF2B5EF4-FFF2-40B4-BE49-F238E27FC236}">
                    <a16:creationId xmlns:a16="http://schemas.microsoft.com/office/drawing/2014/main" id="{61058F61-3AA5-4382-8CE2-31B7917ED7CB}"/>
                  </a:ext>
                </a:extLst>
              </p:cNvPr>
              <p:cNvSpPr txBox="1">
                <a:spLocks noRot="1" noChangeAspect="1" noMove="1" noResize="1" noEditPoints="1" noAdjustHandles="1" noChangeArrowheads="1" noChangeShapeType="1" noTextEdit="1"/>
              </p:cNvSpPr>
              <p:nvPr/>
            </p:nvSpPr>
            <p:spPr>
              <a:xfrm>
                <a:off x="3454673" y="2199768"/>
                <a:ext cx="2234651" cy="6263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CCF28C-992D-4CD6-9346-01E6BA6C1706}"/>
                  </a:ext>
                </a:extLst>
              </p:cNvPr>
              <p:cNvSpPr txBox="1">
                <a:spLocks noChangeArrowheads="1"/>
              </p:cNvSpPr>
              <p:nvPr/>
            </p:nvSpPr>
            <p:spPr bwMode="auto">
              <a:xfrm>
                <a:off x="287337" y="3097963"/>
                <a:ext cx="8569325" cy="31442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just"/>
                <a:r>
                  <a:rPr lang="it-IT" altLang="it-IT" b="0" dirty="0"/>
                  <a:t>Si vede che la sensibilità è direttamente proporzionale al quadrato del periodo. Costruttivamente è difficile ottenere </a:t>
                </a:r>
                <a:r>
                  <a:rPr lang="it-IT" altLang="it-IT" b="0" dirty="0">
                    <a:solidFill>
                      <a:schemeClr val="accent2">
                        <a:lumMod val="75000"/>
                      </a:schemeClr>
                    </a:solidFill>
                  </a:rPr>
                  <a:t>T&gt;1 s</a:t>
                </a:r>
                <a:r>
                  <a:rPr lang="it-IT" altLang="it-IT" b="0" dirty="0"/>
                  <a:t>, per cui se si vuole misurare </a:t>
                </a:r>
              </a:p>
              <a:p>
                <a:pPr algn="just"/>
                <a:endParaRPr lang="en-US" altLang="it-IT" b="0" i="1" dirty="0">
                  <a:solidFill>
                    <a:schemeClr val="accent2">
                      <a:lumMod val="75000"/>
                    </a:schemeClr>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altLang="it-IT" b="1" i="1" smtClean="0">
                          <a:solidFill>
                            <a:schemeClr val="accent2">
                              <a:lumMod val="75000"/>
                            </a:schemeClr>
                          </a:solidFill>
                          <a:latin typeface="Cambria Math" panose="02040503050406030204" pitchFamily="18" charset="0"/>
                        </a:rPr>
                        <m:t>𝒅𝒈</m:t>
                      </m:r>
                      <m:r>
                        <a:rPr lang="en-US" altLang="it-IT" b="1" i="1" smtClean="0">
                          <a:solidFill>
                            <a:schemeClr val="accent2">
                              <a:lumMod val="75000"/>
                            </a:schemeClr>
                          </a:solidFill>
                          <a:latin typeface="Cambria Math" panose="02040503050406030204" pitchFamily="18" charset="0"/>
                        </a:rPr>
                        <m:t> ≅</m:t>
                      </m:r>
                      <m:sSup>
                        <m:sSupPr>
                          <m:ctrlPr>
                            <a:rPr lang="en-US" altLang="it-IT" i="1" smtClean="0">
                              <a:solidFill>
                                <a:schemeClr val="accent2">
                                  <a:lumMod val="75000"/>
                                </a:schemeClr>
                              </a:solidFill>
                              <a:latin typeface="Cambria Math" panose="02040503050406030204" pitchFamily="18" charset="0"/>
                              <a:ea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𝟏𝟎</m:t>
                          </m:r>
                        </m:e>
                        <m: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𝟓</m:t>
                          </m:r>
                        </m:sup>
                      </m:s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𝒈𝒂𝒍</m:t>
                      </m:r>
                    </m:oMath>
                  </m:oMathPara>
                </a14:m>
                <a:endParaRPr lang="en-US" altLang="it-IT" i="1" dirty="0">
                  <a:solidFill>
                    <a:schemeClr val="accent2">
                      <a:lumMod val="75000"/>
                    </a:schemeClr>
                  </a:solidFill>
                  <a:latin typeface="Cambria Math" panose="02040503050406030204" pitchFamily="18" charset="0"/>
                  <a:ea typeface="Cambria Math" panose="02040503050406030204" pitchFamily="18" charset="0"/>
                </a:endParaRPr>
              </a:p>
              <a:p>
                <a:pPr algn="just"/>
                <a14:m>
                  <m:oMath xmlns:m="http://schemas.openxmlformats.org/officeDocument/2006/math">
                    <m:r>
                      <a:rPr lang="en-US" altLang="it-IT" b="0" i="1" smtClean="0">
                        <a:latin typeface="Cambria Math" panose="02040503050406030204" pitchFamily="18" charset="0"/>
                        <a:ea typeface="Cambria Math" panose="02040503050406030204" pitchFamily="18" charset="0"/>
                      </a:rPr>
                      <m:t> </m:t>
                    </m:r>
                  </m:oMath>
                </a14:m>
                <a:r>
                  <a:rPr lang="it-IT" altLang="it-IT" b="0" dirty="0"/>
                  <a:t>occorre valutare </a:t>
                </a:r>
                <a:endParaRPr lang="en-US" altLang="it-IT" b="0" i="1" dirty="0">
                  <a:solidFill>
                    <a:schemeClr val="accent2">
                      <a:lumMod val="75000"/>
                    </a:schemeClr>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altLang="it-IT" b="1" i="1" smtClean="0">
                          <a:solidFill>
                            <a:schemeClr val="accent2">
                              <a:lumMod val="75000"/>
                            </a:schemeClr>
                          </a:solidFill>
                          <a:latin typeface="Cambria Math" panose="02040503050406030204" pitchFamily="18" charset="0"/>
                        </a:rPr>
                        <m:t>𝒅𝒛</m:t>
                      </m:r>
                      <m:r>
                        <a:rPr lang="en-US" altLang="it-IT" b="1" i="1" smtClean="0">
                          <a:solidFill>
                            <a:schemeClr val="accent2">
                              <a:lumMod val="75000"/>
                            </a:schemeClr>
                          </a:solidFill>
                          <a:latin typeface="Cambria Math" panose="02040503050406030204" pitchFamily="18" charset="0"/>
                        </a:rPr>
                        <m:t>=</m:t>
                      </m:r>
                      <m:f>
                        <m:fPr>
                          <m:ctrlPr>
                            <a:rPr lang="en-US" altLang="it-IT" i="1" smtClean="0">
                              <a:solidFill>
                                <a:schemeClr val="accent2">
                                  <a:lumMod val="75000"/>
                                </a:schemeClr>
                              </a:solidFill>
                              <a:latin typeface="Cambria Math" panose="02040503050406030204" pitchFamily="18" charset="0"/>
                            </a:rPr>
                          </m:ctrlPr>
                        </m:fPr>
                        <m:num>
                          <m:r>
                            <a:rPr lang="en-US" altLang="it-IT" b="1" i="1" smtClean="0">
                              <a:solidFill>
                                <a:schemeClr val="accent2">
                                  <a:lumMod val="75000"/>
                                </a:schemeClr>
                              </a:solidFill>
                              <a:latin typeface="Cambria Math" panose="02040503050406030204" pitchFamily="18" charset="0"/>
                            </a:rPr>
                            <m:t>𝟏</m:t>
                          </m:r>
                        </m:num>
                        <m:den>
                          <m:r>
                            <a:rPr lang="en-US" altLang="it-IT" b="1" i="1" smtClean="0">
                              <a:solidFill>
                                <a:schemeClr val="accent2">
                                  <a:lumMod val="75000"/>
                                </a:schemeClr>
                              </a:solidFill>
                              <a:latin typeface="Cambria Math" panose="02040503050406030204" pitchFamily="18" charset="0"/>
                            </a:rPr>
                            <m:t>𝟒</m:t>
                          </m:r>
                          <m:sSup>
                            <m:sSupPr>
                              <m:ctrlPr>
                                <a:rPr lang="en-US" altLang="it-IT" i="1" smtClean="0">
                                  <a:solidFill>
                                    <a:schemeClr val="accent2">
                                      <a:lumMod val="75000"/>
                                    </a:schemeClr>
                                  </a:solidFill>
                                  <a:latin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𝝅</m:t>
                              </m:r>
                            </m:e>
                            <m:sup>
                              <m:r>
                                <a:rPr lang="en-US" altLang="it-IT" b="1" i="1" smtClean="0">
                                  <a:solidFill>
                                    <a:schemeClr val="accent2">
                                      <a:lumMod val="75000"/>
                                    </a:schemeClr>
                                  </a:solidFill>
                                  <a:latin typeface="Cambria Math" panose="02040503050406030204" pitchFamily="18" charset="0"/>
                                </a:rPr>
                                <m:t>𝟐</m:t>
                              </m:r>
                            </m:sup>
                          </m:sSup>
                        </m:den>
                      </m:f>
                      <m:r>
                        <a:rPr lang="en-US" altLang="it-IT" b="1" i="1" smtClean="0">
                          <a:solidFill>
                            <a:schemeClr val="accent2">
                              <a:lumMod val="75000"/>
                            </a:schemeClr>
                          </a:solidFill>
                          <a:latin typeface="Cambria Math" panose="02040503050406030204" pitchFamily="18" charset="0"/>
                        </a:rPr>
                        <m:t> </m:t>
                      </m:r>
                      <m:sSup>
                        <m:sSupPr>
                          <m:ctrlPr>
                            <a:rPr lang="en-US" altLang="it-IT" i="1" smtClean="0">
                              <a:solidFill>
                                <a:schemeClr val="accent2">
                                  <a:lumMod val="75000"/>
                                </a:schemeClr>
                              </a:solidFill>
                              <a:latin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rPr>
                            <m:t>𝟏𝟎</m:t>
                          </m:r>
                        </m:e>
                        <m:sup>
                          <m:r>
                            <a:rPr lang="en-US" altLang="it-IT" b="1" i="1" smtClean="0">
                              <a:solidFill>
                                <a:schemeClr val="accent2">
                                  <a:lumMod val="75000"/>
                                </a:schemeClr>
                              </a:solidFill>
                              <a:latin typeface="Cambria Math" panose="02040503050406030204" pitchFamily="18" charset="0"/>
                            </a:rPr>
                            <m:t>−</m:t>
                          </m:r>
                          <m:r>
                            <a:rPr lang="en-US" altLang="it-IT" b="1" i="1" smtClean="0">
                              <a:solidFill>
                                <a:schemeClr val="accent2">
                                  <a:lumMod val="75000"/>
                                </a:schemeClr>
                              </a:solidFill>
                              <a:latin typeface="Cambria Math" panose="02040503050406030204" pitchFamily="18" charset="0"/>
                            </a:rPr>
                            <m:t>𝟓</m:t>
                          </m:r>
                        </m:sup>
                      </m:s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𝟐𝟓</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𝒙</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sSup>
                        <m:sSupPr>
                          <m:ctrlPr>
                            <a:rPr lang="en-US" altLang="it-IT" i="1" smtClean="0">
                              <a:solidFill>
                                <a:schemeClr val="accent2">
                                  <a:lumMod val="75000"/>
                                </a:schemeClr>
                              </a:solidFill>
                              <a:latin typeface="Cambria Math" panose="02040503050406030204" pitchFamily="18" charset="0"/>
                              <a:ea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𝟏𝟎</m:t>
                          </m:r>
                        </m:e>
                        <m: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𝟔</m:t>
                          </m:r>
                        </m:sup>
                      </m:s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𝒄𝒎</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oMath>
                  </m:oMathPara>
                </a14:m>
                <a:endParaRPr lang="en-US" altLang="it-IT" i="1" dirty="0">
                  <a:solidFill>
                    <a:schemeClr val="accent2">
                      <a:lumMod val="75000"/>
                    </a:schemeClr>
                  </a:solidFill>
                  <a:latin typeface="Cambria Math" panose="02040503050406030204" pitchFamily="18" charset="0"/>
                  <a:ea typeface="Cambria Math" panose="02040503050406030204" pitchFamily="18" charset="0"/>
                </a:endParaRPr>
              </a:p>
              <a:p>
                <a:pPr algn="just"/>
                <a:endParaRPr lang="en-US" altLang="it-IT" i="1" dirty="0">
                  <a:solidFill>
                    <a:schemeClr val="accent2">
                      <a:lumMod val="75000"/>
                    </a:schemeClr>
                  </a:solidFill>
                  <a:latin typeface="Cambria Math" panose="02040503050406030204" pitchFamily="18" charset="0"/>
                  <a:ea typeface="Cambria Math" panose="02040503050406030204" pitchFamily="18" charset="0"/>
                </a:endParaRPr>
              </a:p>
              <a:p>
                <a:pPr algn="just"/>
                <a14:m>
                  <m:oMath xmlns:m="http://schemas.openxmlformats.org/officeDocument/2006/math">
                    <m:r>
                      <a:rPr lang="en-US" altLang="it-IT" b="0" i="1" smtClean="0">
                        <a:solidFill>
                          <a:schemeClr val="accent2">
                            <a:lumMod val="75000"/>
                          </a:schemeClr>
                        </a:solidFill>
                        <a:latin typeface="Cambria Math" panose="02040503050406030204" pitchFamily="18" charset="0"/>
                      </a:rPr>
                      <m:t> </m:t>
                    </m:r>
                  </m:oMath>
                </a14:m>
                <a:r>
                  <a:rPr lang="it-IT" altLang="it-IT" b="0" dirty="0"/>
                  <a:t>e si ha bisogno di ingrandimenti fortissimi! Pertanto tali gravimetri sono stati abbandonati.</a:t>
                </a:r>
              </a:p>
            </p:txBody>
          </p:sp>
        </mc:Choice>
        <mc:Fallback xmlns="">
          <p:sp>
            <p:nvSpPr>
              <p:cNvPr id="6" name="TextBox 5">
                <a:extLst>
                  <a:ext uri="{FF2B5EF4-FFF2-40B4-BE49-F238E27FC236}">
                    <a16:creationId xmlns:a16="http://schemas.microsoft.com/office/drawing/2014/main" id="{7BCCF28C-992D-4CD6-9346-01E6BA6C1706}"/>
                  </a:ext>
                </a:extLst>
              </p:cNvPr>
              <p:cNvSpPr txBox="1">
                <a:spLocks noRot="1" noChangeAspect="1" noMove="1" noResize="1" noEditPoints="1" noAdjustHandles="1" noChangeArrowheads="1" noChangeShapeType="1" noTextEdit="1"/>
              </p:cNvSpPr>
              <p:nvPr/>
            </p:nvSpPr>
            <p:spPr bwMode="auto">
              <a:xfrm>
                <a:off x="287337" y="3097963"/>
                <a:ext cx="8569325" cy="3144259"/>
              </a:xfrm>
              <a:prstGeom prst="rect">
                <a:avLst/>
              </a:prstGeom>
              <a:blipFill>
                <a:blip r:embed="rId4"/>
                <a:stretch>
                  <a:fillRect l="-711" t="-969" r="-782" b="-25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323850" y="1773238"/>
            <a:ext cx="85693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b="0" dirty="0"/>
              <a:t>I gravimetri astatici sono strumenti di grande precisione e già nel 1850 avevano la sensibilità di 10 </a:t>
            </a:r>
            <a:r>
              <a:rPr lang="it-IT" altLang="it-IT" b="0" dirty="0" err="1"/>
              <a:t>mgal</a:t>
            </a:r>
            <a:r>
              <a:rPr lang="it-IT" altLang="it-IT" b="0" dirty="0"/>
              <a:t>. </a:t>
            </a:r>
          </a:p>
          <a:p>
            <a:r>
              <a:rPr lang="it-IT" altLang="it-IT" b="0" dirty="0"/>
              <a:t>Essi  sono  costituiti  essenzialmente  da  un  braccio  che  può  ruotare  attorno  ad  un  punto  O  nel  piano  P(</a:t>
            </a:r>
            <a:r>
              <a:rPr lang="it-IT" altLang="it-IT" b="0" dirty="0" err="1"/>
              <a:t>x,z</a:t>
            </a:r>
            <a:r>
              <a:rPr lang="it-IT" altLang="it-IT" b="0" dirty="0"/>
              <a:t>)  e  porta  all'estremo  libero  una  massa  m;  il  braccio  è  mantenuto  in  posizione  orizzontale  da  una  molla  fissata  ad  un  asse  verticale  passante  per  O.  L'equilibrio  del  sistema dipende dai momenti delle forze in gioco rispetto ad O : uno dovuto alla g agente su m; </a:t>
            </a:r>
          </a:p>
          <a:p>
            <a:r>
              <a:rPr lang="it-IT" altLang="it-IT" b="0" dirty="0" err="1"/>
              <a:t>un’altro</a:t>
            </a:r>
            <a:r>
              <a:rPr lang="it-IT" altLang="it-IT" b="0" dirty="0"/>
              <a:t> dovuto alla reazione elastica della molla di bilanciamento. </a:t>
            </a:r>
          </a:p>
        </p:txBody>
      </p:sp>
      <p:sp>
        <p:nvSpPr>
          <p:cNvPr id="32771" name="TextBox 4"/>
          <p:cNvSpPr txBox="1">
            <a:spLocks noChangeArrowheads="1"/>
          </p:cNvSpPr>
          <p:nvPr/>
        </p:nvSpPr>
        <p:spPr bwMode="auto">
          <a:xfrm>
            <a:off x="3203575" y="1196975"/>
            <a:ext cx="226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a:solidFill>
                  <a:srgbClr val="FF0000"/>
                </a:solidFill>
              </a:rPr>
              <a:t>Gravimetri astatici</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t="50226" r="57948" b="9070"/>
          <a:stretch>
            <a:fillRect/>
          </a:stretch>
        </p:blipFill>
        <p:spPr bwMode="auto">
          <a:xfrm>
            <a:off x="3005138" y="4437063"/>
            <a:ext cx="2663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9562FC3-1CFD-40D4-A318-F5A6805A7B6C}" type="slidenum">
              <a:rPr lang="it-IT" altLang="it-IT" sz="1400" b="1" smtClean="0"/>
              <a:pPr>
                <a:spcBef>
                  <a:spcPct val="0"/>
                </a:spcBef>
                <a:buFontTx/>
                <a:buNone/>
              </a:pPr>
              <a:t>18</a:t>
            </a:fld>
            <a:endParaRPr lang="it-IT" altLang="it-IT" sz="1400" b="1"/>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t="50226" r="57948" b="9070"/>
          <a:stretch>
            <a:fillRect/>
          </a:stretch>
        </p:blipFill>
        <p:spPr bwMode="auto">
          <a:xfrm>
            <a:off x="539750" y="4173538"/>
            <a:ext cx="26638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388" y="1125538"/>
            <a:ext cx="8640762" cy="2246769"/>
          </a:xfrm>
          <a:prstGeom prst="rect">
            <a:avLst/>
          </a:prstGeom>
          <a:noFill/>
        </p:spPr>
        <p:txBody>
          <a:bodyPr>
            <a:spAutoFit/>
          </a:bodyPr>
          <a:lstStyle/>
          <a:p>
            <a:pPr algn="just">
              <a:defRPr/>
            </a:pPr>
            <a:r>
              <a:rPr lang="it-IT" b="0" dirty="0"/>
              <a:t>Sia </a:t>
            </a:r>
            <a:r>
              <a:rPr lang="it-IT" b="0" dirty="0">
                <a:solidFill>
                  <a:schemeClr val="accent6"/>
                </a:solidFill>
              </a:rPr>
              <a:t>φ</a:t>
            </a:r>
            <a:r>
              <a:rPr lang="it-IT" b="0" dirty="0"/>
              <a:t> l'angolo  nel  piano  P(x,z)  compreso  tra  il  braccio  </a:t>
            </a:r>
            <a:r>
              <a:rPr lang="it-IT" b="0" dirty="0">
                <a:solidFill>
                  <a:schemeClr val="accent6"/>
                </a:solidFill>
              </a:rPr>
              <a:t>b</a:t>
            </a:r>
            <a:r>
              <a:rPr lang="it-IT" b="0" dirty="0"/>
              <a:t>  e  il  piano  orizzontale  passante  per  </a:t>
            </a:r>
            <a:r>
              <a:rPr lang="it-IT" b="0" dirty="0">
                <a:solidFill>
                  <a:schemeClr val="accent6"/>
                </a:solidFill>
              </a:rPr>
              <a:t>O</a:t>
            </a:r>
            <a:r>
              <a:rPr lang="it-IT" b="0" dirty="0"/>
              <a:t>  .  </a:t>
            </a:r>
          </a:p>
          <a:p>
            <a:pPr algn="just">
              <a:defRPr/>
            </a:pPr>
            <a:r>
              <a:rPr lang="it-IT" b="0" dirty="0"/>
              <a:t>Supponiamo  che  per  effetto  di  </a:t>
            </a:r>
            <a:r>
              <a:rPr lang="it-IT" b="0" dirty="0">
                <a:solidFill>
                  <a:schemeClr val="accent6"/>
                </a:solidFill>
              </a:rPr>
              <a:t>g</a:t>
            </a:r>
            <a:r>
              <a:rPr lang="it-IT" b="0" dirty="0"/>
              <a:t>  si raggiunga  l’equilibrio  per  una  rotazione del braccio di un angolo </a:t>
            </a:r>
            <a:r>
              <a:rPr lang="it-IT" b="0" dirty="0">
                <a:solidFill>
                  <a:schemeClr val="accent6"/>
                </a:solidFill>
              </a:rPr>
              <a:t>φ</a:t>
            </a:r>
            <a:r>
              <a:rPr lang="it-IT" b="0" dirty="0"/>
              <a:t>; in queste condizioni ovviamente le forze in gioco sono in equilibrio  e  quindi  il  momento  totale  delle  forze  in  gioco  </a:t>
            </a:r>
            <a:r>
              <a:rPr lang="it-IT" b="0" dirty="0">
                <a:solidFill>
                  <a:schemeClr val="accent6"/>
                </a:solidFill>
              </a:rPr>
              <a:t>M</a:t>
            </a:r>
            <a:r>
              <a:rPr lang="it-IT" b="0" dirty="0"/>
              <a:t> deve  essere  nullo;  in  termini  di modulo:</a:t>
            </a:r>
          </a:p>
          <a:p>
            <a:pPr algn="ctr">
              <a:defRPr/>
            </a:pPr>
            <a:r>
              <a:rPr lang="it-IT" b="0" dirty="0">
                <a:solidFill>
                  <a:schemeClr val="accent6"/>
                </a:solidFill>
              </a:rPr>
              <a:t>M(g, φ) = 0 </a:t>
            </a:r>
            <a:r>
              <a:rPr lang="it-IT" b="0" dirty="0"/>
              <a:t>. </a:t>
            </a:r>
          </a:p>
        </p:txBody>
      </p:sp>
      <p:sp>
        <p:nvSpPr>
          <p:cNvPr id="3" name="TextBox 2"/>
          <p:cNvSpPr txBox="1">
            <a:spLocks noRot="1" noChangeAspect="1" noMove="1" noResize="1" noEditPoints="1" noAdjustHandles="1" noChangeArrowheads="1" noChangeShapeType="1" noTextEdit="1"/>
          </p:cNvSpPr>
          <p:nvPr/>
        </p:nvSpPr>
        <p:spPr>
          <a:xfrm>
            <a:off x="3774358" y="3846871"/>
            <a:ext cx="3731342" cy="2648225"/>
          </a:xfrm>
          <a:prstGeom prst="rect">
            <a:avLst/>
          </a:prstGeom>
          <a:blipFill rotWithShape="0">
            <a:blip r:embed="rId4"/>
            <a:stretch>
              <a:fillRect l="-1634"/>
            </a:stretch>
          </a:blipFill>
        </p:spPr>
        <p:txBody>
          <a:bodyPr/>
          <a:lstStyle/>
          <a:p>
            <a:r>
              <a:rPr lang="it-IT">
                <a:no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89ABEF-6ACE-4B95-AE69-4EF91D2CF70B}" type="slidenum">
              <a:rPr lang="it-IT" altLang="it-IT" sz="1400" b="1" smtClean="0"/>
              <a:pPr>
                <a:spcBef>
                  <a:spcPct val="0"/>
                </a:spcBef>
                <a:buFontTx/>
                <a:buNone/>
              </a:pPr>
              <a:t>19</a:t>
            </a:fld>
            <a:endParaRPr lang="it-IT" altLang="it-IT" sz="1400" b="1"/>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t="50226" r="57948" b="9070"/>
          <a:stretch>
            <a:fillRect/>
          </a:stretch>
        </p:blipFill>
        <p:spPr bwMode="auto">
          <a:xfrm>
            <a:off x="250825" y="2565400"/>
            <a:ext cx="26654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3850" y="1412875"/>
            <a:ext cx="8402638" cy="1016000"/>
          </a:xfrm>
          <a:prstGeom prst="rect">
            <a:avLst/>
          </a:prstGeom>
          <a:noFill/>
        </p:spPr>
        <p:txBody>
          <a:bodyPr>
            <a:spAutoFit/>
          </a:bodyPr>
          <a:lstStyle/>
          <a:p>
            <a:pPr>
              <a:defRPr/>
            </a:pPr>
            <a:r>
              <a:rPr lang="en-GB" b="0" dirty="0"/>
              <a:t>Il </a:t>
            </a:r>
            <a:r>
              <a:rPr lang="en-GB" b="0" dirty="0" err="1"/>
              <a:t>momento</a:t>
            </a:r>
            <a:r>
              <a:rPr lang="en-GB" b="0" dirty="0"/>
              <a:t> </a:t>
            </a:r>
            <a:r>
              <a:rPr lang="en-GB" b="0" dirty="0" err="1"/>
              <a:t>totale</a:t>
            </a:r>
            <a:r>
              <a:rPr lang="en-GB" b="0" dirty="0"/>
              <a:t> è </a:t>
            </a:r>
            <a:r>
              <a:rPr lang="en-GB" b="0" dirty="0" err="1"/>
              <a:t>dato</a:t>
            </a:r>
            <a:r>
              <a:rPr lang="en-GB" b="0" dirty="0"/>
              <a:t> </a:t>
            </a:r>
            <a:r>
              <a:rPr lang="en-GB" b="0" dirty="0" err="1"/>
              <a:t>dalla</a:t>
            </a:r>
            <a:r>
              <a:rPr lang="en-GB" b="0" dirty="0"/>
              <a:t> </a:t>
            </a:r>
            <a:r>
              <a:rPr lang="en-GB" b="0" dirty="0" err="1"/>
              <a:t>componente</a:t>
            </a:r>
            <a:r>
              <a:rPr lang="en-GB" b="0" dirty="0"/>
              <a:t> </a:t>
            </a:r>
            <a:r>
              <a:rPr lang="en-GB" b="0" dirty="0" err="1"/>
              <a:t>stabilizzante</a:t>
            </a:r>
            <a:r>
              <a:rPr lang="en-GB" b="0" dirty="0"/>
              <a:t> (</a:t>
            </a:r>
            <a:r>
              <a:rPr lang="en-GB" b="0" dirty="0" err="1"/>
              <a:t>elastica</a:t>
            </a:r>
            <a:r>
              <a:rPr lang="en-GB" b="0" dirty="0"/>
              <a:t>) e </a:t>
            </a:r>
            <a:r>
              <a:rPr lang="en-GB" b="0" dirty="0" err="1"/>
              <a:t>quella</a:t>
            </a:r>
            <a:r>
              <a:rPr lang="en-GB" b="0" dirty="0"/>
              <a:t> </a:t>
            </a:r>
            <a:r>
              <a:rPr lang="en-GB" b="0" dirty="0" err="1"/>
              <a:t>labilizzante</a:t>
            </a:r>
            <a:r>
              <a:rPr lang="en-GB" b="0" dirty="0"/>
              <a:t> (</a:t>
            </a:r>
            <a:r>
              <a:rPr lang="en-GB" b="0" dirty="0" err="1"/>
              <a:t>gravitazionale</a:t>
            </a:r>
            <a:r>
              <a:rPr lang="en-GB" b="0" dirty="0"/>
              <a:t>):</a:t>
            </a:r>
          </a:p>
          <a:p>
            <a:pPr algn="ctr">
              <a:defRPr/>
            </a:pPr>
            <a:r>
              <a:rPr lang="en-GB" b="0" dirty="0">
                <a:solidFill>
                  <a:schemeClr val="accent6"/>
                </a:solidFill>
              </a:rPr>
              <a:t>M = M</a:t>
            </a:r>
            <a:r>
              <a:rPr lang="en-GB" b="0" baseline="-25000" dirty="0">
                <a:solidFill>
                  <a:schemeClr val="accent6"/>
                </a:solidFill>
              </a:rPr>
              <a:t>e</a:t>
            </a:r>
            <a:r>
              <a:rPr lang="en-GB" b="0" dirty="0">
                <a:solidFill>
                  <a:schemeClr val="accent6"/>
                </a:solidFill>
              </a:rPr>
              <a:t> - M</a:t>
            </a:r>
            <a:r>
              <a:rPr lang="en-GB" b="0" baseline="-25000" dirty="0">
                <a:solidFill>
                  <a:schemeClr val="accent6"/>
                </a:solidFill>
              </a:rPr>
              <a:t>g</a:t>
            </a:r>
            <a:endParaRPr lang="it-IT" b="0" dirty="0">
              <a:solidFill>
                <a:schemeClr val="accent6"/>
              </a:solidFill>
            </a:endParaRPr>
          </a:p>
        </p:txBody>
      </p:sp>
      <p:sp>
        <p:nvSpPr>
          <p:cNvPr id="6" name="TextBox 5"/>
          <p:cNvSpPr txBox="1">
            <a:spLocks noRot="1" noChangeAspect="1" noMove="1" noResize="1" noEditPoints="1" noAdjustHandles="1" noChangeArrowheads="1" noChangeShapeType="1" noTextEdit="1"/>
          </p:cNvSpPr>
          <p:nvPr/>
        </p:nvSpPr>
        <p:spPr>
          <a:xfrm>
            <a:off x="3242311" y="2555798"/>
            <a:ext cx="5484884" cy="2882328"/>
          </a:xfrm>
          <a:prstGeom prst="rect">
            <a:avLst/>
          </a:prstGeom>
          <a:blipFill rotWithShape="0">
            <a:blip r:embed="rId4"/>
            <a:stretch>
              <a:fillRect l="-1222" t="-1057"/>
            </a:stretch>
          </a:blipFill>
        </p:spPr>
        <p:txBody>
          <a:bodyPr/>
          <a:lstStyle/>
          <a:p>
            <a:r>
              <a:rPr lang="it-IT">
                <a:noFill/>
              </a:rPr>
              <a:t> </a:t>
            </a:r>
          </a:p>
        </p:txBody>
      </p:sp>
      <p:sp>
        <p:nvSpPr>
          <p:cNvPr id="7" name="TextBox 6"/>
          <p:cNvSpPr txBox="1">
            <a:spLocks noRot="1" noChangeAspect="1" noMove="1" noResize="1" noEditPoints="1" noAdjustHandles="1" noChangeArrowheads="1" noChangeShapeType="1" noTextEdit="1"/>
          </p:cNvSpPr>
          <p:nvPr/>
        </p:nvSpPr>
        <p:spPr>
          <a:xfrm>
            <a:off x="179512" y="5152500"/>
            <a:ext cx="9113208" cy="1298945"/>
          </a:xfrm>
          <a:prstGeom prst="rect">
            <a:avLst/>
          </a:prstGeom>
          <a:blipFill rotWithShape="0">
            <a:blip r:embed="rId5"/>
            <a:stretch>
              <a:fillRect l="-669" t="-2347"/>
            </a:stretch>
          </a:blipFill>
        </p:spPr>
        <p:txBody>
          <a:bodyPr/>
          <a:lstStyle/>
          <a:p>
            <a:r>
              <a:rPr lang="it-IT">
                <a:no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D0FA7AD-3B67-4ADC-A950-01079DADEC15}" type="slidenum">
              <a:rPr lang="it-IT" altLang="it-IT" sz="1400" b="1" smtClean="0"/>
              <a:pPr>
                <a:spcBef>
                  <a:spcPct val="0"/>
                </a:spcBef>
                <a:buFontTx/>
                <a:buNone/>
              </a:pPr>
              <a:t>2</a:t>
            </a:fld>
            <a:endParaRPr lang="it-IT" altLang="it-IT" sz="1400" b="1"/>
          </a:p>
        </p:txBody>
      </p:sp>
      <p:sp>
        <p:nvSpPr>
          <p:cNvPr id="4099" name="TextBox 1"/>
          <p:cNvSpPr txBox="1">
            <a:spLocks noChangeArrowheads="1"/>
          </p:cNvSpPr>
          <p:nvPr/>
        </p:nvSpPr>
        <p:spPr bwMode="auto">
          <a:xfrm>
            <a:off x="2987675" y="1052513"/>
            <a:ext cx="285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GB" altLang="it-IT">
                <a:solidFill>
                  <a:srgbClr val="FF0000"/>
                </a:solidFill>
              </a:rPr>
              <a:t>MISURE DI GRAVITA’</a:t>
            </a:r>
            <a:endParaRPr lang="it-IT" altLang="it-IT">
              <a:solidFill>
                <a:srgbClr val="FF0000"/>
              </a:solidFill>
            </a:endParaRPr>
          </a:p>
        </p:txBody>
      </p:sp>
      <p:sp>
        <p:nvSpPr>
          <p:cNvPr id="3" name="TextBox 2"/>
          <p:cNvSpPr txBox="1">
            <a:spLocks noRot="1" noChangeAspect="1" noMove="1" noResize="1" noEditPoints="1" noAdjustHandles="1" noChangeArrowheads="1" noChangeShapeType="1" noTextEdit="1"/>
          </p:cNvSpPr>
          <p:nvPr/>
        </p:nvSpPr>
        <p:spPr>
          <a:xfrm>
            <a:off x="539552" y="1484784"/>
            <a:ext cx="8040550" cy="4866269"/>
          </a:xfrm>
          <a:prstGeom prst="rect">
            <a:avLst/>
          </a:prstGeom>
          <a:blipFill rotWithShape="0">
            <a:blip r:embed="rId3"/>
            <a:stretch>
              <a:fillRect l="-835" t="-752" r="-835" b="-1378"/>
            </a:stretch>
          </a:blipFill>
        </p:spPr>
        <p:txBody>
          <a:bodyPr/>
          <a:lstStyle/>
          <a:p>
            <a:r>
              <a:rPr lang="it-IT">
                <a:no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981C18-B9B6-423A-A3D4-E187DA31C33C}" type="slidenum">
              <a:rPr lang="it-IT" altLang="it-IT" sz="1400" b="1" smtClean="0"/>
              <a:pPr>
                <a:spcBef>
                  <a:spcPct val="0"/>
                </a:spcBef>
                <a:buFontTx/>
                <a:buNone/>
              </a:pPr>
              <a:t>20</a:t>
            </a:fld>
            <a:endParaRPr lang="it-IT" altLang="it-IT" sz="1400" b="1"/>
          </a:p>
        </p:txBody>
      </p:sp>
      <p:sp>
        <p:nvSpPr>
          <p:cNvPr id="2" name="TextBox 1"/>
          <p:cNvSpPr txBox="1">
            <a:spLocks noRot="1" noChangeAspect="1" noMove="1" noResize="1" noEditPoints="1" noAdjustHandles="1" noChangeArrowheads="1" noChangeShapeType="1" noTextEdit="1"/>
          </p:cNvSpPr>
          <p:nvPr/>
        </p:nvSpPr>
        <p:spPr>
          <a:xfrm>
            <a:off x="467544" y="1340768"/>
            <a:ext cx="8339008" cy="4169411"/>
          </a:xfrm>
          <a:prstGeom prst="rect">
            <a:avLst/>
          </a:prstGeom>
          <a:blipFill rotWithShape="0">
            <a:blip r:embed="rId3"/>
            <a:stretch>
              <a:fillRect l="-804" t="-877" r="-731"/>
            </a:stretch>
          </a:blipFill>
        </p:spPr>
        <p:txBody>
          <a:bodyPr/>
          <a:lstStyle/>
          <a:p>
            <a:r>
              <a:rPr lang="it-IT" dirty="0">
                <a:noFill/>
              </a:rPr>
              <a:t> </a:t>
            </a:r>
          </a:p>
        </p:txBody>
      </p:sp>
      <p:cxnSp>
        <p:nvCxnSpPr>
          <p:cNvPr id="37892" name="Straight Arrow Connector 3"/>
          <p:cNvCxnSpPr>
            <a:cxnSpLocks noChangeShapeType="1"/>
          </p:cNvCxnSpPr>
          <p:nvPr/>
        </p:nvCxnSpPr>
        <p:spPr bwMode="auto">
          <a:xfrm>
            <a:off x="3779838" y="3933825"/>
            <a:ext cx="792162" cy="1223963"/>
          </a:xfrm>
          <a:prstGeom prst="straightConnector1">
            <a:avLst/>
          </a:prstGeom>
          <a:noFill/>
          <a:ln w="38100" algn="ctr">
            <a:solidFill>
              <a:srgbClr val="FF0000"/>
            </a:solidFill>
            <a:prstDash val="sysDash"/>
            <a:round/>
            <a:headEnd/>
            <a:tailEnd type="triangle" w="med" len="med"/>
          </a:ln>
        </p:spPr>
      </p:cxnSp>
      <p:sp>
        <p:nvSpPr>
          <p:cNvPr id="37893" name="TextBox 4"/>
          <p:cNvSpPr txBox="1">
            <a:spLocks noChangeArrowheads="1"/>
          </p:cNvSpPr>
          <p:nvPr/>
        </p:nvSpPr>
        <p:spPr bwMode="auto">
          <a:xfrm>
            <a:off x="4543425" y="5110163"/>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GB" altLang="it-IT">
                <a:solidFill>
                  <a:srgbClr val="FF0000"/>
                </a:solidFill>
              </a:rPr>
              <a:t>0</a:t>
            </a:r>
            <a:endParaRPr lang="it-IT" altLang="it-IT">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CF80F2-76F5-452F-8D88-25E4C56C6DAA}" type="slidenum">
              <a:rPr lang="it-IT" altLang="it-IT" sz="1400" b="1" smtClean="0"/>
              <a:pPr>
                <a:spcBef>
                  <a:spcPct val="0"/>
                </a:spcBef>
                <a:buFontTx/>
                <a:buNone/>
              </a:pPr>
              <a:t>21</a:t>
            </a:fld>
            <a:endParaRPr lang="it-IT" altLang="it-IT" sz="1400" b="1"/>
          </a:p>
        </p:txBody>
      </p:sp>
      <mc:AlternateContent xmlns:mc="http://schemas.openxmlformats.org/markup-compatibility/2006" xmlns:a14="http://schemas.microsoft.com/office/drawing/2010/main">
        <mc:Choice Requires="a14">
          <p:sp>
            <p:nvSpPr>
              <p:cNvPr id="2" name="TextBox 1"/>
              <p:cNvSpPr txBox="1"/>
              <p:nvPr/>
            </p:nvSpPr>
            <p:spPr>
              <a:xfrm>
                <a:off x="438084" y="1628800"/>
                <a:ext cx="8382388" cy="707886"/>
              </a:xfrm>
              <a:prstGeom prst="rect">
                <a:avLst/>
              </a:prstGeom>
              <a:noFill/>
            </p:spPr>
            <p:txBody>
              <a:bodyPr wrap="square" rtlCol="0">
                <a:spAutoFit/>
              </a:bodyPr>
              <a:lstStyle/>
              <a:p>
                <a:r>
                  <a:rPr lang="en-GB" b="0" dirty="0"/>
                  <a:t>Mentre </a:t>
                </a:r>
                <a:r>
                  <a:rPr lang="en-GB" b="0" dirty="0" err="1"/>
                  <a:t>il</a:t>
                </a:r>
                <a:r>
                  <a:rPr lang="en-GB" b="0" dirty="0"/>
                  <a:t> </a:t>
                </a:r>
                <a:r>
                  <a:rPr lang="en-GB" b="0" dirty="0" err="1"/>
                  <a:t>momento</a:t>
                </a:r>
                <a:r>
                  <a:rPr lang="en-GB" b="0" dirty="0"/>
                  <a:t> </a:t>
                </a:r>
                <a:r>
                  <a:rPr lang="en-GB" b="0" dirty="0" err="1"/>
                  <a:t>della</a:t>
                </a:r>
                <a:r>
                  <a:rPr lang="en-GB" b="0" dirty="0"/>
                  <a:t> </a:t>
                </a:r>
                <a:r>
                  <a:rPr lang="en-GB" b="0" dirty="0" err="1"/>
                  <a:t>fase</a:t>
                </a:r>
                <a:r>
                  <a:rPr lang="en-GB" b="0" dirty="0"/>
                  <a:t> </a:t>
                </a:r>
                <a:r>
                  <a:rPr lang="en-GB" b="0" dirty="0" err="1"/>
                  <a:t>d’inerzia</a:t>
                </a:r>
                <a:r>
                  <a:rPr lang="en-GB" b="0" dirty="0"/>
                  <a:t>, </a:t>
                </a:r>
                <a:r>
                  <a:rPr lang="en-GB" b="0" dirty="0" err="1"/>
                  <a:t>essendo</a:t>
                </a:r>
                <a:r>
                  <a:rPr lang="en-GB" b="0" dirty="0"/>
                  <a:t> </a:t>
                </a:r>
                <a:r>
                  <a:rPr lang="en-GB" b="0" dirty="0" err="1"/>
                  <a:t>accelerazione</a:t>
                </a:r>
                <a:r>
                  <a:rPr lang="en-GB" b="0" dirty="0"/>
                  <a:t> </a:t>
                </a:r>
                <a:r>
                  <a:rPr lang="en-GB" b="0" dirty="0" err="1"/>
                  <a:t>tangenziale</a:t>
                </a:r>
                <a:r>
                  <a:rPr lang="en-GB" b="0" dirty="0"/>
                  <a:t> </a:t>
                </a:r>
                <a14:m>
                  <m:oMath xmlns:m="http://schemas.openxmlformats.org/officeDocument/2006/math">
                    <m:r>
                      <a:rPr lang="en-GB" b="0" i="1" smtClean="0">
                        <a:solidFill>
                          <a:srgbClr val="0070C0"/>
                        </a:solidFill>
                        <a:latin typeface="Cambria Math" panose="02040503050406030204" pitchFamily="18" charset="0"/>
                      </a:rPr>
                      <m:t>𝑏</m:t>
                    </m:r>
                    <m:acc>
                      <m:accPr>
                        <m:chr m:val="̈"/>
                        <m:ctrlPr>
                          <a:rPr lang="en-GB" b="0" i="1" smtClean="0">
                            <a:solidFill>
                              <a:srgbClr val="0070C0"/>
                            </a:solidFill>
                            <a:latin typeface="Cambria Math" panose="02040503050406030204" pitchFamily="18" charset="0"/>
                          </a:rPr>
                        </m:ctrlPr>
                      </m:accPr>
                      <m:e>
                        <m:r>
                          <a:rPr lang="en-GB" b="0" i="1" smtClean="0">
                            <a:solidFill>
                              <a:srgbClr val="0070C0"/>
                            </a:solidFill>
                            <a:latin typeface="Cambria Math" panose="02040503050406030204" pitchFamily="18" charset="0"/>
                            <a:ea typeface="Cambria Math" panose="02040503050406030204" pitchFamily="18" charset="0"/>
                          </a:rPr>
                          <m:t>𝜑</m:t>
                        </m:r>
                      </m:e>
                    </m:acc>
                  </m:oMath>
                </a14:m>
                <a:r>
                  <a:rPr lang="en-GB" b="0" dirty="0"/>
                  <a:t>, </a:t>
                </a:r>
                <a:r>
                  <a:rPr lang="en-GB" b="0" dirty="0" err="1"/>
                  <a:t>sarà</a:t>
                </a:r>
                <a:r>
                  <a:rPr lang="en-GB" b="0" dirty="0"/>
                  <a:t> </a:t>
                </a:r>
                <a:r>
                  <a:rPr lang="en-GB" b="0" dirty="0" err="1"/>
                  <a:t>dato</a:t>
                </a:r>
                <a:r>
                  <a:rPr lang="en-GB" b="0" dirty="0"/>
                  <a:t> da:</a:t>
                </a:r>
                <a:endParaRPr lang="it-IT" b="0" dirty="0"/>
              </a:p>
            </p:txBody>
          </p:sp>
        </mc:Choice>
        <mc:Fallback xmlns="">
          <p:sp>
            <p:nvSpPr>
              <p:cNvPr id="2" name="TextBox 1"/>
              <p:cNvSpPr txBox="1">
                <a:spLocks noRot="1" noChangeAspect="1" noMove="1" noResize="1" noEditPoints="1" noAdjustHandles="1" noChangeArrowheads="1" noChangeShapeType="1" noTextEdit="1"/>
              </p:cNvSpPr>
              <p:nvPr/>
            </p:nvSpPr>
            <p:spPr>
              <a:xfrm>
                <a:off x="438084" y="1628800"/>
                <a:ext cx="8382388" cy="707886"/>
              </a:xfrm>
              <a:prstGeom prst="rect">
                <a:avLst/>
              </a:prstGeom>
              <a:blipFill rotWithShape="0">
                <a:blip r:embed="rId3"/>
                <a:stretch>
                  <a:fillRect l="-800" t="-4310" b="-1465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131838" y="2351599"/>
                <a:ext cx="2583721"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0070C0"/>
                              </a:solidFill>
                              <a:latin typeface="Cambria Math" panose="02040503050406030204" pitchFamily="18" charset="0"/>
                            </a:rPr>
                          </m:ctrlPr>
                        </m:sSubPr>
                        <m:e>
                          <m:r>
                            <a:rPr lang="en-GB" b="1" i="1" smtClean="0">
                              <a:solidFill>
                                <a:srgbClr val="0070C0"/>
                              </a:solidFill>
                              <a:latin typeface="Cambria Math" panose="02040503050406030204" pitchFamily="18" charset="0"/>
                            </a:rPr>
                            <m:t>𝑴</m:t>
                          </m:r>
                        </m:e>
                        <m:sub>
                          <m:r>
                            <a:rPr lang="en-GB" b="1" i="1" smtClean="0">
                              <a:solidFill>
                                <a:srgbClr val="0070C0"/>
                              </a:solidFill>
                              <a:latin typeface="Cambria Math" panose="02040503050406030204" pitchFamily="18" charset="0"/>
                            </a:rPr>
                            <m:t>𝒊</m:t>
                          </m:r>
                        </m:sub>
                      </m:sSub>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𝒃</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𝒎</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𝒂</m:t>
                          </m:r>
                        </m:e>
                        <m:sub>
                          <m:r>
                            <a:rPr lang="en-GB" b="1" i="1" smtClean="0">
                              <a:solidFill>
                                <a:srgbClr val="0070C0"/>
                              </a:solidFill>
                              <a:latin typeface="Cambria Math" panose="02040503050406030204" pitchFamily="18" charset="0"/>
                              <a:ea typeface="Cambria Math" panose="02040503050406030204" pitchFamily="18" charset="0"/>
                            </a:rPr>
                            <m:t>𝒕</m:t>
                          </m:r>
                        </m:sub>
                      </m:sSub>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𝒎</m:t>
                      </m:r>
                      <m:sSup>
                        <m:sSupPr>
                          <m:ctrlPr>
                            <a:rPr lang="en-GB" b="1" i="1" smtClean="0">
                              <a:solidFill>
                                <a:srgbClr val="0070C0"/>
                              </a:solidFill>
                              <a:latin typeface="Cambria Math" panose="02040503050406030204" pitchFamily="18" charset="0"/>
                              <a:ea typeface="Cambria Math" panose="02040503050406030204" pitchFamily="18" charset="0"/>
                            </a:rPr>
                          </m:ctrlPr>
                        </m:sSupPr>
                        <m:e>
                          <m:r>
                            <a:rPr lang="en-GB" b="1" i="1" smtClean="0">
                              <a:solidFill>
                                <a:srgbClr val="0070C0"/>
                              </a:solidFill>
                              <a:latin typeface="Cambria Math" panose="02040503050406030204" pitchFamily="18" charset="0"/>
                              <a:ea typeface="Cambria Math" panose="02040503050406030204" pitchFamily="18" charset="0"/>
                            </a:rPr>
                            <m:t>𝒃</m:t>
                          </m:r>
                        </m:e>
                        <m:sup>
                          <m:r>
                            <a:rPr lang="en-GB" b="1" i="1" smtClean="0">
                              <a:solidFill>
                                <a:srgbClr val="0070C0"/>
                              </a:solidFill>
                              <a:latin typeface="Cambria Math" panose="02040503050406030204" pitchFamily="18" charset="0"/>
                              <a:ea typeface="Cambria Math" panose="02040503050406030204" pitchFamily="18" charset="0"/>
                            </a:rPr>
                            <m:t>𝟐</m:t>
                          </m:r>
                        </m:sup>
                      </m:sSup>
                      <m:acc>
                        <m:accPr>
                          <m:chr m:val="̈"/>
                          <m:ctrlPr>
                            <a:rPr lang="en-GB" b="1" i="1" smtClean="0">
                              <a:solidFill>
                                <a:srgbClr val="0070C0"/>
                              </a:solidFill>
                              <a:latin typeface="Cambria Math" panose="02040503050406030204" pitchFamily="18" charset="0"/>
                              <a:ea typeface="Cambria Math" panose="02040503050406030204" pitchFamily="18" charset="0"/>
                            </a:rPr>
                          </m:ctrlPr>
                        </m:accPr>
                        <m:e>
                          <m:r>
                            <a:rPr lang="en-GB" b="1" i="1" smtClean="0">
                              <a:solidFill>
                                <a:srgbClr val="0070C0"/>
                              </a:solidFill>
                              <a:latin typeface="Cambria Math" panose="02040503050406030204" pitchFamily="18" charset="0"/>
                              <a:ea typeface="Cambria Math" panose="02040503050406030204" pitchFamily="18" charset="0"/>
                            </a:rPr>
                            <m:t>𝝋</m:t>
                          </m:r>
                        </m:e>
                      </m:acc>
                    </m:oMath>
                  </m:oMathPara>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131838" y="2351599"/>
                <a:ext cx="2583721" cy="314766"/>
              </a:xfrm>
              <a:prstGeom prst="rect">
                <a:avLst/>
              </a:prstGeom>
              <a:blipFill rotWithShape="0">
                <a:blip r:embed="rId4"/>
                <a:stretch>
                  <a:fillRect l="-1887" t="-1961" r="-11792" b="-27451"/>
                </a:stretch>
              </a:blipFill>
            </p:spPr>
            <p:txBody>
              <a:bodyPr/>
              <a:lstStyle/>
              <a:p>
                <a:r>
                  <a:rPr lang="it-IT">
                    <a:noFill/>
                  </a:rPr>
                  <a:t> </a:t>
                </a:r>
              </a:p>
            </p:txBody>
          </p:sp>
        </mc:Fallback>
      </mc:AlternateContent>
      <p:sp>
        <p:nvSpPr>
          <p:cNvPr id="4" name="TextBox 3"/>
          <p:cNvSpPr txBox="1"/>
          <p:nvPr/>
        </p:nvSpPr>
        <p:spPr>
          <a:xfrm>
            <a:off x="1835696" y="2950785"/>
            <a:ext cx="4976042" cy="400110"/>
          </a:xfrm>
          <a:prstGeom prst="rect">
            <a:avLst/>
          </a:prstGeom>
          <a:noFill/>
        </p:spPr>
        <p:txBody>
          <a:bodyPr wrap="none" rtlCol="0">
            <a:spAutoFit/>
          </a:bodyPr>
          <a:lstStyle/>
          <a:p>
            <a:r>
              <a:rPr lang="en-GB" b="0" dirty="0"/>
              <a:t>Da cui </a:t>
            </a:r>
            <a:r>
              <a:rPr lang="en-GB" b="0" dirty="0" err="1"/>
              <a:t>si</a:t>
            </a:r>
            <a:r>
              <a:rPr lang="en-GB" b="0" dirty="0"/>
              <a:t> </a:t>
            </a:r>
            <a:r>
              <a:rPr lang="en-GB" b="0" dirty="0" err="1"/>
              <a:t>ricava</a:t>
            </a:r>
            <a:r>
              <a:rPr lang="en-GB" b="0" dirty="0"/>
              <a:t> </a:t>
            </a:r>
            <a:r>
              <a:rPr lang="en-GB" b="0" dirty="0" err="1"/>
              <a:t>che</a:t>
            </a:r>
            <a:r>
              <a:rPr lang="en-GB" b="0" dirty="0"/>
              <a:t> </a:t>
            </a:r>
            <a:r>
              <a:rPr lang="en-GB" b="0" dirty="0" err="1"/>
              <a:t>l’equazione</a:t>
            </a:r>
            <a:r>
              <a:rPr lang="en-GB" b="0" dirty="0"/>
              <a:t> del moto </a:t>
            </a:r>
            <a:r>
              <a:rPr lang="en-GB" b="0" dirty="0" err="1"/>
              <a:t>sarà</a:t>
            </a:r>
            <a:r>
              <a:rPr lang="en-GB" b="0" dirty="0"/>
              <a:t>:</a:t>
            </a:r>
            <a:endParaRPr lang="it-IT" b="0" dirty="0"/>
          </a:p>
        </p:txBody>
      </p:sp>
      <mc:AlternateContent xmlns:mc="http://schemas.openxmlformats.org/markup-compatibility/2006" xmlns:a14="http://schemas.microsoft.com/office/drawing/2010/main">
        <mc:Choice Requires="a14">
          <p:sp>
            <p:nvSpPr>
              <p:cNvPr id="5" name="TextBox 4"/>
              <p:cNvSpPr txBox="1"/>
              <p:nvPr/>
            </p:nvSpPr>
            <p:spPr>
              <a:xfrm>
                <a:off x="2998339" y="3717032"/>
                <a:ext cx="2850717" cy="644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solidFill>
                                <a:srgbClr val="0070C0"/>
                              </a:solidFill>
                              <a:latin typeface="Cambria Math" panose="02040503050406030204" pitchFamily="18" charset="0"/>
                            </a:rPr>
                          </m:ctrlPr>
                        </m:fPr>
                        <m:num>
                          <m:sSup>
                            <m:sSupPr>
                              <m:ctrlPr>
                                <a:rPr lang="it-IT"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𝒅</m:t>
                              </m:r>
                            </m:e>
                            <m:sup>
                              <m:r>
                                <a:rPr lang="en-GB" b="1" i="1" smtClean="0">
                                  <a:solidFill>
                                    <a:srgbClr val="0070C0"/>
                                  </a:solidFill>
                                  <a:latin typeface="Cambria Math" panose="02040503050406030204" pitchFamily="18" charset="0"/>
                                </a:rPr>
                                <m:t>𝟐</m:t>
                              </m:r>
                            </m:sup>
                          </m:sSup>
                          <m:r>
                            <a:rPr lang="it-IT" i="1" smtClean="0">
                              <a:solidFill>
                                <a:srgbClr val="0070C0"/>
                              </a:solidFill>
                              <a:latin typeface="Cambria Math" panose="02040503050406030204" pitchFamily="18" charset="0"/>
                              <a:ea typeface="Cambria Math" panose="02040503050406030204" pitchFamily="18" charset="0"/>
                            </a:rPr>
                            <m:t>𝝋</m:t>
                          </m:r>
                        </m:num>
                        <m:den>
                          <m:sSup>
                            <m:sSupPr>
                              <m:ctrlPr>
                                <a:rPr lang="it-IT"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𝒅𝒕</m:t>
                              </m:r>
                            </m:e>
                            <m:sup>
                              <m:r>
                                <a:rPr lang="en-GB" b="1" i="1" smtClean="0">
                                  <a:solidFill>
                                    <a:srgbClr val="0070C0"/>
                                  </a:solidFill>
                                  <a:latin typeface="Cambria Math" panose="02040503050406030204" pitchFamily="18" charset="0"/>
                                </a:rPr>
                                <m:t>𝟐</m:t>
                              </m:r>
                            </m:sup>
                          </m:sSup>
                        </m:den>
                      </m:f>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sSub>
                            <m:sSubPr>
                              <m:ctrlPr>
                                <a:rPr lang="en-GB" b="1" i="1" smtClean="0">
                                  <a:solidFill>
                                    <a:srgbClr val="0070C0"/>
                                  </a:solidFill>
                                  <a:latin typeface="Cambria Math" panose="02040503050406030204" pitchFamily="18" charset="0"/>
                                </a:rPr>
                              </m:ctrlPr>
                            </m:sSubPr>
                            <m:e>
                              <m:d>
                                <m:dPr>
                                  <m:ctrlPr>
                                    <a:rPr lang="en-GB" b="1" i="1" smtClean="0">
                                      <a:solidFill>
                                        <a:srgbClr val="0070C0"/>
                                      </a:solidFill>
                                      <a:latin typeface="Cambria Math" panose="02040503050406030204" pitchFamily="18" charset="0"/>
                                    </a:rPr>
                                  </m:ctrlPr>
                                </m:dPr>
                                <m:e>
                                  <m:f>
                                    <m:fPr>
                                      <m:type m:val="lin"/>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en-GB" b="1"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rPr>
                                <m:t>𝟎</m:t>
                              </m:r>
                            </m:sub>
                          </m:sSub>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𝒎𝒃</m:t>
                              </m:r>
                            </m:e>
                            <m:sup>
                              <m:r>
                                <a:rPr lang="en-GB" b="1" i="1" smtClean="0">
                                  <a:solidFill>
                                    <a:srgbClr val="0070C0"/>
                                  </a:solidFill>
                                  <a:latin typeface="Cambria Math" panose="02040503050406030204" pitchFamily="18" charset="0"/>
                                </a:rPr>
                                <m:t>𝟐</m:t>
                              </m:r>
                            </m:sup>
                          </m:sSup>
                        </m:den>
                      </m:f>
                      <m:r>
                        <a:rPr lang="en-GB" b="1" i="1" smtClean="0">
                          <a:solidFill>
                            <a:srgbClr val="0070C0"/>
                          </a:solidFill>
                          <a:latin typeface="Cambria Math" panose="02040503050406030204" pitchFamily="18" charset="0"/>
                          <a:ea typeface="Cambria Math" panose="02040503050406030204" pitchFamily="18" charset="0"/>
                        </a:rPr>
                        <m:t>𝝋</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𝟎</m:t>
                      </m:r>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98339" y="3717032"/>
                <a:ext cx="2850717" cy="644087"/>
              </a:xfrm>
              <a:prstGeom prst="rect">
                <a:avLst/>
              </a:prstGeom>
              <a:blipFill rotWithShape="0">
                <a:blip r:embed="rId5"/>
                <a:stretch>
                  <a:fillRect/>
                </a:stretch>
              </a:blipFill>
            </p:spPr>
            <p:txBody>
              <a:bodyPr/>
              <a:lstStyle/>
              <a:p>
                <a:r>
                  <a:rPr lang="it-IT">
                    <a:noFill/>
                  </a:rPr>
                  <a:t> </a:t>
                </a:r>
              </a:p>
            </p:txBody>
          </p:sp>
        </mc:Fallback>
      </mc:AlternateContent>
      <p:sp>
        <p:nvSpPr>
          <p:cNvPr id="6" name="TextBox 5"/>
          <p:cNvSpPr txBox="1"/>
          <p:nvPr/>
        </p:nvSpPr>
        <p:spPr>
          <a:xfrm>
            <a:off x="1828219" y="4653136"/>
            <a:ext cx="4772460" cy="400110"/>
          </a:xfrm>
          <a:prstGeom prst="rect">
            <a:avLst/>
          </a:prstGeom>
          <a:noFill/>
        </p:spPr>
        <p:txBody>
          <a:bodyPr wrap="none" rtlCol="0">
            <a:spAutoFit/>
          </a:bodyPr>
          <a:lstStyle/>
          <a:p>
            <a:r>
              <a:rPr lang="en-GB" b="0" dirty="0" err="1"/>
              <a:t>Che</a:t>
            </a:r>
            <a:r>
              <a:rPr lang="en-GB" b="0" dirty="0"/>
              <a:t> </a:t>
            </a:r>
            <a:r>
              <a:rPr lang="en-GB" b="0" dirty="0" err="1"/>
              <a:t>dà</a:t>
            </a:r>
            <a:r>
              <a:rPr lang="en-GB" b="0" dirty="0"/>
              <a:t> </a:t>
            </a:r>
            <a:r>
              <a:rPr lang="en-GB" b="0" dirty="0" err="1"/>
              <a:t>ancora</a:t>
            </a:r>
            <a:r>
              <a:rPr lang="en-GB" b="0" dirty="0"/>
              <a:t> un moto </a:t>
            </a:r>
            <a:r>
              <a:rPr lang="en-GB" b="0" dirty="0" err="1"/>
              <a:t>armonico</a:t>
            </a:r>
            <a:r>
              <a:rPr lang="en-GB" b="0" dirty="0"/>
              <a:t> di </a:t>
            </a:r>
            <a:r>
              <a:rPr lang="en-GB" b="0" dirty="0" err="1"/>
              <a:t>periodo</a:t>
            </a:r>
            <a:r>
              <a:rPr lang="en-GB" b="0" dirty="0"/>
              <a:t>:</a:t>
            </a:r>
            <a:endParaRPr lang="it-IT" b="0" dirty="0"/>
          </a:p>
        </p:txBody>
      </p:sp>
      <mc:AlternateContent xmlns:mc="http://schemas.openxmlformats.org/markup-compatibility/2006" xmlns:a14="http://schemas.microsoft.com/office/drawing/2010/main">
        <mc:Choice Requires="a14">
          <p:sp>
            <p:nvSpPr>
              <p:cNvPr id="8" name="TextBox 7"/>
              <p:cNvSpPr txBox="1"/>
              <p:nvPr/>
            </p:nvSpPr>
            <p:spPr>
              <a:xfrm>
                <a:off x="3143105" y="5370385"/>
                <a:ext cx="2361224" cy="11973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𝑻</m:t>
                      </m:r>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𝟐</m:t>
                      </m:r>
                      <m:r>
                        <a:rPr lang="en-GB" b="1" i="1" smtClean="0">
                          <a:solidFill>
                            <a:srgbClr val="0070C0"/>
                          </a:solidFill>
                          <a:latin typeface="Cambria Math" panose="02040503050406030204" pitchFamily="18" charset="0"/>
                          <a:ea typeface="Cambria Math" panose="02040503050406030204" pitchFamily="18" charset="0"/>
                        </a:rPr>
                        <m:t>𝝅</m:t>
                      </m:r>
                      <m:rad>
                        <m:radPr>
                          <m:degHide m:val="on"/>
                          <m:ctrlPr>
                            <a:rPr lang="en-GB" b="1" i="1" smtClean="0">
                              <a:solidFill>
                                <a:srgbClr val="0070C0"/>
                              </a:solidFill>
                              <a:latin typeface="Cambria Math" panose="02040503050406030204" pitchFamily="18" charset="0"/>
                              <a:ea typeface="Cambria Math" panose="02040503050406030204" pitchFamily="18" charset="0"/>
                            </a:rPr>
                          </m:ctrlPr>
                        </m:radPr>
                        <m:deg/>
                        <m:e>
                          <m:f>
                            <m:fPr>
                              <m:ctrlPr>
                                <a:rPr lang="en-GB" b="1" i="1" smtClean="0">
                                  <a:solidFill>
                                    <a:srgbClr val="0070C0"/>
                                  </a:solidFill>
                                  <a:latin typeface="Cambria Math" panose="02040503050406030204" pitchFamily="18" charset="0"/>
                                  <a:ea typeface="Cambria Math" panose="02040503050406030204" pitchFamily="18" charset="0"/>
                                </a:rPr>
                              </m:ctrlPr>
                            </m:fPr>
                            <m:num>
                              <m:sSup>
                                <m:sSupPr>
                                  <m:ctrlPr>
                                    <a:rPr lang="en-GB" b="1" i="1" smtClean="0">
                                      <a:solidFill>
                                        <a:srgbClr val="0070C0"/>
                                      </a:solidFill>
                                      <a:latin typeface="Cambria Math" panose="02040503050406030204" pitchFamily="18" charset="0"/>
                                      <a:ea typeface="Cambria Math" panose="02040503050406030204" pitchFamily="18" charset="0"/>
                                    </a:rPr>
                                  </m:ctrlPr>
                                </m:sSupPr>
                                <m:e>
                                  <m:r>
                                    <a:rPr lang="en-GB" b="1" i="1" smtClean="0">
                                      <a:solidFill>
                                        <a:srgbClr val="0070C0"/>
                                      </a:solidFill>
                                      <a:latin typeface="Cambria Math" panose="02040503050406030204" pitchFamily="18" charset="0"/>
                                      <a:ea typeface="Cambria Math" panose="02040503050406030204" pitchFamily="18" charset="0"/>
                                    </a:rPr>
                                    <m:t>𝒎𝒃</m:t>
                                  </m:r>
                                </m:e>
                                <m:sup>
                                  <m:r>
                                    <a:rPr lang="en-GB" b="1" i="1" smtClean="0">
                                      <a:solidFill>
                                        <a:srgbClr val="0070C0"/>
                                      </a:solidFill>
                                      <a:latin typeface="Cambria Math" panose="02040503050406030204" pitchFamily="18" charset="0"/>
                                      <a:ea typeface="Cambria Math" panose="02040503050406030204" pitchFamily="18" charset="0"/>
                                    </a:rPr>
                                    <m:t>𝟐</m:t>
                                  </m:r>
                                </m:sup>
                              </m:sSup>
                            </m:num>
                            <m:den>
                              <m:sSub>
                                <m:sSubPr>
                                  <m:ctrlPr>
                                    <a:rPr lang="en-GB" b="1" i="1" smtClean="0">
                                      <a:solidFill>
                                        <a:srgbClr val="0070C0"/>
                                      </a:solidFill>
                                      <a:latin typeface="Cambria Math" panose="02040503050406030204" pitchFamily="18" charset="0"/>
                                      <a:ea typeface="Cambria Math" panose="02040503050406030204" pitchFamily="18" charset="0"/>
                                    </a:rPr>
                                  </m:ctrlPr>
                                </m:sSubPr>
                                <m:e>
                                  <m:d>
                                    <m:dPr>
                                      <m:ctrlPr>
                                        <a:rPr lang="en-GB" b="1" i="1" smtClean="0">
                                          <a:solidFill>
                                            <a:srgbClr val="0070C0"/>
                                          </a:solidFill>
                                          <a:latin typeface="Cambria Math" panose="02040503050406030204" pitchFamily="18" charset="0"/>
                                          <a:ea typeface="Cambria Math" panose="02040503050406030204" pitchFamily="18" charset="0"/>
                                        </a:rPr>
                                      </m:ctrlPr>
                                    </m:dPr>
                                    <m:e>
                                      <m:f>
                                        <m:fPr>
                                          <m:type m:val="skw"/>
                                          <m:ctrlPr>
                                            <a:rPr lang="en-GB" b="1" i="1" smtClean="0">
                                              <a:solidFill>
                                                <a:srgbClr val="0070C0"/>
                                              </a:solidFill>
                                              <a:latin typeface="Cambria Math" panose="02040503050406030204" pitchFamily="18" charset="0"/>
                                              <a:ea typeface="Cambria Math" panose="02040503050406030204" pitchFamily="18" charset="0"/>
                                            </a:rPr>
                                          </m:ctrlPr>
                                        </m:fPr>
                                        <m:num>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en-GB" b="1"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ea typeface="Cambria Math" panose="02040503050406030204" pitchFamily="18" charset="0"/>
                                    </a:rPr>
                                    <m:t>𝟎</m:t>
                                  </m:r>
                                </m:sub>
                              </m:sSub>
                            </m:den>
                          </m:f>
                        </m:e>
                      </m:ra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143105" y="5370385"/>
                <a:ext cx="2361224" cy="1197379"/>
              </a:xfrm>
              <a:prstGeom prst="rect">
                <a:avLst/>
              </a:prstGeom>
              <a:blipFill rotWithShape="0">
                <a:blip r:embed="rId6"/>
                <a:stretch>
                  <a:fillRect/>
                </a:stretch>
              </a:blipFill>
            </p:spPr>
            <p:txBody>
              <a:bodyPr/>
              <a:lstStyle/>
              <a:p>
                <a:r>
                  <a:rPr lang="it-IT">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484784"/>
            <a:ext cx="7848872" cy="1323439"/>
          </a:xfrm>
          <a:prstGeom prst="rect">
            <a:avLst/>
          </a:prstGeom>
          <a:noFill/>
        </p:spPr>
        <p:txBody>
          <a:bodyPr wrap="square" rtlCol="0">
            <a:spAutoFit/>
          </a:bodyPr>
          <a:lstStyle/>
          <a:p>
            <a:pPr algn="just"/>
            <a:r>
              <a:rPr lang="en-GB" b="0" dirty="0"/>
              <a:t>E </a:t>
            </a:r>
            <a:r>
              <a:rPr lang="en-GB" b="0" dirty="0" err="1"/>
              <a:t>pertanto</a:t>
            </a:r>
            <a:r>
              <a:rPr lang="en-GB" b="0" dirty="0"/>
              <a:t> </a:t>
            </a:r>
            <a:r>
              <a:rPr lang="en-GB" b="0" dirty="0" err="1"/>
              <a:t>anche</a:t>
            </a:r>
            <a:r>
              <a:rPr lang="en-GB" b="0" dirty="0"/>
              <a:t> in </a:t>
            </a:r>
            <a:r>
              <a:rPr lang="en-GB" b="0" dirty="0" err="1"/>
              <a:t>questo</a:t>
            </a:r>
            <a:r>
              <a:rPr lang="en-GB" b="0" dirty="0"/>
              <a:t> </a:t>
            </a:r>
            <a:r>
              <a:rPr lang="en-GB" b="0" dirty="0" err="1"/>
              <a:t>caso</a:t>
            </a:r>
            <a:r>
              <a:rPr lang="en-GB" b="0" dirty="0"/>
              <a:t> la </a:t>
            </a:r>
            <a:r>
              <a:rPr lang="en-GB" b="0" dirty="0" err="1"/>
              <a:t>sensibilità</a:t>
            </a:r>
            <a:r>
              <a:rPr lang="en-GB" b="0" dirty="0"/>
              <a:t> è </a:t>
            </a:r>
            <a:r>
              <a:rPr lang="en-GB" b="0" dirty="0" err="1"/>
              <a:t>proporzionale</a:t>
            </a:r>
            <a:r>
              <a:rPr lang="en-GB" b="0" dirty="0"/>
              <a:t> al </a:t>
            </a:r>
            <a:r>
              <a:rPr lang="en-GB" b="0" dirty="0" err="1"/>
              <a:t>quadrato</a:t>
            </a:r>
            <a:r>
              <a:rPr lang="en-GB" b="0" dirty="0"/>
              <a:t> del </a:t>
            </a:r>
            <a:r>
              <a:rPr lang="en-GB" b="0" dirty="0" err="1"/>
              <a:t>periodo</a:t>
            </a:r>
            <a:r>
              <a:rPr lang="en-GB" b="0" dirty="0"/>
              <a:t>.</a:t>
            </a:r>
          </a:p>
          <a:p>
            <a:pPr algn="just"/>
            <a:endParaRPr lang="en-GB" b="0" dirty="0"/>
          </a:p>
          <a:p>
            <a:pPr algn="just"/>
            <a:r>
              <a:rPr lang="en-GB" b="0" dirty="0"/>
              <a:t>Per </a:t>
            </a:r>
            <a:r>
              <a:rPr lang="en-GB" b="0" dirty="0" err="1"/>
              <a:t>ottenere</a:t>
            </a:r>
            <a:r>
              <a:rPr lang="en-GB" b="0" dirty="0"/>
              <a:t> </a:t>
            </a:r>
            <a:r>
              <a:rPr lang="en-GB" b="0" dirty="0" err="1"/>
              <a:t>periodi</a:t>
            </a:r>
            <a:r>
              <a:rPr lang="en-GB" b="0" dirty="0"/>
              <a:t> </a:t>
            </a:r>
            <a:r>
              <a:rPr lang="en-GB" b="0" dirty="0" err="1"/>
              <a:t>grandi</a:t>
            </a:r>
            <a:r>
              <a:rPr lang="en-GB" b="0" dirty="0"/>
              <a:t> e </a:t>
            </a:r>
            <a:r>
              <a:rPr lang="en-GB" b="0" dirty="0" err="1"/>
              <a:t>sensibilità</a:t>
            </a:r>
            <a:r>
              <a:rPr lang="en-GB" b="0" dirty="0"/>
              <a:t> elevate </a:t>
            </a:r>
            <a:r>
              <a:rPr lang="en-GB" b="0" dirty="0" err="1"/>
              <a:t>basterà</a:t>
            </a:r>
            <a:r>
              <a:rPr lang="en-GB" b="0" dirty="0"/>
              <a:t> </a:t>
            </a:r>
            <a:r>
              <a:rPr lang="en-GB" b="0" dirty="0" err="1"/>
              <a:t>realizzare</a:t>
            </a:r>
            <a:r>
              <a:rPr lang="en-GB" b="0" dirty="0"/>
              <a:t>: </a:t>
            </a:r>
            <a:endParaRPr lang="it-IT" b="0" dirty="0"/>
          </a:p>
        </p:txBody>
      </p:sp>
      <mc:AlternateContent xmlns:mc="http://schemas.openxmlformats.org/markup-compatibility/2006" xmlns:a14="http://schemas.microsoft.com/office/drawing/2010/main">
        <mc:Choice Requires="a14">
          <p:sp>
            <p:nvSpPr>
              <p:cNvPr id="9" name="TextBox 8"/>
              <p:cNvSpPr txBox="1"/>
              <p:nvPr/>
            </p:nvSpPr>
            <p:spPr>
              <a:xfrm>
                <a:off x="3857829" y="3933056"/>
                <a:ext cx="1356333" cy="7330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0070C0"/>
                              </a:solidFill>
                              <a:latin typeface="Cambria Math" panose="02040503050406030204" pitchFamily="18" charset="0"/>
                            </a:rPr>
                          </m:ctrlPr>
                        </m:sSubPr>
                        <m:e>
                          <m:d>
                            <m:dPr>
                              <m:ctrlPr>
                                <a:rPr lang="it-IT" i="1" smtClean="0">
                                  <a:solidFill>
                                    <a:srgbClr val="0070C0"/>
                                  </a:solidFill>
                                  <a:latin typeface="Cambria Math" panose="02040503050406030204" pitchFamily="18" charset="0"/>
                                </a:rPr>
                              </m:ctrlPr>
                            </m:dPr>
                            <m:e>
                              <m:f>
                                <m:fPr>
                                  <m:ctrlPr>
                                    <a:rPr lang="it-IT" i="1" smtClean="0">
                                      <a:solidFill>
                                        <a:srgbClr val="0070C0"/>
                                      </a:solidFill>
                                      <a:latin typeface="Cambria Math" panose="02040503050406030204" pitchFamily="18" charset="0"/>
                                    </a:rPr>
                                  </m:ctrlPr>
                                </m:fPr>
                                <m:num>
                                  <m:r>
                                    <a:rPr lang="it-IT"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it-IT"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rPr>
                            <m:t>𝟎</m:t>
                          </m:r>
                        </m:sub>
                      </m:sSub>
                      <m:r>
                        <a:rPr lang="it-IT"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𝟎</m:t>
                      </m:r>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857829" y="3933056"/>
                <a:ext cx="1356333" cy="733086"/>
              </a:xfrm>
              <a:prstGeom prst="rect">
                <a:avLst/>
              </a:prstGeom>
              <a:blipFill rotWithShape="0">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276149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19191B-AAE1-4142-A5D0-7B83C5BE90C4}" type="slidenum">
              <a:rPr lang="it-IT" altLang="it-IT" sz="1400" b="1" smtClean="0"/>
              <a:pPr>
                <a:spcBef>
                  <a:spcPct val="0"/>
                </a:spcBef>
                <a:buFontTx/>
                <a:buNone/>
              </a:pPr>
              <a:t>23</a:t>
            </a:fld>
            <a:endParaRPr lang="it-IT" altLang="it-IT" sz="1400" b="1"/>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9463"/>
            <a:ext cx="91440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FD082E8-3862-48F9-89CB-26718442392F}" type="slidenum">
              <a:rPr lang="it-IT" altLang="it-IT" sz="1400" b="1" smtClean="0"/>
              <a:pPr>
                <a:spcBef>
                  <a:spcPct val="0"/>
                </a:spcBef>
                <a:buFontTx/>
                <a:buNone/>
              </a:pPr>
              <a:t>24</a:t>
            </a:fld>
            <a:endParaRPr lang="it-IT" altLang="it-IT" sz="1400" b="1"/>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5138"/>
            <a:ext cx="91440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DEA9DBF-E745-4B9D-9EB5-3978F9E5DF1B}" type="slidenum">
              <a:rPr lang="it-IT" altLang="it-IT" sz="1400" b="1" smtClean="0"/>
              <a:pPr>
                <a:spcBef>
                  <a:spcPct val="0"/>
                </a:spcBef>
                <a:buFontTx/>
                <a:buNone/>
              </a:pPr>
              <a:t>25</a:t>
            </a:fld>
            <a:endParaRPr lang="it-IT" altLang="it-IT" sz="1400" b="1"/>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95438" y="1247775"/>
            <a:ext cx="5380037"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002F303-1382-4A1B-B087-A7F1E975E307}" type="slidenum">
              <a:rPr lang="it-IT" altLang="it-IT" sz="1400" b="1" smtClean="0"/>
              <a:pPr>
                <a:spcBef>
                  <a:spcPct val="0"/>
                </a:spcBef>
                <a:buFontTx/>
                <a:buNone/>
              </a:pPr>
              <a:t>26</a:t>
            </a:fld>
            <a:endParaRPr lang="it-IT" altLang="it-IT" sz="1400" b="1"/>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989138"/>
            <a:ext cx="4176713"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89138"/>
            <a:ext cx="40084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C6D8D7-7AEC-4151-BB84-8B7A3A49302E}" type="slidenum">
              <a:rPr lang="it-IT" altLang="it-IT" sz="1400" b="1" smtClean="0"/>
              <a:pPr>
                <a:spcBef>
                  <a:spcPct val="0"/>
                </a:spcBef>
                <a:buFontTx/>
                <a:buNone/>
              </a:pPr>
              <a:t>27</a:t>
            </a:fld>
            <a:endParaRPr lang="it-IT" altLang="it-IT" sz="1400" b="1"/>
          </a:p>
        </p:txBody>
      </p:sp>
      <p:sp>
        <p:nvSpPr>
          <p:cNvPr id="52227" name="TextBox 7"/>
          <p:cNvSpPr txBox="1">
            <a:spLocks noChangeArrowheads="1"/>
          </p:cNvSpPr>
          <p:nvPr/>
        </p:nvSpPr>
        <p:spPr bwMode="auto">
          <a:xfrm>
            <a:off x="2555875" y="1196975"/>
            <a:ext cx="3424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La Coste - Romberg</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141663"/>
            <a:ext cx="755967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0875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7075"/>
            <a:ext cx="91440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B2833C-8C4A-4FC5-9987-1B7D7578AFB1}" type="slidenum">
              <a:rPr lang="it-IT" altLang="it-IT" sz="1400" b="1" smtClean="0"/>
              <a:pPr>
                <a:spcBef>
                  <a:spcPct val="0"/>
                </a:spcBef>
                <a:buFontTx/>
                <a:buNone/>
              </a:pPr>
              <a:t>28</a:t>
            </a:fld>
            <a:endParaRPr lang="it-IT" altLang="it-IT" sz="1400" b="1"/>
          </a:p>
        </p:txBody>
      </p:sp>
      <p:sp>
        <p:nvSpPr>
          <p:cNvPr id="54276" name="TextBox 7"/>
          <p:cNvSpPr txBox="1">
            <a:spLocks noChangeArrowheads="1"/>
          </p:cNvSpPr>
          <p:nvPr/>
        </p:nvSpPr>
        <p:spPr bwMode="auto">
          <a:xfrm>
            <a:off x="2555875" y="1196975"/>
            <a:ext cx="3424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La Coste - Romberg</a:t>
            </a:r>
          </a:p>
        </p:txBody>
      </p:sp>
      <p:pic>
        <p:nvPicPr>
          <p:cNvPr id="542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0875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672EE1-25E8-47C0-A7E0-3CB3CF8BF496}" type="slidenum">
              <a:rPr lang="it-IT" altLang="it-IT" sz="1400" b="1" smtClean="0"/>
              <a:pPr>
                <a:spcBef>
                  <a:spcPct val="0"/>
                </a:spcBef>
                <a:buFontTx/>
                <a:buNone/>
              </a:pPr>
              <a:t>29</a:t>
            </a:fld>
            <a:endParaRPr lang="it-IT" altLang="it-IT" sz="1400" b="1"/>
          </a:p>
        </p:txBody>
      </p:sp>
      <p:sp>
        <p:nvSpPr>
          <p:cNvPr id="50179" name="TextBox 8"/>
          <p:cNvSpPr txBox="1">
            <a:spLocks noChangeArrowheads="1"/>
          </p:cNvSpPr>
          <p:nvPr/>
        </p:nvSpPr>
        <p:spPr bwMode="auto">
          <a:xfrm>
            <a:off x="3684588" y="1196975"/>
            <a:ext cx="1463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Askania</a:t>
            </a:r>
          </a:p>
        </p:txBody>
      </p:sp>
      <p:pic>
        <p:nvPicPr>
          <p:cNvPr id="50180" name="Picture 6" descr="http://www.ign.es/ign/img/actividades/gravimetria/museoGravWor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916113"/>
            <a:ext cx="2808287"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AutoShape 8"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2" name="AutoShape 10"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3" name="AutoShape 12"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pic>
        <p:nvPicPr>
          <p:cNvPr id="5018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5400"/>
            <a:ext cx="45354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3BD348-DFEF-47E9-80BC-53DC4C8C63DB}" type="slidenum">
              <a:rPr lang="it-IT" altLang="it-IT" sz="1400" b="1" smtClean="0"/>
              <a:pPr>
                <a:spcBef>
                  <a:spcPct val="0"/>
                </a:spcBef>
                <a:buFontTx/>
                <a:buNone/>
              </a:pPr>
              <a:t>3</a:t>
            </a:fld>
            <a:endParaRPr lang="it-IT" altLang="it-IT" sz="1400" b="1"/>
          </a:p>
        </p:txBody>
      </p:sp>
      <p:sp>
        <p:nvSpPr>
          <p:cNvPr id="2" name="TextBox 1"/>
          <p:cNvSpPr txBox="1"/>
          <p:nvPr/>
        </p:nvSpPr>
        <p:spPr>
          <a:xfrm>
            <a:off x="323528" y="2276872"/>
            <a:ext cx="8352928" cy="3170099"/>
          </a:xfrm>
          <a:prstGeom prst="rect">
            <a:avLst/>
          </a:prstGeom>
          <a:noFill/>
        </p:spPr>
        <p:txBody>
          <a:bodyPr wrap="square" rtlCol="0">
            <a:spAutoFit/>
          </a:bodyPr>
          <a:lstStyle/>
          <a:p>
            <a:pPr algn="just">
              <a:lnSpc>
                <a:spcPct val="200000"/>
              </a:lnSpc>
            </a:pPr>
            <a:r>
              <a:rPr lang="en-GB" dirty="0" err="1"/>
              <a:t>Gli</a:t>
            </a:r>
            <a:r>
              <a:rPr lang="en-GB" dirty="0"/>
              <a:t> </a:t>
            </a:r>
            <a:r>
              <a:rPr lang="en-GB" dirty="0" err="1"/>
              <a:t>strumenti</a:t>
            </a:r>
            <a:r>
              <a:rPr lang="en-GB" dirty="0"/>
              <a:t> </a:t>
            </a:r>
            <a:r>
              <a:rPr lang="en-GB" dirty="0" err="1"/>
              <a:t>adatti</a:t>
            </a:r>
            <a:r>
              <a:rPr lang="en-GB" dirty="0"/>
              <a:t> ad una </a:t>
            </a:r>
            <a:r>
              <a:rPr lang="en-GB" dirty="0" err="1"/>
              <a:t>rapida</a:t>
            </a:r>
            <a:r>
              <a:rPr lang="en-GB" dirty="0"/>
              <a:t> </a:t>
            </a:r>
            <a:r>
              <a:rPr lang="en-GB" dirty="0" err="1"/>
              <a:t>miisura</a:t>
            </a:r>
            <a:r>
              <a:rPr lang="en-GB" dirty="0"/>
              <a:t> </a:t>
            </a:r>
            <a:r>
              <a:rPr lang="en-GB" dirty="0" err="1"/>
              <a:t>della</a:t>
            </a:r>
            <a:r>
              <a:rPr lang="en-GB" dirty="0"/>
              <a:t> </a:t>
            </a:r>
            <a:r>
              <a:rPr lang="en-GB" dirty="0" err="1"/>
              <a:t>gravità</a:t>
            </a:r>
            <a:r>
              <a:rPr lang="en-GB" dirty="0"/>
              <a:t> </a:t>
            </a:r>
            <a:r>
              <a:rPr lang="en-GB" dirty="0" err="1"/>
              <a:t>sono</a:t>
            </a:r>
            <a:r>
              <a:rPr lang="en-GB" dirty="0"/>
              <a:t> da </a:t>
            </a:r>
            <a:r>
              <a:rPr lang="en-GB" dirty="0" err="1"/>
              <a:t>ricercare</a:t>
            </a:r>
            <a:r>
              <a:rPr lang="en-GB" dirty="0"/>
              <a:t> </a:t>
            </a:r>
            <a:r>
              <a:rPr lang="en-GB" dirty="0" err="1"/>
              <a:t>nei</a:t>
            </a:r>
            <a:r>
              <a:rPr lang="en-GB" dirty="0"/>
              <a:t> </a:t>
            </a:r>
            <a:r>
              <a:rPr lang="en-GB" dirty="0" err="1"/>
              <a:t>metodi</a:t>
            </a:r>
            <a:r>
              <a:rPr lang="en-GB" dirty="0"/>
              <a:t> </a:t>
            </a:r>
            <a:r>
              <a:rPr lang="en-GB" dirty="0" err="1">
                <a:solidFill>
                  <a:srgbClr val="FF0000"/>
                </a:solidFill>
                <a:latin typeface="+mn-lt"/>
              </a:rPr>
              <a:t>statici</a:t>
            </a:r>
            <a:r>
              <a:rPr lang="en-GB" dirty="0"/>
              <a:t>, </a:t>
            </a:r>
            <a:r>
              <a:rPr lang="en-GB" dirty="0" err="1"/>
              <a:t>che</a:t>
            </a:r>
            <a:r>
              <a:rPr lang="en-GB" dirty="0"/>
              <a:t> </a:t>
            </a:r>
            <a:r>
              <a:rPr lang="en-GB" dirty="0" err="1"/>
              <a:t>prevedono</a:t>
            </a:r>
            <a:r>
              <a:rPr lang="en-GB" dirty="0"/>
              <a:t> </a:t>
            </a:r>
            <a:r>
              <a:rPr lang="en-GB" dirty="0" err="1"/>
              <a:t>l’osservazione</a:t>
            </a:r>
            <a:r>
              <a:rPr lang="en-GB" dirty="0"/>
              <a:t> di un Sistema in </a:t>
            </a:r>
            <a:r>
              <a:rPr lang="en-GB" dirty="0" err="1"/>
              <a:t>equilibrio</a:t>
            </a:r>
            <a:r>
              <a:rPr lang="en-GB" dirty="0"/>
              <a:t>. I </a:t>
            </a:r>
            <a:r>
              <a:rPr lang="en-GB" dirty="0" err="1"/>
              <a:t>gravimetri</a:t>
            </a:r>
            <a:r>
              <a:rPr lang="en-GB" dirty="0"/>
              <a:t> </a:t>
            </a:r>
            <a:r>
              <a:rPr lang="en-GB" dirty="0" err="1"/>
              <a:t>statici</a:t>
            </a:r>
            <a:r>
              <a:rPr lang="en-GB" dirty="0"/>
              <a:t> </a:t>
            </a:r>
            <a:r>
              <a:rPr lang="en-GB" dirty="0" err="1"/>
              <a:t>consentono</a:t>
            </a:r>
            <a:r>
              <a:rPr lang="en-GB" dirty="0"/>
              <a:t> </a:t>
            </a:r>
            <a:r>
              <a:rPr lang="en-GB" dirty="0" err="1"/>
              <a:t>soltanto</a:t>
            </a:r>
            <a:r>
              <a:rPr lang="en-GB" dirty="0"/>
              <a:t> </a:t>
            </a:r>
            <a:r>
              <a:rPr lang="en-GB" dirty="0" err="1">
                <a:solidFill>
                  <a:srgbClr val="FF0000"/>
                </a:solidFill>
              </a:rPr>
              <a:t>misure</a:t>
            </a:r>
            <a:r>
              <a:rPr lang="en-GB" dirty="0">
                <a:solidFill>
                  <a:srgbClr val="FF0000"/>
                </a:solidFill>
              </a:rPr>
              <a:t> relative</a:t>
            </a:r>
            <a:r>
              <a:rPr lang="en-GB" dirty="0"/>
              <a:t> </a:t>
            </a:r>
            <a:r>
              <a:rPr lang="en-GB" dirty="0" err="1"/>
              <a:t>della</a:t>
            </a:r>
            <a:r>
              <a:rPr lang="en-GB" dirty="0"/>
              <a:t> </a:t>
            </a:r>
            <a:r>
              <a:rPr lang="en-GB" dirty="0" err="1"/>
              <a:t>gravità</a:t>
            </a:r>
            <a:r>
              <a:rPr lang="en-GB" dirty="0"/>
              <a:t> (</a:t>
            </a:r>
            <a:r>
              <a:rPr lang="en-GB" dirty="0" err="1"/>
              <a:t>differenza</a:t>
            </a:r>
            <a:r>
              <a:rPr lang="en-GB" dirty="0"/>
              <a:t> </a:t>
            </a:r>
            <a:r>
              <a:rPr lang="en-GB" dirty="0" err="1"/>
              <a:t>rispetto</a:t>
            </a:r>
            <a:r>
              <a:rPr lang="en-GB" dirty="0"/>
              <a:t> </a:t>
            </a:r>
            <a:r>
              <a:rPr lang="en-GB" dirty="0" err="1"/>
              <a:t>una</a:t>
            </a:r>
            <a:r>
              <a:rPr lang="en-GB" dirty="0"/>
              <a:t> </a:t>
            </a:r>
            <a:r>
              <a:rPr lang="en-GB" dirty="0" err="1"/>
              <a:t>misura</a:t>
            </a:r>
            <a:r>
              <a:rPr lang="en-GB" dirty="0"/>
              <a:t> </a:t>
            </a:r>
            <a:r>
              <a:rPr lang="en-GB" dirty="0">
                <a:solidFill>
                  <a:srgbClr val="0070C0"/>
                </a:solidFill>
              </a:rPr>
              <a:t>g</a:t>
            </a:r>
            <a:r>
              <a:rPr lang="en-GB" dirty="0"/>
              <a:t> </a:t>
            </a:r>
            <a:r>
              <a:rPr lang="en-GB" dirty="0" err="1"/>
              <a:t>iniziale</a:t>
            </a:r>
            <a:r>
              <a:rPr lang="en-GB" dirty="0"/>
              <a:t>). Le </a:t>
            </a:r>
            <a:r>
              <a:rPr lang="en-GB" dirty="0" err="1"/>
              <a:t>misure</a:t>
            </a:r>
            <a:r>
              <a:rPr lang="en-GB" dirty="0"/>
              <a:t> </a:t>
            </a:r>
            <a:r>
              <a:rPr lang="en-GB" dirty="0" err="1"/>
              <a:t>sono</a:t>
            </a:r>
            <a:r>
              <a:rPr lang="en-GB" dirty="0"/>
              <a:t> </a:t>
            </a:r>
            <a:r>
              <a:rPr lang="en-GB" dirty="0" err="1"/>
              <a:t>rapide</a:t>
            </a:r>
            <a:r>
              <a:rPr lang="en-GB" dirty="0"/>
              <a:t> e </a:t>
            </a:r>
            <a:r>
              <a:rPr lang="en-GB" dirty="0" err="1"/>
              <a:t>possono</a:t>
            </a:r>
            <a:r>
              <a:rPr lang="en-GB" dirty="0"/>
              <a:t> </a:t>
            </a:r>
            <a:r>
              <a:rPr lang="en-GB" dirty="0" err="1"/>
              <a:t>accuratezze</a:t>
            </a:r>
            <a:r>
              <a:rPr lang="en-GB" dirty="0"/>
              <a:t> elevate (</a:t>
            </a:r>
            <a:r>
              <a:rPr lang="en-GB" dirty="0" err="1">
                <a:latin typeface="Symbol" panose="05050102010706020507" pitchFamily="18" charset="2"/>
              </a:rPr>
              <a:t>m</a:t>
            </a:r>
            <a:r>
              <a:rPr lang="en-GB" dirty="0" err="1"/>
              <a:t>gal</a:t>
            </a:r>
            <a:r>
              <a:rPr lang="en-GB" dirty="0"/>
              <a:t>).</a:t>
            </a:r>
            <a:endParaRPr 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79388" y="49657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28420" name="Rectangle 4"/>
          <p:cNvSpPr>
            <a:spLocks noChangeArrowheads="1"/>
          </p:cNvSpPr>
          <p:nvPr/>
        </p:nvSpPr>
        <p:spPr bwMode="auto">
          <a:xfrm>
            <a:off x="107950" y="1438275"/>
            <a:ext cx="42481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omic Sans MS" panose="030F0702030302020204" pitchFamily="66" charset="0"/>
              </a:rPr>
              <a:t>Relative measurement of gravity</a:t>
            </a:r>
          </a:p>
        </p:txBody>
      </p:sp>
      <p:sp>
        <p:nvSpPr>
          <p:cNvPr id="828423" name="Rectangle 7"/>
          <p:cNvSpPr>
            <a:spLocks noChangeArrowheads="1"/>
          </p:cNvSpPr>
          <p:nvPr/>
        </p:nvSpPr>
        <p:spPr bwMode="auto">
          <a:xfrm>
            <a:off x="107950" y="5038725"/>
            <a:ext cx="89281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omic Sans MS" panose="030F0702030302020204" pitchFamily="66" charset="0"/>
              </a:rPr>
              <a:t>Gravimeters for general surveying use are capable of registering changes in gravity with an accuracy of 0.1 gu. A new generation of more efficient zero-length springs has been developed. Microprocessor-controlled instruments are now available which are, within limits, selflevelling, and which allow observations to be made rapidly. Also available for more specialized surveys  are gravimeters capable of detecting gravity changes as small as 1 microgal (10</a:t>
            </a:r>
            <a:r>
              <a:rPr lang="en-US" altLang="it-IT" sz="1600" b="0" baseline="30000">
                <a:latin typeface="Comic Sans MS" panose="030F0702030302020204" pitchFamily="66" charset="0"/>
              </a:rPr>
              <a:t>-8</a:t>
            </a:r>
            <a:r>
              <a:rPr lang="en-US" altLang="it-IT" sz="1600" b="0">
                <a:latin typeface="Comic Sans MS" panose="030F0702030302020204" pitchFamily="66" charset="0"/>
              </a:rPr>
              <a:t>ms</a:t>
            </a:r>
            <a:r>
              <a:rPr lang="en-US" altLang="it-IT" sz="1600" b="0" baseline="30000">
                <a:latin typeface="Comic Sans MS" panose="030F0702030302020204" pitchFamily="66" charset="0"/>
              </a:rPr>
              <a:t>-2</a:t>
            </a:r>
            <a:r>
              <a:rPr lang="en-US" altLang="it-IT" sz="1600" b="0">
                <a:latin typeface="Comic Sans MS" panose="030F0702030302020204" pitchFamily="66" charset="0"/>
              </a:rPr>
              <a:t>) !!!.</a:t>
            </a:r>
            <a:endParaRPr lang="en-US" altLang="it-IT" sz="1600" b="0">
              <a:solidFill>
                <a:srgbClr val="231F20"/>
              </a:solidFill>
              <a:latin typeface="Comic Sans MS" panose="030F0702030302020204" pitchFamily="66" charset="0"/>
            </a:endParaRPr>
          </a:p>
        </p:txBody>
      </p:sp>
      <p:pic>
        <p:nvPicPr>
          <p:cNvPr id="828427" name="Picture 11" descr="gravimeet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725613"/>
            <a:ext cx="2879725" cy="267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8429" name="Picture 13" descr="evolutionofinstruments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41513"/>
            <a:ext cx="53292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8420"/>
                                        </p:tgtEl>
                                        <p:attrNameLst>
                                          <p:attrName>style.visibility</p:attrName>
                                        </p:attrNameLst>
                                      </p:cBhvr>
                                      <p:to>
                                        <p:strVal val="visible"/>
                                      </p:to>
                                    </p:set>
                                    <p:animEffect transition="in" filter="dissolve">
                                      <p:cBhvr>
                                        <p:cTn id="7" dur="500"/>
                                        <p:tgtEl>
                                          <p:spTgt spid="828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8429"/>
                                        </p:tgtEl>
                                        <p:attrNameLst>
                                          <p:attrName>style.visibility</p:attrName>
                                        </p:attrNameLst>
                                      </p:cBhvr>
                                      <p:to>
                                        <p:strVal val="visible"/>
                                      </p:to>
                                    </p:set>
                                    <p:animEffect transition="in" filter="dissolve">
                                      <p:cBhvr>
                                        <p:cTn id="12" dur="500"/>
                                        <p:tgtEl>
                                          <p:spTgt spid="8284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8427"/>
                                        </p:tgtEl>
                                        <p:attrNameLst>
                                          <p:attrName>style.visibility</p:attrName>
                                        </p:attrNameLst>
                                      </p:cBhvr>
                                      <p:to>
                                        <p:strVal val="visible"/>
                                      </p:to>
                                    </p:set>
                                    <p:animEffect transition="in" filter="dissolve">
                                      <p:cBhvr>
                                        <p:cTn id="17" dur="500"/>
                                        <p:tgtEl>
                                          <p:spTgt spid="8284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8423"/>
                                        </p:tgtEl>
                                        <p:attrNameLst>
                                          <p:attrName>style.visibility</p:attrName>
                                        </p:attrNameLst>
                                      </p:cBhvr>
                                      <p:to>
                                        <p:strVal val="visible"/>
                                      </p:to>
                                    </p:set>
                                    <p:animEffect transition="in" filter="dissolve">
                                      <p:cBhvr>
                                        <p:cTn id="22" dur="500"/>
                                        <p:tgtEl>
                                          <p:spTgt spid="828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20" grpId="0" animBg="1"/>
      <p:bldP spid="8284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179388" y="44370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4564" name="Rectangle 4"/>
          <p:cNvSpPr>
            <a:spLocks noChangeArrowheads="1"/>
          </p:cNvSpPr>
          <p:nvPr/>
        </p:nvSpPr>
        <p:spPr bwMode="auto">
          <a:xfrm>
            <a:off x="107950" y="981075"/>
            <a:ext cx="2087563"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dirty="0">
                <a:solidFill>
                  <a:srgbClr val="6600FF"/>
                </a:solidFill>
                <a:latin typeface="+mn-lt"/>
              </a:rPr>
              <a:t>Gravity survey</a:t>
            </a:r>
          </a:p>
        </p:txBody>
      </p:sp>
      <p:sp>
        <p:nvSpPr>
          <p:cNvPr id="834565" name="Rectangle 5"/>
          <p:cNvSpPr>
            <a:spLocks noChangeArrowheads="1"/>
          </p:cNvSpPr>
          <p:nvPr/>
        </p:nvSpPr>
        <p:spPr bwMode="auto">
          <a:xfrm>
            <a:off x="107950" y="1757630"/>
            <a:ext cx="5400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goal of gravity surveying is to locate and describe subsurface structures from the gravity effects caused by their anomalous densities.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Most commonly, gravimeter measurements are made at a network of stations, spaced according to the purpose of the survey.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In environmental studies a detailed high-resolution investigation of the gravity expression of a small area requires small distances of a few meters between measurement stations.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In regional gravity surveys, as used for the definition of hidden structures of prospective commercial interest, the distance between stations may be several kilometers. </a:t>
            </a:r>
          </a:p>
        </p:txBody>
      </p:sp>
      <p:grpSp>
        <p:nvGrpSpPr>
          <p:cNvPr id="2" name="Group 7"/>
          <p:cNvGrpSpPr>
            <a:grpSpLocks/>
          </p:cNvGrpSpPr>
          <p:nvPr/>
        </p:nvGrpSpPr>
        <p:grpSpPr bwMode="auto">
          <a:xfrm>
            <a:off x="4751388" y="981075"/>
            <a:ext cx="4392612" cy="3624263"/>
            <a:chOff x="2993" y="527"/>
            <a:chExt cx="2767" cy="2283"/>
          </a:xfrm>
        </p:grpSpPr>
        <p:pic>
          <p:nvPicPr>
            <p:cNvPr id="58375" name="Picture 8" descr="Base Map and To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 y="890"/>
              <a:ext cx="182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9"/>
            <p:cNvSpPr>
              <a:spLocks noChangeArrowheads="1"/>
            </p:cNvSpPr>
            <p:nvPr/>
          </p:nvSpPr>
          <p:spPr bwMode="auto">
            <a:xfrm>
              <a:off x="2993" y="527"/>
              <a:ext cx="2767" cy="390"/>
            </a:xfrm>
            <a:prstGeom prst="rect">
              <a:avLst/>
            </a:prstGeom>
            <a:solidFill>
              <a:srgbClr val="99FFCC"/>
            </a:solidFill>
            <a:ln w="9525">
              <a:solidFill>
                <a:schemeClr val="tx1"/>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t>A microgravity survey (50 m spaced lines and 20 m spaced stations)</a:t>
              </a:r>
              <a:r>
                <a:rPr lang="en-US" altLang="it-IT" sz="2000"/>
                <a:t> </a:t>
              </a:r>
            </a:p>
          </p:txBody>
        </p:sp>
      </p:grpSp>
      <p:sp>
        <p:nvSpPr>
          <p:cNvPr id="834570" name="Rectangle 10"/>
          <p:cNvSpPr>
            <a:spLocks noChangeArrowheads="1"/>
          </p:cNvSpPr>
          <p:nvPr/>
        </p:nvSpPr>
        <p:spPr bwMode="auto">
          <a:xfrm>
            <a:off x="107950" y="5916613"/>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If the area surveyed is not too large, a suitable site is selected as base station (or reference site), and the gravity differences between the surveyed sites and this site are measured.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4564"/>
                                        </p:tgtEl>
                                        <p:attrNameLst>
                                          <p:attrName>style.visibility</p:attrName>
                                        </p:attrNameLst>
                                      </p:cBhvr>
                                      <p:to>
                                        <p:strVal val="visible"/>
                                      </p:to>
                                    </p:set>
                                    <p:animEffect transition="in" filter="dissolve">
                                      <p:cBhvr>
                                        <p:cTn id="7" dur="500"/>
                                        <p:tgtEl>
                                          <p:spTgt spid="834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4565">
                                            <p:txEl>
                                              <p:pRg st="0" end="0"/>
                                            </p:txEl>
                                          </p:spTgt>
                                        </p:tgtEl>
                                        <p:attrNameLst>
                                          <p:attrName>style.visibility</p:attrName>
                                        </p:attrNameLst>
                                      </p:cBhvr>
                                      <p:to>
                                        <p:strVal val="visible"/>
                                      </p:to>
                                    </p:set>
                                    <p:animEffect transition="in" filter="dissolve">
                                      <p:cBhvr>
                                        <p:cTn id="12" dur="500"/>
                                        <p:tgtEl>
                                          <p:spTgt spid="83456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4565">
                                            <p:txEl>
                                              <p:pRg st="2" end="2"/>
                                            </p:txEl>
                                          </p:spTgt>
                                        </p:tgtEl>
                                        <p:attrNameLst>
                                          <p:attrName>style.visibility</p:attrName>
                                        </p:attrNameLst>
                                      </p:cBhvr>
                                      <p:to>
                                        <p:strVal val="visible"/>
                                      </p:to>
                                    </p:set>
                                    <p:animEffect transition="in" filter="dissolve">
                                      <p:cBhvr>
                                        <p:cTn id="17" dur="500"/>
                                        <p:tgtEl>
                                          <p:spTgt spid="8345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4565">
                                            <p:txEl>
                                              <p:pRg st="4" end="4"/>
                                            </p:txEl>
                                          </p:spTgt>
                                        </p:tgtEl>
                                        <p:attrNameLst>
                                          <p:attrName>style.visibility</p:attrName>
                                        </p:attrNameLst>
                                      </p:cBhvr>
                                      <p:to>
                                        <p:strVal val="visible"/>
                                      </p:to>
                                    </p:set>
                                    <p:animEffect transition="in" filter="dissolve">
                                      <p:cBhvr>
                                        <p:cTn id="22" dur="500"/>
                                        <p:tgtEl>
                                          <p:spTgt spid="83456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4565">
                                            <p:txEl>
                                              <p:pRg st="6" end="6"/>
                                            </p:txEl>
                                          </p:spTgt>
                                        </p:tgtEl>
                                        <p:attrNameLst>
                                          <p:attrName>style.visibility</p:attrName>
                                        </p:attrNameLst>
                                      </p:cBhvr>
                                      <p:to>
                                        <p:strVal val="visible"/>
                                      </p:to>
                                    </p:set>
                                    <p:animEffect transition="in" filter="dissolve">
                                      <p:cBhvr>
                                        <p:cTn id="27" dur="500"/>
                                        <p:tgtEl>
                                          <p:spTgt spid="83456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34570">
                                            <p:txEl>
                                              <p:pRg st="0" end="0"/>
                                            </p:txEl>
                                          </p:spTgt>
                                        </p:tgtEl>
                                        <p:attrNameLst>
                                          <p:attrName>style.visibility</p:attrName>
                                        </p:attrNameLst>
                                      </p:cBhvr>
                                      <p:to>
                                        <p:strVal val="visible"/>
                                      </p:to>
                                    </p:set>
                                    <p:animEffect transition="in" filter="dissolve">
                                      <p:cBhvr>
                                        <p:cTn id="37" dur="500"/>
                                        <p:tgtEl>
                                          <p:spTgt spid="8345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79388" y="461803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6612" name="Rectangle 4"/>
          <p:cNvSpPr>
            <a:spLocks noChangeArrowheads="1"/>
          </p:cNvSpPr>
          <p:nvPr/>
        </p:nvSpPr>
        <p:spPr bwMode="auto">
          <a:xfrm>
            <a:off x="92002" y="1225957"/>
            <a:ext cx="504031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j-lt"/>
              </a:rPr>
              <a:t>  In order to obtain a reduced gravity value accurate to ±1mgal, the reduction procedure described in the following section indicates that the gravimeter must be read to a precision of ±0.1 </a:t>
            </a:r>
            <a:r>
              <a:rPr lang="en-US" altLang="it-IT" sz="1600" b="0" dirty="0" err="1">
                <a:latin typeface="+mj-lt"/>
              </a:rPr>
              <a:t>mgal</a:t>
            </a:r>
            <a:r>
              <a:rPr lang="en-US" altLang="it-IT" sz="1600" b="0" dirty="0">
                <a:latin typeface="+mj-lt"/>
              </a:rPr>
              <a:t>, the latitude of the station must be known to ±10 m and the elevation of the station must be known to ±10mm.</a:t>
            </a:r>
          </a:p>
          <a:p>
            <a:pPr algn="just" eaLnBrk="1" hangingPunct="1">
              <a:spcBef>
                <a:spcPct val="0"/>
              </a:spcBef>
            </a:pPr>
            <a:r>
              <a:rPr lang="en-US" altLang="it-IT" sz="1600" b="0" dirty="0">
                <a:latin typeface="+mj-lt"/>
              </a:rPr>
              <a:t> The latitude of the station must consequently be determined from maps at a scale of 1 : 10 000 or smaller, or by the use of electronic position-fixing systems. </a:t>
            </a:r>
          </a:p>
          <a:p>
            <a:pPr algn="just" eaLnBrk="1" hangingPunct="1">
              <a:spcBef>
                <a:spcPct val="0"/>
              </a:spcBef>
            </a:pPr>
            <a:r>
              <a:rPr lang="en-US" altLang="it-IT" sz="1600" b="0" dirty="0">
                <a:latin typeface="+mj-lt"/>
              </a:rPr>
              <a:t> Uncertainties in the elevations of gravity stations probably account for the greatest errors in reduced gravity values on land;</a:t>
            </a:r>
          </a:p>
          <a:p>
            <a:pPr algn="just" eaLnBrk="1" hangingPunct="1">
              <a:spcBef>
                <a:spcPct val="0"/>
              </a:spcBef>
            </a:pPr>
            <a:r>
              <a:rPr lang="en-US" altLang="it-IT" sz="1600" b="0" dirty="0">
                <a:latin typeface="+mj-lt"/>
              </a:rPr>
              <a:t> The optimal equipment at present is the global positioning system (GPS), whose constellation of 24 satellites is now complete and an unadulterated signal is broadcast. Signals from these can be monitored by a small, inexpensive receiver. </a:t>
            </a:r>
          </a:p>
          <a:p>
            <a:pPr algn="just" eaLnBrk="1" hangingPunct="1">
              <a:spcBef>
                <a:spcPct val="0"/>
              </a:spcBef>
            </a:pPr>
            <a:r>
              <a:rPr lang="en-US" altLang="it-IT" sz="1600" b="0" dirty="0">
                <a:latin typeface="+mj-lt"/>
              </a:rPr>
              <a:t> Use of differential GPS, that is, the comparison between GPS signals between a </a:t>
            </a:r>
            <a:r>
              <a:rPr lang="en-US" altLang="it-IT" sz="1400" b="0" dirty="0">
                <a:latin typeface="+mj-lt"/>
              </a:rPr>
              <a:t>base set at a known elevation and a mobile field set, can provide elevations to an accuracy of some 25mm.</a:t>
            </a:r>
            <a:endParaRPr lang="en-US" altLang="it-IT" sz="1600" b="0" dirty="0">
              <a:latin typeface="+mj-lt"/>
            </a:endParaRPr>
          </a:p>
        </p:txBody>
      </p:sp>
      <p:pic>
        <p:nvPicPr>
          <p:cNvPr id="8366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62050"/>
            <a:ext cx="3859213" cy="532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6615"/>
                                        </p:tgtEl>
                                        <p:attrNameLst>
                                          <p:attrName>style.visibility</p:attrName>
                                        </p:attrNameLst>
                                      </p:cBhvr>
                                      <p:to>
                                        <p:strVal val="visible"/>
                                      </p:to>
                                    </p:set>
                                    <p:animEffect transition="in" filter="dissolve">
                                      <p:cBhvr>
                                        <p:cTn id="7" dur="500"/>
                                        <p:tgtEl>
                                          <p:spTgt spid="8366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6612">
                                            <p:txEl>
                                              <p:pRg st="0" end="0"/>
                                            </p:txEl>
                                          </p:spTgt>
                                        </p:tgtEl>
                                        <p:attrNameLst>
                                          <p:attrName>style.visibility</p:attrName>
                                        </p:attrNameLst>
                                      </p:cBhvr>
                                      <p:to>
                                        <p:strVal val="visible"/>
                                      </p:to>
                                    </p:set>
                                    <p:animEffect transition="in" filter="dissolve">
                                      <p:cBhvr>
                                        <p:cTn id="12" dur="500"/>
                                        <p:tgtEl>
                                          <p:spTgt spid="8366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6612">
                                            <p:txEl>
                                              <p:pRg st="1" end="1"/>
                                            </p:txEl>
                                          </p:spTgt>
                                        </p:tgtEl>
                                        <p:attrNameLst>
                                          <p:attrName>style.visibility</p:attrName>
                                        </p:attrNameLst>
                                      </p:cBhvr>
                                      <p:to>
                                        <p:strVal val="visible"/>
                                      </p:to>
                                    </p:set>
                                    <p:animEffect transition="in" filter="dissolve">
                                      <p:cBhvr>
                                        <p:cTn id="17" dur="500"/>
                                        <p:tgtEl>
                                          <p:spTgt spid="8366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6612">
                                            <p:txEl>
                                              <p:pRg st="2" end="2"/>
                                            </p:txEl>
                                          </p:spTgt>
                                        </p:tgtEl>
                                        <p:attrNameLst>
                                          <p:attrName>style.visibility</p:attrName>
                                        </p:attrNameLst>
                                      </p:cBhvr>
                                      <p:to>
                                        <p:strVal val="visible"/>
                                      </p:to>
                                    </p:set>
                                    <p:animEffect transition="in" filter="dissolve">
                                      <p:cBhvr>
                                        <p:cTn id="22" dur="500"/>
                                        <p:tgtEl>
                                          <p:spTgt spid="8366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6612">
                                            <p:txEl>
                                              <p:pRg st="3" end="3"/>
                                            </p:txEl>
                                          </p:spTgt>
                                        </p:tgtEl>
                                        <p:attrNameLst>
                                          <p:attrName>style.visibility</p:attrName>
                                        </p:attrNameLst>
                                      </p:cBhvr>
                                      <p:to>
                                        <p:strVal val="visible"/>
                                      </p:to>
                                    </p:set>
                                    <p:animEffect transition="in" filter="dissolve">
                                      <p:cBhvr>
                                        <p:cTn id="27" dur="500"/>
                                        <p:tgtEl>
                                          <p:spTgt spid="83661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36612">
                                            <p:txEl>
                                              <p:pRg st="4" end="4"/>
                                            </p:txEl>
                                          </p:spTgt>
                                        </p:tgtEl>
                                        <p:attrNameLst>
                                          <p:attrName>style.visibility</p:attrName>
                                        </p:attrNameLst>
                                      </p:cBhvr>
                                      <p:to>
                                        <p:strVal val="visible"/>
                                      </p:to>
                                    </p:set>
                                    <p:animEffect transition="in" filter="dissolve">
                                      <p:cBhvr>
                                        <p:cTn id="32" dur="500"/>
                                        <p:tgtEl>
                                          <p:spTgt spid="8366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79388" y="48688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44804" name="Rectangle 4"/>
          <p:cNvSpPr>
            <a:spLocks noChangeArrowheads="1"/>
          </p:cNvSpPr>
          <p:nvPr/>
        </p:nvSpPr>
        <p:spPr bwMode="auto">
          <a:xfrm>
            <a:off x="107950" y="1341438"/>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Before the results of a gravity survey can be interpreted it is necessary to correct for all variations in the Earth’s gravitational field which do not result from the differences of density in the underlying rocks. This process is known as </a:t>
            </a:r>
            <a:r>
              <a:rPr lang="en-US" altLang="it-IT" sz="1600" b="0" dirty="0">
                <a:solidFill>
                  <a:srgbClr val="CC3300"/>
                </a:solidFill>
                <a:latin typeface="+mn-lt"/>
              </a:rPr>
              <a:t>gravity reduction</a:t>
            </a:r>
            <a:r>
              <a:rPr lang="en-US" altLang="it-IT" sz="1600" b="0" dirty="0">
                <a:latin typeface="+mn-lt"/>
              </a:rPr>
              <a:t> or reduction to the geoid</a:t>
            </a:r>
          </a:p>
        </p:txBody>
      </p:sp>
      <p:sp>
        <p:nvSpPr>
          <p:cNvPr id="844807" name="Rectangle 7"/>
          <p:cNvSpPr>
            <a:spLocks noChangeArrowheads="1"/>
          </p:cNvSpPr>
          <p:nvPr/>
        </p:nvSpPr>
        <p:spPr bwMode="auto">
          <a:xfrm>
            <a:off x="107950" y="2492375"/>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In practice, it is not possible to measure gravity on the ellipsoid at the place where the reference value is known. The elevation of a measurement station may be hundreds of meters above or below the ellipsoid. Moreover, the gravity station may be surrounded by mountains and valleys that perturb the measurement.</a:t>
            </a:r>
          </a:p>
        </p:txBody>
      </p:sp>
      <p:pic>
        <p:nvPicPr>
          <p:cNvPr id="8448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3789363"/>
            <a:ext cx="4583113" cy="135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0" name="Rectangle 10"/>
          <p:cNvSpPr>
            <a:spLocks noChangeArrowheads="1"/>
          </p:cNvSpPr>
          <p:nvPr/>
        </p:nvSpPr>
        <p:spPr bwMode="auto">
          <a:xfrm>
            <a:off x="179388" y="5373688"/>
            <a:ext cx="8640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600" b="0" dirty="0">
                <a:latin typeface="+mn-lt"/>
              </a:rPr>
              <a:t>let P and Q represent gravity stations at different elevations in hilly terrain The theoretical value of gravity is computed at the points R on the reference ellipsoid below P and Q. Thus, we must correct the measured gravity before it can be compared with the reference value.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4804">
                                            <p:txEl>
                                              <p:pRg st="0" end="0"/>
                                            </p:txEl>
                                          </p:spTgt>
                                        </p:tgtEl>
                                        <p:attrNameLst>
                                          <p:attrName>style.visibility</p:attrName>
                                        </p:attrNameLst>
                                      </p:cBhvr>
                                      <p:to>
                                        <p:strVal val="visible"/>
                                      </p:to>
                                    </p:set>
                                    <p:animEffect transition="in" filter="dissolve">
                                      <p:cBhvr>
                                        <p:cTn id="7" dur="500"/>
                                        <p:tgtEl>
                                          <p:spTgt spid="844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44807">
                                            <p:txEl>
                                              <p:pRg st="0" end="0"/>
                                            </p:txEl>
                                          </p:spTgt>
                                        </p:tgtEl>
                                        <p:attrNameLst>
                                          <p:attrName>style.visibility</p:attrName>
                                        </p:attrNameLst>
                                      </p:cBhvr>
                                      <p:to>
                                        <p:strVal val="visible"/>
                                      </p:to>
                                    </p:set>
                                    <p:animEffect transition="in" filter="dissolve">
                                      <p:cBhvr>
                                        <p:cTn id="12" dur="500"/>
                                        <p:tgtEl>
                                          <p:spTgt spid="8448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44809"/>
                                        </p:tgtEl>
                                        <p:attrNameLst>
                                          <p:attrName>style.visibility</p:attrName>
                                        </p:attrNameLst>
                                      </p:cBhvr>
                                      <p:to>
                                        <p:strVal val="visible"/>
                                      </p:to>
                                    </p:set>
                                    <p:animEffect transition="in" filter="dissolve">
                                      <p:cBhvr>
                                        <p:cTn id="17" dur="500"/>
                                        <p:tgtEl>
                                          <p:spTgt spid="8448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4810"/>
                                        </p:tgtEl>
                                        <p:attrNameLst>
                                          <p:attrName>style.visibility</p:attrName>
                                        </p:attrNameLst>
                                      </p:cBhvr>
                                      <p:to>
                                        <p:strVal val="visible"/>
                                      </p:to>
                                    </p:set>
                                    <p:animEffect transition="in" filter="dissolve">
                                      <p:cBhvr>
                                        <p:cTn id="22" dur="500"/>
                                        <p:tgtEl>
                                          <p:spTgt spid="844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77CE7ED-BC48-4706-80DE-3B7B9094B0D1}" type="slidenum">
              <a:rPr lang="it-IT" altLang="it-IT" sz="1400" b="1" smtClean="0"/>
              <a:pPr>
                <a:spcBef>
                  <a:spcPct val="0"/>
                </a:spcBef>
                <a:buFontTx/>
                <a:buNone/>
              </a:pPr>
              <a:t>34</a:t>
            </a:fld>
            <a:endParaRPr lang="it-IT" altLang="it-IT" sz="1400" b="1"/>
          </a:p>
        </p:txBody>
      </p:sp>
      <p:sp>
        <p:nvSpPr>
          <p:cNvPr id="64515" name="TextBox 24"/>
          <p:cNvSpPr txBox="1">
            <a:spLocks noChangeArrowheads="1"/>
          </p:cNvSpPr>
          <p:nvPr/>
        </p:nvSpPr>
        <p:spPr bwMode="auto">
          <a:xfrm>
            <a:off x="7667625" y="5805488"/>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cs typeface="Arial" panose="020B0604020202020204" pitchFamily="34" charset="0"/>
              </a:rPr>
              <a:t>0.1 mGal</a:t>
            </a:r>
          </a:p>
        </p:txBody>
      </p:sp>
      <p:pic>
        <p:nvPicPr>
          <p:cNvPr id="645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349500"/>
            <a:ext cx="62404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338513" y="1116013"/>
            <a:ext cx="166846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Marea terrestre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14EA2C-97F8-4793-A090-ED2EF3C1DE4E}" type="slidenum">
              <a:rPr lang="it-IT" altLang="it-IT" sz="1400" b="1" smtClean="0"/>
              <a:pPr>
                <a:spcBef>
                  <a:spcPct val="0"/>
                </a:spcBef>
                <a:buFontTx/>
                <a:buNone/>
              </a:pPr>
              <a:t>35</a:t>
            </a:fld>
            <a:endParaRPr lang="it-IT" altLang="it-IT" sz="1400" b="1"/>
          </a:p>
        </p:txBody>
      </p:sp>
      <p:pic>
        <p:nvPicPr>
          <p:cNvPr id="6656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6551612"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24"/>
          <p:cNvSpPr txBox="1">
            <a:spLocks noChangeArrowheads="1"/>
          </p:cNvSpPr>
          <p:nvPr/>
        </p:nvSpPr>
        <p:spPr bwMode="auto">
          <a:xfrm>
            <a:off x="7667625" y="5805488"/>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cs typeface="Arial" panose="020B0604020202020204" pitchFamily="34" charset="0"/>
              </a:rPr>
              <a:t>0.1 mGal</a:t>
            </a:r>
          </a:p>
        </p:txBody>
      </p:sp>
      <p:sp>
        <p:nvSpPr>
          <p:cNvPr id="9" name="TextBox 8"/>
          <p:cNvSpPr txBox="1"/>
          <p:nvPr/>
        </p:nvSpPr>
        <p:spPr>
          <a:xfrm>
            <a:off x="3338513" y="1116013"/>
            <a:ext cx="166846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Marea terrestre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0469" name="Rectangle 5"/>
          <p:cNvSpPr>
            <a:spLocks noChangeArrowheads="1"/>
          </p:cNvSpPr>
          <p:nvPr/>
        </p:nvSpPr>
        <p:spPr bwMode="auto">
          <a:xfrm>
            <a:off x="107950" y="1196975"/>
            <a:ext cx="467995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A shortcoming of gravimeters is the phenomenon of </a:t>
            </a:r>
            <a:r>
              <a:rPr lang="en-US" altLang="it-IT" sz="1600" b="0" i="1" dirty="0">
                <a:solidFill>
                  <a:srgbClr val="CC3300"/>
                </a:solidFill>
                <a:latin typeface="+mj-lt"/>
              </a:rPr>
              <a:t>drift</a:t>
            </a:r>
            <a:r>
              <a:rPr lang="en-US" altLang="it-IT" sz="1600" b="0" dirty="0">
                <a:latin typeface="+mj-lt"/>
              </a:rPr>
              <a:t>. This refers to a gradual change in reading with time, observable when the instrument is left at a fixed location.</a:t>
            </a:r>
          </a:p>
          <a:p>
            <a:pPr algn="just" eaLnBrk="1" hangingPunct="1">
              <a:spcBef>
                <a:spcPct val="0"/>
              </a:spcBef>
            </a:pPr>
            <a:r>
              <a:rPr lang="en-US" altLang="it-IT" sz="1600" b="0" dirty="0">
                <a:latin typeface="+mj-lt"/>
              </a:rPr>
              <a:t> Drift results from the imperfect elasticity of the springs, which undergo </a:t>
            </a:r>
            <a:r>
              <a:rPr lang="en-US" altLang="it-IT" sz="1600" b="0" dirty="0" err="1">
                <a:latin typeface="+mj-lt"/>
              </a:rPr>
              <a:t>anelastic</a:t>
            </a:r>
            <a:r>
              <a:rPr lang="en-US" altLang="it-IT" sz="1600" b="0" dirty="0">
                <a:latin typeface="+mj-lt"/>
              </a:rPr>
              <a:t> creep with time. Drift can also result from temperature variations which, unless counteracted in some way, cause expansion or contraction of the measuring system and thus give rise to variations in measurements that are unrelated to changes in gravity.</a:t>
            </a:r>
          </a:p>
        </p:txBody>
      </p:sp>
      <p:pic>
        <p:nvPicPr>
          <p:cNvPr id="830473" name="Picture 9"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895350"/>
            <a:ext cx="39624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74" name="Rectangle 10"/>
          <p:cNvSpPr>
            <a:spLocks noChangeArrowheads="1"/>
          </p:cNvSpPr>
          <p:nvPr/>
        </p:nvSpPr>
        <p:spPr bwMode="auto">
          <a:xfrm>
            <a:off x="107950" y="4221163"/>
            <a:ext cx="47513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effect is small in modern gravimeters and can be compensated by making a drift correction. This is obtained by repeated occupation of some measurement stations at intervals during the day Gravity readings at other stations are adjusted by comparison with the drift curve. In order to make this correction the time of each measurement must be noted.</a:t>
            </a:r>
          </a:p>
        </p:txBody>
      </p:sp>
      <p:pic>
        <p:nvPicPr>
          <p:cNvPr id="8304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514725"/>
            <a:ext cx="3897313" cy="3154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0469">
                                            <p:txEl>
                                              <p:pRg st="0" end="0"/>
                                            </p:txEl>
                                          </p:spTgt>
                                        </p:tgtEl>
                                        <p:attrNameLst>
                                          <p:attrName>style.visibility</p:attrName>
                                        </p:attrNameLst>
                                      </p:cBhvr>
                                      <p:to>
                                        <p:strVal val="visible"/>
                                      </p:to>
                                    </p:set>
                                    <p:animEffect transition="in" filter="dissolve">
                                      <p:cBhvr>
                                        <p:cTn id="7" dur="500"/>
                                        <p:tgtEl>
                                          <p:spTgt spid="8304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0469">
                                            <p:txEl>
                                              <p:pRg st="1" end="1"/>
                                            </p:txEl>
                                          </p:spTgt>
                                        </p:tgtEl>
                                        <p:attrNameLst>
                                          <p:attrName>style.visibility</p:attrName>
                                        </p:attrNameLst>
                                      </p:cBhvr>
                                      <p:to>
                                        <p:strVal val="visible"/>
                                      </p:to>
                                    </p:set>
                                    <p:animEffect transition="in" filter="dissolve">
                                      <p:cBhvr>
                                        <p:cTn id="12" dur="500"/>
                                        <p:tgtEl>
                                          <p:spTgt spid="8304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0473"/>
                                        </p:tgtEl>
                                        <p:attrNameLst>
                                          <p:attrName>style.visibility</p:attrName>
                                        </p:attrNameLst>
                                      </p:cBhvr>
                                      <p:to>
                                        <p:strVal val="visible"/>
                                      </p:to>
                                    </p:set>
                                    <p:animEffect transition="in" filter="dissolve">
                                      <p:cBhvr>
                                        <p:cTn id="17" dur="500"/>
                                        <p:tgtEl>
                                          <p:spTgt spid="8304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0474">
                                            <p:txEl>
                                              <p:pRg st="0" end="0"/>
                                            </p:txEl>
                                          </p:spTgt>
                                        </p:tgtEl>
                                        <p:attrNameLst>
                                          <p:attrName>style.visibility</p:attrName>
                                        </p:attrNameLst>
                                      </p:cBhvr>
                                      <p:to>
                                        <p:strVal val="visible"/>
                                      </p:to>
                                    </p:set>
                                    <p:animEffect transition="in" filter="dissolve">
                                      <p:cBhvr>
                                        <p:cTn id="22" dur="500"/>
                                        <p:tgtEl>
                                          <p:spTgt spid="83047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0475"/>
                                        </p:tgtEl>
                                        <p:attrNameLst>
                                          <p:attrName>style.visibility</p:attrName>
                                        </p:attrNameLst>
                                      </p:cBhvr>
                                      <p:to>
                                        <p:strVal val="visible"/>
                                      </p:to>
                                    </p:set>
                                    <p:animEffect transition="in" filter="dissolve">
                                      <p:cBhvr>
                                        <p:cTn id="27" dur="500"/>
                                        <p:tgtEl>
                                          <p:spTgt spid="830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0ADCD4-D781-4458-B89E-2874B9178273}" type="slidenum">
              <a:rPr lang="it-IT" altLang="it-IT" sz="1400" b="1" smtClean="0"/>
              <a:pPr>
                <a:spcBef>
                  <a:spcPct val="0"/>
                </a:spcBef>
                <a:buFontTx/>
                <a:buNone/>
              </a:pPr>
              <a:t>37</a:t>
            </a:fld>
            <a:endParaRPr lang="it-IT" altLang="it-IT" sz="1400" b="1"/>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396081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349500"/>
            <a:ext cx="38211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529013" y="1116013"/>
            <a:ext cx="197961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Deriva strumentale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3C396AF-0399-452D-9D75-03BBC1AB02AF}" type="slidenum">
              <a:rPr lang="it-IT" altLang="it-IT" sz="1400" b="1" smtClean="0"/>
              <a:pPr>
                <a:spcBef>
                  <a:spcPct val="0"/>
                </a:spcBef>
                <a:buFontTx/>
                <a:buNone/>
              </a:pPr>
              <a:t>38</a:t>
            </a:fld>
            <a:endParaRPr lang="it-IT" altLang="it-IT" sz="1400" b="1"/>
          </a:p>
        </p:txBody>
      </p:sp>
      <p:sp>
        <p:nvSpPr>
          <p:cNvPr id="13" name="TextBox 12"/>
          <p:cNvSpPr txBox="1"/>
          <p:nvPr/>
        </p:nvSpPr>
        <p:spPr>
          <a:xfrm>
            <a:off x="107950" y="1268413"/>
            <a:ext cx="8928100" cy="3540125"/>
          </a:xfrm>
          <a:prstGeom prst="rect">
            <a:avLst/>
          </a:prstGeom>
          <a:noFill/>
        </p:spPr>
        <p:txBody>
          <a:bodyPr>
            <a:spAutoFit/>
          </a:bodyPr>
          <a:lstStyle/>
          <a:p>
            <a:pPr algn="just" eaLnBrk="1" hangingPunct="1">
              <a:defRPr/>
            </a:pPr>
            <a:r>
              <a:rPr lang="it-IT" sz="1600" dirty="0">
                <a:latin typeface="+mn-lt"/>
                <a:cs typeface="Arial" charset="0"/>
              </a:rPr>
              <a:t>Per interpretare i valori di gravità g</a:t>
            </a:r>
            <a:r>
              <a:rPr lang="it-IT" sz="1600" baseline="-25000" dirty="0">
                <a:latin typeface="+mn-lt"/>
                <a:cs typeface="Arial" charset="0"/>
              </a:rPr>
              <a:t>m</a:t>
            </a:r>
            <a:r>
              <a:rPr lang="it-IT" sz="1600" dirty="0">
                <a:latin typeface="+mn-lt"/>
                <a:cs typeface="Arial" charset="0"/>
              </a:rPr>
              <a:t>, che vengono misurati sulla superficie terrestre, in termini di anomalie locali o regionali, bisogna prima rimuovere certi effetti, comuni a tutte le misure. Supponendo che gli effetti di </a:t>
            </a:r>
            <a:r>
              <a:rPr lang="it-IT" sz="1600" dirty="0">
                <a:solidFill>
                  <a:srgbClr val="FF0000"/>
                </a:solidFill>
                <a:latin typeface="+mn-lt"/>
                <a:cs typeface="Arial" charset="0"/>
              </a:rPr>
              <a:t>deriva</a:t>
            </a:r>
            <a:r>
              <a:rPr lang="it-IT" sz="1600" dirty="0">
                <a:latin typeface="+mn-lt"/>
                <a:cs typeface="Arial" charset="0"/>
              </a:rPr>
              <a:t> e </a:t>
            </a:r>
            <a:r>
              <a:rPr lang="it-IT" sz="1600" dirty="0">
                <a:solidFill>
                  <a:srgbClr val="FF0000"/>
                </a:solidFill>
                <a:latin typeface="+mn-lt"/>
                <a:cs typeface="Arial" charset="0"/>
              </a:rPr>
              <a:t>calibrazione</a:t>
            </a:r>
            <a:r>
              <a:rPr lang="it-IT" sz="1600" dirty="0">
                <a:latin typeface="+mn-lt"/>
                <a:cs typeface="Arial" charset="0"/>
              </a:rPr>
              <a:t> dello strumento, nonchè delle maree terrestri siano già stati (se necessario) rimossi, le correzioni (dette anche </a:t>
            </a:r>
            <a:r>
              <a:rPr lang="it-IT" sz="1600" dirty="0">
                <a:solidFill>
                  <a:srgbClr val="FF0000"/>
                </a:solidFill>
                <a:latin typeface="+mn-lt"/>
                <a:cs typeface="Arial" charset="0"/>
              </a:rPr>
              <a:t>riduzioni</a:t>
            </a:r>
            <a:r>
              <a:rPr lang="it-IT" sz="1600" dirty="0">
                <a:latin typeface="+mn-lt"/>
                <a:cs typeface="Arial" charset="0"/>
              </a:rPr>
              <a:t>) da applicare sono:  </a:t>
            </a:r>
          </a:p>
          <a:p>
            <a:pPr algn="just" eaLnBrk="1" hangingPunct="1">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Correzioni di latitudine (gravità normale)</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di aria libera (di Faye)</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della piastra (di Bouguer)</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topografica</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isostatica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B945B3-BBAB-4D3E-A171-F1DE3206162A}" type="slidenum">
              <a:rPr lang="it-IT" altLang="it-IT" sz="1400" b="1" smtClean="0"/>
              <a:pPr>
                <a:spcBef>
                  <a:spcPct val="0"/>
                </a:spcBef>
                <a:buFontTx/>
                <a:buNone/>
              </a:pPr>
              <a:t>39</a:t>
            </a:fld>
            <a:endParaRPr lang="it-IT" altLang="it-IT" sz="1400" b="1"/>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272337"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10"/>
          <p:cNvSpPr txBox="1">
            <a:spLocks noChangeArrowheads="1"/>
          </p:cNvSpPr>
          <p:nvPr/>
        </p:nvSpPr>
        <p:spPr bwMode="auto">
          <a:xfrm>
            <a:off x="5219700" y="6453188"/>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7B6D86-C230-49C2-B19D-EEC6049A9C7A}" type="slidenum">
              <a:rPr lang="it-IT" altLang="it-IT" sz="1400" b="1" smtClean="0"/>
              <a:pPr>
                <a:spcBef>
                  <a:spcPct val="0"/>
                </a:spcBef>
                <a:buFontTx/>
                <a:buNone/>
              </a:pPr>
              <a:t>4</a:t>
            </a:fld>
            <a:endParaRPr lang="it-IT" altLang="it-IT" sz="1400" b="1"/>
          </a:p>
        </p:txBody>
      </p:sp>
      <p:sp>
        <p:nvSpPr>
          <p:cNvPr id="2" name="TextBox 1"/>
          <p:cNvSpPr txBox="1"/>
          <p:nvPr/>
        </p:nvSpPr>
        <p:spPr>
          <a:xfrm>
            <a:off x="302598" y="1844824"/>
            <a:ext cx="8134672" cy="3785652"/>
          </a:xfrm>
          <a:prstGeom prst="rect">
            <a:avLst/>
          </a:prstGeom>
          <a:noFill/>
        </p:spPr>
        <p:txBody>
          <a:bodyPr wrap="square" rtlCol="0">
            <a:spAutoFit/>
          </a:bodyPr>
          <a:lstStyle/>
          <a:p>
            <a:pPr algn="ctr">
              <a:lnSpc>
                <a:spcPct val="200000"/>
              </a:lnSpc>
            </a:pPr>
            <a:r>
              <a:rPr lang="en-GB" dirty="0">
                <a:solidFill>
                  <a:srgbClr val="FF0000"/>
                </a:solidFill>
              </a:rPr>
              <a:t>GRAVIMETRO ASSOLUTO</a:t>
            </a:r>
          </a:p>
          <a:p>
            <a:pPr algn="just">
              <a:lnSpc>
                <a:spcPct val="200000"/>
              </a:lnSpc>
            </a:pPr>
            <a:endParaRPr lang="en-GB" dirty="0"/>
          </a:p>
          <a:p>
            <a:pPr algn="just">
              <a:lnSpc>
                <a:spcPct val="200000"/>
              </a:lnSpc>
            </a:pPr>
            <a:r>
              <a:rPr lang="en-GB" dirty="0"/>
              <a:t>Uno </a:t>
            </a:r>
            <a:r>
              <a:rPr lang="en-GB" dirty="0" err="1"/>
              <a:t>dei</a:t>
            </a:r>
            <a:r>
              <a:rPr lang="en-GB" dirty="0"/>
              <a:t> gravimetric </a:t>
            </a:r>
            <a:r>
              <a:rPr lang="en-GB" dirty="0" err="1"/>
              <a:t>assoluti</a:t>
            </a:r>
            <a:r>
              <a:rPr lang="en-GB" dirty="0"/>
              <a:t> </a:t>
            </a:r>
            <a:r>
              <a:rPr lang="en-GB" dirty="0" err="1"/>
              <a:t>più</a:t>
            </a:r>
            <a:r>
              <a:rPr lang="en-GB" dirty="0"/>
              <a:t> accurate (10 </a:t>
            </a:r>
            <a:r>
              <a:rPr lang="en-GB" dirty="0" err="1">
                <a:latin typeface="Symbol" panose="05050102010706020507" pitchFamily="18" charset="2"/>
              </a:rPr>
              <a:t>m</a:t>
            </a:r>
            <a:r>
              <a:rPr lang="en-GB" dirty="0" err="1"/>
              <a:t>gal</a:t>
            </a:r>
            <a:r>
              <a:rPr lang="en-GB" dirty="0"/>
              <a:t>) è </a:t>
            </a:r>
            <a:r>
              <a:rPr lang="en-GB" dirty="0" err="1"/>
              <a:t>quello</a:t>
            </a:r>
            <a:r>
              <a:rPr lang="en-GB" dirty="0"/>
              <a:t> </a:t>
            </a:r>
            <a:r>
              <a:rPr lang="en-GB" dirty="0" err="1"/>
              <a:t>dell’Istituto</a:t>
            </a:r>
            <a:r>
              <a:rPr lang="en-GB" dirty="0"/>
              <a:t> </a:t>
            </a:r>
            <a:r>
              <a:rPr lang="en-GB" dirty="0" err="1"/>
              <a:t>Metrologico</a:t>
            </a:r>
            <a:r>
              <a:rPr lang="en-GB" dirty="0"/>
              <a:t> </a:t>
            </a:r>
            <a:r>
              <a:rPr lang="en-GB" dirty="0" err="1"/>
              <a:t>Colonnetti</a:t>
            </a:r>
            <a:r>
              <a:rPr lang="en-GB" dirty="0"/>
              <a:t> di Torino, </a:t>
            </a:r>
            <a:r>
              <a:rPr lang="en-GB" dirty="0" err="1"/>
              <a:t>che</a:t>
            </a:r>
            <a:r>
              <a:rPr lang="en-GB" dirty="0"/>
              <a:t> </a:t>
            </a:r>
            <a:r>
              <a:rPr lang="en-GB" dirty="0" err="1"/>
              <a:t>si</a:t>
            </a:r>
            <a:r>
              <a:rPr lang="en-GB" dirty="0"/>
              <a:t> </a:t>
            </a:r>
            <a:r>
              <a:rPr lang="en-GB" dirty="0" err="1"/>
              <a:t>basa</a:t>
            </a:r>
            <a:r>
              <a:rPr lang="en-GB" dirty="0"/>
              <a:t> </a:t>
            </a:r>
            <a:r>
              <a:rPr lang="en-GB" dirty="0" err="1"/>
              <a:t>sulla</a:t>
            </a:r>
            <a:r>
              <a:rPr lang="en-GB" dirty="0"/>
              <a:t> </a:t>
            </a:r>
            <a:r>
              <a:rPr lang="en-GB" dirty="0" err="1"/>
              <a:t>caduta</a:t>
            </a:r>
            <a:r>
              <a:rPr lang="en-GB" dirty="0"/>
              <a:t> </a:t>
            </a:r>
            <a:r>
              <a:rPr lang="en-GB" dirty="0" err="1"/>
              <a:t>libera</a:t>
            </a:r>
            <a:r>
              <a:rPr lang="en-GB" dirty="0"/>
              <a:t> </a:t>
            </a:r>
            <a:r>
              <a:rPr lang="en-GB" dirty="0" err="1"/>
              <a:t>simmetrica</a:t>
            </a:r>
            <a:r>
              <a:rPr lang="en-GB" dirty="0"/>
              <a:t>: un </a:t>
            </a:r>
            <a:r>
              <a:rPr lang="en-GB" dirty="0" err="1"/>
              <a:t>corpo</a:t>
            </a:r>
            <a:r>
              <a:rPr lang="en-GB" dirty="0"/>
              <a:t> </a:t>
            </a:r>
            <a:r>
              <a:rPr lang="en-GB" dirty="0" err="1"/>
              <a:t>viene</a:t>
            </a:r>
            <a:r>
              <a:rPr lang="en-GB" dirty="0"/>
              <a:t> </a:t>
            </a:r>
            <a:r>
              <a:rPr lang="en-GB" dirty="0" err="1"/>
              <a:t>lanciato</a:t>
            </a:r>
            <a:r>
              <a:rPr lang="en-GB" dirty="0"/>
              <a:t> in alto e </a:t>
            </a:r>
            <a:r>
              <a:rPr lang="en-GB" dirty="0" err="1"/>
              <a:t>ricade</a:t>
            </a:r>
            <a:r>
              <a:rPr lang="en-GB" dirty="0"/>
              <a:t>. Per </a:t>
            </a:r>
            <a:r>
              <a:rPr lang="en-GB" dirty="0" err="1"/>
              <a:t>determinare</a:t>
            </a:r>
            <a:r>
              <a:rPr lang="en-GB" dirty="0"/>
              <a:t> </a:t>
            </a:r>
            <a:r>
              <a:rPr lang="en-GB" dirty="0">
                <a:solidFill>
                  <a:srgbClr val="0070C0"/>
                </a:solidFill>
              </a:rPr>
              <a:t>g</a:t>
            </a:r>
            <a:r>
              <a:rPr lang="en-GB" dirty="0"/>
              <a:t> </a:t>
            </a:r>
            <a:r>
              <a:rPr lang="en-GB" dirty="0" err="1"/>
              <a:t>bisogna</a:t>
            </a:r>
            <a:r>
              <a:rPr lang="en-GB" dirty="0"/>
              <a:t> </a:t>
            </a:r>
            <a:r>
              <a:rPr lang="en-GB" dirty="0" err="1"/>
              <a:t>misurare</a:t>
            </a:r>
            <a:r>
              <a:rPr lang="en-GB" dirty="0"/>
              <a:t> due tempi </a:t>
            </a:r>
            <a:r>
              <a:rPr lang="en-GB" dirty="0" err="1"/>
              <a:t>ed</a:t>
            </a:r>
            <a:r>
              <a:rPr lang="en-GB" dirty="0"/>
              <a:t> </a:t>
            </a:r>
            <a:r>
              <a:rPr lang="en-GB" dirty="0" err="1"/>
              <a:t>una</a:t>
            </a:r>
            <a:r>
              <a:rPr lang="en-GB" dirty="0"/>
              <a:t> </a:t>
            </a:r>
            <a:r>
              <a:rPr lang="en-GB" dirty="0" err="1"/>
              <a:t>lunghezza</a:t>
            </a:r>
            <a:r>
              <a:rPr lang="en-GB"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FF1C48-30AA-4615-A1FF-0C35F4BCE9E2}" type="slidenum">
              <a:rPr lang="it-IT" altLang="it-IT" sz="1400" b="1" smtClean="0"/>
              <a:pPr>
                <a:spcBef>
                  <a:spcPct val="0"/>
                </a:spcBef>
                <a:buFontTx/>
                <a:buNone/>
              </a:pPr>
              <a:t>40</a:t>
            </a:fld>
            <a:endParaRPr lang="it-IT" altLang="it-IT" sz="1400" b="1"/>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8486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7"/>
          <p:cNvSpPr txBox="1">
            <a:spLocks noChangeArrowheads="1"/>
          </p:cNvSpPr>
          <p:nvPr/>
        </p:nvSpPr>
        <p:spPr bwMode="auto">
          <a:xfrm>
            <a:off x="5448300" y="6308725"/>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218853-0B93-4E98-8E34-0150A3C95710}" type="slidenum">
              <a:rPr lang="it-IT" altLang="it-IT" sz="1400" b="1" smtClean="0"/>
              <a:pPr>
                <a:spcBef>
                  <a:spcPct val="0"/>
                </a:spcBef>
                <a:buFontTx/>
                <a:buNone/>
              </a:pPr>
              <a:t>41</a:t>
            </a:fld>
            <a:endParaRPr lang="it-IT" altLang="it-IT" sz="1400" b="1"/>
          </a:p>
        </p:txBody>
      </p:sp>
      <p:pic>
        <p:nvPicPr>
          <p:cNvPr id="788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268413"/>
            <a:ext cx="70199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7"/>
          <p:cNvSpPr txBox="1">
            <a:spLocks noChangeArrowheads="1"/>
          </p:cNvSpPr>
          <p:nvPr/>
        </p:nvSpPr>
        <p:spPr bwMode="auto">
          <a:xfrm>
            <a:off x="5087938" y="6308725"/>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A42790-D4C1-4ED6-A281-44085FF373E9}" type="slidenum">
              <a:rPr lang="it-IT" altLang="it-IT" sz="1400" b="1" smtClean="0"/>
              <a:pPr>
                <a:spcBef>
                  <a:spcPct val="0"/>
                </a:spcBef>
                <a:buFontTx/>
                <a:buNone/>
              </a:pPr>
              <a:t>42</a:t>
            </a:fld>
            <a:endParaRPr lang="it-IT" altLang="it-IT" sz="1400" b="1"/>
          </a:p>
        </p:txBody>
      </p:sp>
      <p:sp>
        <p:nvSpPr>
          <p:cNvPr id="13" name="TextBox 12"/>
          <p:cNvSpPr txBox="1"/>
          <p:nvPr/>
        </p:nvSpPr>
        <p:spPr>
          <a:xfrm>
            <a:off x="107950" y="1506538"/>
            <a:ext cx="8928100" cy="338137"/>
          </a:xfrm>
          <a:prstGeom prst="rect">
            <a:avLst/>
          </a:prstGeom>
          <a:noFill/>
        </p:spPr>
        <p:txBody>
          <a:bodyPr>
            <a:spAutoFit/>
          </a:bodyPr>
          <a:lstStyle/>
          <a:p>
            <a:pPr algn="just" eaLnBrk="1" hangingPunct="1">
              <a:defRPr/>
            </a:pPr>
            <a:r>
              <a:rPr lang="it-IT" sz="1600" dirty="0">
                <a:latin typeface="+mn-lt"/>
                <a:cs typeface="Arial" charset="0"/>
              </a:rPr>
              <a:t>La correzione si ottiene sottraendo dal valore misurato g</a:t>
            </a:r>
            <a:r>
              <a:rPr lang="it-IT" sz="1600" baseline="-25000" dirty="0">
                <a:latin typeface="+mn-lt"/>
                <a:cs typeface="Arial" charset="0"/>
              </a:rPr>
              <a:t>m</a:t>
            </a:r>
            <a:r>
              <a:rPr lang="it-IT" sz="1600" dirty="0">
                <a:latin typeface="+mn-lt"/>
                <a:cs typeface="Arial" charset="0"/>
              </a:rPr>
              <a:t> il valore della gravità normale g</a:t>
            </a:r>
            <a:r>
              <a:rPr lang="el-GR" sz="1600" baseline="-25000" dirty="0">
                <a:latin typeface="+mn-lt"/>
                <a:cs typeface="Arial" charset="0"/>
              </a:rPr>
              <a:t>ϕ</a:t>
            </a:r>
            <a:endParaRPr lang="it-IT" sz="1600" baseline="-25000" dirty="0">
              <a:latin typeface="+mn-lt"/>
              <a:cs typeface="Arial" charset="0"/>
            </a:endParaRPr>
          </a:p>
        </p:txBody>
      </p:sp>
      <p:sp>
        <p:nvSpPr>
          <p:cNvPr id="8" name="TextBox 7"/>
          <p:cNvSpPr txBox="1"/>
          <p:nvPr/>
        </p:nvSpPr>
        <p:spPr>
          <a:xfrm>
            <a:off x="3338513" y="1116013"/>
            <a:ext cx="238601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latitudine</a:t>
            </a:r>
          </a:p>
        </p:txBody>
      </p:sp>
      <p:graphicFrame>
        <p:nvGraphicFramePr>
          <p:cNvPr id="80901" name="Object 2"/>
          <p:cNvGraphicFramePr>
            <a:graphicFrameLocks noChangeAspect="1"/>
          </p:cNvGraphicFramePr>
          <p:nvPr/>
        </p:nvGraphicFramePr>
        <p:xfrm>
          <a:off x="3635375" y="1916113"/>
          <a:ext cx="2132013" cy="288925"/>
        </p:xfrm>
        <a:graphic>
          <a:graphicData uri="http://schemas.openxmlformats.org/presentationml/2006/ole">
            <mc:AlternateContent xmlns:mc="http://schemas.openxmlformats.org/markup-compatibility/2006">
              <mc:Choice xmlns:v="urn:schemas-microsoft-com:vml" Requires="v">
                <p:oleObj spid="_x0000_s81115" name="Equation" r:id="rId4" imgW="1879600" imgH="254000" progId="Equation.3">
                  <p:embed/>
                </p:oleObj>
              </mc:Choice>
              <mc:Fallback>
                <p:oleObj name="Equation" r:id="rId4" imgW="1879600" imgH="254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916113"/>
                        <a:ext cx="21320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2268538"/>
            <a:ext cx="8928100" cy="584200"/>
          </a:xfrm>
          <a:prstGeom prst="rect">
            <a:avLst/>
          </a:prstGeom>
          <a:noFill/>
        </p:spPr>
        <p:txBody>
          <a:bodyPr>
            <a:spAutoFit/>
          </a:bodyPr>
          <a:lstStyle/>
          <a:p>
            <a:pPr algn="just" eaLnBrk="1" hangingPunct="1">
              <a:defRPr/>
            </a:pPr>
            <a:r>
              <a:rPr lang="it-IT" sz="1600" dirty="0">
                <a:latin typeface="+mn-lt"/>
                <a:cs typeface="Arial" charset="0"/>
              </a:rPr>
              <a:t>Se la zona della campagna gravimetrica è limitata, si può usare una correzione al primo ordine ottenuta derivando la formula della gravità normale:</a:t>
            </a:r>
            <a:endParaRPr lang="it-IT" sz="1600" baseline="-25000" dirty="0">
              <a:latin typeface="+mn-lt"/>
              <a:cs typeface="Arial" charset="0"/>
            </a:endParaRPr>
          </a:p>
        </p:txBody>
      </p:sp>
      <p:graphicFrame>
        <p:nvGraphicFramePr>
          <p:cNvPr id="80903" name="Object 3"/>
          <p:cNvGraphicFramePr>
            <a:graphicFrameLocks noChangeAspect="1"/>
          </p:cNvGraphicFramePr>
          <p:nvPr/>
        </p:nvGraphicFramePr>
        <p:xfrm>
          <a:off x="1763713" y="2840038"/>
          <a:ext cx="1652587" cy="517525"/>
        </p:xfrm>
        <a:graphic>
          <a:graphicData uri="http://schemas.openxmlformats.org/presentationml/2006/ole">
            <mc:AlternateContent xmlns:mc="http://schemas.openxmlformats.org/markup-compatibility/2006">
              <mc:Choice xmlns:v="urn:schemas-microsoft-com:vml" Requires="v">
                <p:oleObj spid="_x0000_s81116" name="Equation" r:id="rId6" imgW="1422400" imgH="444500" progId="Equation.3">
                  <p:embed/>
                </p:oleObj>
              </mc:Choice>
              <mc:Fallback>
                <p:oleObj name="Equation" r:id="rId6" imgW="1422400" imgH="4445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2840038"/>
                        <a:ext cx="165258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4" name="Object 4"/>
          <p:cNvGraphicFramePr>
            <a:graphicFrameLocks noChangeAspect="1"/>
          </p:cNvGraphicFramePr>
          <p:nvPr/>
        </p:nvGraphicFramePr>
        <p:xfrm>
          <a:off x="4356100" y="2774950"/>
          <a:ext cx="2932113" cy="509588"/>
        </p:xfrm>
        <a:graphic>
          <a:graphicData uri="http://schemas.openxmlformats.org/presentationml/2006/ole">
            <mc:AlternateContent xmlns:mc="http://schemas.openxmlformats.org/markup-compatibility/2006">
              <mc:Choice xmlns:v="urn:schemas-microsoft-com:vml" Requires="v">
                <p:oleObj spid="_x0000_s81117" name="Equation" r:id="rId8" imgW="2552700" imgH="444500" progId="Equation.3">
                  <p:embed/>
                </p:oleObj>
              </mc:Choice>
              <mc:Fallback>
                <p:oleObj name="Equation" r:id="rId8" imgW="2552700" imgH="4445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2774950"/>
                        <a:ext cx="2932113"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5" name="Object 5"/>
          <p:cNvGraphicFramePr>
            <a:graphicFrameLocks noChangeAspect="1"/>
          </p:cNvGraphicFramePr>
          <p:nvPr/>
        </p:nvGraphicFramePr>
        <p:xfrm>
          <a:off x="7451725" y="2925763"/>
          <a:ext cx="609600" cy="215900"/>
        </p:xfrm>
        <a:graphic>
          <a:graphicData uri="http://schemas.openxmlformats.org/presentationml/2006/ole">
            <mc:AlternateContent xmlns:mc="http://schemas.openxmlformats.org/markup-compatibility/2006">
              <mc:Choice xmlns:v="urn:schemas-microsoft-com:vml" Requires="v">
                <p:oleObj spid="_x0000_s81118" name="Equation" r:id="rId10" imgW="609336" imgH="215806" progId="Equation.3">
                  <p:embed/>
                </p:oleObj>
              </mc:Choice>
              <mc:Fallback>
                <p:oleObj name="Equation" r:id="rId10" imgW="609336" imgH="215806"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1725" y="2925763"/>
                        <a:ext cx="609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2916238" y="3522663"/>
            <a:ext cx="1079500" cy="338137"/>
          </a:xfrm>
          <a:prstGeom prst="rect">
            <a:avLst/>
          </a:prstGeom>
          <a:noFill/>
        </p:spPr>
        <p:txBody>
          <a:bodyPr>
            <a:spAutoFit/>
          </a:bodyPr>
          <a:lstStyle/>
          <a:p>
            <a:pPr algn="just" eaLnBrk="1" hangingPunct="1">
              <a:defRPr/>
            </a:pPr>
            <a:r>
              <a:rPr lang="it-IT" sz="1600" dirty="0">
                <a:latin typeface="+mn-lt"/>
                <a:cs typeface="Arial" charset="0"/>
              </a:rPr>
              <a:t>Pertanto:</a:t>
            </a:r>
            <a:endParaRPr lang="it-IT" sz="1600" baseline="-25000" dirty="0">
              <a:latin typeface="+mn-lt"/>
              <a:cs typeface="Arial" charset="0"/>
            </a:endParaRPr>
          </a:p>
        </p:txBody>
      </p:sp>
      <p:graphicFrame>
        <p:nvGraphicFramePr>
          <p:cNvPr id="80907" name="Object 6"/>
          <p:cNvGraphicFramePr>
            <a:graphicFrameLocks noChangeAspect="1"/>
          </p:cNvGraphicFramePr>
          <p:nvPr/>
        </p:nvGraphicFramePr>
        <p:xfrm>
          <a:off x="4140200" y="3441700"/>
          <a:ext cx="1027113" cy="492125"/>
        </p:xfrm>
        <a:graphic>
          <a:graphicData uri="http://schemas.openxmlformats.org/presentationml/2006/ole">
            <mc:AlternateContent xmlns:mc="http://schemas.openxmlformats.org/markup-compatibility/2006">
              <mc:Choice xmlns:v="urn:schemas-microsoft-com:vml" Requires="v">
                <p:oleObj spid="_x0000_s81119" name="Equation" r:id="rId12" imgW="876300" imgH="419100" progId="Equation.3">
                  <p:embed/>
                </p:oleObj>
              </mc:Choice>
              <mc:Fallback>
                <p:oleObj name="Equation" r:id="rId12" imgW="876300" imgH="419100"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0200" y="3441700"/>
                        <a:ext cx="10271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107950" y="3954463"/>
            <a:ext cx="8928100" cy="338137"/>
          </a:xfrm>
          <a:prstGeom prst="rect">
            <a:avLst/>
          </a:prstGeom>
          <a:noFill/>
        </p:spPr>
        <p:txBody>
          <a:bodyPr>
            <a:spAutoFit/>
          </a:bodyPr>
          <a:lstStyle/>
          <a:p>
            <a:pPr algn="just" eaLnBrk="1" hangingPunct="1">
              <a:defRPr/>
            </a:pPr>
            <a:r>
              <a:rPr lang="it-IT" sz="1600" dirty="0">
                <a:latin typeface="+mn-lt"/>
                <a:cs typeface="Arial" charset="0"/>
              </a:rPr>
              <a:t>ove </a:t>
            </a:r>
            <a:r>
              <a:rPr lang="el-GR" sz="1600" dirty="0">
                <a:latin typeface="+mn-lt"/>
                <a:cs typeface="Arial" charset="0"/>
              </a:rPr>
              <a:t>Δ</a:t>
            </a:r>
            <a:r>
              <a:rPr lang="it-IT" sz="1600" dirty="0">
                <a:latin typeface="+mn-lt"/>
                <a:cs typeface="Arial" charset="0"/>
              </a:rPr>
              <a:t>l è lo scostamento in direzione N-S da un punto appropriato in cui la gravità normale è g</a:t>
            </a:r>
            <a:r>
              <a:rPr lang="it-IT" sz="1600" baseline="-25000" dirty="0">
                <a:latin typeface="+mn-lt"/>
                <a:cs typeface="Arial" charset="0"/>
              </a:rPr>
              <a:t>0</a:t>
            </a:r>
            <a:r>
              <a:rPr lang="it-IT" sz="1600" dirty="0">
                <a:latin typeface="+mn-lt"/>
                <a:cs typeface="Arial" charset="0"/>
              </a:rPr>
              <a:t>. Avremo: </a:t>
            </a:r>
            <a:endParaRPr lang="it-IT" sz="1600" baseline="-25000" dirty="0">
              <a:latin typeface="+mn-lt"/>
              <a:cs typeface="Arial" charset="0"/>
            </a:endParaRPr>
          </a:p>
        </p:txBody>
      </p:sp>
      <p:graphicFrame>
        <p:nvGraphicFramePr>
          <p:cNvPr id="80909" name="Object 7"/>
          <p:cNvGraphicFramePr>
            <a:graphicFrameLocks noChangeAspect="1"/>
          </p:cNvGraphicFramePr>
          <p:nvPr/>
        </p:nvGraphicFramePr>
        <p:xfrm>
          <a:off x="3924300" y="4359275"/>
          <a:ext cx="1079500" cy="293688"/>
        </p:xfrm>
        <a:graphic>
          <a:graphicData uri="http://schemas.openxmlformats.org/presentationml/2006/ole">
            <mc:AlternateContent xmlns:mc="http://schemas.openxmlformats.org/markup-compatibility/2006">
              <mc:Choice xmlns:v="urn:schemas-microsoft-com:vml" Requires="v">
                <p:oleObj spid="_x0000_s81120" name="Equation" r:id="rId14" imgW="888614" imgH="241195" progId="Equation.3">
                  <p:embed/>
                </p:oleObj>
              </mc:Choice>
              <mc:Fallback>
                <p:oleObj name="Equation" r:id="rId14" imgW="888614" imgH="241195" progId="Equation.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4300" y="4359275"/>
                        <a:ext cx="10795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Box 19"/>
          <p:cNvSpPr txBox="1"/>
          <p:nvPr/>
        </p:nvSpPr>
        <p:spPr>
          <a:xfrm>
            <a:off x="36513" y="4675188"/>
            <a:ext cx="8928100" cy="338137"/>
          </a:xfrm>
          <a:prstGeom prst="rect">
            <a:avLst/>
          </a:prstGeom>
          <a:noFill/>
        </p:spPr>
        <p:txBody>
          <a:bodyPr>
            <a:spAutoFit/>
          </a:bodyPr>
          <a:lstStyle/>
          <a:p>
            <a:pPr algn="just" eaLnBrk="1" hangingPunct="1">
              <a:defRPr/>
            </a:pPr>
            <a:r>
              <a:rPr lang="it-IT" sz="1600" dirty="0">
                <a:latin typeface="+mn-lt"/>
                <a:cs typeface="Arial" charset="0"/>
              </a:rPr>
              <a:t>Possiamo pertanto esprimere i contributi della gravità nel punto di misura come:</a:t>
            </a:r>
            <a:endParaRPr lang="it-IT" sz="1600" baseline="-25000" dirty="0">
              <a:latin typeface="+mn-lt"/>
              <a:cs typeface="Arial" charset="0"/>
            </a:endParaRPr>
          </a:p>
        </p:txBody>
      </p:sp>
      <p:graphicFrame>
        <p:nvGraphicFramePr>
          <p:cNvPr id="80911" name="Object 8"/>
          <p:cNvGraphicFramePr>
            <a:graphicFrameLocks noChangeAspect="1"/>
          </p:cNvGraphicFramePr>
          <p:nvPr/>
        </p:nvGraphicFramePr>
        <p:xfrm>
          <a:off x="4067175" y="5013325"/>
          <a:ext cx="925513" cy="287338"/>
        </p:xfrm>
        <a:graphic>
          <a:graphicData uri="http://schemas.openxmlformats.org/presentationml/2006/ole">
            <mc:AlternateContent xmlns:mc="http://schemas.openxmlformats.org/markup-compatibility/2006">
              <mc:Choice xmlns:v="urn:schemas-microsoft-com:vml" Requires="v">
                <p:oleObj spid="_x0000_s81121" name="Equation" r:id="rId16" imgW="774364" imgH="241195" progId="Equation.3">
                  <p:embed/>
                </p:oleObj>
              </mc:Choice>
              <mc:Fallback>
                <p:oleObj name="Equation" r:id="rId16" imgW="774364" imgH="241195" progId="Equation.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7175" y="5013325"/>
                        <a:ext cx="925513"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5394325"/>
            <a:ext cx="8928100" cy="338138"/>
          </a:xfrm>
          <a:prstGeom prst="rect">
            <a:avLst/>
          </a:prstGeom>
          <a:noFill/>
        </p:spPr>
        <p:txBody>
          <a:bodyPr>
            <a:spAutoFit/>
          </a:bodyPr>
          <a:lstStyle/>
          <a:p>
            <a:pPr algn="just" eaLnBrk="1" hangingPunct="1">
              <a:defRPr/>
            </a:pPr>
            <a:r>
              <a:rPr lang="it-IT" sz="1600" dirty="0">
                <a:latin typeface="+mn-lt"/>
                <a:cs typeface="Arial" charset="0"/>
              </a:rPr>
              <a:t>Ove con </a:t>
            </a:r>
            <a:r>
              <a:rPr lang="el-GR" sz="1600" dirty="0">
                <a:latin typeface="+mn-lt"/>
                <a:cs typeface="Arial" charset="0"/>
              </a:rPr>
              <a:t>ε</a:t>
            </a:r>
            <a:r>
              <a:rPr lang="it-IT" sz="1600" baseline="-25000" dirty="0">
                <a:latin typeface="+mn-lt"/>
                <a:cs typeface="Arial" charset="0"/>
              </a:rPr>
              <a:t>1</a:t>
            </a:r>
            <a:r>
              <a:rPr lang="it-IT" sz="1600" dirty="0">
                <a:latin typeface="+mn-lt"/>
                <a:cs typeface="Arial" charset="0"/>
              </a:rPr>
              <a:t> indico il contributo di altri fattori. Pertanto:</a:t>
            </a:r>
            <a:endParaRPr lang="it-IT" sz="1600" baseline="-25000" dirty="0">
              <a:latin typeface="+mn-lt"/>
              <a:cs typeface="Arial" charset="0"/>
            </a:endParaRPr>
          </a:p>
        </p:txBody>
      </p:sp>
      <p:graphicFrame>
        <p:nvGraphicFramePr>
          <p:cNvPr id="80913" name="Object 9"/>
          <p:cNvGraphicFramePr>
            <a:graphicFrameLocks noChangeAspect="1"/>
          </p:cNvGraphicFramePr>
          <p:nvPr/>
        </p:nvGraphicFramePr>
        <p:xfrm>
          <a:off x="3708400" y="5732463"/>
          <a:ext cx="2212975" cy="288925"/>
        </p:xfrm>
        <a:graphic>
          <a:graphicData uri="http://schemas.openxmlformats.org/presentationml/2006/ole">
            <mc:AlternateContent xmlns:mc="http://schemas.openxmlformats.org/markup-compatibility/2006">
              <mc:Choice xmlns:v="urn:schemas-microsoft-com:vml" Requires="v">
                <p:oleObj spid="_x0000_s81122" name="Equation" r:id="rId18" imgW="1854200" imgH="241300" progId="Equation.3">
                  <p:embed/>
                </p:oleObj>
              </mc:Choice>
              <mc:Fallback>
                <p:oleObj name="Equation" r:id="rId18" imgW="1854200" imgH="241300" progId="Equation.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08400" y="5732463"/>
                        <a:ext cx="22129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36513" y="6115050"/>
            <a:ext cx="8928100" cy="338138"/>
          </a:xfrm>
          <a:prstGeom prst="rect">
            <a:avLst/>
          </a:prstGeom>
          <a:noFill/>
        </p:spPr>
        <p:txBody>
          <a:bodyPr>
            <a:spAutoFit/>
          </a:bodyPr>
          <a:lstStyle/>
          <a:p>
            <a:pPr algn="just" eaLnBrk="1" hangingPunct="1">
              <a:defRPr/>
            </a:pPr>
            <a:r>
              <a:rPr lang="it-IT" sz="1600" dirty="0">
                <a:latin typeface="+mn-lt"/>
                <a:cs typeface="Arial" charset="0"/>
              </a:rPr>
              <a:t>rappresenta una prima </a:t>
            </a:r>
            <a:r>
              <a:rPr lang="it-IT" sz="1600" dirty="0">
                <a:solidFill>
                  <a:srgbClr val="FF0000"/>
                </a:solidFill>
                <a:latin typeface="+mn-lt"/>
                <a:cs typeface="Arial" charset="0"/>
              </a:rPr>
              <a:t>anomalia residua </a:t>
            </a:r>
            <a:r>
              <a:rPr lang="it-IT" sz="1600" dirty="0">
                <a:latin typeface="+mn-lt"/>
                <a:cs typeface="Arial" charset="0"/>
              </a:rPr>
              <a:t>ottenuta (che però non ha nome in quanto di poca utilità).</a:t>
            </a:r>
            <a:endParaRPr lang="it-IT" sz="1600" baseline="-25000" dirty="0">
              <a:latin typeface="+mn-lt"/>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9E8E27-7DBE-4541-800F-7B2B16C95C1D}" type="slidenum">
              <a:rPr lang="it-IT" altLang="it-IT" sz="1400" b="1" smtClean="0"/>
              <a:pPr>
                <a:spcBef>
                  <a:spcPct val="0"/>
                </a:spcBef>
                <a:buFontTx/>
                <a:buNone/>
              </a:pPr>
              <a:t>43</a:t>
            </a:fld>
            <a:endParaRPr lang="it-IT" altLang="it-IT" sz="1400" b="1"/>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566863"/>
            <a:ext cx="69643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59113" y="1196975"/>
            <a:ext cx="3263900"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aria libera (di Faye)</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4810125"/>
            <a:ext cx="6818313" cy="191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030E2-995C-40CF-8E8E-E53E63EAD1D5}" type="slidenum">
              <a:rPr lang="it-IT" altLang="it-IT" sz="1400" b="1" smtClean="0"/>
              <a:pPr>
                <a:spcBef>
                  <a:spcPct val="0"/>
                </a:spcBef>
                <a:buFontTx/>
                <a:buNone/>
              </a:pPr>
              <a:t>44</a:t>
            </a:fld>
            <a:endParaRPr lang="it-IT" altLang="it-IT" sz="1400" b="1"/>
          </a:p>
        </p:txBody>
      </p:sp>
      <p:sp>
        <p:nvSpPr>
          <p:cNvPr id="13" name="TextBox 12"/>
          <p:cNvSpPr txBox="1"/>
          <p:nvPr/>
        </p:nvSpPr>
        <p:spPr>
          <a:xfrm>
            <a:off x="107950" y="1506538"/>
            <a:ext cx="8928100" cy="1076325"/>
          </a:xfrm>
          <a:prstGeom prst="rect">
            <a:avLst/>
          </a:prstGeom>
          <a:noFill/>
        </p:spPr>
        <p:txBody>
          <a:bodyPr>
            <a:spAutoFit/>
          </a:bodyPr>
          <a:lstStyle/>
          <a:p>
            <a:pPr algn="just" eaLnBrk="1" hangingPunct="1">
              <a:defRPr/>
            </a:pPr>
            <a:r>
              <a:rPr lang="it-IT" sz="1600" dirty="0">
                <a:latin typeface="+mn-lt"/>
                <a:cs typeface="Arial" charset="0"/>
              </a:rPr>
              <a:t>Poichè la gravità varia come 1/r</a:t>
            </a:r>
            <a:r>
              <a:rPr lang="it-IT" sz="1600" baseline="30000" dirty="0">
                <a:latin typeface="+mn-lt"/>
                <a:cs typeface="Arial" charset="0"/>
              </a:rPr>
              <a:t>2</a:t>
            </a:r>
            <a:r>
              <a:rPr lang="it-IT" sz="1600" dirty="0">
                <a:latin typeface="+mn-lt"/>
                <a:cs typeface="Arial" charset="0"/>
              </a:rPr>
              <a:t>, necessita correggere il dato misurato per la differenza di altitudine del punto (stazione) di misura rispetto al geoide. La correzione viene detta di aria libera in quanto non tiene conto delle masse interposte tra la stazione ed il geoide. Essa viene determinata con grande approssimazione, trascurando la componente centrifuga. </a:t>
            </a:r>
            <a:endParaRPr lang="it-IT" sz="1600" baseline="-25000" dirty="0">
              <a:latin typeface="+mn-lt"/>
              <a:cs typeface="Arial" charset="0"/>
            </a:endParaRPr>
          </a:p>
        </p:txBody>
      </p:sp>
      <p:sp>
        <p:nvSpPr>
          <p:cNvPr id="8" name="TextBox 7"/>
          <p:cNvSpPr txBox="1"/>
          <p:nvPr/>
        </p:nvSpPr>
        <p:spPr>
          <a:xfrm>
            <a:off x="2747963" y="1116013"/>
            <a:ext cx="3263900"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aria libera (di Faye)</a:t>
            </a:r>
          </a:p>
        </p:txBody>
      </p:sp>
      <p:sp>
        <p:nvSpPr>
          <p:cNvPr id="18" name="TextBox 17"/>
          <p:cNvSpPr txBox="1"/>
          <p:nvPr/>
        </p:nvSpPr>
        <p:spPr>
          <a:xfrm>
            <a:off x="107950" y="3141663"/>
            <a:ext cx="8928100" cy="338137"/>
          </a:xfrm>
          <a:prstGeom prst="rect">
            <a:avLst/>
          </a:prstGeom>
          <a:noFill/>
        </p:spPr>
        <p:txBody>
          <a:bodyPr>
            <a:spAutoFit/>
          </a:bodyPr>
          <a:lstStyle/>
          <a:p>
            <a:pPr algn="just" eaLnBrk="1" hangingPunct="1">
              <a:defRPr/>
            </a:pPr>
            <a:r>
              <a:rPr lang="it-IT" sz="1600" dirty="0">
                <a:latin typeface="+mn-lt"/>
                <a:cs typeface="Arial" charset="0"/>
              </a:rPr>
              <a:t>Pertanto la correzione per l’altitudine sarà:</a:t>
            </a:r>
            <a:endParaRPr lang="it-IT" sz="1600" baseline="-25000" dirty="0">
              <a:latin typeface="+mn-lt"/>
              <a:cs typeface="Arial" charset="0"/>
            </a:endParaRPr>
          </a:p>
        </p:txBody>
      </p:sp>
      <p:sp>
        <p:nvSpPr>
          <p:cNvPr id="20" name="TextBox 19"/>
          <p:cNvSpPr txBox="1"/>
          <p:nvPr/>
        </p:nvSpPr>
        <p:spPr>
          <a:xfrm>
            <a:off x="36513" y="4025900"/>
            <a:ext cx="8928100" cy="339725"/>
          </a:xfrm>
          <a:prstGeom prst="rect">
            <a:avLst/>
          </a:prstGeom>
          <a:noFill/>
        </p:spPr>
        <p:txBody>
          <a:bodyPr>
            <a:spAutoFit/>
          </a:bodyPr>
          <a:lstStyle/>
          <a:p>
            <a:pPr algn="just" eaLnBrk="1" hangingPunct="1">
              <a:defRPr/>
            </a:pPr>
            <a:r>
              <a:rPr lang="it-IT" sz="1600" dirty="0">
                <a:latin typeface="+mn-lt"/>
                <a:cs typeface="Arial" charset="0"/>
              </a:rPr>
              <a:t>In seconda approssimazione i contributi alla gravità nel punto di misura saranno:</a:t>
            </a:r>
          </a:p>
        </p:txBody>
      </p:sp>
      <p:sp>
        <p:nvSpPr>
          <p:cNvPr id="22" name="TextBox 21"/>
          <p:cNvSpPr txBox="1"/>
          <p:nvPr/>
        </p:nvSpPr>
        <p:spPr>
          <a:xfrm>
            <a:off x="107950" y="4675188"/>
            <a:ext cx="8928100" cy="830262"/>
          </a:xfrm>
          <a:prstGeom prst="rect">
            <a:avLst/>
          </a:prstGeom>
          <a:noFill/>
        </p:spPr>
        <p:txBody>
          <a:bodyPr>
            <a:spAutoFit/>
          </a:bodyPr>
          <a:lstStyle/>
          <a:p>
            <a:pPr algn="just" eaLnBrk="1" hangingPunct="1">
              <a:defRPr/>
            </a:pPr>
            <a:r>
              <a:rPr lang="it-IT" sz="1600" dirty="0">
                <a:latin typeface="+mn-lt"/>
                <a:cs typeface="Arial" charset="0"/>
              </a:rPr>
              <a:t>In cui le correzioni per l’altitudine va sottratta se il punto di misura è al di sopra del geoide.</a:t>
            </a:r>
          </a:p>
          <a:p>
            <a:pPr algn="just" eaLnBrk="1" hangingPunct="1">
              <a:defRPr/>
            </a:pPr>
            <a:r>
              <a:rPr lang="it-IT" sz="1600" dirty="0">
                <a:latin typeface="+mn-lt"/>
                <a:cs typeface="Arial" charset="0"/>
              </a:rPr>
              <a:t>Corregendo i dati solamente per la latitudine e l’altitudine si ottiene un’anomalia (</a:t>
            </a:r>
            <a:r>
              <a:rPr lang="el-GR" sz="1600" dirty="0">
                <a:latin typeface="+mn-lt"/>
                <a:cs typeface="Arial" charset="0"/>
              </a:rPr>
              <a:t>ε</a:t>
            </a:r>
            <a:r>
              <a:rPr lang="it-IT" sz="1600" baseline="-25000" dirty="0">
                <a:latin typeface="+mn-lt"/>
                <a:cs typeface="Arial" charset="0"/>
              </a:rPr>
              <a:t>2</a:t>
            </a:r>
            <a:r>
              <a:rPr lang="it-IT" sz="1600" dirty="0">
                <a:latin typeface="+mn-lt"/>
                <a:cs typeface="Arial" charset="0"/>
              </a:rPr>
              <a:t> che però chiamiamo g</a:t>
            </a:r>
            <a:r>
              <a:rPr lang="it-IT" sz="1600" baseline="-25000" dirty="0">
                <a:latin typeface="+mn-lt"/>
                <a:cs typeface="Arial" charset="0"/>
              </a:rPr>
              <a:t>FA</a:t>
            </a:r>
            <a:r>
              <a:rPr lang="it-IT" sz="1600" dirty="0">
                <a:latin typeface="+mn-lt"/>
                <a:cs typeface="Arial" charset="0"/>
              </a:rPr>
              <a:t>) che risulta utile nelle investigazioni locali e regionali:</a:t>
            </a:r>
          </a:p>
        </p:txBody>
      </p:sp>
      <p:sp>
        <p:nvSpPr>
          <p:cNvPr id="24" name="TextBox 23"/>
          <p:cNvSpPr txBox="1"/>
          <p:nvPr/>
        </p:nvSpPr>
        <p:spPr>
          <a:xfrm>
            <a:off x="36513" y="6115050"/>
            <a:ext cx="8928100" cy="338138"/>
          </a:xfrm>
          <a:prstGeom prst="rect">
            <a:avLst/>
          </a:prstGeom>
          <a:noFill/>
        </p:spPr>
        <p:txBody>
          <a:bodyPr>
            <a:spAutoFit/>
          </a:bodyPr>
          <a:lstStyle/>
          <a:p>
            <a:pPr algn="just" eaLnBrk="1" hangingPunct="1">
              <a:defRPr/>
            </a:pPr>
            <a:r>
              <a:rPr lang="it-IT" sz="1600" dirty="0">
                <a:latin typeface="+mn-lt"/>
                <a:cs typeface="Arial" charset="0"/>
              </a:rPr>
              <a:t>e viene chiamata </a:t>
            </a:r>
            <a:r>
              <a:rPr lang="it-IT" sz="1600" dirty="0">
                <a:solidFill>
                  <a:srgbClr val="FF0000"/>
                </a:solidFill>
                <a:latin typeface="+mn-lt"/>
                <a:cs typeface="Arial" charset="0"/>
              </a:rPr>
              <a:t>anomalia dell’aria libera (free-air anomaly)</a:t>
            </a:r>
            <a:r>
              <a:rPr lang="it-IT" sz="1600" dirty="0">
                <a:latin typeface="+mn-lt"/>
                <a:cs typeface="Arial" charset="0"/>
              </a:rPr>
              <a:t>.</a:t>
            </a:r>
            <a:endParaRPr lang="it-IT" sz="1600" baseline="-25000" dirty="0">
              <a:latin typeface="+mn-lt"/>
              <a:cs typeface="Arial" charset="0"/>
            </a:endParaRPr>
          </a:p>
        </p:txBody>
      </p:sp>
      <p:graphicFrame>
        <p:nvGraphicFramePr>
          <p:cNvPr id="85001" name="Object 10"/>
          <p:cNvGraphicFramePr>
            <a:graphicFrameLocks noChangeAspect="1"/>
          </p:cNvGraphicFramePr>
          <p:nvPr/>
        </p:nvGraphicFramePr>
        <p:xfrm>
          <a:off x="2771775" y="2584450"/>
          <a:ext cx="3622675" cy="412750"/>
        </p:xfrm>
        <a:graphic>
          <a:graphicData uri="http://schemas.openxmlformats.org/presentationml/2006/ole">
            <mc:AlternateContent xmlns:mc="http://schemas.openxmlformats.org/markup-compatibility/2006">
              <mc:Choice xmlns:v="urn:schemas-microsoft-com:vml" Requires="v">
                <p:oleObj spid="_x0000_s85105" name="Equation" r:id="rId4" imgW="3454400" imgH="393700" progId="Equation.3">
                  <p:embed/>
                </p:oleObj>
              </mc:Choice>
              <mc:Fallback>
                <p:oleObj name="Equation" r:id="rId4" imgW="3454400" imgH="3937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2584450"/>
                        <a:ext cx="362267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2" name="Object 11"/>
          <p:cNvGraphicFramePr>
            <a:graphicFrameLocks noChangeAspect="1"/>
          </p:cNvGraphicFramePr>
          <p:nvPr/>
        </p:nvGraphicFramePr>
        <p:xfrm>
          <a:off x="3059113" y="3500438"/>
          <a:ext cx="2932112" cy="504825"/>
        </p:xfrm>
        <a:graphic>
          <a:graphicData uri="http://schemas.openxmlformats.org/presentationml/2006/ole">
            <mc:AlternateContent xmlns:mc="http://schemas.openxmlformats.org/markup-compatibility/2006">
              <mc:Choice xmlns:v="urn:schemas-microsoft-com:vml" Requires="v">
                <p:oleObj spid="_x0000_s85106" name="Equation" r:id="rId6" imgW="2806700" imgH="482600" progId="Equation.3">
                  <p:embed/>
                </p:oleObj>
              </mc:Choice>
              <mc:Fallback>
                <p:oleObj name="Equation" r:id="rId6" imgW="2806700" imgH="4826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3500438"/>
                        <a:ext cx="2932112"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3" name="Object 12"/>
          <p:cNvGraphicFramePr>
            <a:graphicFrameLocks noChangeAspect="1"/>
          </p:cNvGraphicFramePr>
          <p:nvPr/>
        </p:nvGraphicFramePr>
        <p:xfrm>
          <a:off x="3708400" y="4365625"/>
          <a:ext cx="1470025" cy="287338"/>
        </p:xfrm>
        <a:graphic>
          <a:graphicData uri="http://schemas.openxmlformats.org/presentationml/2006/ole">
            <mc:AlternateContent xmlns:mc="http://schemas.openxmlformats.org/markup-compatibility/2006">
              <mc:Choice xmlns:v="urn:schemas-microsoft-com:vml" Requires="v">
                <p:oleObj spid="_x0000_s85107" name="Equation" r:id="rId8" imgW="1231366" imgH="241195" progId="Equation.3">
                  <p:embed/>
                </p:oleObj>
              </mc:Choice>
              <mc:Fallback>
                <p:oleObj name="Equation" r:id="rId8" imgW="1231366" imgH="241195"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4365625"/>
                        <a:ext cx="1470025"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4" name="Object 13"/>
          <p:cNvGraphicFramePr>
            <a:graphicFrameLocks noChangeAspect="1"/>
          </p:cNvGraphicFramePr>
          <p:nvPr/>
        </p:nvGraphicFramePr>
        <p:xfrm>
          <a:off x="3203575" y="5516563"/>
          <a:ext cx="2911475" cy="288925"/>
        </p:xfrm>
        <a:graphic>
          <a:graphicData uri="http://schemas.openxmlformats.org/presentationml/2006/ole">
            <mc:AlternateContent xmlns:mc="http://schemas.openxmlformats.org/markup-compatibility/2006">
              <mc:Choice xmlns:v="urn:schemas-microsoft-com:vml" Requires="v">
                <p:oleObj spid="_x0000_s85108" name="Equation" r:id="rId10" imgW="2438400" imgH="241300" progId="Equation.3">
                  <p:embed/>
                </p:oleObj>
              </mc:Choice>
              <mc:Fallback>
                <p:oleObj name="Equation" r:id="rId10" imgW="2438400" imgH="241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575" y="5516563"/>
                        <a:ext cx="29114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506538"/>
            <a:ext cx="8928100" cy="1077912"/>
          </a:xfrm>
          <a:prstGeom prst="rect">
            <a:avLst/>
          </a:prstGeom>
          <a:noFill/>
        </p:spPr>
        <p:txBody>
          <a:bodyPr>
            <a:spAutoFit/>
          </a:bodyPr>
          <a:lstStyle/>
          <a:p>
            <a:pPr algn="just" eaLnBrk="1" hangingPunct="1">
              <a:defRPr/>
            </a:pPr>
            <a:r>
              <a:rPr lang="it-IT" sz="1600" dirty="0">
                <a:latin typeface="+mn-lt"/>
                <a:cs typeface="Arial" charset="0"/>
              </a:rPr>
              <a:t>Tiene conto dell’attrazione delle masse interposte tra la stazione di misura ad altezza h ed il geoide, che è stato ignorato nella correzione ad aria libera. Tale effetto può essere approssimato con quello di una piastra (circolare con raggio a →∞) di altezza h e densità uguale alla densità media degli strati sottostanti (NB: non nota in generale, per cui nel caso di campi regionali si assume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a:t>
            </a:r>
          </a:p>
        </p:txBody>
      </p:sp>
      <p:sp>
        <p:nvSpPr>
          <p:cNvPr id="8" name="TextBox 7"/>
          <p:cNvSpPr txBox="1"/>
          <p:nvPr/>
        </p:nvSpPr>
        <p:spPr>
          <a:xfrm>
            <a:off x="24844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870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708275"/>
            <a:ext cx="63373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5157788"/>
            <a:ext cx="6203950" cy="1522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44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133600"/>
            <a:ext cx="914241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784DE7-29D6-434D-8520-695AF0DEE103}" type="slidenum">
              <a:rPr lang="it-IT" altLang="it-IT" sz="1400" b="1" smtClean="0"/>
              <a:pPr>
                <a:spcBef>
                  <a:spcPct val="0"/>
                </a:spcBef>
                <a:buFontTx/>
                <a:buNone/>
              </a:pPr>
              <a:t>47</a:t>
            </a:fld>
            <a:endParaRPr lang="it-IT" altLang="it-IT" sz="1400" b="1"/>
          </a:p>
        </p:txBody>
      </p:sp>
      <p:sp>
        <p:nvSpPr>
          <p:cNvPr id="13" name="TextBox 12"/>
          <p:cNvSpPr txBox="1"/>
          <p:nvPr/>
        </p:nvSpPr>
        <p:spPr>
          <a:xfrm>
            <a:off x="107950" y="1506538"/>
            <a:ext cx="8928100" cy="1322387"/>
          </a:xfrm>
          <a:prstGeom prst="rect">
            <a:avLst/>
          </a:prstGeom>
          <a:noFill/>
        </p:spPr>
        <p:txBody>
          <a:bodyPr>
            <a:spAutoFit/>
          </a:bodyPr>
          <a:lstStyle/>
          <a:p>
            <a:pPr algn="just" eaLnBrk="1" hangingPunct="1">
              <a:defRPr/>
            </a:pPr>
            <a:r>
              <a:rPr lang="it-IT" sz="1600" dirty="0">
                <a:latin typeface="+mn-lt"/>
                <a:cs typeface="Arial" charset="0"/>
              </a:rPr>
              <a:t>Tiene conto dell’attrazione delle masse interposte tra la stazione di misura ad altezza h ed il geoide, che è stato ignorato nella correzione ad aria libera. Tale effetto può essere approssimato con quello di una piastra (circolare con raggio a →∞) di altezza h e densità uguale alla densità media degli strati sottostanti (NB: non nota in generale, per cui nel caso di campi regionali si assume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Calcoliamo il contributo alla gravità nel punto di misura di un elementino di massa </a:t>
            </a:r>
          </a:p>
        </p:txBody>
      </p:sp>
      <p:sp>
        <p:nvSpPr>
          <p:cNvPr id="8" name="TextBox 7"/>
          <p:cNvSpPr txBox="1"/>
          <p:nvPr/>
        </p:nvSpPr>
        <p:spPr>
          <a:xfrm>
            <a:off x="29162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911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924175"/>
            <a:ext cx="20304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997200"/>
            <a:ext cx="12430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3" name="Object 8"/>
          <p:cNvGraphicFramePr>
            <a:graphicFrameLocks noChangeAspect="1"/>
          </p:cNvGraphicFramePr>
          <p:nvPr/>
        </p:nvGraphicFramePr>
        <p:xfrm>
          <a:off x="4081463" y="3313113"/>
          <a:ext cx="1282700" cy="260350"/>
        </p:xfrm>
        <a:graphic>
          <a:graphicData uri="http://schemas.openxmlformats.org/presentationml/2006/ole">
            <mc:AlternateContent xmlns:mc="http://schemas.openxmlformats.org/markup-compatibility/2006">
              <mc:Choice xmlns:v="urn:schemas-microsoft-com:vml" Requires="v">
                <p:oleObj spid="_x0000_s91328" name="Equation" r:id="rId6" imgW="1002865" imgH="203112" progId="Equation.3">
                  <p:embed/>
                </p:oleObj>
              </mc:Choice>
              <mc:Fallback>
                <p:oleObj name="Equation" r:id="rId6" imgW="1002865" imgH="203112"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1463" y="3313113"/>
                        <a:ext cx="12827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4" name="Object 9"/>
          <p:cNvGraphicFramePr>
            <a:graphicFrameLocks noChangeAspect="1"/>
          </p:cNvGraphicFramePr>
          <p:nvPr/>
        </p:nvGraphicFramePr>
        <p:xfrm>
          <a:off x="539750" y="4149725"/>
          <a:ext cx="2670175" cy="431800"/>
        </p:xfrm>
        <a:graphic>
          <a:graphicData uri="http://schemas.openxmlformats.org/presentationml/2006/ole">
            <mc:AlternateContent xmlns:mc="http://schemas.openxmlformats.org/markup-compatibility/2006">
              <mc:Choice xmlns:v="urn:schemas-microsoft-com:vml" Requires="v">
                <p:oleObj spid="_x0000_s91329" name="Equation" r:id="rId8" imgW="2590800" imgH="419100" progId="Equation.3">
                  <p:embed/>
                </p:oleObj>
              </mc:Choice>
              <mc:Fallback>
                <p:oleObj name="Equation" r:id="rId8" imgW="2590800" imgH="4191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149725"/>
                        <a:ext cx="26701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5" name="Object 10"/>
          <p:cNvGraphicFramePr>
            <a:graphicFrameLocks noChangeAspect="1"/>
          </p:cNvGraphicFramePr>
          <p:nvPr/>
        </p:nvGraphicFramePr>
        <p:xfrm>
          <a:off x="4067175" y="4149725"/>
          <a:ext cx="1506538" cy="431800"/>
        </p:xfrm>
        <a:graphic>
          <a:graphicData uri="http://schemas.openxmlformats.org/presentationml/2006/ole">
            <mc:AlternateContent xmlns:mc="http://schemas.openxmlformats.org/markup-compatibility/2006">
              <mc:Choice xmlns:v="urn:schemas-microsoft-com:vml" Requires="v">
                <p:oleObj spid="_x0000_s91330" name="Equation" r:id="rId10" imgW="1371600" imgH="393700" progId="Equation.3">
                  <p:embed/>
                </p:oleObj>
              </mc:Choice>
              <mc:Fallback>
                <p:oleObj name="Equation" r:id="rId10" imgW="1371600" imgH="3937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7175" y="4149725"/>
                        <a:ext cx="150653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6" name="Object 11"/>
          <p:cNvGraphicFramePr>
            <a:graphicFrameLocks noChangeAspect="1"/>
          </p:cNvGraphicFramePr>
          <p:nvPr/>
        </p:nvGraphicFramePr>
        <p:xfrm>
          <a:off x="468313" y="4868863"/>
          <a:ext cx="4976812" cy="576262"/>
        </p:xfrm>
        <a:graphic>
          <a:graphicData uri="http://schemas.openxmlformats.org/presentationml/2006/ole">
            <mc:AlternateContent xmlns:mc="http://schemas.openxmlformats.org/markup-compatibility/2006">
              <mc:Choice xmlns:v="urn:schemas-microsoft-com:vml" Requires="v">
                <p:oleObj spid="_x0000_s91331" name="Equation" r:id="rId12" imgW="4279900" imgH="495300" progId="Equation.3">
                  <p:embed/>
                </p:oleObj>
              </mc:Choice>
              <mc:Fallback>
                <p:oleObj name="Equation" r:id="rId12" imgW="4279900" imgH="4953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13" y="4868863"/>
                        <a:ext cx="497681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Left Brace 30"/>
          <p:cNvSpPr/>
          <p:nvPr/>
        </p:nvSpPr>
        <p:spPr>
          <a:xfrm rot="16200000">
            <a:off x="4860132" y="5230019"/>
            <a:ext cx="215900" cy="935037"/>
          </a:xfrm>
          <a:prstGeom prst="leftBrace">
            <a:avLst>
              <a:gd name="adj1" fmla="val 8333"/>
              <a:gd name="adj2" fmla="val 49295"/>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5" name="Bent-Up Arrow 34"/>
          <p:cNvSpPr/>
          <p:nvPr/>
        </p:nvSpPr>
        <p:spPr>
          <a:xfrm rot="5400000">
            <a:off x="5760244" y="5049044"/>
            <a:ext cx="107950" cy="1763712"/>
          </a:xfrm>
          <a:prstGeom prst="bentUpArrow">
            <a:avLst>
              <a:gd name="adj1" fmla="val 25000"/>
              <a:gd name="adj2" fmla="val 3099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aphicFrame>
        <p:nvGraphicFramePr>
          <p:cNvPr id="91149" name="Object 12"/>
          <p:cNvGraphicFramePr>
            <a:graphicFrameLocks noChangeAspect="1"/>
          </p:cNvGraphicFramePr>
          <p:nvPr/>
        </p:nvGraphicFramePr>
        <p:xfrm>
          <a:off x="6875463" y="5661025"/>
          <a:ext cx="1308100" cy="533400"/>
        </p:xfrm>
        <a:graphic>
          <a:graphicData uri="http://schemas.openxmlformats.org/presentationml/2006/ole">
            <mc:AlternateContent xmlns:mc="http://schemas.openxmlformats.org/markup-compatibility/2006">
              <mc:Choice xmlns:v="urn:schemas-microsoft-com:vml" Requires="v">
                <p:oleObj spid="_x0000_s91332" name="Equation" r:id="rId14" imgW="1307532" imgH="533169" progId="Equation.3">
                  <p:embed/>
                </p:oleObj>
              </mc:Choice>
              <mc:Fallback>
                <p:oleObj name="Equation" r:id="rId14" imgW="1307532" imgH="533169"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5463" y="5661025"/>
                        <a:ext cx="13081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50" name="Object 13"/>
          <p:cNvGraphicFramePr>
            <a:graphicFrameLocks noChangeAspect="1"/>
          </p:cNvGraphicFramePr>
          <p:nvPr/>
        </p:nvGraphicFramePr>
        <p:xfrm>
          <a:off x="468313" y="5589588"/>
          <a:ext cx="1243012" cy="576262"/>
        </p:xfrm>
        <a:graphic>
          <a:graphicData uri="http://schemas.openxmlformats.org/presentationml/2006/ole">
            <mc:AlternateContent xmlns:mc="http://schemas.openxmlformats.org/markup-compatibility/2006">
              <mc:Choice xmlns:v="urn:schemas-microsoft-com:vml" Requires="v">
                <p:oleObj spid="_x0000_s91333" name="Equation" r:id="rId16" imgW="1040948" imgH="482391" progId="Equation.3">
                  <p:embed/>
                </p:oleObj>
              </mc:Choice>
              <mc:Fallback>
                <p:oleObj name="Equation" r:id="rId16" imgW="1040948" imgH="482391"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313" y="5589588"/>
                        <a:ext cx="124301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51" name="Object 14"/>
          <p:cNvGraphicFramePr>
            <a:graphicFrameLocks noChangeAspect="1"/>
          </p:cNvGraphicFramePr>
          <p:nvPr/>
        </p:nvGraphicFramePr>
        <p:xfrm>
          <a:off x="468313" y="6237288"/>
          <a:ext cx="1168400" cy="287337"/>
        </p:xfrm>
        <a:graphic>
          <a:graphicData uri="http://schemas.openxmlformats.org/presentationml/2006/ole">
            <mc:AlternateContent xmlns:mc="http://schemas.openxmlformats.org/markup-compatibility/2006">
              <mc:Choice xmlns:v="urn:schemas-microsoft-com:vml" Requires="v">
                <p:oleObj spid="_x0000_s91334" name="Equation" r:id="rId18" imgW="875920" imgH="215806" progId="Equation.3">
                  <p:embed/>
                </p:oleObj>
              </mc:Choice>
              <mc:Fallback>
                <p:oleObj name="Equation" r:id="rId18" imgW="875920" imgH="215806" progId="Equation.3">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313" y="6237288"/>
                        <a:ext cx="11684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1152"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7400" y="2924175"/>
            <a:ext cx="31019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954D00D-B196-48EB-BA4E-405ED065FC99}" type="slidenum">
              <a:rPr lang="it-IT" altLang="it-IT" sz="1400" b="1" smtClean="0"/>
              <a:pPr>
                <a:spcBef>
                  <a:spcPct val="0"/>
                </a:spcBef>
                <a:buFontTx/>
                <a:buNone/>
              </a:pPr>
              <a:t>48</a:t>
            </a:fld>
            <a:endParaRPr lang="it-IT" altLang="it-IT" sz="1400" b="1"/>
          </a:p>
        </p:txBody>
      </p:sp>
      <p:sp>
        <p:nvSpPr>
          <p:cNvPr id="13" name="TextBox 12"/>
          <p:cNvSpPr txBox="1"/>
          <p:nvPr/>
        </p:nvSpPr>
        <p:spPr>
          <a:xfrm>
            <a:off x="107950" y="1268413"/>
            <a:ext cx="8928100" cy="338137"/>
          </a:xfrm>
          <a:prstGeom prst="rect">
            <a:avLst/>
          </a:prstGeom>
          <a:noFill/>
        </p:spPr>
        <p:txBody>
          <a:bodyPr>
            <a:spAutoFit/>
          </a:bodyPr>
          <a:lstStyle/>
          <a:p>
            <a:pPr algn="just" eaLnBrk="1" hangingPunct="1">
              <a:defRPr/>
            </a:pPr>
            <a:r>
              <a:rPr lang="it-IT" sz="1600" dirty="0">
                <a:latin typeface="+mn-lt"/>
                <a:cs typeface="Arial" charset="0"/>
              </a:rPr>
              <a:t>Pertanto l’approssimazione successiva alla gravità nel punto di misura sarà:</a:t>
            </a:r>
          </a:p>
        </p:txBody>
      </p:sp>
      <p:graphicFrame>
        <p:nvGraphicFramePr>
          <p:cNvPr id="93188" name="Object 9"/>
          <p:cNvGraphicFramePr>
            <a:graphicFrameLocks noChangeAspect="1"/>
          </p:cNvGraphicFramePr>
          <p:nvPr/>
        </p:nvGraphicFramePr>
        <p:xfrm>
          <a:off x="3779838" y="1700213"/>
          <a:ext cx="1925637" cy="288925"/>
        </p:xfrm>
        <a:graphic>
          <a:graphicData uri="http://schemas.openxmlformats.org/presentationml/2006/ole">
            <mc:AlternateContent xmlns:mc="http://schemas.openxmlformats.org/markup-compatibility/2006">
              <mc:Choice xmlns:v="urn:schemas-microsoft-com:vml" Requires="v">
                <p:oleObj spid="_x0000_s93242" name="Equation" r:id="rId4" imgW="1612900" imgH="241300" progId="Equation.3">
                  <p:embed/>
                </p:oleObj>
              </mc:Choice>
              <mc:Fallback>
                <p:oleObj name="Equation" r:id="rId4" imgW="1612900" imgH="2413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700213"/>
                        <a:ext cx="1925637"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2290763"/>
            <a:ext cx="8928100" cy="1570037"/>
          </a:xfrm>
          <a:prstGeom prst="rect">
            <a:avLst/>
          </a:prstGeom>
          <a:noFill/>
        </p:spPr>
        <p:txBody>
          <a:bodyPr>
            <a:spAutoFit/>
          </a:bodyPr>
          <a:lstStyle/>
          <a:p>
            <a:pPr algn="just" eaLnBrk="1" hangingPunct="1">
              <a:defRPr/>
            </a:pPr>
            <a:r>
              <a:rPr lang="it-IT" sz="1600" dirty="0">
                <a:latin typeface="+mn-lt"/>
                <a:cs typeface="Arial" charset="0"/>
              </a:rPr>
              <a:t>La correzione è positiva poichè la piastra attrae con una massa extra il punto di misura rispetto al geoide. La correzione </a:t>
            </a:r>
            <a:r>
              <a:rPr lang="el-GR" sz="1600" dirty="0">
                <a:latin typeface="+mn-lt"/>
                <a:cs typeface="Arial" charset="0"/>
              </a:rPr>
              <a:t>Δ</a:t>
            </a:r>
            <a:r>
              <a:rPr lang="it-IT" sz="1600" dirty="0">
                <a:latin typeface="+mn-lt"/>
                <a:cs typeface="Arial" charset="0"/>
              </a:rPr>
              <a:t>g</a:t>
            </a:r>
            <a:r>
              <a:rPr lang="it-IT" sz="1600" baseline="-25000" dirty="0">
                <a:latin typeface="+mn-lt"/>
                <a:cs typeface="Arial" charset="0"/>
              </a:rPr>
              <a:t>B</a:t>
            </a:r>
            <a:r>
              <a:rPr lang="it-IT" sz="1600" dirty="0">
                <a:latin typeface="+mn-lt"/>
                <a:cs typeface="Arial" charset="0"/>
              </a:rPr>
              <a:t> risulta (per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di circa 0.112 mgal/m.</a:t>
            </a:r>
          </a:p>
          <a:p>
            <a:pPr algn="just" eaLnBrk="1" hangingPunct="1">
              <a:defRPr/>
            </a:pPr>
            <a:r>
              <a:rPr lang="it-IT" sz="1600" dirty="0">
                <a:latin typeface="+mn-lt"/>
                <a:cs typeface="Arial" charset="0"/>
              </a:rPr>
              <a:t>L’ anomalia risultante (</a:t>
            </a:r>
            <a:r>
              <a:rPr lang="el-GR" sz="1600" dirty="0">
                <a:latin typeface="+mn-lt"/>
                <a:cs typeface="Arial" charset="0"/>
              </a:rPr>
              <a:t>ε</a:t>
            </a:r>
            <a:r>
              <a:rPr lang="it-IT" sz="1600" baseline="-25000" dirty="0">
                <a:latin typeface="+mn-lt"/>
                <a:cs typeface="Arial" charset="0"/>
              </a:rPr>
              <a:t>3</a:t>
            </a:r>
            <a:r>
              <a:rPr lang="it-IT" sz="1600" dirty="0">
                <a:latin typeface="+mn-lt"/>
                <a:cs typeface="Arial" charset="0"/>
              </a:rPr>
              <a:t>) viene detta </a:t>
            </a:r>
            <a:r>
              <a:rPr lang="it-IT" sz="1600" dirty="0">
                <a:solidFill>
                  <a:srgbClr val="FF0000"/>
                </a:solidFill>
                <a:latin typeface="+mn-lt"/>
                <a:cs typeface="Arial" charset="0"/>
              </a:rPr>
              <a:t>anomalia di Bouguer semplice</a:t>
            </a:r>
            <a:r>
              <a:rPr lang="it-IT" sz="1600" dirty="0">
                <a:latin typeface="+mn-lt"/>
                <a:cs typeface="Arial" charset="0"/>
              </a:rPr>
              <a:t>.  </a:t>
            </a:r>
          </a:p>
          <a:p>
            <a:pPr algn="just" eaLnBrk="1" hangingPunct="1">
              <a:defRPr/>
            </a:pPr>
            <a:r>
              <a:rPr lang="it-IT" sz="1600" dirty="0">
                <a:latin typeface="+mn-lt"/>
                <a:cs typeface="Arial" charset="0"/>
              </a:rPr>
              <a:t>Per ottenere l’anomalia di Bouguer in mare si sostituisce all’acqua di densità 1 g/cm</a:t>
            </a:r>
            <a:r>
              <a:rPr lang="it-IT" sz="1600" baseline="30000" dirty="0">
                <a:latin typeface="+mn-lt"/>
                <a:cs typeface="Arial" charset="0"/>
              </a:rPr>
              <a:t>3 </a:t>
            </a:r>
            <a:r>
              <a:rPr lang="it-IT" sz="1600" dirty="0">
                <a:latin typeface="+mn-lt"/>
                <a:cs typeface="Arial" charset="0"/>
              </a:rPr>
              <a:t>materiale di densità =2.67 g/cm</a:t>
            </a:r>
            <a:r>
              <a:rPr lang="it-IT" sz="1600" baseline="30000" dirty="0">
                <a:latin typeface="+mn-lt"/>
                <a:cs typeface="Arial" charset="0"/>
              </a:rPr>
              <a:t>3 </a:t>
            </a:r>
            <a:r>
              <a:rPr lang="it-IT" sz="1600" dirty="0">
                <a:latin typeface="+mn-lt"/>
                <a:cs typeface="Arial" charset="0"/>
              </a:rPr>
              <a:t>e quindi si somma l’attrazione addizionale (dovuta al contrasto di densità 1.67 g/cm</a:t>
            </a:r>
            <a:r>
              <a:rPr lang="it-IT" sz="1600" baseline="30000" dirty="0">
                <a:latin typeface="+mn-lt"/>
                <a:cs typeface="Arial" charset="0"/>
              </a:rPr>
              <a:t>3</a:t>
            </a:r>
            <a:r>
              <a:rPr lang="it-IT" sz="1600" dirty="0">
                <a:latin typeface="+mn-lt"/>
                <a:cs typeface="Arial" charset="0"/>
              </a:rPr>
              <a:t>) del materiale</a:t>
            </a:r>
            <a:r>
              <a:rPr lang="it-IT" sz="1600" baseline="30000" dirty="0">
                <a:latin typeface="+mn-lt"/>
                <a:cs typeface="Arial" charset="0"/>
              </a:rPr>
              <a:t> </a:t>
            </a:r>
            <a:endParaRPr lang="it-IT" sz="1600" dirty="0">
              <a:latin typeface="+mn-lt"/>
              <a:cs typeface="Arial" charset="0"/>
            </a:endParaRPr>
          </a:p>
        </p:txBody>
      </p:sp>
      <p:graphicFrame>
        <p:nvGraphicFramePr>
          <p:cNvPr id="93190" name="Object 10"/>
          <p:cNvGraphicFramePr>
            <a:graphicFrameLocks noChangeAspect="1"/>
          </p:cNvGraphicFramePr>
          <p:nvPr/>
        </p:nvGraphicFramePr>
        <p:xfrm>
          <a:off x="3276600" y="4005263"/>
          <a:ext cx="2463800" cy="287337"/>
        </p:xfrm>
        <a:graphic>
          <a:graphicData uri="http://schemas.openxmlformats.org/presentationml/2006/ole">
            <mc:AlternateContent xmlns:mc="http://schemas.openxmlformats.org/markup-compatibility/2006">
              <mc:Choice xmlns:v="urn:schemas-microsoft-com:vml" Requires="v">
                <p:oleObj spid="_x0000_s93243" name="Equation" r:id="rId6" imgW="1955800" imgH="228600" progId="Equation.3">
                  <p:embed/>
                </p:oleObj>
              </mc:Choice>
              <mc:Fallback>
                <p:oleObj name="Equation" r:id="rId6" imgW="1955800" imgH="2286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05263"/>
                        <a:ext cx="24638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TextBox 25"/>
          <p:cNvSpPr txBox="1"/>
          <p:nvPr/>
        </p:nvSpPr>
        <p:spPr>
          <a:xfrm>
            <a:off x="179388" y="4584700"/>
            <a:ext cx="8928100" cy="1076325"/>
          </a:xfrm>
          <a:prstGeom prst="rect">
            <a:avLst/>
          </a:prstGeom>
          <a:noFill/>
        </p:spPr>
        <p:txBody>
          <a:bodyPr>
            <a:spAutoFit/>
          </a:bodyPr>
          <a:lstStyle/>
          <a:p>
            <a:pPr algn="just" eaLnBrk="1" hangingPunct="1">
              <a:defRPr/>
            </a:pPr>
            <a:r>
              <a:rPr lang="it-IT" sz="1600" dirty="0">
                <a:latin typeface="+mn-lt"/>
                <a:cs typeface="Arial" charset="0"/>
              </a:rPr>
              <a:t>alla gravità in aria libera. La formula da una correzione di </a:t>
            </a:r>
            <a:r>
              <a:rPr lang="it-IT" sz="1600" dirty="0">
                <a:solidFill>
                  <a:srgbClr val="FF0000"/>
                </a:solidFill>
                <a:latin typeface="+mn-lt"/>
                <a:cs typeface="Arial" charset="0"/>
              </a:rPr>
              <a:t>0.070 mgal/m</a:t>
            </a:r>
            <a:r>
              <a:rPr lang="it-IT" sz="1600" dirty="0">
                <a:latin typeface="+mn-lt"/>
                <a:cs typeface="Arial" charset="0"/>
              </a:rPr>
              <a:t>.</a:t>
            </a:r>
          </a:p>
          <a:p>
            <a:pPr algn="just" eaLnBrk="1" hangingPunct="1">
              <a:defRPr/>
            </a:pPr>
            <a:r>
              <a:rPr lang="it-IT" sz="1600" dirty="0">
                <a:latin typeface="+mn-lt"/>
                <a:cs typeface="Arial" charset="0"/>
              </a:rPr>
              <a:t>Poichè l’anomalia in aria libera è di solito molto piccola, si ottiene una forte anomalia di Bouguer positiva nella maggior parte delle regioni oceaniche. Pertanto, con dati marini, non ci sono vantaggi nell’usare le anomalie di Bouguer rispetto a quelle in aria libera.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034B21-6F73-47B2-9A80-76F93562C490}" type="slidenum">
              <a:rPr lang="it-IT" altLang="it-IT" sz="1400" b="1" smtClean="0"/>
              <a:pPr>
                <a:spcBef>
                  <a:spcPct val="0"/>
                </a:spcBef>
                <a:buFontTx/>
                <a:buNone/>
              </a:pPr>
              <a:t>49</a:t>
            </a:fld>
            <a:endParaRPr lang="it-IT" altLang="it-IT" sz="1400" b="1"/>
          </a:p>
        </p:txBody>
      </p:sp>
      <p:sp>
        <p:nvSpPr>
          <p:cNvPr id="13" name="TextBox 12"/>
          <p:cNvSpPr txBox="1"/>
          <p:nvPr/>
        </p:nvSpPr>
        <p:spPr>
          <a:xfrm>
            <a:off x="107950" y="1227138"/>
            <a:ext cx="8928100" cy="1570037"/>
          </a:xfrm>
          <a:prstGeom prst="rect">
            <a:avLst/>
          </a:prstGeom>
          <a:noFill/>
        </p:spPr>
        <p:txBody>
          <a:bodyPr>
            <a:spAutoFit/>
          </a:bodyPr>
          <a:lstStyle/>
          <a:p>
            <a:pPr algn="just" eaLnBrk="1" hangingPunct="1">
              <a:defRPr/>
            </a:pPr>
            <a:r>
              <a:rPr lang="it-IT" sz="1600" dirty="0">
                <a:latin typeface="+mn-lt"/>
                <a:cs typeface="Arial" charset="0"/>
              </a:rPr>
              <a:t>Se la stazione di misura non è situata su un altopiano, ma in mezzo a montagne e valli, occorre aggiungere alla correzione di Bouguer  quella dovuta alla topografia. Da notare che la topografia riduce il valore delle misure: infatti aggiunge all’attrazione verso l’alto (colline), ovvero provoca una mancanza di attrazione verso il basso (valli). Per calcolare le correzioni si suddivide la zona circostante la stazione di misura secondo prismi a sezione di settore circolare con una base alla quota di misura ed altezza corrispondente alla quota media del settore</a:t>
            </a:r>
          </a:p>
        </p:txBody>
      </p:sp>
      <p:sp>
        <p:nvSpPr>
          <p:cNvPr id="12" name="TextBox 11"/>
          <p:cNvSpPr txBox="1"/>
          <p:nvPr/>
        </p:nvSpPr>
        <p:spPr>
          <a:xfrm>
            <a:off x="2916238" y="836613"/>
            <a:ext cx="2390775"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topografica</a:t>
            </a:r>
          </a:p>
        </p:txBody>
      </p:sp>
      <p:pic>
        <p:nvPicPr>
          <p:cNvPr id="9523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797175"/>
            <a:ext cx="53990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5326063"/>
            <a:ext cx="4984750" cy="1474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2962BDA-6DBA-4F55-849A-C45611B600E8}" type="slidenum">
              <a:rPr lang="it-IT" altLang="it-IT" sz="1400" b="1" smtClean="0"/>
              <a:pPr>
                <a:spcBef>
                  <a:spcPct val="0"/>
                </a:spcBef>
                <a:buFontTx/>
                <a:buNone/>
              </a:pPr>
              <a:t>5</a:t>
            </a:fld>
            <a:endParaRPr lang="it-IT" altLang="it-IT" sz="1400" b="1"/>
          </a:p>
        </p:txBody>
      </p:sp>
      <p:pic>
        <p:nvPicPr>
          <p:cNvPr id="10243" name="Picture 14" descr="DSCN13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060575"/>
            <a:ext cx="51482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205038"/>
            <a:ext cx="2286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D23A21D-F7D2-422E-BC9E-DD844D4BFB4A}" type="slidenum">
              <a:rPr lang="it-IT" altLang="it-IT" sz="1400" b="1" smtClean="0"/>
              <a:pPr>
                <a:spcBef>
                  <a:spcPct val="0"/>
                </a:spcBef>
                <a:buFontTx/>
                <a:buNone/>
              </a:pPr>
              <a:t>50</a:t>
            </a:fld>
            <a:endParaRPr lang="it-IT" altLang="it-IT" sz="1400" b="1"/>
          </a:p>
        </p:txBody>
      </p:sp>
      <p:sp>
        <p:nvSpPr>
          <p:cNvPr id="13" name="TextBox 12"/>
          <p:cNvSpPr txBox="1"/>
          <p:nvPr/>
        </p:nvSpPr>
        <p:spPr>
          <a:xfrm>
            <a:off x="107950" y="1506538"/>
            <a:ext cx="8928100" cy="1570037"/>
          </a:xfrm>
          <a:prstGeom prst="rect">
            <a:avLst/>
          </a:prstGeom>
          <a:noFill/>
        </p:spPr>
        <p:txBody>
          <a:bodyPr>
            <a:spAutoFit/>
          </a:bodyPr>
          <a:lstStyle/>
          <a:p>
            <a:pPr algn="just" eaLnBrk="1" hangingPunct="1">
              <a:defRPr/>
            </a:pPr>
            <a:r>
              <a:rPr lang="it-IT" sz="1600" dirty="0">
                <a:latin typeface="+mn-lt"/>
                <a:cs typeface="Arial" charset="0"/>
              </a:rPr>
              <a:t>Se la stazione di misura non è situata su un altopiano, ma in mezzo a montagne e valli, occorre aggiungere alla correzione di Bouguer  quella dovuta alla topografia. Da notare che la topografia riduce il valore delle misure: infatti aggiunge all’attrazione verso l’alto (colline), ovvero provoca una mancanza di attrazione verso il basso (valli). Per calcolare le correzioni si suddivide la zona circostante la stazione di misura secondo prismi a sezione di settore circolare con una base alla quota di misura ed altezza corrispondente alla quota media del settore</a:t>
            </a:r>
          </a:p>
        </p:txBody>
      </p:sp>
      <p:sp>
        <p:nvSpPr>
          <p:cNvPr id="26" name="TextBox 25"/>
          <p:cNvSpPr txBox="1"/>
          <p:nvPr/>
        </p:nvSpPr>
        <p:spPr>
          <a:xfrm>
            <a:off x="3492500" y="3141663"/>
            <a:ext cx="5400675" cy="830262"/>
          </a:xfrm>
          <a:prstGeom prst="rect">
            <a:avLst/>
          </a:prstGeom>
          <a:noFill/>
        </p:spPr>
        <p:txBody>
          <a:bodyPr>
            <a:spAutoFit/>
          </a:bodyPr>
          <a:lstStyle/>
          <a:p>
            <a:pPr algn="just" eaLnBrk="1" hangingPunct="1">
              <a:defRPr/>
            </a:pPr>
            <a:r>
              <a:rPr lang="it-IT" sz="1600" dirty="0">
                <a:latin typeface="+mn-lt"/>
                <a:cs typeface="Arial" charset="0"/>
              </a:rPr>
              <a:t>Il calcolo dell’attrazione gravitazionale è analogo a quello della piastra infinita solo il limite di integrazione per r’ varia da a</a:t>
            </a:r>
            <a:r>
              <a:rPr lang="it-IT" sz="1600" baseline="-25000" dirty="0">
                <a:latin typeface="+mn-lt"/>
                <a:cs typeface="Arial" charset="0"/>
              </a:rPr>
              <a:t>1 </a:t>
            </a:r>
            <a:r>
              <a:rPr lang="it-IT" sz="1600" dirty="0">
                <a:latin typeface="+mn-lt"/>
                <a:cs typeface="Arial" charset="0"/>
              </a:rPr>
              <a:t>ad a</a:t>
            </a:r>
            <a:r>
              <a:rPr lang="it-IT" sz="1600" baseline="-25000" dirty="0">
                <a:latin typeface="+mn-lt"/>
                <a:cs typeface="Arial" charset="0"/>
              </a:rPr>
              <a:t>2</a:t>
            </a:r>
            <a:r>
              <a:rPr lang="it-IT" sz="1600" dirty="0">
                <a:latin typeface="+mn-lt"/>
                <a:cs typeface="Arial" charset="0"/>
              </a:rPr>
              <a:t> per cui</a:t>
            </a:r>
          </a:p>
        </p:txBody>
      </p:sp>
      <p:sp>
        <p:nvSpPr>
          <p:cNvPr id="12" name="TextBox 11"/>
          <p:cNvSpPr txBox="1"/>
          <p:nvPr/>
        </p:nvSpPr>
        <p:spPr>
          <a:xfrm>
            <a:off x="2916238" y="1116013"/>
            <a:ext cx="2390775"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topografica</a:t>
            </a:r>
          </a:p>
        </p:txBody>
      </p:sp>
      <p:pic>
        <p:nvPicPr>
          <p:cNvPr id="972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068638"/>
            <a:ext cx="284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287" name="Object 5"/>
          <p:cNvGraphicFramePr>
            <a:graphicFrameLocks noChangeAspect="1"/>
          </p:cNvGraphicFramePr>
          <p:nvPr/>
        </p:nvGraphicFramePr>
        <p:xfrm>
          <a:off x="611188" y="4797425"/>
          <a:ext cx="927100" cy="558800"/>
        </p:xfrm>
        <a:graphic>
          <a:graphicData uri="http://schemas.openxmlformats.org/presentationml/2006/ole">
            <mc:AlternateContent xmlns:mc="http://schemas.openxmlformats.org/markup-compatibility/2006">
              <mc:Choice xmlns:v="urn:schemas-microsoft-com:vml" Requires="v">
                <p:oleObj spid="_x0000_s97367" name="Equation" r:id="rId5" imgW="927100" imgH="558800" progId="Equation.3">
                  <p:embed/>
                </p:oleObj>
              </mc:Choice>
              <mc:Fallback>
                <p:oleObj name="Equation" r:id="rId5" imgW="927100" imgH="5588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797425"/>
                        <a:ext cx="927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ight Arrow 14"/>
          <p:cNvSpPr/>
          <p:nvPr/>
        </p:nvSpPr>
        <p:spPr>
          <a:xfrm>
            <a:off x="1763713" y="5013325"/>
            <a:ext cx="504825" cy="196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aphicFrame>
        <p:nvGraphicFramePr>
          <p:cNvPr id="97289" name="Object 6"/>
          <p:cNvGraphicFramePr>
            <a:graphicFrameLocks noChangeAspect="1"/>
          </p:cNvGraphicFramePr>
          <p:nvPr/>
        </p:nvGraphicFramePr>
        <p:xfrm>
          <a:off x="2484438" y="4797425"/>
          <a:ext cx="5372100" cy="558800"/>
        </p:xfrm>
        <a:graphic>
          <a:graphicData uri="http://schemas.openxmlformats.org/presentationml/2006/ole">
            <mc:AlternateContent xmlns:mc="http://schemas.openxmlformats.org/markup-compatibility/2006">
              <mc:Choice xmlns:v="urn:schemas-microsoft-com:vml" Requires="v">
                <p:oleObj spid="_x0000_s97368" name="Equation" r:id="rId7" imgW="5372100" imgH="558800" progId="Equation.3">
                  <p:embed/>
                </p:oleObj>
              </mc:Choice>
              <mc:Fallback>
                <p:oleObj name="Equation" r:id="rId7" imgW="5372100" imgH="5588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4797425"/>
                        <a:ext cx="5372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179388" y="5661025"/>
            <a:ext cx="8856662" cy="338138"/>
          </a:xfrm>
          <a:prstGeom prst="rect">
            <a:avLst/>
          </a:prstGeom>
          <a:noFill/>
        </p:spPr>
        <p:txBody>
          <a:bodyPr>
            <a:spAutoFit/>
          </a:bodyPr>
          <a:lstStyle/>
          <a:p>
            <a:pPr algn="just" eaLnBrk="1" hangingPunct="1">
              <a:defRPr/>
            </a:pPr>
            <a:r>
              <a:rPr lang="it-IT" sz="1600" dirty="0">
                <a:latin typeface="+mn-lt"/>
                <a:cs typeface="Arial" charset="0"/>
              </a:rPr>
              <a:t>Per cui, variando il limite di integrazione in </a:t>
            </a:r>
            <a:r>
              <a:rPr lang="el-GR" sz="1600" dirty="0">
                <a:latin typeface="+mn-lt"/>
                <a:cs typeface="Arial" charset="0"/>
              </a:rPr>
              <a:t>ϕ</a:t>
            </a:r>
            <a:r>
              <a:rPr lang="it-IT" sz="1600" dirty="0">
                <a:latin typeface="+mn-lt"/>
                <a:cs typeface="Arial" charset="0"/>
              </a:rPr>
              <a:t> tra 0 ed </a:t>
            </a:r>
            <a:r>
              <a:rPr lang="el-GR" sz="1600" dirty="0">
                <a:latin typeface="+mn-lt"/>
                <a:cs typeface="Arial" charset="0"/>
              </a:rPr>
              <a:t>α</a:t>
            </a:r>
            <a:r>
              <a:rPr lang="it-IT" sz="1600" dirty="0">
                <a:latin typeface="+mn-lt"/>
                <a:cs typeface="Arial" charset="0"/>
              </a:rPr>
              <a:t>, avremo </a:t>
            </a:r>
          </a:p>
        </p:txBody>
      </p:sp>
      <p:graphicFrame>
        <p:nvGraphicFramePr>
          <p:cNvPr id="97291" name="Object 7"/>
          <p:cNvGraphicFramePr>
            <a:graphicFrameLocks noChangeAspect="1"/>
          </p:cNvGraphicFramePr>
          <p:nvPr/>
        </p:nvGraphicFramePr>
        <p:xfrm>
          <a:off x="2916238" y="6092825"/>
          <a:ext cx="3567112" cy="360363"/>
        </p:xfrm>
        <a:graphic>
          <a:graphicData uri="http://schemas.openxmlformats.org/presentationml/2006/ole">
            <mc:AlternateContent xmlns:mc="http://schemas.openxmlformats.org/markup-compatibility/2006">
              <mc:Choice xmlns:v="urn:schemas-microsoft-com:vml" Requires="v">
                <p:oleObj spid="_x0000_s97369" name="Equation" r:id="rId9" imgW="2768600" imgH="279400" progId="Equation.3">
                  <p:embed/>
                </p:oleObj>
              </mc:Choice>
              <mc:Fallback>
                <p:oleObj name="Equation" r:id="rId9" imgW="2768600" imgH="2794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6092825"/>
                        <a:ext cx="356711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4752975" cy="4221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3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725738"/>
            <a:ext cx="284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268413"/>
            <a:ext cx="5903913" cy="166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3068638"/>
            <a:ext cx="5915025" cy="1452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4652963"/>
            <a:ext cx="5915025" cy="174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E775920-7193-4D38-9A4D-05F6FA75C549}" type="slidenum">
              <a:rPr lang="it-IT" altLang="it-IT" sz="1400" b="1" smtClean="0"/>
              <a:pPr>
                <a:spcBef>
                  <a:spcPct val="0"/>
                </a:spcBef>
                <a:buFontTx/>
                <a:buNone/>
              </a:pPr>
              <a:t>53</a:t>
            </a:fld>
            <a:endParaRPr lang="it-IT" altLang="it-IT" sz="1400" b="1"/>
          </a:p>
        </p:txBody>
      </p:sp>
      <p:sp>
        <p:nvSpPr>
          <p:cNvPr id="13" name="TextBox 12"/>
          <p:cNvSpPr txBox="1"/>
          <p:nvPr/>
        </p:nvSpPr>
        <p:spPr>
          <a:xfrm>
            <a:off x="107950" y="1196975"/>
            <a:ext cx="8928100" cy="830263"/>
          </a:xfrm>
          <a:prstGeom prst="rect">
            <a:avLst/>
          </a:prstGeom>
          <a:noFill/>
        </p:spPr>
        <p:txBody>
          <a:bodyPr>
            <a:spAutoFit/>
          </a:bodyPr>
          <a:lstStyle/>
          <a:p>
            <a:pPr algn="just" eaLnBrk="1" hangingPunct="1">
              <a:defRPr/>
            </a:pPr>
            <a:r>
              <a:rPr lang="it-IT" sz="1600" dirty="0">
                <a:latin typeface="+mn-lt"/>
                <a:cs typeface="Arial" charset="0"/>
              </a:rPr>
              <a:t>Ovviamente la correzione </a:t>
            </a:r>
            <a:r>
              <a:rPr lang="el-GR" sz="1600" dirty="0">
                <a:latin typeface="+mn-lt"/>
                <a:cs typeface="Arial" charset="0"/>
              </a:rPr>
              <a:t>Δ</a:t>
            </a:r>
            <a:r>
              <a:rPr lang="it-IT" sz="1600" dirty="0">
                <a:latin typeface="+mn-lt"/>
                <a:cs typeface="Arial" charset="0"/>
              </a:rPr>
              <a:t>g</a:t>
            </a:r>
            <a:r>
              <a:rPr lang="it-IT" sz="1600" baseline="-25000" dirty="0">
                <a:latin typeface="+mn-lt"/>
                <a:cs typeface="Arial" charset="0"/>
              </a:rPr>
              <a:t>T</a:t>
            </a:r>
            <a:r>
              <a:rPr lang="it-IT" sz="1600" dirty="0">
                <a:latin typeface="+mn-lt"/>
                <a:cs typeface="Arial" charset="0"/>
              </a:rPr>
              <a:t> da applicare sarà la somma delle correzioni dovute ad ogni prisma entro un determinato raggio dalla stazione.</a:t>
            </a:r>
          </a:p>
          <a:p>
            <a:pPr algn="just" eaLnBrk="1" hangingPunct="1">
              <a:defRPr/>
            </a:pPr>
            <a:r>
              <a:rPr lang="it-IT" sz="1600" dirty="0">
                <a:latin typeface="+mn-lt"/>
                <a:cs typeface="Arial" charset="0"/>
              </a:rPr>
              <a:t>L’approssimazione successiva alla gravità nel punto di misura sarà pertanto</a:t>
            </a:r>
          </a:p>
        </p:txBody>
      </p:sp>
      <p:sp>
        <p:nvSpPr>
          <p:cNvPr id="26" name="TextBox 25"/>
          <p:cNvSpPr txBox="1"/>
          <p:nvPr/>
        </p:nvSpPr>
        <p:spPr>
          <a:xfrm>
            <a:off x="107950" y="2492375"/>
            <a:ext cx="8785225" cy="585788"/>
          </a:xfrm>
          <a:prstGeom prst="rect">
            <a:avLst/>
          </a:prstGeom>
          <a:noFill/>
        </p:spPr>
        <p:txBody>
          <a:bodyPr>
            <a:spAutoFit/>
          </a:bodyPr>
          <a:lstStyle/>
          <a:p>
            <a:pPr algn="just" eaLnBrk="1" hangingPunct="1">
              <a:defRPr/>
            </a:pPr>
            <a:r>
              <a:rPr lang="it-IT" sz="1600" dirty="0">
                <a:latin typeface="+mn-lt"/>
                <a:cs typeface="Arial" charset="0"/>
              </a:rPr>
              <a:t>Dicesi </a:t>
            </a:r>
            <a:r>
              <a:rPr lang="it-IT" sz="1600" dirty="0">
                <a:solidFill>
                  <a:srgbClr val="FF0000"/>
                </a:solidFill>
                <a:latin typeface="+mn-lt"/>
                <a:cs typeface="Arial" charset="0"/>
              </a:rPr>
              <a:t>anomalia di Bouguer (completa) </a:t>
            </a:r>
            <a:r>
              <a:rPr lang="it-IT" sz="1600" dirty="0">
                <a:latin typeface="+mn-lt"/>
                <a:cs typeface="Arial" charset="0"/>
              </a:rPr>
              <a:t>l’anomalia (</a:t>
            </a:r>
            <a:r>
              <a:rPr lang="el-GR" sz="1600" dirty="0">
                <a:latin typeface="+mn-lt"/>
                <a:cs typeface="Arial" charset="0"/>
              </a:rPr>
              <a:t>ε</a:t>
            </a:r>
            <a:r>
              <a:rPr lang="it-IT" sz="1600" baseline="-25000" dirty="0">
                <a:latin typeface="+mn-lt"/>
                <a:cs typeface="Arial" charset="0"/>
              </a:rPr>
              <a:t>4</a:t>
            </a:r>
            <a:r>
              <a:rPr lang="it-IT" sz="1600" dirty="0">
                <a:latin typeface="+mn-lt"/>
                <a:cs typeface="Arial" charset="0"/>
              </a:rPr>
              <a:t>) che si ottiene da quella in aria libera correggendola per l’effetto della piastra e della topografia:</a:t>
            </a:r>
          </a:p>
        </p:txBody>
      </p:sp>
      <p:sp>
        <p:nvSpPr>
          <p:cNvPr id="17" name="TextBox 16"/>
          <p:cNvSpPr txBox="1"/>
          <p:nvPr/>
        </p:nvSpPr>
        <p:spPr>
          <a:xfrm>
            <a:off x="107950" y="3789363"/>
            <a:ext cx="8856663" cy="830262"/>
          </a:xfrm>
          <a:prstGeom prst="rect">
            <a:avLst/>
          </a:prstGeom>
          <a:noFill/>
        </p:spPr>
        <p:txBody>
          <a:bodyPr>
            <a:spAutoFit/>
          </a:bodyPr>
          <a:lstStyle/>
          <a:p>
            <a:pPr algn="just" eaLnBrk="1" hangingPunct="1">
              <a:defRPr/>
            </a:pPr>
            <a:r>
              <a:rPr lang="it-IT" sz="1600" dirty="0">
                <a:latin typeface="+mn-lt"/>
                <a:cs typeface="Arial" charset="0"/>
              </a:rPr>
              <a:t>Se la Terra non avesse variazioni di densità laterali, tutte le misure di gravità, corrette per gli effetti visti sopra, sarebbero identiche. Pertanto le differenze residue riscontrabili </a:t>
            </a:r>
            <a:r>
              <a:rPr lang="el-GR" sz="1600" dirty="0">
                <a:latin typeface="+mn-lt"/>
                <a:cs typeface="Arial" charset="0"/>
              </a:rPr>
              <a:t>ε</a:t>
            </a:r>
            <a:r>
              <a:rPr lang="it-IT" sz="1600" baseline="-25000" dirty="0">
                <a:latin typeface="+mn-lt"/>
                <a:cs typeface="Arial" charset="0"/>
              </a:rPr>
              <a:t>4</a:t>
            </a:r>
            <a:r>
              <a:rPr lang="it-IT" sz="1600" dirty="0">
                <a:latin typeface="+mn-lt"/>
                <a:cs typeface="Arial" charset="0"/>
              </a:rPr>
              <a:t> costituiscono un’anomali di gravità g</a:t>
            </a:r>
            <a:r>
              <a:rPr lang="it-IT" sz="1600" baseline="-25000" dirty="0">
                <a:latin typeface="+mn-lt"/>
                <a:cs typeface="Arial" charset="0"/>
              </a:rPr>
              <a:t>B</a:t>
            </a:r>
            <a:r>
              <a:rPr lang="it-IT" sz="1600" dirty="0">
                <a:latin typeface="+mn-lt"/>
                <a:cs typeface="Arial" charset="0"/>
              </a:rPr>
              <a:t> che è il risultato di variazioni laterali di densità.</a:t>
            </a:r>
          </a:p>
        </p:txBody>
      </p:sp>
      <p:graphicFrame>
        <p:nvGraphicFramePr>
          <p:cNvPr id="101382" name="Object 5"/>
          <p:cNvGraphicFramePr>
            <a:graphicFrameLocks noChangeAspect="1"/>
          </p:cNvGraphicFramePr>
          <p:nvPr/>
        </p:nvGraphicFramePr>
        <p:xfrm>
          <a:off x="3400425" y="2133600"/>
          <a:ext cx="2395538" cy="288925"/>
        </p:xfrm>
        <a:graphic>
          <a:graphicData uri="http://schemas.openxmlformats.org/presentationml/2006/ole">
            <mc:AlternateContent xmlns:mc="http://schemas.openxmlformats.org/markup-compatibility/2006">
              <mc:Choice xmlns:v="urn:schemas-microsoft-com:vml" Requires="v">
                <p:oleObj spid="_x0000_s101434" name="Equation" r:id="rId4" imgW="2006600" imgH="241300" progId="Equation.3">
                  <p:embed/>
                </p:oleObj>
              </mc:Choice>
              <mc:Fallback>
                <p:oleObj name="Equation" r:id="rId4" imgW="20066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133600"/>
                        <a:ext cx="2395538"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383" name="Object 6"/>
          <p:cNvGraphicFramePr>
            <a:graphicFrameLocks noChangeAspect="1"/>
          </p:cNvGraphicFramePr>
          <p:nvPr/>
        </p:nvGraphicFramePr>
        <p:xfrm>
          <a:off x="3276600" y="3213100"/>
          <a:ext cx="2441575" cy="288925"/>
        </p:xfrm>
        <a:graphic>
          <a:graphicData uri="http://schemas.openxmlformats.org/presentationml/2006/ole">
            <mc:AlternateContent xmlns:mc="http://schemas.openxmlformats.org/markup-compatibility/2006">
              <mc:Choice xmlns:v="urn:schemas-microsoft-com:vml" Requires="v">
                <p:oleObj spid="_x0000_s101435" name="Equation" r:id="rId6" imgW="2044700" imgH="241300" progId="Equation.3">
                  <p:embed/>
                </p:oleObj>
              </mc:Choice>
              <mc:Fallback>
                <p:oleObj name="Equation" r:id="rId6" imgW="20447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213100"/>
                        <a:ext cx="24415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DFE9623-25C9-4FD3-823D-B7A0602B4724}" type="slidenum">
              <a:rPr lang="it-IT" altLang="it-IT" sz="1400" b="1" smtClean="0"/>
              <a:pPr>
                <a:spcBef>
                  <a:spcPct val="0"/>
                </a:spcBef>
                <a:buFontTx/>
                <a:buNone/>
              </a:pPr>
              <a:t>54</a:t>
            </a:fld>
            <a:endParaRPr lang="it-IT" altLang="it-IT" sz="1400" b="1"/>
          </a:p>
        </p:txBody>
      </p:sp>
      <p:pic>
        <p:nvPicPr>
          <p:cNvPr id="1034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206500"/>
            <a:ext cx="4826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08075"/>
            <a:ext cx="6769100" cy="5129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7089DF-ED0B-400A-9629-51501FC2F3EC}" type="slidenum">
              <a:rPr lang="it-IT" altLang="it-IT" sz="1400" b="1" smtClean="0"/>
              <a:pPr>
                <a:spcBef>
                  <a:spcPct val="0"/>
                </a:spcBef>
                <a:buFontTx/>
                <a:buNone/>
              </a:pPr>
              <a:t>55</a:t>
            </a:fld>
            <a:endParaRPr lang="it-IT" altLang="it-IT" sz="14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994C2D1-3298-472D-81A8-5978F3814448}" type="slidenum">
              <a:rPr lang="it-IT" altLang="it-IT" sz="1400" b="1" smtClean="0"/>
              <a:pPr>
                <a:spcBef>
                  <a:spcPct val="0"/>
                </a:spcBef>
                <a:buFontTx/>
                <a:buNone/>
              </a:pPr>
              <a:t>56</a:t>
            </a:fld>
            <a:endParaRPr lang="it-IT" altLang="it-IT" sz="1400" b="1"/>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96975"/>
            <a:ext cx="5400675"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0346" name="Rectangle 10"/>
          <p:cNvSpPr>
            <a:spLocks noChangeArrowheads="1"/>
          </p:cNvSpPr>
          <p:nvPr/>
        </p:nvSpPr>
        <p:spPr bwMode="auto">
          <a:xfrm>
            <a:off x="156682" y="1556792"/>
            <a:ext cx="8713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A gravity anomaly results from the inhomogeneous distribution of density in the Earth. Suppose that the density of rocks in a subsurface body is </a:t>
            </a:r>
            <a:r>
              <a:rPr lang="el-GR" altLang="it-IT" sz="1600" b="0" dirty="0">
                <a:solidFill>
                  <a:srgbClr val="0070C0"/>
                </a:solidFill>
                <a:latin typeface="+mn-lt"/>
              </a:rPr>
              <a:t>ρ</a:t>
            </a:r>
            <a:r>
              <a:rPr lang="en-US" altLang="it-IT" sz="1600" b="0" dirty="0">
                <a:latin typeface="+mn-lt"/>
              </a:rPr>
              <a:t> and the density of the rocks surrounding the body is </a:t>
            </a:r>
            <a:r>
              <a:rPr lang="en-US" altLang="it-IT" sz="1600" b="0" dirty="0">
                <a:solidFill>
                  <a:srgbClr val="0070C0"/>
                </a:solidFill>
                <a:latin typeface="+mn-lt"/>
                <a:sym typeface="Symbol" panose="05050102010706020507" pitchFamily="18" charset="2"/>
              </a:rPr>
              <a:t></a:t>
            </a:r>
            <a:r>
              <a:rPr lang="en-US" altLang="it-IT" sz="1600" b="0" baseline="-25000" dirty="0">
                <a:solidFill>
                  <a:srgbClr val="0070C0"/>
                </a:solidFill>
                <a:latin typeface="+mn-lt"/>
              </a:rPr>
              <a:t>0</a:t>
            </a:r>
            <a:r>
              <a:rPr lang="en-US" altLang="it-IT" sz="1600" b="0" dirty="0">
                <a:latin typeface="+mn-lt"/>
              </a:rPr>
              <a:t>. The difference </a:t>
            </a:r>
            <a:r>
              <a:rPr lang="en-US" altLang="it-IT" sz="1600" b="0" dirty="0">
                <a:solidFill>
                  <a:srgbClr val="0070C0"/>
                </a:solidFill>
                <a:latin typeface="+mn-lt"/>
                <a:sym typeface="Symbol" panose="05050102010706020507" pitchFamily="18" charset="2"/>
              </a:rPr>
              <a:t></a:t>
            </a:r>
            <a:r>
              <a:rPr lang="en-US" altLang="it-IT" sz="1600" b="0" dirty="0">
                <a:solidFill>
                  <a:srgbClr val="0070C0"/>
                </a:solidFill>
                <a:latin typeface="+mn-lt"/>
              </a:rPr>
              <a:t>=</a:t>
            </a:r>
            <a:r>
              <a:rPr lang="en-US" altLang="it-IT" sz="1600" b="0" dirty="0">
                <a:solidFill>
                  <a:srgbClr val="0070C0"/>
                </a:solidFill>
                <a:latin typeface="+mn-lt"/>
                <a:sym typeface="Symbol" panose="05050102010706020507" pitchFamily="18" charset="2"/>
              </a:rPr>
              <a:t></a:t>
            </a:r>
            <a:r>
              <a:rPr lang="en-US" altLang="it-IT" sz="1600" b="0" dirty="0">
                <a:solidFill>
                  <a:srgbClr val="0070C0"/>
                </a:solidFill>
                <a:latin typeface="+mn-lt"/>
              </a:rPr>
              <a:t>-</a:t>
            </a:r>
            <a:r>
              <a:rPr lang="en-US" altLang="it-IT" sz="1600" b="0" dirty="0">
                <a:solidFill>
                  <a:srgbClr val="0070C0"/>
                </a:solidFill>
                <a:latin typeface="+mn-lt"/>
                <a:sym typeface="Symbol" panose="05050102010706020507" pitchFamily="18" charset="2"/>
              </a:rPr>
              <a:t></a:t>
            </a:r>
            <a:r>
              <a:rPr lang="en-US" altLang="it-IT" sz="1600" b="0" baseline="-25000" dirty="0">
                <a:solidFill>
                  <a:srgbClr val="0070C0"/>
                </a:solidFill>
                <a:latin typeface="+mn-lt"/>
              </a:rPr>
              <a:t>0</a:t>
            </a:r>
            <a:r>
              <a:rPr lang="en-US" altLang="it-IT" sz="1600" b="0" dirty="0">
                <a:latin typeface="+mn-lt"/>
              </a:rPr>
              <a:t> is called the </a:t>
            </a:r>
            <a:r>
              <a:rPr lang="en-US" altLang="it-IT" sz="1600" b="0" dirty="0">
                <a:solidFill>
                  <a:srgbClr val="CC3300"/>
                </a:solidFill>
                <a:latin typeface="+mn-lt"/>
              </a:rPr>
              <a:t>density contrast</a:t>
            </a:r>
            <a:r>
              <a:rPr lang="en-US" altLang="it-IT" sz="1600" b="0" dirty="0">
                <a:latin typeface="+mn-lt"/>
              </a:rPr>
              <a:t> of the body with respect to the surrounding rocks.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If the body has a higher density than the host rock, it has a positive density contrast; a body with lower density than the host rock has a negative density contrast. Over a </a:t>
            </a:r>
            <a:r>
              <a:rPr lang="en-US" altLang="it-IT" sz="1600" b="0" dirty="0">
                <a:solidFill>
                  <a:srgbClr val="0070C0"/>
                </a:solidFill>
                <a:latin typeface="+mn-lt"/>
              </a:rPr>
              <a:t>high-density</a:t>
            </a:r>
            <a:r>
              <a:rPr lang="en-US" altLang="it-IT" sz="1600" b="0" dirty="0">
                <a:latin typeface="+mn-lt"/>
              </a:rPr>
              <a:t> body the measured gravity is </a:t>
            </a:r>
            <a:r>
              <a:rPr lang="en-US" altLang="it-IT" sz="1600" b="0" dirty="0">
                <a:solidFill>
                  <a:srgbClr val="0070C0"/>
                </a:solidFill>
                <a:latin typeface="+mn-lt"/>
              </a:rPr>
              <a:t>augmented</a:t>
            </a:r>
            <a:r>
              <a:rPr lang="en-US" altLang="it-IT" sz="1600" b="0" dirty="0">
                <a:latin typeface="+mn-lt"/>
              </a:rPr>
              <a:t>; after reduction to the reference ellipsoid and subtraction of the normal gravity a positive gravity anomaly is obtained.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Likewise a </a:t>
            </a:r>
            <a:r>
              <a:rPr lang="en-US" altLang="it-IT" sz="1600" b="0" dirty="0">
                <a:solidFill>
                  <a:srgbClr val="0070C0"/>
                </a:solidFill>
                <a:latin typeface="+mn-lt"/>
              </a:rPr>
              <a:t>negative anomaly </a:t>
            </a:r>
            <a:r>
              <a:rPr lang="en-US" altLang="it-IT" sz="1600" b="0" dirty="0">
                <a:latin typeface="+mn-lt"/>
              </a:rPr>
              <a:t>results over a region of </a:t>
            </a:r>
            <a:r>
              <a:rPr lang="en-US" altLang="it-IT" sz="1600" b="0" dirty="0">
                <a:solidFill>
                  <a:srgbClr val="0070C0"/>
                </a:solidFill>
                <a:latin typeface="+mn-lt"/>
              </a:rPr>
              <a:t>low density</a:t>
            </a:r>
            <a:r>
              <a:rPr lang="en-US" altLang="it-IT" sz="1600" b="0" dirty="0">
                <a:latin typeface="+mn-lt"/>
              </a:rPr>
              <a:t>. The presence of a gravity anomaly indicates a body or structure with anomalous density; the sign of the anomaly is the same as that of the density contrast and shows whether the density of the body is higher or lower than normal</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The appearance of a gravity anomaly is affected by the </a:t>
            </a:r>
            <a:r>
              <a:rPr lang="en-US" altLang="it-IT" sz="1600" b="0" dirty="0">
                <a:solidFill>
                  <a:srgbClr val="0070C0"/>
                </a:solidFill>
                <a:latin typeface="+mn-lt"/>
              </a:rPr>
              <a:t>dimensions, density contrast and depth </a:t>
            </a:r>
            <a:r>
              <a:rPr lang="en-US" altLang="it-IT" sz="1600" b="0" dirty="0">
                <a:latin typeface="+mn-lt"/>
              </a:rPr>
              <a:t>of the anomalous body. The horizontal extent of an anomaly is often called its </a:t>
            </a:r>
            <a:r>
              <a:rPr lang="en-US" altLang="it-IT" sz="1600" b="0" dirty="0">
                <a:solidFill>
                  <a:srgbClr val="CC3300"/>
                </a:solidFill>
                <a:latin typeface="+mn-lt"/>
              </a:rPr>
              <a:t>apparent “wavelength</a:t>
            </a:r>
            <a:r>
              <a:rPr lang="en-US" altLang="it-IT" sz="1600" b="0" dirty="0">
                <a:latin typeface="+mn-lt"/>
              </a:rPr>
              <a:t>.” The wavelength of an anomaly is a measure of the depth of the anomalous mass. Large, deep bodies give rise to broad (long-wavelength), low amplitude anomalies, while small, shallow bodies cause narrow (short-wavelength), sharp anomalies.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0346">
                                            <p:txEl>
                                              <p:pRg st="0" end="0"/>
                                            </p:txEl>
                                          </p:spTgt>
                                        </p:tgtEl>
                                        <p:attrNameLst>
                                          <p:attrName>style.visibility</p:attrName>
                                        </p:attrNameLst>
                                      </p:cBhvr>
                                      <p:to>
                                        <p:strVal val="visible"/>
                                      </p:to>
                                    </p:set>
                                    <p:animEffect transition="in" filter="dissolve">
                                      <p:cBhvr>
                                        <p:cTn id="7" dur="500"/>
                                        <p:tgtEl>
                                          <p:spTgt spid="9103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0346">
                                            <p:txEl>
                                              <p:pRg st="2" end="2"/>
                                            </p:txEl>
                                          </p:spTgt>
                                        </p:tgtEl>
                                        <p:attrNameLst>
                                          <p:attrName>style.visibility</p:attrName>
                                        </p:attrNameLst>
                                      </p:cBhvr>
                                      <p:to>
                                        <p:strVal val="visible"/>
                                      </p:to>
                                    </p:set>
                                    <p:animEffect transition="in" filter="dissolve">
                                      <p:cBhvr>
                                        <p:cTn id="12" dur="500"/>
                                        <p:tgtEl>
                                          <p:spTgt spid="91034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0346">
                                            <p:txEl>
                                              <p:pRg st="4" end="4"/>
                                            </p:txEl>
                                          </p:spTgt>
                                        </p:tgtEl>
                                        <p:attrNameLst>
                                          <p:attrName>style.visibility</p:attrName>
                                        </p:attrNameLst>
                                      </p:cBhvr>
                                      <p:to>
                                        <p:strVal val="visible"/>
                                      </p:to>
                                    </p:set>
                                    <p:animEffect transition="in" filter="dissolve">
                                      <p:cBhvr>
                                        <p:cTn id="17" dur="500"/>
                                        <p:tgtEl>
                                          <p:spTgt spid="91034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0346">
                                            <p:txEl>
                                              <p:pRg st="6" end="6"/>
                                            </p:txEl>
                                          </p:spTgt>
                                        </p:tgtEl>
                                        <p:attrNameLst>
                                          <p:attrName>style.visibility</p:attrName>
                                        </p:attrNameLst>
                                      </p:cBhvr>
                                      <p:to>
                                        <p:strVal val="visible"/>
                                      </p:to>
                                    </p:set>
                                    <p:animEffect transition="in" filter="dissolve">
                                      <p:cBhvr>
                                        <p:cTn id="22" dur="500"/>
                                        <p:tgtEl>
                                          <p:spTgt spid="9103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179388" y="45386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2388" name="Rectangle 4"/>
          <p:cNvSpPr>
            <a:spLocks noChangeArrowheads="1"/>
          </p:cNvSpPr>
          <p:nvPr/>
        </p:nvSpPr>
        <p:spPr bwMode="auto">
          <a:xfrm>
            <a:off x="176259" y="1700808"/>
            <a:ext cx="8713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Usually a map of </a:t>
            </a:r>
            <a:r>
              <a:rPr lang="en-US" altLang="it-IT" sz="1600" b="0" dirty="0" err="1">
                <a:latin typeface="+mn-lt"/>
              </a:rPr>
              <a:t>Bouguer</a:t>
            </a:r>
            <a:r>
              <a:rPr lang="en-US" altLang="it-IT" sz="1600" b="0" dirty="0">
                <a:latin typeface="+mn-lt"/>
              </a:rPr>
              <a:t> gravity anomalies contain superposed anomalies from several sources. The long-wavelength anomalies due to deep density contrasts are called </a:t>
            </a:r>
            <a:r>
              <a:rPr lang="en-US" altLang="it-IT" sz="1600" b="0" dirty="0">
                <a:solidFill>
                  <a:srgbClr val="CC3300"/>
                </a:solidFill>
                <a:latin typeface="+mn-lt"/>
              </a:rPr>
              <a:t>regional anomalies</a:t>
            </a:r>
            <a:r>
              <a:rPr lang="en-US" altLang="it-IT" sz="1600" b="0" dirty="0">
                <a:latin typeface="+mn-lt"/>
              </a:rPr>
              <a:t>. They are important for understanding the large-scale structure of the Earth’s crust under major geographic features, such as mountain ranges, oceanic ridges and subduction zones. Short-wavelength residual anomalies are due to shallow anomalous masses that may be of interest for commercial exploitation.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Geological knowledge is essential for interpreting the residual anomalies. In eroded shield areas, like Canada or Scandinavia, anomalies with very short wavelengths may be due to near-surface mineralized bodies. In sedimentary basins, short- or intermediate-wavelength anomalies may arise from structures related to reservoirs for petroleum or natural gas.</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The separation of anomalies of regional and local origin is an important step in the interpretation of a gravity map. The analysis may be based on selected profiles across some structure, or it may involve the two dimensional distribution of anomalies in a gravity map.</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Numerous techniques have been applied to the decomposition of a gravity anomaly into its constituent parts. They range in sophistication from simple visual inspection of the anomaly pattern to advanced mathematical analysis.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2388">
                                            <p:txEl>
                                              <p:pRg st="0" end="0"/>
                                            </p:txEl>
                                          </p:spTgt>
                                        </p:tgtEl>
                                        <p:attrNameLst>
                                          <p:attrName>style.visibility</p:attrName>
                                        </p:attrNameLst>
                                      </p:cBhvr>
                                      <p:to>
                                        <p:strVal val="visible"/>
                                      </p:to>
                                    </p:set>
                                    <p:animEffect transition="in" filter="dissolve">
                                      <p:cBhvr>
                                        <p:cTn id="7" dur="500"/>
                                        <p:tgtEl>
                                          <p:spTgt spid="912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2388">
                                            <p:txEl>
                                              <p:pRg st="2" end="2"/>
                                            </p:txEl>
                                          </p:spTgt>
                                        </p:tgtEl>
                                        <p:attrNameLst>
                                          <p:attrName>style.visibility</p:attrName>
                                        </p:attrNameLst>
                                      </p:cBhvr>
                                      <p:to>
                                        <p:strVal val="visible"/>
                                      </p:to>
                                    </p:set>
                                    <p:animEffect transition="in" filter="dissolve">
                                      <p:cBhvr>
                                        <p:cTn id="12" dur="500"/>
                                        <p:tgtEl>
                                          <p:spTgt spid="9123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2388">
                                            <p:txEl>
                                              <p:pRg st="4" end="4"/>
                                            </p:txEl>
                                          </p:spTgt>
                                        </p:tgtEl>
                                        <p:attrNameLst>
                                          <p:attrName>style.visibility</p:attrName>
                                        </p:attrNameLst>
                                      </p:cBhvr>
                                      <p:to>
                                        <p:strVal val="visible"/>
                                      </p:to>
                                    </p:set>
                                    <p:animEffect transition="in" filter="dissolve">
                                      <p:cBhvr>
                                        <p:cTn id="17" dur="500"/>
                                        <p:tgtEl>
                                          <p:spTgt spid="91238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2388">
                                            <p:txEl>
                                              <p:pRg st="6" end="6"/>
                                            </p:txEl>
                                          </p:spTgt>
                                        </p:tgtEl>
                                        <p:attrNameLst>
                                          <p:attrName>style.visibility</p:attrName>
                                        </p:attrNameLst>
                                      </p:cBhvr>
                                      <p:to>
                                        <p:strVal val="visible"/>
                                      </p:to>
                                    </p:set>
                                    <p:animEffect transition="in" filter="dissolve">
                                      <p:cBhvr>
                                        <p:cTn id="22" dur="500"/>
                                        <p:tgtEl>
                                          <p:spTgt spid="9123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4436" name="Rectangle 4"/>
          <p:cNvSpPr>
            <a:spLocks noChangeArrowheads="1"/>
          </p:cNvSpPr>
          <p:nvPr/>
        </p:nvSpPr>
        <p:spPr bwMode="auto">
          <a:xfrm>
            <a:off x="323528" y="1268760"/>
            <a:ext cx="83569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n-lt"/>
              </a:rPr>
              <a:t> The simplest way of representing the regional anomaly on a gravity profile is by visually fitting the large-scale trend with a smooth curve. The value of the regional gravity given by this trend is subtracted point by point from the </a:t>
            </a:r>
            <a:r>
              <a:rPr lang="en-US" altLang="it-IT" sz="1600" b="0" dirty="0" err="1">
                <a:latin typeface="+mn-lt"/>
              </a:rPr>
              <a:t>Bouguer</a:t>
            </a:r>
            <a:r>
              <a:rPr lang="en-US" altLang="it-IT" sz="1600" b="0" dirty="0">
                <a:latin typeface="+mn-lt"/>
              </a:rPr>
              <a:t> gravity anomaly. </a:t>
            </a:r>
          </a:p>
          <a:p>
            <a:pPr algn="just" eaLnBrk="1" hangingPunct="1">
              <a:spcBef>
                <a:spcPct val="0"/>
              </a:spcBef>
            </a:pPr>
            <a:r>
              <a:rPr lang="en-US" altLang="it-IT" sz="1600" b="0" dirty="0">
                <a:latin typeface="+mn-lt"/>
              </a:rPr>
              <a:t> This method allows the interpreter to fit curves that leave residual anomalies with a sign appropriate to the interpretation of the density distribution.</a:t>
            </a:r>
          </a:p>
        </p:txBody>
      </p:sp>
      <p:pic>
        <p:nvPicPr>
          <p:cNvPr id="914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852936"/>
            <a:ext cx="5040560" cy="38746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4437"/>
                                        </p:tgtEl>
                                        <p:attrNameLst>
                                          <p:attrName>style.visibility</p:attrName>
                                        </p:attrNameLst>
                                      </p:cBhvr>
                                      <p:to>
                                        <p:strVal val="visible"/>
                                      </p:to>
                                    </p:set>
                                    <p:animEffect transition="in" filter="dissolve">
                                      <p:cBhvr>
                                        <p:cTn id="7" dur="500"/>
                                        <p:tgtEl>
                                          <p:spTgt spid="91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4436">
                                            <p:txEl>
                                              <p:pRg st="0" end="0"/>
                                            </p:txEl>
                                          </p:spTgt>
                                        </p:tgtEl>
                                        <p:attrNameLst>
                                          <p:attrName>style.visibility</p:attrName>
                                        </p:attrNameLst>
                                      </p:cBhvr>
                                      <p:to>
                                        <p:strVal val="visible"/>
                                      </p:to>
                                    </p:set>
                                    <p:animEffect transition="in" filter="dissolve">
                                      <p:cBhvr>
                                        <p:cTn id="12" dur="500"/>
                                        <p:tgtEl>
                                          <p:spTgt spid="9144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4436">
                                            <p:txEl>
                                              <p:pRg st="1" end="1"/>
                                            </p:txEl>
                                          </p:spTgt>
                                        </p:tgtEl>
                                        <p:attrNameLst>
                                          <p:attrName>style.visibility</p:attrName>
                                        </p:attrNameLst>
                                      </p:cBhvr>
                                      <p:to>
                                        <p:strVal val="visible"/>
                                      </p:to>
                                    </p:set>
                                    <p:animEffect transition="in" filter="dissolve">
                                      <p:cBhvr>
                                        <p:cTn id="17" dur="500"/>
                                        <p:tgtEl>
                                          <p:spTgt spid="914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79388" y="4410075"/>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20229" name="Rectangle 5"/>
          <p:cNvSpPr>
            <a:spLocks noChangeArrowheads="1"/>
          </p:cNvSpPr>
          <p:nvPr/>
        </p:nvSpPr>
        <p:spPr bwMode="auto">
          <a:xfrm>
            <a:off x="2267744" y="1023592"/>
            <a:ext cx="42481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000" u="sng" dirty="0">
                <a:solidFill>
                  <a:srgbClr val="6600FF"/>
                </a:solidFill>
                <a:latin typeface="+mn-lt"/>
              </a:rPr>
              <a:t>Absolute measurement of gravity</a:t>
            </a:r>
          </a:p>
        </p:txBody>
      </p:sp>
      <p:pic>
        <p:nvPicPr>
          <p:cNvPr id="820236" name="Picture 12" descr="237at_C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562498"/>
            <a:ext cx="3095625"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38" name="Picture 14"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20" y="1556792"/>
            <a:ext cx="2537379" cy="38105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40" name="Picture 16" descr="Absolute-gravity-meter-Micro-g-LaCoste-A10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154" y="1557612"/>
            <a:ext cx="2224832" cy="33416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42" name="Picture 18" descr="glacial_reb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632" y="4044157"/>
            <a:ext cx="3779838" cy="2646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243" name="Rectangle 19"/>
          <p:cNvSpPr>
            <a:spLocks noChangeArrowheads="1"/>
          </p:cNvSpPr>
          <p:nvPr/>
        </p:nvSpPr>
        <p:spPr bwMode="auto">
          <a:xfrm>
            <a:off x="106363" y="5430838"/>
            <a:ext cx="5113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dirty="0">
                <a:latin typeface="+mn-lt"/>
                <a:sym typeface="Symbol" panose="05050102010706020507" pitchFamily="18" charset="2"/>
              </a:rPr>
              <a:t>The measurement of an absolute value of gravity is difficult and requires complex apparatus and a lengthy period of observation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29"/>
                                        </p:tgtEl>
                                        <p:attrNameLst>
                                          <p:attrName>style.visibility</p:attrName>
                                        </p:attrNameLst>
                                      </p:cBhvr>
                                      <p:to>
                                        <p:strVal val="visible"/>
                                      </p:to>
                                    </p:set>
                                    <p:animEffect transition="in" filter="dissolve">
                                      <p:cBhvr>
                                        <p:cTn id="7" dur="500"/>
                                        <p:tgtEl>
                                          <p:spTgt spid="82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0238"/>
                                        </p:tgtEl>
                                        <p:attrNameLst>
                                          <p:attrName>style.visibility</p:attrName>
                                        </p:attrNameLst>
                                      </p:cBhvr>
                                      <p:to>
                                        <p:strVal val="visible"/>
                                      </p:to>
                                    </p:set>
                                    <p:animEffect transition="in" filter="dissolve">
                                      <p:cBhvr>
                                        <p:cTn id="12" dur="500"/>
                                        <p:tgtEl>
                                          <p:spTgt spid="8202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0240"/>
                                        </p:tgtEl>
                                        <p:attrNameLst>
                                          <p:attrName>style.visibility</p:attrName>
                                        </p:attrNameLst>
                                      </p:cBhvr>
                                      <p:to>
                                        <p:strVal val="visible"/>
                                      </p:to>
                                    </p:set>
                                    <p:animEffect transition="in" filter="dissolve">
                                      <p:cBhvr>
                                        <p:cTn id="17" dur="500"/>
                                        <p:tgtEl>
                                          <p:spTgt spid="8202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20236"/>
                                        </p:tgtEl>
                                        <p:attrNameLst>
                                          <p:attrName>style.visibility</p:attrName>
                                        </p:attrNameLst>
                                      </p:cBhvr>
                                      <p:to>
                                        <p:strVal val="visible"/>
                                      </p:to>
                                    </p:set>
                                    <p:animEffect transition="in" filter="dissolve">
                                      <p:cBhvr>
                                        <p:cTn id="22" dur="500"/>
                                        <p:tgtEl>
                                          <p:spTgt spid="820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20242"/>
                                        </p:tgtEl>
                                        <p:attrNameLst>
                                          <p:attrName>style.visibility</p:attrName>
                                        </p:attrNameLst>
                                      </p:cBhvr>
                                      <p:to>
                                        <p:strVal val="visible"/>
                                      </p:to>
                                    </p:set>
                                    <p:animEffect transition="in" filter="dissolve">
                                      <p:cBhvr>
                                        <p:cTn id="27" dur="500"/>
                                        <p:tgtEl>
                                          <p:spTgt spid="8202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20243">
                                            <p:txEl>
                                              <p:pRg st="0" end="0"/>
                                            </p:txEl>
                                          </p:spTgt>
                                        </p:tgtEl>
                                        <p:attrNameLst>
                                          <p:attrName>style.visibility</p:attrName>
                                        </p:attrNameLst>
                                      </p:cBhvr>
                                      <p:to>
                                        <p:strVal val="visible"/>
                                      </p:to>
                                    </p:set>
                                    <p:animEffect transition="in" filter="dissolve">
                                      <p:cBhvr>
                                        <p:cTn id="32" dur="500"/>
                                        <p:tgtEl>
                                          <p:spTgt spid="82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8532" name="Rectangle 4"/>
          <p:cNvSpPr>
            <a:spLocks noChangeArrowheads="1"/>
          </p:cNvSpPr>
          <p:nvPr/>
        </p:nvSpPr>
        <p:spPr bwMode="auto">
          <a:xfrm>
            <a:off x="179388" y="3714750"/>
            <a:ext cx="8569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n-lt"/>
              </a:rPr>
              <a:t> This approach may be adapted to the analysis of </a:t>
            </a:r>
            <a:r>
              <a:rPr lang="en-US" altLang="it-IT" sz="1600" b="0" dirty="0" err="1">
                <a:latin typeface="+mn-lt"/>
              </a:rPr>
              <a:t>agravity</a:t>
            </a:r>
            <a:r>
              <a:rPr lang="en-US" altLang="it-IT" sz="1600" b="0" dirty="0">
                <a:latin typeface="+mn-lt"/>
              </a:rPr>
              <a:t> map by visually smoothing the contour lines: </a:t>
            </a:r>
            <a:r>
              <a:rPr lang="en-US" altLang="it-IT" sz="1600" b="0" dirty="0" err="1">
                <a:latin typeface="+mn-lt"/>
              </a:rPr>
              <a:t>bouguer</a:t>
            </a:r>
            <a:r>
              <a:rPr lang="en-US" altLang="it-IT" sz="1600" b="0" dirty="0">
                <a:latin typeface="+mn-lt"/>
              </a:rPr>
              <a:t> gravity curve sharply around a local abnormality. </a:t>
            </a:r>
          </a:p>
        </p:txBody>
      </p:sp>
      <p:pic>
        <p:nvPicPr>
          <p:cNvPr id="9185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96975"/>
            <a:ext cx="20780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85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96975"/>
            <a:ext cx="1958975" cy="2160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853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196975"/>
            <a:ext cx="1847850" cy="2160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8540" name="Rectangle 12"/>
          <p:cNvSpPr>
            <a:spLocks noChangeArrowheads="1"/>
          </p:cNvSpPr>
          <p:nvPr/>
        </p:nvSpPr>
        <p:spPr bwMode="auto">
          <a:xfrm>
            <a:off x="250825" y="4578350"/>
            <a:ext cx="849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values of the regional and original </a:t>
            </a:r>
            <a:r>
              <a:rPr lang="en-US" altLang="it-IT" sz="1600" b="0" dirty="0" err="1">
                <a:latin typeface="+mj-lt"/>
              </a:rPr>
              <a:t>Bouguer</a:t>
            </a:r>
            <a:r>
              <a:rPr lang="en-US" altLang="it-IT" sz="1600" b="0" dirty="0">
                <a:latin typeface="+mj-lt"/>
              </a:rPr>
              <a:t> gravity are interpolated from the corresponding maps at points spaced on a regular grid. The regional value is subtracted from the </a:t>
            </a:r>
            <a:r>
              <a:rPr lang="en-US" altLang="it-IT" sz="1600" b="0" dirty="0" err="1">
                <a:latin typeface="+mj-lt"/>
              </a:rPr>
              <a:t>Bouguer</a:t>
            </a:r>
            <a:r>
              <a:rPr lang="en-US" altLang="it-IT" sz="1600" b="0" dirty="0">
                <a:latin typeface="+mj-lt"/>
              </a:rPr>
              <a:t> anomaly at each point and the computed residuals are contoured to give a map of the local gravity anomaly.</a:t>
            </a:r>
          </a:p>
        </p:txBody>
      </p:sp>
      <p:sp>
        <p:nvSpPr>
          <p:cNvPr id="918541" name="Rectangle 13"/>
          <p:cNvSpPr>
            <a:spLocks noChangeArrowheads="1"/>
          </p:cNvSpPr>
          <p:nvPr/>
        </p:nvSpPr>
        <p:spPr bwMode="auto">
          <a:xfrm>
            <a:off x="251618" y="5805264"/>
            <a:ext cx="8424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experience and skill of the interpreter are important factors in the success of visual methods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dissolve">
                                      <p:cBhvr>
                                        <p:cTn id="7" dur="500"/>
                                        <p:tgtEl>
                                          <p:spTgt spid="918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8532">
                                            <p:txEl>
                                              <p:pRg st="0" end="0"/>
                                            </p:txEl>
                                          </p:spTgt>
                                        </p:tgtEl>
                                        <p:attrNameLst>
                                          <p:attrName>style.visibility</p:attrName>
                                        </p:attrNameLst>
                                      </p:cBhvr>
                                      <p:to>
                                        <p:strVal val="visible"/>
                                      </p:to>
                                    </p:set>
                                    <p:animEffect transition="in" filter="dissolve">
                                      <p:cBhvr>
                                        <p:cTn id="12" dur="500"/>
                                        <p:tgtEl>
                                          <p:spTgt spid="91853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8540">
                                            <p:txEl>
                                              <p:pRg st="0" end="0"/>
                                            </p:txEl>
                                          </p:spTgt>
                                        </p:tgtEl>
                                        <p:attrNameLst>
                                          <p:attrName>style.visibility</p:attrName>
                                        </p:attrNameLst>
                                      </p:cBhvr>
                                      <p:to>
                                        <p:strVal val="visible"/>
                                      </p:to>
                                    </p:set>
                                    <p:animEffect transition="in" filter="dissolve">
                                      <p:cBhvr>
                                        <p:cTn id="17" dur="500"/>
                                        <p:tgtEl>
                                          <p:spTgt spid="9185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8538"/>
                                        </p:tgtEl>
                                        <p:attrNameLst>
                                          <p:attrName>style.visibility</p:attrName>
                                        </p:attrNameLst>
                                      </p:cBhvr>
                                      <p:to>
                                        <p:strVal val="visible"/>
                                      </p:to>
                                    </p:set>
                                    <p:animEffect transition="in" filter="dissolve">
                                      <p:cBhvr>
                                        <p:cTn id="22" dur="500"/>
                                        <p:tgtEl>
                                          <p:spTgt spid="9185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18539"/>
                                        </p:tgtEl>
                                        <p:attrNameLst>
                                          <p:attrName>style.visibility</p:attrName>
                                        </p:attrNameLst>
                                      </p:cBhvr>
                                      <p:to>
                                        <p:strVal val="visible"/>
                                      </p:to>
                                    </p:set>
                                    <p:animEffect transition="in" filter="dissolve">
                                      <p:cBhvr>
                                        <p:cTn id="27" dur="500"/>
                                        <p:tgtEl>
                                          <p:spTgt spid="9185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18541">
                                            <p:txEl>
                                              <p:pRg st="0" end="0"/>
                                            </p:txEl>
                                          </p:spTgt>
                                        </p:tgtEl>
                                        <p:attrNameLst>
                                          <p:attrName>style.visibility</p:attrName>
                                        </p:attrNameLst>
                                      </p:cBhvr>
                                      <p:to>
                                        <p:strVal val="visible"/>
                                      </p:to>
                                    </p:set>
                                    <p:animEffect transition="in" filter="dissolve">
                                      <p:cBhvr>
                                        <p:cTn id="32" dur="500"/>
                                        <p:tgtEl>
                                          <p:spTgt spid="9185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0580" name="Rectangle 4"/>
          <p:cNvSpPr>
            <a:spLocks noChangeArrowheads="1"/>
          </p:cNvSpPr>
          <p:nvPr/>
        </p:nvSpPr>
        <p:spPr bwMode="auto">
          <a:xfrm>
            <a:off x="107950" y="962025"/>
            <a:ext cx="48974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In an alternative method the regional trend is represented by a straight line or, more generally, by a smooth polynomial curve. If x denotes the horizontal position on a gravity profile, the regional gravity </a:t>
            </a:r>
            <a:r>
              <a:rPr lang="en-US" altLang="it-IT" sz="1600" b="0" dirty="0">
                <a:latin typeface="Comic Sans MS" panose="030F0702030302020204" pitchFamily="66" charset="0"/>
                <a:sym typeface="Symbol" panose="05050102010706020507" pitchFamily="18" charset="2"/>
              </a:rPr>
              <a:t></a:t>
            </a:r>
            <a:r>
              <a:rPr lang="en-US" altLang="it-IT" sz="1600" b="0" dirty="0" err="1">
                <a:latin typeface="Comic Sans MS" panose="030F0702030302020204" pitchFamily="66" charset="0"/>
              </a:rPr>
              <a:t>g</a:t>
            </a:r>
            <a:r>
              <a:rPr lang="en-US" altLang="it-IT" sz="1600" b="0" baseline="-25000" dirty="0" err="1">
                <a:latin typeface="Comic Sans MS" panose="030F0702030302020204" pitchFamily="66" charset="0"/>
              </a:rPr>
              <a:t>R</a:t>
            </a:r>
            <a:r>
              <a:rPr lang="en-US" altLang="it-IT" sz="1600" b="0" dirty="0">
                <a:latin typeface="Comic Sans MS" panose="030F0702030302020204" pitchFamily="66" charset="0"/>
              </a:rPr>
              <a:t> may be written:</a:t>
            </a:r>
          </a:p>
        </p:txBody>
      </p:sp>
      <p:pic>
        <p:nvPicPr>
          <p:cNvPr id="920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125538"/>
            <a:ext cx="3916362" cy="4751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20583" name="Object 7"/>
          <p:cNvGraphicFramePr>
            <a:graphicFrameLocks noChangeAspect="1"/>
          </p:cNvGraphicFramePr>
          <p:nvPr/>
        </p:nvGraphicFramePr>
        <p:xfrm>
          <a:off x="179388" y="2254250"/>
          <a:ext cx="4752975" cy="382588"/>
        </p:xfrm>
        <a:graphic>
          <a:graphicData uri="http://schemas.openxmlformats.org/presentationml/2006/ole">
            <mc:AlternateContent xmlns:mc="http://schemas.openxmlformats.org/markup-compatibility/2006">
              <mc:Choice xmlns:v="urn:schemas-microsoft-com:vml" Requires="v">
                <p:oleObj spid="_x0000_s117792" name="Equation" r:id="rId5" imgW="3911600" imgH="317500" progId="Equation.3">
                  <p:embed/>
                </p:oleObj>
              </mc:Choice>
              <mc:Fallback>
                <p:oleObj name="Equation" r:id="rId5" imgW="3911600" imgH="317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254250"/>
                        <a:ext cx="4752975" cy="382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0584" name="Rectangle 8"/>
          <p:cNvSpPr>
            <a:spLocks noChangeArrowheads="1"/>
          </p:cNvSpPr>
          <p:nvPr/>
        </p:nvSpPr>
        <p:spPr bwMode="auto">
          <a:xfrm>
            <a:off x="107950" y="2636838"/>
            <a:ext cx="48974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The polynomial is fitted by the method of least squares to the observed gravity profile. This gives optimum values for the coefficients </a:t>
            </a:r>
            <a:r>
              <a:rPr lang="en-US" altLang="it-IT" sz="1600" b="0" dirty="0">
                <a:latin typeface="Comic Sans MS" panose="030F0702030302020204" pitchFamily="66" charset="0"/>
                <a:sym typeface="Symbol" panose="05050102010706020507" pitchFamily="18" charset="2"/>
              </a:rPr>
              <a:t></a:t>
            </a:r>
            <a:r>
              <a:rPr lang="en-US" altLang="it-IT" sz="1600" b="0" dirty="0" err="1">
                <a:latin typeface="Comic Sans MS" panose="030F0702030302020204" pitchFamily="66" charset="0"/>
              </a:rPr>
              <a:t>g</a:t>
            </a:r>
            <a:r>
              <a:rPr lang="en-US" altLang="it-IT" sz="1600" b="0" baseline="-25000" dirty="0" err="1">
                <a:latin typeface="Comic Sans MS" panose="030F0702030302020204" pitchFamily="66" charset="0"/>
              </a:rPr>
              <a:t>n</a:t>
            </a:r>
            <a:r>
              <a:rPr lang="en-US" altLang="it-IT" sz="1600" b="0" dirty="0" err="1">
                <a:latin typeface="Comic Sans MS" panose="030F0702030302020204" pitchFamily="66" charset="0"/>
              </a:rPr>
              <a:t>.</a:t>
            </a:r>
            <a:endParaRPr lang="en-US" altLang="it-IT" sz="1600" b="0" dirty="0">
              <a:latin typeface="Comic Sans MS" panose="030F0702030302020204" pitchFamily="66" charset="0"/>
            </a:endParaRP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method also has drawbacks: the higher the order of the polynomial, the better it fits the observations. The ludicrous extreme is when the order of the polynomial is one less than the number of observations; the curve then passes perfectly through all the data points, but the regional gravity anomaly has no meaning geologically. !</a:t>
            </a: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interpreter’s judgement is important in selecting the order of the polynomial, which is usually chosen to be the lowest possible order that represents most of the regional trend.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0580">
                                            <p:txEl>
                                              <p:pRg st="0" end="0"/>
                                            </p:txEl>
                                          </p:spTgt>
                                        </p:tgtEl>
                                        <p:attrNameLst>
                                          <p:attrName>style.visibility</p:attrName>
                                        </p:attrNameLst>
                                      </p:cBhvr>
                                      <p:to>
                                        <p:strVal val="visible"/>
                                      </p:to>
                                    </p:set>
                                    <p:animEffect transition="in" filter="dissolve">
                                      <p:cBhvr>
                                        <p:cTn id="7" dur="500"/>
                                        <p:tgtEl>
                                          <p:spTgt spid="9205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0583"/>
                                        </p:tgtEl>
                                        <p:attrNameLst>
                                          <p:attrName>style.visibility</p:attrName>
                                        </p:attrNameLst>
                                      </p:cBhvr>
                                      <p:to>
                                        <p:strVal val="visible"/>
                                      </p:to>
                                    </p:set>
                                    <p:animEffect transition="in" filter="dissolve">
                                      <p:cBhvr>
                                        <p:cTn id="12" dur="500"/>
                                        <p:tgtEl>
                                          <p:spTgt spid="9205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0582"/>
                                        </p:tgtEl>
                                        <p:attrNameLst>
                                          <p:attrName>style.visibility</p:attrName>
                                        </p:attrNameLst>
                                      </p:cBhvr>
                                      <p:to>
                                        <p:strVal val="visible"/>
                                      </p:to>
                                    </p:set>
                                    <p:animEffect transition="in" filter="dissolve">
                                      <p:cBhvr>
                                        <p:cTn id="17" dur="500"/>
                                        <p:tgtEl>
                                          <p:spTgt spid="9205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0584">
                                            <p:txEl>
                                              <p:pRg st="0" end="0"/>
                                            </p:txEl>
                                          </p:spTgt>
                                        </p:tgtEl>
                                        <p:attrNameLst>
                                          <p:attrName>style.visibility</p:attrName>
                                        </p:attrNameLst>
                                      </p:cBhvr>
                                      <p:to>
                                        <p:strVal val="visible"/>
                                      </p:to>
                                    </p:set>
                                    <p:animEffect transition="in" filter="dissolve">
                                      <p:cBhvr>
                                        <p:cTn id="22" dur="500"/>
                                        <p:tgtEl>
                                          <p:spTgt spid="92058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20584">
                                            <p:txEl>
                                              <p:pRg st="2" end="2"/>
                                            </p:txEl>
                                          </p:spTgt>
                                        </p:tgtEl>
                                        <p:attrNameLst>
                                          <p:attrName>style.visibility</p:attrName>
                                        </p:attrNameLst>
                                      </p:cBhvr>
                                      <p:to>
                                        <p:strVal val="visible"/>
                                      </p:to>
                                    </p:set>
                                    <p:animEffect transition="in" filter="dissolve">
                                      <p:cBhvr>
                                        <p:cTn id="27" dur="500"/>
                                        <p:tgtEl>
                                          <p:spTgt spid="92058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20584">
                                            <p:txEl>
                                              <p:pRg st="4" end="4"/>
                                            </p:txEl>
                                          </p:spTgt>
                                        </p:tgtEl>
                                        <p:attrNameLst>
                                          <p:attrName>style.visibility</p:attrName>
                                        </p:attrNameLst>
                                      </p:cBhvr>
                                      <p:to>
                                        <p:strVal val="visible"/>
                                      </p:to>
                                    </p:set>
                                    <p:animEffect transition="in" filter="dissolve">
                                      <p:cBhvr>
                                        <p:cTn id="32" dur="500"/>
                                        <p:tgtEl>
                                          <p:spTgt spid="9205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ChangeArrowheads="1"/>
          </p:cNvSpPr>
          <p:nvPr/>
        </p:nvSpPr>
        <p:spPr bwMode="auto">
          <a:xfrm>
            <a:off x="179388" y="507841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2628" name="Rectangle 4"/>
          <p:cNvSpPr>
            <a:spLocks noChangeArrowheads="1"/>
          </p:cNvSpPr>
          <p:nvPr/>
        </p:nvSpPr>
        <p:spPr bwMode="auto">
          <a:xfrm>
            <a:off x="107950" y="1550988"/>
            <a:ext cx="88566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Polynomial fitting can also be applied to gravity maps. It is assumed that the regional anomaly can be represented by a smooth surface,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y), which is a low order polynomial of the horizontal position coordinates x and y. In the simplest case the regional anomaly is expressed as a first-order polynomial, or plane. To express changes in the gradient of gravity a higher-order polynomial is needed. For example, the regional gravity given by a second-order polynomial is written:</a:t>
            </a:r>
          </a:p>
        </p:txBody>
      </p:sp>
      <p:graphicFrame>
        <p:nvGraphicFramePr>
          <p:cNvPr id="922630" name="Object 6"/>
          <p:cNvGraphicFramePr>
            <a:graphicFrameLocks noChangeAspect="1"/>
          </p:cNvGraphicFramePr>
          <p:nvPr/>
        </p:nvGraphicFramePr>
        <p:xfrm>
          <a:off x="1716088" y="3135313"/>
          <a:ext cx="5710237" cy="412750"/>
        </p:xfrm>
        <a:graphic>
          <a:graphicData uri="http://schemas.openxmlformats.org/presentationml/2006/ole">
            <mc:AlternateContent xmlns:mc="http://schemas.openxmlformats.org/markup-compatibility/2006">
              <mc:Choice xmlns:v="urn:schemas-microsoft-com:vml" Requires="v">
                <p:oleObj spid="_x0000_s119839" name="Equation" r:id="rId4" imgW="4699000" imgH="342900" progId="Equation.3">
                  <p:embed/>
                </p:oleObj>
              </mc:Choice>
              <mc:Fallback>
                <p:oleObj name="Equation" r:id="rId4" imgW="4699000" imgH="3429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3135313"/>
                        <a:ext cx="5710237" cy="41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32" name="Rectangle 8"/>
          <p:cNvSpPr>
            <a:spLocks noChangeArrowheads="1"/>
          </p:cNvSpPr>
          <p:nvPr/>
        </p:nvSpPr>
        <p:spPr bwMode="auto">
          <a:xfrm>
            <a:off x="142875" y="3783013"/>
            <a:ext cx="88566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As in the analysis of a profile, the optimum values of the coefficients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a:t>
            </a:r>
            <a:r>
              <a:rPr lang="en-US" altLang="it-IT" sz="1600" b="0" baseline="-25000">
                <a:latin typeface="Comic Sans MS" panose="030F0702030302020204" pitchFamily="66" charset="0"/>
              </a:rPr>
              <a:t>x1</a:t>
            </a:r>
            <a:r>
              <a:rPr lang="en-US" altLang="it-IT" sz="1600" b="0">
                <a:latin typeface="Comic Sans MS" panose="030F0702030302020204" pitchFamily="66" charset="0"/>
              </a:rPr>
              <a:t>,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a:t>
            </a:r>
            <a:r>
              <a:rPr lang="en-US" altLang="it-IT" sz="1600" b="0" baseline="-25000">
                <a:latin typeface="Comic Sans MS" panose="030F0702030302020204" pitchFamily="66" charset="0"/>
              </a:rPr>
              <a:t>y1</a:t>
            </a:r>
            <a:r>
              <a:rPr lang="en-US" altLang="it-IT" sz="1600" b="0">
                <a:latin typeface="Comic Sans MS" panose="030F0702030302020204" pitchFamily="66" charset="0"/>
              </a:rPr>
              <a:t>, etc., are determined by least-squares fitting. The residual anomaly is again computed point by point by subtracting the regional from the original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628">
                                            <p:txEl>
                                              <p:pRg st="0" end="0"/>
                                            </p:txEl>
                                          </p:spTgt>
                                        </p:tgtEl>
                                        <p:attrNameLst>
                                          <p:attrName>style.visibility</p:attrName>
                                        </p:attrNameLst>
                                      </p:cBhvr>
                                      <p:to>
                                        <p:strVal val="visible"/>
                                      </p:to>
                                    </p:set>
                                    <p:animEffect transition="in" filter="dissolve">
                                      <p:cBhvr>
                                        <p:cTn id="7" dur="500"/>
                                        <p:tgtEl>
                                          <p:spTgt spid="922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2630"/>
                                        </p:tgtEl>
                                        <p:attrNameLst>
                                          <p:attrName>style.visibility</p:attrName>
                                        </p:attrNameLst>
                                      </p:cBhvr>
                                      <p:to>
                                        <p:strVal val="visible"/>
                                      </p:to>
                                    </p:set>
                                    <p:animEffect transition="in" filter="dissolve">
                                      <p:cBhvr>
                                        <p:cTn id="12" dur="500"/>
                                        <p:tgtEl>
                                          <p:spTgt spid="922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2632">
                                            <p:txEl>
                                              <p:pRg st="0" end="0"/>
                                            </p:txEl>
                                          </p:spTgt>
                                        </p:tgtEl>
                                        <p:attrNameLst>
                                          <p:attrName>style.visibility</p:attrName>
                                        </p:attrNameLst>
                                      </p:cBhvr>
                                      <p:to>
                                        <p:strVal val="visible"/>
                                      </p:to>
                                    </p:set>
                                    <p:animEffect transition="in" filter="dissolve">
                                      <p:cBhvr>
                                        <p:cTn id="17" dur="500"/>
                                        <p:tgtEl>
                                          <p:spTgt spid="9226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179388" y="442118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4678" name="Rectangle 6"/>
          <p:cNvSpPr>
            <a:spLocks noChangeArrowheads="1"/>
          </p:cNvSpPr>
          <p:nvPr/>
        </p:nvSpPr>
        <p:spPr bwMode="auto">
          <a:xfrm>
            <a:off x="142875" y="995363"/>
            <a:ext cx="88566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gravity anomaly along a profile can be analyzed with techniques developed for investigating time series. Instead of varying with time, as the seismic signal does in a seismometer, the gravity anomaly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varies with position x along the profile. For a spatial distribution the </a:t>
            </a:r>
            <a:r>
              <a:rPr lang="en-US" altLang="it-IT" sz="1600" b="0">
                <a:solidFill>
                  <a:srgbClr val="CC3300"/>
                </a:solidFill>
                <a:latin typeface="Comic Sans MS" panose="030F0702030302020204" pitchFamily="66" charset="0"/>
              </a:rPr>
              <a:t>wave number</a:t>
            </a:r>
            <a:r>
              <a:rPr lang="en-US" altLang="it-IT" sz="1600" b="0">
                <a:latin typeface="Comic Sans MS" panose="030F0702030302020204" pitchFamily="66" charset="0"/>
              </a:rPr>
              <a:t>, k=2</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 is the counterpart of the frequency of a time series.</a:t>
            </a:r>
          </a:p>
        </p:txBody>
      </p:sp>
      <p:pic>
        <p:nvPicPr>
          <p:cNvPr id="924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2208213"/>
            <a:ext cx="3614738" cy="454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4680" name="Rectangle 8"/>
          <p:cNvSpPr>
            <a:spLocks noChangeArrowheads="1"/>
          </p:cNvSpPr>
          <p:nvPr/>
        </p:nvSpPr>
        <p:spPr bwMode="auto">
          <a:xfrm>
            <a:off x="142875" y="2413000"/>
            <a:ext cx="49339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If it can be assumed that its variation is periodic, the function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g(x) can be expressed as the sum of a series of discrete harmonics. Each harmonic is a sine or cosine function whose argument is a multiple of the fundamental wave number. The expression for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g(x) is called a </a:t>
            </a:r>
            <a:r>
              <a:rPr lang="en-US" altLang="it-IT" sz="1600" b="0" dirty="0">
                <a:solidFill>
                  <a:srgbClr val="CC3300"/>
                </a:solidFill>
                <a:latin typeface="Comic Sans MS" panose="030F0702030302020204" pitchFamily="66" charset="0"/>
              </a:rPr>
              <a:t>Fourier series</a:t>
            </a:r>
            <a:r>
              <a:rPr lang="en-US" altLang="it-IT" sz="1600" b="0" dirty="0">
                <a:latin typeface="Comic Sans MS" panose="030F0702030302020204" pitchFamily="66" charset="0"/>
              </a:rPr>
              <a:t>.</a:t>
            </a:r>
          </a:p>
        </p:txBody>
      </p:sp>
      <p:sp>
        <p:nvSpPr>
          <p:cNvPr id="924681" name="Rectangle 9"/>
          <p:cNvSpPr>
            <a:spLocks noChangeArrowheads="1"/>
          </p:cNvSpPr>
          <p:nvPr/>
        </p:nvSpPr>
        <p:spPr bwMode="auto">
          <a:xfrm>
            <a:off x="179388" y="4421188"/>
            <a:ext cx="4933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breakdown of a complex anomaly (or time series) in terms of simpler periodic variations of different wavelengths is called </a:t>
            </a:r>
            <a:r>
              <a:rPr lang="en-US" altLang="it-IT" sz="1600" b="0">
                <a:solidFill>
                  <a:srgbClr val="CC3300"/>
                </a:solidFill>
                <a:latin typeface="Comic Sans MS" panose="030F0702030302020204" pitchFamily="66" charset="0"/>
              </a:rPr>
              <a:t>Fourier analysis</a:t>
            </a:r>
            <a:r>
              <a:rPr lang="en-US" altLang="it-IT" sz="1600" b="0">
                <a:latin typeface="Comic Sans MS" panose="030F0702030302020204" pitchFamily="66" charset="0"/>
              </a:rPr>
              <a:t> and is a powerful method for resolving the most important components of the original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4678">
                                            <p:txEl>
                                              <p:pRg st="0" end="0"/>
                                            </p:txEl>
                                          </p:spTgt>
                                        </p:tgtEl>
                                        <p:attrNameLst>
                                          <p:attrName>style.visibility</p:attrName>
                                        </p:attrNameLst>
                                      </p:cBhvr>
                                      <p:to>
                                        <p:strVal val="visible"/>
                                      </p:to>
                                    </p:set>
                                    <p:animEffect transition="in" filter="dissolve">
                                      <p:cBhvr>
                                        <p:cTn id="7" dur="500"/>
                                        <p:tgtEl>
                                          <p:spTgt spid="9246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4679"/>
                                        </p:tgtEl>
                                        <p:attrNameLst>
                                          <p:attrName>style.visibility</p:attrName>
                                        </p:attrNameLst>
                                      </p:cBhvr>
                                      <p:to>
                                        <p:strVal val="visible"/>
                                      </p:to>
                                    </p:set>
                                    <p:animEffect transition="in" filter="dissolve">
                                      <p:cBhvr>
                                        <p:cTn id="12" dur="500"/>
                                        <p:tgtEl>
                                          <p:spTgt spid="9246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4680">
                                            <p:txEl>
                                              <p:pRg st="0" end="0"/>
                                            </p:txEl>
                                          </p:spTgt>
                                        </p:tgtEl>
                                        <p:attrNameLst>
                                          <p:attrName>style.visibility</p:attrName>
                                        </p:attrNameLst>
                                      </p:cBhvr>
                                      <p:to>
                                        <p:strVal val="visible"/>
                                      </p:to>
                                    </p:set>
                                    <p:animEffect transition="in" filter="dissolve">
                                      <p:cBhvr>
                                        <p:cTn id="17" dur="500"/>
                                        <p:tgtEl>
                                          <p:spTgt spid="92468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4681">
                                            <p:txEl>
                                              <p:pRg st="0" end="0"/>
                                            </p:txEl>
                                          </p:spTgt>
                                        </p:tgtEl>
                                        <p:attrNameLst>
                                          <p:attrName>style.visibility</p:attrName>
                                        </p:attrNameLst>
                                      </p:cBhvr>
                                      <p:to>
                                        <p:strVal val="visible"/>
                                      </p:to>
                                    </p:set>
                                    <p:animEffect transition="in" filter="dissolve">
                                      <p:cBhvr>
                                        <p:cTn id="22" dur="500"/>
                                        <p:tgtEl>
                                          <p:spTgt spid="9246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ChangeArrowheads="1"/>
          </p:cNvSpPr>
          <p:nvPr/>
        </p:nvSpPr>
        <p:spPr bwMode="auto">
          <a:xfrm>
            <a:off x="179388" y="508158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926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625600"/>
            <a:ext cx="3614738" cy="454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6726" name="Rectangle 6"/>
          <p:cNvSpPr>
            <a:spLocks noChangeArrowheads="1"/>
          </p:cNvSpPr>
          <p:nvPr/>
        </p:nvSpPr>
        <p:spPr bwMode="auto">
          <a:xfrm>
            <a:off x="179388" y="1625600"/>
            <a:ext cx="49339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two-dimensional variation of a mapped gravity anomaly can be expressed in a similar way with the aid of </a:t>
            </a:r>
            <a:r>
              <a:rPr lang="en-US" altLang="it-IT" sz="1600" b="0">
                <a:solidFill>
                  <a:srgbClr val="CC3300"/>
                </a:solidFill>
                <a:latin typeface="Comic Sans MS" panose="030F0702030302020204" pitchFamily="66" charset="0"/>
              </a:rPr>
              <a:t>double Fourier series</a:t>
            </a:r>
            <a:r>
              <a:rPr lang="en-US" altLang="it-IT" sz="1600" b="0">
                <a:latin typeface="Comic Sans MS" panose="030F0702030302020204" pitchFamily="66" charset="0"/>
              </a:rPr>
              <a:t>. As in the simpler one dimensional case of a gravity anomaly on a profile, the expression of two-dimensional gravity anomalies by double Fourier series is analogous to summing weighted sinusoidal functions. These can be visualized as corrugations of the x–y plane, with each corrugation weighted according to its importance to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6725"/>
                                        </p:tgtEl>
                                        <p:attrNameLst>
                                          <p:attrName>style.visibility</p:attrName>
                                        </p:attrNameLst>
                                      </p:cBhvr>
                                      <p:to>
                                        <p:strVal val="visible"/>
                                      </p:to>
                                    </p:set>
                                    <p:animEffect transition="in" filter="dissolve">
                                      <p:cBhvr>
                                        <p:cTn id="7" dur="500"/>
                                        <p:tgtEl>
                                          <p:spTgt spid="926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6726">
                                            <p:txEl>
                                              <p:pRg st="0" end="0"/>
                                            </p:txEl>
                                          </p:spTgt>
                                        </p:tgtEl>
                                        <p:attrNameLst>
                                          <p:attrName>style.visibility</p:attrName>
                                        </p:attrNameLst>
                                      </p:cBhvr>
                                      <p:to>
                                        <p:strVal val="visible"/>
                                      </p:to>
                                    </p:set>
                                    <p:animEffect transition="in" filter="dissolve">
                                      <p:cBhvr>
                                        <p:cTn id="12" dur="500"/>
                                        <p:tgtEl>
                                          <p:spTgt spid="9267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34917" name="Rectangle 5"/>
          <p:cNvSpPr>
            <a:spLocks noChangeArrowheads="1"/>
          </p:cNvSpPr>
          <p:nvPr/>
        </p:nvSpPr>
        <p:spPr bwMode="auto">
          <a:xfrm>
            <a:off x="179388" y="946150"/>
            <a:ext cx="49339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a:t>
            </a:r>
            <a:r>
              <a:rPr lang="en-US" altLang="it-IT" sz="1400" b="0">
                <a:latin typeface="Comic Sans MS" panose="030F0702030302020204" pitchFamily="66" charset="0"/>
              </a:rPr>
              <a:t>The observed gravity can then be manipulated using the techniques of </a:t>
            </a:r>
            <a:r>
              <a:rPr lang="en-US" altLang="it-IT" sz="1400" b="0">
                <a:solidFill>
                  <a:srgbClr val="CC3300"/>
                </a:solidFill>
                <a:latin typeface="Comic Sans MS" panose="030F0702030302020204" pitchFamily="66" charset="0"/>
              </a:rPr>
              <a:t>Fourier transform</a:t>
            </a:r>
            <a:r>
              <a:rPr lang="en-US" altLang="it-IT" sz="1400" b="0">
                <a:latin typeface="Comic Sans MS" panose="030F0702030302020204" pitchFamily="66" charset="0"/>
              </a:rPr>
              <a:t>. These techniques involve intensive computations and are ideally suited to digital data-processing with powerful computers.</a:t>
            </a:r>
          </a:p>
          <a:p>
            <a:pPr algn="just" eaLnBrk="1" hangingPunct="1">
              <a:spcBef>
                <a:spcPct val="0"/>
              </a:spcBef>
            </a:pPr>
            <a:r>
              <a:rPr lang="en-US" altLang="it-IT" sz="1400" b="0">
                <a:latin typeface="Comic Sans MS" panose="030F0702030302020204" pitchFamily="66" charset="0"/>
              </a:rPr>
              <a:t>The two-dimensional Fourier transform of a gravity map makes it possible to </a:t>
            </a:r>
            <a:r>
              <a:rPr lang="en-US" altLang="it-IT" sz="1400" b="0">
                <a:solidFill>
                  <a:srgbClr val="CC3300"/>
                </a:solidFill>
                <a:latin typeface="Comic Sans MS" panose="030F0702030302020204" pitchFamily="66" charset="0"/>
              </a:rPr>
              <a:t>digitally filter</a:t>
            </a:r>
            <a:r>
              <a:rPr lang="en-US" altLang="it-IT" sz="1400" b="0">
                <a:latin typeface="Comic Sans MS" panose="030F0702030302020204" pitchFamily="66" charset="0"/>
              </a:rPr>
              <a:t> the gravity anomalies. A filter is a spatial function of the coordinates x and y. When the function </a:t>
            </a:r>
            <a:r>
              <a:rPr lang="en-US" altLang="it-IT" sz="1400" b="0">
                <a:latin typeface="Comic Sans MS" panose="030F0702030302020204" pitchFamily="66" charset="0"/>
                <a:sym typeface="Symbol" panose="05050102010706020507" pitchFamily="18" charset="2"/>
              </a:rPr>
              <a:t></a:t>
            </a:r>
            <a:r>
              <a:rPr lang="en-US" altLang="it-IT" sz="1400" b="0">
                <a:latin typeface="Comic Sans MS" panose="030F0702030302020204" pitchFamily="66" charset="0"/>
              </a:rPr>
              <a:t>g(x, y) representing the gravity data is multiplied by the filter function, a new function is produced.</a:t>
            </a:r>
          </a:p>
          <a:p>
            <a:pPr algn="just" eaLnBrk="1" hangingPunct="1">
              <a:spcBef>
                <a:spcPct val="0"/>
              </a:spcBef>
            </a:pPr>
            <a:r>
              <a:rPr lang="en-US" altLang="it-IT" sz="1400" b="0">
                <a:latin typeface="Comic Sans MS" panose="030F0702030302020204" pitchFamily="66" charset="0"/>
              </a:rPr>
              <a:t>The nature of the filter applied in the Fourier domain can be chosen to eliminate certain wavelengths. For example, it can be designed to cut out all wavelengths shorter than a selected wavelength and to pass longer wavelengths: this is called a </a:t>
            </a:r>
            <a:r>
              <a:rPr lang="en-US" altLang="it-IT" sz="1400" b="0">
                <a:solidFill>
                  <a:srgbClr val="CC3300"/>
                </a:solidFill>
                <a:latin typeface="Comic Sans MS" panose="030F0702030302020204" pitchFamily="66" charset="0"/>
              </a:rPr>
              <a:t>low-pass filter</a:t>
            </a:r>
            <a:r>
              <a:rPr lang="en-US" altLang="it-IT" sz="1400" b="0">
                <a:latin typeface="Comic Sans MS" panose="030F0702030302020204" pitchFamily="66" charset="0"/>
              </a:rPr>
              <a:t>; it passes long wavelengths that have low wave numbers. The irregularities in a Bouguer gravity anomaly map are removed </a:t>
            </a:r>
          </a:p>
          <a:p>
            <a:pPr algn="just" eaLnBrk="1" hangingPunct="1">
              <a:spcBef>
                <a:spcPct val="0"/>
              </a:spcBef>
            </a:pPr>
            <a:endParaRPr lang="en-US" altLang="it-IT" sz="1400" b="0">
              <a:latin typeface="Comic Sans MS" panose="030F0702030302020204" pitchFamily="66" charset="0"/>
            </a:endParaRPr>
          </a:p>
          <a:p>
            <a:pPr algn="just" eaLnBrk="1" hangingPunct="1">
              <a:spcBef>
                <a:spcPct val="0"/>
              </a:spcBef>
            </a:pPr>
            <a:r>
              <a:rPr lang="en-US" altLang="it-IT" sz="1400" b="0">
                <a:latin typeface="Comic Sans MS" panose="030F0702030302020204" pitchFamily="66" charset="0"/>
              </a:rPr>
              <a:t> Alternatively, the filter in the Fourier domain can be designed to eliminate wavelengths longer than a selected wavelength and to pass shorter wavelengths. The application of such a </a:t>
            </a:r>
            <a:r>
              <a:rPr lang="en-US" altLang="it-IT" sz="1400" b="0">
                <a:solidFill>
                  <a:srgbClr val="CC3300"/>
                </a:solidFill>
                <a:latin typeface="Comic Sans MS" panose="030F0702030302020204" pitchFamily="66" charset="0"/>
              </a:rPr>
              <a:t>high-pass filter</a:t>
            </a:r>
            <a:r>
              <a:rPr lang="en-US" altLang="it-IT" sz="1400" b="0">
                <a:latin typeface="Comic Sans MS" panose="030F0702030302020204" pitchFamily="66" charset="0"/>
              </a:rPr>
              <a:t> enhances the short-wavelength (high wave number)</a:t>
            </a:r>
          </a:p>
          <a:p>
            <a:pPr algn="just" eaLnBrk="1" hangingPunct="1">
              <a:spcBef>
                <a:spcPct val="0"/>
              </a:spcBef>
            </a:pPr>
            <a:endParaRPr lang="en-US" altLang="it-IT" sz="1400" b="0">
              <a:latin typeface="Comic Sans MS" panose="030F0702030302020204" pitchFamily="66" charset="0"/>
            </a:endParaRPr>
          </a:p>
          <a:p>
            <a:pPr algn="just" eaLnBrk="1" hangingPunct="1">
              <a:spcBef>
                <a:spcPct val="0"/>
              </a:spcBef>
            </a:pPr>
            <a:r>
              <a:rPr lang="en-US" altLang="it-IT" sz="1400" b="0">
                <a:latin typeface="Comic Sans MS" panose="030F0702030302020204" pitchFamily="66" charset="0"/>
              </a:rPr>
              <a:t> Wavelength filtering can be used to emphasize selected anomalies. </a:t>
            </a:r>
            <a:endParaRPr lang="en-US" altLang="it-IT" sz="1600" b="0">
              <a:latin typeface="Comic Sans MS" panose="030F0702030302020204" pitchFamily="66" charset="0"/>
            </a:endParaRPr>
          </a:p>
        </p:txBody>
      </p:sp>
      <p:pic>
        <p:nvPicPr>
          <p:cNvPr id="934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0" y="908050"/>
            <a:ext cx="3254375" cy="590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animEffect transition="in" filter="dissolve">
                                      <p:cBhvr>
                                        <p:cTn id="7" dur="500"/>
                                        <p:tgtEl>
                                          <p:spTgt spid="934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34917">
                                            <p:txEl>
                                              <p:pRg st="0" end="0"/>
                                            </p:txEl>
                                          </p:spTgt>
                                        </p:tgtEl>
                                        <p:attrNameLst>
                                          <p:attrName>style.visibility</p:attrName>
                                        </p:attrNameLst>
                                      </p:cBhvr>
                                      <p:to>
                                        <p:strVal val="visible"/>
                                      </p:to>
                                    </p:set>
                                    <p:animEffect transition="in" filter="dissolve">
                                      <p:cBhvr>
                                        <p:cTn id="12" dur="500"/>
                                        <p:tgtEl>
                                          <p:spTgt spid="9349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34917">
                                            <p:txEl>
                                              <p:pRg st="1" end="1"/>
                                            </p:txEl>
                                          </p:spTgt>
                                        </p:tgtEl>
                                        <p:attrNameLst>
                                          <p:attrName>style.visibility</p:attrName>
                                        </p:attrNameLst>
                                      </p:cBhvr>
                                      <p:to>
                                        <p:strVal val="visible"/>
                                      </p:to>
                                    </p:set>
                                    <p:animEffect transition="in" filter="dissolve">
                                      <p:cBhvr>
                                        <p:cTn id="17" dur="500"/>
                                        <p:tgtEl>
                                          <p:spTgt spid="9349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34917">
                                            <p:txEl>
                                              <p:pRg st="2" end="2"/>
                                            </p:txEl>
                                          </p:spTgt>
                                        </p:tgtEl>
                                        <p:attrNameLst>
                                          <p:attrName>style.visibility</p:attrName>
                                        </p:attrNameLst>
                                      </p:cBhvr>
                                      <p:to>
                                        <p:strVal val="visible"/>
                                      </p:to>
                                    </p:set>
                                    <p:animEffect transition="in" filter="dissolve">
                                      <p:cBhvr>
                                        <p:cTn id="22" dur="500"/>
                                        <p:tgtEl>
                                          <p:spTgt spid="93491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34917">
                                            <p:txEl>
                                              <p:pRg st="4" end="4"/>
                                            </p:txEl>
                                          </p:spTgt>
                                        </p:tgtEl>
                                        <p:attrNameLst>
                                          <p:attrName>style.visibility</p:attrName>
                                        </p:attrNameLst>
                                      </p:cBhvr>
                                      <p:to>
                                        <p:strVal val="visible"/>
                                      </p:to>
                                    </p:set>
                                    <p:animEffect transition="in" filter="dissolve">
                                      <p:cBhvr>
                                        <p:cTn id="27" dur="500"/>
                                        <p:tgtEl>
                                          <p:spTgt spid="9349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34917">
                                            <p:txEl>
                                              <p:pRg st="6" end="6"/>
                                            </p:txEl>
                                          </p:spTgt>
                                        </p:tgtEl>
                                        <p:attrNameLst>
                                          <p:attrName>style.visibility</p:attrName>
                                        </p:attrNameLst>
                                      </p:cBhvr>
                                      <p:to>
                                        <p:strVal val="visible"/>
                                      </p:to>
                                    </p:set>
                                    <p:animEffect transition="in" filter="dissolve">
                                      <p:cBhvr>
                                        <p:cTn id="32" dur="500"/>
                                        <p:tgtEl>
                                          <p:spTgt spid="9349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28D6592-ABA3-40DD-AE8B-360938A16DB5}" type="slidenum">
              <a:rPr lang="it-IT" altLang="it-IT" sz="1400" b="1" smtClean="0"/>
              <a:pPr>
                <a:spcBef>
                  <a:spcPct val="0"/>
                </a:spcBef>
                <a:buFontTx/>
                <a:buNone/>
              </a:pPr>
              <a:t>7</a:t>
            </a:fld>
            <a:endParaRPr lang="it-IT" altLang="it-IT" sz="1400" b="1"/>
          </a:p>
        </p:txBody>
      </p:sp>
      <p:pic>
        <p:nvPicPr>
          <p:cNvPr id="143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4088"/>
          <a:stretch/>
        </p:blipFill>
        <p:spPr bwMode="auto">
          <a:xfrm>
            <a:off x="755576" y="2323318"/>
            <a:ext cx="511256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300192" y="1772816"/>
            <a:ext cx="2096585" cy="3896952"/>
            <a:chOff x="4704547" y="1412776"/>
            <a:chExt cx="2096585" cy="3896952"/>
          </a:xfrm>
        </p:grpSpPr>
        <mc:AlternateContent xmlns:mc="http://schemas.openxmlformats.org/markup-compatibility/2006" xmlns:a14="http://schemas.microsoft.com/office/drawing/2010/main">
          <mc:Choice Requires="a14">
            <p:sp>
              <p:nvSpPr>
                <p:cNvPr id="2" name="TextBox 1"/>
                <p:cNvSpPr txBox="1"/>
                <p:nvPr/>
              </p:nvSpPr>
              <p:spPr>
                <a:xfrm>
                  <a:off x="4716016" y="1412776"/>
                  <a:ext cx="1706365" cy="7795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𝑯</m:t>
                        </m:r>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𝟐</m:t>
                            </m:r>
                          </m:den>
                        </m:f>
                        <m:r>
                          <a:rPr lang="en-GB" b="1" i="1" smtClean="0">
                            <a:solidFill>
                              <a:srgbClr val="0070C0"/>
                            </a:solidFill>
                            <a:latin typeface="Cambria Math" panose="02040503050406030204" pitchFamily="18" charset="0"/>
                          </a:rPr>
                          <m:t>𝒈</m:t>
                        </m:r>
                        <m:sSup>
                          <m:sSupPr>
                            <m:ctrlPr>
                              <a:rPr lang="en-GB" b="1" i="1" smtClean="0">
                                <a:solidFill>
                                  <a:srgbClr val="0070C0"/>
                                </a:solidFill>
                                <a:latin typeface="Cambria Math" panose="02040503050406030204" pitchFamily="18" charset="0"/>
                              </a:rPr>
                            </m:ctrlPr>
                          </m:sSupPr>
                          <m:e>
                            <m:d>
                              <m:dPr>
                                <m:ctrlPr>
                                  <a:rPr lang="en-GB" b="1" i="1" smtClean="0">
                                    <a:solidFill>
                                      <a:srgbClr val="0070C0"/>
                                    </a:solidFill>
                                    <a:latin typeface="Cambria Math" panose="02040503050406030204" pitchFamily="18" charset="0"/>
                                  </a:rPr>
                                </m:ctrlPr>
                              </m:dPr>
                              <m:e>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𝑻</m:t>
                                    </m:r>
                                  </m:num>
                                  <m:den>
                                    <m:r>
                                      <a:rPr lang="en-GB" b="1" i="1" smtClean="0">
                                        <a:solidFill>
                                          <a:srgbClr val="0070C0"/>
                                        </a:solidFill>
                                        <a:latin typeface="Cambria Math" panose="02040503050406030204" pitchFamily="18" charset="0"/>
                                      </a:rPr>
                                      <m:t>𝟐</m:t>
                                    </m:r>
                                  </m:den>
                                </m:f>
                              </m:e>
                            </m:d>
                          </m:e>
                          <m:sup>
                            <m:r>
                              <a:rPr lang="en-GB" b="1" i="1" smtClean="0">
                                <a:solidFill>
                                  <a:srgbClr val="0070C0"/>
                                </a:solidFill>
                                <a:latin typeface="Cambria Math" panose="02040503050406030204" pitchFamily="18" charset="0"/>
                              </a:rPr>
                              <m:t>𝟐</m:t>
                            </m:r>
                          </m:sup>
                        </m:sSup>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716016" y="1412776"/>
                  <a:ext cx="1706365" cy="779572"/>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733002" y="2492896"/>
                  <a:ext cx="2068130" cy="6359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𝑯</m:t>
                        </m:r>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𝒉</m:t>
                        </m:r>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𝟐</m:t>
                            </m:r>
                          </m:den>
                        </m:f>
                        <m:r>
                          <a:rPr lang="en-GB" b="1" i="1" smtClean="0">
                            <a:solidFill>
                              <a:srgbClr val="0070C0"/>
                            </a:solidFill>
                            <a:latin typeface="Cambria Math" panose="02040503050406030204" pitchFamily="18" charset="0"/>
                          </a:rPr>
                          <m:t>𝒈</m:t>
                        </m:r>
                        <m:sSup>
                          <m:sSupPr>
                            <m:ctrlPr>
                              <a:rPr lang="en-GB" b="1" i="1" smtClean="0">
                                <a:solidFill>
                                  <a:srgbClr val="0070C0"/>
                                </a:solidFill>
                                <a:latin typeface="Cambria Math" panose="02040503050406030204" pitchFamily="18" charset="0"/>
                              </a:rPr>
                            </m:ctrlPr>
                          </m:sSupPr>
                          <m:e>
                            <m:d>
                              <m:dPr>
                                <m:ctrlPr>
                                  <a:rPr lang="en-GB" b="1" i="1" smtClean="0">
                                    <a:solidFill>
                                      <a:srgbClr val="0070C0"/>
                                    </a:solidFill>
                                    <a:latin typeface="Cambria Math" panose="02040503050406030204" pitchFamily="18" charset="0"/>
                                  </a:rPr>
                                </m:ctrlPr>
                              </m:dPr>
                              <m:e>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𝒕</m:t>
                                    </m:r>
                                  </m:num>
                                  <m:den>
                                    <m:r>
                                      <a:rPr lang="en-GB" b="1" i="1" smtClean="0">
                                        <a:solidFill>
                                          <a:srgbClr val="0070C0"/>
                                        </a:solidFill>
                                        <a:latin typeface="Cambria Math" panose="02040503050406030204" pitchFamily="18" charset="0"/>
                                      </a:rPr>
                                      <m:t>𝟐</m:t>
                                    </m:r>
                                  </m:den>
                                </m:f>
                              </m:e>
                            </m:d>
                          </m:e>
                          <m:sup>
                            <m:r>
                              <a:rPr lang="en-GB" b="1" i="1" smtClean="0">
                                <a:solidFill>
                                  <a:srgbClr val="0070C0"/>
                                </a:solidFill>
                                <a:latin typeface="Cambria Math" panose="02040503050406030204" pitchFamily="18" charset="0"/>
                              </a:rPr>
                              <m:t>𝟐</m:t>
                            </m:r>
                          </m:sup>
                        </m:sSup>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733002" y="2492896"/>
                  <a:ext cx="2068130" cy="635943"/>
                </a:xfrm>
                <a:prstGeom prst="rect">
                  <a:avLst/>
                </a:prstGeom>
                <a:blipFill rotWithShape="0">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704547" y="3601837"/>
                  <a:ext cx="2040174" cy="578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𝒉</m:t>
                        </m:r>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𝟖</m:t>
                            </m:r>
                          </m:den>
                        </m:f>
                        <m:r>
                          <a:rPr lang="en-GB" b="1" i="1" smtClean="0">
                            <a:solidFill>
                              <a:srgbClr val="0070C0"/>
                            </a:solidFill>
                            <a:latin typeface="Cambria Math" panose="02040503050406030204" pitchFamily="18" charset="0"/>
                          </a:rPr>
                          <m:t>𝒈</m:t>
                        </m:r>
                        <m:d>
                          <m:dPr>
                            <m:ctrlPr>
                              <a:rPr lang="en-GB" b="1" i="1" smtClean="0">
                                <a:solidFill>
                                  <a:srgbClr val="0070C0"/>
                                </a:solidFill>
                                <a:latin typeface="Cambria Math" panose="02040503050406030204" pitchFamily="18" charset="0"/>
                              </a:rPr>
                            </m:ctrlPr>
                          </m:dPr>
                          <m:e>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𝑻</m:t>
                                </m:r>
                              </m:e>
                              <m:sup>
                                <m:r>
                                  <a:rPr lang="en-GB" b="1" i="1" smtClean="0">
                                    <a:solidFill>
                                      <a:srgbClr val="0070C0"/>
                                    </a:solidFill>
                                    <a:latin typeface="Cambria Math" panose="02040503050406030204" pitchFamily="18" charset="0"/>
                                  </a:rPr>
                                  <m:t>𝟐</m:t>
                                </m:r>
                              </m:sup>
                            </m:sSup>
                            <m:r>
                              <a:rPr lang="en-GB" b="1" i="1" smtClean="0">
                                <a:solidFill>
                                  <a:srgbClr val="0070C0"/>
                                </a:solidFill>
                                <a:latin typeface="Cambria Math" panose="02040503050406030204" pitchFamily="18" charset="0"/>
                              </a:rPr>
                              <m:t>−</m:t>
                            </m:r>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𝒕</m:t>
                                </m:r>
                              </m:e>
                              <m:sup>
                                <m:r>
                                  <a:rPr lang="en-GB" b="1" i="1" smtClean="0">
                                    <a:solidFill>
                                      <a:srgbClr val="0070C0"/>
                                    </a:solidFill>
                                    <a:latin typeface="Cambria Math" panose="02040503050406030204" pitchFamily="18" charset="0"/>
                                  </a:rPr>
                                  <m:t>𝟐</m:t>
                                </m:r>
                              </m:sup>
                            </m:sSup>
                          </m:e>
                        </m:d>
                      </m:oMath>
                    </m:oMathPara>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704547" y="3601837"/>
                  <a:ext cx="2040174" cy="578300"/>
                </a:xfrm>
                <a:prstGeom prst="rect">
                  <a:avLst/>
                </a:prstGeom>
                <a:blipFill rotWithShape="0">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753043" y="4725144"/>
                  <a:ext cx="1391855" cy="5845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𝒈</m:t>
                        </m:r>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𝟖</m:t>
                            </m:r>
                            <m:r>
                              <a:rPr lang="en-GB" b="1" i="1" smtClean="0">
                                <a:solidFill>
                                  <a:srgbClr val="0070C0"/>
                                </a:solidFill>
                                <a:latin typeface="Cambria Math" panose="02040503050406030204" pitchFamily="18" charset="0"/>
                              </a:rPr>
                              <m:t>𝒉</m:t>
                            </m:r>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𝑻</m:t>
                                </m:r>
                              </m:e>
                              <m:sup>
                                <m:r>
                                  <a:rPr lang="en-GB" b="1" i="1" smtClean="0">
                                    <a:solidFill>
                                      <a:srgbClr val="0070C0"/>
                                    </a:solidFill>
                                    <a:latin typeface="Cambria Math" panose="02040503050406030204" pitchFamily="18" charset="0"/>
                                  </a:rPr>
                                  <m:t>𝟐</m:t>
                                </m:r>
                              </m:sup>
                            </m:sSup>
                            <m:r>
                              <a:rPr lang="en-GB" b="1" i="1" smtClean="0">
                                <a:solidFill>
                                  <a:srgbClr val="0070C0"/>
                                </a:solidFill>
                                <a:latin typeface="Cambria Math" panose="02040503050406030204" pitchFamily="18" charset="0"/>
                              </a:rPr>
                              <m:t>−</m:t>
                            </m:r>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𝒕</m:t>
                                </m:r>
                              </m:e>
                              <m:sup>
                                <m:r>
                                  <a:rPr lang="en-GB" b="1" i="1" smtClean="0">
                                    <a:solidFill>
                                      <a:srgbClr val="0070C0"/>
                                    </a:solidFill>
                                    <a:latin typeface="Cambria Math" panose="02040503050406030204" pitchFamily="18" charset="0"/>
                                  </a:rPr>
                                  <m:t>𝟐</m:t>
                                </m:r>
                              </m:sup>
                            </m:sSup>
                          </m:den>
                        </m:f>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53043" y="4725144"/>
                  <a:ext cx="1391855" cy="584584"/>
                </a:xfrm>
                <a:prstGeom prst="rect">
                  <a:avLst/>
                </a:prstGeom>
                <a:blipFill rotWithShape="0">
                  <a:blip r:embed="rId7"/>
                  <a:stretch>
                    <a:fillRect/>
                  </a:stretch>
                </a:blipFill>
              </p:spPr>
              <p:txBody>
                <a:bodyPr/>
                <a:lstStyle/>
                <a:p>
                  <a:r>
                    <a:rPr lang="it-IT">
                      <a:noFill/>
                    </a:rPr>
                    <a:t> </a:t>
                  </a:r>
                </a:p>
              </p:txBody>
            </p:sp>
          </mc:Fallback>
        </mc:AlternateContent>
      </p:grpSp>
      <p:sp>
        <p:nvSpPr>
          <p:cNvPr id="7" name="Oval 6"/>
          <p:cNvSpPr/>
          <p:nvPr/>
        </p:nvSpPr>
        <p:spPr bwMode="auto">
          <a:xfrm>
            <a:off x="6228184" y="5229200"/>
            <a:ext cx="432048" cy="44056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2C9367-4E02-4BF9-AEB7-FFEAF9D0B02A}" type="slidenum">
              <a:rPr lang="it-IT" altLang="it-IT" sz="1400" b="1" smtClean="0"/>
              <a:pPr>
                <a:spcBef>
                  <a:spcPct val="0"/>
                </a:spcBef>
                <a:buFontTx/>
                <a:buNone/>
              </a:pPr>
              <a:t>8</a:t>
            </a:fld>
            <a:endParaRPr lang="it-IT" altLang="it-IT" sz="1400" b="1"/>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4751387"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773238"/>
            <a:ext cx="33051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95DB18F-6706-4D43-A187-4F58D88C85D3}" type="slidenum">
              <a:rPr lang="it-IT" altLang="it-IT" sz="1400" b="1" smtClean="0"/>
              <a:pPr>
                <a:spcBef>
                  <a:spcPct val="0"/>
                </a:spcBef>
                <a:buFontTx/>
                <a:buNone/>
              </a:pPr>
              <a:t>9</a:t>
            </a:fld>
            <a:endParaRPr lang="it-IT" altLang="it-IT" sz="1400" b="1"/>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37814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33600"/>
            <a:ext cx="3990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13148</TotalTime>
  <Words>4053</Words>
  <Application>Microsoft Office PowerPoint</Application>
  <PresentationFormat>On-screen Show (4:3)</PresentationFormat>
  <Paragraphs>293</Paragraphs>
  <Slides>65</Slides>
  <Notes>61</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Arial</vt:lpstr>
      <vt:lpstr>Cambria Math</vt:lpstr>
      <vt:lpstr>Chalkboard</vt:lpstr>
      <vt:lpstr>Comic Sans MS</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323</cp:revision>
  <dcterms:created xsi:type="dcterms:W3CDTF">2002-06-02T19:22:06Z</dcterms:created>
  <dcterms:modified xsi:type="dcterms:W3CDTF">2020-10-27T07:32:11Z</dcterms:modified>
</cp:coreProperties>
</file>