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23" r:id="rId2"/>
    <p:sldId id="281" r:id="rId3"/>
    <p:sldId id="275" r:id="rId4"/>
    <p:sldId id="389" r:id="rId5"/>
    <p:sldId id="388" r:id="rId6"/>
    <p:sldId id="276" r:id="rId7"/>
    <p:sldId id="277" r:id="rId8"/>
    <p:sldId id="390" r:id="rId9"/>
    <p:sldId id="324" r:id="rId10"/>
    <p:sldId id="391" r:id="rId11"/>
    <p:sldId id="392" r:id="rId12"/>
    <p:sldId id="325" r:id="rId13"/>
    <p:sldId id="393" r:id="rId14"/>
    <p:sldId id="394" r:id="rId15"/>
    <p:sldId id="326" r:id="rId16"/>
    <p:sldId id="278" r:id="rId17"/>
    <p:sldId id="279" r:id="rId18"/>
    <p:sldId id="280" r:id="rId19"/>
    <p:sldId id="282" r:id="rId20"/>
    <p:sldId id="283" r:id="rId21"/>
    <p:sldId id="402" r:id="rId22"/>
    <p:sldId id="403" r:id="rId23"/>
    <p:sldId id="313" r:id="rId24"/>
    <p:sldId id="284" r:id="rId25"/>
    <p:sldId id="285" r:id="rId26"/>
    <p:sldId id="286" r:id="rId27"/>
    <p:sldId id="398" r:id="rId28"/>
    <p:sldId id="399" r:id="rId29"/>
    <p:sldId id="400" r:id="rId30"/>
    <p:sldId id="401" r:id="rId31"/>
    <p:sldId id="314" r:id="rId32"/>
    <p:sldId id="315" r:id="rId33"/>
    <p:sldId id="328" r:id="rId34"/>
    <p:sldId id="332" r:id="rId35"/>
    <p:sldId id="333" r:id="rId36"/>
    <p:sldId id="334" r:id="rId37"/>
    <p:sldId id="335" r:id="rId38"/>
    <p:sldId id="320" r:id="rId39"/>
    <p:sldId id="287" r:id="rId40"/>
    <p:sldId id="404" r:id="rId41"/>
    <p:sldId id="395" r:id="rId42"/>
    <p:sldId id="396" r:id="rId43"/>
    <p:sldId id="322" r:id="rId44"/>
    <p:sldId id="289" r:id="rId45"/>
    <p:sldId id="405" r:id="rId46"/>
    <p:sldId id="288" r:id="rId47"/>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27" autoAdjust="0"/>
  </p:normalViewPr>
  <p:slideViewPr>
    <p:cSldViewPr>
      <p:cViewPr varScale="1">
        <p:scale>
          <a:sx n="106" d="100"/>
          <a:sy n="106" d="100"/>
        </p:scale>
        <p:origin x="96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027FF9E-D8DC-4903-8FB3-9DBE581A7048}" type="datetimeFigureOut">
              <a:rPr lang="it-IT"/>
              <a:pPr>
                <a:defRPr/>
              </a:pPr>
              <a:t>27/10/2020</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t-IT"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BEA614B-999E-4684-9B7E-887267FE20FA}" type="slidenum">
              <a:rPr lang="it-IT" altLang="it-IT"/>
              <a:pPr>
                <a:defRPr/>
              </a:pPr>
              <a:t>‹#›</a:t>
            </a:fld>
            <a:endParaRPr lang="it-IT" altLang="it-IT"/>
          </a:p>
        </p:txBody>
      </p:sp>
    </p:spTree>
    <p:extLst>
      <p:ext uri="{BB962C8B-B14F-4D97-AF65-F5344CB8AC3E}">
        <p14:creationId xmlns:p14="http://schemas.microsoft.com/office/powerpoint/2010/main" val="35487785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349F91-ACD6-4103-9DD0-327CBCDF3B75}" type="slidenum">
              <a:rPr lang="it-IT" altLang="it-IT" smtClean="0"/>
              <a:pPr>
                <a:spcBef>
                  <a:spcPct val="0"/>
                </a:spcBef>
              </a:pPr>
              <a:t>2</a:t>
            </a:fld>
            <a:endParaRPr lang="it-IT" altLang="it-IT"/>
          </a:p>
        </p:txBody>
      </p:sp>
    </p:spTree>
    <p:extLst>
      <p:ext uri="{BB962C8B-B14F-4D97-AF65-F5344CB8AC3E}">
        <p14:creationId xmlns:p14="http://schemas.microsoft.com/office/powerpoint/2010/main" val="59708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6E296A59-9E7E-4C13-8E8D-B2F53EDF0D6F}" type="slidenum">
              <a:rPr lang="it-IT" altLang="it-IT" sz="1300" b="1" smtClean="0">
                <a:solidFill>
                  <a:srgbClr val="000000"/>
                </a:solidFill>
                <a:latin typeface="Times New Roman" panose="02020603050405020304" pitchFamily="18" charset="0"/>
                <a:ea typeface="DejaVu Sans" charset="0"/>
                <a:cs typeface="DejaVu Sans" charset="0"/>
              </a:rPr>
              <a:pPr>
                <a:spcBef>
                  <a:spcPct val="0"/>
                </a:spcBef>
              </a:pPr>
              <a:t>11</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21507" name="Text Box 1"/>
          <p:cNvSpPr txBox="1">
            <a:spLocks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9000" tIns="49680" rIns="99000" bIns="4968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eaLnBrk="1" hangingPunct="1">
              <a:spcBef>
                <a:spcPct val="0"/>
              </a:spcBef>
            </a:pPr>
            <a:fld id="{4B610FE6-83CB-4645-966F-413C3447486B}" type="slidenum">
              <a:rPr lang="it-IT" altLang="it-IT" sz="1300" b="1">
                <a:solidFill>
                  <a:srgbClr val="000000"/>
                </a:solidFill>
                <a:latin typeface="Times New Roman" panose="02020603050405020304" pitchFamily="18" charset="0"/>
                <a:ea typeface="DejaVu Sans" charset="0"/>
                <a:cs typeface="DejaVu Sans" charset="0"/>
              </a:rPr>
              <a:pPr algn="r" eaLnBrk="1" hangingPunct="1">
                <a:spcBef>
                  <a:spcPct val="0"/>
                </a:spcBef>
              </a:pPr>
              <a:t>11</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21508"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21509" name="Text Box 3"/>
          <p:cNvSpPr>
            <a:spLocks noGrp="1" noChangeArrowheads="1"/>
          </p:cNvSpPr>
          <p:nvPr>
            <p:ph type="body" idx="1"/>
          </p:nvPr>
        </p:nvSpPr>
        <p:spPr bwMode="auto">
          <a:xfrm>
            <a:off x="709613" y="4860925"/>
            <a:ext cx="5680075"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it-IT">
                <a:latin typeface="Times New Roman" panose="02020603050405020304" pitchFamily="18" charset="0"/>
                <a:ea typeface="DejaVu Sans" charset="0"/>
                <a:cs typeface="DejaVu Sans" charset="0"/>
              </a:rPr>
              <a:t>B and H fields</a:t>
            </a:r>
          </a:p>
        </p:txBody>
      </p:sp>
    </p:spTree>
    <p:extLst>
      <p:ext uri="{BB962C8B-B14F-4D97-AF65-F5344CB8AC3E}">
        <p14:creationId xmlns:p14="http://schemas.microsoft.com/office/powerpoint/2010/main" val="1188694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B861E1EF-8D58-476D-B1F3-94A7593F8921}" type="slidenum">
              <a:rPr lang="it-IT" altLang="it-IT" sz="1300" b="1" smtClean="0">
                <a:solidFill>
                  <a:srgbClr val="000000"/>
                </a:solidFill>
                <a:latin typeface="Times New Roman" panose="02020603050405020304" pitchFamily="18" charset="0"/>
                <a:ea typeface="DejaVu Sans" charset="0"/>
                <a:cs typeface="DejaVu Sans" charset="0"/>
              </a:rPr>
              <a:pPr>
                <a:spcBef>
                  <a:spcPct val="0"/>
                </a:spcBef>
              </a:pPr>
              <a:t>12</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23555" name="Text Box 1"/>
          <p:cNvSpPr txBox="1">
            <a:spLocks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9000" tIns="49680" rIns="99000" bIns="4968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eaLnBrk="1" hangingPunct="1">
              <a:spcBef>
                <a:spcPct val="0"/>
              </a:spcBef>
            </a:pPr>
            <a:fld id="{E0B85E2A-54DC-482D-BB93-BE27A77E7C94}" type="slidenum">
              <a:rPr lang="it-IT" altLang="it-IT" sz="1300" b="1">
                <a:solidFill>
                  <a:srgbClr val="000000"/>
                </a:solidFill>
                <a:latin typeface="Times New Roman" panose="02020603050405020304" pitchFamily="18" charset="0"/>
                <a:ea typeface="DejaVu Sans" charset="0"/>
                <a:cs typeface="DejaVu Sans" charset="0"/>
              </a:rPr>
              <a:pPr algn="r" eaLnBrk="1" hangingPunct="1">
                <a:spcBef>
                  <a:spcPct val="0"/>
                </a:spcBef>
              </a:pPr>
              <a:t>12</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23556"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709613" y="4860925"/>
            <a:ext cx="5680075"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latin typeface="Times New Roman" panose="02020603050405020304" pitchFamily="18" charset="0"/>
              <a:ea typeface="DejaVu Sans" charset="0"/>
              <a:cs typeface="DejaVu Sans" charset="0"/>
            </a:endParaRPr>
          </a:p>
        </p:txBody>
      </p:sp>
    </p:spTree>
    <p:extLst>
      <p:ext uri="{BB962C8B-B14F-4D97-AF65-F5344CB8AC3E}">
        <p14:creationId xmlns:p14="http://schemas.microsoft.com/office/powerpoint/2010/main" val="3597553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0FFC944E-442D-4B5E-AA9C-CCEB0B726E6C}" type="slidenum">
              <a:rPr lang="it-IT" altLang="it-IT" sz="1300" b="1" smtClean="0">
                <a:solidFill>
                  <a:srgbClr val="000000"/>
                </a:solidFill>
                <a:latin typeface="Times New Roman" panose="02020603050405020304" pitchFamily="18" charset="0"/>
                <a:ea typeface="DejaVu Sans" charset="0"/>
                <a:cs typeface="DejaVu Sans" charset="0"/>
              </a:rPr>
              <a:pPr>
                <a:spcBef>
                  <a:spcPct val="0"/>
                </a:spcBef>
              </a:pPr>
              <a:t>13</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25603" name="Text Box 1"/>
          <p:cNvSpPr txBox="1">
            <a:spLocks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9000" tIns="49680" rIns="99000" bIns="4968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eaLnBrk="1" hangingPunct="1">
              <a:spcBef>
                <a:spcPct val="0"/>
              </a:spcBef>
            </a:pPr>
            <a:fld id="{AF7ECD66-4022-4C56-A6AB-9A3EF3F497E0}" type="slidenum">
              <a:rPr lang="it-IT" altLang="it-IT" sz="1300" b="1">
                <a:solidFill>
                  <a:srgbClr val="000000"/>
                </a:solidFill>
                <a:latin typeface="Times New Roman" panose="02020603050405020304" pitchFamily="18" charset="0"/>
                <a:ea typeface="DejaVu Sans" charset="0"/>
                <a:cs typeface="DejaVu Sans" charset="0"/>
              </a:rPr>
              <a:pPr algn="r" eaLnBrk="1" hangingPunct="1">
                <a:spcBef>
                  <a:spcPct val="0"/>
                </a:spcBef>
              </a:pPr>
              <a:t>13</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25604"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25605" name="Text Box 3"/>
          <p:cNvSpPr>
            <a:spLocks noGrp="1" noChangeArrowheads="1"/>
          </p:cNvSpPr>
          <p:nvPr>
            <p:ph type="body" idx="1"/>
          </p:nvPr>
        </p:nvSpPr>
        <p:spPr bwMode="auto">
          <a:xfrm>
            <a:off x="709613" y="4860925"/>
            <a:ext cx="5680075"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it-IT">
                <a:latin typeface="Times New Roman" panose="02020603050405020304" pitchFamily="18" charset="0"/>
                <a:ea typeface="DejaVu Sans" charset="0"/>
                <a:cs typeface="DejaVu Sans" charset="0"/>
              </a:rPr>
              <a:t>B and H fields</a:t>
            </a:r>
          </a:p>
        </p:txBody>
      </p:sp>
    </p:spTree>
    <p:extLst>
      <p:ext uri="{BB962C8B-B14F-4D97-AF65-F5344CB8AC3E}">
        <p14:creationId xmlns:p14="http://schemas.microsoft.com/office/powerpoint/2010/main" val="1480541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F20C7FE8-D326-4561-8F70-1B7EF2CA4569}" type="slidenum">
              <a:rPr lang="it-IT" altLang="it-IT" sz="1300" b="1" smtClean="0">
                <a:solidFill>
                  <a:srgbClr val="000000"/>
                </a:solidFill>
                <a:latin typeface="Times New Roman" panose="02020603050405020304" pitchFamily="18" charset="0"/>
                <a:ea typeface="DejaVu Sans" charset="0"/>
                <a:cs typeface="DejaVu Sans" charset="0"/>
              </a:rPr>
              <a:pPr>
                <a:spcBef>
                  <a:spcPct val="0"/>
                </a:spcBef>
              </a:pPr>
              <a:t>14</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27651" name="Text Box 1"/>
          <p:cNvSpPr txBox="1">
            <a:spLocks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9000" tIns="49680" rIns="99000" bIns="4968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eaLnBrk="1" hangingPunct="1">
              <a:spcBef>
                <a:spcPct val="0"/>
              </a:spcBef>
            </a:pPr>
            <a:fld id="{D9960E9E-E571-4F99-ADC0-4429851215B6}" type="slidenum">
              <a:rPr lang="it-IT" altLang="it-IT" sz="1300" b="1">
                <a:solidFill>
                  <a:srgbClr val="000000"/>
                </a:solidFill>
                <a:latin typeface="Times New Roman" panose="02020603050405020304" pitchFamily="18" charset="0"/>
                <a:ea typeface="DejaVu Sans" charset="0"/>
                <a:cs typeface="DejaVu Sans" charset="0"/>
              </a:rPr>
              <a:pPr algn="r" eaLnBrk="1" hangingPunct="1">
                <a:spcBef>
                  <a:spcPct val="0"/>
                </a:spcBef>
              </a:pPr>
              <a:t>14</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27652"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27653" name="Text Box 3"/>
          <p:cNvSpPr>
            <a:spLocks noGrp="1" noChangeArrowheads="1"/>
          </p:cNvSpPr>
          <p:nvPr>
            <p:ph type="body" idx="1"/>
          </p:nvPr>
        </p:nvSpPr>
        <p:spPr bwMode="auto">
          <a:xfrm>
            <a:off x="709613" y="4860925"/>
            <a:ext cx="5680075"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it-IT">
                <a:latin typeface="Times New Roman" panose="02020603050405020304" pitchFamily="18" charset="0"/>
                <a:ea typeface="DejaVu Sans" charset="0"/>
                <a:cs typeface="DejaVu Sans" charset="0"/>
              </a:rPr>
              <a:t>B and H fields</a:t>
            </a:r>
          </a:p>
        </p:txBody>
      </p:sp>
    </p:spTree>
    <p:extLst>
      <p:ext uri="{BB962C8B-B14F-4D97-AF65-F5344CB8AC3E}">
        <p14:creationId xmlns:p14="http://schemas.microsoft.com/office/powerpoint/2010/main" val="4201564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CC0E7430-E601-4C82-967A-6B24FEAE3637}" type="slidenum">
              <a:rPr lang="it-IT" altLang="it-IT" sz="1300" b="1" smtClean="0">
                <a:solidFill>
                  <a:srgbClr val="000000"/>
                </a:solidFill>
                <a:latin typeface="Times New Roman" panose="02020603050405020304" pitchFamily="18" charset="0"/>
                <a:ea typeface="DejaVu Sans" charset="0"/>
                <a:cs typeface="DejaVu Sans" charset="0"/>
              </a:rPr>
              <a:pPr>
                <a:spcBef>
                  <a:spcPct val="0"/>
                </a:spcBef>
              </a:pPr>
              <a:t>15</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29699" name="Text Box 1"/>
          <p:cNvSpPr txBox="1">
            <a:spLocks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9000" tIns="49680" rIns="99000" bIns="4968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eaLnBrk="1" hangingPunct="1">
              <a:spcBef>
                <a:spcPct val="0"/>
              </a:spcBef>
            </a:pPr>
            <a:fld id="{1D4DCECA-5847-4B96-AA8A-544EB19890DE}" type="slidenum">
              <a:rPr lang="it-IT" altLang="it-IT" sz="1300" b="1">
                <a:solidFill>
                  <a:srgbClr val="000000"/>
                </a:solidFill>
                <a:latin typeface="Times New Roman" panose="02020603050405020304" pitchFamily="18" charset="0"/>
                <a:ea typeface="DejaVu Sans" charset="0"/>
                <a:cs typeface="DejaVu Sans" charset="0"/>
              </a:rPr>
              <a:pPr algn="r" eaLnBrk="1" hangingPunct="1">
                <a:spcBef>
                  <a:spcPct val="0"/>
                </a:spcBef>
              </a:pPr>
              <a:t>15</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29700"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29701" name="Rectangle 3"/>
          <p:cNvSpPr>
            <a:spLocks noGrp="1" noChangeArrowheads="1"/>
          </p:cNvSpPr>
          <p:nvPr>
            <p:ph type="body" idx="1"/>
          </p:nvPr>
        </p:nvSpPr>
        <p:spPr bwMode="auto">
          <a:xfrm>
            <a:off x="709613" y="4860925"/>
            <a:ext cx="5680075"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latin typeface="Times New Roman" panose="02020603050405020304" pitchFamily="18" charset="0"/>
              <a:ea typeface="DejaVu Sans" charset="0"/>
              <a:cs typeface="DejaVu Sans" charset="0"/>
            </a:endParaRPr>
          </a:p>
        </p:txBody>
      </p:sp>
    </p:spTree>
    <p:extLst>
      <p:ext uri="{BB962C8B-B14F-4D97-AF65-F5344CB8AC3E}">
        <p14:creationId xmlns:p14="http://schemas.microsoft.com/office/powerpoint/2010/main" val="1899147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C8FA3E-1017-4A65-9B62-BDF8514968BD}" type="slidenum">
              <a:rPr lang="it-IT" altLang="it-IT" smtClean="0"/>
              <a:pPr>
                <a:spcBef>
                  <a:spcPct val="0"/>
                </a:spcBef>
              </a:pPr>
              <a:t>16</a:t>
            </a:fld>
            <a:endParaRPr lang="it-IT" altLang="it-IT"/>
          </a:p>
        </p:txBody>
      </p:sp>
    </p:spTree>
    <p:extLst>
      <p:ext uri="{BB962C8B-B14F-4D97-AF65-F5344CB8AC3E}">
        <p14:creationId xmlns:p14="http://schemas.microsoft.com/office/powerpoint/2010/main" val="3700645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3FDBF5-B0CA-4C83-B383-4FB7B9B33D03}" type="slidenum">
              <a:rPr lang="it-IT" altLang="it-IT" smtClean="0"/>
              <a:pPr>
                <a:spcBef>
                  <a:spcPct val="0"/>
                </a:spcBef>
              </a:pPr>
              <a:t>17</a:t>
            </a:fld>
            <a:endParaRPr lang="it-IT" altLang="it-IT"/>
          </a:p>
        </p:txBody>
      </p:sp>
    </p:spTree>
    <p:extLst>
      <p:ext uri="{BB962C8B-B14F-4D97-AF65-F5344CB8AC3E}">
        <p14:creationId xmlns:p14="http://schemas.microsoft.com/office/powerpoint/2010/main" val="2405812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3D0D07-37FC-4F5E-9789-674946CDCB98}" type="slidenum">
              <a:rPr lang="it-IT" altLang="it-IT" smtClean="0"/>
              <a:pPr>
                <a:spcBef>
                  <a:spcPct val="0"/>
                </a:spcBef>
              </a:pPr>
              <a:t>18</a:t>
            </a:fld>
            <a:endParaRPr lang="it-IT" altLang="it-IT"/>
          </a:p>
        </p:txBody>
      </p:sp>
    </p:spTree>
    <p:extLst>
      <p:ext uri="{BB962C8B-B14F-4D97-AF65-F5344CB8AC3E}">
        <p14:creationId xmlns:p14="http://schemas.microsoft.com/office/powerpoint/2010/main" val="1045995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C3F8DE-F908-410D-9DAA-9FD8EED542BB}" type="slidenum">
              <a:rPr lang="it-IT" altLang="it-IT" smtClean="0"/>
              <a:pPr>
                <a:spcBef>
                  <a:spcPct val="0"/>
                </a:spcBef>
              </a:pPr>
              <a:t>19</a:t>
            </a:fld>
            <a:endParaRPr lang="it-IT" altLang="it-IT"/>
          </a:p>
        </p:txBody>
      </p:sp>
    </p:spTree>
    <p:extLst>
      <p:ext uri="{BB962C8B-B14F-4D97-AF65-F5344CB8AC3E}">
        <p14:creationId xmlns:p14="http://schemas.microsoft.com/office/powerpoint/2010/main" val="3556220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E1372A-044E-4ABB-B103-CF5F45B2EB4F}" type="slidenum">
              <a:rPr lang="it-IT" altLang="it-IT" smtClean="0"/>
              <a:pPr>
                <a:spcBef>
                  <a:spcPct val="0"/>
                </a:spcBef>
              </a:pPr>
              <a:t>20</a:t>
            </a:fld>
            <a:endParaRPr lang="it-IT" altLang="it-IT"/>
          </a:p>
        </p:txBody>
      </p:sp>
    </p:spTree>
    <p:extLst>
      <p:ext uri="{BB962C8B-B14F-4D97-AF65-F5344CB8AC3E}">
        <p14:creationId xmlns:p14="http://schemas.microsoft.com/office/powerpoint/2010/main" val="1314020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A1C643-B0FF-4E89-B36E-F400D6640DA5}" type="slidenum">
              <a:rPr lang="it-IT" altLang="it-IT" smtClean="0"/>
              <a:pPr>
                <a:spcBef>
                  <a:spcPct val="0"/>
                </a:spcBef>
              </a:pPr>
              <a:t>3</a:t>
            </a:fld>
            <a:endParaRPr lang="it-IT" altLang="it-IT"/>
          </a:p>
        </p:txBody>
      </p:sp>
    </p:spTree>
    <p:extLst>
      <p:ext uri="{BB962C8B-B14F-4D97-AF65-F5344CB8AC3E}">
        <p14:creationId xmlns:p14="http://schemas.microsoft.com/office/powerpoint/2010/main" val="2676591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98D72574-7A9A-4673-811B-D957FECB76E7}" type="slidenum">
              <a:rPr lang="it-IT" altLang="it-IT" sz="1300" b="1" smtClean="0">
                <a:solidFill>
                  <a:srgbClr val="000000"/>
                </a:solidFill>
                <a:latin typeface="Times New Roman" panose="02020603050405020304" pitchFamily="18" charset="0"/>
                <a:ea typeface="DejaVu Sans" charset="0"/>
                <a:cs typeface="DejaVu Sans" charset="0"/>
              </a:rPr>
              <a:pPr>
                <a:spcBef>
                  <a:spcPct val="0"/>
                </a:spcBef>
              </a:pPr>
              <a:t>21</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44035" name="Text Box 1"/>
          <p:cNvSpPr txBox="1">
            <a:spLocks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9000" tIns="49680" rIns="99000" bIns="4968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eaLnBrk="1" hangingPunct="1">
              <a:spcBef>
                <a:spcPct val="0"/>
              </a:spcBef>
            </a:pPr>
            <a:fld id="{B5AC145B-51D0-4FAB-BD95-74C049CCDCD6}" type="slidenum">
              <a:rPr lang="it-IT" altLang="it-IT" sz="1300" b="1">
                <a:solidFill>
                  <a:srgbClr val="000000"/>
                </a:solidFill>
                <a:latin typeface="Times New Roman" panose="02020603050405020304" pitchFamily="18" charset="0"/>
                <a:ea typeface="DejaVu Sans" charset="0"/>
                <a:cs typeface="DejaVu Sans" charset="0"/>
              </a:rPr>
              <a:pPr algn="r" eaLnBrk="1" hangingPunct="1">
                <a:spcBef>
                  <a:spcPct val="0"/>
                </a:spcBef>
              </a:pPr>
              <a:t>21</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44036"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44037" name="Rectangle 3"/>
          <p:cNvSpPr>
            <a:spLocks noGrp="1" noChangeArrowheads="1"/>
          </p:cNvSpPr>
          <p:nvPr>
            <p:ph type="body" idx="1"/>
          </p:nvPr>
        </p:nvSpPr>
        <p:spPr bwMode="auto">
          <a:xfrm>
            <a:off x="946150" y="4860925"/>
            <a:ext cx="520700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latin typeface="Times New Roman" panose="02020603050405020304" pitchFamily="18" charset="0"/>
              <a:ea typeface="DejaVu Sans" charset="0"/>
              <a:cs typeface="DejaVu Sans" charset="0"/>
            </a:endParaRPr>
          </a:p>
        </p:txBody>
      </p:sp>
    </p:spTree>
    <p:extLst>
      <p:ext uri="{BB962C8B-B14F-4D97-AF65-F5344CB8AC3E}">
        <p14:creationId xmlns:p14="http://schemas.microsoft.com/office/powerpoint/2010/main" val="93574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1DAC23A3-2487-4A62-B4E7-CAA7BED97E80}" type="slidenum">
              <a:rPr lang="it-IT" altLang="it-IT" sz="1300" b="1" smtClean="0">
                <a:solidFill>
                  <a:srgbClr val="000000"/>
                </a:solidFill>
                <a:latin typeface="Times New Roman" panose="02020603050405020304" pitchFamily="18" charset="0"/>
                <a:ea typeface="DejaVu Sans" charset="0"/>
                <a:cs typeface="DejaVu Sans" charset="0"/>
              </a:rPr>
              <a:pPr>
                <a:spcBef>
                  <a:spcPct val="0"/>
                </a:spcBef>
              </a:pPr>
              <a:t>22</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46083" name="Text Box 1"/>
          <p:cNvSpPr txBox="1">
            <a:spLocks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9000" tIns="49680" rIns="99000" bIns="4968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eaLnBrk="1" hangingPunct="1">
              <a:spcBef>
                <a:spcPct val="0"/>
              </a:spcBef>
            </a:pPr>
            <a:fld id="{AE3F0030-3FF0-48BB-B978-6DFB7C010883}" type="slidenum">
              <a:rPr lang="it-IT" altLang="it-IT" sz="1300" b="1">
                <a:solidFill>
                  <a:srgbClr val="000000"/>
                </a:solidFill>
                <a:latin typeface="Times New Roman" panose="02020603050405020304" pitchFamily="18" charset="0"/>
                <a:ea typeface="DejaVu Sans" charset="0"/>
                <a:cs typeface="DejaVu Sans" charset="0"/>
              </a:rPr>
              <a:pPr algn="r" eaLnBrk="1" hangingPunct="1">
                <a:spcBef>
                  <a:spcPct val="0"/>
                </a:spcBef>
              </a:pPr>
              <a:t>22</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46084"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46085" name="Rectangle 3"/>
          <p:cNvSpPr>
            <a:spLocks noGrp="1" noChangeArrowheads="1"/>
          </p:cNvSpPr>
          <p:nvPr>
            <p:ph type="body" idx="1"/>
          </p:nvPr>
        </p:nvSpPr>
        <p:spPr bwMode="auto">
          <a:xfrm>
            <a:off x="946150" y="4860925"/>
            <a:ext cx="520700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latin typeface="Times New Roman" panose="02020603050405020304" pitchFamily="18" charset="0"/>
              <a:ea typeface="DejaVu Sans" charset="0"/>
              <a:cs typeface="DejaVu Sans" charset="0"/>
            </a:endParaRPr>
          </a:p>
        </p:txBody>
      </p:sp>
    </p:spTree>
    <p:extLst>
      <p:ext uri="{BB962C8B-B14F-4D97-AF65-F5344CB8AC3E}">
        <p14:creationId xmlns:p14="http://schemas.microsoft.com/office/powerpoint/2010/main" val="416496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BE53C5-F751-4A72-B75A-F9179DD0B1F9}" type="slidenum">
              <a:rPr lang="it-IT" altLang="it-IT" smtClean="0"/>
              <a:pPr>
                <a:spcBef>
                  <a:spcPct val="0"/>
                </a:spcBef>
              </a:pPr>
              <a:t>23</a:t>
            </a:fld>
            <a:endParaRPr lang="it-IT" altLang="it-IT"/>
          </a:p>
        </p:txBody>
      </p:sp>
    </p:spTree>
    <p:extLst>
      <p:ext uri="{BB962C8B-B14F-4D97-AF65-F5344CB8AC3E}">
        <p14:creationId xmlns:p14="http://schemas.microsoft.com/office/powerpoint/2010/main" val="1370578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A923B5-C8E2-4F9B-B57C-C17A2973BC36}" type="slidenum">
              <a:rPr lang="it-IT" altLang="it-IT" smtClean="0"/>
              <a:pPr>
                <a:spcBef>
                  <a:spcPct val="0"/>
                </a:spcBef>
              </a:pPr>
              <a:t>24</a:t>
            </a:fld>
            <a:endParaRPr lang="it-IT" altLang="it-IT"/>
          </a:p>
        </p:txBody>
      </p:sp>
    </p:spTree>
    <p:extLst>
      <p:ext uri="{BB962C8B-B14F-4D97-AF65-F5344CB8AC3E}">
        <p14:creationId xmlns:p14="http://schemas.microsoft.com/office/powerpoint/2010/main" val="2443417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42014B-6247-41CF-950E-D97384D22386}" type="slidenum">
              <a:rPr lang="it-IT" altLang="it-IT" smtClean="0"/>
              <a:pPr>
                <a:spcBef>
                  <a:spcPct val="0"/>
                </a:spcBef>
              </a:pPr>
              <a:t>25</a:t>
            </a:fld>
            <a:endParaRPr lang="it-IT" altLang="it-IT"/>
          </a:p>
        </p:txBody>
      </p:sp>
    </p:spTree>
    <p:extLst>
      <p:ext uri="{BB962C8B-B14F-4D97-AF65-F5344CB8AC3E}">
        <p14:creationId xmlns:p14="http://schemas.microsoft.com/office/powerpoint/2010/main" val="23299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886CC6-A4EF-4D69-BE2C-4C395B653D93}" type="slidenum">
              <a:rPr lang="it-IT" altLang="it-IT" smtClean="0"/>
              <a:pPr>
                <a:spcBef>
                  <a:spcPct val="0"/>
                </a:spcBef>
              </a:pPr>
              <a:t>26</a:t>
            </a:fld>
            <a:endParaRPr lang="it-IT" altLang="it-IT"/>
          </a:p>
        </p:txBody>
      </p:sp>
    </p:spTree>
    <p:extLst>
      <p:ext uri="{BB962C8B-B14F-4D97-AF65-F5344CB8AC3E}">
        <p14:creationId xmlns:p14="http://schemas.microsoft.com/office/powerpoint/2010/main" val="280473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E1CE8EF4-C0B2-46F6-AE2B-9CB2A469EEDC}" type="slidenum">
              <a:rPr lang="it-IT" altLang="it-IT" sz="1300" b="1" smtClean="0">
                <a:solidFill>
                  <a:srgbClr val="000000"/>
                </a:solidFill>
                <a:latin typeface="Times New Roman" panose="02020603050405020304" pitchFamily="18" charset="0"/>
                <a:ea typeface="DejaVu Sans" charset="0"/>
                <a:cs typeface="DejaVu Sans" charset="0"/>
              </a:rPr>
              <a:pPr>
                <a:spcBef>
                  <a:spcPct val="0"/>
                </a:spcBef>
              </a:pPr>
              <a:t>27</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56323" name="Text Box 1"/>
          <p:cNvSpPr txBox="1">
            <a:spLocks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9000" tIns="49680" rIns="99000" bIns="4968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eaLnBrk="1" hangingPunct="1">
              <a:spcBef>
                <a:spcPct val="0"/>
              </a:spcBef>
            </a:pPr>
            <a:fld id="{D24545C1-5223-4AFD-891E-32A7FAEF9546}" type="slidenum">
              <a:rPr lang="it-IT" altLang="it-IT" sz="1300" b="1">
                <a:solidFill>
                  <a:srgbClr val="000000"/>
                </a:solidFill>
                <a:latin typeface="Times New Roman" panose="02020603050405020304" pitchFamily="18" charset="0"/>
                <a:ea typeface="DejaVu Sans" charset="0"/>
                <a:cs typeface="DejaVu Sans" charset="0"/>
              </a:rPr>
              <a:pPr algn="r" eaLnBrk="1" hangingPunct="1">
                <a:spcBef>
                  <a:spcPct val="0"/>
                </a:spcBef>
              </a:pPr>
              <a:t>27</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56324"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56325" name="Rectangle 3"/>
          <p:cNvSpPr>
            <a:spLocks noGrp="1" noChangeArrowheads="1"/>
          </p:cNvSpPr>
          <p:nvPr>
            <p:ph type="body" idx="1"/>
          </p:nvPr>
        </p:nvSpPr>
        <p:spPr bwMode="auto">
          <a:xfrm>
            <a:off x="946150" y="4860925"/>
            <a:ext cx="520700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latin typeface="Times New Roman" panose="02020603050405020304" pitchFamily="18" charset="0"/>
              <a:ea typeface="DejaVu Sans" charset="0"/>
              <a:cs typeface="DejaVu Sans" charset="0"/>
            </a:endParaRPr>
          </a:p>
        </p:txBody>
      </p:sp>
    </p:spTree>
    <p:extLst>
      <p:ext uri="{BB962C8B-B14F-4D97-AF65-F5344CB8AC3E}">
        <p14:creationId xmlns:p14="http://schemas.microsoft.com/office/powerpoint/2010/main" val="661132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EB91A283-BC9E-4036-82C3-60BED5017289}" type="slidenum">
              <a:rPr lang="it-IT" altLang="it-IT" sz="1300" b="1" smtClean="0">
                <a:solidFill>
                  <a:srgbClr val="000000"/>
                </a:solidFill>
                <a:latin typeface="Times New Roman" panose="02020603050405020304" pitchFamily="18" charset="0"/>
                <a:ea typeface="DejaVu Sans" charset="0"/>
                <a:cs typeface="DejaVu Sans" charset="0"/>
              </a:rPr>
              <a:pPr>
                <a:spcBef>
                  <a:spcPct val="0"/>
                </a:spcBef>
              </a:pPr>
              <a:t>28</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58371" name="Text Box 1"/>
          <p:cNvSpPr txBox="1">
            <a:spLocks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9000" tIns="49680" rIns="99000" bIns="4968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eaLnBrk="1" hangingPunct="1">
              <a:spcBef>
                <a:spcPct val="0"/>
              </a:spcBef>
            </a:pPr>
            <a:fld id="{35D98246-9B47-4AB6-A4AC-660C24FCA22B}" type="slidenum">
              <a:rPr lang="it-IT" altLang="it-IT" sz="1300" b="1">
                <a:solidFill>
                  <a:srgbClr val="000000"/>
                </a:solidFill>
                <a:latin typeface="Times New Roman" panose="02020603050405020304" pitchFamily="18" charset="0"/>
                <a:ea typeface="DejaVu Sans" charset="0"/>
                <a:cs typeface="DejaVu Sans" charset="0"/>
              </a:rPr>
              <a:pPr algn="r" eaLnBrk="1" hangingPunct="1">
                <a:spcBef>
                  <a:spcPct val="0"/>
                </a:spcBef>
              </a:pPr>
              <a:t>28</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58372"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58373" name="Rectangle 3"/>
          <p:cNvSpPr>
            <a:spLocks noGrp="1" noChangeArrowheads="1"/>
          </p:cNvSpPr>
          <p:nvPr>
            <p:ph type="body" idx="1"/>
          </p:nvPr>
        </p:nvSpPr>
        <p:spPr bwMode="auto">
          <a:xfrm>
            <a:off x="946150" y="4860925"/>
            <a:ext cx="520700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latin typeface="Times New Roman" panose="02020603050405020304" pitchFamily="18" charset="0"/>
              <a:ea typeface="DejaVu Sans" charset="0"/>
              <a:cs typeface="DejaVu Sans" charset="0"/>
            </a:endParaRPr>
          </a:p>
        </p:txBody>
      </p:sp>
    </p:spTree>
    <p:extLst>
      <p:ext uri="{BB962C8B-B14F-4D97-AF65-F5344CB8AC3E}">
        <p14:creationId xmlns:p14="http://schemas.microsoft.com/office/powerpoint/2010/main" val="488636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AB9D770D-2540-4655-A98C-AEB6E19C3F4A}" type="slidenum">
              <a:rPr lang="it-IT" altLang="it-IT" sz="1300" b="1" smtClean="0">
                <a:solidFill>
                  <a:srgbClr val="000000"/>
                </a:solidFill>
                <a:latin typeface="Times New Roman" panose="02020603050405020304" pitchFamily="18" charset="0"/>
                <a:ea typeface="DejaVu Sans" charset="0"/>
                <a:cs typeface="DejaVu Sans" charset="0"/>
              </a:rPr>
              <a:pPr>
                <a:spcBef>
                  <a:spcPct val="0"/>
                </a:spcBef>
              </a:pPr>
              <a:t>29</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60419" name="Text Box 1"/>
          <p:cNvSpPr txBox="1">
            <a:spLocks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9000" tIns="49680" rIns="99000" bIns="4968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eaLnBrk="1" hangingPunct="1">
              <a:spcBef>
                <a:spcPct val="0"/>
              </a:spcBef>
            </a:pPr>
            <a:fld id="{308373BA-7F9D-44D1-B78C-BFBD176D9868}" type="slidenum">
              <a:rPr lang="it-IT" altLang="it-IT" sz="1300" b="1">
                <a:solidFill>
                  <a:srgbClr val="000000"/>
                </a:solidFill>
                <a:latin typeface="Times New Roman" panose="02020603050405020304" pitchFamily="18" charset="0"/>
                <a:ea typeface="DejaVu Sans" charset="0"/>
                <a:cs typeface="DejaVu Sans" charset="0"/>
              </a:rPr>
              <a:pPr algn="r" eaLnBrk="1" hangingPunct="1">
                <a:spcBef>
                  <a:spcPct val="0"/>
                </a:spcBef>
              </a:pPr>
              <a:t>29</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60420"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60421" name="Rectangle 3"/>
          <p:cNvSpPr>
            <a:spLocks noGrp="1" noChangeArrowheads="1"/>
          </p:cNvSpPr>
          <p:nvPr>
            <p:ph type="body" idx="1"/>
          </p:nvPr>
        </p:nvSpPr>
        <p:spPr bwMode="auto">
          <a:xfrm>
            <a:off x="946150" y="4860925"/>
            <a:ext cx="520700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latin typeface="Times New Roman" panose="02020603050405020304" pitchFamily="18" charset="0"/>
              <a:ea typeface="DejaVu Sans" charset="0"/>
              <a:cs typeface="DejaVu Sans" charset="0"/>
            </a:endParaRPr>
          </a:p>
        </p:txBody>
      </p:sp>
    </p:spTree>
    <p:extLst>
      <p:ext uri="{BB962C8B-B14F-4D97-AF65-F5344CB8AC3E}">
        <p14:creationId xmlns:p14="http://schemas.microsoft.com/office/powerpoint/2010/main" val="2775471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56225549-E4C2-4974-9D9E-7CF5A4ADC573}" type="slidenum">
              <a:rPr lang="it-IT" altLang="it-IT" sz="1300" b="1" smtClean="0">
                <a:solidFill>
                  <a:srgbClr val="000000"/>
                </a:solidFill>
                <a:latin typeface="Times New Roman" panose="02020603050405020304" pitchFamily="18" charset="0"/>
                <a:ea typeface="DejaVu Sans" charset="0"/>
                <a:cs typeface="DejaVu Sans" charset="0"/>
              </a:rPr>
              <a:pPr>
                <a:spcBef>
                  <a:spcPct val="0"/>
                </a:spcBef>
              </a:pPr>
              <a:t>30</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62467" name="Text Box 1"/>
          <p:cNvSpPr txBox="1">
            <a:spLocks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9000" tIns="49680" rIns="99000" bIns="4968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eaLnBrk="1" hangingPunct="1">
              <a:spcBef>
                <a:spcPct val="0"/>
              </a:spcBef>
            </a:pPr>
            <a:fld id="{6DBAE636-78B7-4187-A98C-559131156AB3}" type="slidenum">
              <a:rPr lang="it-IT" altLang="it-IT" sz="1300" b="1">
                <a:solidFill>
                  <a:srgbClr val="000000"/>
                </a:solidFill>
                <a:latin typeface="Times New Roman" panose="02020603050405020304" pitchFamily="18" charset="0"/>
                <a:ea typeface="DejaVu Sans" charset="0"/>
                <a:cs typeface="DejaVu Sans" charset="0"/>
              </a:rPr>
              <a:pPr algn="r" eaLnBrk="1" hangingPunct="1">
                <a:spcBef>
                  <a:spcPct val="0"/>
                </a:spcBef>
              </a:pPr>
              <a:t>30</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62468"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62469" name="Rectangle 3"/>
          <p:cNvSpPr>
            <a:spLocks noGrp="1" noChangeArrowheads="1"/>
          </p:cNvSpPr>
          <p:nvPr>
            <p:ph type="body" idx="1"/>
          </p:nvPr>
        </p:nvSpPr>
        <p:spPr bwMode="auto">
          <a:xfrm>
            <a:off x="946150" y="4860925"/>
            <a:ext cx="520700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latin typeface="Times New Roman" panose="02020603050405020304" pitchFamily="18" charset="0"/>
              <a:ea typeface="DejaVu Sans" charset="0"/>
              <a:cs typeface="DejaVu Sans" charset="0"/>
            </a:endParaRPr>
          </a:p>
        </p:txBody>
      </p:sp>
    </p:spTree>
    <p:extLst>
      <p:ext uri="{BB962C8B-B14F-4D97-AF65-F5344CB8AC3E}">
        <p14:creationId xmlns:p14="http://schemas.microsoft.com/office/powerpoint/2010/main" val="3269694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FCD16A-F10A-4E44-9DF7-8003C9F458DD}" type="slidenum">
              <a:rPr lang="it-IT" altLang="it-IT" smtClean="0"/>
              <a:pPr>
                <a:spcBef>
                  <a:spcPct val="0"/>
                </a:spcBef>
              </a:pPr>
              <a:t>4</a:t>
            </a:fld>
            <a:endParaRPr lang="it-IT" altLang="it-IT"/>
          </a:p>
        </p:txBody>
      </p:sp>
    </p:spTree>
    <p:extLst>
      <p:ext uri="{BB962C8B-B14F-4D97-AF65-F5344CB8AC3E}">
        <p14:creationId xmlns:p14="http://schemas.microsoft.com/office/powerpoint/2010/main" val="29393957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1C4ECA-3A33-44EA-A5B5-92B860DCC217}" type="slidenum">
              <a:rPr lang="it-IT" altLang="it-IT" smtClean="0"/>
              <a:pPr>
                <a:spcBef>
                  <a:spcPct val="0"/>
                </a:spcBef>
              </a:pPr>
              <a:t>31</a:t>
            </a:fld>
            <a:endParaRPr lang="it-IT" altLang="it-IT"/>
          </a:p>
        </p:txBody>
      </p:sp>
    </p:spTree>
    <p:extLst>
      <p:ext uri="{BB962C8B-B14F-4D97-AF65-F5344CB8AC3E}">
        <p14:creationId xmlns:p14="http://schemas.microsoft.com/office/powerpoint/2010/main" val="92611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96777C-1FBF-4325-9C33-AB18D87E95CC}" type="slidenum">
              <a:rPr lang="it-IT" altLang="it-IT" smtClean="0"/>
              <a:pPr>
                <a:spcBef>
                  <a:spcPct val="0"/>
                </a:spcBef>
              </a:pPr>
              <a:t>32</a:t>
            </a:fld>
            <a:endParaRPr lang="it-IT" altLang="it-IT"/>
          </a:p>
        </p:txBody>
      </p:sp>
    </p:spTree>
    <p:extLst>
      <p:ext uri="{BB962C8B-B14F-4D97-AF65-F5344CB8AC3E}">
        <p14:creationId xmlns:p14="http://schemas.microsoft.com/office/powerpoint/2010/main" val="2419891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D46577-D1DC-4DD5-B8A9-BA47FD38968F}" type="slidenum">
              <a:rPr lang="it-IT" altLang="it-IT" sz="1300" smtClean="0">
                <a:latin typeface="Times New Roman" panose="02020603050405020304" pitchFamily="18" charset="0"/>
              </a:rPr>
              <a:pPr>
                <a:spcBef>
                  <a:spcPct val="0"/>
                </a:spcBef>
              </a:pPr>
              <a:t>33</a:t>
            </a:fld>
            <a:endParaRPr lang="it-IT" altLang="it-IT" sz="1300">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bwMode="auto">
          <a:xfrm>
            <a:off x="1001713" y="774700"/>
            <a:ext cx="5099050" cy="3824288"/>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xfrm>
            <a:off x="946150" y="4860925"/>
            <a:ext cx="520700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736" tIns="49868" rIns="99736" bIns="49868" numCol="1" anchor="t" anchorCtr="0" compatLnSpc="1">
            <a:prstTxWarp prst="textNoShape">
              <a:avLst/>
            </a:prstTxWarp>
          </a:bodyPr>
          <a:lstStyle/>
          <a:p>
            <a:pPr defTabSz="762000" eaLnBrk="1" hangingPunct="1"/>
            <a:endParaRPr lang="it-IT" altLang="it-IT"/>
          </a:p>
        </p:txBody>
      </p:sp>
    </p:spTree>
    <p:extLst>
      <p:ext uri="{BB962C8B-B14F-4D97-AF65-F5344CB8AC3E}">
        <p14:creationId xmlns:p14="http://schemas.microsoft.com/office/powerpoint/2010/main" val="446654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22E54F-2A06-4E33-97C5-40BE72C8EB17}" type="slidenum">
              <a:rPr lang="it-IT" altLang="it-IT" sz="1300" smtClean="0">
                <a:latin typeface="Times New Roman" panose="02020603050405020304" pitchFamily="18" charset="0"/>
              </a:rPr>
              <a:pPr>
                <a:spcBef>
                  <a:spcPct val="0"/>
                </a:spcBef>
              </a:pPr>
              <a:t>34</a:t>
            </a:fld>
            <a:endParaRPr lang="it-IT" altLang="it-IT" sz="1300">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bwMode="auto">
          <a:xfrm>
            <a:off x="1001713" y="774700"/>
            <a:ext cx="5099050" cy="3824288"/>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xfrm>
            <a:off x="946150" y="4860925"/>
            <a:ext cx="520700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736" tIns="49868" rIns="99736" bIns="49868" numCol="1" anchor="t" anchorCtr="0" compatLnSpc="1">
            <a:prstTxWarp prst="textNoShape">
              <a:avLst/>
            </a:prstTxWarp>
          </a:bodyPr>
          <a:lstStyle/>
          <a:p>
            <a:pPr defTabSz="762000" eaLnBrk="1" hangingPunct="1"/>
            <a:endParaRPr lang="it-IT" altLang="it-IT"/>
          </a:p>
        </p:txBody>
      </p:sp>
    </p:spTree>
    <p:extLst>
      <p:ext uri="{BB962C8B-B14F-4D97-AF65-F5344CB8AC3E}">
        <p14:creationId xmlns:p14="http://schemas.microsoft.com/office/powerpoint/2010/main" val="2098124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FC3BF9-7755-4EF0-BC55-06FFBFF1BDB9}" type="slidenum">
              <a:rPr lang="it-IT" altLang="it-IT" sz="1300" smtClean="0">
                <a:latin typeface="Times New Roman" panose="02020603050405020304" pitchFamily="18" charset="0"/>
              </a:rPr>
              <a:pPr>
                <a:spcBef>
                  <a:spcPct val="0"/>
                </a:spcBef>
              </a:pPr>
              <a:t>35</a:t>
            </a:fld>
            <a:endParaRPr lang="it-IT" altLang="it-IT" sz="1300">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bwMode="auto">
          <a:xfrm>
            <a:off x="1001713" y="774700"/>
            <a:ext cx="5099050" cy="3824288"/>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xfrm>
            <a:off x="946150" y="4860925"/>
            <a:ext cx="520700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736" tIns="49868" rIns="99736" bIns="49868" numCol="1" anchor="t" anchorCtr="0" compatLnSpc="1">
            <a:prstTxWarp prst="textNoShape">
              <a:avLst/>
            </a:prstTxWarp>
          </a:bodyPr>
          <a:lstStyle/>
          <a:p>
            <a:pPr defTabSz="762000" eaLnBrk="1" hangingPunct="1"/>
            <a:endParaRPr lang="it-IT" altLang="it-IT"/>
          </a:p>
        </p:txBody>
      </p:sp>
    </p:spTree>
    <p:extLst>
      <p:ext uri="{BB962C8B-B14F-4D97-AF65-F5344CB8AC3E}">
        <p14:creationId xmlns:p14="http://schemas.microsoft.com/office/powerpoint/2010/main" val="3217266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AAE84C-6437-484C-8C6D-33501897960B}" type="slidenum">
              <a:rPr lang="it-IT" altLang="it-IT" sz="1300" smtClean="0">
                <a:latin typeface="Times New Roman" panose="02020603050405020304" pitchFamily="18" charset="0"/>
              </a:rPr>
              <a:pPr>
                <a:spcBef>
                  <a:spcPct val="0"/>
                </a:spcBef>
              </a:pPr>
              <a:t>36</a:t>
            </a:fld>
            <a:endParaRPr lang="it-IT" altLang="it-IT" sz="1300">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bwMode="auto">
          <a:xfrm>
            <a:off x="1001713" y="774700"/>
            <a:ext cx="5099050" cy="3824288"/>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xfrm>
            <a:off x="946150" y="4860925"/>
            <a:ext cx="520700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736" tIns="49868" rIns="99736" bIns="49868" numCol="1" anchor="t" anchorCtr="0" compatLnSpc="1">
            <a:prstTxWarp prst="textNoShape">
              <a:avLst/>
            </a:prstTxWarp>
          </a:bodyPr>
          <a:lstStyle/>
          <a:p>
            <a:pPr defTabSz="762000" eaLnBrk="1" hangingPunct="1"/>
            <a:endParaRPr lang="it-IT" altLang="it-IT"/>
          </a:p>
        </p:txBody>
      </p:sp>
    </p:spTree>
    <p:extLst>
      <p:ext uri="{BB962C8B-B14F-4D97-AF65-F5344CB8AC3E}">
        <p14:creationId xmlns:p14="http://schemas.microsoft.com/office/powerpoint/2010/main" val="3779176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D4A831-B06A-4FB7-89B6-2C22A383B9B3}" type="slidenum">
              <a:rPr lang="it-IT" altLang="it-IT" sz="1300" smtClean="0">
                <a:latin typeface="Times New Roman" panose="02020603050405020304" pitchFamily="18" charset="0"/>
              </a:rPr>
              <a:pPr>
                <a:spcBef>
                  <a:spcPct val="0"/>
                </a:spcBef>
              </a:pPr>
              <a:t>37</a:t>
            </a:fld>
            <a:endParaRPr lang="it-IT" altLang="it-IT" sz="1300">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bwMode="auto">
          <a:xfrm>
            <a:off x="1001713" y="774700"/>
            <a:ext cx="5099050" cy="3824288"/>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xfrm>
            <a:off x="946150" y="4860925"/>
            <a:ext cx="520700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736" tIns="49868" rIns="99736" bIns="49868" numCol="1" anchor="t" anchorCtr="0" compatLnSpc="1">
            <a:prstTxWarp prst="textNoShape">
              <a:avLst/>
            </a:prstTxWarp>
          </a:bodyPr>
          <a:lstStyle/>
          <a:p>
            <a:pPr defTabSz="762000" eaLnBrk="1" hangingPunct="1"/>
            <a:endParaRPr lang="it-IT" altLang="it-IT"/>
          </a:p>
        </p:txBody>
      </p:sp>
    </p:spTree>
    <p:extLst>
      <p:ext uri="{BB962C8B-B14F-4D97-AF65-F5344CB8AC3E}">
        <p14:creationId xmlns:p14="http://schemas.microsoft.com/office/powerpoint/2010/main" val="2074328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545D95-E08D-4AE5-BA8A-972D51E00237}" type="slidenum">
              <a:rPr lang="it-IT" altLang="it-IT" smtClean="0"/>
              <a:pPr>
                <a:spcBef>
                  <a:spcPct val="0"/>
                </a:spcBef>
              </a:pPr>
              <a:t>38</a:t>
            </a:fld>
            <a:endParaRPr lang="it-IT" altLang="it-IT"/>
          </a:p>
        </p:txBody>
      </p:sp>
    </p:spTree>
    <p:extLst>
      <p:ext uri="{BB962C8B-B14F-4D97-AF65-F5344CB8AC3E}">
        <p14:creationId xmlns:p14="http://schemas.microsoft.com/office/powerpoint/2010/main" val="224665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895FAD-F0A8-46CA-939D-CEF34AD53FFE}" type="slidenum">
              <a:rPr lang="it-IT" altLang="it-IT" smtClean="0"/>
              <a:pPr>
                <a:spcBef>
                  <a:spcPct val="0"/>
                </a:spcBef>
              </a:pPr>
              <a:t>39</a:t>
            </a:fld>
            <a:endParaRPr lang="it-IT" altLang="it-IT"/>
          </a:p>
        </p:txBody>
      </p:sp>
    </p:spTree>
    <p:extLst>
      <p:ext uri="{BB962C8B-B14F-4D97-AF65-F5344CB8AC3E}">
        <p14:creationId xmlns:p14="http://schemas.microsoft.com/office/powerpoint/2010/main" val="18836233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895FAD-F0A8-46CA-939D-CEF34AD53FFE}" type="slidenum">
              <a:rPr lang="it-IT" altLang="it-IT" smtClean="0"/>
              <a:pPr>
                <a:spcBef>
                  <a:spcPct val="0"/>
                </a:spcBef>
              </a:pPr>
              <a:t>40</a:t>
            </a:fld>
            <a:endParaRPr lang="it-IT" altLang="it-IT"/>
          </a:p>
        </p:txBody>
      </p:sp>
    </p:spTree>
    <p:extLst>
      <p:ext uri="{BB962C8B-B14F-4D97-AF65-F5344CB8AC3E}">
        <p14:creationId xmlns:p14="http://schemas.microsoft.com/office/powerpoint/2010/main" val="2658386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3B62C4F8-2DCA-4D24-BFCF-2692275AECBC}" type="slidenum">
              <a:rPr lang="it-IT" altLang="it-IT" sz="1300" b="1" smtClean="0">
                <a:solidFill>
                  <a:srgbClr val="000000"/>
                </a:solidFill>
                <a:latin typeface="Times New Roman" panose="02020603050405020304" pitchFamily="18" charset="0"/>
                <a:ea typeface="DejaVu Sans" charset="0"/>
                <a:cs typeface="DejaVu Sans" charset="0"/>
              </a:rPr>
              <a:pPr>
                <a:spcBef>
                  <a:spcPct val="0"/>
                </a:spcBef>
              </a:pPr>
              <a:t>5</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9219" name="Text Box 1"/>
          <p:cNvSpPr txBox="1">
            <a:spLocks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9000" tIns="49680" rIns="99000" bIns="4968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eaLnBrk="1" hangingPunct="1">
              <a:spcBef>
                <a:spcPct val="0"/>
              </a:spcBef>
            </a:pPr>
            <a:fld id="{ED6B9AF8-B298-4CEF-83C2-5A17921E7663}" type="slidenum">
              <a:rPr lang="it-IT" altLang="it-IT" sz="1300" b="1">
                <a:solidFill>
                  <a:srgbClr val="000000"/>
                </a:solidFill>
                <a:latin typeface="Times New Roman" panose="02020603050405020304" pitchFamily="18" charset="0"/>
                <a:ea typeface="DejaVu Sans" charset="0"/>
                <a:cs typeface="DejaVu Sans" charset="0"/>
              </a:rPr>
              <a:pPr algn="r" eaLnBrk="1" hangingPunct="1">
                <a:spcBef>
                  <a:spcPct val="0"/>
                </a:spcBef>
              </a:pPr>
              <a:t>5</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9220"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9221" name="Rectangle 3"/>
          <p:cNvSpPr>
            <a:spLocks noGrp="1" noChangeArrowheads="1"/>
          </p:cNvSpPr>
          <p:nvPr>
            <p:ph type="body" idx="1"/>
          </p:nvPr>
        </p:nvSpPr>
        <p:spPr bwMode="auto">
          <a:xfrm>
            <a:off x="709613" y="4860925"/>
            <a:ext cx="5680075"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latin typeface="Times New Roman" panose="02020603050405020304" pitchFamily="18" charset="0"/>
              <a:ea typeface="DejaVu Sans" charset="0"/>
              <a:cs typeface="DejaVu Sans" charset="0"/>
            </a:endParaRPr>
          </a:p>
        </p:txBody>
      </p:sp>
    </p:spTree>
    <p:extLst>
      <p:ext uri="{BB962C8B-B14F-4D97-AF65-F5344CB8AC3E}">
        <p14:creationId xmlns:p14="http://schemas.microsoft.com/office/powerpoint/2010/main" val="9008048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7E1897-95A7-40A5-923A-E4D7F9002F90}" type="slidenum">
              <a:rPr lang="it-IT" altLang="it-IT" smtClean="0"/>
              <a:pPr>
                <a:spcBef>
                  <a:spcPct val="0"/>
                </a:spcBef>
              </a:pPr>
              <a:t>41</a:t>
            </a:fld>
            <a:endParaRPr lang="it-IT" altLang="it-IT"/>
          </a:p>
        </p:txBody>
      </p:sp>
    </p:spTree>
    <p:extLst>
      <p:ext uri="{BB962C8B-B14F-4D97-AF65-F5344CB8AC3E}">
        <p14:creationId xmlns:p14="http://schemas.microsoft.com/office/powerpoint/2010/main" val="36543735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213DC8-1E57-41F5-B660-77E44C995495}" type="slidenum">
              <a:rPr lang="it-IT" altLang="it-IT" smtClean="0"/>
              <a:pPr>
                <a:spcBef>
                  <a:spcPct val="0"/>
                </a:spcBef>
              </a:pPr>
              <a:t>43</a:t>
            </a:fld>
            <a:endParaRPr lang="it-IT" altLang="it-IT"/>
          </a:p>
        </p:txBody>
      </p:sp>
    </p:spTree>
    <p:extLst>
      <p:ext uri="{BB962C8B-B14F-4D97-AF65-F5344CB8AC3E}">
        <p14:creationId xmlns:p14="http://schemas.microsoft.com/office/powerpoint/2010/main" val="31498447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BFD063-6DC1-4D8B-A9BB-2DF4E83459B5}" type="slidenum">
              <a:rPr lang="it-IT" altLang="it-IT" smtClean="0"/>
              <a:pPr>
                <a:spcBef>
                  <a:spcPct val="0"/>
                </a:spcBef>
              </a:pPr>
              <a:t>44</a:t>
            </a:fld>
            <a:endParaRPr lang="it-IT" altLang="it-IT"/>
          </a:p>
        </p:txBody>
      </p:sp>
    </p:spTree>
    <p:extLst>
      <p:ext uri="{BB962C8B-B14F-4D97-AF65-F5344CB8AC3E}">
        <p14:creationId xmlns:p14="http://schemas.microsoft.com/office/powerpoint/2010/main" val="27222859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26FC07-7518-485F-8858-4923042D54BA}" type="slidenum">
              <a:rPr lang="it-IT" altLang="it-IT" smtClean="0"/>
              <a:pPr>
                <a:spcBef>
                  <a:spcPct val="0"/>
                </a:spcBef>
              </a:pPr>
              <a:t>46</a:t>
            </a:fld>
            <a:endParaRPr lang="it-IT" altLang="it-IT"/>
          </a:p>
        </p:txBody>
      </p:sp>
    </p:spTree>
    <p:extLst>
      <p:ext uri="{BB962C8B-B14F-4D97-AF65-F5344CB8AC3E}">
        <p14:creationId xmlns:p14="http://schemas.microsoft.com/office/powerpoint/2010/main" val="1664230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C2E89A-2749-4E93-AFAD-1C85224AE29A}" type="slidenum">
              <a:rPr lang="it-IT" altLang="it-IT" smtClean="0"/>
              <a:pPr>
                <a:spcBef>
                  <a:spcPct val="0"/>
                </a:spcBef>
              </a:pPr>
              <a:t>6</a:t>
            </a:fld>
            <a:endParaRPr lang="it-IT" altLang="it-IT"/>
          </a:p>
        </p:txBody>
      </p:sp>
    </p:spTree>
    <p:extLst>
      <p:ext uri="{BB962C8B-B14F-4D97-AF65-F5344CB8AC3E}">
        <p14:creationId xmlns:p14="http://schemas.microsoft.com/office/powerpoint/2010/main" val="116093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74538D-2350-4A2E-B2D5-21502E109624}" type="slidenum">
              <a:rPr lang="it-IT" altLang="it-IT" smtClean="0"/>
              <a:pPr>
                <a:spcBef>
                  <a:spcPct val="0"/>
                </a:spcBef>
              </a:pPr>
              <a:t>7</a:t>
            </a:fld>
            <a:endParaRPr lang="it-IT" altLang="it-IT"/>
          </a:p>
        </p:txBody>
      </p:sp>
    </p:spTree>
    <p:extLst>
      <p:ext uri="{BB962C8B-B14F-4D97-AF65-F5344CB8AC3E}">
        <p14:creationId xmlns:p14="http://schemas.microsoft.com/office/powerpoint/2010/main" val="3622046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686112CC-E25B-41B6-A84D-CB4CD18EF878}" type="slidenum">
              <a:rPr lang="it-IT" altLang="it-IT" sz="1300" b="1" smtClean="0">
                <a:solidFill>
                  <a:srgbClr val="000000"/>
                </a:solidFill>
                <a:latin typeface="Times New Roman" panose="02020603050405020304" pitchFamily="18" charset="0"/>
                <a:ea typeface="DejaVu Sans" charset="0"/>
                <a:cs typeface="DejaVu Sans" charset="0"/>
              </a:rPr>
              <a:pPr>
                <a:spcBef>
                  <a:spcPct val="0"/>
                </a:spcBef>
              </a:pPr>
              <a:t>8</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15363" name="Text Box 1"/>
          <p:cNvSpPr txBox="1">
            <a:spLocks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9000" tIns="49680" rIns="99000" bIns="4968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eaLnBrk="1" hangingPunct="1">
              <a:spcBef>
                <a:spcPct val="0"/>
              </a:spcBef>
            </a:pPr>
            <a:fld id="{95CD3D09-1531-440A-9FAC-92199EE75572}" type="slidenum">
              <a:rPr lang="it-IT" altLang="it-IT" sz="1300" b="1">
                <a:solidFill>
                  <a:srgbClr val="000000"/>
                </a:solidFill>
                <a:latin typeface="Times New Roman" panose="02020603050405020304" pitchFamily="18" charset="0"/>
                <a:ea typeface="DejaVu Sans" charset="0"/>
                <a:cs typeface="DejaVu Sans" charset="0"/>
              </a:rPr>
              <a:pPr algn="r" eaLnBrk="1" hangingPunct="1">
                <a:spcBef>
                  <a:spcPct val="0"/>
                </a:spcBef>
              </a:pPr>
              <a:t>8</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15364"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15365" name="Text Box 3"/>
          <p:cNvSpPr>
            <a:spLocks noGrp="1" noChangeArrowheads="1"/>
          </p:cNvSpPr>
          <p:nvPr>
            <p:ph type="body" idx="1"/>
          </p:nvPr>
        </p:nvSpPr>
        <p:spPr bwMode="auto">
          <a:xfrm>
            <a:off x="709613" y="4860925"/>
            <a:ext cx="5680075"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it-IT">
                <a:latin typeface="Times New Roman" panose="02020603050405020304" pitchFamily="18" charset="0"/>
                <a:ea typeface="DejaVu Sans" charset="0"/>
                <a:cs typeface="DejaVu Sans" charset="0"/>
              </a:rPr>
              <a:t>B and H fields</a:t>
            </a:r>
          </a:p>
        </p:txBody>
      </p:sp>
    </p:spTree>
    <p:extLst>
      <p:ext uri="{BB962C8B-B14F-4D97-AF65-F5344CB8AC3E}">
        <p14:creationId xmlns:p14="http://schemas.microsoft.com/office/powerpoint/2010/main" val="1869360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9CA32EA9-8C6B-488B-93E0-0CD2D2A659DE}" type="slidenum">
              <a:rPr lang="it-IT" altLang="it-IT" sz="1300" b="1" smtClean="0">
                <a:solidFill>
                  <a:srgbClr val="000000"/>
                </a:solidFill>
                <a:latin typeface="Times New Roman" panose="02020603050405020304" pitchFamily="18" charset="0"/>
                <a:ea typeface="DejaVu Sans" charset="0"/>
                <a:cs typeface="DejaVu Sans" charset="0"/>
              </a:rPr>
              <a:pPr>
                <a:spcBef>
                  <a:spcPct val="0"/>
                </a:spcBef>
              </a:pPr>
              <a:t>9</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17411" name="Text Box 1"/>
          <p:cNvSpPr txBox="1">
            <a:spLocks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9000" tIns="49680" rIns="99000" bIns="4968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eaLnBrk="1" hangingPunct="1">
              <a:spcBef>
                <a:spcPct val="0"/>
              </a:spcBef>
            </a:pPr>
            <a:fld id="{1F963E24-0DFE-4E45-9793-CFA54363C04C}" type="slidenum">
              <a:rPr lang="it-IT" altLang="it-IT" sz="1300" b="1">
                <a:solidFill>
                  <a:srgbClr val="000000"/>
                </a:solidFill>
                <a:latin typeface="Times New Roman" panose="02020603050405020304" pitchFamily="18" charset="0"/>
                <a:ea typeface="DejaVu Sans" charset="0"/>
                <a:cs typeface="DejaVu Sans" charset="0"/>
              </a:rPr>
              <a:pPr algn="r" eaLnBrk="1" hangingPunct="1">
                <a:spcBef>
                  <a:spcPct val="0"/>
                </a:spcBef>
              </a:pPr>
              <a:t>9</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17412"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17413" name="Rectangle 3"/>
          <p:cNvSpPr>
            <a:spLocks noGrp="1" noChangeArrowheads="1"/>
          </p:cNvSpPr>
          <p:nvPr>
            <p:ph type="body" idx="1"/>
          </p:nvPr>
        </p:nvSpPr>
        <p:spPr bwMode="auto">
          <a:xfrm>
            <a:off x="709613" y="4860925"/>
            <a:ext cx="5680075"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latin typeface="Times New Roman" panose="02020603050405020304" pitchFamily="18" charset="0"/>
              <a:ea typeface="DejaVu Sans" charset="0"/>
              <a:cs typeface="DejaVu Sans" charset="0"/>
            </a:endParaRPr>
          </a:p>
        </p:txBody>
      </p:sp>
    </p:spTree>
    <p:extLst>
      <p:ext uri="{BB962C8B-B14F-4D97-AF65-F5344CB8AC3E}">
        <p14:creationId xmlns:p14="http://schemas.microsoft.com/office/powerpoint/2010/main" val="2556641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9AFA082F-9569-4A78-8EA0-7F735A4495D4}" type="slidenum">
              <a:rPr lang="it-IT" altLang="it-IT" sz="1300" b="1" smtClean="0">
                <a:solidFill>
                  <a:srgbClr val="000000"/>
                </a:solidFill>
                <a:latin typeface="Times New Roman" panose="02020603050405020304" pitchFamily="18" charset="0"/>
                <a:ea typeface="DejaVu Sans" charset="0"/>
                <a:cs typeface="DejaVu Sans" charset="0"/>
              </a:rPr>
              <a:pPr>
                <a:spcBef>
                  <a:spcPct val="0"/>
                </a:spcBef>
              </a:pPr>
              <a:t>10</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19459" name="Text Box 1"/>
          <p:cNvSpPr txBox="1">
            <a:spLocks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9000" tIns="49680" rIns="99000" bIns="4968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eaLnBrk="1" hangingPunct="1">
              <a:spcBef>
                <a:spcPct val="0"/>
              </a:spcBef>
            </a:pPr>
            <a:fld id="{D83B1EEA-BC5A-432A-8CF0-3C1E08A107B8}" type="slidenum">
              <a:rPr lang="it-IT" altLang="it-IT" sz="1300" b="1">
                <a:solidFill>
                  <a:srgbClr val="000000"/>
                </a:solidFill>
                <a:latin typeface="Times New Roman" panose="02020603050405020304" pitchFamily="18" charset="0"/>
                <a:ea typeface="DejaVu Sans" charset="0"/>
                <a:cs typeface="DejaVu Sans" charset="0"/>
              </a:rPr>
              <a:pPr algn="r" eaLnBrk="1" hangingPunct="1">
                <a:spcBef>
                  <a:spcPct val="0"/>
                </a:spcBef>
              </a:pPr>
              <a:t>10</a:t>
            </a:fld>
            <a:endParaRPr lang="it-IT" altLang="it-IT" sz="1300" b="1">
              <a:solidFill>
                <a:srgbClr val="000000"/>
              </a:solidFill>
              <a:latin typeface="Times New Roman" panose="02020603050405020304" pitchFamily="18" charset="0"/>
              <a:ea typeface="DejaVu Sans" charset="0"/>
              <a:cs typeface="DejaVu Sans" charset="0"/>
            </a:endParaRPr>
          </a:p>
        </p:txBody>
      </p:sp>
      <p:sp>
        <p:nvSpPr>
          <p:cNvPr id="19460"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19461" name="Text Box 3"/>
          <p:cNvSpPr>
            <a:spLocks noGrp="1" noChangeArrowheads="1"/>
          </p:cNvSpPr>
          <p:nvPr>
            <p:ph type="body" idx="1"/>
          </p:nvPr>
        </p:nvSpPr>
        <p:spPr bwMode="auto">
          <a:xfrm>
            <a:off x="709613" y="4860925"/>
            <a:ext cx="5680075"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it-IT">
                <a:latin typeface="Times New Roman" panose="02020603050405020304" pitchFamily="18" charset="0"/>
                <a:ea typeface="DejaVu Sans" charset="0"/>
                <a:cs typeface="DejaVu Sans" charset="0"/>
              </a:rPr>
              <a:t>B and H fields</a:t>
            </a:r>
          </a:p>
        </p:txBody>
      </p:sp>
    </p:spTree>
    <p:extLst>
      <p:ext uri="{BB962C8B-B14F-4D97-AF65-F5344CB8AC3E}">
        <p14:creationId xmlns:p14="http://schemas.microsoft.com/office/powerpoint/2010/main" val="382100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fld id="{E9974B06-CD80-4762-95A1-4F6EDC068118}" type="datetime1">
              <a:rPr lang="it-IT"/>
              <a:pPr>
                <a:defRPr/>
              </a:pPr>
              <a:t>27/10/2020</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899164A-AD4F-4636-9D61-291D3E04188D}" type="slidenum">
              <a:rPr lang="it-IT" altLang="it-IT"/>
              <a:pPr>
                <a:defRPr/>
              </a:pPr>
              <a:t>‹#›</a:t>
            </a:fld>
            <a:endParaRPr lang="it-IT" altLang="it-IT"/>
          </a:p>
        </p:txBody>
      </p:sp>
    </p:spTree>
    <p:extLst>
      <p:ext uri="{BB962C8B-B14F-4D97-AF65-F5344CB8AC3E}">
        <p14:creationId xmlns:p14="http://schemas.microsoft.com/office/powerpoint/2010/main" val="1321005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DACB8E8D-7684-4B3D-8D07-17F63F809219}" type="datetime1">
              <a:rPr lang="it-IT"/>
              <a:pPr>
                <a:defRPr/>
              </a:pPr>
              <a:t>27/10/2020</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17C5752C-9F56-4842-B0EC-96AD4D734AA8}" type="slidenum">
              <a:rPr lang="it-IT" altLang="it-IT"/>
              <a:pPr>
                <a:defRPr/>
              </a:pPr>
              <a:t>‹#›</a:t>
            </a:fld>
            <a:endParaRPr lang="it-IT" altLang="it-IT"/>
          </a:p>
        </p:txBody>
      </p:sp>
    </p:spTree>
    <p:extLst>
      <p:ext uri="{BB962C8B-B14F-4D97-AF65-F5344CB8AC3E}">
        <p14:creationId xmlns:p14="http://schemas.microsoft.com/office/powerpoint/2010/main" val="281220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8ACB998C-E0C7-468E-B47A-30B612ADF1BD}" type="datetime1">
              <a:rPr lang="it-IT"/>
              <a:pPr>
                <a:defRPr/>
              </a:pPr>
              <a:t>27/10/2020</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86EABC91-3E95-4EAA-AA2E-2FB2E01C4B42}" type="slidenum">
              <a:rPr lang="it-IT" altLang="it-IT"/>
              <a:pPr>
                <a:defRPr/>
              </a:pPr>
              <a:t>‹#›</a:t>
            </a:fld>
            <a:endParaRPr lang="it-IT" altLang="it-IT"/>
          </a:p>
        </p:txBody>
      </p:sp>
    </p:spTree>
    <p:extLst>
      <p:ext uri="{BB962C8B-B14F-4D97-AF65-F5344CB8AC3E}">
        <p14:creationId xmlns:p14="http://schemas.microsoft.com/office/powerpoint/2010/main" val="408229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1FA5D7A6-AEEC-4694-972C-3B4677A96456}" type="datetime1">
              <a:rPr lang="it-IT"/>
              <a:pPr>
                <a:defRPr/>
              </a:pPr>
              <a:t>27/10/2020</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2FFA27B6-4A60-4172-BC80-9E15FF3E6ED9}" type="slidenum">
              <a:rPr lang="it-IT" altLang="it-IT"/>
              <a:pPr>
                <a:defRPr/>
              </a:pPr>
              <a:t>‹#›</a:t>
            </a:fld>
            <a:endParaRPr lang="it-IT" altLang="it-IT"/>
          </a:p>
        </p:txBody>
      </p:sp>
    </p:spTree>
    <p:extLst>
      <p:ext uri="{BB962C8B-B14F-4D97-AF65-F5344CB8AC3E}">
        <p14:creationId xmlns:p14="http://schemas.microsoft.com/office/powerpoint/2010/main" val="90495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052F63D-9EB3-4457-BC01-12CB327432B4}" type="datetime1">
              <a:rPr lang="it-IT"/>
              <a:pPr>
                <a:defRPr/>
              </a:pPr>
              <a:t>27/10/2020</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768BC596-4518-4061-8C83-D9FDD7BE55D3}" type="slidenum">
              <a:rPr lang="it-IT" altLang="it-IT"/>
              <a:pPr>
                <a:defRPr/>
              </a:pPr>
              <a:t>‹#›</a:t>
            </a:fld>
            <a:endParaRPr lang="it-IT" altLang="it-IT"/>
          </a:p>
        </p:txBody>
      </p:sp>
    </p:spTree>
    <p:extLst>
      <p:ext uri="{BB962C8B-B14F-4D97-AF65-F5344CB8AC3E}">
        <p14:creationId xmlns:p14="http://schemas.microsoft.com/office/powerpoint/2010/main" val="428317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3"/>
          <p:cNvSpPr>
            <a:spLocks noGrp="1"/>
          </p:cNvSpPr>
          <p:nvPr>
            <p:ph type="dt" sz="half" idx="10"/>
          </p:nvPr>
        </p:nvSpPr>
        <p:spPr/>
        <p:txBody>
          <a:bodyPr/>
          <a:lstStyle>
            <a:lvl1pPr>
              <a:defRPr/>
            </a:lvl1pPr>
          </a:lstStyle>
          <a:p>
            <a:pPr>
              <a:defRPr/>
            </a:pPr>
            <a:fld id="{BDBAA9FB-6C02-4A0B-ACD2-206C7B8B8B54}" type="datetime1">
              <a:rPr lang="it-IT"/>
              <a:pPr>
                <a:defRPr/>
              </a:pPr>
              <a:t>27/10/2020</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978CC391-C61B-415A-8F26-854B04525E7D}" type="slidenum">
              <a:rPr lang="it-IT" altLang="it-IT"/>
              <a:pPr>
                <a:defRPr/>
              </a:pPr>
              <a:t>‹#›</a:t>
            </a:fld>
            <a:endParaRPr lang="it-IT" altLang="it-IT"/>
          </a:p>
        </p:txBody>
      </p:sp>
    </p:spTree>
    <p:extLst>
      <p:ext uri="{BB962C8B-B14F-4D97-AF65-F5344CB8AC3E}">
        <p14:creationId xmlns:p14="http://schemas.microsoft.com/office/powerpoint/2010/main" val="3307990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3"/>
          <p:cNvSpPr>
            <a:spLocks noGrp="1"/>
          </p:cNvSpPr>
          <p:nvPr>
            <p:ph type="dt" sz="half" idx="10"/>
          </p:nvPr>
        </p:nvSpPr>
        <p:spPr/>
        <p:txBody>
          <a:bodyPr/>
          <a:lstStyle>
            <a:lvl1pPr>
              <a:defRPr/>
            </a:lvl1pPr>
          </a:lstStyle>
          <a:p>
            <a:pPr>
              <a:defRPr/>
            </a:pPr>
            <a:fld id="{396008A7-99AA-4D84-A1D0-FD9B54D5743B}" type="datetime1">
              <a:rPr lang="it-IT"/>
              <a:pPr>
                <a:defRPr/>
              </a:pPr>
              <a:t>27/10/2020</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pPr>
              <a:defRPr/>
            </a:pPr>
            <a:fld id="{82A801B4-EE70-45BF-8AA9-09DEF162E1BC}" type="slidenum">
              <a:rPr lang="it-IT" altLang="it-IT"/>
              <a:pPr>
                <a:defRPr/>
              </a:pPr>
              <a:t>‹#›</a:t>
            </a:fld>
            <a:endParaRPr lang="it-IT" altLang="it-IT"/>
          </a:p>
        </p:txBody>
      </p:sp>
    </p:spTree>
    <p:extLst>
      <p:ext uri="{BB962C8B-B14F-4D97-AF65-F5344CB8AC3E}">
        <p14:creationId xmlns:p14="http://schemas.microsoft.com/office/powerpoint/2010/main" val="164945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3"/>
          <p:cNvSpPr>
            <a:spLocks noGrp="1"/>
          </p:cNvSpPr>
          <p:nvPr>
            <p:ph type="dt" sz="half" idx="10"/>
          </p:nvPr>
        </p:nvSpPr>
        <p:spPr/>
        <p:txBody>
          <a:bodyPr/>
          <a:lstStyle>
            <a:lvl1pPr>
              <a:defRPr/>
            </a:lvl1pPr>
          </a:lstStyle>
          <a:p>
            <a:pPr>
              <a:defRPr/>
            </a:pPr>
            <a:fld id="{3E5E7A28-3E6E-43DE-9C61-D8B69E8B9048}" type="datetime1">
              <a:rPr lang="it-IT"/>
              <a:pPr>
                <a:defRPr/>
              </a:pPr>
              <a:t>27/10/2020</a:t>
            </a:fld>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32A21381-7EAA-4C75-8D15-77C1EF9B5254}" type="slidenum">
              <a:rPr lang="it-IT" altLang="it-IT"/>
              <a:pPr>
                <a:defRPr/>
              </a:pPr>
              <a:t>‹#›</a:t>
            </a:fld>
            <a:endParaRPr lang="it-IT" altLang="it-IT"/>
          </a:p>
        </p:txBody>
      </p:sp>
    </p:spTree>
    <p:extLst>
      <p:ext uri="{BB962C8B-B14F-4D97-AF65-F5344CB8AC3E}">
        <p14:creationId xmlns:p14="http://schemas.microsoft.com/office/powerpoint/2010/main" val="1054405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8B54EE-1F2B-46E1-8367-47B6F82EAF89}" type="datetime1">
              <a:rPr lang="it-IT"/>
              <a:pPr>
                <a:defRPr/>
              </a:pPr>
              <a:t>27/10/2020</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FB661BCD-9D0A-4957-AD62-2BAC69D33011}" type="slidenum">
              <a:rPr lang="it-IT" altLang="it-IT"/>
              <a:pPr>
                <a:defRPr/>
              </a:pPr>
              <a:t>‹#›</a:t>
            </a:fld>
            <a:endParaRPr lang="it-IT" altLang="it-IT"/>
          </a:p>
        </p:txBody>
      </p:sp>
    </p:spTree>
    <p:extLst>
      <p:ext uri="{BB962C8B-B14F-4D97-AF65-F5344CB8AC3E}">
        <p14:creationId xmlns:p14="http://schemas.microsoft.com/office/powerpoint/2010/main" val="94512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BA37C80-60CE-4096-A9D5-301445393CD1}" type="datetime1">
              <a:rPr lang="it-IT"/>
              <a:pPr>
                <a:defRPr/>
              </a:pPr>
              <a:t>27/10/2020</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F3263BA8-8313-43EF-8F5A-F1CCFB6C0C37}" type="slidenum">
              <a:rPr lang="it-IT" altLang="it-IT"/>
              <a:pPr>
                <a:defRPr/>
              </a:pPr>
              <a:t>‹#›</a:t>
            </a:fld>
            <a:endParaRPr lang="it-IT" altLang="it-IT"/>
          </a:p>
        </p:txBody>
      </p:sp>
    </p:spTree>
    <p:extLst>
      <p:ext uri="{BB962C8B-B14F-4D97-AF65-F5344CB8AC3E}">
        <p14:creationId xmlns:p14="http://schemas.microsoft.com/office/powerpoint/2010/main" val="128510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F0056A9-D267-49E5-8286-D71B931529BB}" type="datetime1">
              <a:rPr lang="it-IT"/>
              <a:pPr>
                <a:defRPr/>
              </a:pPr>
              <a:t>27/10/2020</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88BC92B3-E090-453D-91FF-29A175A5D017}" type="slidenum">
              <a:rPr lang="it-IT" altLang="it-IT"/>
              <a:pPr>
                <a:defRPr/>
              </a:pPr>
              <a:t>‹#›</a:t>
            </a:fld>
            <a:endParaRPr lang="it-IT" altLang="it-IT"/>
          </a:p>
        </p:txBody>
      </p:sp>
    </p:spTree>
    <p:extLst>
      <p:ext uri="{BB962C8B-B14F-4D97-AF65-F5344CB8AC3E}">
        <p14:creationId xmlns:p14="http://schemas.microsoft.com/office/powerpoint/2010/main" val="239954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endParaRPr lang="it-IT" altLang="it-IT"/>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endParaRPr lang="it-IT" alt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DB0F379-B8FB-4D9E-9D3C-55E923956763}" type="datetime1">
              <a:rPr lang="it-IT"/>
              <a:pPr>
                <a:defRPr/>
              </a:pPr>
              <a:t>27/10/2020</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884B2EE-D871-4EF7-8D87-5A8428C688C3}"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1.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30.w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oleObject" Target="../embeddings/oleObject13.bin"/><Relationship Id="rId18" Type="http://schemas.openxmlformats.org/officeDocument/2006/relationships/image" Target="../media/image38.wmf"/><Relationship Id="rId3" Type="http://schemas.openxmlformats.org/officeDocument/2006/relationships/notesSlide" Target="../notesSlides/notesSlide23.xml"/><Relationship Id="rId7" Type="http://schemas.openxmlformats.org/officeDocument/2006/relationships/image" Target="../media/image33.wmf"/><Relationship Id="rId12" Type="http://schemas.openxmlformats.org/officeDocument/2006/relationships/image" Target="../media/image35.wmf"/><Relationship Id="rId17" Type="http://schemas.openxmlformats.org/officeDocument/2006/relationships/oleObject" Target="../embeddings/oleObject15.bin"/><Relationship Id="rId2" Type="http://schemas.openxmlformats.org/officeDocument/2006/relationships/slideLayout" Target="../slideLayouts/slideLayout1.xml"/><Relationship Id="rId16" Type="http://schemas.openxmlformats.org/officeDocument/2006/relationships/image" Target="../media/image37.wmf"/><Relationship Id="rId20" Type="http://schemas.openxmlformats.org/officeDocument/2006/relationships/image" Target="../media/image39.wmf"/><Relationship Id="rId1" Type="http://schemas.openxmlformats.org/officeDocument/2006/relationships/vmlDrawing" Target="../drawings/vmlDrawing6.vml"/><Relationship Id="rId6" Type="http://schemas.openxmlformats.org/officeDocument/2006/relationships/oleObject" Target="../embeddings/oleObject10.bin"/><Relationship Id="rId11" Type="http://schemas.openxmlformats.org/officeDocument/2006/relationships/oleObject" Target="../embeddings/oleObject12.bin"/><Relationship Id="rId5" Type="http://schemas.openxmlformats.org/officeDocument/2006/relationships/image" Target="../media/image32.wmf"/><Relationship Id="rId15" Type="http://schemas.openxmlformats.org/officeDocument/2006/relationships/oleObject" Target="../embeddings/oleObject14.bin"/><Relationship Id="rId10" Type="http://schemas.openxmlformats.org/officeDocument/2006/relationships/image" Target="../media/image40.png"/><Relationship Id="rId19" Type="http://schemas.openxmlformats.org/officeDocument/2006/relationships/oleObject" Target="../embeddings/oleObject16.bin"/><Relationship Id="rId4" Type="http://schemas.openxmlformats.org/officeDocument/2006/relationships/oleObject" Target="../embeddings/oleObject9.bin"/><Relationship Id="rId9" Type="http://schemas.openxmlformats.org/officeDocument/2006/relationships/image" Target="../media/image34.wmf"/><Relationship Id="rId14" Type="http://schemas.openxmlformats.org/officeDocument/2006/relationships/image" Target="../media/image36.wmf"/></Relationships>
</file>

<file path=ppt/slides/_rels/slide25.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24.xml"/><Relationship Id="rId7"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41.wmf"/><Relationship Id="rId5" Type="http://schemas.openxmlformats.org/officeDocument/2006/relationships/oleObject" Target="../embeddings/oleObject17.bin"/><Relationship Id="rId10" Type="http://schemas.openxmlformats.org/officeDocument/2006/relationships/image" Target="../media/image43.wmf"/><Relationship Id="rId4" Type="http://schemas.openxmlformats.org/officeDocument/2006/relationships/image" Target="../media/image40.png"/><Relationship Id="rId9"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60.jpeg"/></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8.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BAC93EE-9C7A-483F-927B-1AC2808EBAB6}" type="slidenum">
              <a:rPr lang="it-IT" altLang="it-IT" sz="1200" smtClean="0">
                <a:solidFill>
                  <a:srgbClr val="898989"/>
                </a:solidFill>
              </a:rPr>
              <a:pPr>
                <a:spcBef>
                  <a:spcPct val="0"/>
                </a:spcBef>
                <a:buFontTx/>
                <a:buNone/>
              </a:pPr>
              <a:t>1</a:t>
            </a:fld>
            <a:endParaRPr lang="it-IT" altLang="it-IT" sz="1200">
              <a:solidFill>
                <a:srgbClr val="898989"/>
              </a:solidFill>
            </a:endParaRPr>
          </a:p>
        </p:txBody>
      </p:sp>
      <p:pic>
        <p:nvPicPr>
          <p:cNvPr id="3075" name="Picture 2" descr="http://roma2.rm.ingv.it/userfiles/image/tematiche/MagnetismoRocce/Fig1-lode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89138"/>
            <a:ext cx="38766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Risultati immagini per magnetizzazione rocce immag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3789363"/>
            <a:ext cx="403225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63713" y="1139825"/>
            <a:ext cx="5432425" cy="708025"/>
          </a:xfrm>
          <a:prstGeom prst="rect">
            <a:avLst/>
          </a:prstGeom>
          <a:noFill/>
        </p:spPr>
        <p:txBody>
          <a:bodyPr wrap="none">
            <a:spAutoFit/>
          </a:bodyPr>
          <a:lstStyle/>
          <a:p>
            <a:pPr eaLnBrk="1" hangingPunct="1">
              <a:defRPr/>
            </a:pPr>
            <a:r>
              <a:rPr lang="en-GB" sz="4000" dirty="0" err="1">
                <a:effectLst>
                  <a:outerShdw blurRad="38100" dist="38100" dir="2700000" algn="tl">
                    <a:srgbClr val="000000">
                      <a:alpha val="43137"/>
                    </a:srgbClr>
                  </a:outerShdw>
                </a:effectLst>
              </a:rPr>
              <a:t>Magnetizzazione</a:t>
            </a:r>
            <a:r>
              <a:rPr lang="en-GB" sz="4000" dirty="0">
                <a:effectLst>
                  <a:outerShdw blurRad="38100" dist="38100" dir="2700000" algn="tl">
                    <a:srgbClr val="000000">
                      <a:alpha val="43137"/>
                    </a:srgbClr>
                  </a:outerShdw>
                </a:effectLst>
              </a:rPr>
              <a:t> </a:t>
            </a:r>
            <a:r>
              <a:rPr lang="en-GB" sz="4000" dirty="0" err="1">
                <a:effectLst>
                  <a:outerShdw blurRad="38100" dist="38100" dir="2700000" algn="tl">
                    <a:srgbClr val="000000">
                      <a:alpha val="43137"/>
                    </a:srgbClr>
                  </a:outerShdw>
                </a:effectLst>
              </a:rPr>
              <a:t>rocce</a:t>
            </a:r>
            <a:endParaRPr lang="it-IT" sz="4000"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315913" y="896938"/>
            <a:ext cx="8675687"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en-US" altLang="it-IT" sz="2800" b="1" dirty="0">
                <a:solidFill>
                  <a:srgbClr val="000000"/>
                </a:solidFill>
                <a:ea typeface="ＭＳ Ｐゴシック" panose="020B0600070205080204" pitchFamily="34" charset="-128"/>
                <a:cs typeface="DejaVu Sans" charset="0"/>
              </a:rPr>
              <a:t>Magnetic properties of materials: </a:t>
            </a:r>
            <a:r>
              <a:rPr lang="en-US" altLang="it-IT" sz="2800" b="1" dirty="0" err="1">
                <a:solidFill>
                  <a:srgbClr val="FF0000"/>
                </a:solidFill>
                <a:ea typeface="ＭＳ Ｐゴシック" panose="020B0600070205080204" pitchFamily="34" charset="-128"/>
                <a:cs typeface="DejaVu Sans" charset="0"/>
              </a:rPr>
              <a:t>paramagnetism</a:t>
            </a:r>
            <a:endParaRPr lang="en-US" altLang="it-IT" sz="2800" b="1" dirty="0">
              <a:solidFill>
                <a:srgbClr val="FF0000"/>
              </a:solidFill>
              <a:ea typeface="ＭＳ Ｐゴシック" panose="020B0600070205080204" pitchFamily="34" charset="-128"/>
              <a:cs typeface="DejaVu Sans" charset="0"/>
            </a:endParaRPr>
          </a:p>
        </p:txBody>
      </p:sp>
      <p:sp>
        <p:nvSpPr>
          <p:cNvPr id="18435" name="Rectangle 2"/>
          <p:cNvSpPr>
            <a:spLocks noChangeArrowheads="1"/>
          </p:cNvSpPr>
          <p:nvPr/>
        </p:nvSpPr>
        <p:spPr bwMode="auto">
          <a:xfrm>
            <a:off x="338138" y="1485900"/>
            <a:ext cx="573722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just" eaLnBrk="1" hangingPunct="1">
              <a:spcBef>
                <a:spcPct val="0"/>
              </a:spcBef>
              <a:buFont typeface="Calibri" panose="020F0502020204030204" pitchFamily="34" charset="0"/>
              <a:buChar char="•"/>
            </a:pPr>
            <a:r>
              <a:rPr lang="en-US" altLang="it-IT" sz="1800" b="1" dirty="0">
                <a:solidFill>
                  <a:srgbClr val="000000"/>
                </a:solidFill>
                <a:ea typeface="DejaVu Sans" charset="0"/>
                <a:cs typeface="DejaVu Sans" charset="0"/>
              </a:rPr>
              <a:t> </a:t>
            </a:r>
            <a:r>
              <a:rPr lang="en-US" altLang="it-IT" sz="1800" b="1" dirty="0" err="1">
                <a:solidFill>
                  <a:srgbClr val="000000"/>
                </a:solidFill>
                <a:ea typeface="DejaVu Sans" charset="0"/>
                <a:cs typeface="DejaVu Sans" charset="0"/>
              </a:rPr>
              <a:t>Paramagnetism</a:t>
            </a:r>
            <a:r>
              <a:rPr lang="en-US" altLang="it-IT" sz="1800" b="1" dirty="0">
                <a:solidFill>
                  <a:srgbClr val="000000"/>
                </a:solidFill>
                <a:ea typeface="DejaVu Sans" charset="0"/>
                <a:cs typeface="DejaVu Sans" charset="0"/>
              </a:rPr>
              <a:t> is a statistical phenomenon. When one or more electron spins is unpaired, the net magnetic moment of an atom or ion is no longer zero. The resultant magnetic moment can align with a magnetic field.</a:t>
            </a:r>
          </a:p>
          <a:p>
            <a:pPr algn="just" eaLnBrk="1" hangingPunct="1">
              <a:spcBef>
                <a:spcPct val="0"/>
              </a:spcBef>
              <a:buFont typeface="Calibri" panose="020F0502020204030204" pitchFamily="34" charset="0"/>
              <a:buNone/>
            </a:pPr>
            <a:endParaRPr lang="en-US" altLang="it-IT" sz="1800" b="1" dirty="0">
              <a:solidFill>
                <a:srgbClr val="000000"/>
              </a:solidFill>
              <a:ea typeface="DejaVu Sans" charset="0"/>
              <a:cs typeface="DejaVu Sans" charset="0"/>
            </a:endParaRPr>
          </a:p>
          <a:p>
            <a:pPr algn="just" eaLnBrk="1" hangingPunct="1">
              <a:spcBef>
                <a:spcPct val="0"/>
              </a:spcBef>
              <a:buFont typeface="Calibri" panose="020F0502020204030204" pitchFamily="34" charset="0"/>
              <a:buChar char="•"/>
            </a:pPr>
            <a:r>
              <a:rPr lang="en-US" altLang="it-IT" sz="1800" b="1" dirty="0">
                <a:solidFill>
                  <a:srgbClr val="000000"/>
                </a:solidFill>
                <a:ea typeface="DejaVu Sans" charset="0"/>
                <a:cs typeface="DejaVu Sans" charset="0"/>
              </a:rPr>
              <a:t> The alignment is opposed by thermal energy which favors chaotic orientations of the spin magnetic moments.</a:t>
            </a:r>
          </a:p>
          <a:p>
            <a:pPr algn="just" eaLnBrk="1" hangingPunct="1">
              <a:spcBef>
                <a:spcPct val="0"/>
              </a:spcBef>
              <a:buFont typeface="Calibri" panose="020F0502020204030204" pitchFamily="34" charset="0"/>
              <a:buNone/>
            </a:pPr>
            <a:endParaRPr lang="en-US" altLang="it-IT" sz="1800" b="1" dirty="0">
              <a:solidFill>
                <a:srgbClr val="000000"/>
              </a:solidFill>
              <a:ea typeface="DejaVu Sans" charset="0"/>
              <a:cs typeface="DejaVu Sans" charset="0"/>
            </a:endParaRPr>
          </a:p>
          <a:p>
            <a:pPr algn="just" eaLnBrk="1" hangingPunct="1">
              <a:spcBef>
                <a:spcPct val="0"/>
              </a:spcBef>
              <a:buFont typeface="Calibri" panose="020F0502020204030204" pitchFamily="34" charset="0"/>
              <a:buChar char="•"/>
            </a:pPr>
            <a:r>
              <a:rPr lang="en-US" altLang="it-IT" sz="1800" b="1" dirty="0">
                <a:solidFill>
                  <a:srgbClr val="000000"/>
                </a:solidFill>
                <a:ea typeface="DejaVu Sans" charset="0"/>
                <a:cs typeface="DejaVu Sans" charset="0"/>
              </a:rPr>
              <a:t> The magnetic energy is small compared to the thermal energy, and in the absence of a magnetic field the magnetic moments are oriented randomly. </a:t>
            </a:r>
          </a:p>
          <a:p>
            <a:pPr algn="just" eaLnBrk="1" hangingPunct="1">
              <a:spcBef>
                <a:spcPct val="0"/>
              </a:spcBef>
              <a:buFont typeface="Calibri" panose="020F0502020204030204" pitchFamily="34" charset="0"/>
              <a:buNone/>
            </a:pPr>
            <a:endParaRPr lang="en-US" altLang="it-IT" sz="1800" b="1" dirty="0">
              <a:solidFill>
                <a:srgbClr val="000000"/>
              </a:solidFill>
              <a:ea typeface="DejaVu Sans" charset="0"/>
              <a:cs typeface="DejaVu Sans" charset="0"/>
            </a:endParaRPr>
          </a:p>
          <a:p>
            <a:pPr algn="just" eaLnBrk="1" hangingPunct="1">
              <a:spcBef>
                <a:spcPct val="0"/>
              </a:spcBef>
              <a:buFont typeface="Calibri" panose="020F0502020204030204" pitchFamily="34" charset="0"/>
              <a:buChar char="•"/>
            </a:pPr>
            <a:r>
              <a:rPr lang="en-US" altLang="it-IT" sz="1800" b="1" dirty="0">
                <a:solidFill>
                  <a:srgbClr val="000000"/>
                </a:solidFill>
                <a:ea typeface="DejaVu Sans" charset="0"/>
                <a:cs typeface="DejaVu Sans" charset="0"/>
              </a:rPr>
              <a:t> When a magnetic field is applied, the chaotic alignment of magnetic moments is </a:t>
            </a:r>
            <a:r>
              <a:rPr lang="en-US" altLang="it-IT" sz="1800" b="1" dirty="0" err="1">
                <a:solidFill>
                  <a:srgbClr val="000000"/>
                </a:solidFill>
                <a:ea typeface="DejaVu Sans" charset="0"/>
                <a:cs typeface="DejaVu Sans" charset="0"/>
              </a:rPr>
              <a:t>biassed</a:t>
            </a:r>
            <a:r>
              <a:rPr lang="en-US" altLang="it-IT" sz="1800" b="1" dirty="0">
                <a:solidFill>
                  <a:srgbClr val="000000"/>
                </a:solidFill>
                <a:ea typeface="DejaVu Sans" charset="0"/>
                <a:cs typeface="DejaVu Sans" charset="0"/>
              </a:rPr>
              <a:t> towards the field direction. A magnetization is induced proportional to the strength of the applied field and parallel to its direction. The susceptibility is reversible, small and positive</a:t>
            </a:r>
          </a:p>
        </p:txBody>
      </p:sp>
      <p:pic>
        <p:nvPicPr>
          <p:cNvPr id="1843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063" y="2690813"/>
            <a:ext cx="2706687" cy="203835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315913" y="896938"/>
            <a:ext cx="8675687"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en-US" altLang="it-IT" sz="2800" b="1" dirty="0">
                <a:solidFill>
                  <a:srgbClr val="000000"/>
                </a:solidFill>
                <a:ea typeface="ＭＳ Ｐゴシック" panose="020B0600070205080204" pitchFamily="34" charset="-128"/>
                <a:cs typeface="DejaVu Sans" charset="0"/>
              </a:rPr>
              <a:t>Magnetic properties of materials: </a:t>
            </a:r>
            <a:r>
              <a:rPr lang="en-US" altLang="it-IT" sz="2800" b="1" dirty="0" err="1">
                <a:solidFill>
                  <a:srgbClr val="FF0000"/>
                </a:solidFill>
                <a:ea typeface="ＭＳ Ｐゴシック" panose="020B0600070205080204" pitchFamily="34" charset="-128"/>
                <a:cs typeface="DejaVu Sans" charset="0"/>
              </a:rPr>
              <a:t>paramagnetism</a:t>
            </a:r>
            <a:endParaRPr lang="en-US" altLang="it-IT" sz="2800" b="1" dirty="0">
              <a:solidFill>
                <a:srgbClr val="FF0000"/>
              </a:solidFill>
              <a:ea typeface="ＭＳ Ｐゴシック" panose="020B0600070205080204" pitchFamily="34" charset="-128"/>
              <a:cs typeface="DejaVu Sans" charset="0"/>
            </a:endParaRPr>
          </a:p>
        </p:txBody>
      </p:sp>
      <p:sp>
        <p:nvSpPr>
          <p:cNvPr id="20483" name="Rectangle 2"/>
          <p:cNvSpPr>
            <a:spLocks noChangeArrowheads="1"/>
          </p:cNvSpPr>
          <p:nvPr/>
        </p:nvSpPr>
        <p:spPr bwMode="auto">
          <a:xfrm>
            <a:off x="338138" y="1495425"/>
            <a:ext cx="37338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just" eaLnBrk="1" hangingPunct="1">
              <a:spcBef>
                <a:spcPct val="0"/>
              </a:spcBef>
              <a:buFont typeface="Calibri" panose="020F0502020204030204" pitchFamily="34" charset="0"/>
              <a:buChar char="•"/>
            </a:pPr>
            <a:r>
              <a:rPr lang="en-US" altLang="it-IT" sz="1800" b="1">
                <a:solidFill>
                  <a:srgbClr val="000000"/>
                </a:solidFill>
                <a:ea typeface="DejaVu Sans" charset="0"/>
                <a:cs typeface="DejaVu Sans" charset="0"/>
              </a:rPr>
              <a:t> Very large H or very low T is required to align all the moments.</a:t>
            </a:r>
          </a:p>
        </p:txBody>
      </p:sp>
      <p:grpSp>
        <p:nvGrpSpPr>
          <p:cNvPr id="20484" name="Group 3"/>
          <p:cNvGrpSpPr>
            <a:grpSpLocks/>
          </p:cNvGrpSpPr>
          <p:nvPr/>
        </p:nvGrpSpPr>
        <p:grpSpPr bwMode="auto">
          <a:xfrm>
            <a:off x="4452938" y="1447800"/>
            <a:ext cx="4151312" cy="2727325"/>
            <a:chOff x="2805" y="912"/>
            <a:chExt cx="2615" cy="1718"/>
          </a:xfrm>
        </p:grpSpPr>
        <p:sp>
          <p:nvSpPr>
            <p:cNvPr id="20490" name="Rectangle 4"/>
            <p:cNvSpPr>
              <a:spLocks noChangeArrowheads="1"/>
            </p:cNvSpPr>
            <p:nvPr/>
          </p:nvSpPr>
          <p:spPr bwMode="auto">
            <a:xfrm>
              <a:off x="2829" y="1200"/>
              <a:ext cx="863" cy="1151"/>
            </a:xfrm>
            <a:prstGeom prst="rect">
              <a:avLst/>
            </a:prstGeom>
            <a:solidFill>
              <a:srgbClr val="FFFF00"/>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20491" name="Line 5"/>
            <p:cNvSpPr>
              <a:spLocks noChangeShapeType="1"/>
            </p:cNvSpPr>
            <p:nvPr/>
          </p:nvSpPr>
          <p:spPr bwMode="auto">
            <a:xfrm flipV="1">
              <a:off x="2955" y="1277"/>
              <a:ext cx="34" cy="132"/>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492" name="Line 6"/>
            <p:cNvSpPr>
              <a:spLocks noChangeShapeType="1"/>
            </p:cNvSpPr>
            <p:nvPr/>
          </p:nvSpPr>
          <p:spPr bwMode="auto">
            <a:xfrm>
              <a:off x="3049" y="1385"/>
              <a:ext cx="134" cy="13"/>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493" name="Line 7"/>
            <p:cNvSpPr>
              <a:spLocks noChangeShapeType="1"/>
            </p:cNvSpPr>
            <p:nvPr/>
          </p:nvSpPr>
          <p:spPr bwMode="auto">
            <a:xfrm flipH="1" flipV="1">
              <a:off x="3339" y="1277"/>
              <a:ext cx="34" cy="133"/>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494" name="Line 8"/>
            <p:cNvSpPr>
              <a:spLocks noChangeShapeType="1"/>
            </p:cNvSpPr>
            <p:nvPr/>
          </p:nvSpPr>
          <p:spPr bwMode="auto">
            <a:xfrm flipH="1">
              <a:off x="3164" y="1536"/>
              <a:ext cx="97" cy="95"/>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495" name="Line 9"/>
            <p:cNvSpPr>
              <a:spLocks noChangeShapeType="1"/>
            </p:cNvSpPr>
            <p:nvPr/>
          </p:nvSpPr>
          <p:spPr bwMode="auto">
            <a:xfrm>
              <a:off x="3387" y="1521"/>
              <a:ext cx="131" cy="29"/>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496" name="Line 10"/>
            <p:cNvSpPr>
              <a:spLocks noChangeShapeType="1"/>
            </p:cNvSpPr>
            <p:nvPr/>
          </p:nvSpPr>
          <p:spPr bwMode="auto">
            <a:xfrm>
              <a:off x="3485" y="1704"/>
              <a:ext cx="126" cy="4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497" name="Line 11"/>
            <p:cNvSpPr>
              <a:spLocks noChangeShapeType="1"/>
            </p:cNvSpPr>
            <p:nvPr/>
          </p:nvSpPr>
          <p:spPr bwMode="auto">
            <a:xfrm flipV="1">
              <a:off x="3501" y="1919"/>
              <a:ext cx="95" cy="97"/>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498" name="Line 12"/>
            <p:cNvSpPr>
              <a:spLocks noChangeShapeType="1"/>
            </p:cNvSpPr>
            <p:nvPr/>
          </p:nvSpPr>
          <p:spPr bwMode="auto">
            <a:xfrm flipV="1">
              <a:off x="2925" y="1631"/>
              <a:ext cx="95" cy="97"/>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499" name="Line 13"/>
            <p:cNvSpPr>
              <a:spLocks noChangeShapeType="1"/>
            </p:cNvSpPr>
            <p:nvPr/>
          </p:nvSpPr>
          <p:spPr bwMode="auto">
            <a:xfrm>
              <a:off x="3010" y="1743"/>
              <a:ext cx="118" cy="65"/>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00" name="Line 14"/>
            <p:cNvSpPr>
              <a:spLocks noChangeShapeType="1"/>
            </p:cNvSpPr>
            <p:nvPr/>
          </p:nvSpPr>
          <p:spPr bwMode="auto">
            <a:xfrm flipV="1">
              <a:off x="3003" y="1953"/>
              <a:ext cx="132" cy="29"/>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01" name="Line 15"/>
            <p:cNvSpPr>
              <a:spLocks noChangeShapeType="1"/>
            </p:cNvSpPr>
            <p:nvPr/>
          </p:nvSpPr>
          <p:spPr bwMode="auto">
            <a:xfrm flipV="1">
              <a:off x="3265" y="1723"/>
              <a:ext cx="86" cy="105"/>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02" name="Line 16"/>
            <p:cNvSpPr>
              <a:spLocks noChangeShapeType="1"/>
            </p:cNvSpPr>
            <p:nvPr/>
          </p:nvSpPr>
          <p:spPr bwMode="auto">
            <a:xfrm flipV="1">
              <a:off x="3152" y="2034"/>
              <a:ext cx="121" cy="6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03" name="Line 17"/>
            <p:cNvSpPr>
              <a:spLocks noChangeShapeType="1"/>
            </p:cNvSpPr>
            <p:nvPr/>
          </p:nvSpPr>
          <p:spPr bwMode="auto">
            <a:xfrm flipH="1" flipV="1">
              <a:off x="3336" y="2102"/>
              <a:ext cx="136" cy="1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04" name="Line 18"/>
            <p:cNvSpPr>
              <a:spLocks noChangeShapeType="1"/>
            </p:cNvSpPr>
            <p:nvPr/>
          </p:nvSpPr>
          <p:spPr bwMode="auto">
            <a:xfrm>
              <a:off x="3437" y="2184"/>
              <a:ext cx="126" cy="45"/>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05" name="Line 19"/>
            <p:cNvSpPr>
              <a:spLocks noChangeShapeType="1"/>
            </p:cNvSpPr>
            <p:nvPr/>
          </p:nvSpPr>
          <p:spPr bwMode="auto">
            <a:xfrm flipH="1">
              <a:off x="2918" y="2167"/>
              <a:ext cx="109" cy="8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06" name="Line 20"/>
            <p:cNvSpPr>
              <a:spLocks noChangeShapeType="1"/>
            </p:cNvSpPr>
            <p:nvPr/>
          </p:nvSpPr>
          <p:spPr bwMode="auto">
            <a:xfrm flipH="1" flipV="1">
              <a:off x="3329" y="1904"/>
              <a:ext cx="54" cy="126"/>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07" name="Line 21"/>
            <p:cNvSpPr>
              <a:spLocks noChangeShapeType="1"/>
            </p:cNvSpPr>
            <p:nvPr/>
          </p:nvSpPr>
          <p:spPr bwMode="auto">
            <a:xfrm flipH="1" flipV="1">
              <a:off x="3122" y="2153"/>
              <a:ext cx="85" cy="10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08" name="Line 22"/>
            <p:cNvSpPr>
              <a:spLocks noChangeShapeType="1"/>
            </p:cNvSpPr>
            <p:nvPr/>
          </p:nvSpPr>
          <p:spPr bwMode="auto">
            <a:xfrm flipH="1">
              <a:off x="3480" y="1344"/>
              <a:ext cx="137" cy="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09" name="Line 23"/>
            <p:cNvSpPr>
              <a:spLocks noChangeShapeType="1"/>
            </p:cNvSpPr>
            <p:nvPr/>
          </p:nvSpPr>
          <p:spPr bwMode="auto">
            <a:xfrm>
              <a:off x="2924" y="1852"/>
              <a:ext cx="1" cy="135"/>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10" name="Text Box 24"/>
            <p:cNvSpPr txBox="1">
              <a:spLocks noChangeArrowheads="1"/>
            </p:cNvSpPr>
            <p:nvPr/>
          </p:nvSpPr>
          <p:spPr bwMode="auto">
            <a:xfrm>
              <a:off x="2805" y="912"/>
              <a:ext cx="95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125"/>
                </a:spcBef>
                <a:buFontTx/>
                <a:buNone/>
              </a:pPr>
              <a:r>
                <a:rPr lang="en-US" altLang="it-IT" sz="1800" b="1">
                  <a:solidFill>
                    <a:srgbClr val="000000"/>
                  </a:solidFill>
                  <a:ea typeface="DejaVu Sans" charset="0"/>
                  <a:cs typeface="DejaVu Sans" charset="0"/>
                </a:rPr>
                <a:t>H = 0, M = 0</a:t>
              </a:r>
            </a:p>
          </p:txBody>
        </p:sp>
        <p:sp>
          <p:nvSpPr>
            <p:cNvPr id="20511" name="Rectangle 25"/>
            <p:cNvSpPr>
              <a:spLocks noChangeArrowheads="1"/>
            </p:cNvSpPr>
            <p:nvPr/>
          </p:nvSpPr>
          <p:spPr bwMode="auto">
            <a:xfrm>
              <a:off x="4221" y="1200"/>
              <a:ext cx="863" cy="1151"/>
            </a:xfrm>
            <a:prstGeom prst="rect">
              <a:avLst/>
            </a:prstGeom>
            <a:solidFill>
              <a:srgbClr val="FFFF00"/>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20512" name="Line 26"/>
            <p:cNvSpPr>
              <a:spLocks noChangeShapeType="1"/>
            </p:cNvSpPr>
            <p:nvPr/>
          </p:nvSpPr>
          <p:spPr bwMode="auto">
            <a:xfrm flipV="1">
              <a:off x="4347" y="1278"/>
              <a:ext cx="34" cy="132"/>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13" name="Line 27"/>
            <p:cNvSpPr>
              <a:spLocks noChangeShapeType="1"/>
            </p:cNvSpPr>
            <p:nvPr/>
          </p:nvSpPr>
          <p:spPr bwMode="auto">
            <a:xfrm flipV="1">
              <a:off x="4451" y="1356"/>
              <a:ext cx="115" cy="71"/>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14" name="Line 28"/>
            <p:cNvSpPr>
              <a:spLocks noChangeShapeType="1"/>
            </p:cNvSpPr>
            <p:nvPr/>
          </p:nvSpPr>
          <p:spPr bwMode="auto">
            <a:xfrm flipH="1" flipV="1">
              <a:off x="4731" y="1277"/>
              <a:ext cx="34" cy="133"/>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15" name="Line 29"/>
            <p:cNvSpPr>
              <a:spLocks noChangeShapeType="1"/>
            </p:cNvSpPr>
            <p:nvPr/>
          </p:nvSpPr>
          <p:spPr bwMode="auto">
            <a:xfrm flipH="1" flipV="1">
              <a:off x="4553" y="1539"/>
              <a:ext cx="103" cy="9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16" name="Line 30"/>
            <p:cNvSpPr>
              <a:spLocks noChangeShapeType="1"/>
            </p:cNvSpPr>
            <p:nvPr/>
          </p:nvSpPr>
          <p:spPr bwMode="auto">
            <a:xfrm flipV="1">
              <a:off x="4786" y="1501"/>
              <a:ext cx="117" cy="69"/>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17" name="Line 31"/>
            <p:cNvSpPr>
              <a:spLocks noChangeShapeType="1"/>
            </p:cNvSpPr>
            <p:nvPr/>
          </p:nvSpPr>
          <p:spPr bwMode="auto">
            <a:xfrm flipV="1">
              <a:off x="4896" y="1675"/>
              <a:ext cx="88" cy="104"/>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18" name="Line 32"/>
            <p:cNvSpPr>
              <a:spLocks noChangeShapeType="1"/>
            </p:cNvSpPr>
            <p:nvPr/>
          </p:nvSpPr>
          <p:spPr bwMode="auto">
            <a:xfrm flipV="1">
              <a:off x="4893" y="1919"/>
              <a:ext cx="95" cy="97"/>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19" name="Line 33"/>
            <p:cNvSpPr>
              <a:spLocks noChangeShapeType="1"/>
            </p:cNvSpPr>
            <p:nvPr/>
          </p:nvSpPr>
          <p:spPr bwMode="auto">
            <a:xfrm flipV="1">
              <a:off x="4333" y="1619"/>
              <a:ext cx="63" cy="121"/>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20" name="Line 34"/>
            <p:cNvSpPr>
              <a:spLocks noChangeShapeType="1"/>
            </p:cNvSpPr>
            <p:nvPr/>
          </p:nvSpPr>
          <p:spPr bwMode="auto">
            <a:xfrm flipV="1">
              <a:off x="4406" y="1735"/>
              <a:ext cx="109" cy="81"/>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21" name="Line 35"/>
            <p:cNvSpPr>
              <a:spLocks noChangeShapeType="1"/>
            </p:cNvSpPr>
            <p:nvPr/>
          </p:nvSpPr>
          <p:spPr bwMode="auto">
            <a:xfrm flipV="1">
              <a:off x="4395" y="1953"/>
              <a:ext cx="132" cy="29"/>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22" name="Line 36"/>
            <p:cNvSpPr>
              <a:spLocks noChangeShapeType="1"/>
            </p:cNvSpPr>
            <p:nvPr/>
          </p:nvSpPr>
          <p:spPr bwMode="auto">
            <a:xfrm flipH="1" flipV="1">
              <a:off x="4659" y="1721"/>
              <a:ext cx="83" cy="109"/>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23" name="Line 37"/>
            <p:cNvSpPr>
              <a:spLocks noChangeShapeType="1"/>
            </p:cNvSpPr>
            <p:nvPr/>
          </p:nvSpPr>
          <p:spPr bwMode="auto">
            <a:xfrm flipV="1">
              <a:off x="4544" y="2034"/>
              <a:ext cx="121" cy="6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24" name="Line 38"/>
            <p:cNvSpPr>
              <a:spLocks noChangeShapeType="1"/>
            </p:cNvSpPr>
            <p:nvPr/>
          </p:nvSpPr>
          <p:spPr bwMode="auto">
            <a:xfrm flipH="1" flipV="1">
              <a:off x="4728" y="2102"/>
              <a:ext cx="136" cy="1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25" name="Line 39"/>
            <p:cNvSpPr>
              <a:spLocks noChangeShapeType="1"/>
            </p:cNvSpPr>
            <p:nvPr/>
          </p:nvSpPr>
          <p:spPr bwMode="auto">
            <a:xfrm flipV="1">
              <a:off x="4845" y="2159"/>
              <a:ext cx="95" cy="97"/>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26" name="Line 40"/>
            <p:cNvSpPr>
              <a:spLocks noChangeShapeType="1"/>
            </p:cNvSpPr>
            <p:nvPr/>
          </p:nvSpPr>
          <p:spPr bwMode="auto">
            <a:xfrm flipH="1" flipV="1">
              <a:off x="4334" y="2146"/>
              <a:ext cx="62" cy="122"/>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27" name="Line 41"/>
            <p:cNvSpPr>
              <a:spLocks noChangeShapeType="1"/>
            </p:cNvSpPr>
            <p:nvPr/>
          </p:nvSpPr>
          <p:spPr bwMode="auto">
            <a:xfrm flipH="1" flipV="1">
              <a:off x="4721" y="1904"/>
              <a:ext cx="54" cy="126"/>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28" name="Line 42"/>
            <p:cNvSpPr>
              <a:spLocks noChangeShapeType="1"/>
            </p:cNvSpPr>
            <p:nvPr/>
          </p:nvSpPr>
          <p:spPr bwMode="auto">
            <a:xfrm flipV="1">
              <a:off x="4503" y="2166"/>
              <a:ext cx="107" cy="82"/>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29" name="Line 43"/>
            <p:cNvSpPr>
              <a:spLocks noChangeShapeType="1"/>
            </p:cNvSpPr>
            <p:nvPr/>
          </p:nvSpPr>
          <p:spPr bwMode="auto">
            <a:xfrm flipH="1" flipV="1">
              <a:off x="4888" y="1300"/>
              <a:ext cx="106" cy="86"/>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30" name="Line 44"/>
            <p:cNvSpPr>
              <a:spLocks noChangeShapeType="1"/>
            </p:cNvSpPr>
            <p:nvPr/>
          </p:nvSpPr>
          <p:spPr bwMode="auto">
            <a:xfrm flipV="1">
              <a:off x="4280" y="1862"/>
              <a:ext cx="73" cy="115"/>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31" name="Text Box 45"/>
            <p:cNvSpPr txBox="1">
              <a:spLocks noChangeArrowheads="1"/>
            </p:cNvSpPr>
            <p:nvPr/>
          </p:nvSpPr>
          <p:spPr bwMode="auto">
            <a:xfrm>
              <a:off x="4173" y="912"/>
              <a:ext cx="95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125"/>
                </a:spcBef>
                <a:buFontTx/>
                <a:buNone/>
              </a:pPr>
              <a:r>
                <a:rPr lang="en-US" altLang="it-IT" sz="1800" b="1">
                  <a:solidFill>
                    <a:srgbClr val="000000"/>
                  </a:solidFill>
                  <a:ea typeface="DejaVu Sans" charset="0"/>
                  <a:cs typeface="DejaVu Sans" charset="0"/>
                </a:rPr>
                <a:t>H &gt; 0, M &gt; 0</a:t>
              </a:r>
            </a:p>
          </p:txBody>
        </p:sp>
        <p:sp>
          <p:nvSpPr>
            <p:cNvPr id="20532" name="Line 46"/>
            <p:cNvSpPr>
              <a:spLocks noChangeShapeType="1"/>
            </p:cNvSpPr>
            <p:nvPr/>
          </p:nvSpPr>
          <p:spPr bwMode="auto">
            <a:xfrm flipV="1">
              <a:off x="5229" y="1391"/>
              <a:ext cx="0" cy="817"/>
            </a:xfrm>
            <a:prstGeom prst="line">
              <a:avLst/>
            </a:prstGeom>
            <a:noFill/>
            <a:ln w="3168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33" name="Text Box 47"/>
            <p:cNvSpPr txBox="1">
              <a:spLocks noChangeArrowheads="1"/>
            </p:cNvSpPr>
            <p:nvPr/>
          </p:nvSpPr>
          <p:spPr bwMode="auto">
            <a:xfrm>
              <a:off x="5229" y="2073"/>
              <a:ext cx="1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125"/>
                </a:spcBef>
                <a:buFontTx/>
                <a:buNone/>
              </a:pPr>
              <a:r>
                <a:rPr lang="en-US" altLang="it-IT" sz="1800" b="1">
                  <a:solidFill>
                    <a:srgbClr val="000000"/>
                  </a:solidFill>
                  <a:ea typeface="DejaVu Sans" charset="0"/>
                  <a:cs typeface="DejaVu Sans" charset="0"/>
                </a:rPr>
                <a:t>H</a:t>
              </a:r>
            </a:p>
          </p:txBody>
        </p:sp>
        <p:sp>
          <p:nvSpPr>
            <p:cNvPr id="20534" name="AutoShape 48"/>
            <p:cNvSpPr>
              <a:spLocks noChangeArrowheads="1"/>
            </p:cNvSpPr>
            <p:nvPr/>
          </p:nvSpPr>
          <p:spPr bwMode="auto">
            <a:xfrm>
              <a:off x="4557" y="1488"/>
              <a:ext cx="191" cy="527"/>
            </a:xfrm>
            <a:prstGeom prst="upArrow">
              <a:avLst>
                <a:gd name="adj1" fmla="val 50000"/>
                <a:gd name="adj2" fmla="val 68979"/>
              </a:avLst>
            </a:prstGeom>
            <a:solidFill>
              <a:srgbClr val="FF0000">
                <a:alpha val="56862"/>
              </a:srgbClr>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20535" name="Text Box 49"/>
            <p:cNvSpPr txBox="1">
              <a:spLocks noChangeArrowheads="1"/>
            </p:cNvSpPr>
            <p:nvPr/>
          </p:nvSpPr>
          <p:spPr bwMode="auto">
            <a:xfrm>
              <a:off x="3141" y="2400"/>
              <a:ext cx="191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grpSp>
      <p:sp>
        <p:nvSpPr>
          <p:cNvPr id="20485" name="Rectangle 50"/>
          <p:cNvSpPr>
            <a:spLocks noChangeArrowheads="1"/>
          </p:cNvSpPr>
          <p:nvPr/>
        </p:nvSpPr>
        <p:spPr bwMode="auto">
          <a:xfrm>
            <a:off x="314325" y="2451100"/>
            <a:ext cx="3733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just" eaLnBrk="1" hangingPunct="1">
              <a:spcBef>
                <a:spcPct val="0"/>
              </a:spcBef>
              <a:buFont typeface="Calibri" panose="020F0502020204030204" pitchFamily="34" charset="0"/>
              <a:buChar char="•"/>
            </a:pPr>
            <a:r>
              <a:rPr lang="en-US" altLang="it-IT" sz="1800" b="1" dirty="0">
                <a:solidFill>
                  <a:srgbClr val="000000"/>
                </a:solidFill>
                <a:ea typeface="DejaVu Sans" charset="0"/>
                <a:cs typeface="DejaVu Sans" charset="0"/>
              </a:rPr>
              <a:t> An important paramagnetic characteristic is that the susceptibility k varies inversely with temperature as given by the Curie:</a:t>
            </a:r>
          </a:p>
        </p:txBody>
      </p:sp>
      <p:sp>
        <p:nvSpPr>
          <p:cNvPr id="20486" name="Rectangle 51"/>
          <p:cNvSpPr>
            <a:spLocks noChangeArrowheads="1"/>
          </p:cNvSpPr>
          <p:nvPr/>
        </p:nvSpPr>
        <p:spPr bwMode="auto">
          <a:xfrm>
            <a:off x="355600" y="6411913"/>
            <a:ext cx="5822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just" eaLnBrk="1" hangingPunct="1">
              <a:spcBef>
                <a:spcPct val="0"/>
              </a:spcBef>
              <a:buFontTx/>
              <a:buNone/>
            </a:pPr>
            <a:r>
              <a:rPr lang="en-US" altLang="it-IT" sz="1800" b="1">
                <a:solidFill>
                  <a:srgbClr val="000000"/>
                </a:solidFill>
                <a:ea typeface="DejaVu Sans" charset="0"/>
                <a:cs typeface="DejaVu Sans" charset="0"/>
              </a:rPr>
              <a:t>where C is a characteristic of the material. </a:t>
            </a:r>
          </a:p>
        </p:txBody>
      </p:sp>
      <p:grpSp>
        <p:nvGrpSpPr>
          <p:cNvPr id="20487" name="Group 52"/>
          <p:cNvGrpSpPr>
            <a:grpSpLocks/>
          </p:cNvGrpSpPr>
          <p:nvPr/>
        </p:nvGrpSpPr>
        <p:grpSpPr bwMode="auto">
          <a:xfrm>
            <a:off x="639763" y="3932238"/>
            <a:ext cx="3625850" cy="2168525"/>
            <a:chOff x="403" y="2477"/>
            <a:chExt cx="2284" cy="1366"/>
          </a:xfrm>
        </p:grpSpPr>
        <p:graphicFrame>
          <p:nvGraphicFramePr>
            <p:cNvPr id="20488" name="Object 53"/>
            <p:cNvGraphicFramePr>
              <a:graphicFrameLocks noChangeAspect="1"/>
            </p:cNvGraphicFramePr>
            <p:nvPr/>
          </p:nvGraphicFramePr>
          <p:xfrm>
            <a:off x="403" y="2477"/>
            <a:ext cx="521" cy="498"/>
          </p:xfrm>
          <a:graphic>
            <a:graphicData uri="http://schemas.openxmlformats.org/presentationml/2006/ole">
              <mc:AlternateContent xmlns:mc="http://schemas.openxmlformats.org/markup-compatibility/2006">
                <mc:Choice xmlns:v="urn:schemas-microsoft-com:vml" Requires="v">
                  <p:oleObj spid="_x0000_s20554" r:id="rId4" imgW="457193" imgH="457193" progId="">
                    <p:embed/>
                  </p:oleObj>
                </mc:Choice>
                <mc:Fallback>
                  <p:oleObj r:id="rId4" imgW="457193" imgH="457193" progId="">
                    <p:embed/>
                    <p:pic>
                      <p:nvPicPr>
                        <p:cNvPr id="0" name="Object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 y="2477"/>
                          <a:ext cx="521" cy="4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489" name="Picture 5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 y="2489"/>
              <a:ext cx="1651" cy="1354"/>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
          <p:cNvGrpSpPr>
            <a:grpSpLocks/>
          </p:cNvGrpSpPr>
          <p:nvPr/>
        </p:nvGrpSpPr>
        <p:grpSpPr bwMode="auto">
          <a:xfrm>
            <a:off x="1038225" y="1666875"/>
            <a:ext cx="7094538" cy="5138738"/>
            <a:chOff x="654" y="1050"/>
            <a:chExt cx="4469" cy="3237"/>
          </a:xfrm>
        </p:grpSpPr>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 y="1929"/>
              <a:ext cx="587"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 y="1370"/>
              <a:ext cx="587"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534" name="Text Box 4"/>
            <p:cNvSpPr txBox="1">
              <a:spLocks noChangeArrowheads="1"/>
            </p:cNvSpPr>
            <p:nvPr/>
          </p:nvSpPr>
          <p:spPr bwMode="auto">
            <a:xfrm>
              <a:off x="1438" y="1417"/>
              <a:ext cx="3528"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500"/>
                </a:spcBef>
                <a:buFontTx/>
                <a:buNone/>
              </a:pPr>
              <a:r>
                <a:rPr lang="el-GR" altLang="it-IT" sz="2400" b="1">
                  <a:solidFill>
                    <a:srgbClr val="000000"/>
                  </a:solidFill>
                  <a:ea typeface="DejaVu Sans" charset="0"/>
                  <a:cs typeface="DejaVu Sans" charset="0"/>
                </a:rPr>
                <a:t>O</a:t>
              </a:r>
              <a:r>
                <a:rPr lang="en-US" altLang="it-IT" sz="2400" b="1">
                  <a:solidFill>
                    <a:srgbClr val="000000"/>
                  </a:solidFill>
                  <a:ea typeface="DejaVu Sans" charset="0"/>
                  <a:cs typeface="DejaVu Sans" charset="0"/>
                </a:rPr>
                <a:t>livine</a:t>
              </a:r>
              <a:r>
                <a:rPr lang="el-GR" altLang="it-IT" sz="2400" b="1">
                  <a:solidFill>
                    <a:srgbClr val="000000"/>
                  </a:solidFill>
                  <a:ea typeface="DejaVu Sans" charset="0"/>
                  <a:cs typeface="DejaVu Sans" charset="0"/>
                </a:rPr>
                <a:t> (Fe,Mg)</a:t>
              </a:r>
              <a:r>
                <a:rPr lang="el-GR" altLang="it-IT" sz="2400" b="1" baseline="-25000">
                  <a:solidFill>
                    <a:srgbClr val="000000"/>
                  </a:solidFill>
                  <a:ea typeface="DejaVu Sans" charset="0"/>
                  <a:cs typeface="DejaVu Sans" charset="0"/>
                </a:rPr>
                <a:t>2</a:t>
              </a:r>
              <a:r>
                <a:rPr lang="el-GR" altLang="it-IT" sz="2400" b="1">
                  <a:solidFill>
                    <a:srgbClr val="000000"/>
                  </a:solidFill>
                  <a:ea typeface="DejaVu Sans" charset="0"/>
                  <a:cs typeface="DejaVu Sans" charset="0"/>
                </a:rPr>
                <a:t>SiO</a:t>
              </a:r>
              <a:r>
                <a:rPr lang="el-GR" altLang="it-IT" sz="2400" b="1" baseline="-25000">
                  <a:solidFill>
                    <a:srgbClr val="000000"/>
                  </a:solidFill>
                  <a:ea typeface="DejaVu Sans" charset="0"/>
                  <a:cs typeface="DejaVu Sans" charset="0"/>
                </a:rPr>
                <a:t>4</a:t>
              </a:r>
              <a:r>
                <a:rPr lang="en-US" altLang="it-IT" sz="2400" b="1" baseline="-25000">
                  <a:solidFill>
                    <a:srgbClr val="000000"/>
                  </a:solidFill>
                  <a:ea typeface="DejaVu Sans" charset="0"/>
                  <a:cs typeface="DejaVu Sans" charset="0"/>
                </a:rPr>
                <a:t>		</a:t>
              </a:r>
              <a:r>
                <a:rPr lang="en-US" altLang="it-IT" sz="2400" b="1">
                  <a:solidFill>
                    <a:srgbClr val="000000"/>
                  </a:solidFill>
                  <a:ea typeface="DejaVu Sans" charset="0"/>
                  <a:cs typeface="DejaVu Sans" charset="0"/>
                </a:rPr>
                <a:t>1.6 · 10</a:t>
              </a:r>
              <a:r>
                <a:rPr lang="en-US" altLang="it-IT" sz="2400" b="1" baseline="30000">
                  <a:solidFill>
                    <a:srgbClr val="000000"/>
                  </a:solidFill>
                  <a:ea typeface="DejaVu Sans" charset="0"/>
                  <a:cs typeface="DejaVu Sans" charset="0"/>
                </a:rPr>
                <a:t>-3</a:t>
              </a:r>
            </a:p>
          </p:txBody>
        </p:sp>
        <p:sp>
          <p:nvSpPr>
            <p:cNvPr id="22535" name="Text Box 5"/>
            <p:cNvSpPr txBox="1">
              <a:spLocks noChangeArrowheads="1"/>
            </p:cNvSpPr>
            <p:nvPr/>
          </p:nvSpPr>
          <p:spPr bwMode="auto">
            <a:xfrm>
              <a:off x="1438" y="2009"/>
              <a:ext cx="3685"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500"/>
                </a:spcBef>
                <a:buFontTx/>
                <a:buNone/>
              </a:pPr>
              <a:r>
                <a:rPr lang="en-US" altLang="it-IT" sz="2400" b="1">
                  <a:solidFill>
                    <a:srgbClr val="000000"/>
                  </a:solidFill>
                  <a:ea typeface="DejaVu Sans" charset="0"/>
                  <a:cs typeface="DejaVu Sans" charset="0"/>
                </a:rPr>
                <a:t>Montmorillonite (clay)	0.34 ·10</a:t>
              </a:r>
              <a:r>
                <a:rPr lang="en-US" altLang="it-IT" sz="2400" b="1" baseline="30000">
                  <a:solidFill>
                    <a:srgbClr val="000000"/>
                  </a:solidFill>
                  <a:ea typeface="DejaVu Sans" charset="0"/>
                  <a:cs typeface="DejaVu Sans" charset="0"/>
                </a:rPr>
                <a:t>-3</a:t>
              </a:r>
            </a:p>
          </p:txBody>
        </p:sp>
        <p:pic>
          <p:nvPicPr>
            <p:cNvPr id="2253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 y="2538"/>
              <a:ext cx="587"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537" name="Text Box 7"/>
            <p:cNvSpPr txBox="1">
              <a:spLocks noChangeArrowheads="1"/>
            </p:cNvSpPr>
            <p:nvPr/>
          </p:nvSpPr>
          <p:spPr bwMode="auto">
            <a:xfrm>
              <a:off x="1438" y="2609"/>
              <a:ext cx="3685"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500"/>
                </a:spcBef>
                <a:buFontTx/>
                <a:buNone/>
              </a:pPr>
              <a:r>
                <a:rPr lang="en-US" altLang="it-IT" sz="2400" b="1">
                  <a:solidFill>
                    <a:srgbClr val="000000"/>
                  </a:solidFill>
                  <a:ea typeface="DejaVu Sans" charset="0"/>
                  <a:cs typeface="DejaVu Sans" charset="0"/>
                </a:rPr>
                <a:t>Siderite </a:t>
              </a:r>
              <a:r>
                <a:rPr lang="el-GR" altLang="it-IT" sz="2400" b="1">
                  <a:solidFill>
                    <a:srgbClr val="000000"/>
                  </a:solidFill>
                  <a:ea typeface="DejaVu Sans" charset="0"/>
                  <a:cs typeface="DejaVu Sans" charset="0"/>
                </a:rPr>
                <a:t>(Fe</a:t>
              </a:r>
              <a:r>
                <a:rPr lang="en-US" altLang="it-IT" sz="2400" b="1">
                  <a:solidFill>
                    <a:srgbClr val="000000"/>
                  </a:solidFill>
                  <a:ea typeface="DejaVu Sans" charset="0"/>
                  <a:cs typeface="DejaVu Sans" charset="0"/>
                </a:rPr>
                <a:t>C</a:t>
              </a:r>
              <a:r>
                <a:rPr lang="el-GR" altLang="it-IT" sz="2400" b="1">
                  <a:solidFill>
                    <a:srgbClr val="000000"/>
                  </a:solidFill>
                  <a:ea typeface="DejaVu Sans" charset="0"/>
                  <a:cs typeface="DejaVu Sans" charset="0"/>
                </a:rPr>
                <a:t>O</a:t>
              </a:r>
              <a:r>
                <a:rPr lang="en-US" altLang="it-IT" sz="2400" b="1" baseline="-25000">
                  <a:solidFill>
                    <a:srgbClr val="000000"/>
                  </a:solidFill>
                  <a:ea typeface="DejaVu Sans" charset="0"/>
                  <a:cs typeface="DejaVu Sans" charset="0"/>
                </a:rPr>
                <a:t>3</a:t>
              </a:r>
              <a:r>
                <a:rPr lang="en-US" altLang="it-IT" sz="2400" b="1">
                  <a:solidFill>
                    <a:srgbClr val="000000"/>
                  </a:solidFill>
                  <a:ea typeface="DejaVu Sans" charset="0"/>
                  <a:cs typeface="DejaVu Sans" charset="0"/>
                </a:rPr>
                <a:t>)</a:t>
              </a:r>
              <a:r>
                <a:rPr lang="en-US" altLang="it-IT" sz="2400" b="1" baseline="-25000">
                  <a:solidFill>
                    <a:srgbClr val="000000"/>
                  </a:solidFill>
                  <a:ea typeface="DejaVu Sans" charset="0"/>
                  <a:cs typeface="DejaVu Sans" charset="0"/>
                </a:rPr>
                <a:t>		</a:t>
              </a:r>
              <a:r>
                <a:rPr lang="en-US" altLang="it-IT" sz="2400" b="1">
                  <a:solidFill>
                    <a:srgbClr val="000000"/>
                  </a:solidFill>
                  <a:ea typeface="DejaVu Sans" charset="0"/>
                  <a:cs typeface="DejaVu Sans" charset="0"/>
                </a:rPr>
                <a:t>1.3-11.0 · 10</a:t>
              </a:r>
              <a:r>
                <a:rPr lang="en-US" altLang="it-IT" sz="2400" b="1" baseline="30000">
                  <a:solidFill>
                    <a:srgbClr val="000000"/>
                  </a:solidFill>
                  <a:ea typeface="DejaVu Sans" charset="0"/>
                  <a:cs typeface="DejaVu Sans" charset="0"/>
                </a:rPr>
                <a:t>-3</a:t>
              </a:r>
            </a:p>
          </p:txBody>
        </p:sp>
        <p:pic>
          <p:nvPicPr>
            <p:cNvPr id="225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 y="3129"/>
              <a:ext cx="587"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539" name="Text Box 9"/>
            <p:cNvSpPr txBox="1">
              <a:spLocks noChangeArrowheads="1"/>
            </p:cNvSpPr>
            <p:nvPr/>
          </p:nvSpPr>
          <p:spPr bwMode="auto">
            <a:xfrm>
              <a:off x="1438" y="3112"/>
              <a:ext cx="3685"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500"/>
                </a:spcBef>
                <a:buFontTx/>
                <a:buNone/>
              </a:pPr>
              <a:r>
                <a:rPr lang="en-US" altLang="it-IT" sz="2400" b="1">
                  <a:solidFill>
                    <a:srgbClr val="000000"/>
                  </a:solidFill>
                  <a:ea typeface="DejaVu Sans" charset="0"/>
                  <a:cs typeface="DejaVu Sans" charset="0"/>
                </a:rPr>
                <a:t>Serpentinite </a:t>
              </a:r>
              <a:r>
                <a:rPr lang="en-US" altLang="it-IT" sz="2400" b="1" baseline="-25000">
                  <a:solidFill>
                    <a:srgbClr val="000000"/>
                  </a:solidFill>
                  <a:ea typeface="DejaVu Sans" charset="0"/>
                  <a:cs typeface="DejaVu Sans" charset="0"/>
                </a:rPr>
                <a:t>		</a:t>
              </a:r>
              <a:r>
                <a:rPr lang="el-GR" altLang="it-IT" sz="2400" b="1">
                  <a:solidFill>
                    <a:srgbClr val="000000"/>
                  </a:solidFill>
                  <a:ea typeface="DejaVu Sans" charset="0"/>
                  <a:cs typeface="DejaVu Sans" charset="0"/>
                </a:rPr>
                <a:t> </a:t>
              </a:r>
              <a:r>
                <a:rPr lang="en-US" altLang="it-IT" sz="2400" b="1">
                  <a:solidFill>
                    <a:srgbClr val="000000"/>
                  </a:solidFill>
                  <a:ea typeface="DejaVu Sans" charset="0"/>
                  <a:cs typeface="DejaVu Sans" charset="0"/>
                </a:rPr>
                <a:t>	3.1-75.0 · 10</a:t>
              </a:r>
              <a:r>
                <a:rPr lang="en-US" altLang="it-IT" sz="2400" b="1" baseline="30000">
                  <a:solidFill>
                    <a:srgbClr val="000000"/>
                  </a:solidFill>
                  <a:ea typeface="DejaVu Sans" charset="0"/>
                  <a:cs typeface="DejaVu Sans" charset="0"/>
                </a:rPr>
                <a:t>-3</a:t>
              </a:r>
              <a:r>
                <a:rPr lang="en-US" altLang="it-IT" sz="2400" b="1">
                  <a:solidFill>
                    <a:srgbClr val="000000"/>
                  </a:solidFill>
                  <a:ea typeface="DejaVu Sans" charset="0"/>
                  <a:cs typeface="DejaVu Sans" charset="0"/>
                </a:rPr>
                <a:t> </a:t>
              </a:r>
              <a:r>
                <a:rPr lang="el-GR" altLang="it-IT" sz="2400" b="1">
                  <a:solidFill>
                    <a:srgbClr val="000000"/>
                  </a:solidFill>
                  <a:ea typeface="DejaVu Sans" charset="0"/>
                  <a:cs typeface="DejaVu Sans" charset="0"/>
                </a:rPr>
                <a:t>(</a:t>
              </a:r>
              <a:r>
                <a:rPr lang="en-US" altLang="it-IT" sz="2400" b="1">
                  <a:solidFill>
                    <a:srgbClr val="000000"/>
                  </a:solidFill>
                  <a:ea typeface="DejaVu Sans" charset="0"/>
                  <a:cs typeface="DejaVu Sans" charset="0"/>
                </a:rPr>
                <a:t>Mg</a:t>
              </a:r>
              <a:r>
                <a:rPr lang="en-US" altLang="it-IT" sz="2400" b="1" baseline="-25000">
                  <a:solidFill>
                    <a:srgbClr val="000000"/>
                  </a:solidFill>
                  <a:ea typeface="DejaVu Sans" charset="0"/>
                  <a:cs typeface="DejaVu Sans" charset="0"/>
                </a:rPr>
                <a:t>3</a:t>
              </a:r>
              <a:r>
                <a:rPr lang="en-US" altLang="it-IT" sz="2400" b="1">
                  <a:solidFill>
                    <a:srgbClr val="000000"/>
                  </a:solidFill>
                  <a:ea typeface="DejaVu Sans" charset="0"/>
                  <a:cs typeface="DejaVu Sans" charset="0"/>
                </a:rPr>
                <a:t>Si</a:t>
              </a:r>
              <a:r>
                <a:rPr lang="en-US" altLang="it-IT" sz="2400" b="1" baseline="-25000">
                  <a:solidFill>
                    <a:srgbClr val="000000"/>
                  </a:solidFill>
                  <a:ea typeface="DejaVu Sans" charset="0"/>
                  <a:cs typeface="DejaVu Sans" charset="0"/>
                </a:rPr>
                <a:t>2</a:t>
              </a:r>
              <a:r>
                <a:rPr lang="en-US" altLang="it-IT" sz="2400" b="1">
                  <a:solidFill>
                    <a:srgbClr val="000000"/>
                  </a:solidFill>
                  <a:ea typeface="DejaVu Sans" charset="0"/>
                  <a:cs typeface="DejaVu Sans" charset="0"/>
                </a:rPr>
                <a:t>O</a:t>
              </a:r>
              <a:r>
                <a:rPr lang="en-US" altLang="it-IT" sz="2400" b="1" baseline="-25000">
                  <a:solidFill>
                    <a:srgbClr val="000000"/>
                  </a:solidFill>
                  <a:ea typeface="DejaVu Sans" charset="0"/>
                  <a:cs typeface="DejaVu Sans" charset="0"/>
                </a:rPr>
                <a:t>5</a:t>
              </a:r>
              <a:r>
                <a:rPr lang="en-US" altLang="it-IT" sz="2400" b="1">
                  <a:solidFill>
                    <a:srgbClr val="000000"/>
                  </a:solidFill>
                  <a:ea typeface="DejaVu Sans" charset="0"/>
                  <a:cs typeface="DejaVu Sans" charset="0"/>
                </a:rPr>
                <a:t>(</a:t>
              </a:r>
              <a:r>
                <a:rPr lang="el-GR" altLang="it-IT" sz="2400" b="1">
                  <a:solidFill>
                    <a:srgbClr val="000000"/>
                  </a:solidFill>
                  <a:ea typeface="DejaVu Sans" charset="0"/>
                  <a:cs typeface="DejaVu Sans" charset="0"/>
                </a:rPr>
                <a:t>O</a:t>
              </a:r>
              <a:r>
                <a:rPr lang="en-US" altLang="it-IT" sz="2400" b="1">
                  <a:solidFill>
                    <a:srgbClr val="000000"/>
                  </a:solidFill>
                  <a:ea typeface="DejaVu Sans" charset="0"/>
                  <a:cs typeface="DejaVu Sans" charset="0"/>
                </a:rPr>
                <a:t>H)</a:t>
              </a:r>
              <a:r>
                <a:rPr lang="en-US" altLang="it-IT" sz="2400" b="1" baseline="-25000">
                  <a:solidFill>
                    <a:srgbClr val="000000"/>
                  </a:solidFill>
                  <a:ea typeface="DejaVu Sans" charset="0"/>
                  <a:cs typeface="DejaVu Sans" charset="0"/>
                </a:rPr>
                <a:t>4</a:t>
              </a:r>
              <a:r>
                <a:rPr lang="en-US" altLang="it-IT" sz="2400" b="1">
                  <a:solidFill>
                    <a:srgbClr val="000000"/>
                  </a:solidFill>
                  <a:ea typeface="DejaVu Sans" charset="0"/>
                  <a:cs typeface="DejaVu Sans" charset="0"/>
                </a:rPr>
                <a:t>)</a:t>
              </a:r>
            </a:p>
          </p:txBody>
        </p:sp>
        <p:pic>
          <p:nvPicPr>
            <p:cNvPr id="2254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 y="3713"/>
              <a:ext cx="587"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541" name="Text Box 11"/>
            <p:cNvSpPr txBox="1">
              <a:spLocks noChangeArrowheads="1"/>
            </p:cNvSpPr>
            <p:nvPr/>
          </p:nvSpPr>
          <p:spPr bwMode="auto">
            <a:xfrm>
              <a:off x="1438" y="3736"/>
              <a:ext cx="3528"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500"/>
                </a:spcBef>
                <a:buFontTx/>
                <a:buNone/>
              </a:pPr>
              <a:r>
                <a:rPr lang="en-US" altLang="it-IT" sz="2400" b="1">
                  <a:solidFill>
                    <a:srgbClr val="000000"/>
                  </a:solidFill>
                  <a:ea typeface="DejaVu Sans" charset="0"/>
                  <a:cs typeface="DejaVu Sans" charset="0"/>
                </a:rPr>
                <a:t>Chromite </a:t>
              </a:r>
              <a:r>
                <a:rPr lang="el-GR" altLang="it-IT" sz="2400" b="1">
                  <a:solidFill>
                    <a:srgbClr val="000000"/>
                  </a:solidFill>
                  <a:ea typeface="DejaVu Sans" charset="0"/>
                  <a:cs typeface="DejaVu Sans" charset="0"/>
                </a:rPr>
                <a:t>(Fe</a:t>
              </a:r>
              <a:r>
                <a:rPr lang="en-US" altLang="it-IT" sz="2400" b="1">
                  <a:solidFill>
                    <a:srgbClr val="000000"/>
                  </a:solidFill>
                  <a:ea typeface="DejaVu Sans" charset="0"/>
                  <a:cs typeface="DejaVu Sans" charset="0"/>
                </a:rPr>
                <a:t>Cr</a:t>
              </a:r>
              <a:r>
                <a:rPr lang="en-US" altLang="it-IT" sz="2400" b="1" baseline="-25000">
                  <a:solidFill>
                    <a:srgbClr val="000000"/>
                  </a:solidFill>
                  <a:ea typeface="DejaVu Sans" charset="0"/>
                  <a:cs typeface="DejaVu Sans" charset="0"/>
                </a:rPr>
                <a:t>2</a:t>
              </a:r>
              <a:r>
                <a:rPr lang="el-GR" altLang="it-IT" sz="2400" b="1">
                  <a:solidFill>
                    <a:srgbClr val="000000"/>
                  </a:solidFill>
                  <a:ea typeface="DejaVu Sans" charset="0"/>
                  <a:cs typeface="DejaVu Sans" charset="0"/>
                </a:rPr>
                <a:t>O</a:t>
              </a:r>
              <a:r>
                <a:rPr lang="en-US" altLang="it-IT" sz="2400" b="1" baseline="-25000">
                  <a:solidFill>
                    <a:srgbClr val="000000"/>
                  </a:solidFill>
                  <a:ea typeface="DejaVu Sans" charset="0"/>
                  <a:cs typeface="DejaVu Sans" charset="0"/>
                </a:rPr>
                <a:t>4</a:t>
              </a:r>
              <a:r>
                <a:rPr lang="en-US" altLang="it-IT" sz="2400" b="1">
                  <a:solidFill>
                    <a:srgbClr val="000000"/>
                  </a:solidFill>
                  <a:ea typeface="DejaVu Sans" charset="0"/>
                  <a:cs typeface="DejaVu Sans" charset="0"/>
                </a:rPr>
                <a:t>)</a:t>
              </a:r>
              <a:r>
                <a:rPr lang="en-US" altLang="it-IT" sz="2400" b="1" baseline="-25000">
                  <a:solidFill>
                    <a:srgbClr val="000000"/>
                  </a:solidFill>
                  <a:ea typeface="DejaVu Sans" charset="0"/>
                  <a:cs typeface="DejaVu Sans" charset="0"/>
                </a:rPr>
                <a:t>	</a:t>
              </a:r>
              <a:r>
                <a:rPr lang="el-GR" altLang="it-IT" sz="2400" b="1">
                  <a:solidFill>
                    <a:srgbClr val="000000"/>
                  </a:solidFill>
                  <a:ea typeface="DejaVu Sans" charset="0"/>
                  <a:cs typeface="DejaVu Sans" charset="0"/>
                </a:rPr>
                <a:t> </a:t>
              </a:r>
              <a:r>
                <a:rPr lang="en-US" altLang="it-IT" sz="2400" b="1">
                  <a:solidFill>
                    <a:srgbClr val="000000"/>
                  </a:solidFill>
                  <a:ea typeface="DejaVu Sans" charset="0"/>
                  <a:cs typeface="DejaVu Sans" charset="0"/>
                </a:rPr>
                <a:t>	3-120 · 10</a:t>
              </a:r>
              <a:r>
                <a:rPr lang="en-US" altLang="it-IT" sz="2400" b="1" baseline="30000">
                  <a:solidFill>
                    <a:srgbClr val="000000"/>
                  </a:solidFill>
                  <a:ea typeface="DejaVu Sans" charset="0"/>
                  <a:cs typeface="DejaVu Sans" charset="0"/>
                </a:rPr>
                <a:t>-3</a:t>
              </a:r>
            </a:p>
          </p:txBody>
        </p:sp>
        <p:sp>
          <p:nvSpPr>
            <p:cNvPr id="22542" name="Text Box 12"/>
            <p:cNvSpPr txBox="1">
              <a:spLocks noChangeArrowheads="1"/>
            </p:cNvSpPr>
            <p:nvPr/>
          </p:nvSpPr>
          <p:spPr bwMode="auto">
            <a:xfrm>
              <a:off x="3313" y="1050"/>
              <a:ext cx="587"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500"/>
                </a:spcBef>
                <a:buFontTx/>
                <a:buNone/>
              </a:pPr>
              <a:r>
                <a:rPr lang="el-GR" altLang="it-IT" sz="2400" b="1">
                  <a:solidFill>
                    <a:srgbClr val="000000"/>
                  </a:solidFill>
                  <a:ea typeface="DejaVu Sans" charset="0"/>
                  <a:cs typeface="Times New Roman" panose="02020603050405020304" pitchFamily="18" charset="0"/>
                </a:rPr>
                <a:t>κ</a:t>
              </a:r>
              <a:r>
                <a:rPr lang="en-US" altLang="it-IT" sz="2400" b="1">
                  <a:solidFill>
                    <a:srgbClr val="000000"/>
                  </a:solidFill>
                  <a:ea typeface="DejaVu Sans" charset="0"/>
                  <a:cs typeface="Times New Roman" panose="02020603050405020304" pitchFamily="18" charset="0"/>
                </a:rPr>
                <a:t> (SI)</a:t>
              </a:r>
            </a:p>
          </p:txBody>
        </p:sp>
        <p:sp>
          <p:nvSpPr>
            <p:cNvPr id="22543" name="Text Box 13"/>
            <p:cNvSpPr txBox="1">
              <a:spLocks noChangeArrowheads="1"/>
            </p:cNvSpPr>
            <p:nvPr/>
          </p:nvSpPr>
          <p:spPr bwMode="auto">
            <a:xfrm>
              <a:off x="1673" y="1050"/>
              <a:ext cx="744"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500"/>
                </a:spcBef>
                <a:buFontTx/>
                <a:buNone/>
              </a:pPr>
              <a:r>
                <a:rPr lang="en-US" altLang="it-IT" sz="2400" b="1">
                  <a:solidFill>
                    <a:srgbClr val="000000"/>
                  </a:solidFill>
                  <a:ea typeface="DejaVu Sans" charset="0"/>
                  <a:cs typeface="Times New Roman" panose="02020603050405020304" pitchFamily="18" charset="0"/>
                </a:rPr>
                <a:t>Mineral</a:t>
              </a:r>
            </a:p>
          </p:txBody>
        </p:sp>
        <p:sp>
          <p:nvSpPr>
            <p:cNvPr id="22544" name="Line 14"/>
            <p:cNvSpPr>
              <a:spLocks noChangeShapeType="1"/>
            </p:cNvSpPr>
            <p:nvPr/>
          </p:nvSpPr>
          <p:spPr bwMode="auto">
            <a:xfrm>
              <a:off x="654" y="1290"/>
              <a:ext cx="4038"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grpSp>
      <p:sp>
        <p:nvSpPr>
          <p:cNvPr id="22531" name="Rectangle 15"/>
          <p:cNvSpPr>
            <a:spLocks noChangeArrowheads="1"/>
          </p:cNvSpPr>
          <p:nvPr/>
        </p:nvSpPr>
        <p:spPr bwMode="auto">
          <a:xfrm>
            <a:off x="306388" y="968375"/>
            <a:ext cx="8675687"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en-US" altLang="it-IT" sz="2800" b="1">
                <a:solidFill>
                  <a:srgbClr val="000000"/>
                </a:solidFill>
                <a:ea typeface="ＭＳ Ｐゴシック" panose="020B0600070205080204" pitchFamily="34" charset="-128"/>
                <a:cs typeface="DejaVu Sans" charset="0"/>
              </a:rPr>
              <a:t>Magnetic properties of materials: paramagnetism</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468313" y="896938"/>
            <a:ext cx="8675687"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en-US" altLang="it-IT" sz="2800" b="1" dirty="0">
                <a:solidFill>
                  <a:srgbClr val="000000"/>
                </a:solidFill>
                <a:ea typeface="ＭＳ Ｐゴシック" panose="020B0600070205080204" pitchFamily="34" charset="-128"/>
                <a:cs typeface="DejaVu Sans" charset="0"/>
              </a:rPr>
              <a:t>Magnetic properties of materials: </a:t>
            </a:r>
            <a:r>
              <a:rPr lang="en-US" altLang="it-IT" sz="2800" b="1" dirty="0">
                <a:solidFill>
                  <a:srgbClr val="FF0000"/>
                </a:solidFill>
                <a:ea typeface="ＭＳ Ｐゴシック" panose="020B0600070205080204" pitchFamily="34" charset="-128"/>
                <a:cs typeface="DejaVu Sans" charset="0"/>
              </a:rPr>
              <a:t>ferromagnetism</a:t>
            </a:r>
          </a:p>
        </p:txBody>
      </p:sp>
      <p:sp>
        <p:nvSpPr>
          <p:cNvPr id="24579" name="Rectangle 2"/>
          <p:cNvSpPr>
            <a:spLocks noChangeArrowheads="1"/>
          </p:cNvSpPr>
          <p:nvPr/>
        </p:nvSpPr>
        <p:spPr bwMode="auto">
          <a:xfrm>
            <a:off x="490538" y="1485900"/>
            <a:ext cx="8589962"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just" eaLnBrk="1" hangingPunct="1">
              <a:spcBef>
                <a:spcPct val="0"/>
              </a:spcBef>
              <a:buFont typeface="Calibri" panose="020F0502020204030204" pitchFamily="34" charset="0"/>
              <a:buChar char="•"/>
            </a:pPr>
            <a:r>
              <a:rPr lang="en-US" altLang="it-IT" sz="1800" b="1" dirty="0">
                <a:solidFill>
                  <a:srgbClr val="000000"/>
                </a:solidFill>
                <a:ea typeface="DejaVu Sans" charset="0"/>
                <a:cs typeface="DejaVu Sans" charset="0"/>
              </a:rPr>
              <a:t> In paramagnetic and diamagnetic materials the interactions between individual atomic magnetic moments are small and often negligible. However, in some metals (e.g., iron, nickel, cobalt) the atoms occupy lattice positions that are close enough to allow the exchange of electrons between neighboring atoms. </a:t>
            </a:r>
          </a:p>
        </p:txBody>
      </p:sp>
      <p:sp>
        <p:nvSpPr>
          <p:cNvPr id="24580" name="Rectangle 3"/>
          <p:cNvSpPr>
            <a:spLocks noChangeArrowheads="1"/>
          </p:cNvSpPr>
          <p:nvPr/>
        </p:nvSpPr>
        <p:spPr bwMode="auto">
          <a:xfrm>
            <a:off x="500063" y="3030538"/>
            <a:ext cx="5410200" cy="231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just" eaLnBrk="1" hangingPunct="1">
              <a:spcBef>
                <a:spcPct val="0"/>
              </a:spcBef>
              <a:buFont typeface="Calibri" panose="020F0502020204030204" pitchFamily="34" charset="0"/>
              <a:buChar char="•"/>
            </a:pPr>
            <a:r>
              <a:rPr lang="en-US" altLang="it-IT" sz="1800" b="1" dirty="0">
                <a:solidFill>
                  <a:srgbClr val="000000"/>
                </a:solidFill>
                <a:ea typeface="DejaVu Sans" charset="0"/>
                <a:cs typeface="DejaVu Sans" charset="0"/>
              </a:rPr>
              <a:t>The exchange interaction produces a very strong molecular field within the metal, which aligns the atomic magnetic moments exactly parallel and produces a spontaneous magnetization (</a:t>
            </a:r>
            <a:r>
              <a:rPr lang="en-US" altLang="it-IT" sz="1800" b="1" dirty="0" err="1">
                <a:solidFill>
                  <a:srgbClr val="000000"/>
                </a:solidFill>
                <a:ea typeface="DejaVu Sans" charset="0"/>
                <a:cs typeface="DejaVu Sans" charset="0"/>
              </a:rPr>
              <a:t>Ms</a:t>
            </a:r>
            <a:r>
              <a:rPr lang="en-US" altLang="it-IT" sz="1800" b="1" dirty="0">
                <a:solidFill>
                  <a:srgbClr val="000000"/>
                </a:solidFill>
                <a:ea typeface="DejaVu Sans" charset="0"/>
                <a:cs typeface="DejaVu Sans" charset="0"/>
              </a:rPr>
              <a:t>). </a:t>
            </a:r>
          </a:p>
          <a:p>
            <a:pPr algn="just" eaLnBrk="1" hangingPunct="1">
              <a:spcBef>
                <a:spcPct val="0"/>
              </a:spcBef>
              <a:buFont typeface="Calibri" panose="020F0502020204030204" pitchFamily="34" charset="0"/>
              <a:buNone/>
            </a:pPr>
            <a:endParaRPr lang="en-US" altLang="it-IT" sz="1800" b="1" dirty="0">
              <a:solidFill>
                <a:srgbClr val="000000"/>
              </a:solidFill>
              <a:ea typeface="DejaVu Sans" charset="0"/>
              <a:cs typeface="DejaVu Sans" charset="0"/>
            </a:endParaRPr>
          </a:p>
          <a:p>
            <a:pPr algn="just" eaLnBrk="1" hangingPunct="1">
              <a:spcBef>
                <a:spcPct val="0"/>
              </a:spcBef>
              <a:buFont typeface="Calibri" panose="020F0502020204030204" pitchFamily="34" charset="0"/>
              <a:buChar char="•"/>
            </a:pPr>
            <a:r>
              <a:rPr lang="en-US" altLang="it-IT" sz="1800" b="1" dirty="0">
                <a:solidFill>
                  <a:srgbClr val="000000"/>
                </a:solidFill>
                <a:ea typeface="DejaVu Sans" charset="0"/>
                <a:cs typeface="DejaVu Sans" charset="0"/>
              </a:rPr>
              <a:t>The magnetic moments react in unison to a magnetic field, giving rise to a class of strong magnetic behavior known as </a:t>
            </a:r>
            <a:r>
              <a:rPr lang="en-US" altLang="it-IT" sz="1800" b="1" dirty="0">
                <a:solidFill>
                  <a:srgbClr val="FF0000"/>
                </a:solidFill>
                <a:ea typeface="DejaVu Sans" charset="0"/>
                <a:cs typeface="DejaVu Sans" charset="0"/>
              </a:rPr>
              <a:t>ferromagnetism</a:t>
            </a:r>
          </a:p>
        </p:txBody>
      </p:sp>
      <p:pic>
        <p:nvPicPr>
          <p:cNvPr id="2458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750" y="2835275"/>
            <a:ext cx="1339850" cy="2682875"/>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582" name="Rectangle 5"/>
          <p:cNvSpPr>
            <a:spLocks noChangeArrowheads="1"/>
          </p:cNvSpPr>
          <p:nvPr/>
        </p:nvSpPr>
        <p:spPr bwMode="auto">
          <a:xfrm>
            <a:off x="403225" y="5643563"/>
            <a:ext cx="85899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just" eaLnBrk="1" hangingPunct="1">
              <a:spcBef>
                <a:spcPct val="0"/>
              </a:spcBef>
              <a:buFont typeface="Calibri" panose="020F0502020204030204" pitchFamily="34" charset="0"/>
              <a:buChar char="•"/>
            </a:pPr>
            <a:r>
              <a:rPr lang="en-US" altLang="it-IT" sz="1800" b="1">
                <a:solidFill>
                  <a:srgbClr val="000000"/>
                </a:solidFill>
                <a:ea typeface="DejaVu Sans" charset="0"/>
                <a:cs typeface="DejaVu Sans" charset="0"/>
              </a:rPr>
              <a:t> Atomic magnetic moments are always aligned (even for H = 0) due to exchange interaction (quantum-mechanical effect)</a:t>
            </a:r>
          </a:p>
          <a:p>
            <a:pPr algn="just" eaLnBrk="1" hangingPunct="1">
              <a:spcBef>
                <a:spcPct val="0"/>
              </a:spcBef>
              <a:buFont typeface="Calibri" panose="020F0502020204030204" pitchFamily="34" charset="0"/>
              <a:buNone/>
            </a:pPr>
            <a:endParaRPr lang="en-US" altLang="it-IT" sz="1800" b="1">
              <a:solidFill>
                <a:srgbClr val="000000"/>
              </a:solidFill>
              <a:ea typeface="DejaVu Sans" charset="0"/>
              <a:cs typeface="DejaVu Sans" charset="0"/>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315913" y="968375"/>
            <a:ext cx="8675687"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en-US" altLang="it-IT" sz="2800" b="1" dirty="0">
                <a:solidFill>
                  <a:srgbClr val="000000"/>
                </a:solidFill>
                <a:ea typeface="ＭＳ Ｐゴシック" panose="020B0600070205080204" pitchFamily="34" charset="-128"/>
                <a:cs typeface="DejaVu Sans" charset="0"/>
              </a:rPr>
              <a:t>Magnetic properties of materials: </a:t>
            </a:r>
            <a:r>
              <a:rPr lang="en-US" altLang="it-IT" sz="2800" b="1" dirty="0">
                <a:solidFill>
                  <a:srgbClr val="FF0000"/>
                </a:solidFill>
                <a:ea typeface="ＭＳ Ｐゴシック" panose="020B0600070205080204" pitchFamily="34" charset="-128"/>
                <a:cs typeface="DejaVu Sans" charset="0"/>
              </a:rPr>
              <a:t>ferromagnetism</a:t>
            </a:r>
          </a:p>
        </p:txBody>
      </p:sp>
      <p:grpSp>
        <p:nvGrpSpPr>
          <p:cNvPr id="26627" name="Group 2"/>
          <p:cNvGrpSpPr>
            <a:grpSpLocks/>
          </p:cNvGrpSpPr>
          <p:nvPr/>
        </p:nvGrpSpPr>
        <p:grpSpPr bwMode="auto">
          <a:xfrm>
            <a:off x="492125" y="1627188"/>
            <a:ext cx="7923213" cy="3275012"/>
            <a:chOff x="310" y="1025"/>
            <a:chExt cx="4991" cy="2063"/>
          </a:xfrm>
        </p:grpSpPr>
        <p:grpSp>
          <p:nvGrpSpPr>
            <p:cNvPr id="26629" name="Group 3"/>
            <p:cNvGrpSpPr>
              <a:grpSpLocks/>
            </p:cNvGrpSpPr>
            <p:nvPr/>
          </p:nvGrpSpPr>
          <p:grpSpPr bwMode="auto">
            <a:xfrm>
              <a:off x="310" y="1025"/>
              <a:ext cx="1343" cy="2063"/>
              <a:chOff x="310" y="1025"/>
              <a:chExt cx="1343" cy="2063"/>
            </a:xfrm>
          </p:grpSpPr>
          <p:sp>
            <p:nvSpPr>
              <p:cNvPr id="26648" name="Rectangle 4"/>
              <p:cNvSpPr>
                <a:spLocks noChangeArrowheads="1"/>
              </p:cNvSpPr>
              <p:nvPr/>
            </p:nvSpPr>
            <p:spPr bwMode="auto">
              <a:xfrm>
                <a:off x="310" y="1313"/>
                <a:ext cx="1343" cy="1775"/>
              </a:xfrm>
              <a:prstGeom prst="rect">
                <a:avLst/>
              </a:prstGeom>
              <a:solidFill>
                <a:srgbClr val="DDDDDD"/>
              </a:solidFill>
              <a:ln w="12600">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26649" name="Line 5"/>
              <p:cNvSpPr>
                <a:spLocks noChangeShapeType="1"/>
              </p:cNvSpPr>
              <p:nvPr/>
            </p:nvSpPr>
            <p:spPr bwMode="auto">
              <a:xfrm flipV="1">
                <a:off x="598" y="1455"/>
                <a:ext cx="0" cy="625"/>
              </a:xfrm>
              <a:prstGeom prst="line">
                <a:avLst/>
              </a:prstGeom>
              <a:noFill/>
              <a:ln w="381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6650" name="Line 6"/>
              <p:cNvSpPr>
                <a:spLocks noChangeShapeType="1"/>
              </p:cNvSpPr>
              <p:nvPr/>
            </p:nvSpPr>
            <p:spPr bwMode="auto">
              <a:xfrm flipV="1">
                <a:off x="1174" y="1455"/>
                <a:ext cx="0" cy="625"/>
              </a:xfrm>
              <a:prstGeom prst="line">
                <a:avLst/>
              </a:prstGeom>
              <a:noFill/>
              <a:ln w="381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6651" name="Line 7"/>
              <p:cNvSpPr>
                <a:spLocks noChangeShapeType="1"/>
              </p:cNvSpPr>
              <p:nvPr/>
            </p:nvSpPr>
            <p:spPr bwMode="auto">
              <a:xfrm flipV="1">
                <a:off x="598" y="2319"/>
                <a:ext cx="0" cy="577"/>
              </a:xfrm>
              <a:prstGeom prst="line">
                <a:avLst/>
              </a:prstGeom>
              <a:noFill/>
              <a:ln w="381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6652" name="Line 8"/>
              <p:cNvSpPr>
                <a:spLocks noChangeShapeType="1"/>
              </p:cNvSpPr>
              <p:nvPr/>
            </p:nvSpPr>
            <p:spPr bwMode="auto">
              <a:xfrm flipV="1">
                <a:off x="1174" y="2319"/>
                <a:ext cx="0" cy="577"/>
              </a:xfrm>
              <a:prstGeom prst="line">
                <a:avLst/>
              </a:prstGeom>
              <a:noFill/>
              <a:ln w="381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6653" name="Rectangle 9"/>
              <p:cNvSpPr>
                <a:spLocks noChangeArrowheads="1"/>
              </p:cNvSpPr>
              <p:nvPr/>
            </p:nvSpPr>
            <p:spPr bwMode="auto">
              <a:xfrm>
                <a:off x="742" y="1025"/>
                <a:ext cx="479"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ct val="0"/>
                  </a:spcBef>
                  <a:buFontTx/>
                  <a:buNone/>
                </a:pPr>
                <a:r>
                  <a:rPr lang="en-GB" altLang="it-IT" sz="2400" b="1">
                    <a:solidFill>
                      <a:srgbClr val="FF0000"/>
                    </a:solidFill>
                    <a:ea typeface="DejaVu Sans" charset="0"/>
                    <a:cs typeface="Times New Roman" panose="02020603050405020304" pitchFamily="18" charset="0"/>
                  </a:rPr>
                  <a:t>0°K</a:t>
                </a:r>
              </a:p>
            </p:txBody>
          </p:sp>
        </p:grpSp>
        <p:grpSp>
          <p:nvGrpSpPr>
            <p:cNvPr id="26630" name="Group 10"/>
            <p:cNvGrpSpPr>
              <a:grpSpLocks/>
            </p:cNvGrpSpPr>
            <p:nvPr/>
          </p:nvGrpSpPr>
          <p:grpSpPr bwMode="auto">
            <a:xfrm>
              <a:off x="3958" y="1025"/>
              <a:ext cx="1343" cy="2063"/>
              <a:chOff x="3958" y="1025"/>
              <a:chExt cx="1343" cy="2063"/>
            </a:xfrm>
          </p:grpSpPr>
          <p:sp>
            <p:nvSpPr>
              <p:cNvPr id="26642" name="Rectangle 11"/>
              <p:cNvSpPr>
                <a:spLocks noChangeArrowheads="1"/>
              </p:cNvSpPr>
              <p:nvPr/>
            </p:nvSpPr>
            <p:spPr bwMode="auto">
              <a:xfrm>
                <a:off x="3958" y="1313"/>
                <a:ext cx="1343" cy="1775"/>
              </a:xfrm>
              <a:prstGeom prst="rect">
                <a:avLst/>
              </a:prstGeom>
              <a:solidFill>
                <a:srgbClr val="DDDDDD"/>
              </a:solidFill>
              <a:ln w="12600">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26643" name="Line 12"/>
              <p:cNvSpPr>
                <a:spLocks noChangeShapeType="1"/>
              </p:cNvSpPr>
              <p:nvPr/>
            </p:nvSpPr>
            <p:spPr bwMode="auto">
              <a:xfrm>
                <a:off x="4145" y="1575"/>
                <a:ext cx="394" cy="481"/>
              </a:xfrm>
              <a:prstGeom prst="line">
                <a:avLst/>
              </a:prstGeom>
              <a:noFill/>
              <a:ln w="381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6644" name="Line 13"/>
              <p:cNvSpPr>
                <a:spLocks noChangeShapeType="1"/>
              </p:cNvSpPr>
              <p:nvPr/>
            </p:nvSpPr>
            <p:spPr bwMode="auto">
              <a:xfrm flipV="1">
                <a:off x="4613" y="1704"/>
                <a:ext cx="560" cy="273"/>
              </a:xfrm>
              <a:prstGeom prst="line">
                <a:avLst/>
              </a:prstGeom>
              <a:noFill/>
              <a:ln w="381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6645" name="Line 14"/>
              <p:cNvSpPr>
                <a:spLocks noChangeShapeType="1"/>
              </p:cNvSpPr>
              <p:nvPr/>
            </p:nvSpPr>
            <p:spPr bwMode="auto">
              <a:xfrm flipH="1">
                <a:off x="4177" y="2420"/>
                <a:ext cx="330" cy="472"/>
              </a:xfrm>
              <a:prstGeom prst="line">
                <a:avLst/>
              </a:prstGeom>
              <a:noFill/>
              <a:ln w="381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6646" name="Line 15"/>
              <p:cNvSpPr>
                <a:spLocks noChangeShapeType="1"/>
              </p:cNvSpPr>
              <p:nvPr/>
            </p:nvSpPr>
            <p:spPr bwMode="auto">
              <a:xfrm flipH="1" flipV="1">
                <a:off x="4746" y="2299"/>
                <a:ext cx="246" cy="522"/>
              </a:xfrm>
              <a:prstGeom prst="line">
                <a:avLst/>
              </a:prstGeom>
              <a:noFill/>
              <a:ln w="381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6647" name="Rectangle 16"/>
              <p:cNvSpPr>
                <a:spLocks noChangeArrowheads="1"/>
              </p:cNvSpPr>
              <p:nvPr/>
            </p:nvSpPr>
            <p:spPr bwMode="auto">
              <a:xfrm>
                <a:off x="4342" y="1025"/>
                <a:ext cx="671"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ct val="0"/>
                  </a:spcBef>
                  <a:buFontTx/>
                  <a:buNone/>
                </a:pPr>
                <a:r>
                  <a:rPr lang="en-GB" altLang="it-IT" sz="2400" b="1">
                    <a:solidFill>
                      <a:srgbClr val="FF0000"/>
                    </a:solidFill>
                    <a:ea typeface="DejaVu Sans" charset="0"/>
                    <a:cs typeface="Times New Roman" panose="02020603050405020304" pitchFamily="18" charset="0"/>
                  </a:rPr>
                  <a:t>T &gt; T</a:t>
                </a:r>
                <a:r>
                  <a:rPr lang="en-GB" altLang="it-IT" sz="2400" b="1" baseline="-25000">
                    <a:solidFill>
                      <a:srgbClr val="FF0000"/>
                    </a:solidFill>
                    <a:ea typeface="DejaVu Sans" charset="0"/>
                    <a:cs typeface="Times New Roman" panose="02020603050405020304" pitchFamily="18" charset="0"/>
                  </a:rPr>
                  <a:t>c</a:t>
                </a:r>
              </a:p>
            </p:txBody>
          </p:sp>
        </p:grpSp>
        <p:grpSp>
          <p:nvGrpSpPr>
            <p:cNvPr id="26631" name="Group 17"/>
            <p:cNvGrpSpPr>
              <a:grpSpLocks/>
            </p:cNvGrpSpPr>
            <p:nvPr/>
          </p:nvGrpSpPr>
          <p:grpSpPr bwMode="auto">
            <a:xfrm>
              <a:off x="2182" y="1025"/>
              <a:ext cx="1343" cy="2063"/>
              <a:chOff x="2182" y="1025"/>
              <a:chExt cx="1343" cy="2063"/>
            </a:xfrm>
          </p:grpSpPr>
          <p:sp>
            <p:nvSpPr>
              <p:cNvPr id="26632" name="Rectangle 18"/>
              <p:cNvSpPr>
                <a:spLocks noChangeArrowheads="1"/>
              </p:cNvSpPr>
              <p:nvPr/>
            </p:nvSpPr>
            <p:spPr bwMode="auto">
              <a:xfrm>
                <a:off x="2182" y="1313"/>
                <a:ext cx="1343" cy="1775"/>
              </a:xfrm>
              <a:prstGeom prst="rect">
                <a:avLst/>
              </a:prstGeom>
              <a:solidFill>
                <a:srgbClr val="DDDDDD"/>
              </a:solidFill>
              <a:ln w="12600">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26633" name="Line 19"/>
              <p:cNvSpPr>
                <a:spLocks noChangeShapeType="1"/>
              </p:cNvSpPr>
              <p:nvPr/>
            </p:nvSpPr>
            <p:spPr bwMode="auto">
              <a:xfrm flipV="1">
                <a:off x="2370" y="1573"/>
                <a:ext cx="392" cy="486"/>
              </a:xfrm>
              <a:prstGeom prst="line">
                <a:avLst/>
              </a:prstGeom>
              <a:noFill/>
              <a:ln w="381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6634" name="Line 20"/>
              <p:cNvSpPr>
                <a:spLocks noChangeShapeType="1"/>
              </p:cNvSpPr>
              <p:nvPr/>
            </p:nvSpPr>
            <p:spPr bwMode="auto">
              <a:xfrm flipV="1">
                <a:off x="2994" y="1573"/>
                <a:ext cx="392" cy="486"/>
              </a:xfrm>
              <a:prstGeom prst="line">
                <a:avLst/>
              </a:prstGeom>
              <a:noFill/>
              <a:ln w="381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6635" name="Line 21"/>
              <p:cNvSpPr>
                <a:spLocks noChangeShapeType="1"/>
              </p:cNvSpPr>
              <p:nvPr/>
            </p:nvSpPr>
            <p:spPr bwMode="auto">
              <a:xfrm flipV="1">
                <a:off x="2385" y="2431"/>
                <a:ext cx="361" cy="449"/>
              </a:xfrm>
              <a:prstGeom prst="line">
                <a:avLst/>
              </a:prstGeom>
              <a:noFill/>
              <a:ln w="381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6636" name="Line 22"/>
              <p:cNvSpPr>
                <a:spLocks noChangeShapeType="1"/>
              </p:cNvSpPr>
              <p:nvPr/>
            </p:nvSpPr>
            <p:spPr bwMode="auto">
              <a:xfrm flipV="1">
                <a:off x="3009" y="2431"/>
                <a:ext cx="361" cy="449"/>
              </a:xfrm>
              <a:prstGeom prst="line">
                <a:avLst/>
              </a:prstGeom>
              <a:noFill/>
              <a:ln w="381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6637" name="Oval 23"/>
              <p:cNvSpPr>
                <a:spLocks noChangeArrowheads="1"/>
              </p:cNvSpPr>
              <p:nvPr/>
            </p:nvSpPr>
            <p:spPr bwMode="auto">
              <a:xfrm>
                <a:off x="2278" y="1505"/>
                <a:ext cx="527" cy="143"/>
              </a:xfrm>
              <a:prstGeom prst="ellipse">
                <a:avLst/>
              </a:prstGeom>
              <a:noFill/>
              <a:ln w="2844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26638" name="Oval 24"/>
              <p:cNvSpPr>
                <a:spLocks noChangeArrowheads="1"/>
              </p:cNvSpPr>
              <p:nvPr/>
            </p:nvSpPr>
            <p:spPr bwMode="auto">
              <a:xfrm>
                <a:off x="2902" y="1505"/>
                <a:ext cx="527" cy="143"/>
              </a:xfrm>
              <a:prstGeom prst="ellipse">
                <a:avLst/>
              </a:prstGeom>
              <a:noFill/>
              <a:ln w="2844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26639" name="Oval 25"/>
              <p:cNvSpPr>
                <a:spLocks noChangeArrowheads="1"/>
              </p:cNvSpPr>
              <p:nvPr/>
            </p:nvSpPr>
            <p:spPr bwMode="auto">
              <a:xfrm>
                <a:off x="2230" y="2369"/>
                <a:ext cx="527" cy="143"/>
              </a:xfrm>
              <a:prstGeom prst="ellipse">
                <a:avLst/>
              </a:prstGeom>
              <a:noFill/>
              <a:ln w="2844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26640" name="Oval 26"/>
              <p:cNvSpPr>
                <a:spLocks noChangeArrowheads="1"/>
              </p:cNvSpPr>
              <p:nvPr/>
            </p:nvSpPr>
            <p:spPr bwMode="auto">
              <a:xfrm>
                <a:off x="2854" y="2369"/>
                <a:ext cx="527" cy="143"/>
              </a:xfrm>
              <a:prstGeom prst="ellipse">
                <a:avLst/>
              </a:prstGeom>
              <a:noFill/>
              <a:ln w="2844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26641" name="Rectangle 27"/>
              <p:cNvSpPr>
                <a:spLocks noChangeArrowheads="1"/>
              </p:cNvSpPr>
              <p:nvPr/>
            </p:nvSpPr>
            <p:spPr bwMode="auto">
              <a:xfrm>
                <a:off x="2230" y="1025"/>
                <a:ext cx="1199"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ct val="0"/>
                  </a:spcBef>
                  <a:buFontTx/>
                  <a:buNone/>
                </a:pPr>
                <a:r>
                  <a:rPr lang="en-GB" altLang="it-IT" sz="2400" b="1">
                    <a:solidFill>
                      <a:srgbClr val="FF0000"/>
                    </a:solidFill>
                    <a:ea typeface="DejaVu Sans" charset="0"/>
                    <a:cs typeface="Times New Roman" panose="02020603050405020304" pitchFamily="18" charset="0"/>
                  </a:rPr>
                  <a:t>0°K &lt; T &lt; T</a:t>
                </a:r>
                <a:r>
                  <a:rPr lang="en-GB" altLang="it-IT" sz="2400" b="1" baseline="-25000">
                    <a:solidFill>
                      <a:srgbClr val="FF0000"/>
                    </a:solidFill>
                    <a:ea typeface="DejaVu Sans" charset="0"/>
                    <a:cs typeface="Times New Roman" panose="02020603050405020304" pitchFamily="18" charset="0"/>
                  </a:rPr>
                  <a:t>c</a:t>
                </a:r>
              </a:p>
            </p:txBody>
          </p:sp>
        </p:grpSp>
      </p:grpSp>
      <p:sp>
        <p:nvSpPr>
          <p:cNvPr id="26628" name="Rectangle 28"/>
          <p:cNvSpPr>
            <a:spLocks noChangeArrowheads="1"/>
          </p:cNvSpPr>
          <p:nvPr/>
        </p:nvSpPr>
        <p:spPr bwMode="auto">
          <a:xfrm>
            <a:off x="293688" y="5140325"/>
            <a:ext cx="85185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just" eaLnBrk="1" hangingPunct="1">
              <a:spcBef>
                <a:spcPts val="1125"/>
              </a:spcBef>
              <a:buFont typeface="Calibri" panose="020F0502020204030204" pitchFamily="34" charset="0"/>
              <a:buChar char="•"/>
            </a:pPr>
            <a:r>
              <a:rPr lang="en-US" altLang="it-IT" sz="1800" b="1">
                <a:solidFill>
                  <a:srgbClr val="000000"/>
                </a:solidFill>
                <a:ea typeface="DejaVu Sans" charset="0"/>
                <a:cs typeface="DejaVu Sans" charset="0"/>
              </a:rPr>
              <a:t> When Alignment of magnetic moments at various temperatures: at 0°K there is perfect alignment, but above this the spin moments precess about the average direction due to thermal activation.  Above the Curie temperature they are random.</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
          <p:cNvGrpSpPr>
            <a:grpSpLocks/>
          </p:cNvGrpSpPr>
          <p:nvPr/>
        </p:nvGrpSpPr>
        <p:grpSpPr bwMode="auto">
          <a:xfrm>
            <a:off x="468313" y="1323975"/>
            <a:ext cx="8483600" cy="7599363"/>
            <a:chOff x="295" y="834"/>
            <a:chExt cx="5344" cy="4787"/>
          </a:xfrm>
        </p:grpSpPr>
        <p:sp>
          <p:nvSpPr>
            <p:cNvPr id="28676" name="Text Box 2"/>
            <p:cNvSpPr txBox="1">
              <a:spLocks noChangeArrowheads="1"/>
            </p:cNvSpPr>
            <p:nvPr/>
          </p:nvSpPr>
          <p:spPr bwMode="auto">
            <a:xfrm>
              <a:off x="339" y="834"/>
              <a:ext cx="5300" cy="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2417763" algn="l"/>
                  <a:tab pos="3760788" algn="l"/>
                  <a:tab pos="4756150" algn="l"/>
                  <a:tab pos="5832475" algn="l"/>
                  <a:tab pos="6665913" algn="l"/>
                  <a:tab pos="7777163" algn="l"/>
                  <a:tab pos="8888413" algn="l"/>
                  <a:tab pos="9999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2417763" algn="l"/>
                  <a:tab pos="3760788" algn="l"/>
                  <a:tab pos="4756150" algn="l"/>
                  <a:tab pos="5832475" algn="l"/>
                  <a:tab pos="6665913" algn="l"/>
                  <a:tab pos="7777163" algn="l"/>
                  <a:tab pos="8888413" algn="l"/>
                  <a:tab pos="9999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2417763" algn="l"/>
                  <a:tab pos="3760788" algn="l"/>
                  <a:tab pos="4756150" algn="l"/>
                  <a:tab pos="5832475" algn="l"/>
                  <a:tab pos="6665913" algn="l"/>
                  <a:tab pos="7777163" algn="l"/>
                  <a:tab pos="8888413" algn="l"/>
                  <a:tab pos="9999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2417763" algn="l"/>
                  <a:tab pos="3760788" algn="l"/>
                  <a:tab pos="4756150" algn="l"/>
                  <a:tab pos="5832475" algn="l"/>
                  <a:tab pos="6665913" algn="l"/>
                  <a:tab pos="7777163" algn="l"/>
                  <a:tab pos="8888413" algn="l"/>
                  <a:tab pos="9999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2417763" algn="l"/>
                  <a:tab pos="3760788" algn="l"/>
                  <a:tab pos="4756150" algn="l"/>
                  <a:tab pos="5832475" algn="l"/>
                  <a:tab pos="6665913" algn="l"/>
                  <a:tab pos="7777163" algn="l"/>
                  <a:tab pos="8888413" algn="l"/>
                  <a:tab pos="9999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2417763" algn="l"/>
                  <a:tab pos="3760788" algn="l"/>
                  <a:tab pos="4756150" algn="l"/>
                  <a:tab pos="5832475" algn="l"/>
                  <a:tab pos="6665913" algn="l"/>
                  <a:tab pos="7777163" algn="l"/>
                  <a:tab pos="8888413" algn="l"/>
                  <a:tab pos="9999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2417763" algn="l"/>
                  <a:tab pos="3760788" algn="l"/>
                  <a:tab pos="4756150" algn="l"/>
                  <a:tab pos="5832475" algn="l"/>
                  <a:tab pos="6665913" algn="l"/>
                  <a:tab pos="7777163" algn="l"/>
                  <a:tab pos="8888413" algn="l"/>
                  <a:tab pos="9999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2417763" algn="l"/>
                  <a:tab pos="3760788" algn="l"/>
                  <a:tab pos="4756150" algn="l"/>
                  <a:tab pos="5832475" algn="l"/>
                  <a:tab pos="6665913" algn="l"/>
                  <a:tab pos="7777163" algn="l"/>
                  <a:tab pos="8888413" algn="l"/>
                  <a:tab pos="9999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2417763" algn="l"/>
                  <a:tab pos="3760788" algn="l"/>
                  <a:tab pos="4756150" algn="l"/>
                  <a:tab pos="5832475" algn="l"/>
                  <a:tab pos="6665913" algn="l"/>
                  <a:tab pos="7777163" algn="l"/>
                  <a:tab pos="8888413" algn="l"/>
                  <a:tab pos="9999663" algn="l"/>
                </a:tabLst>
                <a:defRPr sz="2000">
                  <a:solidFill>
                    <a:schemeClr val="tx1"/>
                  </a:solidFill>
                  <a:latin typeface="Calibri" panose="020F0502020204030204" pitchFamily="34" charset="0"/>
                </a:defRPr>
              </a:lvl9pPr>
            </a:lstStyle>
            <a:p>
              <a:pPr eaLnBrk="1" hangingPunct="1">
                <a:lnSpc>
                  <a:spcPct val="80000"/>
                </a:lnSpc>
                <a:spcBef>
                  <a:spcPts val="1000"/>
                </a:spcBef>
                <a:buFontTx/>
                <a:buNone/>
              </a:pPr>
              <a:r>
                <a:rPr lang="en-US" altLang="it-IT" sz="1600" b="1">
                  <a:solidFill>
                    <a:srgbClr val="000000"/>
                  </a:solidFill>
                  <a:ea typeface="DejaVu Sans" charset="0"/>
                  <a:cs typeface="DejaVu Sans" charset="0"/>
                </a:rPr>
                <a:t>	</a:t>
              </a:r>
              <a:r>
                <a:rPr lang="en-US" altLang="it-IT" sz="1600">
                  <a:solidFill>
                    <a:srgbClr val="0000FF"/>
                  </a:solidFill>
                  <a:ea typeface="DejaVu Sans" charset="0"/>
                  <a:cs typeface="DejaVu Sans" charset="0"/>
                </a:rPr>
                <a:t>Chemical	M</a:t>
              </a:r>
              <a:r>
                <a:rPr lang="en-US" altLang="it-IT" sz="1600" baseline="-25000">
                  <a:solidFill>
                    <a:srgbClr val="0000FF"/>
                  </a:solidFill>
                  <a:ea typeface="DejaVu Sans" charset="0"/>
                  <a:cs typeface="DejaVu Sans" charset="0"/>
                </a:rPr>
                <a:t>s</a:t>
              </a:r>
              <a:r>
                <a:rPr lang="en-US" altLang="it-IT" sz="1600">
                  <a:solidFill>
                    <a:srgbClr val="0000FF"/>
                  </a:solidFill>
                  <a:ea typeface="DejaVu Sans" charset="0"/>
                  <a:cs typeface="DejaVu Sans" charset="0"/>
                </a:rPr>
                <a:t>	T</a:t>
              </a:r>
              <a:r>
                <a:rPr lang="en-US" altLang="it-IT" sz="1600" baseline="-25000">
                  <a:solidFill>
                    <a:srgbClr val="0000FF"/>
                  </a:solidFill>
                  <a:ea typeface="DejaVu Sans" charset="0"/>
                  <a:cs typeface="DejaVu Sans" charset="0"/>
                </a:rPr>
                <a:t>c </a:t>
              </a:r>
              <a:r>
                <a:rPr lang="en-US" altLang="it-IT" sz="1600">
                  <a:solidFill>
                    <a:srgbClr val="0000FF"/>
                  </a:solidFill>
                  <a:ea typeface="DejaVu Sans" charset="0"/>
                  <a:cs typeface="DejaVu Sans" charset="0"/>
                </a:rPr>
                <a:t>	Magnetic	</a:t>
              </a:r>
            </a:p>
            <a:p>
              <a:pPr eaLnBrk="1" hangingPunct="1">
                <a:lnSpc>
                  <a:spcPct val="80000"/>
                </a:lnSpc>
                <a:spcBef>
                  <a:spcPts val="1000"/>
                </a:spcBef>
                <a:buFontTx/>
                <a:buNone/>
              </a:pPr>
              <a:r>
                <a:rPr lang="en-US" altLang="it-IT" sz="1600">
                  <a:solidFill>
                    <a:srgbClr val="0000FF"/>
                  </a:solidFill>
                  <a:ea typeface="DejaVu Sans" charset="0"/>
                  <a:cs typeface="DejaVu Sans" charset="0"/>
                </a:rPr>
                <a:t>	formula	(kA/m)	 (°C) 	structure</a:t>
              </a:r>
            </a:p>
            <a:p>
              <a:pPr eaLnBrk="1" hangingPunct="1">
                <a:lnSpc>
                  <a:spcPct val="160000"/>
                </a:lnSpc>
                <a:spcBef>
                  <a:spcPts val="1000"/>
                </a:spcBef>
                <a:buFontTx/>
                <a:buNone/>
              </a:pPr>
              <a:r>
                <a:rPr lang="en-US" altLang="it-IT" sz="1600">
                  <a:solidFill>
                    <a:srgbClr val="000000"/>
                  </a:solidFill>
                  <a:ea typeface="DejaVu Sans" charset="0"/>
                  <a:cs typeface="DejaVu Sans" charset="0"/>
                </a:rPr>
                <a:t>Iron</a:t>
              </a:r>
              <a:r>
                <a:rPr lang="en-US" altLang="it-IT" sz="1600" b="1">
                  <a:solidFill>
                    <a:srgbClr val="000000"/>
                  </a:solidFill>
                  <a:ea typeface="DejaVu Sans" charset="0"/>
                  <a:cs typeface="DejaVu Sans" charset="0"/>
                </a:rPr>
                <a:t>	Fe	1715	765	ferromagnet	</a:t>
              </a:r>
            </a:p>
            <a:p>
              <a:pPr eaLnBrk="1" hangingPunct="1">
                <a:lnSpc>
                  <a:spcPct val="160000"/>
                </a:lnSpc>
                <a:spcBef>
                  <a:spcPts val="1000"/>
                </a:spcBef>
                <a:buFontTx/>
                <a:buNone/>
              </a:pPr>
              <a:r>
                <a:rPr lang="en-US" altLang="it-IT" sz="1600">
                  <a:solidFill>
                    <a:srgbClr val="000000"/>
                  </a:solidFill>
                  <a:ea typeface="DejaVu Sans" charset="0"/>
                  <a:cs typeface="DejaVu Sans" charset="0"/>
                </a:rPr>
                <a:t>Magnetite</a:t>
              </a:r>
              <a:r>
                <a:rPr lang="en-US" altLang="it-IT" sz="1600" b="1">
                  <a:solidFill>
                    <a:srgbClr val="000000"/>
                  </a:solidFill>
                  <a:ea typeface="DejaVu Sans" charset="0"/>
                  <a:cs typeface="DejaVu Sans" charset="0"/>
                </a:rPr>
                <a:t>	Fe</a:t>
              </a:r>
              <a:r>
                <a:rPr lang="en-US" altLang="it-IT" sz="1600" b="1" baseline="-25000">
                  <a:solidFill>
                    <a:srgbClr val="000000"/>
                  </a:solidFill>
                  <a:ea typeface="DejaVu Sans" charset="0"/>
                  <a:cs typeface="DejaVu Sans" charset="0"/>
                </a:rPr>
                <a:t>3</a:t>
              </a:r>
              <a:r>
                <a:rPr lang="en-US" altLang="it-IT" sz="1600" b="1">
                  <a:solidFill>
                    <a:srgbClr val="000000"/>
                  </a:solidFill>
                  <a:ea typeface="DejaVu Sans" charset="0"/>
                  <a:cs typeface="DejaVu Sans" charset="0"/>
                </a:rPr>
                <a:t>O</a:t>
              </a:r>
              <a:r>
                <a:rPr lang="en-US" altLang="it-IT" sz="1600" b="1" baseline="-25000">
                  <a:solidFill>
                    <a:srgbClr val="000000"/>
                  </a:solidFill>
                  <a:ea typeface="DejaVu Sans" charset="0"/>
                  <a:cs typeface="DejaVu Sans" charset="0"/>
                </a:rPr>
                <a:t>4</a:t>
              </a:r>
              <a:r>
                <a:rPr lang="en-US" altLang="it-IT" sz="1600" b="1">
                  <a:solidFill>
                    <a:srgbClr val="000000"/>
                  </a:solidFill>
                  <a:ea typeface="DejaVu Sans" charset="0"/>
                  <a:cs typeface="DejaVu Sans" charset="0"/>
                </a:rPr>
                <a:t>	480	585	ferrimagnet	</a:t>
              </a:r>
            </a:p>
            <a:p>
              <a:pPr eaLnBrk="1" hangingPunct="1">
                <a:lnSpc>
                  <a:spcPct val="160000"/>
                </a:lnSpc>
                <a:spcBef>
                  <a:spcPts val="1000"/>
                </a:spcBef>
                <a:buFontTx/>
                <a:buNone/>
              </a:pPr>
              <a:r>
                <a:rPr lang="en-US" altLang="it-IT" sz="1600">
                  <a:solidFill>
                    <a:srgbClr val="000000"/>
                  </a:solidFill>
                  <a:ea typeface="DejaVu Sans" charset="0"/>
                  <a:cs typeface="DejaVu Sans" charset="0"/>
                </a:rPr>
                <a:t>Maghemite</a:t>
              </a:r>
              <a:r>
                <a:rPr lang="en-US" altLang="it-IT" sz="1600" b="1">
                  <a:solidFill>
                    <a:srgbClr val="000000"/>
                  </a:solidFill>
                  <a:ea typeface="DejaVu Sans" charset="0"/>
                  <a:cs typeface="DejaVu Sans" charset="0"/>
                </a:rPr>
                <a:t>	</a:t>
              </a:r>
              <a:r>
                <a:rPr lang="el-GR" altLang="it-IT" sz="1600" b="1">
                  <a:solidFill>
                    <a:srgbClr val="000000"/>
                  </a:solidFill>
                  <a:ea typeface="DejaVu Sans" charset="0"/>
                  <a:cs typeface="Times New Roman" panose="02020603050405020304" pitchFamily="18" charset="0"/>
                </a:rPr>
                <a:t>γ</a:t>
              </a:r>
              <a:r>
                <a:rPr lang="en-US" altLang="it-IT" sz="1600" b="1">
                  <a:solidFill>
                    <a:srgbClr val="000000"/>
                  </a:solidFill>
                  <a:ea typeface="DejaVu Sans" charset="0"/>
                  <a:cs typeface="Times New Roman" panose="02020603050405020304" pitchFamily="18" charset="0"/>
                </a:rPr>
                <a:t>-Fe</a:t>
              </a:r>
              <a:r>
                <a:rPr lang="en-US" altLang="it-IT" sz="1600" b="1" baseline="-25000">
                  <a:solidFill>
                    <a:srgbClr val="000000"/>
                  </a:solidFill>
                  <a:ea typeface="DejaVu Sans" charset="0"/>
                  <a:cs typeface="Times New Roman" panose="02020603050405020304" pitchFamily="18" charset="0"/>
                </a:rPr>
                <a:t>2</a:t>
              </a:r>
              <a:r>
                <a:rPr lang="en-US" altLang="it-IT" sz="1600" b="1">
                  <a:solidFill>
                    <a:srgbClr val="000000"/>
                  </a:solidFill>
                  <a:ea typeface="DejaVu Sans" charset="0"/>
                  <a:cs typeface="Times New Roman" panose="02020603050405020304" pitchFamily="18" charset="0"/>
                </a:rPr>
                <a:t>O</a:t>
              </a:r>
              <a:r>
                <a:rPr lang="en-US" altLang="it-IT" sz="1600" b="1" baseline="-25000">
                  <a:solidFill>
                    <a:srgbClr val="000000"/>
                  </a:solidFill>
                  <a:ea typeface="DejaVu Sans" charset="0"/>
                  <a:cs typeface="Times New Roman" panose="02020603050405020304" pitchFamily="18" charset="0"/>
                </a:rPr>
                <a:t>3</a:t>
              </a:r>
              <a:r>
                <a:rPr lang="en-US" altLang="it-IT" sz="1600" b="1">
                  <a:solidFill>
                    <a:srgbClr val="000000"/>
                  </a:solidFill>
                  <a:ea typeface="DejaVu Sans" charset="0"/>
                  <a:cs typeface="Times New Roman" panose="02020603050405020304" pitchFamily="18" charset="0"/>
                </a:rPr>
                <a:t>	380	590-675	ferrimagnet	</a:t>
              </a:r>
            </a:p>
            <a:p>
              <a:pPr eaLnBrk="1" hangingPunct="1">
                <a:lnSpc>
                  <a:spcPct val="160000"/>
                </a:lnSpc>
                <a:spcBef>
                  <a:spcPts val="1000"/>
                </a:spcBef>
                <a:buFontTx/>
                <a:buNone/>
              </a:pPr>
              <a:r>
                <a:rPr lang="en-US" altLang="it-IT" sz="1600">
                  <a:solidFill>
                    <a:srgbClr val="000000"/>
                  </a:solidFill>
                  <a:ea typeface="DejaVu Sans" charset="0"/>
                  <a:cs typeface="Times New Roman" panose="02020603050405020304" pitchFamily="18" charset="0"/>
                </a:rPr>
                <a:t>Titanomagnetite</a:t>
              </a:r>
              <a:r>
                <a:rPr lang="en-US" altLang="it-IT" sz="1600" b="1">
                  <a:solidFill>
                    <a:srgbClr val="000000"/>
                  </a:solidFill>
                  <a:ea typeface="DejaVu Sans" charset="0"/>
                  <a:cs typeface="Times New Roman" panose="02020603050405020304" pitchFamily="18" charset="0"/>
                </a:rPr>
                <a:t> </a:t>
              </a:r>
              <a:r>
                <a:rPr lang="en-US" altLang="it-IT" sz="1600">
                  <a:solidFill>
                    <a:srgbClr val="000000"/>
                  </a:solidFill>
                  <a:ea typeface="DejaVu Sans" charset="0"/>
                  <a:cs typeface="Times New Roman" panose="02020603050405020304" pitchFamily="18" charset="0"/>
                </a:rPr>
                <a:t>(</a:t>
              </a:r>
              <a:r>
                <a:rPr lang="en-US" altLang="it-IT" sz="1600" i="1">
                  <a:solidFill>
                    <a:srgbClr val="000000"/>
                  </a:solidFill>
                  <a:ea typeface="DejaVu Sans" charset="0"/>
                  <a:cs typeface="Times New Roman" panose="02020603050405020304" pitchFamily="18" charset="0"/>
                </a:rPr>
                <a:t>x</a:t>
              </a:r>
              <a:r>
                <a:rPr lang="en-US" altLang="it-IT" sz="1600">
                  <a:solidFill>
                    <a:srgbClr val="000000"/>
                  </a:solidFill>
                  <a:ea typeface="DejaVu Sans" charset="0"/>
                  <a:cs typeface="Times New Roman" panose="02020603050405020304" pitchFamily="18" charset="0"/>
                </a:rPr>
                <a:t> = 0.6)</a:t>
              </a:r>
              <a:r>
                <a:rPr lang="en-US" altLang="it-IT" sz="1600" b="1">
                  <a:solidFill>
                    <a:srgbClr val="000000"/>
                  </a:solidFill>
                  <a:ea typeface="DejaVu Sans" charset="0"/>
                  <a:cs typeface="Times New Roman" panose="02020603050405020304" pitchFamily="18" charset="0"/>
                </a:rPr>
                <a:t>	Fe</a:t>
              </a:r>
              <a:r>
                <a:rPr lang="en-US" altLang="it-IT" sz="1600" b="1" baseline="-25000">
                  <a:solidFill>
                    <a:srgbClr val="000000"/>
                  </a:solidFill>
                  <a:ea typeface="DejaVu Sans" charset="0"/>
                  <a:cs typeface="Times New Roman" panose="02020603050405020304" pitchFamily="18" charset="0"/>
                </a:rPr>
                <a:t>2.4</a:t>
              </a:r>
              <a:r>
                <a:rPr lang="en-US" altLang="it-IT" sz="1600" b="1">
                  <a:solidFill>
                    <a:srgbClr val="000000"/>
                  </a:solidFill>
                  <a:ea typeface="DejaVu Sans" charset="0"/>
                  <a:cs typeface="Times New Roman" panose="02020603050405020304" pitchFamily="18" charset="0"/>
                </a:rPr>
                <a:t>Ti</a:t>
              </a:r>
              <a:r>
                <a:rPr lang="en-US" altLang="it-IT" sz="1600" b="1" baseline="-25000">
                  <a:solidFill>
                    <a:srgbClr val="000000"/>
                  </a:solidFill>
                  <a:ea typeface="DejaVu Sans" charset="0"/>
                  <a:cs typeface="Times New Roman" panose="02020603050405020304" pitchFamily="18" charset="0"/>
                </a:rPr>
                <a:t>0.6</a:t>
              </a:r>
              <a:r>
                <a:rPr lang="en-US" altLang="it-IT" sz="1600" b="1">
                  <a:solidFill>
                    <a:srgbClr val="000000"/>
                  </a:solidFill>
                  <a:ea typeface="DejaVu Sans" charset="0"/>
                  <a:cs typeface="Times New Roman" panose="02020603050405020304" pitchFamily="18" charset="0"/>
                </a:rPr>
                <a:t>O</a:t>
              </a:r>
              <a:r>
                <a:rPr lang="en-US" altLang="it-IT" sz="1600" b="1" baseline="-25000">
                  <a:solidFill>
                    <a:srgbClr val="000000"/>
                  </a:solidFill>
                  <a:ea typeface="DejaVu Sans" charset="0"/>
                  <a:cs typeface="Times New Roman" panose="02020603050405020304" pitchFamily="18" charset="0"/>
                </a:rPr>
                <a:t>4</a:t>
              </a:r>
              <a:r>
                <a:rPr lang="en-US" altLang="it-IT" sz="1600" b="1">
                  <a:solidFill>
                    <a:srgbClr val="000000"/>
                  </a:solidFill>
                  <a:ea typeface="DejaVu Sans" charset="0"/>
                  <a:cs typeface="Times New Roman" panose="02020603050405020304" pitchFamily="18" charset="0"/>
                </a:rPr>
                <a:t>	125	150	ferrimagnet	</a:t>
              </a:r>
            </a:p>
            <a:p>
              <a:pPr eaLnBrk="1" hangingPunct="1">
                <a:lnSpc>
                  <a:spcPct val="160000"/>
                </a:lnSpc>
                <a:spcBef>
                  <a:spcPts val="1000"/>
                </a:spcBef>
                <a:buFontTx/>
                <a:buNone/>
              </a:pPr>
              <a:r>
                <a:rPr lang="en-US" altLang="it-IT" sz="1600">
                  <a:solidFill>
                    <a:srgbClr val="000000"/>
                  </a:solidFill>
                  <a:ea typeface="DejaVu Sans" charset="0"/>
                  <a:cs typeface="Times New Roman" panose="02020603050405020304" pitchFamily="18" charset="0"/>
                </a:rPr>
                <a:t>Hematite</a:t>
              </a:r>
              <a:r>
                <a:rPr lang="en-US" altLang="it-IT" sz="1600" b="1">
                  <a:solidFill>
                    <a:srgbClr val="000000"/>
                  </a:solidFill>
                  <a:ea typeface="DejaVu Sans" charset="0"/>
                  <a:cs typeface="Times New Roman" panose="02020603050405020304" pitchFamily="18" charset="0"/>
                </a:rPr>
                <a:t>	</a:t>
              </a:r>
              <a:r>
                <a:rPr lang="el-GR" altLang="it-IT" sz="1600" b="1">
                  <a:solidFill>
                    <a:srgbClr val="000000"/>
                  </a:solidFill>
                  <a:ea typeface="DejaVu Sans" charset="0"/>
                  <a:cs typeface="Times New Roman" panose="02020603050405020304" pitchFamily="18" charset="0"/>
                </a:rPr>
                <a:t>α</a:t>
              </a:r>
              <a:r>
                <a:rPr lang="en-US" altLang="it-IT" sz="1600" b="1">
                  <a:solidFill>
                    <a:srgbClr val="000000"/>
                  </a:solidFill>
                  <a:ea typeface="DejaVu Sans" charset="0"/>
                  <a:cs typeface="DejaVu Sans" charset="0"/>
                </a:rPr>
                <a:t>-Fe</a:t>
              </a:r>
              <a:r>
                <a:rPr lang="en-US" altLang="it-IT" sz="1600" b="1" baseline="-25000">
                  <a:solidFill>
                    <a:srgbClr val="000000"/>
                  </a:solidFill>
                  <a:ea typeface="DejaVu Sans" charset="0"/>
                  <a:cs typeface="DejaVu Sans" charset="0"/>
                </a:rPr>
                <a:t>2</a:t>
              </a:r>
              <a:r>
                <a:rPr lang="en-US" altLang="it-IT" sz="1600" b="1">
                  <a:solidFill>
                    <a:srgbClr val="000000"/>
                  </a:solidFill>
                  <a:ea typeface="DejaVu Sans" charset="0"/>
                  <a:cs typeface="DejaVu Sans" charset="0"/>
                </a:rPr>
                <a:t>O</a:t>
              </a:r>
              <a:r>
                <a:rPr lang="en-US" altLang="it-IT" sz="1600" b="1" baseline="-25000">
                  <a:solidFill>
                    <a:srgbClr val="000000"/>
                  </a:solidFill>
                  <a:ea typeface="DejaVu Sans" charset="0"/>
                  <a:cs typeface="DejaVu Sans" charset="0"/>
                </a:rPr>
                <a:t>3</a:t>
              </a:r>
              <a:r>
                <a:rPr lang="en-US" altLang="it-IT" sz="1600" b="1">
                  <a:solidFill>
                    <a:srgbClr val="000000"/>
                  </a:solidFill>
                  <a:ea typeface="DejaVu Sans" charset="0"/>
                  <a:cs typeface="DejaVu Sans" charset="0"/>
                </a:rPr>
                <a:t>	≈ 2.5	675	imperfect antiferromagnet</a:t>
              </a:r>
            </a:p>
            <a:p>
              <a:pPr eaLnBrk="1" hangingPunct="1">
                <a:lnSpc>
                  <a:spcPct val="160000"/>
                </a:lnSpc>
                <a:spcBef>
                  <a:spcPts val="1000"/>
                </a:spcBef>
                <a:buFontTx/>
                <a:buNone/>
              </a:pPr>
              <a:r>
                <a:rPr lang="en-US" altLang="it-IT" sz="1600">
                  <a:solidFill>
                    <a:srgbClr val="000000"/>
                  </a:solidFill>
                  <a:ea typeface="DejaVu Sans" charset="0"/>
                  <a:cs typeface="DejaVu Sans" charset="0"/>
                </a:rPr>
                <a:t>Titanoilmenite (</a:t>
              </a:r>
              <a:r>
                <a:rPr lang="en-US" altLang="it-IT" sz="1600" i="1">
                  <a:solidFill>
                    <a:srgbClr val="000000"/>
                  </a:solidFill>
                  <a:ea typeface="DejaVu Sans" charset="0"/>
                  <a:cs typeface="DejaVu Sans" charset="0"/>
                </a:rPr>
                <a:t>y</a:t>
              </a:r>
              <a:r>
                <a:rPr lang="en-US" altLang="it-IT" sz="1600">
                  <a:solidFill>
                    <a:srgbClr val="000000"/>
                  </a:solidFill>
                  <a:ea typeface="DejaVu Sans" charset="0"/>
                  <a:cs typeface="DejaVu Sans" charset="0"/>
                </a:rPr>
                <a:t> ≈ 0.5)</a:t>
              </a:r>
              <a:r>
                <a:rPr lang="en-US" altLang="it-IT" sz="1600" b="1">
                  <a:solidFill>
                    <a:srgbClr val="000000"/>
                  </a:solidFill>
                  <a:ea typeface="DejaVu Sans" charset="0"/>
                  <a:cs typeface="DejaVu Sans" charset="0"/>
                </a:rPr>
                <a:t>	 Fe</a:t>
              </a:r>
              <a:r>
                <a:rPr lang="en-US" altLang="it-IT" sz="1600" b="1" baseline="-25000">
                  <a:solidFill>
                    <a:srgbClr val="000000"/>
                  </a:solidFill>
                  <a:ea typeface="DejaVu Sans" charset="0"/>
                  <a:cs typeface="DejaVu Sans" charset="0"/>
                </a:rPr>
                <a:t>1.5</a:t>
              </a:r>
              <a:r>
                <a:rPr lang="en-US" altLang="it-IT" sz="1600" b="1">
                  <a:solidFill>
                    <a:srgbClr val="000000"/>
                  </a:solidFill>
                  <a:ea typeface="DejaVu Sans" charset="0"/>
                  <a:cs typeface="DejaVu Sans" charset="0"/>
                </a:rPr>
                <a:t>Ti</a:t>
              </a:r>
              <a:r>
                <a:rPr lang="en-US" altLang="it-IT" sz="1600" b="1" baseline="-25000">
                  <a:solidFill>
                    <a:srgbClr val="000000"/>
                  </a:solidFill>
                  <a:ea typeface="DejaVu Sans" charset="0"/>
                  <a:cs typeface="DejaVu Sans" charset="0"/>
                </a:rPr>
                <a:t>0.5</a:t>
              </a:r>
              <a:r>
                <a:rPr lang="en-US" altLang="it-IT" sz="1600" b="1">
                  <a:solidFill>
                    <a:srgbClr val="000000"/>
                  </a:solidFill>
                  <a:ea typeface="DejaVu Sans" charset="0"/>
                  <a:cs typeface="DejaVu Sans" charset="0"/>
                </a:rPr>
                <a:t>O</a:t>
              </a:r>
              <a:r>
                <a:rPr lang="en-US" altLang="it-IT" sz="1600" b="1" baseline="-25000">
                  <a:solidFill>
                    <a:srgbClr val="000000"/>
                  </a:solidFill>
                  <a:ea typeface="DejaVu Sans" charset="0"/>
                  <a:cs typeface="DejaVu Sans" charset="0"/>
                </a:rPr>
                <a:t>3</a:t>
              </a:r>
              <a:r>
                <a:rPr lang="en-US" altLang="it-IT" sz="1600" b="1">
                  <a:solidFill>
                    <a:srgbClr val="000000"/>
                  </a:solidFill>
                  <a:ea typeface="DejaVu Sans" charset="0"/>
                  <a:cs typeface="DejaVu Sans" charset="0"/>
                </a:rPr>
                <a:t>	100	20	ferrimagnet</a:t>
              </a:r>
            </a:p>
            <a:p>
              <a:pPr eaLnBrk="1" hangingPunct="1">
                <a:lnSpc>
                  <a:spcPct val="160000"/>
                </a:lnSpc>
                <a:spcBef>
                  <a:spcPts val="1000"/>
                </a:spcBef>
                <a:buFontTx/>
                <a:buNone/>
              </a:pPr>
              <a:r>
                <a:rPr lang="en-US" altLang="it-IT" sz="1600">
                  <a:solidFill>
                    <a:srgbClr val="000000"/>
                  </a:solidFill>
                  <a:ea typeface="DejaVu Sans" charset="0"/>
                  <a:cs typeface="DejaVu Sans" charset="0"/>
                </a:rPr>
                <a:t>Goethite</a:t>
              </a:r>
              <a:r>
                <a:rPr lang="en-US" altLang="it-IT" sz="1600" b="1">
                  <a:solidFill>
                    <a:srgbClr val="000000"/>
                  </a:solidFill>
                  <a:ea typeface="DejaVu Sans" charset="0"/>
                  <a:cs typeface="DejaVu Sans" charset="0"/>
                </a:rPr>
                <a:t>	</a:t>
              </a:r>
              <a:r>
                <a:rPr lang="el-GR" altLang="it-IT" sz="1600" b="1">
                  <a:solidFill>
                    <a:srgbClr val="000000"/>
                  </a:solidFill>
                  <a:ea typeface="DejaVu Sans" charset="0"/>
                  <a:cs typeface="DejaVu Sans" charset="0"/>
                </a:rPr>
                <a:t>α</a:t>
              </a:r>
              <a:r>
                <a:rPr lang="en-US" altLang="it-IT" sz="1600" b="1">
                  <a:solidFill>
                    <a:srgbClr val="000000"/>
                  </a:solidFill>
                  <a:ea typeface="DejaVu Sans" charset="0"/>
                  <a:cs typeface="DejaVu Sans" charset="0"/>
                </a:rPr>
                <a:t>-FeOOH	≈ 2	120	imperfect antiferromagnet</a:t>
              </a:r>
            </a:p>
            <a:p>
              <a:pPr eaLnBrk="1" hangingPunct="1">
                <a:lnSpc>
                  <a:spcPct val="160000"/>
                </a:lnSpc>
                <a:spcBef>
                  <a:spcPts val="1000"/>
                </a:spcBef>
                <a:buFontTx/>
                <a:buNone/>
              </a:pPr>
              <a:r>
                <a:rPr lang="en-US" altLang="it-IT" sz="1600">
                  <a:solidFill>
                    <a:srgbClr val="000000"/>
                  </a:solidFill>
                  <a:ea typeface="DejaVu Sans" charset="0"/>
                  <a:cs typeface="DejaVu Sans" charset="0"/>
                </a:rPr>
                <a:t>Pyrrhotite</a:t>
              </a:r>
              <a:r>
                <a:rPr lang="en-US" altLang="it-IT" sz="1600" b="1">
                  <a:solidFill>
                    <a:srgbClr val="000000"/>
                  </a:solidFill>
                  <a:ea typeface="DejaVu Sans" charset="0"/>
                  <a:cs typeface="DejaVu Sans" charset="0"/>
                </a:rPr>
                <a:t>	Fe</a:t>
              </a:r>
              <a:r>
                <a:rPr lang="en-US" altLang="it-IT" sz="1600" b="1" baseline="-25000">
                  <a:solidFill>
                    <a:srgbClr val="000000"/>
                  </a:solidFill>
                  <a:ea typeface="DejaVu Sans" charset="0"/>
                  <a:cs typeface="DejaVu Sans" charset="0"/>
                </a:rPr>
                <a:t>7</a:t>
              </a:r>
              <a:r>
                <a:rPr lang="en-US" altLang="it-IT" sz="1600" b="1">
                  <a:solidFill>
                    <a:srgbClr val="000000"/>
                  </a:solidFill>
                  <a:ea typeface="DejaVu Sans" charset="0"/>
                  <a:cs typeface="DejaVu Sans" charset="0"/>
                </a:rPr>
                <a:t>S</a:t>
              </a:r>
              <a:r>
                <a:rPr lang="en-US" altLang="it-IT" sz="1600" b="1" baseline="-25000">
                  <a:solidFill>
                    <a:srgbClr val="000000"/>
                  </a:solidFill>
                  <a:ea typeface="DejaVu Sans" charset="0"/>
                  <a:cs typeface="DejaVu Sans" charset="0"/>
                </a:rPr>
                <a:t>8</a:t>
              </a:r>
              <a:r>
                <a:rPr lang="en-US" altLang="it-IT" sz="1600" b="1">
                  <a:solidFill>
                    <a:srgbClr val="000000"/>
                  </a:solidFill>
                  <a:ea typeface="DejaVu Sans" charset="0"/>
                  <a:cs typeface="DejaVu Sans" charset="0"/>
                </a:rPr>
                <a:t>	 ≈ 80	320	ferrimagnet</a:t>
              </a:r>
            </a:p>
            <a:p>
              <a:pPr eaLnBrk="1" hangingPunct="1">
                <a:lnSpc>
                  <a:spcPct val="160000"/>
                </a:lnSpc>
                <a:spcBef>
                  <a:spcPts val="1000"/>
                </a:spcBef>
                <a:buFontTx/>
                <a:buNone/>
              </a:pPr>
              <a:r>
                <a:rPr lang="en-US" altLang="it-IT" sz="1600">
                  <a:solidFill>
                    <a:srgbClr val="000000"/>
                  </a:solidFill>
                  <a:ea typeface="DejaVu Sans" charset="0"/>
                  <a:cs typeface="DejaVu Sans" charset="0"/>
                </a:rPr>
                <a:t>Greigite</a:t>
              </a:r>
              <a:r>
                <a:rPr lang="en-US" altLang="it-IT" sz="1600" b="1">
                  <a:solidFill>
                    <a:srgbClr val="000000"/>
                  </a:solidFill>
                  <a:ea typeface="DejaVu Sans" charset="0"/>
                  <a:cs typeface="DejaVu Sans" charset="0"/>
                </a:rPr>
                <a:t>	Fe</a:t>
              </a:r>
              <a:r>
                <a:rPr lang="en-US" altLang="it-IT" sz="1600" b="1" baseline="-25000">
                  <a:solidFill>
                    <a:srgbClr val="000000"/>
                  </a:solidFill>
                  <a:ea typeface="DejaVu Sans" charset="0"/>
                  <a:cs typeface="DejaVu Sans" charset="0"/>
                </a:rPr>
                <a:t>3</a:t>
              </a:r>
              <a:r>
                <a:rPr lang="en-US" altLang="it-IT" sz="1600" b="1">
                  <a:solidFill>
                    <a:srgbClr val="000000"/>
                  </a:solidFill>
                  <a:ea typeface="DejaVu Sans" charset="0"/>
                  <a:cs typeface="DejaVu Sans" charset="0"/>
                </a:rPr>
                <a:t>S</a:t>
              </a:r>
              <a:r>
                <a:rPr lang="en-US" altLang="it-IT" sz="1600" b="1" baseline="-25000">
                  <a:solidFill>
                    <a:srgbClr val="000000"/>
                  </a:solidFill>
                  <a:ea typeface="DejaVu Sans" charset="0"/>
                  <a:cs typeface="DejaVu Sans" charset="0"/>
                </a:rPr>
                <a:t>4</a:t>
              </a:r>
              <a:r>
                <a:rPr lang="en-US" altLang="it-IT" sz="1600" b="1">
                  <a:solidFill>
                    <a:srgbClr val="000000"/>
                  </a:solidFill>
                  <a:ea typeface="DejaVu Sans" charset="0"/>
                  <a:cs typeface="DejaVu Sans" charset="0"/>
                </a:rPr>
                <a:t>	 ≈ 125	 ≈ 330	ferrimagnet 		</a:t>
              </a:r>
            </a:p>
          </p:txBody>
        </p:sp>
        <p:sp>
          <p:nvSpPr>
            <p:cNvPr id="28677" name="Line 3"/>
            <p:cNvSpPr>
              <a:spLocks noChangeShapeType="1"/>
            </p:cNvSpPr>
            <p:nvPr/>
          </p:nvSpPr>
          <p:spPr bwMode="auto">
            <a:xfrm>
              <a:off x="295" y="1238"/>
              <a:ext cx="4968" cy="0"/>
            </a:xfrm>
            <a:prstGeom prst="line">
              <a:avLst/>
            </a:prstGeom>
            <a:noFill/>
            <a:ln w="19080">
              <a:solidFill>
                <a:srgbClr val="0000FF"/>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28678" name="Line 4"/>
            <p:cNvSpPr>
              <a:spLocks noChangeShapeType="1"/>
            </p:cNvSpPr>
            <p:nvPr/>
          </p:nvSpPr>
          <p:spPr bwMode="auto">
            <a:xfrm flipH="1">
              <a:off x="1802" y="879"/>
              <a:ext cx="8" cy="3328"/>
            </a:xfrm>
            <a:prstGeom prst="line">
              <a:avLst/>
            </a:prstGeom>
            <a:noFill/>
            <a:ln w="19080">
              <a:solidFill>
                <a:srgbClr val="0000FF"/>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28679" name="Line 5"/>
            <p:cNvSpPr>
              <a:spLocks noChangeShapeType="1"/>
            </p:cNvSpPr>
            <p:nvPr/>
          </p:nvSpPr>
          <p:spPr bwMode="auto">
            <a:xfrm>
              <a:off x="295" y="3186"/>
              <a:ext cx="4968" cy="0"/>
            </a:xfrm>
            <a:prstGeom prst="line">
              <a:avLst/>
            </a:prstGeom>
            <a:noFill/>
            <a:ln w="19080">
              <a:solidFill>
                <a:srgbClr val="808080"/>
              </a:solidFill>
              <a:prstDash val="dash"/>
              <a:miter lim="800000"/>
              <a:headEnd/>
              <a:tailEnd/>
            </a:ln>
            <a:extLst>
              <a:ext uri="{909E8E84-426E-40DD-AFC4-6F175D3DCCD1}">
                <a14:hiddenFill xmlns:a14="http://schemas.microsoft.com/office/drawing/2010/main">
                  <a:noFill/>
                </a14:hiddenFill>
              </a:ext>
            </a:extLst>
          </p:spPr>
          <p:txBody>
            <a:bodyPr/>
            <a:lstStyle/>
            <a:p>
              <a:endParaRPr lang="it-IT"/>
            </a:p>
          </p:txBody>
        </p:sp>
      </p:grpSp>
      <p:sp>
        <p:nvSpPr>
          <p:cNvPr id="28675" name="Rectangle 6"/>
          <p:cNvSpPr>
            <a:spLocks noChangeArrowheads="1"/>
          </p:cNvSpPr>
          <p:nvPr/>
        </p:nvSpPr>
        <p:spPr bwMode="auto">
          <a:xfrm>
            <a:off x="287338" y="881063"/>
            <a:ext cx="8675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en-US" altLang="it-IT" sz="2400" b="1">
                <a:solidFill>
                  <a:srgbClr val="000000"/>
                </a:solidFill>
                <a:ea typeface="ＭＳ Ｐゴシック" panose="020B0600070205080204" pitchFamily="34" charset="-128"/>
                <a:cs typeface="DejaVu Sans" charset="0"/>
              </a:rPr>
              <a:t>Magnetic properties of materials: ferromagnetism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997075"/>
            <a:ext cx="3743325"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C0BD97E-5805-4063-86BD-BDF670474A54}" type="slidenum">
              <a:rPr lang="it-IT" altLang="it-IT" sz="1400" b="1" smtClean="0">
                <a:solidFill>
                  <a:srgbClr val="898989"/>
                </a:solidFill>
              </a:rPr>
              <a:pPr>
                <a:spcBef>
                  <a:spcPct val="0"/>
                </a:spcBef>
                <a:buFontTx/>
                <a:buNone/>
              </a:pPr>
              <a:t>16</a:t>
            </a:fld>
            <a:endParaRPr lang="it-IT" altLang="it-IT" sz="1400" b="1">
              <a:solidFill>
                <a:srgbClr val="898989"/>
              </a:solidFill>
            </a:endParaRPr>
          </a:p>
        </p:txBody>
      </p:sp>
      <p:sp>
        <p:nvSpPr>
          <p:cNvPr id="15" name="TextBox 14"/>
          <p:cNvSpPr txBox="1"/>
          <p:nvPr/>
        </p:nvSpPr>
        <p:spPr>
          <a:xfrm>
            <a:off x="107950" y="1412875"/>
            <a:ext cx="8928100" cy="584200"/>
          </a:xfrm>
          <a:prstGeom prst="rect">
            <a:avLst/>
          </a:prstGeom>
          <a:noFill/>
        </p:spPr>
        <p:txBody>
          <a:bodyPr>
            <a:spAutoFit/>
          </a:bodyPr>
          <a:lstStyle/>
          <a:p>
            <a:pPr algn="just" eaLnBrk="1" hangingPunct="1">
              <a:defRPr/>
            </a:pPr>
            <a:r>
              <a:rPr lang="it-IT" sz="1600" dirty="0">
                <a:latin typeface="+mn-lt"/>
                <a:cs typeface="Arial" charset="0"/>
              </a:rPr>
              <a:t>La linearità tra </a:t>
            </a:r>
            <a:r>
              <a:rPr lang="it-IT" sz="1600" u="sng" dirty="0">
                <a:latin typeface="+mn-lt"/>
                <a:cs typeface="Arial" charset="0"/>
              </a:rPr>
              <a:t>B</a:t>
            </a:r>
            <a:r>
              <a:rPr lang="it-IT" sz="1600" dirty="0">
                <a:latin typeface="+mn-lt"/>
                <a:cs typeface="Arial" charset="0"/>
              </a:rPr>
              <a:t> ed </a:t>
            </a:r>
            <a:r>
              <a:rPr lang="it-IT" sz="1600" u="sng" dirty="0">
                <a:latin typeface="+mn-lt"/>
                <a:cs typeface="Arial" charset="0"/>
              </a:rPr>
              <a:t>H</a:t>
            </a:r>
            <a:r>
              <a:rPr lang="it-IT" sz="1600" dirty="0">
                <a:latin typeface="+mn-lt"/>
                <a:cs typeface="Arial" charset="0"/>
              </a:rPr>
              <a:t> è solo approssimativa e non vale per le </a:t>
            </a:r>
            <a:r>
              <a:rPr lang="it-IT" sz="1600" dirty="0">
                <a:solidFill>
                  <a:srgbClr val="FF0000"/>
                </a:solidFill>
                <a:latin typeface="+mn-lt"/>
                <a:cs typeface="Arial" charset="0"/>
              </a:rPr>
              <a:t>sostanze altamente magnetiche </a:t>
            </a:r>
            <a:r>
              <a:rPr lang="it-IT" sz="1600" dirty="0">
                <a:latin typeface="+mn-lt"/>
                <a:cs typeface="Arial" charset="0"/>
              </a:rPr>
              <a:t>o per campi esterni molto forti. In questi casi la relazione tra </a:t>
            </a:r>
            <a:r>
              <a:rPr lang="it-IT" sz="1600" u="sng" dirty="0">
                <a:latin typeface="+mn-lt"/>
                <a:cs typeface="Arial" charset="0"/>
              </a:rPr>
              <a:t>B</a:t>
            </a:r>
            <a:r>
              <a:rPr lang="it-IT" sz="1600" dirty="0">
                <a:latin typeface="+mn-lt"/>
                <a:cs typeface="Arial" charset="0"/>
              </a:rPr>
              <a:t> ed </a:t>
            </a:r>
            <a:r>
              <a:rPr lang="it-IT" sz="1600" u="sng" dirty="0">
                <a:latin typeface="+mn-lt"/>
                <a:cs typeface="Arial" charset="0"/>
              </a:rPr>
              <a:t>H</a:t>
            </a:r>
            <a:r>
              <a:rPr lang="it-IT" sz="1600" dirty="0">
                <a:latin typeface="+mn-lt"/>
                <a:cs typeface="Arial" charset="0"/>
              </a:rPr>
              <a:t> è data da una curva d’isteresi</a:t>
            </a:r>
          </a:p>
        </p:txBody>
      </p:sp>
      <p:sp>
        <p:nvSpPr>
          <p:cNvPr id="18" name="TextBox 17"/>
          <p:cNvSpPr txBox="1"/>
          <p:nvPr/>
        </p:nvSpPr>
        <p:spPr>
          <a:xfrm>
            <a:off x="3492500" y="1125538"/>
            <a:ext cx="2303463" cy="338137"/>
          </a:xfrm>
          <a:prstGeom prst="rect">
            <a:avLst/>
          </a:prstGeom>
          <a:noFill/>
        </p:spPr>
        <p:txBody>
          <a:bodyPr>
            <a:spAutoFit/>
          </a:bodyPr>
          <a:lstStyle/>
          <a:p>
            <a:pPr algn="just" eaLnBrk="1" hangingPunct="1">
              <a:defRPr/>
            </a:pPr>
            <a:r>
              <a:rPr lang="it-IT" sz="1600" dirty="0">
                <a:solidFill>
                  <a:srgbClr val="FF0000"/>
                </a:solidFill>
                <a:latin typeface="+mn-lt"/>
                <a:cs typeface="Arial" charset="0"/>
              </a:rPr>
              <a:t>Curva d’ isteresi</a:t>
            </a:r>
          </a:p>
        </p:txBody>
      </p:sp>
      <p:sp>
        <p:nvSpPr>
          <p:cNvPr id="19" name="TextBox 18"/>
          <p:cNvSpPr txBox="1"/>
          <p:nvPr/>
        </p:nvSpPr>
        <p:spPr>
          <a:xfrm>
            <a:off x="34925" y="5562600"/>
            <a:ext cx="8928100" cy="1322388"/>
          </a:xfrm>
          <a:prstGeom prst="rect">
            <a:avLst/>
          </a:prstGeom>
          <a:noFill/>
        </p:spPr>
        <p:txBody>
          <a:bodyPr>
            <a:spAutoFit/>
          </a:bodyPr>
          <a:lstStyle/>
          <a:p>
            <a:pPr algn="just" eaLnBrk="1" hangingPunct="1">
              <a:defRPr/>
            </a:pPr>
            <a:r>
              <a:rPr lang="it-IT" sz="1600" dirty="0">
                <a:latin typeface="+mn-lt"/>
                <a:cs typeface="Arial" charset="0"/>
              </a:rPr>
              <a:t>Le intercette sull’asse B misurano la </a:t>
            </a:r>
            <a:r>
              <a:rPr lang="it-IT" sz="1600" dirty="0">
                <a:solidFill>
                  <a:srgbClr val="FF0000"/>
                </a:solidFill>
                <a:latin typeface="+mn-lt"/>
                <a:cs typeface="Arial" charset="0"/>
              </a:rPr>
              <a:t>magnetizzazione residua </a:t>
            </a:r>
            <a:r>
              <a:rPr lang="it-IT" sz="1600" dirty="0">
                <a:latin typeface="+mn-lt"/>
                <a:cs typeface="Arial" charset="0"/>
              </a:rPr>
              <a:t>(Br, -Br) che rimane nel mezzo una volta eliminato il campo esterno.</a:t>
            </a:r>
          </a:p>
          <a:p>
            <a:pPr algn="just" eaLnBrk="1" hangingPunct="1">
              <a:defRPr/>
            </a:pPr>
            <a:r>
              <a:rPr lang="it-IT" sz="1600" dirty="0">
                <a:latin typeface="+mn-lt"/>
                <a:cs typeface="Arial" charset="0"/>
              </a:rPr>
              <a:t>Le intercette sull’asse H indicano invece il valore del campo inverso necessario a rimuovere la magnetizzazione indotta: (Hc, -Hc) </a:t>
            </a:r>
            <a:r>
              <a:rPr lang="it-IT" sz="1600" dirty="0">
                <a:solidFill>
                  <a:srgbClr val="FF0000"/>
                </a:solidFill>
                <a:latin typeface="+mn-lt"/>
                <a:cs typeface="Arial" charset="0"/>
              </a:rPr>
              <a:t>campo coercitivo</a:t>
            </a:r>
            <a:r>
              <a:rPr lang="it-IT" sz="1600" dirty="0">
                <a:latin typeface="+mn-lt"/>
                <a:cs typeface="Arial" charset="0"/>
              </a:rPr>
              <a:t>.</a:t>
            </a:r>
          </a:p>
          <a:p>
            <a:pPr algn="just" eaLnBrk="1" hangingPunct="1">
              <a:defRPr/>
            </a:pPr>
            <a:endParaRPr lang="it-IT" sz="1600" dirty="0">
              <a:latin typeface="+mn-lt"/>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FA2C275-FED2-4653-8326-449472495BEA}" type="slidenum">
              <a:rPr lang="it-IT" altLang="it-IT" sz="1400" b="1" smtClean="0">
                <a:solidFill>
                  <a:srgbClr val="898989"/>
                </a:solidFill>
              </a:rPr>
              <a:pPr>
                <a:spcBef>
                  <a:spcPct val="0"/>
                </a:spcBef>
                <a:buFontTx/>
                <a:buNone/>
              </a:pPr>
              <a:t>17</a:t>
            </a:fld>
            <a:endParaRPr lang="it-IT" altLang="it-IT" sz="1400" b="1">
              <a:solidFill>
                <a:srgbClr val="898989"/>
              </a:solidFill>
            </a:endParaRPr>
          </a:p>
        </p:txBody>
      </p:sp>
      <p:sp>
        <p:nvSpPr>
          <p:cNvPr id="15" name="TextBox 14"/>
          <p:cNvSpPr txBox="1"/>
          <p:nvPr/>
        </p:nvSpPr>
        <p:spPr>
          <a:xfrm>
            <a:off x="107950" y="1125538"/>
            <a:ext cx="8928100" cy="6000750"/>
          </a:xfrm>
          <a:prstGeom prst="rect">
            <a:avLst/>
          </a:prstGeom>
          <a:noFill/>
        </p:spPr>
        <p:txBody>
          <a:bodyPr>
            <a:spAutoFit/>
          </a:bodyPr>
          <a:lstStyle/>
          <a:p>
            <a:pPr algn="just" eaLnBrk="1" hangingPunct="1">
              <a:defRPr/>
            </a:pPr>
            <a:r>
              <a:rPr lang="it-IT" sz="1600" dirty="0">
                <a:latin typeface="+mn-lt"/>
                <a:cs typeface="Arial" charset="0"/>
              </a:rPr>
              <a:t>Le variazioni più importanti nel campo principale sono il risultato delle variazioni del contenuto di minerale magnetico nelle rocce di superficie. Talvolta le anomalie sono così forti da raddoppiare localmente il campo principale.</a:t>
            </a:r>
          </a:p>
          <a:p>
            <a:pPr algn="just" eaLnBrk="1" hangingPunct="1">
              <a:defRPr/>
            </a:pPr>
            <a:r>
              <a:rPr lang="it-IT" sz="1600" dirty="0">
                <a:latin typeface="+mn-lt"/>
                <a:cs typeface="Arial" charset="0"/>
              </a:rPr>
              <a:t>La suscettività magnetica </a:t>
            </a:r>
            <a:r>
              <a:rPr lang="it-IT" sz="1600" dirty="0">
                <a:solidFill>
                  <a:srgbClr val="FF0000"/>
                </a:solidFill>
                <a:latin typeface="+mn-lt"/>
                <a:cs typeface="Arial" charset="0"/>
              </a:rPr>
              <a:t>k</a:t>
            </a:r>
            <a:r>
              <a:rPr lang="it-IT" sz="1600" dirty="0">
                <a:latin typeface="+mn-lt"/>
                <a:cs typeface="Arial" charset="0"/>
              </a:rPr>
              <a:t> è il parametro fondamentale del magnetismo. In genere non è possibile misurare k direttamente sul terreno, ma solo su campioni di roccia in laboratorio. Non essendo k costante per una sostanza magnetica (isteresi!), lo si deve misurare con un valore di H uguale a quello del CMT.</a:t>
            </a:r>
          </a:p>
          <a:p>
            <a:pPr algn="just" eaLnBrk="1" hangingPunct="1">
              <a:defRPr/>
            </a:pPr>
            <a:r>
              <a:rPr lang="it-IT" sz="1600" dirty="0">
                <a:latin typeface="+mn-lt"/>
                <a:cs typeface="Arial" charset="0"/>
              </a:rPr>
              <a:t>Essendo la </a:t>
            </a:r>
            <a:r>
              <a:rPr lang="it-IT" sz="1600" dirty="0">
                <a:solidFill>
                  <a:srgbClr val="FF0000"/>
                </a:solidFill>
                <a:latin typeface="+mn-lt"/>
                <a:cs typeface="Arial" charset="0"/>
              </a:rPr>
              <a:t>magnetite (Fe</a:t>
            </a:r>
            <a:r>
              <a:rPr lang="it-IT" sz="1600" baseline="-25000" dirty="0">
                <a:solidFill>
                  <a:srgbClr val="FF0000"/>
                </a:solidFill>
                <a:latin typeface="+mn-lt"/>
                <a:cs typeface="Arial" charset="0"/>
              </a:rPr>
              <a:t>3</a:t>
            </a:r>
            <a:r>
              <a:rPr lang="it-IT" sz="1600" dirty="0">
                <a:solidFill>
                  <a:srgbClr val="FF0000"/>
                </a:solidFill>
                <a:latin typeface="+mn-lt"/>
                <a:cs typeface="Arial" charset="0"/>
              </a:rPr>
              <a:t>O</a:t>
            </a:r>
            <a:r>
              <a:rPr lang="it-IT" sz="1600" baseline="-25000" dirty="0">
                <a:solidFill>
                  <a:srgbClr val="FF0000"/>
                </a:solidFill>
                <a:latin typeface="+mn-lt"/>
                <a:cs typeface="Arial" charset="0"/>
              </a:rPr>
              <a:t>4</a:t>
            </a:r>
            <a:r>
              <a:rPr lang="it-IT" sz="1600" dirty="0">
                <a:solidFill>
                  <a:srgbClr val="FF0000"/>
                </a:solidFill>
                <a:latin typeface="+mn-lt"/>
                <a:cs typeface="Arial" charset="0"/>
              </a:rPr>
              <a:t>) </a:t>
            </a:r>
            <a:r>
              <a:rPr lang="it-IT" sz="1600" dirty="0">
                <a:latin typeface="+mn-lt"/>
                <a:cs typeface="Arial" charset="0"/>
              </a:rPr>
              <a:t>la principale sorgente di anomalie magnetiche locali, si è tentato di stabilire una relazione quantitativa tra k e la concentrazione di Fe</a:t>
            </a:r>
            <a:r>
              <a:rPr lang="it-IT" sz="1600" baseline="-25000" dirty="0">
                <a:latin typeface="+mn-lt"/>
                <a:cs typeface="Arial" charset="0"/>
              </a:rPr>
              <a:t>3</a:t>
            </a:r>
            <a:r>
              <a:rPr lang="it-IT" sz="1600" dirty="0">
                <a:latin typeface="+mn-lt"/>
                <a:cs typeface="Arial" charset="0"/>
              </a:rPr>
              <a:t>O</a:t>
            </a:r>
            <a:r>
              <a:rPr lang="it-IT" sz="1600" baseline="-25000" dirty="0">
                <a:latin typeface="+mn-lt"/>
                <a:cs typeface="Arial" charset="0"/>
              </a:rPr>
              <a:t>4</a:t>
            </a:r>
            <a:r>
              <a:rPr lang="it-IT" sz="1600" dirty="0">
                <a:latin typeface="+mn-lt"/>
                <a:cs typeface="Arial" charset="0"/>
              </a:rPr>
              <a:t> →dispersione notevole!</a:t>
            </a:r>
          </a:p>
          <a:p>
            <a:pPr algn="just" eaLnBrk="1" hangingPunct="1">
              <a:defRPr/>
            </a:pPr>
            <a:r>
              <a:rPr lang="it-IT" sz="1600" dirty="0">
                <a:solidFill>
                  <a:srgbClr val="FF0000"/>
                </a:solidFill>
                <a:latin typeface="+mn-lt"/>
                <a:cs typeface="Arial" charset="0"/>
              </a:rPr>
              <a:t>k varia notevolmente anche per lo stesso tipo di roccia e c’è una notevole sovrapposizione di valori per tipi diversi!</a:t>
            </a:r>
          </a:p>
          <a:p>
            <a:pPr algn="just" eaLnBrk="1" hangingPunct="1">
              <a:defRPr/>
            </a:pPr>
            <a:r>
              <a:rPr lang="it-IT" sz="1600" dirty="0">
                <a:solidFill>
                  <a:srgbClr val="FF0000"/>
                </a:solidFill>
                <a:latin typeface="+mn-lt"/>
                <a:cs typeface="Arial" charset="0"/>
              </a:rPr>
              <a:t>Però: </a:t>
            </a:r>
            <a:r>
              <a:rPr lang="it-IT" sz="1600" u="sng" dirty="0">
                <a:solidFill>
                  <a:srgbClr val="FF0000"/>
                </a:solidFill>
                <a:latin typeface="+mn-lt"/>
                <a:cs typeface="Arial" charset="0"/>
              </a:rPr>
              <a:t>rocce sedimentarie </a:t>
            </a:r>
            <a:r>
              <a:rPr lang="it-IT" sz="1600" dirty="0">
                <a:solidFill>
                  <a:srgbClr val="FF0000"/>
                </a:solidFill>
                <a:latin typeface="+mn-lt"/>
                <a:cs typeface="Arial" charset="0"/>
              </a:rPr>
              <a:t>hanno un </a:t>
            </a:r>
            <a:r>
              <a:rPr lang="it-IT" sz="1600" u="sng" dirty="0">
                <a:solidFill>
                  <a:srgbClr val="FF0000"/>
                </a:solidFill>
                <a:latin typeface="+mn-lt"/>
                <a:cs typeface="Arial" charset="0"/>
              </a:rPr>
              <a:t>k medio minimo</a:t>
            </a:r>
            <a:r>
              <a:rPr lang="it-IT" sz="1600" dirty="0">
                <a:solidFill>
                  <a:srgbClr val="FF0000"/>
                </a:solidFill>
                <a:latin typeface="+mn-lt"/>
                <a:cs typeface="Arial" charset="0"/>
              </a:rPr>
              <a:t>, </a:t>
            </a:r>
            <a:r>
              <a:rPr lang="it-IT" sz="1600" u="sng" dirty="0">
                <a:solidFill>
                  <a:srgbClr val="FF0000"/>
                </a:solidFill>
                <a:latin typeface="+mn-lt"/>
                <a:cs typeface="Arial" charset="0"/>
              </a:rPr>
              <a:t>rocce ignee basiche </a:t>
            </a:r>
            <a:r>
              <a:rPr lang="it-IT" sz="1600" dirty="0">
                <a:solidFill>
                  <a:srgbClr val="FF0000"/>
                </a:solidFill>
                <a:latin typeface="+mn-lt"/>
                <a:cs typeface="Arial" charset="0"/>
              </a:rPr>
              <a:t>un </a:t>
            </a:r>
            <a:r>
              <a:rPr lang="it-IT" sz="1600" u="sng" dirty="0">
                <a:solidFill>
                  <a:srgbClr val="FF0000"/>
                </a:solidFill>
                <a:latin typeface="+mn-lt"/>
                <a:cs typeface="Arial" charset="0"/>
              </a:rPr>
              <a:t>k medio tra i più alti</a:t>
            </a:r>
            <a:r>
              <a:rPr lang="it-IT" sz="1600" dirty="0">
                <a:solidFill>
                  <a:srgbClr val="FF0000"/>
                </a:solidFill>
                <a:latin typeface="+mn-lt"/>
                <a:cs typeface="Arial" charset="0"/>
              </a:rPr>
              <a:t>.</a:t>
            </a:r>
          </a:p>
          <a:p>
            <a:pPr algn="just" eaLnBrk="1" hangingPunct="1">
              <a:defRPr/>
            </a:pPr>
            <a:endParaRPr lang="it-IT" sz="1600" dirty="0">
              <a:solidFill>
                <a:srgbClr val="FF0000"/>
              </a:solidFill>
              <a:latin typeface="+mn-lt"/>
              <a:cs typeface="Arial" charset="0"/>
            </a:endParaRPr>
          </a:p>
          <a:p>
            <a:pPr algn="just" eaLnBrk="1" hangingPunct="1">
              <a:defRPr/>
            </a:pPr>
            <a:r>
              <a:rPr lang="it-IT" sz="1600" dirty="0">
                <a:latin typeface="+mn-lt"/>
                <a:cs typeface="Arial" charset="0"/>
              </a:rPr>
              <a:t>Dolomia:		10 (0-75)</a:t>
            </a:r>
          </a:p>
          <a:p>
            <a:pPr algn="just" eaLnBrk="1" hangingPunct="1">
              <a:defRPr/>
            </a:pPr>
            <a:r>
              <a:rPr lang="it-IT" sz="1600" dirty="0">
                <a:latin typeface="+mn-lt"/>
                <a:cs typeface="Arial" charset="0"/>
              </a:rPr>
              <a:t>Calcare:		25 (2-280)</a:t>
            </a:r>
          </a:p>
          <a:p>
            <a:pPr algn="just" eaLnBrk="1" hangingPunct="1">
              <a:defRPr/>
            </a:pPr>
            <a:r>
              <a:rPr lang="it-IT" sz="1600" dirty="0">
                <a:latin typeface="+mn-lt"/>
                <a:cs typeface="Arial" charset="0"/>
              </a:rPr>
              <a:t>Arenarie:		30 (0-1665)</a:t>
            </a:r>
          </a:p>
          <a:p>
            <a:pPr algn="just" eaLnBrk="1" hangingPunct="1">
              <a:defRPr/>
            </a:pPr>
            <a:r>
              <a:rPr lang="it-IT" sz="1600" dirty="0">
                <a:latin typeface="+mn-lt"/>
                <a:cs typeface="Arial" charset="0"/>
              </a:rPr>
              <a:t>Scisti:		50 (5-1478)</a:t>
            </a:r>
          </a:p>
          <a:p>
            <a:pPr algn="just" eaLnBrk="1" hangingPunct="1">
              <a:defRPr/>
            </a:pPr>
            <a:r>
              <a:rPr lang="it-IT" sz="1600" dirty="0">
                <a:latin typeface="+mn-lt"/>
                <a:cs typeface="Arial" charset="0"/>
              </a:rPr>
              <a:t>Basalti:		300</a:t>
            </a:r>
          </a:p>
          <a:p>
            <a:pPr algn="just" eaLnBrk="1" hangingPunct="1">
              <a:defRPr/>
            </a:pPr>
            <a:r>
              <a:rPr lang="it-IT" sz="1600" dirty="0">
                <a:latin typeface="+mn-lt"/>
                <a:cs typeface="Arial" charset="0"/>
              </a:rPr>
              <a:t>R. Metam.:	 	350 (0-5824)</a:t>
            </a:r>
          </a:p>
          <a:p>
            <a:pPr algn="just" eaLnBrk="1" hangingPunct="1">
              <a:defRPr/>
            </a:pPr>
            <a:r>
              <a:rPr lang="it-IT" sz="1600" dirty="0">
                <a:latin typeface="+mn-lt"/>
                <a:cs typeface="Arial" charset="0"/>
              </a:rPr>
              <a:t>R. Ignee acide:	650 (3-6527)</a:t>
            </a:r>
          </a:p>
          <a:p>
            <a:pPr algn="just" eaLnBrk="1" hangingPunct="1">
              <a:defRPr/>
            </a:pPr>
            <a:r>
              <a:rPr lang="it-IT" sz="1600" dirty="0">
                <a:latin typeface="+mn-lt"/>
                <a:cs typeface="Arial" charset="0"/>
              </a:rPr>
              <a:t>R. Ignee basiche:	2600 (44-9711)</a:t>
            </a:r>
          </a:p>
          <a:p>
            <a:pPr algn="just" eaLnBrk="1" hangingPunct="1">
              <a:defRPr/>
            </a:pPr>
            <a:r>
              <a:rPr lang="it-IT" sz="1600" dirty="0">
                <a:latin typeface="+mn-lt"/>
                <a:cs typeface="Arial" charset="0"/>
              </a:rPr>
              <a:t>Magnetite pura:    →	15.000.000</a:t>
            </a:r>
          </a:p>
          <a:p>
            <a:pPr algn="just" eaLnBrk="1" hangingPunct="1">
              <a:defRPr/>
            </a:pPr>
            <a:endParaRPr lang="it-IT" sz="1600" dirty="0">
              <a:latin typeface="+mn-lt"/>
              <a:cs typeface="Arial" charset="0"/>
            </a:endParaRPr>
          </a:p>
          <a:p>
            <a:pPr algn="just" eaLnBrk="1" hangingPunct="1">
              <a:defRPr/>
            </a:pPr>
            <a:r>
              <a:rPr lang="it-IT" sz="1600" dirty="0">
                <a:latin typeface="+mn-lt"/>
                <a:cs typeface="Arial" charset="0"/>
              </a:rPr>
              <a:t>NB: k in unità 10</a:t>
            </a:r>
            <a:r>
              <a:rPr lang="it-IT" sz="1600" baseline="30000" dirty="0">
                <a:latin typeface="+mn-lt"/>
                <a:cs typeface="Arial" charset="0"/>
              </a:rPr>
              <a:t>-6</a:t>
            </a:r>
            <a:r>
              <a:rPr lang="it-IT" sz="1600" dirty="0">
                <a:latin typeface="+mn-lt"/>
                <a:cs typeface="Arial" charset="0"/>
              </a:rPr>
              <a:t> CGS.</a:t>
            </a:r>
          </a:p>
          <a:p>
            <a:pPr algn="just" eaLnBrk="1" hangingPunct="1">
              <a:defRPr/>
            </a:pPr>
            <a:endParaRPr lang="it-IT" sz="1600" dirty="0">
              <a:solidFill>
                <a:srgbClr val="FF0000"/>
              </a:solidFill>
              <a:latin typeface="+mn-lt"/>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FCEA0CD-3A50-4823-97B9-53DECAAEE4D2}" type="slidenum">
              <a:rPr lang="it-IT" altLang="it-IT" sz="1400" b="1" smtClean="0">
                <a:solidFill>
                  <a:srgbClr val="898989"/>
                </a:solidFill>
              </a:rPr>
              <a:pPr>
                <a:spcBef>
                  <a:spcPct val="0"/>
                </a:spcBef>
                <a:buFontTx/>
                <a:buNone/>
              </a:pPr>
              <a:t>18</a:t>
            </a:fld>
            <a:endParaRPr lang="it-IT" altLang="it-IT" sz="1400" b="1">
              <a:solidFill>
                <a:srgbClr val="898989"/>
              </a:solidFill>
            </a:endParaRPr>
          </a:p>
        </p:txBody>
      </p:sp>
      <p:sp>
        <p:nvSpPr>
          <p:cNvPr id="15" name="TextBox 14"/>
          <p:cNvSpPr txBox="1"/>
          <p:nvPr/>
        </p:nvSpPr>
        <p:spPr>
          <a:xfrm>
            <a:off x="107950" y="1484313"/>
            <a:ext cx="8928100" cy="4524315"/>
          </a:xfrm>
          <a:prstGeom prst="rect">
            <a:avLst/>
          </a:prstGeom>
          <a:noFill/>
        </p:spPr>
        <p:txBody>
          <a:bodyPr>
            <a:spAutoFit/>
          </a:bodyPr>
          <a:lstStyle/>
          <a:p>
            <a:pPr algn="just" eaLnBrk="1" hangingPunct="1">
              <a:defRPr/>
            </a:pPr>
            <a:r>
              <a:rPr lang="it-IT" sz="1600" dirty="0">
                <a:latin typeface="+mn-lt"/>
                <a:cs typeface="Arial" charset="0"/>
              </a:rPr>
              <a:t>La magnetizzazione delle rocce è dovuta quasi sempre al CMT presente (e varia al variare del CMT). In pratica però il magnetismo residuo spesso contribuisce una parte non indifferente.</a:t>
            </a:r>
          </a:p>
          <a:p>
            <a:pPr algn="just" eaLnBrk="1" hangingPunct="1">
              <a:defRPr/>
            </a:pPr>
            <a:r>
              <a:rPr lang="it-IT" sz="1600" dirty="0">
                <a:latin typeface="+mn-lt"/>
                <a:cs typeface="Arial" charset="0"/>
              </a:rPr>
              <a:t>Poichè la lava cristallizza a temperature tra gli 800° C ed i 1100° C, le rocce magmatiche acquisiscono la loro magnetizzazione qualche tempo dopo che la lava si solidifica. Sotto la temperatura di bloccaggio i granelli magnetizzati non possono più riorientarsi e rimangono orientati nella direzione del CMT operante alla determinata latitudine all’epoca di solidificazione. Tale magnetizzazione residua viene chiamata </a:t>
            </a:r>
            <a:r>
              <a:rPr lang="it-IT" sz="1600" dirty="0">
                <a:solidFill>
                  <a:srgbClr val="FF0000"/>
                </a:solidFill>
                <a:latin typeface="+mn-lt"/>
                <a:cs typeface="Arial" charset="0"/>
              </a:rPr>
              <a:t>magnetizzazione termoresidua</a:t>
            </a:r>
            <a:r>
              <a:rPr lang="it-IT" sz="1600" dirty="0">
                <a:latin typeface="+mn-lt"/>
                <a:cs typeface="Arial" charset="0"/>
              </a:rPr>
              <a:t>.</a:t>
            </a:r>
          </a:p>
          <a:p>
            <a:pPr algn="just" eaLnBrk="1" hangingPunct="1">
              <a:defRPr/>
            </a:pPr>
            <a:r>
              <a:rPr lang="it-IT" sz="1600" dirty="0">
                <a:latin typeface="+mn-lt"/>
                <a:cs typeface="Arial" charset="0"/>
              </a:rPr>
              <a:t>Anche le rocce sedimentarie possono avere una magnetizzazione residua, sebbene non fossero mai state calde sui 500° C, ma la loro magnetizzazione è in genere molto minore.  Esse possono essere magnetizzate in due modi: tramite la </a:t>
            </a:r>
            <a:r>
              <a:rPr lang="it-IT" sz="1600" dirty="0">
                <a:solidFill>
                  <a:srgbClr val="FF0000"/>
                </a:solidFill>
                <a:latin typeface="+mn-lt"/>
                <a:cs typeface="Arial" charset="0"/>
              </a:rPr>
              <a:t>magnetizzazione residua da sedimentazione (o deposizionale) </a:t>
            </a:r>
            <a:r>
              <a:rPr lang="it-IT" sz="1600" dirty="0">
                <a:latin typeface="+mn-lt"/>
                <a:cs typeface="Arial" charset="0"/>
              </a:rPr>
              <a:t>in cui i granelli di sedimenti che si depositano in acque tranquille si orientano – se magnetizzati – parallelamente al CMT agente; tramite la </a:t>
            </a:r>
            <a:r>
              <a:rPr lang="it-IT" sz="1600" dirty="0">
                <a:solidFill>
                  <a:srgbClr val="FF0000"/>
                </a:solidFill>
                <a:latin typeface="+mn-lt"/>
                <a:cs typeface="Arial" charset="0"/>
              </a:rPr>
              <a:t>magnetizzazione residua chimica </a:t>
            </a:r>
            <a:r>
              <a:rPr lang="it-IT" sz="1600" dirty="0">
                <a:latin typeface="+mn-lt"/>
                <a:cs typeface="Arial" charset="0"/>
              </a:rPr>
              <a:t>acquisita sul posto dopo la sedimentazione mediante la crescita chimica dei granelli di ossido di ferro. </a:t>
            </a:r>
          </a:p>
          <a:p>
            <a:pPr algn="just" eaLnBrk="1" hangingPunct="1">
              <a:defRPr/>
            </a:pPr>
            <a:r>
              <a:rPr lang="it-IT" sz="1600" dirty="0">
                <a:latin typeface="+mn-lt"/>
                <a:cs typeface="Arial" charset="0"/>
              </a:rPr>
              <a:t>La magnetizzazione termoresidua è in genere molto più forte di quella indotta: il rapporto tra le due è detto </a:t>
            </a:r>
            <a:r>
              <a:rPr lang="it-IT" sz="1600" dirty="0">
                <a:solidFill>
                  <a:srgbClr val="FF0000"/>
                </a:solidFill>
                <a:latin typeface="+mn-lt"/>
                <a:cs typeface="Arial" charset="0"/>
              </a:rPr>
              <a:t>rapporto di Königsberg Q</a:t>
            </a:r>
            <a:r>
              <a:rPr lang="it-IT" sz="1600" dirty="0">
                <a:latin typeface="+mn-lt"/>
                <a:cs typeface="Arial" charset="0"/>
              </a:rPr>
              <a:t>. </a:t>
            </a:r>
          </a:p>
          <a:p>
            <a:pPr algn="just" eaLnBrk="1" hangingPunct="1">
              <a:defRPr/>
            </a:pPr>
            <a:endParaRPr lang="it-IT" sz="1600" dirty="0">
              <a:latin typeface="+mn-lt"/>
              <a:cs typeface="Arial" charset="0"/>
            </a:endParaRPr>
          </a:p>
          <a:p>
            <a:pPr algn="just" eaLnBrk="1" hangingPunct="1">
              <a:defRPr/>
            </a:pPr>
            <a:r>
              <a:rPr lang="it-IT" sz="1600" dirty="0">
                <a:latin typeface="+mn-lt"/>
                <a:cs typeface="Arial" charset="0"/>
              </a:rPr>
              <a:t>Per i basalti oceanici 1 &lt; Q &lt; 160, mentre 10</a:t>
            </a:r>
            <a:r>
              <a:rPr lang="it-IT" sz="1600" baseline="30000" dirty="0">
                <a:latin typeface="+mn-lt"/>
                <a:cs typeface="Arial" charset="0"/>
              </a:rPr>
              <a:t>-4</a:t>
            </a:r>
            <a:r>
              <a:rPr lang="it-IT" sz="1600" dirty="0">
                <a:latin typeface="+mn-lt"/>
                <a:cs typeface="Arial" charset="0"/>
              </a:rPr>
              <a:t> &lt; k &lt; 10</a:t>
            </a:r>
            <a:r>
              <a:rPr lang="it-IT" sz="1600" baseline="30000" dirty="0">
                <a:latin typeface="+mn-lt"/>
                <a:cs typeface="Arial" charset="0"/>
              </a:rPr>
              <a:t>-1</a:t>
            </a:r>
          </a:p>
          <a:p>
            <a:pPr algn="just" eaLnBrk="1" hangingPunct="1">
              <a:defRPr/>
            </a:pPr>
            <a:endParaRPr lang="it-IT" sz="1600" dirty="0">
              <a:solidFill>
                <a:srgbClr val="FF0000"/>
              </a:solidFill>
              <a:latin typeface="+mn-lt"/>
              <a:cs typeface="Arial" charset="0"/>
            </a:endParaRPr>
          </a:p>
        </p:txBody>
      </p:sp>
      <p:sp>
        <p:nvSpPr>
          <p:cNvPr id="8" name="TextBox 7"/>
          <p:cNvSpPr txBox="1"/>
          <p:nvPr/>
        </p:nvSpPr>
        <p:spPr>
          <a:xfrm>
            <a:off x="3276600" y="1125538"/>
            <a:ext cx="2808288" cy="338137"/>
          </a:xfrm>
          <a:prstGeom prst="rect">
            <a:avLst/>
          </a:prstGeom>
          <a:noFill/>
        </p:spPr>
        <p:txBody>
          <a:bodyPr>
            <a:spAutoFit/>
          </a:bodyPr>
          <a:lstStyle/>
          <a:p>
            <a:pPr algn="just" eaLnBrk="1" hangingPunct="1">
              <a:defRPr/>
            </a:pPr>
            <a:r>
              <a:rPr lang="it-IT" sz="1600" dirty="0">
                <a:solidFill>
                  <a:srgbClr val="FF0000"/>
                </a:solidFill>
                <a:latin typeface="+mn-lt"/>
                <a:cs typeface="Arial" charset="0"/>
              </a:rPr>
              <a:t>Tipi di magnetizzazioni residue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5FFAB6B-A996-441D-A4B7-29FA0C30FC8E}" type="slidenum">
              <a:rPr lang="it-IT" altLang="it-IT" sz="1400" b="1" smtClean="0">
                <a:solidFill>
                  <a:srgbClr val="898989"/>
                </a:solidFill>
              </a:rPr>
              <a:pPr>
                <a:spcBef>
                  <a:spcPct val="0"/>
                </a:spcBef>
                <a:buFontTx/>
                <a:buNone/>
              </a:pPr>
              <a:t>19</a:t>
            </a:fld>
            <a:endParaRPr lang="it-IT" altLang="it-IT" sz="1400" b="1">
              <a:solidFill>
                <a:srgbClr val="898989"/>
              </a:solidFill>
            </a:endParaRPr>
          </a:p>
        </p:txBody>
      </p:sp>
      <p:sp>
        <p:nvSpPr>
          <p:cNvPr id="8" name="TextBox 7"/>
          <p:cNvSpPr txBox="1"/>
          <p:nvPr/>
        </p:nvSpPr>
        <p:spPr>
          <a:xfrm>
            <a:off x="4859338" y="2349500"/>
            <a:ext cx="3924300" cy="2554288"/>
          </a:xfrm>
          <a:prstGeom prst="rect">
            <a:avLst/>
          </a:prstGeom>
          <a:noFill/>
        </p:spPr>
        <p:txBody>
          <a:bodyPr>
            <a:spAutoFit/>
          </a:bodyPr>
          <a:lstStyle/>
          <a:p>
            <a:pPr algn="just" eaLnBrk="1" hangingPunct="1">
              <a:defRPr/>
            </a:pPr>
            <a:r>
              <a:rPr lang="it-IT" sz="1600" dirty="0">
                <a:latin typeface="+mn-lt"/>
                <a:cs typeface="Arial" charset="0"/>
              </a:rPr>
              <a:t>Con un raffreddamento attraverso la temperatura di Curie lo stato magnetico dei granelli di magnetite si modifica da paramagnetismo a ferromagnetismo. Un ulteriore raffreddamento le magnetizzazioni nei granelli di magnatite si bloccano lungo le direzioni facili della magnetizzazione vicino la direzione del campo. La magnetizzazione termoresidua risultante è parallela alla direzione del campo.</a:t>
            </a:r>
          </a:p>
        </p:txBody>
      </p:sp>
      <p:pic>
        <p:nvPicPr>
          <p:cNvPr id="389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341438"/>
            <a:ext cx="3871912"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B5B7AC-B19F-43F8-A9D7-25424402BDE1}" type="slidenum">
              <a:rPr lang="it-IT" altLang="it-IT" sz="1400" b="1" smtClean="0">
                <a:solidFill>
                  <a:srgbClr val="898989"/>
                </a:solidFill>
              </a:rPr>
              <a:pPr>
                <a:spcBef>
                  <a:spcPct val="0"/>
                </a:spcBef>
                <a:buFontTx/>
                <a:buNone/>
              </a:pPr>
              <a:t>2</a:t>
            </a:fld>
            <a:endParaRPr lang="it-IT" altLang="it-IT" sz="1400" b="1">
              <a:solidFill>
                <a:srgbClr val="898989"/>
              </a:solidFill>
            </a:endParaRPr>
          </a:p>
        </p:txBody>
      </p:sp>
      <p:sp>
        <p:nvSpPr>
          <p:cNvPr id="8" name="TextBox 7"/>
          <p:cNvSpPr txBox="1"/>
          <p:nvPr/>
        </p:nvSpPr>
        <p:spPr>
          <a:xfrm>
            <a:off x="6516688" y="1844675"/>
            <a:ext cx="2627312" cy="2800350"/>
          </a:xfrm>
          <a:prstGeom prst="rect">
            <a:avLst/>
          </a:prstGeom>
          <a:noFill/>
        </p:spPr>
        <p:txBody>
          <a:bodyPr>
            <a:spAutoFit/>
          </a:bodyPr>
          <a:lstStyle/>
          <a:p>
            <a:pPr algn="just" eaLnBrk="1" hangingPunct="1">
              <a:defRPr/>
            </a:pPr>
            <a:r>
              <a:rPr lang="it-IT" sz="1600" dirty="0">
                <a:latin typeface="+mn-lt"/>
                <a:cs typeface="Arial" charset="0"/>
              </a:rPr>
              <a:t>La magnetizzazione di un materiale può essere figurato come dovuto ad un allineamento (a) di dipoli piccoli o (b) circuiti di corrente equivalenti;  anche in un magnete permanente la sorgente fisica del campo </a:t>
            </a:r>
            <a:r>
              <a:rPr lang="it-IT" sz="1600" u="sng" dirty="0">
                <a:latin typeface="+mn-lt"/>
                <a:cs typeface="Arial" charset="0"/>
              </a:rPr>
              <a:t>B</a:t>
            </a:r>
            <a:r>
              <a:rPr lang="it-IT" sz="1600" dirty="0">
                <a:latin typeface="+mn-lt"/>
                <a:cs typeface="Arial" charset="0"/>
              </a:rPr>
              <a:t> del materiale è un sistema di correnti elettriche su scala atomica.</a:t>
            </a:r>
          </a:p>
        </p:txBody>
      </p:sp>
      <p:pic>
        <p:nvPicPr>
          <p:cNvPr id="368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213"/>
            <a:ext cx="6426200"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A440794-6541-4DC7-A143-C2DD4B9E0C4D}" type="slidenum">
              <a:rPr lang="it-IT" altLang="it-IT" sz="1400" b="1" smtClean="0">
                <a:solidFill>
                  <a:srgbClr val="898989"/>
                </a:solidFill>
              </a:rPr>
              <a:pPr>
                <a:spcBef>
                  <a:spcPct val="0"/>
                </a:spcBef>
                <a:buFontTx/>
                <a:buNone/>
              </a:pPr>
              <a:t>20</a:t>
            </a:fld>
            <a:endParaRPr lang="it-IT" altLang="it-IT" sz="1400" b="1">
              <a:solidFill>
                <a:srgbClr val="898989"/>
              </a:solidFill>
            </a:endParaRPr>
          </a:p>
        </p:txBody>
      </p:sp>
      <p:sp>
        <p:nvSpPr>
          <p:cNvPr id="8" name="TextBox 7"/>
          <p:cNvSpPr txBox="1"/>
          <p:nvPr/>
        </p:nvSpPr>
        <p:spPr>
          <a:xfrm>
            <a:off x="4859338" y="2349500"/>
            <a:ext cx="3924300" cy="1076325"/>
          </a:xfrm>
          <a:prstGeom prst="rect">
            <a:avLst/>
          </a:prstGeom>
          <a:noFill/>
        </p:spPr>
        <p:txBody>
          <a:bodyPr>
            <a:spAutoFit/>
          </a:bodyPr>
          <a:lstStyle/>
          <a:p>
            <a:pPr algn="just" eaLnBrk="1" hangingPunct="1">
              <a:defRPr/>
            </a:pPr>
            <a:r>
              <a:rPr lang="it-IT" sz="1600" dirty="0">
                <a:latin typeface="+mn-lt"/>
                <a:cs typeface="Arial" charset="0"/>
              </a:rPr>
              <a:t>Acquisizione di magnetizzazione residua deposizionale (DRM) in un sedimento; la gravità causa un errore di inclinazione tra la magnetizzazione ed la direzione del campo.</a:t>
            </a:r>
          </a:p>
        </p:txBody>
      </p:sp>
      <p:pic>
        <p:nvPicPr>
          <p:cNvPr id="409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325563"/>
            <a:ext cx="3538537" cy="553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36738"/>
            <a:ext cx="3963987" cy="3462337"/>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3011" name="Rectangle 5"/>
          <p:cNvSpPr>
            <a:spLocks noChangeArrowheads="1"/>
          </p:cNvSpPr>
          <p:nvPr/>
        </p:nvSpPr>
        <p:spPr bwMode="auto">
          <a:xfrm>
            <a:off x="4356100" y="1989138"/>
            <a:ext cx="463867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just" eaLnBrk="1" hangingPunct="1">
              <a:spcBef>
                <a:spcPct val="0"/>
              </a:spcBef>
              <a:buFont typeface="Calibri" panose="020F0502020204030204" pitchFamily="34" charset="0"/>
              <a:buChar char="•"/>
            </a:pPr>
            <a:r>
              <a:rPr lang="en-US" altLang="it-IT" sz="2000" b="1">
                <a:solidFill>
                  <a:srgbClr val="000000"/>
                </a:solidFill>
                <a:ea typeface="DejaVu Sans" charset="0"/>
                <a:cs typeface="DejaVu Sans" charset="0"/>
              </a:rPr>
              <a:t> </a:t>
            </a:r>
            <a:r>
              <a:rPr lang="en-US" altLang="it-IT" sz="1800" b="1">
                <a:solidFill>
                  <a:srgbClr val="000000"/>
                </a:solidFill>
                <a:ea typeface="DejaVu Sans" charset="0"/>
                <a:cs typeface="DejaVu Sans" charset="0"/>
              </a:rPr>
              <a:t>Assuming the direction of the magnetic field recorded at a given site to be that of a dipole field, it is possible to calculate where the geomagnetic pole would need to be in order to produce the observed declination and inclination.</a:t>
            </a:r>
          </a:p>
          <a:p>
            <a:pPr algn="just" eaLnBrk="1" hangingPunct="1">
              <a:spcBef>
                <a:spcPct val="0"/>
              </a:spcBef>
              <a:buFont typeface="Calibri" panose="020F0502020204030204" pitchFamily="34" charset="0"/>
              <a:buNone/>
            </a:pPr>
            <a:endParaRPr lang="en-US" altLang="it-IT" sz="1800" b="1">
              <a:solidFill>
                <a:srgbClr val="000000"/>
              </a:solidFill>
              <a:ea typeface="DejaVu Sans" charset="0"/>
              <a:cs typeface="DejaVu Sans" charset="0"/>
            </a:endParaRPr>
          </a:p>
          <a:p>
            <a:pPr algn="just" eaLnBrk="1" hangingPunct="1">
              <a:spcBef>
                <a:spcPct val="0"/>
              </a:spcBef>
              <a:buFont typeface="Calibri" panose="020F0502020204030204" pitchFamily="34" charset="0"/>
              <a:buChar char="•"/>
            </a:pPr>
            <a:r>
              <a:rPr lang="en-US" altLang="it-IT" sz="1800" b="1">
                <a:solidFill>
                  <a:srgbClr val="000000"/>
                </a:solidFill>
                <a:ea typeface="DejaVu Sans" charset="0"/>
                <a:cs typeface="DejaVu Sans" charset="0"/>
              </a:rPr>
              <a:t> This location is called the </a:t>
            </a:r>
            <a:r>
              <a:rPr lang="en-US" altLang="it-IT" sz="1800" b="1">
                <a:solidFill>
                  <a:srgbClr val="CC3300"/>
                </a:solidFill>
                <a:ea typeface="DejaVu Sans" charset="0"/>
                <a:cs typeface="DejaVu Sans" charset="0"/>
              </a:rPr>
              <a:t>virtual geomagnetic pole (VGP)</a:t>
            </a:r>
            <a:r>
              <a:rPr lang="en-US" altLang="it-IT" sz="1800" b="1">
                <a:solidFill>
                  <a:srgbClr val="000000"/>
                </a:solidFill>
                <a:ea typeface="DejaVu Sans" charset="0"/>
                <a:cs typeface="DejaVu Sans" charset="0"/>
              </a:rPr>
              <a:t> position. It is useful in computing where the pole lay in ancient times, the so-called </a:t>
            </a:r>
            <a:r>
              <a:rPr lang="en-US" altLang="it-IT" sz="1800" b="1">
                <a:solidFill>
                  <a:srgbClr val="CC3300"/>
                </a:solidFill>
                <a:ea typeface="DejaVu Sans" charset="0"/>
                <a:cs typeface="DejaVu Sans" charset="0"/>
              </a:rPr>
              <a:t>paleomagnetic pole. </a:t>
            </a:r>
          </a:p>
          <a:p>
            <a:pPr algn="just" eaLnBrk="1" hangingPunct="1">
              <a:spcBef>
                <a:spcPct val="0"/>
              </a:spcBef>
              <a:buFontTx/>
              <a:buNone/>
            </a:pPr>
            <a:endParaRPr lang="en-US" altLang="it-IT" sz="1800" b="1">
              <a:solidFill>
                <a:srgbClr val="CC3300"/>
              </a:solidFill>
              <a:ea typeface="DejaVu Sans" charset="0"/>
              <a:cs typeface="DejaVu Sans" charset="0"/>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283270" y="1209030"/>
            <a:ext cx="86756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en-US" altLang="it-IT" sz="2800" b="1">
                <a:solidFill>
                  <a:srgbClr val="000000"/>
                </a:solidFill>
                <a:ea typeface="ＭＳ Ｐゴシック" panose="020B0600070205080204" pitchFamily="34" charset="-128"/>
                <a:cs typeface="DejaVu Sans" charset="0"/>
              </a:rPr>
              <a:t>Axial geocentric dipole hypothesis</a:t>
            </a:r>
          </a:p>
        </p:txBody>
      </p:sp>
      <p:sp>
        <p:nvSpPr>
          <p:cNvPr id="45059" name="Rectangle 2"/>
          <p:cNvSpPr>
            <a:spLocks noChangeArrowheads="1"/>
          </p:cNvSpPr>
          <p:nvPr/>
        </p:nvSpPr>
        <p:spPr bwMode="auto">
          <a:xfrm>
            <a:off x="183258" y="1845617"/>
            <a:ext cx="881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just" eaLnBrk="1" hangingPunct="1">
              <a:spcBef>
                <a:spcPct val="0"/>
              </a:spcBef>
              <a:buFont typeface="Calibri" panose="020F0502020204030204" pitchFamily="34" charset="0"/>
              <a:buChar char="•"/>
            </a:pPr>
            <a:r>
              <a:rPr lang="en-US" altLang="it-IT" sz="1800" b="1" dirty="0">
                <a:solidFill>
                  <a:srgbClr val="000000"/>
                </a:solidFill>
                <a:ea typeface="DejaVu Sans" charset="0"/>
                <a:cs typeface="DejaVu Sans" charset="0"/>
              </a:rPr>
              <a:t> Each sample is formed in a short interval of time, and the field direction it records will be that of the total geomagnetic field at the site, combining axial dipole, non-dipole and non-axial dipole components. The VGP will therefore not coincide with the rotation axis. </a:t>
            </a:r>
          </a:p>
        </p:txBody>
      </p:sp>
      <p:sp>
        <p:nvSpPr>
          <p:cNvPr id="45060" name="Rectangle 3"/>
          <p:cNvSpPr>
            <a:spLocks noChangeArrowheads="1"/>
          </p:cNvSpPr>
          <p:nvPr/>
        </p:nvSpPr>
        <p:spPr bwMode="auto">
          <a:xfrm>
            <a:off x="211833" y="3096567"/>
            <a:ext cx="87534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just" eaLnBrk="1" hangingPunct="1">
              <a:spcBef>
                <a:spcPct val="0"/>
              </a:spcBef>
              <a:buFont typeface="Calibri" panose="020F0502020204030204" pitchFamily="34" charset="0"/>
              <a:buChar char="•"/>
            </a:pPr>
            <a:r>
              <a:rPr lang="en-US" altLang="it-IT" sz="1800" b="1" dirty="0">
                <a:solidFill>
                  <a:srgbClr val="000000"/>
                </a:solidFill>
                <a:ea typeface="DejaVu Sans" charset="0"/>
                <a:cs typeface="DejaVu Sans" charset="0"/>
              </a:rPr>
              <a:t> If data are collected from several samples of different ages, each will carry a slightly different record of the field. The computed VGP position will be different from flow to flow, and so the distribution of VGP will be scattered</a:t>
            </a:r>
          </a:p>
        </p:txBody>
      </p:sp>
      <p:sp>
        <p:nvSpPr>
          <p:cNvPr id="45061" name="Rectangle 4"/>
          <p:cNvSpPr>
            <a:spLocks noChangeArrowheads="1"/>
          </p:cNvSpPr>
          <p:nvPr/>
        </p:nvSpPr>
        <p:spPr bwMode="auto">
          <a:xfrm>
            <a:off x="251520" y="4149080"/>
            <a:ext cx="8664575"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just" eaLnBrk="1" hangingPunct="1">
              <a:spcBef>
                <a:spcPts val="1250"/>
              </a:spcBef>
              <a:buFont typeface="Calibri" panose="020F0502020204030204" pitchFamily="34" charset="0"/>
              <a:buChar char="•"/>
            </a:pPr>
            <a:r>
              <a:rPr lang="en-US" altLang="it-IT" sz="2000" b="1" dirty="0">
                <a:solidFill>
                  <a:srgbClr val="000000"/>
                </a:solidFill>
                <a:ea typeface="DejaVu Sans" charset="0"/>
                <a:cs typeface="DejaVu Sans" charset="0"/>
              </a:rPr>
              <a:t> The pole position calculated from the mean direction of the collection of flows will agree with the rotation axis. This pole, </a:t>
            </a:r>
            <a:r>
              <a:rPr lang="en-US" altLang="it-IT" sz="2000" b="1" dirty="0" err="1">
                <a:solidFill>
                  <a:srgbClr val="000000"/>
                </a:solidFill>
                <a:ea typeface="DejaVu Sans" charset="0"/>
                <a:cs typeface="DejaVu Sans" charset="0"/>
              </a:rPr>
              <a:t>representin</a:t>
            </a:r>
            <a:r>
              <a:rPr lang="en-US" altLang="it-IT" sz="2000" b="1" dirty="0">
                <a:solidFill>
                  <a:srgbClr val="000000"/>
                </a:solidFill>
                <a:ea typeface="DejaVu Sans" charset="0"/>
                <a:cs typeface="DejaVu Sans" charset="0"/>
              </a:rPr>
              <a:t> an averaged value of the field, is called a </a:t>
            </a:r>
            <a:r>
              <a:rPr lang="en-US" altLang="it-IT" sz="2000" b="1" dirty="0" err="1">
                <a:solidFill>
                  <a:srgbClr val="000000"/>
                </a:solidFill>
                <a:ea typeface="DejaVu Sans" charset="0"/>
                <a:cs typeface="DejaVu Sans" charset="0"/>
              </a:rPr>
              <a:t>paleomagnetic</a:t>
            </a:r>
            <a:r>
              <a:rPr lang="en-US" altLang="it-IT" sz="2000" b="1" dirty="0">
                <a:solidFill>
                  <a:srgbClr val="000000"/>
                </a:solidFill>
                <a:ea typeface="DejaVu Sans" charset="0"/>
                <a:cs typeface="DejaVu Sans" charset="0"/>
              </a:rPr>
              <a:t> pole. </a:t>
            </a:r>
          </a:p>
          <a:p>
            <a:pPr algn="just" eaLnBrk="1" hangingPunct="1">
              <a:spcBef>
                <a:spcPts val="1250"/>
              </a:spcBef>
              <a:buFont typeface="Calibri" panose="020F0502020204030204" pitchFamily="34" charset="0"/>
              <a:buChar char="•"/>
            </a:pPr>
            <a:r>
              <a:rPr lang="en-US" altLang="it-IT" sz="2000" b="1" dirty="0">
                <a:solidFill>
                  <a:srgbClr val="000000"/>
                </a:solidFill>
                <a:ea typeface="DejaVu Sans" charset="0"/>
                <a:cs typeface="DejaVu Sans" charset="0"/>
              </a:rPr>
              <a:t> The VGP represents a spot estimate of the field, including non-axial dipole components; the </a:t>
            </a:r>
            <a:r>
              <a:rPr lang="en-US" altLang="it-IT" sz="2000" b="1" dirty="0" err="1">
                <a:solidFill>
                  <a:srgbClr val="000000"/>
                </a:solidFill>
                <a:ea typeface="DejaVu Sans" charset="0"/>
                <a:cs typeface="DejaVu Sans" charset="0"/>
              </a:rPr>
              <a:t>paleomagnetic</a:t>
            </a:r>
            <a:r>
              <a:rPr lang="en-US" altLang="it-IT" sz="2000" b="1" dirty="0">
                <a:solidFill>
                  <a:srgbClr val="000000"/>
                </a:solidFill>
                <a:ea typeface="DejaVu Sans" charset="0"/>
                <a:cs typeface="DejaVu Sans" charset="0"/>
              </a:rPr>
              <a:t> pole represents an averaged field, corresponding to the axial geocentric dipole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7E647A-2AA4-46A1-A5F5-A944B99968FC}" type="slidenum">
              <a:rPr lang="it-IT" altLang="it-IT" sz="1400" b="1" smtClean="0">
                <a:solidFill>
                  <a:srgbClr val="898989"/>
                </a:solidFill>
              </a:rPr>
              <a:pPr>
                <a:spcBef>
                  <a:spcPct val="0"/>
                </a:spcBef>
                <a:buFontTx/>
                <a:buNone/>
              </a:pPr>
              <a:t>23</a:t>
            </a:fld>
            <a:endParaRPr lang="it-IT" altLang="it-IT" sz="1400" b="1">
              <a:solidFill>
                <a:srgbClr val="898989"/>
              </a:solidFill>
            </a:endParaRPr>
          </a:p>
        </p:txBody>
      </p:sp>
      <p:sp>
        <p:nvSpPr>
          <p:cNvPr id="9" name="TextBox 8"/>
          <p:cNvSpPr txBox="1"/>
          <p:nvPr/>
        </p:nvSpPr>
        <p:spPr>
          <a:xfrm>
            <a:off x="3276600" y="1125538"/>
            <a:ext cx="2951163" cy="338137"/>
          </a:xfrm>
          <a:prstGeom prst="rect">
            <a:avLst/>
          </a:prstGeom>
          <a:noFill/>
        </p:spPr>
        <p:txBody>
          <a:bodyPr>
            <a:spAutoFit/>
          </a:bodyPr>
          <a:lstStyle/>
          <a:p>
            <a:pPr algn="just" eaLnBrk="1" hangingPunct="1">
              <a:defRPr/>
            </a:pPr>
            <a:r>
              <a:rPr lang="it-IT" sz="1600" dirty="0">
                <a:solidFill>
                  <a:srgbClr val="FF0000"/>
                </a:solidFill>
                <a:latin typeface="+mn-lt"/>
                <a:cs typeface="Arial" charset="0"/>
              </a:rPr>
              <a:t>Calcolo del polo paleomagnetico</a:t>
            </a:r>
          </a:p>
        </p:txBody>
      </p:sp>
      <p:graphicFrame>
        <p:nvGraphicFramePr>
          <p:cNvPr id="47108" name="Object 2"/>
          <p:cNvGraphicFramePr>
            <a:graphicFrameLocks noChangeAspect="1"/>
          </p:cNvGraphicFramePr>
          <p:nvPr/>
        </p:nvGraphicFramePr>
        <p:xfrm>
          <a:off x="5219700" y="2492375"/>
          <a:ext cx="1931988" cy="2989263"/>
        </p:xfrm>
        <a:graphic>
          <a:graphicData uri="http://schemas.openxmlformats.org/presentationml/2006/ole">
            <mc:AlternateContent xmlns:mc="http://schemas.openxmlformats.org/markup-compatibility/2006">
              <mc:Choice xmlns:v="urn:schemas-microsoft-com:vml" Requires="v">
                <p:oleObj spid="_x0000_s47158" name="Equation" r:id="rId4" imgW="1587500" imgH="2463800" progId="Equation.3">
                  <p:embed/>
                </p:oleObj>
              </mc:Choice>
              <mc:Fallback>
                <p:oleObj name="Equation" r:id="rId4" imgW="1587500" imgH="2463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2492375"/>
                        <a:ext cx="1931988" cy="298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Oval 19"/>
          <p:cNvSpPr/>
          <p:nvPr/>
        </p:nvSpPr>
        <p:spPr>
          <a:xfrm>
            <a:off x="827088" y="2420938"/>
            <a:ext cx="3097212" cy="30956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cxnSp>
        <p:nvCxnSpPr>
          <p:cNvPr id="56" name="Straight Connector 55"/>
          <p:cNvCxnSpPr>
            <a:stCxn id="20" idx="0"/>
          </p:cNvCxnSpPr>
          <p:nvPr/>
        </p:nvCxnSpPr>
        <p:spPr>
          <a:xfrm flipH="1">
            <a:off x="2373313" y="2420938"/>
            <a:ext cx="3175" cy="15462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373313" y="2714625"/>
            <a:ext cx="898525" cy="125253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2865438" y="2397125"/>
            <a:ext cx="401637" cy="3063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2897188" y="2698750"/>
            <a:ext cx="374650" cy="5381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2722563" y="2708275"/>
            <a:ext cx="554037" cy="1905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115" name="TextBox 66"/>
          <p:cNvSpPr txBox="1">
            <a:spLocks noChangeArrowheads="1"/>
          </p:cNvSpPr>
          <p:nvPr/>
        </p:nvSpPr>
        <p:spPr bwMode="auto">
          <a:xfrm>
            <a:off x="2843213" y="2492375"/>
            <a:ext cx="261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a:latin typeface="Times New Roman" panose="02020603050405020304" pitchFamily="18" charset="0"/>
                <a:cs typeface="Times New Roman" panose="02020603050405020304" pitchFamily="18" charset="0"/>
              </a:rPr>
              <a:t>I</a:t>
            </a:r>
          </a:p>
        </p:txBody>
      </p:sp>
      <p:sp>
        <p:nvSpPr>
          <p:cNvPr id="68" name="Freeform 67"/>
          <p:cNvSpPr/>
          <p:nvPr/>
        </p:nvSpPr>
        <p:spPr>
          <a:xfrm>
            <a:off x="3097213" y="2587625"/>
            <a:ext cx="42862" cy="184150"/>
          </a:xfrm>
          <a:custGeom>
            <a:avLst/>
            <a:gdLst>
              <a:gd name="connsiteX0" fmla="*/ 41987 w 41987"/>
              <a:gd name="connsiteY0" fmla="*/ 0 h 184994"/>
              <a:gd name="connsiteX1" fmla="*/ 41987 w 41987"/>
              <a:gd name="connsiteY1" fmla="*/ 0 h 184994"/>
              <a:gd name="connsiteX2" fmla="*/ 15560 w 41987"/>
              <a:gd name="connsiteY2" fmla="*/ 42284 h 184994"/>
              <a:gd name="connsiteX3" fmla="*/ 4988 w 41987"/>
              <a:gd name="connsiteY3" fmla="*/ 100425 h 184994"/>
              <a:gd name="connsiteX4" fmla="*/ 15560 w 41987"/>
              <a:gd name="connsiteY4" fmla="*/ 179708 h 184994"/>
              <a:gd name="connsiteX5" fmla="*/ 15560 w 41987"/>
              <a:gd name="connsiteY5" fmla="*/ 184994 h 184994"/>
              <a:gd name="connsiteX6" fmla="*/ 10274 w 41987"/>
              <a:gd name="connsiteY6" fmla="*/ 179708 h 18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7" h="184994">
                <a:moveTo>
                  <a:pt x="41987" y="0"/>
                </a:moveTo>
                <a:lnTo>
                  <a:pt x="41987" y="0"/>
                </a:lnTo>
                <a:cubicBezTo>
                  <a:pt x="33178" y="14095"/>
                  <a:pt x="23519" y="27692"/>
                  <a:pt x="15560" y="42284"/>
                </a:cubicBezTo>
                <a:cubicBezTo>
                  <a:pt x="7632" y="56819"/>
                  <a:pt x="6249" y="90336"/>
                  <a:pt x="4988" y="100425"/>
                </a:cubicBezTo>
                <a:cubicBezTo>
                  <a:pt x="10576" y="173065"/>
                  <a:pt x="0" y="148591"/>
                  <a:pt x="15560" y="179708"/>
                </a:cubicBezTo>
                <a:lnTo>
                  <a:pt x="15560" y="184994"/>
                </a:lnTo>
                <a:lnTo>
                  <a:pt x="10274" y="179708"/>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latin typeface="Times New Roman" pitchFamily="18" charset="0"/>
              <a:cs typeface="Times New Roman" pitchFamily="18" charset="0"/>
            </a:endParaRPr>
          </a:p>
        </p:txBody>
      </p:sp>
      <p:sp>
        <p:nvSpPr>
          <p:cNvPr id="69" name="Freeform 68"/>
          <p:cNvSpPr/>
          <p:nvPr/>
        </p:nvSpPr>
        <p:spPr>
          <a:xfrm>
            <a:off x="2368550" y="3665538"/>
            <a:ext cx="179388" cy="63500"/>
          </a:xfrm>
          <a:custGeom>
            <a:avLst/>
            <a:gdLst>
              <a:gd name="connsiteX0" fmla="*/ 0 w 179709"/>
              <a:gd name="connsiteY0" fmla="*/ 0 h 63426"/>
              <a:gd name="connsiteX1" fmla="*/ 0 w 179709"/>
              <a:gd name="connsiteY1" fmla="*/ 0 h 63426"/>
              <a:gd name="connsiteX2" fmla="*/ 79283 w 179709"/>
              <a:gd name="connsiteY2" fmla="*/ 5285 h 63426"/>
              <a:gd name="connsiteX3" fmla="*/ 110997 w 179709"/>
              <a:gd name="connsiteY3" fmla="*/ 21142 h 63426"/>
              <a:gd name="connsiteX4" fmla="*/ 126853 w 179709"/>
              <a:gd name="connsiteY4" fmla="*/ 26427 h 63426"/>
              <a:gd name="connsiteX5" fmla="*/ 137424 w 179709"/>
              <a:gd name="connsiteY5" fmla="*/ 36999 h 63426"/>
              <a:gd name="connsiteX6" fmla="*/ 153281 w 179709"/>
              <a:gd name="connsiteY6" fmla="*/ 42284 h 63426"/>
              <a:gd name="connsiteX7" fmla="*/ 163852 w 179709"/>
              <a:gd name="connsiteY7" fmla="*/ 58141 h 63426"/>
              <a:gd name="connsiteX8" fmla="*/ 179709 w 179709"/>
              <a:gd name="connsiteY8" fmla="*/ 63426 h 6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9" h="63426">
                <a:moveTo>
                  <a:pt x="0" y="0"/>
                </a:moveTo>
                <a:lnTo>
                  <a:pt x="0" y="0"/>
                </a:lnTo>
                <a:cubicBezTo>
                  <a:pt x="26428" y="1762"/>
                  <a:pt x="52959" y="2360"/>
                  <a:pt x="79283" y="5285"/>
                </a:cubicBezTo>
                <a:cubicBezTo>
                  <a:pt x="96363" y="7183"/>
                  <a:pt x="95981" y="13634"/>
                  <a:pt x="110997" y="21142"/>
                </a:cubicBezTo>
                <a:cubicBezTo>
                  <a:pt x="115980" y="23633"/>
                  <a:pt x="121568" y="24665"/>
                  <a:pt x="126853" y="26427"/>
                </a:cubicBezTo>
                <a:cubicBezTo>
                  <a:pt x="130377" y="29951"/>
                  <a:pt x="133151" y="34435"/>
                  <a:pt x="137424" y="36999"/>
                </a:cubicBezTo>
                <a:cubicBezTo>
                  <a:pt x="142202" y="39866"/>
                  <a:pt x="148930" y="38804"/>
                  <a:pt x="153281" y="42284"/>
                </a:cubicBezTo>
                <a:cubicBezTo>
                  <a:pt x="158242" y="46252"/>
                  <a:pt x="163852" y="58141"/>
                  <a:pt x="163852" y="58141"/>
                </a:cubicBezTo>
                <a:lnTo>
                  <a:pt x="179709" y="63426"/>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p>
        </p:txBody>
      </p:sp>
      <p:graphicFrame>
        <p:nvGraphicFramePr>
          <p:cNvPr id="47118" name="Object 10"/>
          <p:cNvGraphicFramePr>
            <a:graphicFrameLocks noChangeAspect="1"/>
          </p:cNvGraphicFramePr>
          <p:nvPr/>
        </p:nvGraphicFramePr>
        <p:xfrm>
          <a:off x="2430463" y="3389313"/>
          <a:ext cx="196850" cy="277812"/>
        </p:xfrm>
        <a:graphic>
          <a:graphicData uri="http://schemas.openxmlformats.org/presentationml/2006/ole">
            <mc:AlternateContent xmlns:mc="http://schemas.openxmlformats.org/markup-compatibility/2006">
              <mc:Choice xmlns:v="urn:schemas-microsoft-com:vml" Requires="v">
                <p:oleObj spid="_x0000_s47159" name="Equation" r:id="rId6" imgW="126725" imgH="177415" progId="Equation.3">
                  <p:embed/>
                </p:oleObj>
              </mc:Choice>
              <mc:Fallback>
                <p:oleObj name="Equation" r:id="rId6" imgW="126725" imgH="177415"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0463" y="3389313"/>
                        <a:ext cx="196850"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9" name="TextBox 70"/>
          <p:cNvSpPr txBox="1">
            <a:spLocks noChangeArrowheads="1"/>
          </p:cNvSpPr>
          <p:nvPr/>
        </p:nvSpPr>
        <p:spPr bwMode="auto">
          <a:xfrm>
            <a:off x="2843213" y="2133600"/>
            <a:ext cx="352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a:latin typeface="Times New Roman" panose="02020603050405020304" pitchFamily="18" charset="0"/>
                <a:cs typeface="Times New Roman" panose="02020603050405020304" pitchFamily="18" charset="0"/>
              </a:rPr>
              <a:t>H</a:t>
            </a:r>
          </a:p>
        </p:txBody>
      </p:sp>
      <p:sp>
        <p:nvSpPr>
          <p:cNvPr id="47120" name="TextBox 71"/>
          <p:cNvSpPr txBox="1">
            <a:spLocks noChangeArrowheads="1"/>
          </p:cNvSpPr>
          <p:nvPr/>
        </p:nvSpPr>
        <p:spPr bwMode="auto">
          <a:xfrm>
            <a:off x="3276600" y="2420938"/>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a:latin typeface="Times New Roman" panose="02020603050405020304" pitchFamily="18" charset="0"/>
                <a:cs typeface="Times New Roman" panose="02020603050405020304" pitchFamily="18" charset="0"/>
              </a:rPr>
              <a:t>P</a:t>
            </a:r>
          </a:p>
        </p:txBody>
      </p:sp>
      <p:sp>
        <p:nvSpPr>
          <p:cNvPr id="47121" name="TextBox 72"/>
          <p:cNvSpPr txBox="1">
            <a:spLocks noChangeArrowheads="1"/>
          </p:cNvSpPr>
          <p:nvPr/>
        </p:nvSpPr>
        <p:spPr bwMode="auto">
          <a:xfrm>
            <a:off x="3059113" y="3141663"/>
            <a:ext cx="327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a:latin typeface="Times New Roman" panose="02020603050405020304" pitchFamily="18" charset="0"/>
                <a:cs typeface="Times New Roman" panose="02020603050405020304" pitchFamily="18" charset="0"/>
              </a:rPr>
              <a:t>Z</a:t>
            </a:r>
          </a:p>
        </p:txBody>
      </p:sp>
      <p:sp>
        <p:nvSpPr>
          <p:cNvPr id="47122" name="TextBox 74"/>
          <p:cNvSpPr txBox="1">
            <a:spLocks noChangeArrowheads="1"/>
          </p:cNvSpPr>
          <p:nvPr/>
        </p:nvSpPr>
        <p:spPr bwMode="auto">
          <a:xfrm>
            <a:off x="5508625" y="2997200"/>
            <a:ext cx="1209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i="1">
                <a:latin typeface="Times New Roman" panose="02020603050405020304" pitchFamily="18" charset="0"/>
                <a:cs typeface="Times New Roman" panose="02020603050405020304" pitchFamily="18" charset="0"/>
              </a:rPr>
              <a:t>inclination</a:t>
            </a:r>
          </a:p>
        </p:txBody>
      </p:sp>
      <p:sp>
        <p:nvSpPr>
          <p:cNvPr id="47123" name="TextBox 75"/>
          <p:cNvSpPr txBox="1">
            <a:spLocks noChangeArrowheads="1"/>
          </p:cNvSpPr>
          <p:nvPr/>
        </p:nvSpPr>
        <p:spPr bwMode="auto">
          <a:xfrm>
            <a:off x="5580063" y="3284538"/>
            <a:ext cx="2255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i="1">
                <a:latin typeface="Times New Roman" panose="02020603050405020304" pitchFamily="18" charset="0"/>
                <a:cs typeface="Times New Roman" panose="02020603050405020304" pitchFamily="18" charset="0"/>
              </a:rPr>
              <a:t>horizontal magnitudo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5DD696C-C2C3-401D-A100-3168036847E2}" type="slidenum">
              <a:rPr lang="it-IT" altLang="it-IT" sz="1400" b="1" smtClean="0">
                <a:solidFill>
                  <a:srgbClr val="898989"/>
                </a:solidFill>
              </a:rPr>
              <a:pPr>
                <a:spcBef>
                  <a:spcPct val="0"/>
                </a:spcBef>
                <a:buFontTx/>
                <a:buNone/>
              </a:pPr>
              <a:t>24</a:t>
            </a:fld>
            <a:endParaRPr lang="it-IT" altLang="it-IT" sz="1400" b="1">
              <a:solidFill>
                <a:srgbClr val="898989"/>
              </a:solidFill>
            </a:endParaRPr>
          </a:p>
        </p:txBody>
      </p:sp>
      <p:sp>
        <p:nvSpPr>
          <p:cNvPr id="8" name="TextBox 7"/>
          <p:cNvSpPr txBox="1"/>
          <p:nvPr/>
        </p:nvSpPr>
        <p:spPr>
          <a:xfrm>
            <a:off x="107950" y="1341438"/>
            <a:ext cx="8856663" cy="830262"/>
          </a:xfrm>
          <a:prstGeom prst="rect">
            <a:avLst/>
          </a:prstGeom>
          <a:noFill/>
        </p:spPr>
        <p:txBody>
          <a:bodyPr>
            <a:spAutoFit/>
          </a:bodyPr>
          <a:lstStyle/>
          <a:p>
            <a:pPr algn="just" eaLnBrk="1" hangingPunct="1">
              <a:defRPr/>
            </a:pPr>
            <a:r>
              <a:rPr lang="it-IT" sz="1600" dirty="0">
                <a:latin typeface="+mn-lt"/>
                <a:cs typeface="Arial" charset="0"/>
              </a:rPr>
              <a:t>Se conosciamo l’inclinazione e la declinazione di un campione di roccia, possiamo calcolare la posizione del polo paleomagnetico (cioè quello esistente all’epoca di formazione della roccia). La latitudine paleomagnetica della roccia </a:t>
            </a:r>
            <a:r>
              <a:rPr lang="el-GR" sz="1600" dirty="0">
                <a:latin typeface="+mn-lt"/>
                <a:cs typeface="Arial" charset="0"/>
              </a:rPr>
              <a:t>λ</a:t>
            </a:r>
            <a:r>
              <a:rPr lang="it-IT" sz="1600" dirty="0">
                <a:latin typeface="+mn-lt"/>
                <a:cs typeface="Arial" charset="0"/>
              </a:rPr>
              <a:t> si ricava dalla : </a:t>
            </a:r>
          </a:p>
        </p:txBody>
      </p:sp>
      <p:sp>
        <p:nvSpPr>
          <p:cNvPr id="9" name="TextBox 8"/>
          <p:cNvSpPr txBox="1"/>
          <p:nvPr/>
        </p:nvSpPr>
        <p:spPr>
          <a:xfrm>
            <a:off x="3276600" y="1125538"/>
            <a:ext cx="2951163" cy="338137"/>
          </a:xfrm>
          <a:prstGeom prst="rect">
            <a:avLst/>
          </a:prstGeom>
          <a:noFill/>
        </p:spPr>
        <p:txBody>
          <a:bodyPr>
            <a:spAutoFit/>
          </a:bodyPr>
          <a:lstStyle/>
          <a:p>
            <a:pPr algn="just" eaLnBrk="1" hangingPunct="1">
              <a:defRPr/>
            </a:pPr>
            <a:r>
              <a:rPr lang="it-IT" sz="1600" dirty="0">
                <a:solidFill>
                  <a:srgbClr val="FF0000"/>
                </a:solidFill>
                <a:latin typeface="+mn-lt"/>
                <a:cs typeface="Arial" charset="0"/>
              </a:rPr>
              <a:t>Calcolo del polo paleomagnetico</a:t>
            </a:r>
          </a:p>
        </p:txBody>
      </p:sp>
      <p:graphicFrame>
        <p:nvGraphicFramePr>
          <p:cNvPr id="49157" name="Object 2"/>
          <p:cNvGraphicFramePr>
            <a:graphicFrameLocks noChangeAspect="1"/>
          </p:cNvGraphicFramePr>
          <p:nvPr/>
        </p:nvGraphicFramePr>
        <p:xfrm>
          <a:off x="3851275" y="2205038"/>
          <a:ext cx="1081088" cy="215900"/>
        </p:xfrm>
        <a:graphic>
          <a:graphicData uri="http://schemas.openxmlformats.org/presentationml/2006/ole">
            <mc:AlternateContent xmlns:mc="http://schemas.openxmlformats.org/markup-compatibility/2006">
              <mc:Choice xmlns:v="urn:schemas-microsoft-com:vml" Requires="v">
                <p:oleObj spid="_x0000_s49304" name="Equation" r:id="rId4" imgW="888614" imgH="177723" progId="Equation.3">
                  <p:embed/>
                </p:oleObj>
              </mc:Choice>
              <mc:Fallback>
                <p:oleObj name="Equation" r:id="rId4" imgW="888614" imgH="177723"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2205038"/>
                        <a:ext cx="1081088"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Box 11"/>
          <p:cNvSpPr txBox="1"/>
          <p:nvPr/>
        </p:nvSpPr>
        <p:spPr>
          <a:xfrm>
            <a:off x="107950" y="2420938"/>
            <a:ext cx="8928100" cy="584200"/>
          </a:xfrm>
          <a:prstGeom prst="rect">
            <a:avLst/>
          </a:prstGeom>
          <a:noFill/>
        </p:spPr>
        <p:txBody>
          <a:bodyPr>
            <a:spAutoFit/>
          </a:bodyPr>
          <a:lstStyle/>
          <a:p>
            <a:pPr algn="just" eaLnBrk="1" hangingPunct="1">
              <a:defRPr/>
            </a:pPr>
            <a:r>
              <a:rPr lang="it-IT" sz="1600" dirty="0">
                <a:latin typeface="+mn-lt"/>
                <a:cs typeface="Arial" charset="0"/>
              </a:rPr>
              <a:t>Mentre per la latitudine e la longitudine del polo paleomagnetico si usa la nota formula della trigonometria sferica: </a:t>
            </a:r>
          </a:p>
        </p:txBody>
      </p:sp>
      <p:graphicFrame>
        <p:nvGraphicFramePr>
          <p:cNvPr id="49159" name="Object 3"/>
          <p:cNvGraphicFramePr>
            <a:graphicFrameLocks noChangeAspect="1"/>
          </p:cNvGraphicFramePr>
          <p:nvPr/>
        </p:nvGraphicFramePr>
        <p:xfrm>
          <a:off x="3924300" y="3429000"/>
          <a:ext cx="5046663" cy="271463"/>
        </p:xfrm>
        <a:graphic>
          <a:graphicData uri="http://schemas.openxmlformats.org/presentationml/2006/ole">
            <mc:AlternateContent xmlns:mc="http://schemas.openxmlformats.org/markup-compatibility/2006">
              <mc:Choice xmlns:v="urn:schemas-microsoft-com:vml" Requires="v">
                <p:oleObj spid="_x0000_s49305" name="Equation" r:id="rId6" imgW="4254500" imgH="228600" progId="Equation.3">
                  <p:embed/>
                </p:oleObj>
              </mc:Choice>
              <mc:Fallback>
                <p:oleObj name="Equation" r:id="rId6" imgW="425450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4300" y="3429000"/>
                        <a:ext cx="5046663" cy="27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60" name="Object 4"/>
          <p:cNvGraphicFramePr>
            <a:graphicFrameLocks noChangeAspect="1"/>
          </p:cNvGraphicFramePr>
          <p:nvPr/>
        </p:nvGraphicFramePr>
        <p:xfrm>
          <a:off x="4953000" y="3860800"/>
          <a:ext cx="3040063" cy="288925"/>
        </p:xfrm>
        <a:graphic>
          <a:graphicData uri="http://schemas.openxmlformats.org/presentationml/2006/ole">
            <mc:AlternateContent xmlns:mc="http://schemas.openxmlformats.org/markup-compatibility/2006">
              <mc:Choice xmlns:v="urn:schemas-microsoft-com:vml" Requires="v">
                <p:oleObj spid="_x0000_s49306" name="Equation" r:id="rId8" imgW="2413000" imgH="228600" progId="Equation.3">
                  <p:embed/>
                </p:oleObj>
              </mc:Choice>
              <mc:Fallback>
                <p:oleObj name="Equation" r:id="rId8" imgW="2413000" imgH="2286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3860800"/>
                        <a:ext cx="3040063"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916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313" y="3141663"/>
            <a:ext cx="287972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779838" y="4294188"/>
            <a:ext cx="5256212" cy="338137"/>
          </a:xfrm>
          <a:prstGeom prst="rect">
            <a:avLst/>
          </a:prstGeom>
          <a:noFill/>
        </p:spPr>
        <p:txBody>
          <a:bodyPr>
            <a:spAutoFit/>
          </a:bodyPr>
          <a:lstStyle/>
          <a:p>
            <a:pPr algn="just" eaLnBrk="1" hangingPunct="1">
              <a:defRPr/>
            </a:pPr>
            <a:r>
              <a:rPr lang="it-IT" sz="1600" dirty="0">
                <a:latin typeface="+mn-lt"/>
                <a:cs typeface="Arial" charset="0"/>
              </a:rPr>
              <a:t>Per trovare </a:t>
            </a:r>
            <a:r>
              <a:rPr lang="el-GR" sz="1600" dirty="0">
                <a:latin typeface="+mn-lt"/>
                <a:cs typeface="Arial" charset="0"/>
              </a:rPr>
              <a:t>φ</a:t>
            </a:r>
            <a:r>
              <a:rPr lang="it-IT" sz="1600" baseline="-25000" dirty="0">
                <a:latin typeface="+mn-lt"/>
                <a:cs typeface="Arial" charset="0"/>
              </a:rPr>
              <a:t>P</a:t>
            </a:r>
            <a:r>
              <a:rPr lang="it-IT" sz="1600" dirty="0">
                <a:latin typeface="+mn-lt"/>
                <a:cs typeface="Arial" charset="0"/>
              </a:rPr>
              <a:t>-</a:t>
            </a:r>
            <a:r>
              <a:rPr lang="el-GR" sz="1600" dirty="0">
                <a:latin typeface="+mn-lt"/>
                <a:cs typeface="Arial" charset="0"/>
              </a:rPr>
              <a:t>φ</a:t>
            </a:r>
            <a:r>
              <a:rPr lang="it-IT" sz="1600" baseline="-25000" dirty="0">
                <a:latin typeface="+mn-lt"/>
                <a:cs typeface="Arial" charset="0"/>
              </a:rPr>
              <a:t>x</a:t>
            </a:r>
            <a:r>
              <a:rPr lang="it-IT" sz="1600" dirty="0">
                <a:latin typeface="+mn-lt"/>
                <a:cs typeface="Arial" charset="0"/>
              </a:rPr>
              <a:t> usiamo la formula del seno:</a:t>
            </a:r>
          </a:p>
        </p:txBody>
      </p:sp>
      <p:graphicFrame>
        <p:nvGraphicFramePr>
          <p:cNvPr id="49163" name="Object 6"/>
          <p:cNvGraphicFramePr>
            <a:graphicFrameLocks noChangeAspect="1"/>
          </p:cNvGraphicFramePr>
          <p:nvPr/>
        </p:nvGraphicFramePr>
        <p:xfrm>
          <a:off x="5292725" y="4797425"/>
          <a:ext cx="2044700" cy="504825"/>
        </p:xfrm>
        <a:graphic>
          <a:graphicData uri="http://schemas.openxmlformats.org/presentationml/2006/ole">
            <mc:AlternateContent xmlns:mc="http://schemas.openxmlformats.org/markup-compatibility/2006">
              <mc:Choice xmlns:v="urn:schemas-microsoft-com:vml" Requires="v">
                <p:oleObj spid="_x0000_s49307" name="Equation" r:id="rId11" imgW="1752600" imgH="431800" progId="Equation.3">
                  <p:embed/>
                </p:oleObj>
              </mc:Choice>
              <mc:Fallback>
                <p:oleObj name="Equation" r:id="rId11" imgW="1752600" imgH="4318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2725" y="4797425"/>
                        <a:ext cx="2044700"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64" name="Object 7"/>
          <p:cNvGraphicFramePr>
            <a:graphicFrameLocks noChangeAspect="1"/>
          </p:cNvGraphicFramePr>
          <p:nvPr/>
        </p:nvGraphicFramePr>
        <p:xfrm>
          <a:off x="3851275" y="5589588"/>
          <a:ext cx="1957388" cy="503237"/>
        </p:xfrm>
        <a:graphic>
          <a:graphicData uri="http://schemas.openxmlformats.org/presentationml/2006/ole">
            <mc:AlternateContent xmlns:mc="http://schemas.openxmlformats.org/markup-compatibility/2006">
              <mc:Choice xmlns:v="urn:schemas-microsoft-com:vml" Requires="v">
                <p:oleObj spid="_x0000_s49308" name="Equation" r:id="rId13" imgW="1676400" imgH="431800" progId="Equation.3">
                  <p:embed/>
                </p:oleObj>
              </mc:Choice>
              <mc:Fallback>
                <p:oleObj name="Equation" r:id="rId13" imgW="1676400" imgH="43180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51275" y="5589588"/>
                        <a:ext cx="1957388"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65" name="Object 8"/>
          <p:cNvGraphicFramePr>
            <a:graphicFrameLocks noChangeAspect="1"/>
          </p:cNvGraphicFramePr>
          <p:nvPr/>
        </p:nvGraphicFramePr>
        <p:xfrm>
          <a:off x="6443663" y="5632450"/>
          <a:ext cx="1657350" cy="317500"/>
        </p:xfrm>
        <a:graphic>
          <a:graphicData uri="http://schemas.openxmlformats.org/presentationml/2006/ole">
            <mc:AlternateContent xmlns:mc="http://schemas.openxmlformats.org/markup-compatibility/2006">
              <mc:Choice xmlns:v="urn:schemas-microsoft-com:vml" Requires="v">
                <p:oleObj spid="_x0000_s49309" name="Equation" r:id="rId15" imgW="1193800" imgH="228600" progId="Equation.3">
                  <p:embed/>
                </p:oleObj>
              </mc:Choice>
              <mc:Fallback>
                <p:oleObj name="Equation" r:id="rId15" imgW="1193800" imgH="228600" progId="Equation.3">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43663" y="5632450"/>
                        <a:ext cx="16573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66" name="Object 10"/>
          <p:cNvGraphicFramePr>
            <a:graphicFrameLocks noChangeAspect="1"/>
          </p:cNvGraphicFramePr>
          <p:nvPr/>
        </p:nvGraphicFramePr>
        <p:xfrm>
          <a:off x="3708400" y="6237288"/>
          <a:ext cx="2357438" cy="504825"/>
        </p:xfrm>
        <a:graphic>
          <a:graphicData uri="http://schemas.openxmlformats.org/presentationml/2006/ole">
            <mc:AlternateContent xmlns:mc="http://schemas.openxmlformats.org/markup-compatibility/2006">
              <mc:Choice xmlns:v="urn:schemas-microsoft-com:vml" Requires="v">
                <p:oleObj spid="_x0000_s49310" name="Equation" r:id="rId17" imgW="2019300" imgH="431800" progId="Equation.3">
                  <p:embed/>
                </p:oleObj>
              </mc:Choice>
              <mc:Fallback>
                <p:oleObj name="Equation" r:id="rId17" imgW="2019300" imgH="431800" progId="Equation.3">
                  <p:embed/>
                  <p:pic>
                    <p:nvPicPr>
                      <p:cNvPr id="0"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08400" y="6237288"/>
                        <a:ext cx="2357438"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67" name="Object 11"/>
          <p:cNvGraphicFramePr>
            <a:graphicFrameLocks noChangeAspect="1"/>
          </p:cNvGraphicFramePr>
          <p:nvPr/>
        </p:nvGraphicFramePr>
        <p:xfrm>
          <a:off x="6516688" y="6278563"/>
          <a:ext cx="1584325" cy="303212"/>
        </p:xfrm>
        <a:graphic>
          <a:graphicData uri="http://schemas.openxmlformats.org/presentationml/2006/ole">
            <mc:AlternateContent xmlns:mc="http://schemas.openxmlformats.org/markup-compatibility/2006">
              <mc:Choice xmlns:v="urn:schemas-microsoft-com:vml" Requires="v">
                <p:oleObj spid="_x0000_s49311" name="Equation" r:id="rId19" imgW="1193800" imgH="228600" progId="Equation.3">
                  <p:embed/>
                </p:oleObj>
              </mc:Choice>
              <mc:Fallback>
                <p:oleObj name="Equation" r:id="rId19" imgW="1193800" imgH="228600" progId="Equation.3">
                  <p:embed/>
                  <p:pic>
                    <p:nvPicPr>
                      <p:cNvPr id="0" name="Object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16688" y="6278563"/>
                        <a:ext cx="1584325"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335D528-5913-4BD7-AA48-96B45ED2B564}" type="slidenum">
              <a:rPr lang="it-IT" altLang="it-IT" sz="1400" b="1" smtClean="0">
                <a:solidFill>
                  <a:srgbClr val="898989"/>
                </a:solidFill>
              </a:rPr>
              <a:pPr>
                <a:spcBef>
                  <a:spcPct val="0"/>
                </a:spcBef>
                <a:buFontTx/>
                <a:buNone/>
              </a:pPr>
              <a:t>25</a:t>
            </a:fld>
            <a:endParaRPr lang="it-IT" altLang="it-IT" sz="1400" b="1">
              <a:solidFill>
                <a:srgbClr val="898989"/>
              </a:solidFill>
            </a:endParaRPr>
          </a:p>
        </p:txBody>
      </p:sp>
      <p:sp>
        <p:nvSpPr>
          <p:cNvPr id="8" name="TextBox 7"/>
          <p:cNvSpPr txBox="1"/>
          <p:nvPr/>
        </p:nvSpPr>
        <p:spPr>
          <a:xfrm>
            <a:off x="107950" y="1557338"/>
            <a:ext cx="8856663" cy="338137"/>
          </a:xfrm>
          <a:prstGeom prst="rect">
            <a:avLst/>
          </a:prstGeom>
          <a:noFill/>
        </p:spPr>
        <p:txBody>
          <a:bodyPr>
            <a:spAutoFit/>
          </a:bodyPr>
          <a:lstStyle/>
          <a:p>
            <a:pPr algn="just" eaLnBrk="1" hangingPunct="1">
              <a:defRPr/>
            </a:pPr>
            <a:r>
              <a:rPr lang="it-IT" sz="1600" dirty="0">
                <a:latin typeface="+mn-lt"/>
                <a:cs typeface="Arial" charset="0"/>
              </a:rPr>
              <a:t>Roccia basaltica trovata a 47° N, 20° E  tra I=30° e D= 80°</a:t>
            </a:r>
          </a:p>
        </p:txBody>
      </p:sp>
      <p:pic>
        <p:nvPicPr>
          <p:cNvPr id="5120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205038"/>
            <a:ext cx="2881312"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05" name="Object 10"/>
          <p:cNvGraphicFramePr>
            <a:graphicFrameLocks noChangeAspect="1"/>
          </p:cNvGraphicFramePr>
          <p:nvPr/>
        </p:nvGraphicFramePr>
        <p:xfrm>
          <a:off x="4643438" y="2060575"/>
          <a:ext cx="1793875" cy="504825"/>
        </p:xfrm>
        <a:graphic>
          <a:graphicData uri="http://schemas.openxmlformats.org/presentationml/2006/ole">
            <mc:AlternateContent xmlns:mc="http://schemas.openxmlformats.org/markup-compatibility/2006">
              <mc:Choice xmlns:v="urn:schemas-microsoft-com:vml" Requires="v">
                <p:oleObj spid="_x0000_s51260" name="Equation" r:id="rId5" imgW="1536700" imgH="431800" progId="Equation.3">
                  <p:embed/>
                </p:oleObj>
              </mc:Choice>
              <mc:Fallback>
                <p:oleObj name="Equation" r:id="rId5" imgW="1536700" imgH="4318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2060575"/>
                        <a:ext cx="179387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6" name="Object 11"/>
          <p:cNvGraphicFramePr>
            <a:graphicFrameLocks noChangeAspect="1"/>
          </p:cNvGraphicFramePr>
          <p:nvPr/>
        </p:nvGraphicFramePr>
        <p:xfrm>
          <a:off x="3851275" y="2852738"/>
          <a:ext cx="4537075" cy="276225"/>
        </p:xfrm>
        <a:graphic>
          <a:graphicData uri="http://schemas.openxmlformats.org/presentationml/2006/ole">
            <mc:AlternateContent xmlns:mc="http://schemas.openxmlformats.org/markup-compatibility/2006">
              <mc:Choice xmlns:v="urn:schemas-microsoft-com:vml" Requires="v">
                <p:oleObj spid="_x0000_s51261" name="Equation" r:id="rId7" imgW="3556000" imgH="215900" progId="Equation.3">
                  <p:embed/>
                </p:oleObj>
              </mc:Choice>
              <mc:Fallback>
                <p:oleObj name="Equation" r:id="rId7" imgW="3556000" imgH="2159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1275" y="2852738"/>
                        <a:ext cx="45370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7" name="Object 12"/>
          <p:cNvGraphicFramePr>
            <a:graphicFrameLocks noChangeAspect="1"/>
          </p:cNvGraphicFramePr>
          <p:nvPr/>
        </p:nvGraphicFramePr>
        <p:xfrm>
          <a:off x="3743325" y="3500438"/>
          <a:ext cx="4860925" cy="504825"/>
        </p:xfrm>
        <a:graphic>
          <a:graphicData uri="http://schemas.openxmlformats.org/presentationml/2006/ole">
            <mc:AlternateContent xmlns:mc="http://schemas.openxmlformats.org/markup-compatibility/2006">
              <mc:Choice xmlns:v="urn:schemas-microsoft-com:vml" Requires="v">
                <p:oleObj spid="_x0000_s51262" name="Equation" r:id="rId9" imgW="3797300" imgH="393700" progId="Equation.3">
                  <p:embed/>
                </p:oleObj>
              </mc:Choice>
              <mc:Fallback>
                <p:oleObj name="Equation" r:id="rId9" imgW="3797300" imgH="39370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3325" y="3500438"/>
                        <a:ext cx="4860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TextBox 22"/>
          <p:cNvSpPr txBox="1"/>
          <p:nvPr/>
        </p:nvSpPr>
        <p:spPr>
          <a:xfrm>
            <a:off x="287338" y="5157788"/>
            <a:ext cx="8856662" cy="338137"/>
          </a:xfrm>
          <a:prstGeom prst="rect">
            <a:avLst/>
          </a:prstGeom>
          <a:noFill/>
        </p:spPr>
        <p:txBody>
          <a:bodyPr>
            <a:spAutoFit/>
          </a:bodyPr>
          <a:lstStyle/>
          <a:p>
            <a:pPr algn="just" eaLnBrk="1" hangingPunct="1">
              <a:defRPr/>
            </a:pPr>
            <a:r>
              <a:rPr lang="it-IT" sz="1600" dirty="0">
                <a:latin typeface="+mn-lt"/>
                <a:cs typeface="Arial" charset="0"/>
              </a:rPr>
              <a:t>La posizione del polo magnetico è: 18°N, 104°E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2420938"/>
            <a:ext cx="3671888"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492375"/>
            <a:ext cx="37512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A46F1BB-D165-4C56-B032-09EA3A42193F}" type="slidenum">
              <a:rPr lang="it-IT" altLang="it-IT" sz="1400" b="1" smtClean="0">
                <a:solidFill>
                  <a:srgbClr val="898989"/>
                </a:solidFill>
              </a:rPr>
              <a:pPr>
                <a:spcBef>
                  <a:spcPct val="0"/>
                </a:spcBef>
                <a:buFontTx/>
                <a:buNone/>
              </a:pPr>
              <a:t>26</a:t>
            </a:fld>
            <a:endParaRPr lang="it-IT" altLang="it-IT" sz="1400" b="1">
              <a:solidFill>
                <a:srgbClr val="898989"/>
              </a:solidFill>
            </a:endParaRPr>
          </a:p>
        </p:txBody>
      </p:sp>
      <p:sp>
        <p:nvSpPr>
          <p:cNvPr id="8" name="TextBox 7"/>
          <p:cNvSpPr txBox="1"/>
          <p:nvPr/>
        </p:nvSpPr>
        <p:spPr>
          <a:xfrm>
            <a:off x="107950" y="1341438"/>
            <a:ext cx="8856663" cy="1814512"/>
          </a:xfrm>
          <a:prstGeom prst="rect">
            <a:avLst/>
          </a:prstGeom>
          <a:noFill/>
        </p:spPr>
        <p:txBody>
          <a:bodyPr>
            <a:spAutoFit/>
          </a:bodyPr>
          <a:lstStyle/>
          <a:p>
            <a:pPr algn="just" eaLnBrk="1" hangingPunct="1">
              <a:defRPr/>
            </a:pPr>
            <a:r>
              <a:rPr lang="it-IT" sz="1600" dirty="0">
                <a:latin typeface="+mn-lt"/>
                <a:cs typeface="Arial" charset="0"/>
              </a:rPr>
              <a:t>Se si ottengono le posizioni del polo paleomagnetico da rocce di diversa età dello stesso continente, esse si possono tracciare su una mappa, ottenendo il cammino del polo. Esso mostra come si è mosso il polo magnetico relativamente al continente. Se i cammini per due continenti diversi coincidono, i due continenti non si sono mossi uno rispetto all’altro. Se non coincidono c’è stato moto relativo tra i continenti.</a:t>
            </a:r>
          </a:p>
          <a:p>
            <a:pPr algn="just" eaLnBrk="1" hangingPunct="1">
              <a:defRPr/>
            </a:pPr>
            <a:endParaRPr lang="it-IT" sz="1600" dirty="0">
              <a:latin typeface="+mn-lt"/>
              <a:cs typeface="Arial" charset="0"/>
            </a:endParaRPr>
          </a:p>
          <a:p>
            <a:pPr algn="just" eaLnBrk="1" hangingPunct="1">
              <a:defRPr/>
            </a:pPr>
            <a:endParaRPr lang="it-IT" sz="1600" dirty="0">
              <a:latin typeface="+mn-lt"/>
              <a:cs typeface="Arial" charset="0"/>
            </a:endParaRPr>
          </a:p>
        </p:txBody>
      </p:sp>
      <p:sp>
        <p:nvSpPr>
          <p:cNvPr id="16" name="TextBox 15"/>
          <p:cNvSpPr txBox="1"/>
          <p:nvPr/>
        </p:nvSpPr>
        <p:spPr>
          <a:xfrm>
            <a:off x="539750" y="6024563"/>
            <a:ext cx="3887788" cy="1076325"/>
          </a:xfrm>
          <a:prstGeom prst="rect">
            <a:avLst/>
          </a:prstGeom>
          <a:noFill/>
        </p:spPr>
        <p:txBody>
          <a:bodyPr>
            <a:spAutoFit/>
          </a:bodyPr>
          <a:lstStyle/>
          <a:p>
            <a:pPr algn="just" eaLnBrk="1" hangingPunct="1">
              <a:defRPr/>
            </a:pPr>
            <a:r>
              <a:rPr lang="it-IT" sz="1600" dirty="0">
                <a:latin typeface="+mn-lt"/>
                <a:cs typeface="Arial" charset="0"/>
              </a:rPr>
              <a:t>Fig. a) cammini del polo per il Nord America (cerchi) e per l’Europa  (quadrati)</a:t>
            </a:r>
          </a:p>
          <a:p>
            <a:pPr algn="just" eaLnBrk="1" hangingPunct="1">
              <a:defRPr/>
            </a:pPr>
            <a:endParaRPr lang="it-IT" sz="1600" dirty="0">
              <a:latin typeface="+mn-lt"/>
              <a:cs typeface="Arial" charset="0"/>
            </a:endParaRPr>
          </a:p>
          <a:p>
            <a:pPr algn="just" eaLnBrk="1" hangingPunct="1">
              <a:defRPr/>
            </a:pPr>
            <a:endParaRPr lang="it-IT" sz="1600" dirty="0">
              <a:latin typeface="+mn-lt"/>
              <a:cs typeface="Arial" charset="0"/>
            </a:endParaRPr>
          </a:p>
        </p:txBody>
      </p:sp>
      <p:sp>
        <p:nvSpPr>
          <p:cNvPr id="17" name="TextBox 16"/>
          <p:cNvSpPr txBox="1"/>
          <p:nvPr/>
        </p:nvSpPr>
        <p:spPr>
          <a:xfrm>
            <a:off x="5003800" y="5949950"/>
            <a:ext cx="3889375" cy="1322388"/>
          </a:xfrm>
          <a:prstGeom prst="rect">
            <a:avLst/>
          </a:prstGeom>
          <a:noFill/>
        </p:spPr>
        <p:txBody>
          <a:bodyPr>
            <a:spAutoFit/>
          </a:bodyPr>
          <a:lstStyle/>
          <a:p>
            <a:pPr algn="just" eaLnBrk="1" hangingPunct="1">
              <a:defRPr/>
            </a:pPr>
            <a:r>
              <a:rPr lang="it-IT" sz="1600" dirty="0">
                <a:latin typeface="+mn-lt"/>
                <a:cs typeface="Arial" charset="0"/>
              </a:rPr>
              <a:t>Fig. b) cammini del polo per il Nord America e per l’Europa  tenedo conto dell’apertura dell’oceano Atlantico.</a:t>
            </a:r>
          </a:p>
          <a:p>
            <a:pPr algn="just" eaLnBrk="1" hangingPunct="1">
              <a:defRPr/>
            </a:pPr>
            <a:endParaRPr lang="it-IT" sz="1600" dirty="0">
              <a:latin typeface="+mn-lt"/>
              <a:cs typeface="Arial" charset="0"/>
            </a:endParaRPr>
          </a:p>
          <a:p>
            <a:pPr algn="just" eaLnBrk="1" hangingPunct="1">
              <a:defRPr/>
            </a:pPr>
            <a:endParaRPr lang="it-IT" sz="1600" dirty="0">
              <a:latin typeface="+mn-lt"/>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250825" y="892076"/>
            <a:ext cx="86756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en-US" altLang="it-IT" sz="2800" b="1" dirty="0">
                <a:solidFill>
                  <a:srgbClr val="000000"/>
                </a:solidFill>
                <a:ea typeface="ＭＳ Ｐゴシック" panose="020B0600070205080204" pitchFamily="34" charset="-128"/>
                <a:cs typeface="DejaVu Sans" charset="0"/>
              </a:rPr>
              <a:t>Method of </a:t>
            </a:r>
            <a:r>
              <a:rPr lang="en-US" altLang="it-IT" sz="2800" b="1" dirty="0" err="1">
                <a:solidFill>
                  <a:srgbClr val="000000"/>
                </a:solidFill>
                <a:ea typeface="ＭＳ Ｐゴシック" panose="020B0600070205080204" pitchFamily="34" charset="-128"/>
                <a:cs typeface="DejaVu Sans" charset="0"/>
              </a:rPr>
              <a:t>paleomagnetism</a:t>
            </a:r>
            <a:endParaRPr lang="en-US" altLang="it-IT" sz="2800" b="1" dirty="0">
              <a:solidFill>
                <a:srgbClr val="000000"/>
              </a:solidFill>
              <a:ea typeface="ＭＳ Ｐゴシック" panose="020B0600070205080204" pitchFamily="34" charset="-128"/>
              <a:cs typeface="DejaVu Sans" charset="0"/>
            </a:endParaRPr>
          </a:p>
        </p:txBody>
      </p:sp>
      <p:sp>
        <p:nvSpPr>
          <p:cNvPr id="55299" name="Rectangle 2"/>
          <p:cNvSpPr>
            <a:spLocks noChangeArrowheads="1"/>
          </p:cNvSpPr>
          <p:nvPr/>
        </p:nvSpPr>
        <p:spPr bwMode="auto">
          <a:xfrm>
            <a:off x="150813" y="1454150"/>
            <a:ext cx="8775700" cy="1008063"/>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just" eaLnBrk="1" hangingPunct="1">
              <a:spcBef>
                <a:spcPct val="0"/>
              </a:spcBef>
              <a:buFont typeface="Calibri" panose="020F0502020204030204" pitchFamily="34" charset="0"/>
              <a:buChar char="•"/>
            </a:pPr>
            <a:r>
              <a:rPr lang="en-US" altLang="it-IT" sz="1800" b="1">
                <a:solidFill>
                  <a:srgbClr val="000000"/>
                </a:solidFill>
                <a:ea typeface="DejaVu Sans" charset="0"/>
                <a:cs typeface="DejaVu Sans" charset="0"/>
              </a:rPr>
              <a:t> </a:t>
            </a:r>
            <a:r>
              <a:rPr lang="en-US" altLang="it-IT" sz="2000">
                <a:solidFill>
                  <a:srgbClr val="000000"/>
                </a:solidFill>
                <a:ea typeface="DejaVu Sans" charset="0"/>
                <a:cs typeface="DejaVu Sans" charset="0"/>
              </a:rPr>
              <a:t>Assumption:</a:t>
            </a:r>
            <a:r>
              <a:rPr lang="en-US" altLang="it-IT" sz="2000" b="1">
                <a:solidFill>
                  <a:srgbClr val="000000"/>
                </a:solidFill>
                <a:ea typeface="DejaVu Sans" charset="0"/>
                <a:cs typeface="DejaVu Sans" charset="0"/>
              </a:rPr>
              <a:t> the mean paleomagnetic pole position derived for a collection of rocks should represent the axial geocentric dipole is taken into account in the methodology of paleomagnetic analysis.</a:t>
            </a:r>
          </a:p>
        </p:txBody>
      </p:sp>
      <p:sp>
        <p:nvSpPr>
          <p:cNvPr id="55300" name="Rectangle 3"/>
          <p:cNvSpPr>
            <a:spLocks noChangeArrowheads="1"/>
          </p:cNvSpPr>
          <p:nvPr/>
        </p:nvSpPr>
        <p:spPr bwMode="auto">
          <a:xfrm>
            <a:off x="127000" y="2573338"/>
            <a:ext cx="8775700" cy="203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just" eaLnBrk="1" hangingPunct="1">
              <a:spcBef>
                <a:spcPct val="0"/>
              </a:spcBef>
              <a:buFontTx/>
              <a:buNone/>
            </a:pPr>
            <a:r>
              <a:rPr lang="en-US" altLang="it-IT" sz="1800" u="sng" dirty="0">
                <a:solidFill>
                  <a:srgbClr val="CC6600"/>
                </a:solidFill>
                <a:ea typeface="DejaVu Sans" charset="0"/>
                <a:cs typeface="DejaVu Sans" charset="0"/>
              </a:rPr>
              <a:t>SAMPLING</a:t>
            </a:r>
            <a:r>
              <a:rPr lang="en-US" altLang="it-IT" sz="1800" u="sng" dirty="0">
                <a:solidFill>
                  <a:srgbClr val="000000"/>
                </a:solidFill>
                <a:ea typeface="DejaVu Sans" charset="0"/>
                <a:cs typeface="DejaVu Sans" charset="0"/>
              </a:rPr>
              <a:t>:</a:t>
            </a:r>
          </a:p>
          <a:p>
            <a:pPr algn="just" eaLnBrk="1" hangingPunct="1">
              <a:spcBef>
                <a:spcPct val="0"/>
              </a:spcBef>
              <a:buFontTx/>
              <a:buNone/>
            </a:pPr>
            <a:r>
              <a:rPr lang="en-US" altLang="it-IT" sz="1800" b="1" dirty="0">
                <a:solidFill>
                  <a:srgbClr val="000000"/>
                </a:solidFill>
                <a:ea typeface="DejaVu Sans" charset="0"/>
                <a:cs typeface="DejaVu Sans" charset="0"/>
              </a:rPr>
              <a:t>Sampling on rock formation on a “hierarchical” scheme</a:t>
            </a:r>
          </a:p>
          <a:p>
            <a:pPr lvl="1" algn="just" eaLnBrk="1" hangingPunct="1">
              <a:spcBef>
                <a:spcPct val="0"/>
              </a:spcBef>
              <a:buFont typeface="Calibri" panose="020F0502020204030204" pitchFamily="34" charset="0"/>
              <a:buChar char="•"/>
            </a:pPr>
            <a:r>
              <a:rPr lang="en-US" altLang="it-IT" sz="1800" b="1" dirty="0">
                <a:solidFill>
                  <a:srgbClr val="000000"/>
                </a:solidFill>
                <a:ea typeface="DejaVu Sans" charset="0"/>
                <a:cs typeface="DejaVu Sans" charset="0"/>
              </a:rPr>
              <a:t> minimize non-systematic error;</a:t>
            </a:r>
          </a:p>
          <a:p>
            <a:pPr lvl="1" algn="just" eaLnBrk="1" hangingPunct="1">
              <a:spcBef>
                <a:spcPct val="0"/>
              </a:spcBef>
              <a:buFont typeface="Calibri" panose="020F0502020204030204" pitchFamily="34" charset="0"/>
              <a:buChar char="•"/>
            </a:pPr>
            <a:r>
              <a:rPr lang="en-US" altLang="it-IT" sz="1800" b="1" dirty="0">
                <a:solidFill>
                  <a:srgbClr val="000000"/>
                </a:solidFill>
                <a:ea typeface="DejaVu Sans" charset="0"/>
                <a:cs typeface="DejaVu Sans" charset="0"/>
              </a:rPr>
              <a:t> average out the effects of secular variation of the </a:t>
            </a:r>
            <a:r>
              <a:rPr lang="en-US" altLang="it-IT" sz="1800" b="1" dirty="0" err="1">
                <a:solidFill>
                  <a:srgbClr val="000000"/>
                </a:solidFill>
                <a:ea typeface="DejaVu Sans" charset="0"/>
                <a:cs typeface="DejaVu Sans" charset="0"/>
              </a:rPr>
              <a:t>paleomagnetic</a:t>
            </a:r>
            <a:r>
              <a:rPr lang="en-US" altLang="it-IT" sz="1800" b="1" dirty="0">
                <a:solidFill>
                  <a:srgbClr val="000000"/>
                </a:solidFill>
                <a:ea typeface="DejaVu Sans" charset="0"/>
                <a:cs typeface="DejaVu Sans" charset="0"/>
              </a:rPr>
              <a:t> field;</a:t>
            </a:r>
          </a:p>
          <a:p>
            <a:pPr lvl="1" algn="just" eaLnBrk="1" hangingPunct="1">
              <a:spcBef>
                <a:spcPct val="0"/>
              </a:spcBef>
              <a:buFont typeface="Calibri" panose="020F0502020204030204" pitchFamily="34" charset="0"/>
              <a:buChar char="•"/>
            </a:pPr>
            <a:r>
              <a:rPr lang="en-US" altLang="it-IT" sz="1800" b="1" dirty="0">
                <a:solidFill>
                  <a:srgbClr val="000000"/>
                </a:solidFill>
                <a:ea typeface="DejaVu Sans" charset="0"/>
                <a:cs typeface="DejaVu Sans" charset="0"/>
              </a:rPr>
              <a:t> 6–10 samples are enough to define the mean direction for a site; </a:t>
            </a:r>
          </a:p>
          <a:p>
            <a:pPr lvl="1" algn="just" eaLnBrk="1" hangingPunct="1">
              <a:spcBef>
                <a:spcPct val="0"/>
              </a:spcBef>
              <a:buFont typeface="Calibri" panose="020F0502020204030204" pitchFamily="34" charset="0"/>
              <a:buChar char="•"/>
            </a:pPr>
            <a:r>
              <a:rPr lang="en-US" altLang="it-IT" sz="1800" b="1" dirty="0">
                <a:solidFill>
                  <a:srgbClr val="000000"/>
                </a:solidFill>
                <a:ea typeface="DejaVu Sans" charset="0"/>
                <a:cs typeface="DejaVu Sans" charset="0"/>
              </a:rPr>
              <a:t> the mean values of typically 10–20 sites from the same formation are averaged to get a mean </a:t>
            </a:r>
            <a:r>
              <a:rPr lang="en-US" altLang="it-IT" sz="1800" b="1" dirty="0" err="1">
                <a:solidFill>
                  <a:srgbClr val="000000"/>
                </a:solidFill>
                <a:ea typeface="DejaVu Sans" charset="0"/>
                <a:cs typeface="DejaVu Sans" charset="0"/>
              </a:rPr>
              <a:t>paleomagnetic</a:t>
            </a:r>
            <a:r>
              <a:rPr lang="en-US" altLang="it-IT" sz="1800" b="1" dirty="0">
                <a:solidFill>
                  <a:srgbClr val="000000"/>
                </a:solidFill>
                <a:ea typeface="DejaVu Sans" charset="0"/>
                <a:cs typeface="DejaVu Sans" charset="0"/>
              </a:rPr>
              <a:t> direction for a formation or region.</a:t>
            </a:r>
          </a:p>
        </p:txBody>
      </p:sp>
      <p:sp>
        <p:nvSpPr>
          <p:cNvPr id="55301" name="Rectangle 4"/>
          <p:cNvSpPr>
            <a:spLocks noChangeArrowheads="1"/>
          </p:cNvSpPr>
          <p:nvPr/>
        </p:nvSpPr>
        <p:spPr bwMode="auto">
          <a:xfrm>
            <a:off x="169863" y="4686300"/>
            <a:ext cx="8775700" cy="917575"/>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just" eaLnBrk="1" hangingPunct="1">
              <a:spcBef>
                <a:spcPct val="0"/>
              </a:spcBef>
              <a:buFont typeface="Calibri" panose="020F0502020204030204" pitchFamily="34" charset="0"/>
              <a:buChar char="•"/>
            </a:pPr>
            <a:r>
              <a:rPr lang="en-US" altLang="it-IT" sz="1800" b="1">
                <a:solidFill>
                  <a:srgbClr val="000000"/>
                </a:solidFill>
                <a:ea typeface="DejaVu Sans" charset="0"/>
                <a:cs typeface="DejaVu Sans" charset="0"/>
              </a:rPr>
              <a:t> </a:t>
            </a:r>
            <a:r>
              <a:rPr lang="en-US" altLang="it-IT" sz="1800">
                <a:solidFill>
                  <a:srgbClr val="000000"/>
                </a:solidFill>
                <a:ea typeface="DejaVu Sans" charset="0"/>
                <a:cs typeface="DejaVu Sans" charset="0"/>
              </a:rPr>
              <a:t>Assumption: </a:t>
            </a:r>
            <a:r>
              <a:rPr lang="en-US" altLang="it-IT" sz="1800" b="1">
                <a:solidFill>
                  <a:srgbClr val="000000"/>
                </a:solidFill>
                <a:ea typeface="DejaVu Sans" charset="0"/>
                <a:cs typeface="DejaVu Sans" charset="0"/>
              </a:rPr>
              <a:t>the natural remanent magnetization (NRM) of a rock was acquired at the time of formation of the rock (or at a known time in its history), and has since remained unaltered</a:t>
            </a:r>
            <a:r>
              <a:rPr lang="en-US" altLang="it-IT" sz="1800">
                <a:solidFill>
                  <a:srgbClr val="000000"/>
                </a:solidFill>
                <a:ea typeface="DejaVu Sans" charset="0"/>
                <a:cs typeface="DejaVu Sans" charset="0"/>
              </a:rPr>
              <a:t>.</a:t>
            </a:r>
          </a:p>
        </p:txBody>
      </p:sp>
      <p:sp>
        <p:nvSpPr>
          <p:cNvPr id="55302" name="Rectangle 5"/>
          <p:cNvSpPr>
            <a:spLocks noChangeArrowheads="1"/>
          </p:cNvSpPr>
          <p:nvPr/>
        </p:nvSpPr>
        <p:spPr bwMode="auto">
          <a:xfrm>
            <a:off x="190500" y="5707063"/>
            <a:ext cx="87757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just" eaLnBrk="1" hangingPunct="1">
              <a:spcBef>
                <a:spcPct val="0"/>
              </a:spcBef>
              <a:buFontTx/>
              <a:buNone/>
            </a:pPr>
            <a:r>
              <a:rPr lang="en-US" altLang="it-IT" sz="1800" u="sng">
                <a:solidFill>
                  <a:srgbClr val="CC6600"/>
                </a:solidFill>
                <a:ea typeface="DejaVu Sans" charset="0"/>
                <a:cs typeface="DejaVu Sans" charset="0"/>
              </a:rPr>
              <a:t>LABORATORY</a:t>
            </a:r>
            <a:r>
              <a:rPr lang="en-US" altLang="it-IT" sz="1800" b="1" u="sng">
                <a:solidFill>
                  <a:srgbClr val="000000"/>
                </a:solidFill>
                <a:ea typeface="DejaVu Sans" charset="0"/>
                <a:cs typeface="DejaVu Sans" charset="0"/>
              </a:rPr>
              <a:t>:</a:t>
            </a:r>
          </a:p>
          <a:p>
            <a:pPr algn="just" eaLnBrk="1" hangingPunct="1">
              <a:spcBef>
                <a:spcPct val="0"/>
              </a:spcBef>
              <a:buFontTx/>
              <a:buNone/>
            </a:pPr>
            <a:r>
              <a:rPr lang="en-US" altLang="it-IT" sz="1800" b="1">
                <a:solidFill>
                  <a:srgbClr val="000000"/>
                </a:solidFill>
                <a:ea typeface="DejaVu Sans" charset="0"/>
                <a:cs typeface="DejaVu Sans" charset="0"/>
              </a:rPr>
              <a:t>Laboratory techniques must be applied that eliminate the undesirable components and isolate the primary magnetization. This process is loosely called “magnetic cleaning.”</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ChangeArrowheads="1"/>
          </p:cNvSpPr>
          <p:nvPr/>
        </p:nvSpPr>
        <p:spPr bwMode="auto">
          <a:xfrm>
            <a:off x="250825" y="855663"/>
            <a:ext cx="86756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en-US" altLang="it-IT" sz="2800" b="1">
                <a:solidFill>
                  <a:srgbClr val="000000"/>
                </a:solidFill>
                <a:ea typeface="ＭＳ Ｐゴシック" panose="020B0600070205080204" pitchFamily="34" charset="-128"/>
                <a:cs typeface="DejaVu Sans" charset="0"/>
              </a:rPr>
              <a:t>Method of paleomagnetism</a:t>
            </a:r>
          </a:p>
        </p:txBody>
      </p:sp>
      <p:sp>
        <p:nvSpPr>
          <p:cNvPr id="57347" name="Rectangle 2"/>
          <p:cNvSpPr>
            <a:spLocks noChangeArrowheads="1"/>
          </p:cNvSpPr>
          <p:nvPr/>
        </p:nvSpPr>
        <p:spPr bwMode="auto">
          <a:xfrm>
            <a:off x="246063" y="4826000"/>
            <a:ext cx="8624887"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just" eaLnBrk="1" hangingPunct="1">
              <a:spcBef>
                <a:spcPct val="0"/>
              </a:spcBef>
              <a:buFontTx/>
              <a:buNone/>
            </a:pPr>
            <a:r>
              <a:rPr lang="en-US" altLang="it-IT" sz="1800" b="1">
                <a:solidFill>
                  <a:srgbClr val="000000"/>
                </a:solidFill>
                <a:ea typeface="DejaVu Sans" charset="0"/>
                <a:cs typeface="DejaVu Sans" charset="0"/>
              </a:rPr>
              <a:t>A direction is identified by the point where it intersects a unit sphere centered at the observation site. This converts a set of directions to a set of points on the surface of a sphere. The intersection point is then projected onto the horizontal plane to give a stereographic plot. This can be done in different ways. The </a:t>
            </a:r>
            <a:r>
              <a:rPr lang="en-US" altLang="it-IT" sz="1800" b="1">
                <a:solidFill>
                  <a:srgbClr val="CC6600"/>
                </a:solidFill>
                <a:ea typeface="DejaVu Sans" charset="0"/>
                <a:cs typeface="DejaVu Sans" charset="0"/>
              </a:rPr>
              <a:t>Lambert equal-area projection</a:t>
            </a:r>
            <a:r>
              <a:rPr lang="en-US" altLang="it-IT" sz="1800" b="1">
                <a:solidFill>
                  <a:srgbClr val="000000"/>
                </a:solidFill>
                <a:ea typeface="DejaVu Sans" charset="0"/>
                <a:cs typeface="DejaVu Sans" charset="0"/>
              </a:rPr>
              <a:t> is usually preferred in paleomagnetism as it avoids visually distorting the dispersion of directions. In geology, all directions are plotted on a stereogram as projections on the lower hemisphere. </a:t>
            </a:r>
          </a:p>
        </p:txBody>
      </p:sp>
      <p:sp>
        <p:nvSpPr>
          <p:cNvPr id="57348" name="Rectangle 3"/>
          <p:cNvSpPr>
            <a:spLocks noChangeArrowheads="1"/>
          </p:cNvSpPr>
          <p:nvPr/>
        </p:nvSpPr>
        <p:spPr bwMode="auto">
          <a:xfrm>
            <a:off x="4697413" y="2127250"/>
            <a:ext cx="3746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grpSp>
        <p:nvGrpSpPr>
          <p:cNvPr id="57349" name="Group 4"/>
          <p:cNvGrpSpPr>
            <a:grpSpLocks/>
          </p:cNvGrpSpPr>
          <p:nvPr/>
        </p:nvGrpSpPr>
        <p:grpSpPr bwMode="auto">
          <a:xfrm>
            <a:off x="2314575" y="2419350"/>
            <a:ext cx="3846513" cy="2114550"/>
            <a:chOff x="1458" y="1524"/>
            <a:chExt cx="2423" cy="1332"/>
          </a:xfrm>
        </p:grpSpPr>
        <p:pic>
          <p:nvPicPr>
            <p:cNvPr id="5735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 y="1524"/>
              <a:ext cx="2423" cy="1332"/>
            </a:xfrm>
            <a:prstGeom prst="rect">
              <a:avLst/>
            </a:prstGeom>
            <a:solidFill>
              <a:srgbClr val="FFFFFF"/>
            </a:solidFill>
            <a:ln w="9360">
              <a:solidFill>
                <a:srgbClr val="000000"/>
              </a:solidFill>
              <a:miter lim="800000"/>
              <a:headEnd/>
              <a:tailEnd/>
            </a:ln>
          </p:spPr>
        </p:pic>
        <p:sp>
          <p:nvSpPr>
            <p:cNvPr id="57352" name="Rectangle 6"/>
            <p:cNvSpPr>
              <a:spLocks noChangeArrowheads="1"/>
            </p:cNvSpPr>
            <p:nvPr/>
          </p:nvSpPr>
          <p:spPr bwMode="auto">
            <a:xfrm>
              <a:off x="1529" y="1548"/>
              <a:ext cx="168" cy="152"/>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57353" name="Rectangle 7"/>
            <p:cNvSpPr>
              <a:spLocks noChangeArrowheads="1"/>
            </p:cNvSpPr>
            <p:nvPr/>
          </p:nvSpPr>
          <p:spPr bwMode="auto">
            <a:xfrm>
              <a:off x="2757" y="1572"/>
              <a:ext cx="168" cy="13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grpSp>
      <p:sp>
        <p:nvSpPr>
          <p:cNvPr id="57350" name="Rectangle 8"/>
          <p:cNvSpPr>
            <a:spLocks noChangeArrowheads="1"/>
          </p:cNvSpPr>
          <p:nvPr/>
        </p:nvSpPr>
        <p:spPr bwMode="auto">
          <a:xfrm>
            <a:off x="252413" y="1460500"/>
            <a:ext cx="86248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just" eaLnBrk="1" hangingPunct="1">
              <a:spcBef>
                <a:spcPct val="0"/>
              </a:spcBef>
              <a:buFontTx/>
              <a:buNone/>
            </a:pPr>
            <a:r>
              <a:rPr lang="it-IT" altLang="it-IT" sz="1800" b="1">
                <a:solidFill>
                  <a:srgbClr val="000000"/>
                </a:solidFill>
                <a:ea typeface="DejaVu Sans" charset="0"/>
                <a:cs typeface="DejaVu Sans" charset="0"/>
              </a:rPr>
              <a:t>Usually, directions are displayed on a stereonet to give a stereoplot, which has the magnetic inclination ranging from vertical in the centre to horizontal at the circumference, while the declination is simply the angle around the circle clockwise from the top (north)</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250825" y="846138"/>
            <a:ext cx="86756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en-US" altLang="it-IT" sz="2800" b="1">
                <a:solidFill>
                  <a:srgbClr val="000000"/>
                </a:solidFill>
                <a:ea typeface="ＭＳ Ｐゴシック" panose="020B0600070205080204" pitchFamily="34" charset="-128"/>
                <a:cs typeface="DejaVu Sans" charset="0"/>
              </a:rPr>
              <a:t>Method of paleomagnetism</a:t>
            </a:r>
          </a:p>
        </p:txBody>
      </p:sp>
      <p:sp>
        <p:nvSpPr>
          <p:cNvPr id="59395" name="Rectangle 2"/>
          <p:cNvSpPr>
            <a:spLocks noChangeArrowheads="1"/>
          </p:cNvSpPr>
          <p:nvPr/>
        </p:nvSpPr>
        <p:spPr bwMode="auto">
          <a:xfrm>
            <a:off x="4697413" y="2127250"/>
            <a:ext cx="3746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59396" name="Rectangle 3"/>
          <p:cNvSpPr>
            <a:spLocks noChangeArrowheads="1"/>
          </p:cNvSpPr>
          <p:nvPr/>
        </p:nvSpPr>
        <p:spPr bwMode="auto">
          <a:xfrm>
            <a:off x="252413" y="1450975"/>
            <a:ext cx="862488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just" eaLnBrk="1" hangingPunct="1">
              <a:spcBef>
                <a:spcPct val="0"/>
              </a:spcBef>
              <a:buFont typeface="Calibri" panose="020F0502020204030204" pitchFamily="34" charset="0"/>
              <a:buChar char="•"/>
            </a:pPr>
            <a:r>
              <a:rPr lang="en-US" altLang="it-IT" sz="1800" b="1">
                <a:solidFill>
                  <a:srgbClr val="000000"/>
                </a:solidFill>
                <a:ea typeface="DejaVu Sans" charset="0"/>
                <a:cs typeface="DejaVu Sans" charset="0"/>
              </a:rPr>
              <a:t> It is often convenient to replace the cluster of directions by an average, or mean, direction, plus an error. We assume that sample directions are scattered randomly about the “true direction” : the average direction becomes progressively closer to the true direction, and so its error shrinks.</a:t>
            </a:r>
          </a:p>
        </p:txBody>
      </p:sp>
      <p:grpSp>
        <p:nvGrpSpPr>
          <p:cNvPr id="59397" name="Group 4"/>
          <p:cNvGrpSpPr>
            <a:grpSpLocks/>
          </p:cNvGrpSpPr>
          <p:nvPr/>
        </p:nvGrpSpPr>
        <p:grpSpPr bwMode="auto">
          <a:xfrm>
            <a:off x="2008188" y="2652713"/>
            <a:ext cx="4860925" cy="2319337"/>
            <a:chOff x="1265" y="1671"/>
            <a:chExt cx="3062" cy="1461"/>
          </a:xfrm>
        </p:grpSpPr>
        <p:pic>
          <p:nvPicPr>
            <p:cNvPr id="5939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5" y="1671"/>
              <a:ext cx="3062" cy="1461"/>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9400" name="Rectangle 6"/>
            <p:cNvSpPr>
              <a:spLocks noChangeArrowheads="1"/>
            </p:cNvSpPr>
            <p:nvPr/>
          </p:nvSpPr>
          <p:spPr bwMode="auto">
            <a:xfrm>
              <a:off x="1351" y="1687"/>
              <a:ext cx="205" cy="127"/>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59401" name="Rectangle 7"/>
            <p:cNvSpPr>
              <a:spLocks noChangeArrowheads="1"/>
            </p:cNvSpPr>
            <p:nvPr/>
          </p:nvSpPr>
          <p:spPr bwMode="auto">
            <a:xfrm>
              <a:off x="2964" y="1712"/>
              <a:ext cx="193" cy="10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grpSp>
      <p:sp>
        <p:nvSpPr>
          <p:cNvPr id="59398" name="Rectangle 8"/>
          <p:cNvSpPr>
            <a:spLocks noChangeArrowheads="1"/>
          </p:cNvSpPr>
          <p:nvPr/>
        </p:nvSpPr>
        <p:spPr bwMode="auto">
          <a:xfrm>
            <a:off x="188913" y="5180013"/>
            <a:ext cx="8624887"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just" eaLnBrk="1" hangingPunct="1">
              <a:spcBef>
                <a:spcPct val="0"/>
              </a:spcBef>
              <a:buFont typeface="Calibri" panose="020F0502020204030204" pitchFamily="34" charset="0"/>
              <a:buChar char="•"/>
            </a:pPr>
            <a:r>
              <a:rPr lang="en-US" altLang="it-IT" sz="1800" b="1">
                <a:solidFill>
                  <a:srgbClr val="000000"/>
                </a:solidFill>
                <a:ea typeface="DejaVu Sans" charset="0"/>
                <a:cs typeface="DejaVu Sans" charset="0"/>
              </a:rPr>
              <a:t> The error used is the </a:t>
            </a:r>
            <a:r>
              <a:rPr lang="en-US" altLang="it-IT" sz="1800" b="1">
                <a:solidFill>
                  <a:srgbClr val="000000"/>
                </a:solidFill>
                <a:latin typeface="Symbol" panose="05050102010706020507" pitchFamily="18" charset="2"/>
                <a:ea typeface="DejaVu Sans" charset="0"/>
                <a:cs typeface="DejaVu Sans" charset="0"/>
              </a:rPr>
              <a:t></a:t>
            </a:r>
            <a:r>
              <a:rPr lang="en-US" altLang="it-IT" sz="1800" b="1" baseline="-25000">
                <a:solidFill>
                  <a:srgbClr val="000000"/>
                </a:solidFill>
                <a:ea typeface="DejaVu Sans" charset="0"/>
                <a:cs typeface="DejaVu Sans" charset="0"/>
              </a:rPr>
              <a:t>95</a:t>
            </a:r>
            <a:r>
              <a:rPr lang="en-US" altLang="it-IT" sz="1800" b="1">
                <a:solidFill>
                  <a:srgbClr val="000000"/>
                </a:solidFill>
                <a:ea typeface="DejaVu Sans" charset="0"/>
                <a:cs typeface="DejaVu Sans" charset="0"/>
              </a:rPr>
              <a:t> confidence limit: a cone with this half-angle (Fig. has a 95% probability of containing the true direction of magnetisation (not 95% of the sample directions), and is represented on the stereonet by the </a:t>
            </a:r>
            <a:r>
              <a:rPr lang="en-US" altLang="it-IT" sz="1800" b="1">
                <a:solidFill>
                  <a:srgbClr val="000000"/>
                </a:solidFill>
                <a:latin typeface="Symbol" panose="05050102010706020507" pitchFamily="18" charset="2"/>
                <a:ea typeface="DejaVu Sans" charset="0"/>
                <a:cs typeface="DejaVu Sans" charset="0"/>
              </a:rPr>
              <a:t></a:t>
            </a:r>
            <a:r>
              <a:rPr lang="en-US" altLang="it-IT" sz="1800" b="1" baseline="-25000">
                <a:solidFill>
                  <a:srgbClr val="000000"/>
                </a:solidFill>
                <a:ea typeface="DejaVu Sans" charset="0"/>
                <a:cs typeface="DejaVu Sans" charset="0"/>
              </a:rPr>
              <a:t>95</a:t>
            </a:r>
            <a:r>
              <a:rPr lang="en-US" altLang="it-IT" sz="1800" b="1">
                <a:solidFill>
                  <a:srgbClr val="000000"/>
                </a:solidFill>
                <a:ea typeface="DejaVu Sans" charset="0"/>
                <a:cs typeface="DejaVu Sans" charset="0"/>
              </a:rPr>
              <a:t> an circle of confidence. The average direction and the error </a:t>
            </a:r>
            <a:r>
              <a:rPr lang="en-US" altLang="it-IT" sz="1800" b="1">
                <a:solidFill>
                  <a:srgbClr val="000000"/>
                </a:solidFill>
                <a:latin typeface="Symbol" panose="05050102010706020507" pitchFamily="18" charset="2"/>
                <a:ea typeface="DejaVu Sans" charset="0"/>
                <a:cs typeface="DejaVu Sans" charset="0"/>
              </a:rPr>
              <a:t></a:t>
            </a:r>
            <a:r>
              <a:rPr lang="en-US" altLang="it-IT" sz="1800" b="1" baseline="-25000">
                <a:solidFill>
                  <a:srgbClr val="000000"/>
                </a:solidFill>
                <a:ea typeface="DejaVu Sans" charset="0"/>
                <a:cs typeface="DejaVu Sans" charset="0"/>
              </a:rPr>
              <a:t>95</a:t>
            </a:r>
            <a:r>
              <a:rPr lang="en-US" altLang="it-IT" sz="1800" b="1">
                <a:solidFill>
                  <a:srgbClr val="000000"/>
                </a:solidFill>
                <a:ea typeface="DejaVu Sans" charset="0"/>
                <a:cs typeface="DejaVu Sans" charset="0"/>
              </a:rPr>
              <a:t> are calculated using special statistics of directions (Fischer’s distribution)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444776E-385D-4820-AC1D-9F3A02DC0B6E}" type="slidenum">
              <a:rPr lang="it-IT" altLang="it-IT" sz="1400" b="1" smtClean="0">
                <a:solidFill>
                  <a:srgbClr val="898989"/>
                </a:solidFill>
              </a:rPr>
              <a:pPr>
                <a:spcBef>
                  <a:spcPct val="0"/>
                </a:spcBef>
                <a:buFontTx/>
                <a:buNone/>
              </a:pPr>
              <a:t>3</a:t>
            </a:fld>
            <a:endParaRPr lang="it-IT" altLang="it-IT" sz="1400" b="1">
              <a:solidFill>
                <a:srgbClr val="898989"/>
              </a:solidFill>
            </a:endParaRPr>
          </a:p>
        </p:txBody>
      </p:sp>
      <p:sp>
        <p:nvSpPr>
          <p:cNvPr id="13" name="TextBox 12"/>
          <p:cNvSpPr txBox="1"/>
          <p:nvPr/>
        </p:nvSpPr>
        <p:spPr>
          <a:xfrm>
            <a:off x="107504" y="1916832"/>
            <a:ext cx="8928100" cy="1322388"/>
          </a:xfrm>
          <a:prstGeom prst="rect">
            <a:avLst/>
          </a:prstGeom>
          <a:noFill/>
        </p:spPr>
        <p:txBody>
          <a:bodyPr>
            <a:spAutoFit/>
          </a:bodyPr>
          <a:lstStyle/>
          <a:p>
            <a:pPr algn="just" eaLnBrk="1" hangingPunct="1">
              <a:defRPr/>
            </a:pPr>
            <a:r>
              <a:rPr lang="it-IT" sz="1600" dirty="0">
                <a:latin typeface="+mn-lt"/>
                <a:cs typeface="Arial" charset="0"/>
              </a:rPr>
              <a:t>Un corpo magnetico posto in un campo magnetico esterno </a:t>
            </a:r>
            <a:r>
              <a:rPr lang="it-IT" sz="1600" u="sng" dirty="0">
                <a:solidFill>
                  <a:srgbClr val="0070C0"/>
                </a:solidFill>
                <a:latin typeface="+mn-lt"/>
                <a:cs typeface="Arial" charset="0"/>
              </a:rPr>
              <a:t>B</a:t>
            </a:r>
            <a:r>
              <a:rPr lang="it-IT" sz="1600" baseline="-25000" dirty="0">
                <a:solidFill>
                  <a:srgbClr val="0070C0"/>
                </a:solidFill>
                <a:latin typeface="+mn-lt"/>
                <a:cs typeface="Arial" charset="0"/>
              </a:rPr>
              <a:t>0</a:t>
            </a:r>
            <a:r>
              <a:rPr lang="it-IT" sz="1600" dirty="0">
                <a:latin typeface="+mn-lt"/>
                <a:cs typeface="Arial" charset="0"/>
              </a:rPr>
              <a:t> si magnetizza per induzione (i dipoli si allineano). Il momento di dipolo per unità di volume viene detto </a:t>
            </a:r>
            <a:r>
              <a:rPr lang="it-IT" sz="1600" dirty="0">
                <a:solidFill>
                  <a:srgbClr val="FF0000"/>
                </a:solidFill>
                <a:latin typeface="+mn-lt"/>
                <a:cs typeface="Arial" charset="0"/>
              </a:rPr>
              <a:t>intensità di magnetizzazione</a:t>
            </a:r>
            <a:r>
              <a:rPr lang="it-IT" sz="1600" dirty="0">
                <a:latin typeface="+mn-lt"/>
                <a:cs typeface="Arial" charset="0"/>
              </a:rPr>
              <a:t> </a:t>
            </a:r>
            <a:r>
              <a:rPr lang="it-IT" sz="1600" u="sng" dirty="0">
                <a:solidFill>
                  <a:srgbClr val="0070C0"/>
                </a:solidFill>
                <a:latin typeface="+mn-lt"/>
                <a:cs typeface="Arial" charset="0"/>
              </a:rPr>
              <a:t>M</a:t>
            </a:r>
            <a:r>
              <a:rPr lang="it-IT" sz="1600" dirty="0">
                <a:latin typeface="+mn-lt"/>
                <a:cs typeface="Arial" charset="0"/>
              </a:rPr>
              <a:t> e risulta proporzionale al campo esterno – se questo è debole – con direzione uguale a quella del campo esterno. </a:t>
            </a:r>
            <a:r>
              <a:rPr lang="it-IT" sz="1600" u="sng" dirty="0">
                <a:solidFill>
                  <a:srgbClr val="0070C0"/>
                </a:solidFill>
                <a:latin typeface="+mn-lt"/>
                <a:cs typeface="Arial" charset="0"/>
              </a:rPr>
              <a:t>M</a:t>
            </a:r>
            <a:r>
              <a:rPr lang="it-IT" sz="1600" dirty="0">
                <a:latin typeface="+mn-lt"/>
                <a:cs typeface="Arial" charset="0"/>
              </a:rPr>
              <a:t> dipende dalle proprietà del corpo e tale dipendenza è espressa dal valore della costante di proporzionalità </a:t>
            </a:r>
            <a:r>
              <a:rPr lang="it-IT" sz="1600" dirty="0">
                <a:solidFill>
                  <a:srgbClr val="0070C0"/>
                </a:solidFill>
                <a:latin typeface="+mn-lt"/>
                <a:cs typeface="Arial" charset="0"/>
              </a:rPr>
              <a:t>k</a:t>
            </a:r>
            <a:r>
              <a:rPr lang="it-IT" sz="1600" dirty="0">
                <a:latin typeface="+mn-lt"/>
                <a:cs typeface="Arial" charset="0"/>
              </a:rPr>
              <a:t> detta </a:t>
            </a:r>
            <a:r>
              <a:rPr lang="it-IT" sz="1600" dirty="0">
                <a:solidFill>
                  <a:srgbClr val="FF0000"/>
                </a:solidFill>
                <a:latin typeface="+mn-lt"/>
                <a:cs typeface="Arial" charset="0"/>
              </a:rPr>
              <a:t>suscettività magnetica</a:t>
            </a:r>
          </a:p>
        </p:txBody>
      </p:sp>
      <p:graphicFrame>
        <p:nvGraphicFramePr>
          <p:cNvPr id="4100" name="Object 9"/>
          <p:cNvGraphicFramePr>
            <a:graphicFrameLocks noChangeAspect="1"/>
          </p:cNvGraphicFramePr>
          <p:nvPr>
            <p:extLst>
              <p:ext uri="{D42A27DB-BD31-4B8C-83A1-F6EECF244321}">
                <p14:modId xmlns:p14="http://schemas.microsoft.com/office/powerpoint/2010/main" val="3571200787"/>
              </p:ext>
            </p:extLst>
          </p:nvPr>
        </p:nvGraphicFramePr>
        <p:xfrm>
          <a:off x="3995292" y="3212232"/>
          <a:ext cx="944562" cy="287338"/>
        </p:xfrm>
        <a:graphic>
          <a:graphicData uri="http://schemas.openxmlformats.org/presentationml/2006/ole">
            <mc:AlternateContent xmlns:mc="http://schemas.openxmlformats.org/markup-compatibility/2006">
              <mc:Choice xmlns:v="urn:schemas-microsoft-com:vml" Requires="v">
                <p:oleObj spid="_x0000_s4137" name="Equation" r:id="rId4" imgW="749300" imgH="228600" progId="Equation.3">
                  <p:embed/>
                </p:oleObj>
              </mc:Choice>
              <mc:Fallback>
                <p:oleObj name="Equation" r:id="rId4" imgW="749300" imgH="2286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292" y="3212232"/>
                        <a:ext cx="944562"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p:cNvSpPr txBox="1"/>
          <p:nvPr/>
        </p:nvSpPr>
        <p:spPr>
          <a:xfrm>
            <a:off x="117029" y="3536082"/>
            <a:ext cx="8928100" cy="1816100"/>
          </a:xfrm>
          <a:prstGeom prst="rect">
            <a:avLst/>
          </a:prstGeom>
          <a:noFill/>
        </p:spPr>
        <p:txBody>
          <a:bodyPr>
            <a:spAutoFit/>
          </a:bodyPr>
          <a:lstStyle/>
          <a:p>
            <a:pPr algn="just" eaLnBrk="1" hangingPunct="1">
              <a:defRPr/>
            </a:pPr>
            <a:r>
              <a:rPr lang="it-IT" sz="1600" dirty="0">
                <a:latin typeface="+mn-lt"/>
                <a:cs typeface="Arial" charset="0"/>
              </a:rPr>
              <a:t>Il campo totale magnetico B nel corpo sarà dato dalla somma del campo esterno e da quello dovuto alla magnetizzazione</a:t>
            </a:r>
          </a:p>
          <a:p>
            <a:pPr algn="just" eaLnBrk="1" hangingPunct="1">
              <a:defRPr/>
            </a:pPr>
            <a:endParaRPr lang="en-GB" sz="1600" dirty="0">
              <a:solidFill>
                <a:srgbClr val="FF0000"/>
              </a:solidFill>
              <a:latin typeface="+mn-lt"/>
              <a:cs typeface="Arial" charset="0"/>
            </a:endParaRPr>
          </a:p>
          <a:p>
            <a:pPr algn="just" eaLnBrk="1" hangingPunct="1">
              <a:defRPr/>
            </a:pPr>
            <a:endParaRPr lang="en-GB" sz="1600" dirty="0">
              <a:solidFill>
                <a:srgbClr val="FF0000"/>
              </a:solidFill>
              <a:latin typeface="+mn-lt"/>
              <a:cs typeface="Arial" charset="0"/>
            </a:endParaRPr>
          </a:p>
          <a:p>
            <a:pPr algn="just" eaLnBrk="1" hangingPunct="1">
              <a:defRPr/>
            </a:pPr>
            <a:r>
              <a:rPr lang="it-IT" sz="1600" dirty="0">
                <a:cs typeface="Arial" charset="0"/>
              </a:rPr>
              <a:t>con </a:t>
            </a:r>
            <a:r>
              <a:rPr lang="el-GR" sz="1600" dirty="0">
                <a:cs typeface="Arial" charset="0"/>
              </a:rPr>
              <a:t>μ</a:t>
            </a:r>
            <a:r>
              <a:rPr lang="it-IT" sz="1600" dirty="0">
                <a:cs typeface="Arial" charset="0"/>
              </a:rPr>
              <a:t>=1+k </a:t>
            </a:r>
            <a:r>
              <a:rPr lang="it-IT" sz="1600" dirty="0">
                <a:solidFill>
                  <a:srgbClr val="FF0000"/>
                </a:solidFill>
                <a:cs typeface="Arial" charset="0"/>
              </a:rPr>
              <a:t>permeabilità magnetica</a:t>
            </a:r>
            <a:r>
              <a:rPr lang="it-IT" sz="1600" dirty="0">
                <a:cs typeface="Arial" charset="0"/>
              </a:rPr>
              <a:t>. </a:t>
            </a:r>
          </a:p>
          <a:p>
            <a:pPr algn="just" eaLnBrk="1" hangingPunct="1">
              <a:defRPr/>
            </a:pPr>
            <a:endParaRPr lang="en-GB" sz="1600" dirty="0">
              <a:solidFill>
                <a:srgbClr val="FF0000"/>
              </a:solidFill>
              <a:latin typeface="+mn-lt"/>
              <a:cs typeface="Arial" charset="0"/>
            </a:endParaRPr>
          </a:p>
          <a:p>
            <a:pPr algn="just" eaLnBrk="1" hangingPunct="1">
              <a:defRPr/>
            </a:pPr>
            <a:endParaRPr lang="it-IT" sz="1600" dirty="0">
              <a:solidFill>
                <a:srgbClr val="FF0000"/>
              </a:solidFill>
              <a:latin typeface="+mn-lt"/>
              <a:cs typeface="Arial" charset="0"/>
            </a:endParaRPr>
          </a:p>
        </p:txBody>
      </p:sp>
      <p:graphicFrame>
        <p:nvGraphicFramePr>
          <p:cNvPr id="4102" name="Object 10"/>
          <p:cNvGraphicFramePr>
            <a:graphicFrameLocks noChangeAspect="1"/>
          </p:cNvGraphicFramePr>
          <p:nvPr>
            <p:extLst>
              <p:ext uri="{D42A27DB-BD31-4B8C-83A1-F6EECF244321}">
                <p14:modId xmlns:p14="http://schemas.microsoft.com/office/powerpoint/2010/main" val="411978021"/>
              </p:ext>
            </p:extLst>
          </p:nvPr>
        </p:nvGraphicFramePr>
        <p:xfrm>
          <a:off x="3058667" y="4004395"/>
          <a:ext cx="3600450" cy="323850"/>
        </p:xfrm>
        <a:graphic>
          <a:graphicData uri="http://schemas.openxmlformats.org/presentationml/2006/ole">
            <mc:AlternateContent xmlns:mc="http://schemas.openxmlformats.org/markup-compatibility/2006">
              <mc:Choice xmlns:v="urn:schemas-microsoft-com:vml" Requires="v">
                <p:oleObj spid="_x0000_s4138" name="Equation" r:id="rId6" imgW="2540000" imgH="228600" progId="Equation.3">
                  <p:embed/>
                </p:oleObj>
              </mc:Choice>
              <mc:Fallback>
                <p:oleObj name="Equation" r:id="rId6" imgW="2540000" imgH="22860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8667" y="4004395"/>
                        <a:ext cx="360045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250825" y="1216025"/>
            <a:ext cx="86756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en-US" altLang="it-IT" sz="2800" b="1">
                <a:solidFill>
                  <a:srgbClr val="000000"/>
                </a:solidFill>
                <a:ea typeface="ＭＳ Ｐゴシック" panose="020B0600070205080204" pitchFamily="34" charset="-128"/>
                <a:cs typeface="DejaVu Sans" charset="0"/>
              </a:rPr>
              <a:t>Method of paleomagnetism</a:t>
            </a:r>
          </a:p>
        </p:txBody>
      </p:sp>
      <p:sp>
        <p:nvSpPr>
          <p:cNvPr id="61443" name="Rectangle 2"/>
          <p:cNvSpPr>
            <a:spLocks noChangeArrowheads="1"/>
          </p:cNvSpPr>
          <p:nvPr/>
        </p:nvSpPr>
        <p:spPr bwMode="auto">
          <a:xfrm>
            <a:off x="4697413" y="2497138"/>
            <a:ext cx="37465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pic>
        <p:nvPicPr>
          <p:cNvPr id="614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0" y="1871663"/>
            <a:ext cx="3816350" cy="4510087"/>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445" name="Rectangle 4"/>
          <p:cNvSpPr>
            <a:spLocks noChangeArrowheads="1"/>
          </p:cNvSpPr>
          <p:nvPr/>
        </p:nvSpPr>
        <p:spPr bwMode="auto">
          <a:xfrm>
            <a:off x="252413" y="1820863"/>
            <a:ext cx="4735512"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just" eaLnBrk="1" hangingPunct="1">
              <a:spcBef>
                <a:spcPct val="0"/>
              </a:spcBef>
              <a:buFont typeface="Calibri" panose="020F0502020204030204" pitchFamily="34" charset="0"/>
              <a:buChar char="•"/>
            </a:pPr>
            <a:r>
              <a:rPr lang="en-US" altLang="it-IT" sz="1800" b="1">
                <a:solidFill>
                  <a:srgbClr val="000000"/>
                </a:solidFill>
                <a:ea typeface="DejaVu Sans" charset="0"/>
                <a:cs typeface="DejaVu Sans" charset="0"/>
              </a:rPr>
              <a:t> Paleomagnetism has made important contributions in documenting local and regional tectonic motions as well as the motions of lithospheric plates.</a:t>
            </a:r>
          </a:p>
          <a:p>
            <a:pPr algn="just" eaLnBrk="1" hangingPunct="1">
              <a:spcBef>
                <a:spcPct val="0"/>
              </a:spcBef>
              <a:buFontTx/>
              <a:buNone/>
            </a:pPr>
            <a:r>
              <a:rPr lang="en-US" altLang="it-IT" sz="1800" b="1">
                <a:solidFill>
                  <a:srgbClr val="000000"/>
                </a:solidFill>
                <a:ea typeface="DejaVu Sans" charset="0"/>
                <a:cs typeface="DejaVu Sans" charset="0"/>
              </a:rPr>
              <a:t> </a:t>
            </a:r>
          </a:p>
          <a:p>
            <a:pPr algn="just" eaLnBrk="1" hangingPunct="1">
              <a:spcBef>
                <a:spcPct val="0"/>
              </a:spcBef>
              <a:buFont typeface="Calibri" panose="020F0502020204030204" pitchFamily="34" charset="0"/>
              <a:buChar char="•"/>
            </a:pPr>
            <a:r>
              <a:rPr lang="en-US" altLang="it-IT" sz="1800" b="1">
                <a:solidFill>
                  <a:srgbClr val="000000"/>
                </a:solidFill>
                <a:ea typeface="DejaVu Sans" charset="0"/>
                <a:cs typeface="DejaVu Sans" charset="0"/>
              </a:rPr>
              <a:t> To make use of paleomagnetic data on a larger scale the observed directions must be compared to suitable reference directions.</a:t>
            </a:r>
          </a:p>
          <a:p>
            <a:pPr algn="just" eaLnBrk="1" hangingPunct="1">
              <a:spcBef>
                <a:spcPct val="0"/>
              </a:spcBef>
              <a:buFontTx/>
              <a:buNone/>
            </a:pPr>
            <a:endParaRPr lang="en-US" altLang="it-IT" sz="1800" b="1">
              <a:solidFill>
                <a:srgbClr val="000000"/>
              </a:solidFill>
              <a:ea typeface="DejaVu Sans" charset="0"/>
              <a:cs typeface="DejaVu Sans" charset="0"/>
            </a:endParaRPr>
          </a:p>
          <a:p>
            <a:pPr algn="just" eaLnBrk="1" hangingPunct="1">
              <a:spcBef>
                <a:spcPct val="0"/>
              </a:spcBef>
              <a:buFont typeface="Calibri" panose="020F0502020204030204" pitchFamily="34" charset="0"/>
              <a:buChar char="•"/>
            </a:pPr>
            <a:r>
              <a:rPr lang="en-US" altLang="it-IT" sz="1800" b="1">
                <a:solidFill>
                  <a:srgbClr val="000000"/>
                </a:solidFill>
                <a:ea typeface="DejaVu Sans" charset="0"/>
                <a:cs typeface="DejaVu Sans" charset="0"/>
              </a:rPr>
              <a:t> A reference direction can be computed, if it is known where the paleomagnetic pole was in the geological past. The history of paleomagnetic pole positions can be established on a continental scale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siripro.it/didattica/img/tettonica/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565400"/>
            <a:ext cx="3833813"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4" descr="http://www.minerva.unito.it/SIS/Paleomagnetismo/Paleo4_file/Image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565400"/>
            <a:ext cx="38481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geologia.com/area_raga/magnetismo/magneti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989138"/>
            <a:ext cx="7848600"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226368" y="1141950"/>
            <a:ext cx="8675687" cy="528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it-IT" sz="2800">
                <a:ea typeface="ＭＳ Ｐゴシック" panose="020B0600070205080204" pitchFamily="34" charset="-128"/>
              </a:rPr>
              <a:t>Magnetic Surveying</a:t>
            </a:r>
          </a:p>
        </p:txBody>
      </p:sp>
      <p:pic>
        <p:nvPicPr>
          <p:cNvPr id="675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095" y="1916832"/>
            <a:ext cx="3155950" cy="2130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7588" name="Rectangle 5"/>
          <p:cNvSpPr>
            <a:spLocks noChangeArrowheads="1"/>
          </p:cNvSpPr>
          <p:nvPr/>
        </p:nvSpPr>
        <p:spPr bwMode="auto">
          <a:xfrm>
            <a:off x="216062" y="1719815"/>
            <a:ext cx="56102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Char char="•"/>
            </a:pPr>
            <a:r>
              <a:rPr lang="en-GB" altLang="it-IT" sz="2000" dirty="0">
                <a:cs typeface="Times New Roman" panose="02020603050405020304" pitchFamily="18" charset="0"/>
              </a:rPr>
              <a:t>  </a:t>
            </a:r>
            <a:r>
              <a:rPr lang="en-US" altLang="it-IT" sz="1800" dirty="0">
                <a:cs typeface="Times New Roman" panose="02020603050405020304" pitchFamily="18" charset="0"/>
              </a:rPr>
              <a:t>Each rock usually contains a tiny quantity of ferromagnetic minerals. As we have seen, these grains can become magnetized permanently during the formation of the rock or by a later mechanism. The </a:t>
            </a:r>
            <a:r>
              <a:rPr lang="en-US" altLang="it-IT" sz="1800" dirty="0" err="1">
                <a:solidFill>
                  <a:srgbClr val="FF0000"/>
                </a:solidFill>
                <a:cs typeface="Times New Roman" panose="02020603050405020304" pitchFamily="18" charset="0"/>
              </a:rPr>
              <a:t>remanent</a:t>
            </a:r>
            <a:r>
              <a:rPr lang="en-US" altLang="it-IT" sz="1800" dirty="0">
                <a:solidFill>
                  <a:srgbClr val="FF0000"/>
                </a:solidFill>
                <a:cs typeface="Times New Roman" panose="02020603050405020304" pitchFamily="18" charset="0"/>
              </a:rPr>
              <a:t> magnetization (</a:t>
            </a:r>
            <a:r>
              <a:rPr lang="en-US" altLang="it-IT" sz="1800" dirty="0" err="1">
                <a:solidFill>
                  <a:srgbClr val="FF0000"/>
                </a:solidFill>
                <a:cs typeface="Times New Roman" panose="02020603050405020304" pitchFamily="18" charset="0"/>
              </a:rPr>
              <a:t>M</a:t>
            </a:r>
            <a:r>
              <a:rPr lang="en-US" altLang="it-IT" sz="1800" baseline="-25000" dirty="0" err="1">
                <a:solidFill>
                  <a:srgbClr val="FF0000"/>
                </a:solidFill>
                <a:cs typeface="Times New Roman" panose="02020603050405020304" pitchFamily="18" charset="0"/>
              </a:rPr>
              <a:t>r</a:t>
            </a:r>
            <a:r>
              <a:rPr lang="en-US" altLang="it-IT" sz="1800" dirty="0">
                <a:solidFill>
                  <a:srgbClr val="FF0000"/>
                </a:solidFill>
                <a:cs typeface="Times New Roman" panose="02020603050405020304" pitchFamily="18" charset="0"/>
              </a:rPr>
              <a:t>) </a:t>
            </a:r>
            <a:r>
              <a:rPr lang="en-US" altLang="it-IT" sz="1800" dirty="0">
                <a:cs typeface="Times New Roman" panose="02020603050405020304" pitchFamily="18" charset="0"/>
              </a:rPr>
              <a:t>of the rock is not related to the present-day geomagnetic field, but is related to the Earth’s magnetic field in the geological past. Its direction is usually different from that of the present-day field. As a result the directions of </a:t>
            </a:r>
            <a:r>
              <a:rPr lang="en-US" altLang="it-IT" sz="1800" dirty="0" err="1">
                <a:solidFill>
                  <a:srgbClr val="FF0000"/>
                </a:solidFill>
                <a:cs typeface="Times New Roman" panose="02020603050405020304" pitchFamily="18" charset="0"/>
              </a:rPr>
              <a:t>M</a:t>
            </a:r>
            <a:r>
              <a:rPr lang="en-US" altLang="it-IT" sz="1800" baseline="-25000" dirty="0" err="1">
                <a:solidFill>
                  <a:srgbClr val="FF0000"/>
                </a:solidFill>
                <a:cs typeface="Times New Roman" panose="02020603050405020304" pitchFamily="18" charset="0"/>
              </a:rPr>
              <a:t>r</a:t>
            </a:r>
            <a:r>
              <a:rPr lang="en-US" altLang="it-IT" sz="1800" dirty="0">
                <a:cs typeface="Times New Roman" panose="02020603050405020304" pitchFamily="18" charset="0"/>
              </a:rPr>
              <a:t> and </a:t>
            </a:r>
            <a:r>
              <a:rPr lang="en-US" altLang="it-IT" sz="1800" dirty="0" err="1">
                <a:solidFill>
                  <a:srgbClr val="FF0000"/>
                </a:solidFill>
                <a:cs typeface="Times New Roman" panose="02020603050405020304" pitchFamily="18" charset="0"/>
              </a:rPr>
              <a:t>M</a:t>
            </a:r>
            <a:r>
              <a:rPr lang="en-US" altLang="it-IT" sz="1800" baseline="-25000" dirty="0" err="1">
                <a:solidFill>
                  <a:srgbClr val="FF0000"/>
                </a:solidFill>
                <a:cs typeface="Times New Roman" panose="02020603050405020304" pitchFamily="18" charset="0"/>
              </a:rPr>
              <a:t>i</a:t>
            </a:r>
            <a:r>
              <a:rPr lang="en-US" altLang="it-IT" sz="1800" dirty="0">
                <a:cs typeface="Times New Roman" panose="02020603050405020304" pitchFamily="18" charset="0"/>
              </a:rPr>
              <a:t> are generally not parallel</a:t>
            </a:r>
            <a:endParaRPr lang="en-GB" altLang="it-IT" sz="1800" dirty="0">
              <a:cs typeface="Times New Roman" panose="02020603050405020304" pitchFamily="18" charset="0"/>
            </a:endParaRPr>
          </a:p>
        </p:txBody>
      </p:sp>
      <p:sp>
        <p:nvSpPr>
          <p:cNvPr id="67589" name="Rectangle 6"/>
          <p:cNvSpPr>
            <a:spLocks noChangeArrowheads="1"/>
          </p:cNvSpPr>
          <p:nvPr/>
        </p:nvSpPr>
        <p:spPr bwMode="auto">
          <a:xfrm>
            <a:off x="207070" y="4693203"/>
            <a:ext cx="87725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Char char="•"/>
            </a:pPr>
            <a:r>
              <a:rPr lang="en-GB" altLang="it-IT" sz="2000" dirty="0">
                <a:cs typeface="Times New Roman" panose="02020603050405020304" pitchFamily="18" charset="0"/>
              </a:rPr>
              <a:t> </a:t>
            </a:r>
            <a:r>
              <a:rPr lang="en-US" altLang="it-IT" sz="2000" dirty="0">
                <a:cs typeface="Times New Roman" panose="02020603050405020304" pitchFamily="18" charset="0"/>
              </a:rPr>
              <a:t>The total </a:t>
            </a:r>
            <a:r>
              <a:rPr lang="en-US" altLang="it-IT" sz="2000" dirty="0" err="1">
                <a:cs typeface="Times New Roman" panose="02020603050405020304" pitchFamily="18" charset="0"/>
              </a:rPr>
              <a:t>magnetisation</a:t>
            </a:r>
            <a:r>
              <a:rPr lang="en-US" altLang="it-IT" sz="2000" dirty="0">
                <a:cs typeface="Times New Roman" panose="02020603050405020304" pitchFamily="18" charset="0"/>
              </a:rPr>
              <a:t>, </a:t>
            </a:r>
            <a:r>
              <a:rPr lang="en-US" altLang="it-IT" sz="2000" dirty="0" err="1">
                <a:solidFill>
                  <a:srgbClr val="FF0000"/>
                </a:solidFill>
                <a:cs typeface="Times New Roman" panose="02020603050405020304" pitchFamily="18" charset="0"/>
              </a:rPr>
              <a:t>M</a:t>
            </a:r>
            <a:r>
              <a:rPr lang="en-US" altLang="it-IT" sz="2000" baseline="-25000" dirty="0" err="1">
                <a:solidFill>
                  <a:srgbClr val="FF0000"/>
                </a:solidFill>
                <a:cs typeface="Times New Roman" panose="02020603050405020304" pitchFamily="18" charset="0"/>
              </a:rPr>
              <a:t>total</a:t>
            </a:r>
            <a:r>
              <a:rPr lang="en-US" altLang="it-IT" sz="2000" dirty="0">
                <a:cs typeface="Times New Roman" panose="02020603050405020304" pitchFamily="18" charset="0"/>
              </a:rPr>
              <a:t>, of a rock is the addition of the induced and </a:t>
            </a:r>
            <a:r>
              <a:rPr lang="en-US" altLang="it-IT" sz="2000" dirty="0" err="1">
                <a:cs typeface="Times New Roman" panose="02020603050405020304" pitchFamily="18" charset="0"/>
              </a:rPr>
              <a:t>remanent</a:t>
            </a:r>
            <a:r>
              <a:rPr lang="en-US" altLang="it-IT" sz="2000" dirty="0">
                <a:cs typeface="Times New Roman" panose="02020603050405020304" pitchFamily="18" charset="0"/>
              </a:rPr>
              <a:t> </a:t>
            </a:r>
            <a:r>
              <a:rPr lang="en-US" altLang="it-IT" sz="2000" dirty="0" err="1">
                <a:cs typeface="Times New Roman" panose="02020603050405020304" pitchFamily="18" charset="0"/>
              </a:rPr>
              <a:t>magnetisations</a:t>
            </a:r>
            <a:r>
              <a:rPr lang="en-US" altLang="it-IT" sz="2000" dirty="0">
                <a:cs typeface="Times New Roman" panose="02020603050405020304" pitchFamily="18" charset="0"/>
              </a:rPr>
              <a:t>, taking into account their directions</a:t>
            </a:r>
            <a:endParaRPr lang="en-GB" altLang="it-IT" sz="2000" dirty="0">
              <a:cs typeface="Times New Roman" panose="02020603050405020304" pitchFamily="18" charset="0"/>
            </a:endParaRPr>
          </a:p>
        </p:txBody>
      </p:sp>
      <p:sp>
        <p:nvSpPr>
          <p:cNvPr id="67590" name="Rectangle 7"/>
          <p:cNvSpPr>
            <a:spLocks noChangeArrowheads="1"/>
          </p:cNvSpPr>
          <p:nvPr/>
        </p:nvSpPr>
        <p:spPr bwMode="auto">
          <a:xfrm>
            <a:off x="251520" y="5556803"/>
            <a:ext cx="87725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it-IT" sz="2000">
                <a:cs typeface="Times New Roman" panose="02020603050405020304" pitchFamily="18" charset="0"/>
              </a:rPr>
              <a:t>N.B The presence of remanence makes interpreting magnetic anomalies more uncertain because its direction is generally unknown – unlike that of induced magnetisation. If possible, its value should be determined by measuring samples of the rock.</a:t>
            </a:r>
            <a:endParaRPr lang="en-GB" altLang="it-IT" sz="200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231775" y="955675"/>
            <a:ext cx="8675688" cy="528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it-IT" sz="2800">
                <a:ea typeface="ＭＳ Ｐゴシック" panose="020B0600070205080204" pitchFamily="34" charset="-128"/>
              </a:rPr>
              <a:t>Magnetic Surveying: data collection</a:t>
            </a:r>
          </a:p>
        </p:txBody>
      </p:sp>
      <p:sp>
        <p:nvSpPr>
          <p:cNvPr id="69635" name="Rectangle 3"/>
          <p:cNvSpPr>
            <a:spLocks noChangeArrowheads="1"/>
          </p:cNvSpPr>
          <p:nvPr/>
        </p:nvSpPr>
        <p:spPr bwMode="auto">
          <a:xfrm>
            <a:off x="231775" y="1539875"/>
            <a:ext cx="3756025" cy="449263"/>
          </a:xfrm>
          <a:prstGeom prst="rect">
            <a:avLst/>
          </a:prstGeom>
          <a:solidFill>
            <a:schemeClr val="bg1"/>
          </a:solidFill>
          <a:ln w="635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it-IT" sz="2300" u="sng">
                <a:solidFill>
                  <a:srgbClr val="0070C0"/>
                </a:solidFill>
              </a:rPr>
              <a:t>Requirements:</a:t>
            </a:r>
          </a:p>
        </p:txBody>
      </p:sp>
      <p:sp>
        <p:nvSpPr>
          <p:cNvPr id="69636" name="Rectangle 4"/>
          <p:cNvSpPr>
            <a:spLocks noChangeArrowheads="1"/>
          </p:cNvSpPr>
          <p:nvPr/>
        </p:nvSpPr>
        <p:spPr bwMode="auto">
          <a:xfrm>
            <a:off x="244475" y="1908175"/>
            <a:ext cx="75342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457200" indent="-457200" defTabSz="762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Char char="•"/>
            </a:pPr>
            <a:r>
              <a:rPr lang="en-US" altLang="it-IT" sz="2000" dirty="0"/>
              <a:t>Base station</a:t>
            </a:r>
            <a:r>
              <a:rPr lang="en-US" altLang="it-IT" sz="2000" u="sng" dirty="0"/>
              <a:t>;</a:t>
            </a:r>
          </a:p>
          <a:p>
            <a:pPr algn="just" eaLnBrk="1" hangingPunct="1">
              <a:spcBef>
                <a:spcPct val="0"/>
              </a:spcBef>
              <a:buFontTx/>
              <a:buChar char="•"/>
            </a:pPr>
            <a:r>
              <a:rPr lang="it-IT" altLang="it-IT" sz="2000" dirty="0"/>
              <a:t>Positioning &amp; time tied to each measurement</a:t>
            </a:r>
          </a:p>
          <a:p>
            <a:pPr algn="just" eaLnBrk="1" hangingPunct="1">
              <a:spcBef>
                <a:spcPct val="0"/>
              </a:spcBef>
              <a:buFontTx/>
              <a:buChar char="•"/>
            </a:pPr>
            <a:r>
              <a:rPr lang="it-IT" altLang="it-IT" sz="2000" dirty="0"/>
              <a:t>Measurement while moving</a:t>
            </a:r>
          </a:p>
          <a:p>
            <a:pPr algn="just" eaLnBrk="1" hangingPunct="1">
              <a:spcBef>
                <a:spcPct val="0"/>
              </a:spcBef>
              <a:buFontTx/>
              <a:buChar char="•"/>
            </a:pPr>
            <a:r>
              <a:rPr lang="en-US" altLang="it-IT" sz="2000" dirty="0"/>
              <a:t>Identify potential noise sources</a:t>
            </a:r>
          </a:p>
        </p:txBody>
      </p:sp>
      <p:sp>
        <p:nvSpPr>
          <p:cNvPr id="69637" name="Rectangle 6"/>
          <p:cNvSpPr>
            <a:spLocks noChangeArrowheads="1"/>
          </p:cNvSpPr>
          <p:nvPr/>
        </p:nvSpPr>
        <p:spPr bwMode="auto">
          <a:xfrm>
            <a:off x="257175" y="3284538"/>
            <a:ext cx="3756025" cy="449262"/>
          </a:xfrm>
          <a:prstGeom prst="rect">
            <a:avLst/>
          </a:prstGeom>
          <a:solidFill>
            <a:schemeClr val="bg1"/>
          </a:solidFill>
          <a:ln w="635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it-IT" sz="2300" u="sng">
                <a:solidFill>
                  <a:srgbClr val="0070C0"/>
                </a:solidFill>
              </a:rPr>
              <a:t>Some Applications:</a:t>
            </a:r>
          </a:p>
        </p:txBody>
      </p:sp>
      <p:sp>
        <p:nvSpPr>
          <p:cNvPr id="69638" name="Rectangle 7"/>
          <p:cNvSpPr>
            <a:spLocks noChangeArrowheads="1"/>
          </p:cNvSpPr>
          <p:nvPr/>
        </p:nvSpPr>
        <p:spPr bwMode="auto">
          <a:xfrm>
            <a:off x="254000" y="3717925"/>
            <a:ext cx="75342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457200" indent="-457200" defTabSz="762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AutoNum type="alphaUcParenR"/>
            </a:pPr>
            <a:r>
              <a:rPr lang="en-US" altLang="it-IT" sz="2000" u="sng" dirty="0"/>
              <a:t>Location of metal objects</a:t>
            </a:r>
            <a:r>
              <a:rPr lang="en-US" altLang="it-IT" sz="2000" dirty="0"/>
              <a:t>: Pipes, cables, military ordnance</a:t>
            </a:r>
          </a:p>
          <a:p>
            <a:pPr algn="just" eaLnBrk="1" hangingPunct="1">
              <a:spcBef>
                <a:spcPct val="0"/>
              </a:spcBef>
              <a:buFontTx/>
              <a:buAutoNum type="alphaUcParenR"/>
            </a:pPr>
            <a:endParaRPr lang="en-US" altLang="it-IT" sz="2000" dirty="0"/>
          </a:p>
          <a:p>
            <a:pPr algn="just" eaLnBrk="1" hangingPunct="1">
              <a:spcBef>
                <a:spcPct val="0"/>
              </a:spcBef>
              <a:buFontTx/>
              <a:buAutoNum type="alphaUcParenR"/>
            </a:pPr>
            <a:r>
              <a:rPr lang="en-US" altLang="it-IT" sz="2000" u="sng" dirty="0"/>
              <a:t>Mapping near-surface</a:t>
            </a:r>
            <a:r>
              <a:rPr lang="en-US" altLang="it-IT" sz="2000" dirty="0"/>
              <a:t>: Archeological sites, concealed mine shafts, igneous intrusions.</a:t>
            </a:r>
          </a:p>
          <a:p>
            <a:pPr algn="just" eaLnBrk="1" hangingPunct="1">
              <a:spcBef>
                <a:spcPct val="0"/>
              </a:spcBef>
              <a:buFontTx/>
              <a:buAutoNum type="alphaUcParenR"/>
            </a:pPr>
            <a:endParaRPr lang="en-US" altLang="it-IT" sz="2000" dirty="0"/>
          </a:p>
          <a:p>
            <a:pPr algn="just" eaLnBrk="1" hangingPunct="1">
              <a:spcBef>
                <a:spcPct val="0"/>
              </a:spcBef>
              <a:buFontTx/>
              <a:buAutoNum type="alphaUcParenR"/>
            </a:pPr>
            <a:r>
              <a:rPr lang="en-US" altLang="it-IT" sz="2000" u="sng" dirty="0"/>
              <a:t>Mineral Exploration</a:t>
            </a:r>
            <a:r>
              <a:rPr lang="en-US" altLang="it-IT" sz="2000" dirty="0"/>
              <a:t>: Identification of metalliferous deposits, for example massive </a:t>
            </a:r>
            <a:r>
              <a:rPr lang="en-US" altLang="it-IT" sz="2000" dirty="0" err="1"/>
              <a:t>sulphides</a:t>
            </a:r>
            <a:endParaRPr lang="en-US" altLang="it-IT" sz="2000" dirty="0"/>
          </a:p>
          <a:p>
            <a:pPr algn="just" eaLnBrk="1" hangingPunct="1">
              <a:spcBef>
                <a:spcPct val="0"/>
              </a:spcBef>
              <a:buFontTx/>
              <a:buAutoNum type="alphaUcParenR"/>
            </a:pPr>
            <a:endParaRPr lang="en-US" altLang="it-IT" sz="2000" dirty="0"/>
          </a:p>
          <a:p>
            <a:pPr algn="just" eaLnBrk="1" hangingPunct="1">
              <a:spcBef>
                <a:spcPct val="0"/>
              </a:spcBef>
              <a:buFontTx/>
              <a:buAutoNum type="alphaUcParenR"/>
            </a:pPr>
            <a:r>
              <a:rPr lang="en-US" altLang="it-IT" sz="2000" u="sng" dirty="0"/>
              <a:t>Geological Bedrock Mapping</a:t>
            </a:r>
            <a:r>
              <a:rPr lang="en-US" altLang="it-IT" sz="2000" dirty="0"/>
              <a:t>: Identification of faults and geological boundaries, especially beneath sediment cover.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251520" y="1052736"/>
            <a:ext cx="8675687" cy="528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it-IT" sz="2800">
                <a:ea typeface="ＭＳ Ｐゴシック" panose="020B0600070205080204" pitchFamily="34" charset="-128"/>
              </a:rPr>
              <a:t>Magnetic Surveying: </a:t>
            </a:r>
          </a:p>
        </p:txBody>
      </p:sp>
      <p:sp>
        <p:nvSpPr>
          <p:cNvPr id="71683" name="Rectangle 3"/>
          <p:cNvSpPr>
            <a:spLocks noChangeArrowheads="1"/>
          </p:cNvSpPr>
          <p:nvPr/>
        </p:nvSpPr>
        <p:spPr bwMode="auto">
          <a:xfrm>
            <a:off x="251520" y="2276872"/>
            <a:ext cx="5476875" cy="333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200000"/>
              </a:lnSpc>
              <a:spcBef>
                <a:spcPct val="0"/>
              </a:spcBef>
              <a:buFontTx/>
              <a:buChar char="•"/>
            </a:pPr>
            <a:r>
              <a:rPr lang="it-IT" altLang="it-IT" sz="1800" dirty="0"/>
              <a:t> </a:t>
            </a:r>
            <a:r>
              <a:rPr lang="en-US" altLang="it-IT" sz="1800" dirty="0"/>
              <a:t>Magnetometers used for magnetic surveying differ from the types used to measure the magnetization of rock samples in the laboratory because they need to measure the strength of the field rather than the strength of magnetization of a sample, and they have to be portable. </a:t>
            </a:r>
          </a:p>
        </p:txBody>
      </p:sp>
      <p:pic>
        <p:nvPicPr>
          <p:cNvPr id="716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882" y="1646461"/>
            <a:ext cx="3098800" cy="445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207963" y="1028700"/>
            <a:ext cx="8675687" cy="528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it-IT" sz="2800">
                <a:ea typeface="ＭＳ Ｐゴシック" panose="020B0600070205080204" pitchFamily="34" charset="-128"/>
              </a:rPr>
              <a:t>Magnetic Surveying: magnetometer</a:t>
            </a:r>
          </a:p>
        </p:txBody>
      </p:sp>
      <p:sp>
        <p:nvSpPr>
          <p:cNvPr id="87043" name="Rectangle 3"/>
          <p:cNvSpPr>
            <a:spLocks noChangeArrowheads="1"/>
          </p:cNvSpPr>
          <p:nvPr/>
        </p:nvSpPr>
        <p:spPr bwMode="auto">
          <a:xfrm>
            <a:off x="2267744" y="1656467"/>
            <a:ext cx="51149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457200" indent="-457200" defTabSz="762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spcBef>
                <a:spcPct val="0"/>
              </a:spcBef>
              <a:buNone/>
            </a:pPr>
            <a:r>
              <a:rPr lang="en-US" altLang="it-IT" sz="1800" dirty="0"/>
              <a:t>There are two main types:</a:t>
            </a:r>
          </a:p>
          <a:p>
            <a:pPr algn="just" eaLnBrk="1" hangingPunct="1">
              <a:spcBef>
                <a:spcPct val="0"/>
              </a:spcBef>
              <a:buFontTx/>
              <a:buAutoNum type="alphaUcParenR"/>
            </a:pPr>
            <a:endParaRPr lang="en-US" altLang="it-IT" sz="1800" dirty="0">
              <a:solidFill>
                <a:srgbClr val="CC3300"/>
              </a:solidFill>
            </a:endParaRPr>
          </a:p>
          <a:p>
            <a:pPr algn="just" eaLnBrk="1" hangingPunct="1">
              <a:spcBef>
                <a:spcPct val="0"/>
              </a:spcBef>
              <a:buFontTx/>
              <a:buAutoNum type="alphaUcParenR"/>
            </a:pPr>
            <a:r>
              <a:rPr lang="en-US" altLang="it-IT" sz="1800" dirty="0">
                <a:solidFill>
                  <a:srgbClr val="CC3300"/>
                </a:solidFill>
              </a:rPr>
              <a:t>proton magnetometer</a:t>
            </a:r>
          </a:p>
          <a:p>
            <a:pPr algn="just" eaLnBrk="1" hangingPunct="1">
              <a:spcBef>
                <a:spcPct val="0"/>
              </a:spcBef>
              <a:buFontTx/>
              <a:buNone/>
            </a:pPr>
            <a:r>
              <a:rPr lang="en-US" altLang="it-IT" sz="1800" dirty="0">
                <a:solidFill>
                  <a:srgbClr val="CC3300"/>
                </a:solidFill>
              </a:rPr>
              <a:t>B)     fluxgate magnetometer</a:t>
            </a:r>
          </a:p>
        </p:txBody>
      </p:sp>
      <p:sp>
        <p:nvSpPr>
          <p:cNvPr id="87044" name="Rectangle 6"/>
          <p:cNvSpPr>
            <a:spLocks noChangeArrowheads="1"/>
          </p:cNvSpPr>
          <p:nvPr/>
        </p:nvSpPr>
        <p:spPr bwMode="auto">
          <a:xfrm>
            <a:off x="123825" y="2955925"/>
            <a:ext cx="88868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Char char="•"/>
            </a:pPr>
            <a:r>
              <a:rPr lang="it-IT" altLang="it-IT" sz="2000" dirty="0"/>
              <a:t> The </a:t>
            </a:r>
            <a:r>
              <a:rPr lang="it-IT" altLang="it-IT" sz="2000" dirty="0">
                <a:solidFill>
                  <a:srgbClr val="CC3300"/>
                </a:solidFill>
              </a:rPr>
              <a:t>proton magnetometer</a:t>
            </a:r>
            <a:r>
              <a:rPr lang="it-IT" altLang="it-IT" sz="2000" dirty="0"/>
              <a:t> measures the </a:t>
            </a:r>
            <a:r>
              <a:rPr lang="it-IT" altLang="it-IT" sz="2000" i="1" dirty="0">
                <a:solidFill>
                  <a:srgbClr val="0070C0"/>
                </a:solidFill>
              </a:rPr>
              <a:t>total strength of the magnetic field </a:t>
            </a:r>
            <a:r>
              <a:rPr lang="it-IT" altLang="it-IT" sz="2000" dirty="0"/>
              <a:t>but not its direction and so shows a total field anomaly (also called a total intensity anomaly) while the </a:t>
            </a:r>
            <a:r>
              <a:rPr lang="it-IT" altLang="it-IT" sz="2000" dirty="0">
                <a:solidFill>
                  <a:srgbClr val="CC3300"/>
                </a:solidFill>
              </a:rPr>
              <a:t>fluxgate magnetometer</a:t>
            </a:r>
            <a:r>
              <a:rPr lang="it-IT" altLang="it-IT" sz="2000" dirty="0"/>
              <a:t> measures the </a:t>
            </a:r>
            <a:r>
              <a:rPr lang="it-IT" altLang="it-IT" sz="2000" i="1" dirty="0">
                <a:solidFill>
                  <a:srgbClr val="0070C0"/>
                </a:solidFill>
              </a:rPr>
              <a:t>component of the field </a:t>
            </a:r>
            <a:r>
              <a:rPr lang="it-IT" altLang="it-IT" sz="2000" dirty="0"/>
              <a:t>along the axis of the sensor for land surveying the sensor is usually aligned vertically</a:t>
            </a:r>
          </a:p>
          <a:p>
            <a:pPr algn="just" eaLnBrk="1" hangingPunct="1">
              <a:spcBef>
                <a:spcPct val="0"/>
              </a:spcBef>
              <a:buFontTx/>
              <a:buNone/>
            </a:pPr>
            <a:endParaRPr lang="it-IT" altLang="it-IT" sz="2000" dirty="0"/>
          </a:p>
          <a:p>
            <a:pPr algn="just" eaLnBrk="1" hangingPunct="1">
              <a:spcBef>
                <a:spcPct val="0"/>
              </a:spcBef>
              <a:buFontTx/>
              <a:buChar char="•"/>
            </a:pPr>
            <a:r>
              <a:rPr lang="it-IT" altLang="it-IT" sz="2000" dirty="0"/>
              <a:t> The sensor of </a:t>
            </a:r>
            <a:r>
              <a:rPr lang="it-IT" altLang="it-IT" sz="2000" dirty="0">
                <a:solidFill>
                  <a:srgbClr val="0070C0"/>
                </a:solidFill>
              </a:rPr>
              <a:t>a proton precession magnetometer need not be oriented</a:t>
            </a:r>
            <a:r>
              <a:rPr lang="it-IT" altLang="it-IT" sz="2000" dirty="0"/>
              <a:t>, and its readings do not ‘drift’ with time, in contrast to that of a </a:t>
            </a:r>
            <a:r>
              <a:rPr lang="it-IT" altLang="it-IT" sz="2000" dirty="0">
                <a:solidFill>
                  <a:srgbClr val="0070C0"/>
                </a:solidFill>
              </a:rPr>
              <a:t>fluxgate magnetometer</a:t>
            </a:r>
            <a:r>
              <a:rPr lang="it-IT" altLang="it-IT" sz="2000" dirty="0"/>
              <a:t>, which has </a:t>
            </a:r>
            <a:r>
              <a:rPr lang="it-IT" altLang="it-IT" sz="2000" dirty="0">
                <a:solidFill>
                  <a:srgbClr val="0070C0"/>
                </a:solidFill>
              </a:rPr>
              <a:t>to be kept aligned</a:t>
            </a:r>
            <a:r>
              <a:rPr lang="it-IT" altLang="it-IT" sz="2000" dirty="0"/>
              <a:t> and does drift. However, proton precession magnetometers take a few seconds to make a reading and are best kept stationary while this is being </a:t>
            </a:r>
            <a:r>
              <a:rPr lang="en-US" altLang="it-IT" sz="2000" dirty="0"/>
              <a:t>done, whereas fluxgates give a continuous reading, which can result in quicker surveying when readings are taken at short intervals</a:t>
            </a:r>
            <a:endParaRPr lang="it-IT" altLang="it-IT"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207963" y="981075"/>
            <a:ext cx="8675687" cy="528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it-IT" sz="2800">
                <a:ea typeface="ＭＳ Ｐゴシック" panose="020B0600070205080204" pitchFamily="34" charset="-128"/>
              </a:rPr>
              <a:t>Magnetic Surveying: </a:t>
            </a:r>
          </a:p>
        </p:txBody>
      </p:sp>
      <p:sp>
        <p:nvSpPr>
          <p:cNvPr id="89091" name="Rectangle 4"/>
          <p:cNvSpPr>
            <a:spLocks noChangeArrowheads="1"/>
          </p:cNvSpPr>
          <p:nvPr/>
        </p:nvSpPr>
        <p:spPr bwMode="auto">
          <a:xfrm>
            <a:off x="192010" y="2996952"/>
            <a:ext cx="888682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Char char="•"/>
            </a:pPr>
            <a:r>
              <a:rPr lang="it-IT" altLang="it-IT" sz="2000" dirty="0"/>
              <a:t> Both types can measure the field to </a:t>
            </a:r>
            <a:r>
              <a:rPr lang="it-IT" altLang="it-IT" sz="2000" dirty="0">
                <a:solidFill>
                  <a:srgbClr val="0070C0"/>
                </a:solidFill>
              </a:rPr>
              <a:t>1 nT </a:t>
            </a:r>
            <a:r>
              <a:rPr lang="it-IT" altLang="it-IT" sz="2000" dirty="0"/>
              <a:t>or less, which is more than sufficient for most anomalies. In practice, proton magnetometers are used for most ground surveys, except that fluxgates are usually chosen for detailed gradiometer surveys and in boreholes, for a variety of reasons.</a:t>
            </a:r>
          </a:p>
          <a:p>
            <a:pPr eaLnBrk="1" hangingPunct="1">
              <a:spcBef>
                <a:spcPct val="0"/>
              </a:spcBef>
              <a:buFontTx/>
              <a:buChar char="•"/>
            </a:pPr>
            <a:endParaRPr lang="it-IT" altLang="it-IT" sz="2000" dirty="0"/>
          </a:p>
          <a:p>
            <a:pPr eaLnBrk="1" hangingPunct="1">
              <a:spcBef>
                <a:spcPct val="0"/>
              </a:spcBef>
              <a:buFontTx/>
              <a:buChar char="•"/>
            </a:pPr>
            <a:r>
              <a:rPr lang="it-IT" altLang="it-IT" sz="2000" dirty="0"/>
              <a:t> Both types are used in aerial surveys. </a:t>
            </a:r>
          </a:p>
          <a:p>
            <a:pPr eaLnBrk="1" hangingPunct="1">
              <a:spcBef>
                <a:spcPct val="0"/>
              </a:spcBef>
              <a:buFontTx/>
              <a:buChar char="•"/>
            </a:pPr>
            <a:endParaRPr lang="it-IT" altLang="it-IT"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47EF8E-1742-4AF6-840F-F6EA83217341}" type="slidenum">
              <a:rPr lang="it-IT" altLang="it-IT" sz="1400" b="1" smtClean="0">
                <a:solidFill>
                  <a:srgbClr val="898989"/>
                </a:solidFill>
              </a:rPr>
              <a:pPr>
                <a:spcBef>
                  <a:spcPct val="0"/>
                </a:spcBef>
                <a:buFontTx/>
                <a:buNone/>
              </a:pPr>
              <a:t>38</a:t>
            </a:fld>
            <a:endParaRPr lang="it-IT" altLang="it-IT" sz="1400" b="1">
              <a:solidFill>
                <a:srgbClr val="898989"/>
              </a:solidFill>
            </a:endParaRPr>
          </a:p>
        </p:txBody>
      </p:sp>
      <p:sp>
        <p:nvSpPr>
          <p:cNvPr id="9" name="TextBox 8"/>
          <p:cNvSpPr txBox="1"/>
          <p:nvPr/>
        </p:nvSpPr>
        <p:spPr>
          <a:xfrm>
            <a:off x="3276600" y="1125538"/>
            <a:ext cx="2951163" cy="461665"/>
          </a:xfrm>
          <a:prstGeom prst="rect">
            <a:avLst/>
          </a:prstGeom>
          <a:noFill/>
        </p:spPr>
        <p:txBody>
          <a:bodyPr>
            <a:spAutoFit/>
          </a:bodyPr>
          <a:lstStyle/>
          <a:p>
            <a:pPr algn="just" eaLnBrk="1" hangingPunct="1">
              <a:defRPr/>
            </a:pPr>
            <a:r>
              <a:rPr lang="it-IT" sz="2400" dirty="0">
                <a:solidFill>
                  <a:srgbClr val="FF0000"/>
                </a:solidFill>
                <a:latin typeface="+mn-lt"/>
                <a:cs typeface="Arial" charset="0"/>
              </a:rPr>
              <a:t>Magnometro a flusso</a:t>
            </a:r>
          </a:p>
        </p:txBody>
      </p:sp>
      <p:pic>
        <p:nvPicPr>
          <p:cNvPr id="73732" name="Picture 4" descr="http://www.overunity.com/695/first-electrical-power-output-from-a-pyramid/dlattach/attach/14507/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844824"/>
            <a:ext cx="412750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18052CB-B03E-4FA3-8E1B-E2A50F5BA662}" type="slidenum">
              <a:rPr lang="it-IT" altLang="it-IT" sz="1400" b="1" smtClean="0">
                <a:solidFill>
                  <a:srgbClr val="898989"/>
                </a:solidFill>
              </a:rPr>
              <a:pPr>
                <a:spcBef>
                  <a:spcPct val="0"/>
                </a:spcBef>
                <a:buFontTx/>
                <a:buNone/>
              </a:pPr>
              <a:t>39</a:t>
            </a:fld>
            <a:endParaRPr lang="it-IT" altLang="it-IT" sz="1400" b="1">
              <a:solidFill>
                <a:srgbClr val="898989"/>
              </a:solidFill>
            </a:endParaRPr>
          </a:p>
        </p:txBody>
      </p:sp>
      <p:sp>
        <p:nvSpPr>
          <p:cNvPr id="2" name="TextBox 1"/>
          <p:cNvSpPr txBox="1"/>
          <p:nvPr/>
        </p:nvSpPr>
        <p:spPr>
          <a:xfrm>
            <a:off x="107504" y="1524258"/>
            <a:ext cx="3456384" cy="4832092"/>
          </a:xfrm>
          <a:prstGeom prst="rect">
            <a:avLst/>
          </a:prstGeom>
          <a:noFill/>
        </p:spPr>
        <p:txBody>
          <a:bodyPr wrap="square" rtlCol="0">
            <a:spAutoFit/>
          </a:bodyPr>
          <a:lstStyle/>
          <a:p>
            <a:pPr algn="just"/>
            <a:r>
              <a:rPr lang="it-IT" sz="1400" dirty="0"/>
              <a:t>Una corrente alternata scorre in una spira, imponendo al nucleo un ciclo alternato di saturazione magnetica (cioè magnetizzazione - smagnetizzazione–magnetizzazione inversa-smagnetizzazione-magnetizzazione).</a:t>
            </a:r>
          </a:p>
          <a:p>
            <a:pPr algn="just"/>
            <a:r>
              <a:rPr lang="it-IT" sz="1400" dirty="0"/>
              <a:t>Questo campo ciclico induce una corrente elettrica nella seconda bobina, e questa corrente di uscita è misurata da un amperometro.</a:t>
            </a:r>
          </a:p>
          <a:p>
            <a:pPr algn="just"/>
            <a:r>
              <a:rPr lang="it-IT" sz="1400" dirty="0"/>
              <a:t>In assenza di campo magnetico esterno, le correnti d’ingresso e d’uscita saranno uguali.</a:t>
            </a:r>
          </a:p>
          <a:p>
            <a:pPr algn="just"/>
            <a:r>
              <a:rPr lang="it-IT" sz="1400" dirty="0"/>
              <a:t>Quando il nucleo è esposto ad un campo esterno, esso sarà più facilmente magnetizzato nello stesso verso del campo esterno e meno facilmente magnetizzato nel verso opposto. Questo produce uno sfasamento della corrente indotta rispetto alla corrente d’ingresso.</a:t>
            </a:r>
          </a:p>
          <a:p>
            <a:pPr algn="just"/>
            <a:r>
              <a:rPr lang="it-IT" sz="1400" dirty="0"/>
              <a:t>Lo sfasamento dipenderà dall’intensità del campo magnetico esterno.</a:t>
            </a:r>
          </a:p>
        </p:txBody>
      </p:sp>
      <p:pic>
        <p:nvPicPr>
          <p:cNvPr id="3" name="Picture 2"/>
          <p:cNvPicPr>
            <a:picLocks noChangeAspect="1"/>
          </p:cNvPicPr>
          <p:nvPr/>
        </p:nvPicPr>
        <p:blipFill>
          <a:blip r:embed="rId3"/>
          <a:stretch>
            <a:fillRect/>
          </a:stretch>
        </p:blipFill>
        <p:spPr>
          <a:xfrm>
            <a:off x="3995936" y="1844824"/>
            <a:ext cx="4826217" cy="36724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565D842-D31F-4BAB-933D-7D1F58545956}" type="slidenum">
              <a:rPr lang="it-IT" altLang="it-IT" sz="1400" b="1" smtClean="0">
                <a:solidFill>
                  <a:srgbClr val="898989"/>
                </a:solidFill>
              </a:rPr>
              <a:pPr>
                <a:spcBef>
                  <a:spcPct val="0"/>
                </a:spcBef>
                <a:buFontTx/>
                <a:buNone/>
              </a:pPr>
              <a:t>4</a:t>
            </a:fld>
            <a:endParaRPr lang="it-IT" altLang="it-IT" sz="1400" b="1">
              <a:solidFill>
                <a:srgbClr val="898989"/>
              </a:solidFill>
            </a:endParaRPr>
          </a:p>
        </p:txBody>
      </p:sp>
      <p:sp>
        <p:nvSpPr>
          <p:cNvPr id="14" name="TextBox 13"/>
          <p:cNvSpPr txBox="1"/>
          <p:nvPr/>
        </p:nvSpPr>
        <p:spPr>
          <a:xfrm>
            <a:off x="179388" y="1268413"/>
            <a:ext cx="8928100" cy="2800350"/>
          </a:xfrm>
          <a:prstGeom prst="rect">
            <a:avLst/>
          </a:prstGeom>
          <a:noFill/>
        </p:spPr>
        <p:txBody>
          <a:bodyPr>
            <a:spAutoFit/>
          </a:bodyPr>
          <a:lstStyle/>
          <a:p>
            <a:pPr algn="just" eaLnBrk="1" hangingPunct="1">
              <a:defRPr/>
            </a:pPr>
            <a:r>
              <a:rPr lang="it-IT" sz="1600" dirty="0">
                <a:latin typeface="+mn-lt"/>
                <a:cs typeface="Arial" charset="0"/>
              </a:rPr>
              <a:t>A seconda del valore di k le sostanze si possono dividere in:</a:t>
            </a:r>
          </a:p>
          <a:p>
            <a:pPr algn="just" eaLnBrk="1" hangingPunct="1">
              <a:defRPr/>
            </a:pPr>
            <a:endParaRPr lang="it-IT" sz="1600" dirty="0">
              <a:latin typeface="+mn-lt"/>
              <a:cs typeface="Arial" charset="0"/>
            </a:endParaRPr>
          </a:p>
          <a:p>
            <a:pPr algn="just" eaLnBrk="1" hangingPunct="1">
              <a:defRPr/>
            </a:pPr>
            <a:r>
              <a:rPr lang="it-IT" sz="1600" dirty="0">
                <a:latin typeface="+mn-lt"/>
                <a:cs typeface="Arial" charset="0"/>
              </a:rPr>
              <a:t>k&lt;0	</a:t>
            </a:r>
            <a:r>
              <a:rPr lang="it-IT" sz="1600" dirty="0">
                <a:solidFill>
                  <a:srgbClr val="FF0000"/>
                </a:solidFill>
                <a:latin typeface="+mn-lt"/>
                <a:cs typeface="Arial" charset="0"/>
              </a:rPr>
              <a:t>diamagnetiche</a:t>
            </a:r>
            <a:r>
              <a:rPr lang="it-IT" sz="1600" dirty="0">
                <a:latin typeface="+mn-lt"/>
                <a:cs typeface="Arial" charset="0"/>
              </a:rPr>
              <a:t> – senza momento magnetico permanente; tendono a diminuire </a:t>
            </a:r>
            <a:r>
              <a:rPr lang="it-IT" sz="1600" u="sng" dirty="0">
                <a:latin typeface="+mn-lt"/>
                <a:cs typeface="Arial" charset="0"/>
              </a:rPr>
              <a:t>B</a:t>
            </a:r>
            <a:r>
              <a:rPr lang="it-IT" sz="1600" baseline="-25000" dirty="0">
                <a:latin typeface="+mn-lt"/>
                <a:cs typeface="Arial" charset="0"/>
              </a:rPr>
              <a:t>0</a:t>
            </a:r>
          </a:p>
          <a:p>
            <a:pPr algn="just" eaLnBrk="1" hangingPunct="1">
              <a:defRPr/>
            </a:pPr>
            <a:r>
              <a:rPr lang="it-IT" sz="1600" dirty="0">
                <a:latin typeface="+mn-lt"/>
                <a:cs typeface="Arial" charset="0"/>
              </a:rPr>
              <a:t>	</a:t>
            </a:r>
            <a:r>
              <a:rPr lang="it-IT" sz="1600" b="1" i="1" dirty="0">
                <a:latin typeface="+mn-lt"/>
                <a:cs typeface="Arial" charset="0"/>
              </a:rPr>
              <a:t>acqua, rame, vetro  </a:t>
            </a:r>
          </a:p>
          <a:p>
            <a:pPr algn="just" eaLnBrk="1" hangingPunct="1">
              <a:defRPr/>
            </a:pPr>
            <a:r>
              <a:rPr lang="it-IT" sz="1600" dirty="0">
                <a:latin typeface="+mn-lt"/>
                <a:cs typeface="Arial" charset="0"/>
              </a:rPr>
              <a:t>k=0	</a:t>
            </a:r>
            <a:r>
              <a:rPr lang="it-IT" sz="1600" dirty="0">
                <a:solidFill>
                  <a:srgbClr val="FF0000"/>
                </a:solidFill>
                <a:latin typeface="+mn-lt"/>
                <a:cs typeface="Arial" charset="0"/>
              </a:rPr>
              <a:t>il vuoto</a:t>
            </a:r>
          </a:p>
          <a:p>
            <a:pPr algn="just" eaLnBrk="1" hangingPunct="1">
              <a:defRPr/>
            </a:pPr>
            <a:r>
              <a:rPr lang="it-IT" sz="1600" dirty="0">
                <a:latin typeface="+mn-lt"/>
                <a:cs typeface="Arial" charset="0"/>
              </a:rPr>
              <a:t>k&gt;0	</a:t>
            </a:r>
            <a:r>
              <a:rPr lang="it-IT" sz="1600" dirty="0">
                <a:solidFill>
                  <a:srgbClr val="FF0000"/>
                </a:solidFill>
                <a:latin typeface="+mn-lt"/>
                <a:cs typeface="Arial" charset="0"/>
              </a:rPr>
              <a:t>paramagnetiche</a:t>
            </a:r>
            <a:r>
              <a:rPr lang="it-IT" sz="1600" dirty="0">
                <a:latin typeface="+mn-lt"/>
                <a:cs typeface="Arial" charset="0"/>
              </a:rPr>
              <a:t> – il loro momento magnetico permanente tende ad allinearsi lungo il campo </a:t>
            </a:r>
          </a:p>
          <a:p>
            <a:pPr algn="just" eaLnBrk="1" hangingPunct="1">
              <a:defRPr/>
            </a:pPr>
            <a:r>
              <a:rPr lang="it-IT" sz="1600" dirty="0">
                <a:latin typeface="+mn-lt"/>
                <a:cs typeface="Arial" charset="0"/>
              </a:rPr>
              <a:t>	magnetico esterno, rafforzandolo</a:t>
            </a:r>
          </a:p>
          <a:p>
            <a:pPr algn="just" eaLnBrk="1" hangingPunct="1">
              <a:defRPr/>
            </a:pPr>
            <a:r>
              <a:rPr lang="it-IT" sz="1600" dirty="0">
                <a:latin typeface="+mn-lt"/>
                <a:cs typeface="Arial" charset="0"/>
              </a:rPr>
              <a:t>	</a:t>
            </a:r>
            <a:r>
              <a:rPr lang="it-IT" sz="1600" b="1" i="1" dirty="0">
                <a:latin typeface="+mn-lt"/>
                <a:cs typeface="Arial" charset="0"/>
              </a:rPr>
              <a:t>ossigeno, alluminio, platino</a:t>
            </a:r>
          </a:p>
          <a:p>
            <a:pPr algn="just" eaLnBrk="1" hangingPunct="1">
              <a:defRPr/>
            </a:pPr>
            <a:r>
              <a:rPr lang="it-IT" sz="1600" dirty="0">
                <a:latin typeface="+mn-lt"/>
                <a:cs typeface="Arial" charset="0"/>
              </a:rPr>
              <a:t>k&gt;&gt;0	</a:t>
            </a:r>
            <a:r>
              <a:rPr lang="it-IT" sz="1600" dirty="0">
                <a:solidFill>
                  <a:srgbClr val="FF0000"/>
                </a:solidFill>
                <a:latin typeface="+mn-lt"/>
                <a:cs typeface="Arial" charset="0"/>
              </a:rPr>
              <a:t>ferromagnetiche</a:t>
            </a:r>
            <a:r>
              <a:rPr lang="it-IT" sz="1600" dirty="0">
                <a:latin typeface="+mn-lt"/>
                <a:cs typeface="Arial" charset="0"/>
              </a:rPr>
              <a:t> – i loro momenti magnetici sono allineati già di per se in certe zone (domini 	magnetici)</a:t>
            </a:r>
          </a:p>
          <a:p>
            <a:pPr algn="just" eaLnBrk="1" hangingPunct="1">
              <a:defRPr/>
            </a:pPr>
            <a:r>
              <a:rPr lang="it-IT" sz="1600" dirty="0">
                <a:latin typeface="+mn-lt"/>
                <a:cs typeface="Arial" charset="0"/>
              </a:rPr>
              <a:t>	</a:t>
            </a:r>
            <a:r>
              <a:rPr lang="it-IT" sz="1600" b="1" i="1" dirty="0">
                <a:latin typeface="+mn-lt"/>
                <a:cs typeface="Arial" charset="0"/>
              </a:rPr>
              <a:t>ferro, nichel</a:t>
            </a:r>
          </a:p>
        </p:txBody>
      </p:sp>
      <p:pic>
        <p:nvPicPr>
          <p:cNvPr id="614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875" y="3771900"/>
            <a:ext cx="3887788" cy="292735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18052CB-B03E-4FA3-8E1B-E2A50F5BA662}" type="slidenum">
              <a:rPr lang="it-IT" altLang="it-IT" sz="1400" b="1" smtClean="0">
                <a:solidFill>
                  <a:srgbClr val="898989"/>
                </a:solidFill>
              </a:rPr>
              <a:pPr>
                <a:spcBef>
                  <a:spcPct val="0"/>
                </a:spcBef>
                <a:buFontTx/>
                <a:buNone/>
              </a:pPr>
              <a:t>40</a:t>
            </a:fld>
            <a:endParaRPr lang="it-IT" altLang="it-IT" sz="1400" b="1">
              <a:solidFill>
                <a:srgbClr val="898989"/>
              </a:solidFill>
            </a:endParaRPr>
          </a:p>
        </p:txBody>
      </p:sp>
      <p:pic>
        <p:nvPicPr>
          <p:cNvPr id="7577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148"/>
          <a:stretch/>
        </p:blipFill>
        <p:spPr bwMode="auto">
          <a:xfrm>
            <a:off x="971600" y="1124745"/>
            <a:ext cx="6984776"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712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7961C1C-0B65-4110-B727-A29A6D7D40F4}" type="slidenum">
              <a:rPr lang="it-IT" altLang="it-IT" sz="1400" b="1" smtClean="0">
                <a:solidFill>
                  <a:srgbClr val="898989"/>
                </a:solidFill>
              </a:rPr>
              <a:pPr>
                <a:spcBef>
                  <a:spcPct val="0"/>
                </a:spcBef>
                <a:buFontTx/>
                <a:buNone/>
              </a:pPr>
              <a:t>41</a:t>
            </a:fld>
            <a:endParaRPr lang="it-IT" altLang="it-IT" sz="1400" b="1">
              <a:solidFill>
                <a:srgbClr val="898989"/>
              </a:solidFill>
            </a:endParaRPr>
          </a:p>
        </p:txBody>
      </p:sp>
      <p:pic>
        <p:nvPicPr>
          <p:cNvPr id="77827" name="Picture 2"/>
          <p:cNvPicPr>
            <a:picLocks noChangeAspect="1"/>
          </p:cNvPicPr>
          <p:nvPr/>
        </p:nvPicPr>
        <p:blipFill>
          <a:blip r:embed="rId3">
            <a:extLst>
              <a:ext uri="{28A0092B-C50C-407E-A947-70E740481C1C}">
                <a14:useLocalDpi xmlns:a14="http://schemas.microsoft.com/office/drawing/2010/main" val="0"/>
              </a:ext>
            </a:extLst>
          </a:blip>
          <a:srcRect l="74286" t="26044" r="7471" b="23000"/>
          <a:stretch>
            <a:fillRect/>
          </a:stretch>
        </p:blipFill>
        <p:spPr bwMode="auto">
          <a:xfrm>
            <a:off x="107503" y="1484784"/>
            <a:ext cx="9073795"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C56BCE-4F30-4D7E-B4EF-2C5EC3701070}" type="slidenum">
              <a:rPr lang="it-IT" altLang="it-IT" smtClean="0">
                <a:solidFill>
                  <a:srgbClr val="898989"/>
                </a:solidFill>
                <a:latin typeface="Calibri" panose="020F0502020204030204" pitchFamily="34" charset="0"/>
              </a:rPr>
              <a:pPr/>
              <a:t>42</a:t>
            </a:fld>
            <a:endParaRPr lang="it-IT" altLang="it-IT">
              <a:solidFill>
                <a:srgbClr val="898989"/>
              </a:solidFill>
              <a:latin typeface="Calibri" panose="020F0502020204030204" pitchFamily="34" charset="0"/>
            </a:endParaRPr>
          </a:p>
        </p:txBody>
      </p:sp>
      <p:pic>
        <p:nvPicPr>
          <p:cNvPr id="79875" name="Picture 2"/>
          <p:cNvPicPr>
            <a:picLocks noChangeAspect="1"/>
          </p:cNvPicPr>
          <p:nvPr/>
        </p:nvPicPr>
        <p:blipFill>
          <a:blip r:embed="rId2">
            <a:extLst>
              <a:ext uri="{28A0092B-C50C-407E-A947-70E740481C1C}">
                <a14:useLocalDpi xmlns:a14="http://schemas.microsoft.com/office/drawing/2010/main" val="0"/>
              </a:ext>
            </a:extLst>
          </a:blip>
          <a:srcRect l="74149" t="28300" r="7744" b="15700"/>
          <a:stretch>
            <a:fillRect/>
          </a:stretch>
        </p:blipFill>
        <p:spPr bwMode="auto">
          <a:xfrm>
            <a:off x="742950" y="1557338"/>
            <a:ext cx="7823200"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E7281FB-1137-491E-9471-C35E9CC7AA97}" type="slidenum">
              <a:rPr lang="it-IT" altLang="it-IT" sz="1400" b="1" smtClean="0">
                <a:solidFill>
                  <a:srgbClr val="898989"/>
                </a:solidFill>
              </a:rPr>
              <a:pPr>
                <a:spcBef>
                  <a:spcPct val="0"/>
                </a:spcBef>
                <a:buFontTx/>
                <a:buNone/>
              </a:pPr>
              <a:t>43</a:t>
            </a:fld>
            <a:endParaRPr lang="it-IT" altLang="it-IT" sz="1400" b="1">
              <a:solidFill>
                <a:srgbClr val="898989"/>
              </a:solidFill>
            </a:endParaRPr>
          </a:p>
        </p:txBody>
      </p:sp>
      <p:pic>
        <p:nvPicPr>
          <p:cNvPr id="80899" name="Picture 2" descr="3D Fluxgate magnet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62" y="1916386"/>
            <a:ext cx="48196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4" descr="http://www.igep.tu-bs.de/forschung/weltraumphysik/projekte/bepicolombo/sensor_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060848"/>
            <a:ext cx="4703762"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5D8DFF7-F53C-4DA3-8F67-8A3D145835DB}" type="slidenum">
              <a:rPr lang="it-IT" altLang="it-IT" sz="1400" b="1" smtClean="0">
                <a:solidFill>
                  <a:srgbClr val="898989"/>
                </a:solidFill>
              </a:rPr>
              <a:pPr>
                <a:spcBef>
                  <a:spcPct val="0"/>
                </a:spcBef>
                <a:buFontTx/>
                <a:buNone/>
              </a:pPr>
              <a:t>44</a:t>
            </a:fld>
            <a:endParaRPr lang="it-IT" altLang="it-IT" sz="1400" b="1">
              <a:solidFill>
                <a:srgbClr val="898989"/>
              </a:solidFill>
            </a:endParaRPr>
          </a:p>
        </p:txBody>
      </p:sp>
      <p:sp>
        <p:nvSpPr>
          <p:cNvPr id="11" name="TextBox 10"/>
          <p:cNvSpPr txBox="1"/>
          <p:nvPr/>
        </p:nvSpPr>
        <p:spPr>
          <a:xfrm>
            <a:off x="4427538" y="1628775"/>
            <a:ext cx="3889375" cy="1077913"/>
          </a:xfrm>
          <a:prstGeom prst="rect">
            <a:avLst/>
          </a:prstGeom>
          <a:noFill/>
        </p:spPr>
        <p:txBody>
          <a:bodyPr>
            <a:spAutoFit/>
          </a:bodyPr>
          <a:lstStyle/>
          <a:p>
            <a:pPr algn="just" eaLnBrk="1" hangingPunct="1">
              <a:defRPr/>
            </a:pPr>
            <a:r>
              <a:rPr lang="it-IT" sz="1600" dirty="0">
                <a:latin typeface="+mn-lt"/>
                <a:cs typeface="Arial" charset="0"/>
              </a:rPr>
              <a:t>Gli elementi di un magnometro a precessione di protoni</a:t>
            </a:r>
          </a:p>
          <a:p>
            <a:pPr algn="just" eaLnBrk="1" hangingPunct="1">
              <a:defRPr/>
            </a:pPr>
            <a:endParaRPr lang="it-IT" sz="1600" dirty="0">
              <a:latin typeface="+mn-lt"/>
              <a:cs typeface="Arial" charset="0"/>
            </a:endParaRPr>
          </a:p>
          <a:p>
            <a:pPr algn="just" eaLnBrk="1" hangingPunct="1">
              <a:defRPr/>
            </a:pPr>
            <a:endParaRPr lang="it-IT" sz="1600" dirty="0">
              <a:latin typeface="+mn-lt"/>
              <a:cs typeface="Arial" charset="0"/>
            </a:endParaRPr>
          </a:p>
        </p:txBody>
      </p:sp>
      <p:pic>
        <p:nvPicPr>
          <p:cNvPr id="849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12875"/>
            <a:ext cx="3208338"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357563"/>
            <a:ext cx="3200400"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5157788"/>
            <a:ext cx="3090862"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500563" y="3429000"/>
            <a:ext cx="3887787" cy="1323975"/>
          </a:xfrm>
          <a:prstGeom prst="rect">
            <a:avLst/>
          </a:prstGeom>
          <a:noFill/>
        </p:spPr>
        <p:txBody>
          <a:bodyPr>
            <a:spAutoFit/>
          </a:bodyPr>
          <a:lstStyle/>
          <a:p>
            <a:pPr algn="just" eaLnBrk="1" hangingPunct="1">
              <a:defRPr/>
            </a:pPr>
            <a:r>
              <a:rPr lang="it-IT" sz="1600" dirty="0">
                <a:latin typeface="+mn-lt"/>
                <a:cs typeface="Arial" charset="0"/>
              </a:rPr>
              <a:t>La corrente nella spirale magnettizata produce un campo forte </a:t>
            </a:r>
            <a:r>
              <a:rPr lang="it-IT" sz="1600" dirty="0">
                <a:solidFill>
                  <a:srgbClr val="FF0000"/>
                </a:solidFill>
                <a:latin typeface="+mn-lt"/>
                <a:cs typeface="Arial" charset="0"/>
              </a:rPr>
              <a:t>F</a:t>
            </a:r>
            <a:r>
              <a:rPr lang="it-IT" sz="1600" dirty="0">
                <a:latin typeface="+mn-lt"/>
                <a:cs typeface="Arial" charset="0"/>
              </a:rPr>
              <a:t> che allinea i momenti magnetici (spin) dei protoni</a:t>
            </a:r>
          </a:p>
          <a:p>
            <a:pPr algn="just" eaLnBrk="1" hangingPunct="1">
              <a:defRPr/>
            </a:pPr>
            <a:endParaRPr lang="it-IT" sz="1600" dirty="0">
              <a:latin typeface="+mn-lt"/>
              <a:cs typeface="Arial" charset="0"/>
            </a:endParaRPr>
          </a:p>
          <a:p>
            <a:pPr algn="just" eaLnBrk="1" hangingPunct="1">
              <a:defRPr/>
            </a:pPr>
            <a:endParaRPr lang="it-IT" sz="1600" dirty="0">
              <a:latin typeface="+mn-lt"/>
              <a:cs typeface="Arial" charset="0"/>
            </a:endParaRPr>
          </a:p>
        </p:txBody>
      </p:sp>
      <p:sp>
        <p:nvSpPr>
          <p:cNvPr id="14" name="TextBox 13"/>
          <p:cNvSpPr txBox="1"/>
          <p:nvPr/>
        </p:nvSpPr>
        <p:spPr>
          <a:xfrm>
            <a:off x="4427538" y="5013325"/>
            <a:ext cx="3889375" cy="1816100"/>
          </a:xfrm>
          <a:prstGeom prst="rect">
            <a:avLst/>
          </a:prstGeom>
          <a:noFill/>
        </p:spPr>
        <p:txBody>
          <a:bodyPr>
            <a:spAutoFit/>
          </a:bodyPr>
          <a:lstStyle/>
          <a:p>
            <a:pPr algn="just" eaLnBrk="1" hangingPunct="1">
              <a:defRPr/>
            </a:pPr>
            <a:r>
              <a:rPr lang="it-IT" sz="1600" dirty="0">
                <a:latin typeface="+mn-lt"/>
                <a:cs typeface="Arial" charset="0"/>
              </a:rPr>
              <a:t>Quando il campo </a:t>
            </a:r>
            <a:r>
              <a:rPr lang="it-IT" sz="1600" dirty="0">
                <a:solidFill>
                  <a:srgbClr val="FF0000"/>
                </a:solidFill>
                <a:latin typeface="+mn-lt"/>
                <a:cs typeface="Arial" charset="0"/>
              </a:rPr>
              <a:t>F</a:t>
            </a:r>
            <a:r>
              <a:rPr lang="it-IT" sz="1600" dirty="0">
                <a:latin typeface="+mn-lt"/>
                <a:cs typeface="Arial" charset="0"/>
              </a:rPr>
              <a:t> è staccato, gli spin dei protoni causano la precessione attorno al campo geomagnetico </a:t>
            </a:r>
            <a:r>
              <a:rPr lang="it-IT" sz="1600" dirty="0">
                <a:solidFill>
                  <a:srgbClr val="FF0000"/>
                </a:solidFill>
                <a:latin typeface="+mn-lt"/>
                <a:cs typeface="Arial" charset="0"/>
              </a:rPr>
              <a:t>B</a:t>
            </a:r>
            <a:r>
              <a:rPr lang="it-IT" sz="1600" baseline="-25000" dirty="0">
                <a:solidFill>
                  <a:srgbClr val="FF0000"/>
                </a:solidFill>
                <a:latin typeface="+mn-lt"/>
                <a:cs typeface="Arial" charset="0"/>
              </a:rPr>
              <a:t>t</a:t>
            </a:r>
            <a:r>
              <a:rPr lang="it-IT" sz="1600" dirty="0">
                <a:latin typeface="+mn-lt"/>
                <a:cs typeface="Arial" charset="0"/>
              </a:rPr>
              <a:t> inducendo una corrente alternata nella spirale con frequenza di precessione di Larmor </a:t>
            </a:r>
            <a:r>
              <a:rPr lang="it-IT" sz="1600" dirty="0">
                <a:solidFill>
                  <a:srgbClr val="FF0000"/>
                </a:solidFill>
                <a:latin typeface="+mn-lt"/>
                <a:cs typeface="Arial" charset="0"/>
              </a:rPr>
              <a:t>f</a:t>
            </a:r>
            <a:r>
              <a:rPr lang="it-IT" sz="1600" dirty="0">
                <a:latin typeface="+mn-lt"/>
                <a:cs typeface="Arial" charset="0"/>
              </a:rPr>
              <a:t>.</a:t>
            </a:r>
          </a:p>
          <a:p>
            <a:pPr algn="just" eaLnBrk="1" hangingPunct="1">
              <a:defRPr/>
            </a:pPr>
            <a:endParaRPr lang="it-IT" sz="1600" dirty="0">
              <a:latin typeface="+mn-lt"/>
              <a:cs typeface="Arial" charset="0"/>
            </a:endParaRPr>
          </a:p>
          <a:p>
            <a:pPr algn="just" eaLnBrk="1" hangingPunct="1">
              <a:defRPr/>
            </a:pPr>
            <a:endParaRPr lang="it-IT" sz="1600" dirty="0">
              <a:latin typeface="+mn-lt"/>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B661BCD-9D0A-4957-AD62-2BAC69D33011}" type="slidenum">
              <a:rPr lang="it-IT" altLang="it-IT" smtClean="0"/>
              <a:pPr>
                <a:defRPr/>
              </a:pPr>
              <a:t>45</a:t>
            </a:fld>
            <a:endParaRPr lang="it-IT" altLang="it-IT"/>
          </a:p>
        </p:txBody>
      </p:sp>
      <p:pic>
        <p:nvPicPr>
          <p:cNvPr id="4" name="Picture 3"/>
          <p:cNvPicPr>
            <a:picLocks noChangeAspect="1"/>
          </p:cNvPicPr>
          <p:nvPr/>
        </p:nvPicPr>
        <p:blipFill rotWithShape="1">
          <a:blip r:embed="rId2"/>
          <a:srcRect t="16800" r="33064" b="8122"/>
          <a:stretch/>
        </p:blipFill>
        <p:spPr>
          <a:xfrm>
            <a:off x="1043608" y="1345717"/>
            <a:ext cx="6552728" cy="5512283"/>
          </a:xfrm>
          <a:prstGeom prst="rect">
            <a:avLst/>
          </a:prstGeom>
        </p:spPr>
      </p:pic>
      <p:sp>
        <p:nvSpPr>
          <p:cNvPr id="5" name="TextBox 4"/>
          <p:cNvSpPr txBox="1"/>
          <p:nvPr/>
        </p:nvSpPr>
        <p:spPr>
          <a:xfrm>
            <a:off x="2916560" y="951111"/>
            <a:ext cx="3311624" cy="461665"/>
          </a:xfrm>
          <a:prstGeom prst="rect">
            <a:avLst/>
          </a:prstGeom>
          <a:noFill/>
        </p:spPr>
        <p:txBody>
          <a:bodyPr wrap="square">
            <a:spAutoFit/>
          </a:bodyPr>
          <a:lstStyle/>
          <a:p>
            <a:pPr algn="just" eaLnBrk="1" hangingPunct="1">
              <a:defRPr/>
            </a:pPr>
            <a:r>
              <a:rPr lang="it-IT" sz="2400" dirty="0">
                <a:solidFill>
                  <a:srgbClr val="FF0000"/>
                </a:solidFill>
                <a:latin typeface="+mn-lt"/>
                <a:cs typeface="Arial" charset="0"/>
              </a:rPr>
              <a:t>Magnometro a protoni</a:t>
            </a:r>
          </a:p>
        </p:txBody>
      </p:sp>
    </p:spTree>
    <p:extLst>
      <p:ext uri="{BB962C8B-B14F-4D97-AF65-F5344CB8AC3E}">
        <p14:creationId xmlns:p14="http://schemas.microsoft.com/office/powerpoint/2010/main" val="2498139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16560" y="951111"/>
            <a:ext cx="3311624" cy="461665"/>
          </a:xfrm>
          <a:prstGeom prst="rect">
            <a:avLst/>
          </a:prstGeom>
          <a:noFill/>
        </p:spPr>
        <p:txBody>
          <a:bodyPr wrap="square">
            <a:spAutoFit/>
          </a:bodyPr>
          <a:lstStyle/>
          <a:p>
            <a:pPr algn="just" eaLnBrk="1" hangingPunct="1">
              <a:defRPr/>
            </a:pPr>
            <a:r>
              <a:rPr lang="it-IT" sz="2400" dirty="0">
                <a:solidFill>
                  <a:srgbClr val="FF0000"/>
                </a:solidFill>
                <a:latin typeface="+mn-lt"/>
                <a:cs typeface="Arial" charset="0"/>
              </a:rPr>
              <a:t>Magnometro a protoni</a:t>
            </a:r>
          </a:p>
        </p:txBody>
      </p:sp>
      <p:pic>
        <p:nvPicPr>
          <p:cNvPr id="6" name="Picture 5"/>
          <p:cNvPicPr>
            <a:picLocks noChangeAspect="1"/>
          </p:cNvPicPr>
          <p:nvPr/>
        </p:nvPicPr>
        <p:blipFill rotWithShape="1">
          <a:blip r:embed="rId3"/>
          <a:srcRect t="16800" r="33064" b="26384"/>
          <a:stretch/>
        </p:blipFill>
        <p:spPr>
          <a:xfrm>
            <a:off x="1043608" y="1345717"/>
            <a:ext cx="6552728" cy="4171515"/>
          </a:xfrm>
          <a:prstGeom prst="rect">
            <a:avLst/>
          </a:prstGeom>
        </p:spPr>
      </p:pic>
      <p:sp>
        <p:nvSpPr>
          <p:cNvPr id="11" name="TextBox 10"/>
          <p:cNvSpPr txBox="1"/>
          <p:nvPr/>
        </p:nvSpPr>
        <p:spPr>
          <a:xfrm>
            <a:off x="144041" y="5445224"/>
            <a:ext cx="8856662" cy="1323439"/>
          </a:xfrm>
          <a:prstGeom prst="rect">
            <a:avLst/>
          </a:prstGeom>
          <a:noFill/>
        </p:spPr>
        <p:txBody>
          <a:bodyPr>
            <a:spAutoFit/>
          </a:bodyPr>
          <a:lstStyle/>
          <a:p>
            <a:pPr algn="just" eaLnBrk="1" hangingPunct="1">
              <a:defRPr/>
            </a:pPr>
            <a:r>
              <a:rPr lang="it-IT" sz="1600" dirty="0">
                <a:latin typeface="+mn-lt"/>
                <a:cs typeface="Arial" charset="0"/>
              </a:rPr>
              <a:t>La precessione dei protoni ad una velocità angolare </a:t>
            </a:r>
            <a:r>
              <a:rPr lang="el-GR" sz="1600" dirty="0">
                <a:solidFill>
                  <a:srgbClr val="FF0000"/>
                </a:solidFill>
                <a:latin typeface="+mn-lt"/>
                <a:cs typeface="Arial" charset="0"/>
              </a:rPr>
              <a:t>ω</a:t>
            </a:r>
            <a:r>
              <a:rPr lang="it-IT" sz="1600" dirty="0">
                <a:latin typeface="+mn-lt"/>
                <a:cs typeface="Arial" charset="0"/>
              </a:rPr>
              <a:t>, nota come frequenza di precessione di </a:t>
            </a:r>
            <a:r>
              <a:rPr lang="it-IT" sz="1600" dirty="0">
                <a:solidFill>
                  <a:srgbClr val="0070C0"/>
                </a:solidFill>
                <a:latin typeface="+mn-lt"/>
                <a:cs typeface="Arial" charset="0"/>
              </a:rPr>
              <a:t>Larmor</a:t>
            </a:r>
            <a:r>
              <a:rPr lang="it-IT" sz="1600" dirty="0">
                <a:latin typeface="+mn-lt"/>
                <a:cs typeface="Arial" charset="0"/>
              </a:rPr>
              <a:t>, che è proporzionale alla forza del campo magnetico </a:t>
            </a:r>
            <a:r>
              <a:rPr lang="it-IT" sz="1600" dirty="0">
                <a:solidFill>
                  <a:srgbClr val="FF0000"/>
                </a:solidFill>
                <a:latin typeface="+mn-lt"/>
                <a:cs typeface="Arial" charset="0"/>
              </a:rPr>
              <a:t>F</a:t>
            </a:r>
            <a:r>
              <a:rPr lang="it-IT" sz="1600" dirty="0">
                <a:latin typeface="+mn-lt"/>
                <a:cs typeface="Arial" charset="0"/>
              </a:rPr>
              <a:t>, cioè </a:t>
            </a:r>
            <a:r>
              <a:rPr lang="el-GR" sz="1600" dirty="0">
                <a:solidFill>
                  <a:srgbClr val="FF0000"/>
                </a:solidFill>
                <a:latin typeface="+mn-lt"/>
                <a:cs typeface="Arial" charset="0"/>
              </a:rPr>
              <a:t>ω</a:t>
            </a:r>
            <a:r>
              <a:rPr lang="it-IT" sz="1600" dirty="0">
                <a:solidFill>
                  <a:srgbClr val="FF0000"/>
                </a:solidFill>
                <a:latin typeface="+mn-lt"/>
                <a:cs typeface="Arial" charset="0"/>
              </a:rPr>
              <a:t>=</a:t>
            </a:r>
            <a:r>
              <a:rPr lang="el-GR" sz="1600" dirty="0">
                <a:solidFill>
                  <a:srgbClr val="FF0000"/>
                </a:solidFill>
                <a:latin typeface="+mn-lt"/>
                <a:cs typeface="Arial" charset="0"/>
              </a:rPr>
              <a:t>γ</a:t>
            </a:r>
            <a:r>
              <a:rPr lang="it-IT" sz="1600" baseline="-25000" dirty="0">
                <a:solidFill>
                  <a:srgbClr val="FF0000"/>
                </a:solidFill>
                <a:latin typeface="+mn-lt"/>
                <a:cs typeface="Arial" charset="0"/>
              </a:rPr>
              <a:t>P</a:t>
            </a:r>
            <a:r>
              <a:rPr lang="it-IT" sz="1600" dirty="0">
                <a:solidFill>
                  <a:srgbClr val="FF0000"/>
                </a:solidFill>
                <a:latin typeface="+mn-lt"/>
                <a:cs typeface="Arial" charset="0"/>
              </a:rPr>
              <a:t>F</a:t>
            </a:r>
            <a:r>
              <a:rPr lang="it-IT" sz="1600" dirty="0">
                <a:latin typeface="+mn-lt"/>
                <a:cs typeface="Arial" charset="0"/>
              </a:rPr>
              <a:t>. La costante </a:t>
            </a:r>
            <a:r>
              <a:rPr lang="el-GR" sz="1600" dirty="0">
                <a:solidFill>
                  <a:srgbClr val="FF0000"/>
                </a:solidFill>
                <a:latin typeface="+mn-lt"/>
                <a:cs typeface="Arial" charset="0"/>
              </a:rPr>
              <a:t>γ</a:t>
            </a:r>
            <a:r>
              <a:rPr lang="it-IT" sz="1600" baseline="-25000" dirty="0">
                <a:solidFill>
                  <a:srgbClr val="FF0000"/>
                </a:solidFill>
                <a:latin typeface="+mn-lt"/>
                <a:cs typeface="Arial" charset="0"/>
              </a:rPr>
              <a:t>P</a:t>
            </a:r>
            <a:r>
              <a:rPr lang="it-IT" sz="1600" dirty="0">
                <a:latin typeface="+mn-lt"/>
                <a:cs typeface="Arial" charset="0"/>
              </a:rPr>
              <a:t> è il rapporto giromagnetico del protone, cioè il rapporto del suo momento magnetico ed il suo momento angolare di spin.La relazione fra la frequenza della corrente indotta e l’intensità del campo magnetico è chiamata rapporto giromagnetico del protone, ed è pari a </a:t>
            </a:r>
            <a:r>
              <a:rPr lang="it-IT" sz="1600" dirty="0">
                <a:solidFill>
                  <a:srgbClr val="0070C0"/>
                </a:solidFill>
                <a:latin typeface="+mn-lt"/>
                <a:cs typeface="Arial" charset="0"/>
              </a:rPr>
              <a:t>0.042576 Hz/nT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225425" y="5324475"/>
            <a:ext cx="85756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250"/>
              </a:spcBef>
              <a:buClr>
                <a:srgbClr val="FF0000"/>
              </a:buClr>
              <a:buFont typeface="Calibri" panose="020F0502020204030204" pitchFamily="34" charset="0"/>
              <a:buChar char="•"/>
            </a:pPr>
            <a:r>
              <a:rPr lang="en-US" altLang="it-IT" sz="2000" b="1">
                <a:solidFill>
                  <a:srgbClr val="FF0000"/>
                </a:solidFill>
                <a:ea typeface="DejaVu Sans" charset="0"/>
                <a:cs typeface="DejaVu Sans" charset="0"/>
              </a:rPr>
              <a:t>Magnetization</a:t>
            </a:r>
            <a:r>
              <a:rPr lang="en-US" altLang="it-IT" sz="2000" b="1">
                <a:solidFill>
                  <a:srgbClr val="000000"/>
                </a:solidFill>
                <a:ea typeface="DejaVu Sans" charset="0"/>
                <a:cs typeface="DejaVu Sans" charset="0"/>
              </a:rPr>
              <a:t> - the magnetic moment per unit volume</a:t>
            </a:r>
          </a:p>
        </p:txBody>
      </p:sp>
      <p:sp>
        <p:nvSpPr>
          <p:cNvPr id="8195" name="Text Box 2"/>
          <p:cNvSpPr txBox="1">
            <a:spLocks noChangeArrowheads="1"/>
          </p:cNvSpPr>
          <p:nvPr/>
        </p:nvSpPr>
        <p:spPr bwMode="auto">
          <a:xfrm>
            <a:off x="7620000" y="4706938"/>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8196" name="Rectangle 4"/>
          <p:cNvSpPr>
            <a:spLocks noChangeArrowheads="1"/>
          </p:cNvSpPr>
          <p:nvPr/>
        </p:nvSpPr>
        <p:spPr bwMode="auto">
          <a:xfrm>
            <a:off x="4300538" y="1196975"/>
            <a:ext cx="4843462"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just" eaLnBrk="1" hangingPunct="1">
              <a:spcBef>
                <a:spcPts val="1250"/>
              </a:spcBef>
              <a:buFont typeface="Calibri" panose="020F0502020204030204" pitchFamily="34" charset="0"/>
              <a:buChar char="•"/>
            </a:pPr>
            <a:r>
              <a:rPr lang="en-US" altLang="it-IT" sz="2000" b="1">
                <a:solidFill>
                  <a:srgbClr val="000000"/>
                </a:solidFill>
                <a:ea typeface="DejaVu Sans" charset="0"/>
                <a:cs typeface="DejaVu Sans" charset="0"/>
              </a:rPr>
              <a:t>The magnetic moment m of each atom is associated with a current loop. The net magnetic moment of a volume V of the material depends on the degree of alignment of the individual atomic magnetic moments. It is the vector sum of all the atomic magnetic moments in the material. The magnetic moment per unit volume of the material is called its </a:t>
            </a:r>
            <a:r>
              <a:rPr lang="en-US" altLang="it-IT" sz="2000" b="1">
                <a:solidFill>
                  <a:srgbClr val="FF3300"/>
                </a:solidFill>
                <a:ea typeface="DejaVu Sans" charset="0"/>
                <a:cs typeface="DejaVu Sans" charset="0"/>
              </a:rPr>
              <a:t>magnetization M.</a:t>
            </a:r>
          </a:p>
        </p:txBody>
      </p:sp>
      <p:graphicFrame>
        <p:nvGraphicFramePr>
          <p:cNvPr id="8197" name="Object 5"/>
          <p:cNvGraphicFramePr>
            <a:graphicFrameLocks noChangeAspect="1"/>
          </p:cNvGraphicFramePr>
          <p:nvPr/>
        </p:nvGraphicFramePr>
        <p:xfrm>
          <a:off x="4562475" y="4070350"/>
          <a:ext cx="4146550" cy="639763"/>
        </p:xfrm>
        <a:graphic>
          <a:graphicData uri="http://schemas.openxmlformats.org/presentationml/2006/ole">
            <mc:AlternateContent xmlns:mc="http://schemas.openxmlformats.org/markup-compatibility/2006">
              <mc:Choice xmlns:v="urn:schemas-microsoft-com:vml" Requires="v">
                <p:oleObj spid="_x0000_s8314" r:id="rId4" imgW="457193" imgH="401661" progId="">
                  <p:embed/>
                </p:oleObj>
              </mc:Choice>
              <mc:Fallback>
                <p:oleObj r:id="rId4" imgW="457193" imgH="401661"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4070350"/>
                        <a:ext cx="4146550" cy="639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590550" y="5759450"/>
          <a:ext cx="7600950" cy="723900"/>
        </p:xfrm>
        <a:graphic>
          <a:graphicData uri="http://schemas.openxmlformats.org/presentationml/2006/ole">
            <mc:AlternateContent xmlns:mc="http://schemas.openxmlformats.org/markup-compatibility/2006">
              <mc:Choice xmlns:v="urn:schemas-microsoft-com:vml" Requires="v">
                <p:oleObj spid="_x0000_s8315" r:id="rId6" imgW="457193" imgH="457193" progId="">
                  <p:embed/>
                </p:oleObj>
              </mc:Choice>
              <mc:Fallback>
                <p:oleObj r:id="rId6" imgW="457193" imgH="457193"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550" y="5759450"/>
                        <a:ext cx="7600950" cy="723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199" name="Group 7"/>
          <p:cNvGrpSpPr>
            <a:grpSpLocks/>
          </p:cNvGrpSpPr>
          <p:nvPr/>
        </p:nvGrpSpPr>
        <p:grpSpPr bwMode="auto">
          <a:xfrm>
            <a:off x="212725" y="1284288"/>
            <a:ext cx="3952875" cy="4095750"/>
            <a:chOff x="134" y="1045"/>
            <a:chExt cx="2490" cy="2580"/>
          </a:xfrm>
        </p:grpSpPr>
        <p:grpSp>
          <p:nvGrpSpPr>
            <p:cNvPr id="8200" name="Group 8"/>
            <p:cNvGrpSpPr>
              <a:grpSpLocks/>
            </p:cNvGrpSpPr>
            <p:nvPr/>
          </p:nvGrpSpPr>
          <p:grpSpPr bwMode="auto">
            <a:xfrm>
              <a:off x="134" y="1045"/>
              <a:ext cx="2490" cy="2580"/>
              <a:chOff x="134" y="1045"/>
              <a:chExt cx="2490" cy="2580"/>
            </a:xfrm>
          </p:grpSpPr>
          <p:sp>
            <p:nvSpPr>
              <p:cNvPr id="8204" name="Freeform 9"/>
              <p:cNvSpPr>
                <a:spLocks noChangeArrowheads="1"/>
              </p:cNvSpPr>
              <p:nvPr/>
            </p:nvSpPr>
            <p:spPr bwMode="auto">
              <a:xfrm>
                <a:off x="229" y="1045"/>
                <a:ext cx="2351" cy="2351"/>
              </a:xfrm>
              <a:custGeom>
                <a:avLst/>
                <a:gdLst>
                  <a:gd name="T0" fmla="*/ 1076 w 1872"/>
                  <a:gd name="T1" fmla="*/ 490 h 1968"/>
                  <a:gd name="T2" fmla="*/ 1790 w 1872"/>
                  <a:gd name="T3" fmla="*/ 0 h 1968"/>
                  <a:gd name="T4" fmla="*/ 2268 w 1872"/>
                  <a:gd name="T5" fmla="*/ 0 h 1968"/>
                  <a:gd name="T6" fmla="*/ 2985 w 1872"/>
                  <a:gd name="T7" fmla="*/ 0 h 1968"/>
                  <a:gd name="T8" fmla="*/ 3462 w 1872"/>
                  <a:gd name="T9" fmla="*/ 97 h 1968"/>
                  <a:gd name="T10" fmla="*/ 3822 w 1872"/>
                  <a:gd name="T11" fmla="*/ 293 h 1968"/>
                  <a:gd name="T12" fmla="*/ 4180 w 1872"/>
                  <a:gd name="T13" fmla="*/ 782 h 1968"/>
                  <a:gd name="T14" fmla="*/ 4298 w 1872"/>
                  <a:gd name="T15" fmla="*/ 1076 h 1968"/>
                  <a:gd name="T16" fmla="*/ 4537 w 1872"/>
                  <a:gd name="T17" fmla="*/ 1563 h 1968"/>
                  <a:gd name="T18" fmla="*/ 4658 w 1872"/>
                  <a:gd name="T19" fmla="*/ 1956 h 1968"/>
                  <a:gd name="T20" fmla="*/ 4658 w 1872"/>
                  <a:gd name="T21" fmla="*/ 2249 h 1968"/>
                  <a:gd name="T22" fmla="*/ 4537 w 1872"/>
                  <a:gd name="T23" fmla="*/ 2836 h 1968"/>
                  <a:gd name="T24" fmla="*/ 4418 w 1872"/>
                  <a:gd name="T25" fmla="*/ 3129 h 1968"/>
                  <a:gd name="T26" fmla="*/ 4180 w 1872"/>
                  <a:gd name="T27" fmla="*/ 3423 h 1968"/>
                  <a:gd name="T28" fmla="*/ 3702 w 1872"/>
                  <a:gd name="T29" fmla="*/ 3812 h 1968"/>
                  <a:gd name="T30" fmla="*/ 3462 w 1872"/>
                  <a:gd name="T31" fmla="*/ 3910 h 1968"/>
                  <a:gd name="T32" fmla="*/ 3225 w 1872"/>
                  <a:gd name="T33" fmla="*/ 3910 h 1968"/>
                  <a:gd name="T34" fmla="*/ 2745 w 1872"/>
                  <a:gd name="T35" fmla="*/ 4009 h 1968"/>
                  <a:gd name="T36" fmla="*/ 2390 w 1872"/>
                  <a:gd name="T37" fmla="*/ 4009 h 1968"/>
                  <a:gd name="T38" fmla="*/ 2029 w 1872"/>
                  <a:gd name="T39" fmla="*/ 4009 h 1968"/>
                  <a:gd name="T40" fmla="*/ 1790 w 1872"/>
                  <a:gd name="T41" fmla="*/ 3910 h 1968"/>
                  <a:gd name="T42" fmla="*/ 1314 w 1872"/>
                  <a:gd name="T43" fmla="*/ 3715 h 1968"/>
                  <a:gd name="T44" fmla="*/ 717 w 1872"/>
                  <a:gd name="T45" fmla="*/ 3423 h 1968"/>
                  <a:gd name="T46" fmla="*/ 358 w 1872"/>
                  <a:gd name="T47" fmla="*/ 3031 h 1968"/>
                  <a:gd name="T48" fmla="*/ 0 w 1872"/>
                  <a:gd name="T49" fmla="*/ 2249 h 1968"/>
                  <a:gd name="T50" fmla="*/ 118 w 1872"/>
                  <a:gd name="T51" fmla="*/ 1563 h 1968"/>
                  <a:gd name="T52" fmla="*/ 240 w 1872"/>
                  <a:gd name="T53" fmla="*/ 1369 h 1968"/>
                  <a:gd name="T54" fmla="*/ 358 w 1872"/>
                  <a:gd name="T55" fmla="*/ 1076 h 1968"/>
                  <a:gd name="T56" fmla="*/ 717 w 1872"/>
                  <a:gd name="T57" fmla="*/ 683 h 1968"/>
                  <a:gd name="T58" fmla="*/ 1076 w 1872"/>
                  <a:gd name="T59" fmla="*/ 490 h 19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72"/>
                  <a:gd name="T91" fmla="*/ 0 h 1968"/>
                  <a:gd name="T92" fmla="*/ 1872 w 1872"/>
                  <a:gd name="T93" fmla="*/ 1968 h 19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72" h="1968">
                    <a:moveTo>
                      <a:pt x="432" y="240"/>
                    </a:moveTo>
                    <a:lnTo>
                      <a:pt x="720" y="0"/>
                    </a:lnTo>
                    <a:lnTo>
                      <a:pt x="912" y="0"/>
                    </a:lnTo>
                    <a:lnTo>
                      <a:pt x="1200" y="0"/>
                    </a:lnTo>
                    <a:lnTo>
                      <a:pt x="1392" y="48"/>
                    </a:lnTo>
                    <a:lnTo>
                      <a:pt x="1536" y="144"/>
                    </a:lnTo>
                    <a:lnTo>
                      <a:pt x="1680" y="384"/>
                    </a:lnTo>
                    <a:lnTo>
                      <a:pt x="1728" y="528"/>
                    </a:lnTo>
                    <a:lnTo>
                      <a:pt x="1824" y="768"/>
                    </a:lnTo>
                    <a:lnTo>
                      <a:pt x="1872" y="960"/>
                    </a:lnTo>
                    <a:lnTo>
                      <a:pt x="1872" y="1104"/>
                    </a:lnTo>
                    <a:lnTo>
                      <a:pt x="1824" y="1392"/>
                    </a:lnTo>
                    <a:lnTo>
                      <a:pt x="1776" y="1536"/>
                    </a:lnTo>
                    <a:lnTo>
                      <a:pt x="1680" y="1680"/>
                    </a:lnTo>
                    <a:lnTo>
                      <a:pt x="1488" y="1872"/>
                    </a:lnTo>
                    <a:lnTo>
                      <a:pt x="1392" y="1920"/>
                    </a:lnTo>
                    <a:lnTo>
                      <a:pt x="1296" y="1920"/>
                    </a:lnTo>
                    <a:lnTo>
                      <a:pt x="1104" y="1968"/>
                    </a:lnTo>
                    <a:lnTo>
                      <a:pt x="960" y="1968"/>
                    </a:lnTo>
                    <a:lnTo>
                      <a:pt x="816" y="1968"/>
                    </a:lnTo>
                    <a:lnTo>
                      <a:pt x="720" y="1920"/>
                    </a:lnTo>
                    <a:lnTo>
                      <a:pt x="528" y="1824"/>
                    </a:lnTo>
                    <a:lnTo>
                      <a:pt x="288" y="1680"/>
                    </a:lnTo>
                    <a:lnTo>
                      <a:pt x="144" y="1488"/>
                    </a:lnTo>
                    <a:lnTo>
                      <a:pt x="0" y="1104"/>
                    </a:lnTo>
                    <a:lnTo>
                      <a:pt x="48" y="768"/>
                    </a:lnTo>
                    <a:lnTo>
                      <a:pt x="96" y="672"/>
                    </a:lnTo>
                    <a:lnTo>
                      <a:pt x="144" y="528"/>
                    </a:lnTo>
                    <a:lnTo>
                      <a:pt x="288" y="336"/>
                    </a:lnTo>
                    <a:lnTo>
                      <a:pt x="432" y="240"/>
                    </a:lnTo>
                    <a:close/>
                  </a:path>
                </a:pathLst>
              </a:custGeom>
              <a:solidFill>
                <a:srgbClr val="FFFF00"/>
              </a:solidFill>
              <a:ln w="9360">
                <a:solidFill>
                  <a:srgbClr val="000000"/>
                </a:solidFill>
                <a:round/>
                <a:headEnd/>
                <a:tailEnd/>
              </a:ln>
            </p:spPr>
            <p:txBody>
              <a:bodyPr wrap="none" anchor="ctr"/>
              <a:lstStyle/>
              <a:p>
                <a:endParaRPr lang="it-IT"/>
              </a:p>
            </p:txBody>
          </p:sp>
          <p:grpSp>
            <p:nvGrpSpPr>
              <p:cNvPr id="8205" name="Group 10"/>
              <p:cNvGrpSpPr>
                <a:grpSpLocks/>
              </p:cNvGrpSpPr>
              <p:nvPr/>
            </p:nvGrpSpPr>
            <p:grpSpPr bwMode="auto">
              <a:xfrm>
                <a:off x="1158" y="1310"/>
                <a:ext cx="241" cy="291"/>
                <a:chOff x="1158" y="1310"/>
                <a:chExt cx="241" cy="291"/>
              </a:xfrm>
            </p:grpSpPr>
            <p:sp>
              <p:nvSpPr>
                <p:cNvPr id="8278" name="Oval 11"/>
                <p:cNvSpPr>
                  <a:spLocks noChangeArrowheads="1"/>
                </p:cNvSpPr>
                <p:nvPr/>
              </p:nvSpPr>
              <p:spPr bwMode="auto">
                <a:xfrm rot="-3360000">
                  <a:off x="1136" y="1408"/>
                  <a:ext cx="287" cy="95"/>
                </a:xfrm>
                <a:prstGeom prst="ellipse">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8279" name="Line 12"/>
                <p:cNvSpPr>
                  <a:spLocks noChangeShapeType="1"/>
                </p:cNvSpPr>
                <p:nvPr/>
              </p:nvSpPr>
              <p:spPr bwMode="auto">
                <a:xfrm flipH="1" flipV="1">
                  <a:off x="1159" y="1373"/>
                  <a:ext cx="120" cy="83"/>
                </a:xfrm>
                <a:prstGeom prst="line">
                  <a:avLst/>
                </a:prstGeom>
                <a:noFill/>
                <a:ln w="158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8206" name="Group 13"/>
              <p:cNvGrpSpPr>
                <a:grpSpLocks/>
              </p:cNvGrpSpPr>
              <p:nvPr/>
            </p:nvGrpSpPr>
            <p:grpSpPr bwMode="auto">
              <a:xfrm>
                <a:off x="1921" y="1298"/>
                <a:ext cx="233" cy="301"/>
                <a:chOff x="1921" y="1298"/>
                <a:chExt cx="233" cy="301"/>
              </a:xfrm>
            </p:grpSpPr>
            <p:sp>
              <p:nvSpPr>
                <p:cNvPr id="8276" name="Oval 14"/>
                <p:cNvSpPr>
                  <a:spLocks noChangeArrowheads="1"/>
                </p:cNvSpPr>
                <p:nvPr/>
              </p:nvSpPr>
              <p:spPr bwMode="auto">
                <a:xfrm rot="-3960000">
                  <a:off x="1908" y="1401"/>
                  <a:ext cx="287" cy="95"/>
                </a:xfrm>
                <a:prstGeom prst="ellipse">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8277" name="Line 15"/>
                <p:cNvSpPr>
                  <a:spLocks noChangeShapeType="1"/>
                </p:cNvSpPr>
                <p:nvPr/>
              </p:nvSpPr>
              <p:spPr bwMode="auto">
                <a:xfrm flipH="1" flipV="1">
                  <a:off x="1920" y="1389"/>
                  <a:ext cx="132" cy="60"/>
                </a:xfrm>
                <a:prstGeom prst="line">
                  <a:avLst/>
                </a:prstGeom>
                <a:noFill/>
                <a:ln w="158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8207" name="Group 16"/>
              <p:cNvGrpSpPr>
                <a:grpSpLocks/>
              </p:cNvGrpSpPr>
              <p:nvPr/>
            </p:nvGrpSpPr>
            <p:grpSpPr bwMode="auto">
              <a:xfrm>
                <a:off x="716" y="1582"/>
                <a:ext cx="228" cy="302"/>
                <a:chOff x="716" y="1582"/>
                <a:chExt cx="228" cy="302"/>
              </a:xfrm>
            </p:grpSpPr>
            <p:sp>
              <p:nvSpPr>
                <p:cNvPr id="8274" name="Oval 17"/>
                <p:cNvSpPr>
                  <a:spLocks noChangeArrowheads="1"/>
                </p:cNvSpPr>
                <p:nvPr/>
              </p:nvSpPr>
              <p:spPr bwMode="auto">
                <a:xfrm rot="4200000">
                  <a:off x="667" y="1685"/>
                  <a:ext cx="287" cy="95"/>
                </a:xfrm>
                <a:prstGeom prst="ellipse">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8275" name="Line 18"/>
                <p:cNvSpPr>
                  <a:spLocks noChangeShapeType="1"/>
                </p:cNvSpPr>
                <p:nvPr/>
              </p:nvSpPr>
              <p:spPr bwMode="auto">
                <a:xfrm flipV="1">
                  <a:off x="811" y="1682"/>
                  <a:ext cx="134" cy="51"/>
                </a:xfrm>
                <a:prstGeom prst="line">
                  <a:avLst/>
                </a:prstGeom>
                <a:noFill/>
                <a:ln w="158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8208" name="Group 19"/>
              <p:cNvGrpSpPr>
                <a:grpSpLocks/>
              </p:cNvGrpSpPr>
              <p:nvPr/>
            </p:nvGrpSpPr>
            <p:grpSpPr bwMode="auto">
              <a:xfrm>
                <a:off x="1318" y="1589"/>
                <a:ext cx="302" cy="220"/>
                <a:chOff x="1318" y="1589"/>
                <a:chExt cx="302" cy="220"/>
              </a:xfrm>
            </p:grpSpPr>
            <p:sp>
              <p:nvSpPr>
                <p:cNvPr id="8272" name="Oval 20"/>
                <p:cNvSpPr>
                  <a:spLocks noChangeArrowheads="1"/>
                </p:cNvSpPr>
                <p:nvPr/>
              </p:nvSpPr>
              <p:spPr bwMode="auto">
                <a:xfrm rot="9960000">
                  <a:off x="1325" y="1622"/>
                  <a:ext cx="287" cy="95"/>
                </a:xfrm>
                <a:prstGeom prst="ellipse">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8273" name="Line 21"/>
                <p:cNvSpPr>
                  <a:spLocks noChangeShapeType="1"/>
                </p:cNvSpPr>
                <p:nvPr/>
              </p:nvSpPr>
              <p:spPr bwMode="auto">
                <a:xfrm>
                  <a:off x="1469" y="1670"/>
                  <a:ext cx="34" cy="139"/>
                </a:xfrm>
                <a:prstGeom prst="line">
                  <a:avLst/>
                </a:prstGeom>
                <a:noFill/>
                <a:ln w="158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8209" name="Group 22"/>
              <p:cNvGrpSpPr>
                <a:grpSpLocks/>
              </p:cNvGrpSpPr>
              <p:nvPr/>
            </p:nvGrpSpPr>
            <p:grpSpPr bwMode="auto">
              <a:xfrm>
                <a:off x="1979" y="1634"/>
                <a:ext cx="296" cy="237"/>
                <a:chOff x="1979" y="1634"/>
                <a:chExt cx="296" cy="237"/>
              </a:xfrm>
            </p:grpSpPr>
            <p:sp>
              <p:nvSpPr>
                <p:cNvPr id="8270" name="Oval 23"/>
                <p:cNvSpPr>
                  <a:spLocks noChangeArrowheads="1"/>
                </p:cNvSpPr>
                <p:nvPr/>
              </p:nvSpPr>
              <p:spPr bwMode="auto">
                <a:xfrm rot="1800000">
                  <a:off x="1985" y="1710"/>
                  <a:ext cx="287" cy="95"/>
                </a:xfrm>
                <a:prstGeom prst="ellipse">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8271" name="Line 24"/>
                <p:cNvSpPr>
                  <a:spLocks noChangeShapeType="1"/>
                </p:cNvSpPr>
                <p:nvPr/>
              </p:nvSpPr>
              <p:spPr bwMode="auto">
                <a:xfrm flipV="1">
                  <a:off x="2128" y="1633"/>
                  <a:ext cx="71" cy="125"/>
                </a:xfrm>
                <a:prstGeom prst="line">
                  <a:avLst/>
                </a:prstGeom>
                <a:noFill/>
                <a:ln w="158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8210" name="Group 25"/>
              <p:cNvGrpSpPr>
                <a:grpSpLocks/>
              </p:cNvGrpSpPr>
              <p:nvPr/>
            </p:nvGrpSpPr>
            <p:grpSpPr bwMode="auto">
              <a:xfrm>
                <a:off x="1031" y="1887"/>
                <a:ext cx="242" cy="290"/>
                <a:chOff x="1031" y="1887"/>
                <a:chExt cx="242" cy="290"/>
              </a:xfrm>
            </p:grpSpPr>
            <p:sp>
              <p:nvSpPr>
                <p:cNvPr id="8268" name="Oval 26"/>
                <p:cNvSpPr>
                  <a:spLocks noChangeArrowheads="1"/>
                </p:cNvSpPr>
                <p:nvPr/>
              </p:nvSpPr>
              <p:spPr bwMode="auto">
                <a:xfrm rot="3300000">
                  <a:off x="1009" y="1984"/>
                  <a:ext cx="287" cy="95"/>
                </a:xfrm>
                <a:prstGeom prst="ellipse">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8269" name="Line 27"/>
                <p:cNvSpPr>
                  <a:spLocks noChangeShapeType="1"/>
                </p:cNvSpPr>
                <p:nvPr/>
              </p:nvSpPr>
              <p:spPr bwMode="auto">
                <a:xfrm flipV="1">
                  <a:off x="1153" y="1949"/>
                  <a:ext cx="117" cy="83"/>
                </a:xfrm>
                <a:prstGeom prst="line">
                  <a:avLst/>
                </a:prstGeom>
                <a:noFill/>
                <a:ln w="158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8211" name="Group 28"/>
              <p:cNvGrpSpPr>
                <a:grpSpLocks/>
              </p:cNvGrpSpPr>
              <p:nvPr/>
            </p:nvGrpSpPr>
            <p:grpSpPr bwMode="auto">
              <a:xfrm>
                <a:off x="1260" y="2402"/>
                <a:ext cx="296" cy="237"/>
                <a:chOff x="1260" y="2402"/>
                <a:chExt cx="296" cy="237"/>
              </a:xfrm>
            </p:grpSpPr>
            <p:sp>
              <p:nvSpPr>
                <p:cNvPr id="8266" name="Oval 29"/>
                <p:cNvSpPr>
                  <a:spLocks noChangeArrowheads="1"/>
                </p:cNvSpPr>
                <p:nvPr/>
              </p:nvSpPr>
              <p:spPr bwMode="auto">
                <a:xfrm rot="-1860000">
                  <a:off x="1264" y="2479"/>
                  <a:ext cx="287" cy="95"/>
                </a:xfrm>
                <a:prstGeom prst="ellipse">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8267" name="Line 30"/>
                <p:cNvSpPr>
                  <a:spLocks noChangeShapeType="1"/>
                </p:cNvSpPr>
                <p:nvPr/>
              </p:nvSpPr>
              <p:spPr bwMode="auto">
                <a:xfrm flipH="1" flipV="1">
                  <a:off x="1334" y="2401"/>
                  <a:ext cx="74" cy="125"/>
                </a:xfrm>
                <a:prstGeom prst="line">
                  <a:avLst/>
                </a:prstGeom>
                <a:noFill/>
                <a:ln w="158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8212" name="Group 31"/>
              <p:cNvGrpSpPr>
                <a:grpSpLocks/>
              </p:cNvGrpSpPr>
              <p:nvPr/>
            </p:nvGrpSpPr>
            <p:grpSpPr bwMode="auto">
              <a:xfrm>
                <a:off x="1768" y="2341"/>
                <a:ext cx="287" cy="191"/>
                <a:chOff x="1768" y="2341"/>
                <a:chExt cx="287" cy="191"/>
              </a:xfrm>
            </p:grpSpPr>
            <p:sp>
              <p:nvSpPr>
                <p:cNvPr id="8264" name="Oval 32"/>
                <p:cNvSpPr>
                  <a:spLocks noChangeArrowheads="1"/>
                </p:cNvSpPr>
                <p:nvPr/>
              </p:nvSpPr>
              <p:spPr bwMode="auto">
                <a:xfrm>
                  <a:off x="1768" y="2437"/>
                  <a:ext cx="287" cy="95"/>
                </a:xfrm>
                <a:prstGeom prst="ellipse">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8265" name="Line 33"/>
                <p:cNvSpPr>
                  <a:spLocks noChangeShapeType="1"/>
                </p:cNvSpPr>
                <p:nvPr/>
              </p:nvSpPr>
              <p:spPr bwMode="auto">
                <a:xfrm flipV="1">
                  <a:off x="1912" y="2340"/>
                  <a:ext cx="0" cy="145"/>
                </a:xfrm>
                <a:prstGeom prst="line">
                  <a:avLst/>
                </a:prstGeom>
                <a:noFill/>
                <a:ln w="158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8213" name="Group 34"/>
              <p:cNvGrpSpPr>
                <a:grpSpLocks/>
              </p:cNvGrpSpPr>
              <p:nvPr/>
            </p:nvGrpSpPr>
            <p:grpSpPr bwMode="auto">
              <a:xfrm>
                <a:off x="1528" y="2053"/>
                <a:ext cx="287" cy="191"/>
                <a:chOff x="1528" y="2053"/>
                <a:chExt cx="287" cy="191"/>
              </a:xfrm>
            </p:grpSpPr>
            <p:sp>
              <p:nvSpPr>
                <p:cNvPr id="8262" name="Oval 35"/>
                <p:cNvSpPr>
                  <a:spLocks noChangeArrowheads="1"/>
                </p:cNvSpPr>
                <p:nvPr/>
              </p:nvSpPr>
              <p:spPr bwMode="auto">
                <a:xfrm>
                  <a:off x="1528" y="2149"/>
                  <a:ext cx="287" cy="95"/>
                </a:xfrm>
                <a:prstGeom prst="ellipse">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8263" name="Line 36"/>
                <p:cNvSpPr>
                  <a:spLocks noChangeShapeType="1"/>
                </p:cNvSpPr>
                <p:nvPr/>
              </p:nvSpPr>
              <p:spPr bwMode="auto">
                <a:xfrm flipV="1">
                  <a:off x="1672" y="2052"/>
                  <a:ext cx="0" cy="145"/>
                </a:xfrm>
                <a:prstGeom prst="line">
                  <a:avLst/>
                </a:prstGeom>
                <a:noFill/>
                <a:ln w="158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8214" name="Group 37"/>
              <p:cNvGrpSpPr>
                <a:grpSpLocks/>
              </p:cNvGrpSpPr>
              <p:nvPr/>
            </p:nvGrpSpPr>
            <p:grpSpPr bwMode="auto">
              <a:xfrm>
                <a:off x="1580" y="2608"/>
                <a:ext cx="224" cy="302"/>
                <a:chOff x="1580" y="2608"/>
                <a:chExt cx="224" cy="302"/>
              </a:xfrm>
            </p:grpSpPr>
            <p:sp>
              <p:nvSpPr>
                <p:cNvPr id="8260" name="Oval 38"/>
                <p:cNvSpPr>
                  <a:spLocks noChangeArrowheads="1"/>
                </p:cNvSpPr>
                <p:nvPr/>
              </p:nvSpPr>
              <p:spPr bwMode="auto">
                <a:xfrm rot="-6360000">
                  <a:off x="1574" y="2712"/>
                  <a:ext cx="287" cy="95"/>
                </a:xfrm>
                <a:prstGeom prst="ellipse">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8261" name="Line 39"/>
                <p:cNvSpPr>
                  <a:spLocks noChangeShapeType="1"/>
                </p:cNvSpPr>
                <p:nvPr/>
              </p:nvSpPr>
              <p:spPr bwMode="auto">
                <a:xfrm flipH="1">
                  <a:off x="1579" y="2760"/>
                  <a:ext cx="139" cy="39"/>
                </a:xfrm>
                <a:prstGeom prst="line">
                  <a:avLst/>
                </a:prstGeom>
                <a:noFill/>
                <a:ln w="158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8215" name="Group 40"/>
              <p:cNvGrpSpPr>
                <a:grpSpLocks/>
              </p:cNvGrpSpPr>
              <p:nvPr/>
            </p:nvGrpSpPr>
            <p:grpSpPr bwMode="auto">
              <a:xfrm>
                <a:off x="1601" y="2938"/>
                <a:ext cx="261" cy="279"/>
                <a:chOff x="1601" y="2938"/>
                <a:chExt cx="261" cy="279"/>
              </a:xfrm>
            </p:grpSpPr>
            <p:sp>
              <p:nvSpPr>
                <p:cNvPr id="8258" name="Oval 41"/>
                <p:cNvSpPr>
                  <a:spLocks noChangeArrowheads="1"/>
                </p:cNvSpPr>
                <p:nvPr/>
              </p:nvSpPr>
              <p:spPr bwMode="auto">
                <a:xfrm rot="7860000">
                  <a:off x="1588" y="3029"/>
                  <a:ext cx="287" cy="95"/>
                </a:xfrm>
                <a:prstGeom prst="ellipse">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8259" name="Line 42"/>
                <p:cNvSpPr>
                  <a:spLocks noChangeShapeType="1"/>
                </p:cNvSpPr>
                <p:nvPr/>
              </p:nvSpPr>
              <p:spPr bwMode="auto">
                <a:xfrm>
                  <a:off x="1732" y="3078"/>
                  <a:ext cx="107" cy="94"/>
                </a:xfrm>
                <a:prstGeom prst="line">
                  <a:avLst/>
                </a:prstGeom>
                <a:noFill/>
                <a:ln w="158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8216" name="Group 43"/>
              <p:cNvGrpSpPr>
                <a:grpSpLocks/>
              </p:cNvGrpSpPr>
              <p:nvPr/>
            </p:nvGrpSpPr>
            <p:grpSpPr bwMode="auto">
              <a:xfrm>
                <a:off x="1980" y="2824"/>
                <a:ext cx="281" cy="259"/>
                <a:chOff x="1980" y="2824"/>
                <a:chExt cx="281" cy="259"/>
              </a:xfrm>
            </p:grpSpPr>
            <p:sp>
              <p:nvSpPr>
                <p:cNvPr id="8256" name="Oval 44"/>
                <p:cNvSpPr>
                  <a:spLocks noChangeArrowheads="1"/>
                </p:cNvSpPr>
                <p:nvPr/>
              </p:nvSpPr>
              <p:spPr bwMode="auto">
                <a:xfrm rot="2400000">
                  <a:off x="1978" y="2905"/>
                  <a:ext cx="287" cy="95"/>
                </a:xfrm>
                <a:prstGeom prst="ellipse">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8257" name="Line 45"/>
                <p:cNvSpPr>
                  <a:spLocks noChangeShapeType="1"/>
                </p:cNvSpPr>
                <p:nvPr/>
              </p:nvSpPr>
              <p:spPr bwMode="auto">
                <a:xfrm flipV="1">
                  <a:off x="2121" y="2842"/>
                  <a:ext cx="92" cy="111"/>
                </a:xfrm>
                <a:prstGeom prst="line">
                  <a:avLst/>
                </a:prstGeom>
                <a:noFill/>
                <a:ln w="158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8217" name="Group 46"/>
              <p:cNvGrpSpPr>
                <a:grpSpLocks/>
              </p:cNvGrpSpPr>
              <p:nvPr/>
            </p:nvGrpSpPr>
            <p:grpSpPr bwMode="auto">
              <a:xfrm>
                <a:off x="2268" y="2258"/>
                <a:ext cx="296" cy="237"/>
                <a:chOff x="2268" y="2258"/>
                <a:chExt cx="296" cy="237"/>
              </a:xfrm>
            </p:grpSpPr>
            <p:sp>
              <p:nvSpPr>
                <p:cNvPr id="8254" name="Oval 47"/>
                <p:cNvSpPr>
                  <a:spLocks noChangeArrowheads="1"/>
                </p:cNvSpPr>
                <p:nvPr/>
              </p:nvSpPr>
              <p:spPr bwMode="auto">
                <a:xfrm rot="1860000">
                  <a:off x="2272" y="2333"/>
                  <a:ext cx="287" cy="95"/>
                </a:xfrm>
                <a:prstGeom prst="ellipse">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8255" name="Line 48"/>
                <p:cNvSpPr>
                  <a:spLocks noChangeShapeType="1"/>
                </p:cNvSpPr>
                <p:nvPr/>
              </p:nvSpPr>
              <p:spPr bwMode="auto">
                <a:xfrm flipV="1">
                  <a:off x="2416" y="2257"/>
                  <a:ext cx="72" cy="125"/>
                </a:xfrm>
                <a:prstGeom prst="line">
                  <a:avLst/>
                </a:prstGeom>
                <a:noFill/>
                <a:ln w="158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8218" name="Group 49"/>
              <p:cNvGrpSpPr>
                <a:grpSpLocks/>
              </p:cNvGrpSpPr>
              <p:nvPr/>
            </p:nvGrpSpPr>
            <p:grpSpPr bwMode="auto">
              <a:xfrm>
                <a:off x="2012" y="1926"/>
                <a:ext cx="301" cy="219"/>
                <a:chOff x="2012" y="1926"/>
                <a:chExt cx="301" cy="219"/>
              </a:xfrm>
            </p:grpSpPr>
            <p:sp>
              <p:nvSpPr>
                <p:cNvPr id="8252" name="Oval 50"/>
                <p:cNvSpPr>
                  <a:spLocks noChangeArrowheads="1"/>
                </p:cNvSpPr>
                <p:nvPr/>
              </p:nvSpPr>
              <p:spPr bwMode="auto">
                <a:xfrm rot="-10020000">
                  <a:off x="2019" y="1959"/>
                  <a:ext cx="287" cy="95"/>
                </a:xfrm>
                <a:prstGeom prst="ellipse">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8253" name="Line 51"/>
                <p:cNvSpPr>
                  <a:spLocks noChangeShapeType="1"/>
                </p:cNvSpPr>
                <p:nvPr/>
              </p:nvSpPr>
              <p:spPr bwMode="auto">
                <a:xfrm flipH="1">
                  <a:off x="2129" y="2006"/>
                  <a:ext cx="34" cy="139"/>
                </a:xfrm>
                <a:prstGeom prst="line">
                  <a:avLst/>
                </a:prstGeom>
                <a:noFill/>
                <a:ln w="158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8219" name="Group 52"/>
              <p:cNvGrpSpPr>
                <a:grpSpLocks/>
              </p:cNvGrpSpPr>
              <p:nvPr/>
            </p:nvGrpSpPr>
            <p:grpSpPr bwMode="auto">
              <a:xfrm>
                <a:off x="1067" y="2836"/>
                <a:ext cx="291" cy="241"/>
                <a:chOff x="1067" y="2836"/>
                <a:chExt cx="291" cy="241"/>
              </a:xfrm>
            </p:grpSpPr>
            <p:sp>
              <p:nvSpPr>
                <p:cNvPr id="8250" name="Oval 53"/>
                <p:cNvSpPr>
                  <a:spLocks noChangeArrowheads="1"/>
                </p:cNvSpPr>
                <p:nvPr/>
              </p:nvSpPr>
              <p:spPr bwMode="auto">
                <a:xfrm rot="2040000">
                  <a:off x="1069" y="2908"/>
                  <a:ext cx="287" cy="95"/>
                </a:xfrm>
                <a:prstGeom prst="ellipse">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8251" name="Line 54"/>
                <p:cNvSpPr>
                  <a:spLocks noChangeShapeType="1"/>
                </p:cNvSpPr>
                <p:nvPr/>
              </p:nvSpPr>
              <p:spPr bwMode="auto">
                <a:xfrm flipV="1">
                  <a:off x="1213" y="2836"/>
                  <a:ext cx="80" cy="120"/>
                </a:xfrm>
                <a:prstGeom prst="line">
                  <a:avLst/>
                </a:prstGeom>
                <a:noFill/>
                <a:ln w="158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8220" name="Group 55"/>
              <p:cNvGrpSpPr>
                <a:grpSpLocks/>
              </p:cNvGrpSpPr>
              <p:nvPr/>
            </p:nvGrpSpPr>
            <p:grpSpPr bwMode="auto">
              <a:xfrm>
                <a:off x="857" y="2438"/>
                <a:ext cx="206" cy="296"/>
                <a:chOff x="857" y="2438"/>
                <a:chExt cx="206" cy="296"/>
              </a:xfrm>
            </p:grpSpPr>
            <p:sp>
              <p:nvSpPr>
                <p:cNvPr id="8248" name="Oval 56"/>
                <p:cNvSpPr>
                  <a:spLocks noChangeArrowheads="1"/>
                </p:cNvSpPr>
                <p:nvPr/>
              </p:nvSpPr>
              <p:spPr bwMode="auto">
                <a:xfrm rot="-5040000">
                  <a:off x="856" y="2539"/>
                  <a:ext cx="287" cy="95"/>
                </a:xfrm>
                <a:prstGeom prst="ellipse">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8249" name="Line 57"/>
                <p:cNvSpPr>
                  <a:spLocks noChangeShapeType="1"/>
                </p:cNvSpPr>
                <p:nvPr/>
              </p:nvSpPr>
              <p:spPr bwMode="auto">
                <a:xfrm flipH="1" flipV="1">
                  <a:off x="856" y="2569"/>
                  <a:ext cx="144" cy="17"/>
                </a:xfrm>
                <a:prstGeom prst="line">
                  <a:avLst/>
                </a:prstGeom>
                <a:noFill/>
                <a:ln w="158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8221" name="Group 58"/>
              <p:cNvGrpSpPr>
                <a:grpSpLocks/>
              </p:cNvGrpSpPr>
              <p:nvPr/>
            </p:nvGrpSpPr>
            <p:grpSpPr bwMode="auto">
              <a:xfrm>
                <a:off x="616" y="2149"/>
                <a:ext cx="287" cy="191"/>
                <a:chOff x="616" y="2149"/>
                <a:chExt cx="287" cy="191"/>
              </a:xfrm>
            </p:grpSpPr>
            <p:sp>
              <p:nvSpPr>
                <p:cNvPr id="8246" name="Oval 59"/>
                <p:cNvSpPr>
                  <a:spLocks noChangeArrowheads="1"/>
                </p:cNvSpPr>
                <p:nvPr/>
              </p:nvSpPr>
              <p:spPr bwMode="auto">
                <a:xfrm>
                  <a:off x="616" y="2245"/>
                  <a:ext cx="287" cy="95"/>
                </a:xfrm>
                <a:prstGeom prst="ellipse">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8247" name="Line 60"/>
                <p:cNvSpPr>
                  <a:spLocks noChangeShapeType="1"/>
                </p:cNvSpPr>
                <p:nvPr/>
              </p:nvSpPr>
              <p:spPr bwMode="auto">
                <a:xfrm flipV="1">
                  <a:off x="760" y="2148"/>
                  <a:ext cx="0" cy="145"/>
                </a:xfrm>
                <a:prstGeom prst="line">
                  <a:avLst/>
                </a:prstGeom>
                <a:noFill/>
                <a:ln w="158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8222" name="Group 61"/>
              <p:cNvGrpSpPr>
                <a:grpSpLocks/>
              </p:cNvGrpSpPr>
              <p:nvPr/>
            </p:nvGrpSpPr>
            <p:grpSpPr bwMode="auto">
              <a:xfrm>
                <a:off x="2174" y="2548"/>
                <a:ext cx="294" cy="238"/>
                <a:chOff x="2174" y="2548"/>
                <a:chExt cx="294" cy="238"/>
              </a:xfrm>
            </p:grpSpPr>
            <p:sp>
              <p:nvSpPr>
                <p:cNvPr id="8244" name="Oval 62"/>
                <p:cNvSpPr>
                  <a:spLocks noChangeArrowheads="1"/>
                </p:cNvSpPr>
                <p:nvPr/>
              </p:nvSpPr>
              <p:spPr bwMode="auto">
                <a:xfrm rot="-1920000">
                  <a:off x="2177" y="2621"/>
                  <a:ext cx="287" cy="95"/>
                </a:xfrm>
                <a:prstGeom prst="ellipse">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8245" name="Line 63"/>
                <p:cNvSpPr>
                  <a:spLocks noChangeShapeType="1"/>
                </p:cNvSpPr>
                <p:nvPr/>
              </p:nvSpPr>
              <p:spPr bwMode="auto">
                <a:xfrm flipH="1" flipV="1">
                  <a:off x="2244" y="2547"/>
                  <a:ext cx="77" cy="123"/>
                </a:xfrm>
                <a:prstGeom prst="line">
                  <a:avLst/>
                </a:prstGeom>
                <a:noFill/>
                <a:ln w="158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8223" name="Text Box 64"/>
              <p:cNvSpPr txBox="1">
                <a:spLocks noChangeArrowheads="1"/>
              </p:cNvSpPr>
              <p:nvPr/>
            </p:nvSpPr>
            <p:spPr bwMode="auto">
              <a:xfrm>
                <a:off x="2166" y="2800"/>
                <a:ext cx="2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125"/>
                  </a:spcBef>
                  <a:buFontTx/>
                  <a:buNone/>
                </a:pPr>
                <a:r>
                  <a:rPr lang="en-US" altLang="it-IT" sz="1800" b="1">
                    <a:solidFill>
                      <a:srgbClr val="000000"/>
                    </a:solidFill>
                    <a:ea typeface="DejaVu Sans" charset="0"/>
                    <a:cs typeface="DejaVu Sans" charset="0"/>
                  </a:rPr>
                  <a:t>m</a:t>
                </a:r>
                <a:r>
                  <a:rPr lang="en-US" altLang="it-IT" sz="1800" b="1" baseline="-25000">
                    <a:solidFill>
                      <a:srgbClr val="000000"/>
                    </a:solidFill>
                    <a:ea typeface="DejaVu Sans" charset="0"/>
                    <a:cs typeface="DejaVu Sans" charset="0"/>
                  </a:rPr>
                  <a:t>i</a:t>
                </a:r>
              </a:p>
            </p:txBody>
          </p:sp>
          <p:sp>
            <p:nvSpPr>
              <p:cNvPr id="8224" name="Text Box 65"/>
              <p:cNvSpPr txBox="1">
                <a:spLocks noChangeArrowheads="1"/>
              </p:cNvSpPr>
              <p:nvPr/>
            </p:nvSpPr>
            <p:spPr bwMode="auto">
              <a:xfrm>
                <a:off x="808" y="1477"/>
                <a:ext cx="2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125"/>
                  </a:spcBef>
                  <a:buFontTx/>
                  <a:buNone/>
                </a:pPr>
                <a:r>
                  <a:rPr lang="en-US" altLang="it-IT" sz="1800" b="1">
                    <a:solidFill>
                      <a:srgbClr val="000000"/>
                    </a:solidFill>
                    <a:ea typeface="DejaVu Sans" charset="0"/>
                    <a:cs typeface="DejaVu Sans" charset="0"/>
                  </a:rPr>
                  <a:t>m</a:t>
                </a:r>
                <a:r>
                  <a:rPr lang="en-US" altLang="it-IT" sz="1800" b="1" baseline="-25000">
                    <a:solidFill>
                      <a:srgbClr val="000000"/>
                    </a:solidFill>
                    <a:ea typeface="DejaVu Sans" charset="0"/>
                    <a:cs typeface="DejaVu Sans" charset="0"/>
                  </a:rPr>
                  <a:t>i</a:t>
                </a:r>
              </a:p>
            </p:txBody>
          </p:sp>
          <p:sp>
            <p:nvSpPr>
              <p:cNvPr id="8225" name="Text Box 66"/>
              <p:cNvSpPr txBox="1">
                <a:spLocks noChangeArrowheads="1"/>
              </p:cNvSpPr>
              <p:nvPr/>
            </p:nvSpPr>
            <p:spPr bwMode="auto">
              <a:xfrm>
                <a:off x="1768" y="1342"/>
                <a:ext cx="2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125"/>
                  </a:spcBef>
                  <a:buFontTx/>
                  <a:buNone/>
                </a:pPr>
                <a:r>
                  <a:rPr lang="en-US" altLang="it-IT" sz="1800" b="1">
                    <a:solidFill>
                      <a:srgbClr val="000000"/>
                    </a:solidFill>
                    <a:ea typeface="DejaVu Sans" charset="0"/>
                    <a:cs typeface="DejaVu Sans" charset="0"/>
                  </a:rPr>
                  <a:t>m</a:t>
                </a:r>
                <a:r>
                  <a:rPr lang="en-US" altLang="it-IT" sz="1800" b="1" baseline="-25000">
                    <a:solidFill>
                      <a:srgbClr val="000000"/>
                    </a:solidFill>
                    <a:ea typeface="DejaVu Sans" charset="0"/>
                    <a:cs typeface="DejaVu Sans" charset="0"/>
                  </a:rPr>
                  <a:t>i</a:t>
                </a:r>
              </a:p>
            </p:txBody>
          </p:sp>
          <p:sp>
            <p:nvSpPr>
              <p:cNvPr id="8226" name="Text Box 67"/>
              <p:cNvSpPr txBox="1">
                <a:spLocks noChangeArrowheads="1"/>
              </p:cNvSpPr>
              <p:nvPr/>
            </p:nvSpPr>
            <p:spPr bwMode="auto">
              <a:xfrm>
                <a:off x="1048" y="1189"/>
                <a:ext cx="2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125"/>
                  </a:spcBef>
                  <a:buFontTx/>
                  <a:buNone/>
                </a:pPr>
                <a:r>
                  <a:rPr lang="en-US" altLang="it-IT" sz="1800" b="1">
                    <a:solidFill>
                      <a:srgbClr val="000000"/>
                    </a:solidFill>
                    <a:ea typeface="DejaVu Sans" charset="0"/>
                    <a:cs typeface="DejaVu Sans" charset="0"/>
                  </a:rPr>
                  <a:t>m</a:t>
                </a:r>
                <a:r>
                  <a:rPr lang="en-US" altLang="it-IT" sz="1800" b="1" baseline="-25000">
                    <a:solidFill>
                      <a:srgbClr val="000000"/>
                    </a:solidFill>
                    <a:ea typeface="DejaVu Sans" charset="0"/>
                    <a:cs typeface="DejaVu Sans" charset="0"/>
                  </a:rPr>
                  <a:t>i</a:t>
                </a:r>
              </a:p>
            </p:txBody>
          </p:sp>
          <p:sp>
            <p:nvSpPr>
              <p:cNvPr id="8227" name="Text Box 68"/>
              <p:cNvSpPr txBox="1">
                <a:spLocks noChangeArrowheads="1"/>
              </p:cNvSpPr>
              <p:nvPr/>
            </p:nvSpPr>
            <p:spPr bwMode="auto">
              <a:xfrm>
                <a:off x="1672" y="1102"/>
                <a:ext cx="2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125"/>
                  </a:spcBef>
                  <a:buFontTx/>
                  <a:buNone/>
                </a:pPr>
                <a:r>
                  <a:rPr lang="en-US" altLang="it-IT" sz="1800" b="1">
                    <a:solidFill>
                      <a:srgbClr val="000000"/>
                    </a:solidFill>
                    <a:ea typeface="DejaVu Sans" charset="0"/>
                    <a:cs typeface="DejaVu Sans" charset="0"/>
                  </a:rPr>
                  <a:t>m</a:t>
                </a:r>
                <a:r>
                  <a:rPr lang="en-US" altLang="it-IT" sz="1800" b="1" baseline="-25000">
                    <a:solidFill>
                      <a:srgbClr val="000000"/>
                    </a:solidFill>
                    <a:ea typeface="DejaVu Sans" charset="0"/>
                    <a:cs typeface="DejaVu Sans" charset="0"/>
                  </a:rPr>
                  <a:t>i</a:t>
                </a:r>
              </a:p>
            </p:txBody>
          </p:sp>
          <p:sp>
            <p:nvSpPr>
              <p:cNvPr id="8228" name="Text Box 69"/>
              <p:cNvSpPr txBox="1">
                <a:spLocks noChangeArrowheads="1"/>
              </p:cNvSpPr>
              <p:nvPr/>
            </p:nvSpPr>
            <p:spPr bwMode="auto">
              <a:xfrm>
                <a:off x="733" y="2528"/>
                <a:ext cx="2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125"/>
                  </a:spcBef>
                  <a:buFontTx/>
                  <a:buNone/>
                </a:pPr>
                <a:r>
                  <a:rPr lang="en-US" altLang="it-IT" sz="1800" b="1">
                    <a:solidFill>
                      <a:srgbClr val="000000"/>
                    </a:solidFill>
                    <a:ea typeface="DejaVu Sans" charset="0"/>
                    <a:cs typeface="DejaVu Sans" charset="0"/>
                  </a:rPr>
                  <a:t>m</a:t>
                </a:r>
                <a:r>
                  <a:rPr lang="en-US" altLang="it-IT" sz="1800" b="1" baseline="-25000">
                    <a:solidFill>
                      <a:srgbClr val="000000"/>
                    </a:solidFill>
                    <a:ea typeface="DejaVu Sans" charset="0"/>
                    <a:cs typeface="DejaVu Sans" charset="0"/>
                  </a:rPr>
                  <a:t>i</a:t>
                </a:r>
              </a:p>
            </p:txBody>
          </p:sp>
          <p:sp>
            <p:nvSpPr>
              <p:cNvPr id="8229" name="Text Box 70"/>
              <p:cNvSpPr txBox="1">
                <a:spLocks noChangeArrowheads="1"/>
              </p:cNvSpPr>
              <p:nvPr/>
            </p:nvSpPr>
            <p:spPr bwMode="auto">
              <a:xfrm>
                <a:off x="746" y="2033"/>
                <a:ext cx="2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125"/>
                  </a:spcBef>
                  <a:buFontTx/>
                  <a:buNone/>
                </a:pPr>
                <a:r>
                  <a:rPr lang="en-US" altLang="it-IT" sz="1800" b="1">
                    <a:solidFill>
                      <a:srgbClr val="000000"/>
                    </a:solidFill>
                    <a:ea typeface="DejaVu Sans" charset="0"/>
                    <a:cs typeface="DejaVu Sans" charset="0"/>
                  </a:rPr>
                  <a:t>m</a:t>
                </a:r>
                <a:r>
                  <a:rPr lang="en-US" altLang="it-IT" sz="1800" b="1" baseline="-25000">
                    <a:solidFill>
                      <a:srgbClr val="000000"/>
                    </a:solidFill>
                    <a:ea typeface="DejaVu Sans" charset="0"/>
                    <a:cs typeface="DejaVu Sans" charset="0"/>
                  </a:rPr>
                  <a:t>i</a:t>
                </a:r>
              </a:p>
            </p:txBody>
          </p:sp>
          <p:sp>
            <p:nvSpPr>
              <p:cNvPr id="8230" name="Text Box 71"/>
              <p:cNvSpPr txBox="1">
                <a:spLocks noChangeArrowheads="1"/>
              </p:cNvSpPr>
              <p:nvPr/>
            </p:nvSpPr>
            <p:spPr bwMode="auto">
              <a:xfrm>
                <a:off x="1287" y="2225"/>
                <a:ext cx="2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125"/>
                  </a:spcBef>
                  <a:buFontTx/>
                  <a:buNone/>
                </a:pPr>
                <a:r>
                  <a:rPr lang="en-US" altLang="it-IT" sz="1800" b="1">
                    <a:solidFill>
                      <a:srgbClr val="000000"/>
                    </a:solidFill>
                    <a:ea typeface="DejaVu Sans" charset="0"/>
                    <a:cs typeface="DejaVu Sans" charset="0"/>
                  </a:rPr>
                  <a:t>m</a:t>
                </a:r>
                <a:r>
                  <a:rPr lang="en-US" altLang="it-IT" sz="1800" b="1" baseline="-25000">
                    <a:solidFill>
                      <a:srgbClr val="000000"/>
                    </a:solidFill>
                    <a:ea typeface="DejaVu Sans" charset="0"/>
                    <a:cs typeface="DejaVu Sans" charset="0"/>
                  </a:rPr>
                  <a:t>i</a:t>
                </a:r>
              </a:p>
            </p:txBody>
          </p:sp>
          <p:sp>
            <p:nvSpPr>
              <p:cNvPr id="8231" name="Text Box 72"/>
              <p:cNvSpPr txBox="1">
                <a:spLocks noChangeArrowheads="1"/>
              </p:cNvSpPr>
              <p:nvPr/>
            </p:nvSpPr>
            <p:spPr bwMode="auto">
              <a:xfrm>
                <a:off x="1885" y="2232"/>
                <a:ext cx="2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125"/>
                  </a:spcBef>
                  <a:buFontTx/>
                  <a:buNone/>
                </a:pPr>
                <a:r>
                  <a:rPr lang="en-US" altLang="it-IT" sz="1800" b="1">
                    <a:solidFill>
                      <a:srgbClr val="000000"/>
                    </a:solidFill>
                    <a:ea typeface="DejaVu Sans" charset="0"/>
                    <a:cs typeface="DejaVu Sans" charset="0"/>
                  </a:rPr>
                  <a:t>m</a:t>
                </a:r>
                <a:r>
                  <a:rPr lang="en-US" altLang="it-IT" sz="1800" b="1" baseline="-25000">
                    <a:solidFill>
                      <a:srgbClr val="000000"/>
                    </a:solidFill>
                    <a:ea typeface="DejaVu Sans" charset="0"/>
                    <a:cs typeface="DejaVu Sans" charset="0"/>
                  </a:rPr>
                  <a:t>i</a:t>
                </a:r>
              </a:p>
            </p:txBody>
          </p:sp>
          <p:sp>
            <p:nvSpPr>
              <p:cNvPr id="8232" name="Text Box 73"/>
              <p:cNvSpPr txBox="1">
                <a:spLocks noChangeArrowheads="1"/>
              </p:cNvSpPr>
              <p:nvPr/>
            </p:nvSpPr>
            <p:spPr bwMode="auto">
              <a:xfrm>
                <a:off x="2104" y="2033"/>
                <a:ext cx="2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125"/>
                  </a:spcBef>
                  <a:buFontTx/>
                  <a:buNone/>
                </a:pPr>
                <a:r>
                  <a:rPr lang="en-US" altLang="it-IT" sz="1800" b="1">
                    <a:solidFill>
                      <a:srgbClr val="000000"/>
                    </a:solidFill>
                    <a:ea typeface="DejaVu Sans" charset="0"/>
                    <a:cs typeface="DejaVu Sans" charset="0"/>
                  </a:rPr>
                  <a:t>m</a:t>
                </a:r>
                <a:r>
                  <a:rPr lang="en-US" altLang="it-IT" sz="1800" b="1" baseline="-25000">
                    <a:solidFill>
                      <a:srgbClr val="000000"/>
                    </a:solidFill>
                    <a:ea typeface="DejaVu Sans" charset="0"/>
                    <a:cs typeface="DejaVu Sans" charset="0"/>
                  </a:rPr>
                  <a:t>i</a:t>
                </a:r>
              </a:p>
            </p:txBody>
          </p:sp>
          <p:sp>
            <p:nvSpPr>
              <p:cNvPr id="8233" name="Text Box 74"/>
              <p:cNvSpPr txBox="1">
                <a:spLocks noChangeArrowheads="1"/>
              </p:cNvSpPr>
              <p:nvPr/>
            </p:nvSpPr>
            <p:spPr bwMode="auto">
              <a:xfrm>
                <a:off x="2337" y="2064"/>
                <a:ext cx="2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125"/>
                  </a:spcBef>
                  <a:buFontTx/>
                  <a:buNone/>
                </a:pPr>
                <a:r>
                  <a:rPr lang="en-US" altLang="it-IT" sz="1800" b="1">
                    <a:solidFill>
                      <a:srgbClr val="000000"/>
                    </a:solidFill>
                    <a:ea typeface="DejaVu Sans" charset="0"/>
                    <a:cs typeface="DejaVu Sans" charset="0"/>
                  </a:rPr>
                  <a:t>m</a:t>
                </a:r>
                <a:r>
                  <a:rPr lang="en-US" altLang="it-IT" sz="1800" b="1" baseline="-25000">
                    <a:solidFill>
                      <a:srgbClr val="000000"/>
                    </a:solidFill>
                    <a:ea typeface="DejaVu Sans" charset="0"/>
                    <a:cs typeface="DejaVu Sans" charset="0"/>
                  </a:rPr>
                  <a:t>i</a:t>
                </a:r>
              </a:p>
            </p:txBody>
          </p:sp>
          <p:sp>
            <p:nvSpPr>
              <p:cNvPr id="8234" name="Text Box 75"/>
              <p:cNvSpPr txBox="1">
                <a:spLocks noChangeArrowheads="1"/>
              </p:cNvSpPr>
              <p:nvPr/>
            </p:nvSpPr>
            <p:spPr bwMode="auto">
              <a:xfrm>
                <a:off x="1672" y="1932"/>
                <a:ext cx="2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125"/>
                  </a:spcBef>
                  <a:buFontTx/>
                  <a:buNone/>
                </a:pPr>
                <a:r>
                  <a:rPr lang="en-US" altLang="it-IT" sz="1800" b="1">
                    <a:solidFill>
                      <a:srgbClr val="000000"/>
                    </a:solidFill>
                    <a:ea typeface="DejaVu Sans" charset="0"/>
                    <a:cs typeface="DejaVu Sans" charset="0"/>
                  </a:rPr>
                  <a:t>m</a:t>
                </a:r>
                <a:r>
                  <a:rPr lang="en-US" altLang="it-IT" sz="1800" b="1" baseline="-25000">
                    <a:solidFill>
                      <a:srgbClr val="000000"/>
                    </a:solidFill>
                    <a:ea typeface="DejaVu Sans" charset="0"/>
                    <a:cs typeface="DejaVu Sans" charset="0"/>
                  </a:rPr>
                  <a:t>i</a:t>
                </a:r>
              </a:p>
            </p:txBody>
          </p:sp>
          <p:sp>
            <p:nvSpPr>
              <p:cNvPr id="8235" name="Text Box 76"/>
              <p:cNvSpPr txBox="1">
                <a:spLocks noChangeArrowheads="1"/>
              </p:cNvSpPr>
              <p:nvPr/>
            </p:nvSpPr>
            <p:spPr bwMode="auto">
              <a:xfrm>
                <a:off x="1192" y="1918"/>
                <a:ext cx="2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125"/>
                  </a:spcBef>
                  <a:buFontTx/>
                  <a:buNone/>
                </a:pPr>
                <a:r>
                  <a:rPr lang="en-US" altLang="it-IT" sz="1800" b="1">
                    <a:solidFill>
                      <a:srgbClr val="000000"/>
                    </a:solidFill>
                    <a:ea typeface="DejaVu Sans" charset="0"/>
                    <a:cs typeface="DejaVu Sans" charset="0"/>
                  </a:rPr>
                  <a:t>m</a:t>
                </a:r>
                <a:r>
                  <a:rPr lang="en-US" altLang="it-IT" sz="1800" b="1" baseline="-25000">
                    <a:solidFill>
                      <a:srgbClr val="000000"/>
                    </a:solidFill>
                    <a:ea typeface="DejaVu Sans" charset="0"/>
                    <a:cs typeface="DejaVu Sans" charset="0"/>
                  </a:rPr>
                  <a:t>i</a:t>
                </a:r>
              </a:p>
            </p:txBody>
          </p:sp>
          <p:sp>
            <p:nvSpPr>
              <p:cNvPr id="8236" name="Text Box 77"/>
              <p:cNvSpPr txBox="1">
                <a:spLocks noChangeArrowheads="1"/>
              </p:cNvSpPr>
              <p:nvPr/>
            </p:nvSpPr>
            <p:spPr bwMode="auto">
              <a:xfrm>
                <a:off x="2152" y="1573"/>
                <a:ext cx="2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125"/>
                  </a:spcBef>
                  <a:buFontTx/>
                  <a:buNone/>
                </a:pPr>
                <a:r>
                  <a:rPr lang="en-US" altLang="it-IT" sz="1800" b="1">
                    <a:solidFill>
                      <a:srgbClr val="000000"/>
                    </a:solidFill>
                    <a:ea typeface="DejaVu Sans" charset="0"/>
                    <a:cs typeface="DejaVu Sans" charset="0"/>
                  </a:rPr>
                  <a:t>m</a:t>
                </a:r>
                <a:r>
                  <a:rPr lang="en-US" altLang="it-IT" sz="1800" b="1" baseline="-25000">
                    <a:solidFill>
                      <a:srgbClr val="000000"/>
                    </a:solidFill>
                    <a:ea typeface="DejaVu Sans" charset="0"/>
                    <a:cs typeface="DejaVu Sans" charset="0"/>
                  </a:rPr>
                  <a:t>i</a:t>
                </a:r>
              </a:p>
            </p:txBody>
          </p:sp>
          <p:sp>
            <p:nvSpPr>
              <p:cNvPr id="8237" name="Text Box 78"/>
              <p:cNvSpPr txBox="1">
                <a:spLocks noChangeArrowheads="1"/>
              </p:cNvSpPr>
              <p:nvPr/>
            </p:nvSpPr>
            <p:spPr bwMode="auto">
              <a:xfrm>
                <a:off x="1480" y="1630"/>
                <a:ext cx="2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125"/>
                  </a:spcBef>
                  <a:buFontTx/>
                  <a:buNone/>
                </a:pPr>
                <a:r>
                  <a:rPr lang="en-US" altLang="it-IT" sz="1800" b="1">
                    <a:solidFill>
                      <a:srgbClr val="000000"/>
                    </a:solidFill>
                    <a:ea typeface="DejaVu Sans" charset="0"/>
                    <a:cs typeface="DejaVu Sans" charset="0"/>
                  </a:rPr>
                  <a:t>m</a:t>
                </a:r>
                <a:r>
                  <a:rPr lang="en-US" altLang="it-IT" sz="1800" b="1" baseline="-25000">
                    <a:solidFill>
                      <a:srgbClr val="000000"/>
                    </a:solidFill>
                    <a:ea typeface="DejaVu Sans" charset="0"/>
                    <a:cs typeface="DejaVu Sans" charset="0"/>
                  </a:rPr>
                  <a:t>i</a:t>
                </a:r>
              </a:p>
            </p:txBody>
          </p:sp>
          <p:sp>
            <p:nvSpPr>
              <p:cNvPr id="8238" name="Text Box 79"/>
              <p:cNvSpPr txBox="1">
                <a:spLocks noChangeArrowheads="1"/>
              </p:cNvSpPr>
              <p:nvPr/>
            </p:nvSpPr>
            <p:spPr bwMode="auto">
              <a:xfrm>
                <a:off x="1795" y="2965"/>
                <a:ext cx="2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125"/>
                  </a:spcBef>
                  <a:buFontTx/>
                  <a:buNone/>
                </a:pPr>
                <a:r>
                  <a:rPr lang="en-US" altLang="it-IT" sz="1800" b="1">
                    <a:solidFill>
                      <a:srgbClr val="000000"/>
                    </a:solidFill>
                    <a:ea typeface="DejaVu Sans" charset="0"/>
                    <a:cs typeface="DejaVu Sans" charset="0"/>
                  </a:rPr>
                  <a:t>m</a:t>
                </a:r>
                <a:r>
                  <a:rPr lang="en-US" altLang="it-IT" sz="1800" b="1" baseline="-25000">
                    <a:solidFill>
                      <a:srgbClr val="000000"/>
                    </a:solidFill>
                    <a:ea typeface="DejaVu Sans" charset="0"/>
                    <a:cs typeface="DejaVu Sans" charset="0"/>
                  </a:rPr>
                  <a:t>i</a:t>
                </a:r>
              </a:p>
            </p:txBody>
          </p:sp>
          <p:sp>
            <p:nvSpPr>
              <p:cNvPr id="8239" name="Text Box 80"/>
              <p:cNvSpPr txBox="1">
                <a:spLocks noChangeArrowheads="1"/>
              </p:cNvSpPr>
              <p:nvPr/>
            </p:nvSpPr>
            <p:spPr bwMode="auto">
              <a:xfrm>
                <a:off x="1480" y="2734"/>
                <a:ext cx="2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125"/>
                  </a:spcBef>
                  <a:buFontTx/>
                  <a:buNone/>
                </a:pPr>
                <a:r>
                  <a:rPr lang="en-US" altLang="it-IT" sz="1800" b="1">
                    <a:solidFill>
                      <a:srgbClr val="000000"/>
                    </a:solidFill>
                    <a:ea typeface="DejaVu Sans" charset="0"/>
                    <a:cs typeface="DejaVu Sans" charset="0"/>
                  </a:rPr>
                  <a:t>m</a:t>
                </a:r>
                <a:r>
                  <a:rPr lang="en-US" altLang="it-IT" sz="1800" b="1" baseline="-25000">
                    <a:solidFill>
                      <a:srgbClr val="000000"/>
                    </a:solidFill>
                    <a:ea typeface="DejaVu Sans" charset="0"/>
                    <a:cs typeface="DejaVu Sans" charset="0"/>
                  </a:rPr>
                  <a:t>i</a:t>
                </a:r>
              </a:p>
            </p:txBody>
          </p:sp>
          <p:sp>
            <p:nvSpPr>
              <p:cNvPr id="8240" name="Text Box 81"/>
              <p:cNvSpPr txBox="1">
                <a:spLocks noChangeArrowheads="1"/>
              </p:cNvSpPr>
              <p:nvPr/>
            </p:nvSpPr>
            <p:spPr bwMode="auto">
              <a:xfrm>
                <a:off x="1240" y="2782"/>
                <a:ext cx="2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125"/>
                  </a:spcBef>
                  <a:buFontTx/>
                  <a:buNone/>
                </a:pPr>
                <a:r>
                  <a:rPr lang="en-US" altLang="it-IT" sz="1800" b="1">
                    <a:solidFill>
                      <a:srgbClr val="000000"/>
                    </a:solidFill>
                    <a:ea typeface="DejaVu Sans" charset="0"/>
                    <a:cs typeface="DejaVu Sans" charset="0"/>
                  </a:rPr>
                  <a:t>m</a:t>
                </a:r>
                <a:r>
                  <a:rPr lang="en-US" altLang="it-IT" sz="1800" b="1" baseline="-25000">
                    <a:solidFill>
                      <a:srgbClr val="000000"/>
                    </a:solidFill>
                    <a:ea typeface="DejaVu Sans" charset="0"/>
                    <a:cs typeface="DejaVu Sans" charset="0"/>
                  </a:rPr>
                  <a:t>i</a:t>
                </a:r>
              </a:p>
            </p:txBody>
          </p:sp>
          <p:sp>
            <p:nvSpPr>
              <p:cNvPr id="8241" name="Text Box 82"/>
              <p:cNvSpPr txBox="1">
                <a:spLocks noChangeArrowheads="1"/>
              </p:cNvSpPr>
              <p:nvPr/>
            </p:nvSpPr>
            <p:spPr bwMode="auto">
              <a:xfrm>
                <a:off x="2042" y="2444"/>
                <a:ext cx="2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125"/>
                  </a:spcBef>
                  <a:buFontTx/>
                  <a:buNone/>
                </a:pPr>
                <a:r>
                  <a:rPr lang="en-US" altLang="it-IT" sz="1800" b="1">
                    <a:solidFill>
                      <a:srgbClr val="000000"/>
                    </a:solidFill>
                    <a:ea typeface="DejaVu Sans" charset="0"/>
                    <a:cs typeface="DejaVu Sans" charset="0"/>
                  </a:rPr>
                  <a:t>m</a:t>
                </a:r>
                <a:r>
                  <a:rPr lang="en-US" altLang="it-IT" sz="1800" b="1" baseline="-25000">
                    <a:solidFill>
                      <a:srgbClr val="000000"/>
                    </a:solidFill>
                    <a:ea typeface="DejaVu Sans" charset="0"/>
                    <a:cs typeface="DejaVu Sans" charset="0"/>
                  </a:rPr>
                  <a:t>i</a:t>
                </a:r>
              </a:p>
            </p:txBody>
          </p:sp>
          <p:sp>
            <p:nvSpPr>
              <p:cNvPr id="8242" name="Line 83"/>
              <p:cNvSpPr>
                <a:spLocks noChangeShapeType="1"/>
              </p:cNvSpPr>
              <p:nvPr/>
            </p:nvSpPr>
            <p:spPr bwMode="auto">
              <a:xfrm flipV="1">
                <a:off x="664" y="3156"/>
                <a:ext cx="239" cy="289"/>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8243" name="Text Box 84"/>
              <p:cNvSpPr txBox="1">
                <a:spLocks noChangeArrowheads="1"/>
              </p:cNvSpPr>
              <p:nvPr/>
            </p:nvSpPr>
            <p:spPr bwMode="auto">
              <a:xfrm>
                <a:off x="134" y="3375"/>
                <a:ext cx="14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250"/>
                  </a:spcBef>
                  <a:buFontTx/>
                  <a:buNone/>
                </a:pPr>
                <a:r>
                  <a:rPr lang="en-US" altLang="it-IT" sz="2000" b="1">
                    <a:solidFill>
                      <a:srgbClr val="000000"/>
                    </a:solidFill>
                    <a:ea typeface="DejaVu Sans" charset="0"/>
                    <a:cs typeface="DejaVu Sans" charset="0"/>
                  </a:rPr>
                  <a:t>volume = </a:t>
                </a:r>
                <a:r>
                  <a:rPr lang="en-US" altLang="it-IT" sz="2000" b="1" i="1">
                    <a:solidFill>
                      <a:srgbClr val="000000"/>
                    </a:solidFill>
                    <a:ea typeface="DejaVu Sans" charset="0"/>
                    <a:cs typeface="DejaVu Sans" charset="0"/>
                  </a:rPr>
                  <a:t>V</a:t>
                </a:r>
              </a:p>
            </p:txBody>
          </p:sp>
        </p:grpSp>
        <p:grpSp>
          <p:nvGrpSpPr>
            <p:cNvPr id="8201" name="Group 85"/>
            <p:cNvGrpSpPr>
              <a:grpSpLocks/>
            </p:cNvGrpSpPr>
            <p:nvPr/>
          </p:nvGrpSpPr>
          <p:grpSpPr bwMode="auto">
            <a:xfrm>
              <a:off x="1457" y="1140"/>
              <a:ext cx="354" cy="259"/>
              <a:chOff x="1457" y="1140"/>
              <a:chExt cx="354" cy="259"/>
            </a:xfrm>
          </p:grpSpPr>
          <p:sp>
            <p:nvSpPr>
              <p:cNvPr id="8202" name="Oval 86"/>
              <p:cNvSpPr>
                <a:spLocks noChangeArrowheads="1"/>
              </p:cNvSpPr>
              <p:nvPr/>
            </p:nvSpPr>
            <p:spPr bwMode="auto">
              <a:xfrm rot="1800000">
                <a:off x="1458" y="1222"/>
                <a:ext cx="353" cy="95"/>
              </a:xfrm>
              <a:prstGeom prst="ellipse">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8203" name="Line 87"/>
              <p:cNvSpPr>
                <a:spLocks noChangeShapeType="1"/>
              </p:cNvSpPr>
              <p:nvPr/>
            </p:nvSpPr>
            <p:spPr bwMode="auto">
              <a:xfrm flipV="1">
                <a:off x="1635" y="1146"/>
                <a:ext cx="71" cy="125"/>
              </a:xfrm>
              <a:prstGeom prst="line">
                <a:avLst/>
              </a:prstGeom>
              <a:noFill/>
              <a:ln w="158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AB4CF61-49D7-4BCD-AFD0-B8D3D0A5AD5A}" type="slidenum">
              <a:rPr lang="it-IT" altLang="it-IT" sz="1400" b="1" smtClean="0">
                <a:solidFill>
                  <a:srgbClr val="898989"/>
                </a:solidFill>
              </a:rPr>
              <a:pPr>
                <a:spcBef>
                  <a:spcPct val="0"/>
                </a:spcBef>
                <a:buFontTx/>
                <a:buNone/>
              </a:pPr>
              <a:t>6</a:t>
            </a:fld>
            <a:endParaRPr lang="it-IT" altLang="it-IT" sz="1400" b="1">
              <a:solidFill>
                <a:srgbClr val="898989"/>
              </a:solidFill>
            </a:endParaRPr>
          </a:p>
        </p:txBody>
      </p:sp>
      <p:sp>
        <p:nvSpPr>
          <p:cNvPr id="13" name="TextBox 12"/>
          <p:cNvSpPr txBox="1"/>
          <p:nvPr/>
        </p:nvSpPr>
        <p:spPr>
          <a:xfrm>
            <a:off x="611188" y="4652963"/>
            <a:ext cx="2305050" cy="831850"/>
          </a:xfrm>
          <a:prstGeom prst="rect">
            <a:avLst/>
          </a:prstGeom>
          <a:noFill/>
        </p:spPr>
        <p:txBody>
          <a:bodyPr>
            <a:spAutoFit/>
          </a:bodyPr>
          <a:lstStyle/>
          <a:p>
            <a:pPr algn="just" eaLnBrk="1" hangingPunct="1">
              <a:defRPr/>
            </a:pPr>
            <a:r>
              <a:rPr lang="it-IT" sz="1600" dirty="0">
                <a:latin typeface="+mn-lt"/>
                <a:cs typeface="Arial" charset="0"/>
              </a:rPr>
              <a:t>Sopra il punto di Curie i dipoli hanno orientazione random </a:t>
            </a:r>
            <a:endParaRPr lang="it-IT" sz="1600" dirty="0">
              <a:solidFill>
                <a:srgbClr val="FF0000"/>
              </a:solidFill>
              <a:latin typeface="+mn-lt"/>
              <a:cs typeface="Arial" charset="0"/>
            </a:endParaRP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060575"/>
            <a:ext cx="211455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2060575"/>
            <a:ext cx="2160588"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2060575"/>
            <a:ext cx="2087563"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3492500" y="4652963"/>
            <a:ext cx="2303463" cy="831850"/>
          </a:xfrm>
          <a:prstGeom prst="rect">
            <a:avLst/>
          </a:prstGeom>
          <a:noFill/>
        </p:spPr>
        <p:txBody>
          <a:bodyPr>
            <a:spAutoFit/>
          </a:bodyPr>
          <a:lstStyle/>
          <a:p>
            <a:pPr algn="just" eaLnBrk="1" hangingPunct="1">
              <a:defRPr/>
            </a:pPr>
            <a:r>
              <a:rPr lang="it-IT" sz="1600" dirty="0">
                <a:latin typeface="+mn-lt"/>
                <a:cs typeface="Arial" charset="0"/>
              </a:rPr>
              <a:t>Sotto il punto di Curie i dipoli sono paralleli entro i domini</a:t>
            </a:r>
            <a:endParaRPr lang="it-IT" sz="1600" dirty="0">
              <a:solidFill>
                <a:srgbClr val="FF0000"/>
              </a:solidFill>
              <a:latin typeface="+mn-lt"/>
              <a:cs typeface="Arial" charset="0"/>
            </a:endParaRPr>
          </a:p>
        </p:txBody>
      </p:sp>
      <p:sp>
        <p:nvSpPr>
          <p:cNvPr id="17" name="TextBox 16"/>
          <p:cNvSpPr txBox="1"/>
          <p:nvPr/>
        </p:nvSpPr>
        <p:spPr>
          <a:xfrm>
            <a:off x="6372225" y="4652963"/>
            <a:ext cx="2303463" cy="1323975"/>
          </a:xfrm>
          <a:prstGeom prst="rect">
            <a:avLst/>
          </a:prstGeom>
          <a:noFill/>
        </p:spPr>
        <p:txBody>
          <a:bodyPr>
            <a:spAutoFit/>
          </a:bodyPr>
          <a:lstStyle/>
          <a:p>
            <a:pPr algn="just" eaLnBrk="1" hangingPunct="1">
              <a:defRPr/>
            </a:pPr>
            <a:r>
              <a:rPr lang="it-IT" sz="1600" dirty="0">
                <a:latin typeface="+mn-lt"/>
                <a:cs typeface="Arial" charset="0"/>
              </a:rPr>
              <a:t>Sotto il punto di Curie in presenza di campo magnetico esterno i domini magnetici si allineano</a:t>
            </a:r>
            <a:endParaRPr lang="it-IT" sz="1600" dirty="0">
              <a:solidFill>
                <a:srgbClr val="FF0000"/>
              </a:solidFill>
              <a:latin typeface="+mn-lt"/>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0E1A258-BBAF-4211-BF35-C408A053BB06}" type="slidenum">
              <a:rPr lang="it-IT" altLang="it-IT" sz="1400" b="1" smtClean="0">
                <a:solidFill>
                  <a:srgbClr val="898989"/>
                </a:solidFill>
              </a:rPr>
              <a:pPr>
                <a:spcBef>
                  <a:spcPct val="0"/>
                </a:spcBef>
                <a:buFontTx/>
                <a:buNone/>
              </a:pPr>
              <a:t>7</a:t>
            </a:fld>
            <a:endParaRPr lang="it-IT" altLang="it-IT" sz="1400" b="1">
              <a:solidFill>
                <a:srgbClr val="898989"/>
              </a:solidFill>
            </a:endParaRPr>
          </a:p>
        </p:txBody>
      </p:sp>
      <p:sp>
        <p:nvSpPr>
          <p:cNvPr id="15" name="TextBox 14"/>
          <p:cNvSpPr txBox="1"/>
          <p:nvPr/>
        </p:nvSpPr>
        <p:spPr>
          <a:xfrm>
            <a:off x="107950" y="1331913"/>
            <a:ext cx="8928100" cy="584200"/>
          </a:xfrm>
          <a:prstGeom prst="rect">
            <a:avLst/>
          </a:prstGeom>
          <a:noFill/>
        </p:spPr>
        <p:txBody>
          <a:bodyPr>
            <a:spAutoFit/>
          </a:bodyPr>
          <a:lstStyle/>
          <a:p>
            <a:pPr algn="just" eaLnBrk="1" hangingPunct="1">
              <a:defRPr/>
            </a:pPr>
            <a:r>
              <a:rPr lang="it-IT" sz="1600" dirty="0">
                <a:latin typeface="+mn-lt"/>
                <a:cs typeface="Arial" charset="0"/>
              </a:rPr>
              <a:t>L’agitazione termica molecolare tende a rompere l’allineamento dei dipoli, pertanto in una sostanza ferromagnetica </a:t>
            </a:r>
            <a:r>
              <a:rPr lang="it-IT" sz="1600" dirty="0">
                <a:solidFill>
                  <a:srgbClr val="0070C0"/>
                </a:solidFill>
                <a:latin typeface="+mn-lt"/>
                <a:cs typeface="Arial" charset="0"/>
              </a:rPr>
              <a:t>k</a:t>
            </a:r>
            <a:r>
              <a:rPr lang="it-IT" sz="1600" dirty="0">
                <a:latin typeface="+mn-lt"/>
                <a:cs typeface="Arial" charset="0"/>
              </a:rPr>
              <a:t> decresce all’aumentare della temperatura:</a:t>
            </a:r>
          </a:p>
        </p:txBody>
      </p:sp>
      <p:sp>
        <p:nvSpPr>
          <p:cNvPr id="18" name="TextBox 17"/>
          <p:cNvSpPr txBox="1"/>
          <p:nvPr/>
        </p:nvSpPr>
        <p:spPr>
          <a:xfrm>
            <a:off x="6840538" y="2749550"/>
            <a:ext cx="2303462" cy="338138"/>
          </a:xfrm>
          <a:prstGeom prst="rect">
            <a:avLst/>
          </a:prstGeom>
          <a:noFill/>
        </p:spPr>
        <p:txBody>
          <a:bodyPr>
            <a:spAutoFit/>
          </a:bodyPr>
          <a:lstStyle/>
          <a:p>
            <a:pPr algn="just" eaLnBrk="1" hangingPunct="1">
              <a:defRPr/>
            </a:pPr>
            <a:r>
              <a:rPr lang="it-IT" sz="1600" dirty="0">
                <a:solidFill>
                  <a:srgbClr val="FF0000"/>
                </a:solidFill>
                <a:latin typeface="+mn-lt"/>
                <a:cs typeface="Arial" charset="0"/>
              </a:rPr>
              <a:t>Legge di Curie (T&lt;T</a:t>
            </a:r>
            <a:r>
              <a:rPr lang="it-IT" sz="1600" baseline="-25000" dirty="0">
                <a:solidFill>
                  <a:srgbClr val="FF0000"/>
                </a:solidFill>
                <a:latin typeface="+mn-lt"/>
                <a:cs typeface="Arial" charset="0"/>
              </a:rPr>
              <a:t>C</a:t>
            </a:r>
            <a:r>
              <a:rPr lang="it-IT" sz="1600" dirty="0">
                <a:solidFill>
                  <a:srgbClr val="FF0000"/>
                </a:solidFill>
                <a:latin typeface="+mn-lt"/>
                <a:cs typeface="Arial" charset="0"/>
              </a:rPr>
              <a:t>)</a:t>
            </a:r>
          </a:p>
        </p:txBody>
      </p:sp>
      <p:sp>
        <p:nvSpPr>
          <p:cNvPr id="19" name="TextBox 18"/>
          <p:cNvSpPr txBox="1"/>
          <p:nvPr/>
        </p:nvSpPr>
        <p:spPr>
          <a:xfrm>
            <a:off x="107950" y="4251325"/>
            <a:ext cx="8928100" cy="2225675"/>
          </a:xfrm>
          <a:prstGeom prst="rect">
            <a:avLst/>
          </a:prstGeom>
          <a:noFill/>
        </p:spPr>
        <p:txBody>
          <a:bodyPr>
            <a:spAutoFit/>
          </a:bodyPr>
          <a:lstStyle/>
          <a:p>
            <a:pPr algn="just" eaLnBrk="1" hangingPunct="1">
              <a:defRPr/>
            </a:pPr>
            <a:r>
              <a:rPr lang="it-IT" sz="1600" dirty="0">
                <a:latin typeface="+mn-lt"/>
                <a:cs typeface="Arial" charset="0"/>
              </a:rPr>
              <a:t>ove C è la costante di Curie e T si misura in gradi Kelvin. Ad una certa temperatura T</a:t>
            </a:r>
            <a:r>
              <a:rPr lang="it-IT" sz="1600" baseline="-25000" dirty="0">
                <a:latin typeface="+mn-lt"/>
                <a:cs typeface="Arial" charset="0"/>
              </a:rPr>
              <a:t>C</a:t>
            </a:r>
            <a:r>
              <a:rPr lang="it-IT" sz="1600" dirty="0">
                <a:latin typeface="+mn-lt"/>
                <a:cs typeface="Arial" charset="0"/>
              </a:rPr>
              <a:t>, detta di Curie, la sostanza perde le sue caratteristiche magnetiche. </a:t>
            </a:r>
          </a:p>
          <a:p>
            <a:pPr algn="just" eaLnBrk="1" hangingPunct="1">
              <a:defRPr/>
            </a:pPr>
            <a:endParaRPr lang="it-IT" sz="1600" dirty="0">
              <a:latin typeface="+mn-lt"/>
              <a:cs typeface="Arial" charset="0"/>
            </a:endParaRPr>
          </a:p>
          <a:p>
            <a:pPr algn="just" eaLnBrk="1" hangingPunct="1">
              <a:defRPr/>
            </a:pPr>
            <a:r>
              <a:rPr lang="it-IT" sz="1600" dirty="0">
                <a:latin typeface="+mn-lt"/>
                <a:cs typeface="Arial" charset="0"/>
              </a:rPr>
              <a:t>T</a:t>
            </a:r>
            <a:r>
              <a:rPr lang="it-IT" sz="1600" baseline="-25000" dirty="0">
                <a:latin typeface="+mn-lt"/>
                <a:cs typeface="Arial" charset="0"/>
              </a:rPr>
              <a:t>C</a:t>
            </a:r>
            <a:r>
              <a:rPr lang="it-IT" sz="1600" dirty="0">
                <a:latin typeface="+mn-lt"/>
                <a:cs typeface="Arial" charset="0"/>
              </a:rPr>
              <a:t> = 580° C per la magnetite Fe</a:t>
            </a:r>
            <a:r>
              <a:rPr lang="it-IT" sz="1600" baseline="-25000" dirty="0">
                <a:latin typeface="+mn-lt"/>
                <a:cs typeface="Arial" charset="0"/>
              </a:rPr>
              <a:t>3</a:t>
            </a:r>
            <a:r>
              <a:rPr lang="it-IT" sz="1600" dirty="0">
                <a:latin typeface="+mn-lt"/>
                <a:cs typeface="Arial" charset="0"/>
              </a:rPr>
              <a:t>O</a:t>
            </a:r>
            <a:r>
              <a:rPr lang="it-IT" sz="1600" baseline="-25000" dirty="0">
                <a:latin typeface="+mn-lt"/>
                <a:cs typeface="Arial" charset="0"/>
              </a:rPr>
              <a:t>4</a:t>
            </a:r>
          </a:p>
          <a:p>
            <a:pPr algn="just" eaLnBrk="1" hangingPunct="1">
              <a:defRPr/>
            </a:pPr>
            <a:r>
              <a:rPr lang="it-IT" sz="1600" dirty="0">
                <a:latin typeface="+mn-lt"/>
                <a:cs typeface="Arial" charset="0"/>
              </a:rPr>
              <a:t>T</a:t>
            </a:r>
            <a:r>
              <a:rPr lang="it-IT" sz="1600" baseline="-25000" dirty="0">
                <a:latin typeface="+mn-lt"/>
                <a:cs typeface="Arial" charset="0"/>
              </a:rPr>
              <a:t>C</a:t>
            </a:r>
            <a:r>
              <a:rPr lang="it-IT" sz="1600" dirty="0">
                <a:latin typeface="+mn-lt"/>
                <a:cs typeface="Arial" charset="0"/>
              </a:rPr>
              <a:t> = 680° C per la ematite Fe</a:t>
            </a:r>
            <a:r>
              <a:rPr lang="it-IT" sz="1600" baseline="-25000" dirty="0">
                <a:latin typeface="+mn-lt"/>
                <a:cs typeface="Arial" charset="0"/>
              </a:rPr>
              <a:t>2</a:t>
            </a:r>
            <a:r>
              <a:rPr lang="it-IT" sz="1600" dirty="0">
                <a:latin typeface="+mn-lt"/>
                <a:cs typeface="Arial" charset="0"/>
              </a:rPr>
              <a:t>O</a:t>
            </a:r>
            <a:r>
              <a:rPr lang="it-IT" sz="1600" baseline="-25000" dirty="0">
                <a:latin typeface="+mn-lt"/>
                <a:cs typeface="Arial" charset="0"/>
              </a:rPr>
              <a:t>3</a:t>
            </a:r>
          </a:p>
          <a:p>
            <a:pPr algn="just" eaLnBrk="1" hangingPunct="1">
              <a:defRPr/>
            </a:pPr>
            <a:endParaRPr lang="it-IT" sz="1600" baseline="-25000" dirty="0">
              <a:latin typeface="+mn-lt"/>
              <a:cs typeface="Arial" charset="0"/>
            </a:endParaRPr>
          </a:p>
          <a:p>
            <a:pPr algn="just" eaLnBrk="1" hangingPunct="1">
              <a:defRPr/>
            </a:pPr>
            <a:r>
              <a:rPr lang="it-IT" sz="1600" dirty="0">
                <a:latin typeface="+mn-lt"/>
                <a:cs typeface="Arial" charset="0"/>
              </a:rPr>
              <a:t>La suscettività magnetica k è una quantità adimensionale ed è di solito tabulata in unità CGS. Per trasformarla in unità MKS basta moltiplicare tali valori per 4</a:t>
            </a:r>
            <a:r>
              <a:rPr lang="el-GR" sz="1600" dirty="0">
                <a:latin typeface="+mn-lt"/>
                <a:cs typeface="Arial" charset="0"/>
              </a:rPr>
              <a:t>π</a:t>
            </a:r>
            <a:r>
              <a:rPr lang="it-IT" sz="1600" dirty="0">
                <a:latin typeface="+mn-lt"/>
                <a:cs typeface="Arial" charset="0"/>
              </a:rPr>
              <a:t>.</a:t>
            </a:r>
          </a:p>
          <a:p>
            <a:pPr algn="just" eaLnBrk="1" hangingPunct="1">
              <a:defRPr/>
            </a:pPr>
            <a:endParaRPr lang="it-IT" sz="1600" dirty="0">
              <a:latin typeface="+mn-lt"/>
              <a:cs typeface="Arial" charset="0"/>
            </a:endParaRPr>
          </a:p>
        </p:txBody>
      </p:sp>
      <p:grpSp>
        <p:nvGrpSpPr>
          <p:cNvPr id="12294" name="Group 52"/>
          <p:cNvGrpSpPr>
            <a:grpSpLocks/>
          </p:cNvGrpSpPr>
          <p:nvPr/>
        </p:nvGrpSpPr>
        <p:grpSpPr bwMode="auto">
          <a:xfrm>
            <a:off x="2268538" y="2003425"/>
            <a:ext cx="3625850" cy="2168525"/>
            <a:chOff x="403" y="2477"/>
            <a:chExt cx="2284" cy="1366"/>
          </a:xfrm>
        </p:grpSpPr>
        <p:graphicFrame>
          <p:nvGraphicFramePr>
            <p:cNvPr id="12295" name="Object 53"/>
            <p:cNvGraphicFramePr>
              <a:graphicFrameLocks noChangeAspect="1"/>
            </p:cNvGraphicFramePr>
            <p:nvPr/>
          </p:nvGraphicFramePr>
          <p:xfrm>
            <a:off x="403" y="2477"/>
            <a:ext cx="521" cy="498"/>
          </p:xfrm>
          <a:graphic>
            <a:graphicData uri="http://schemas.openxmlformats.org/presentationml/2006/ole">
              <mc:AlternateContent xmlns:mc="http://schemas.openxmlformats.org/markup-compatibility/2006">
                <mc:Choice xmlns:v="urn:schemas-microsoft-com:vml" Requires="v">
                  <p:oleObj spid="_x0000_s12314" r:id="rId4" imgW="457193" imgH="457193" progId="">
                    <p:embed/>
                  </p:oleObj>
                </mc:Choice>
                <mc:Fallback>
                  <p:oleObj r:id="rId4" imgW="457193" imgH="457193" progId="">
                    <p:embed/>
                    <p:pic>
                      <p:nvPicPr>
                        <p:cNvPr id="0" name="Object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 y="2477"/>
                          <a:ext cx="521" cy="4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2296" name="Picture 5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 y="2489"/>
              <a:ext cx="1651" cy="1354"/>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315913" y="896938"/>
            <a:ext cx="8675687"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en-US" altLang="it-IT" sz="2800" b="1" dirty="0">
                <a:solidFill>
                  <a:srgbClr val="000000"/>
                </a:solidFill>
                <a:ea typeface="ＭＳ Ｐゴシック" panose="020B0600070205080204" pitchFamily="34" charset="-128"/>
                <a:cs typeface="DejaVu Sans" charset="0"/>
              </a:rPr>
              <a:t>Magnetic properties of materials: </a:t>
            </a:r>
            <a:r>
              <a:rPr lang="en-US" altLang="it-IT" sz="2800" b="1" dirty="0">
                <a:solidFill>
                  <a:srgbClr val="FF0000"/>
                </a:solidFill>
                <a:ea typeface="ＭＳ Ｐゴシック" panose="020B0600070205080204" pitchFamily="34" charset="-128"/>
                <a:cs typeface="DejaVu Sans" charset="0"/>
              </a:rPr>
              <a:t>diamagnetism</a:t>
            </a:r>
          </a:p>
        </p:txBody>
      </p:sp>
      <p:sp>
        <p:nvSpPr>
          <p:cNvPr id="14339" name="Rectangle 2"/>
          <p:cNvSpPr>
            <a:spLocks noChangeArrowheads="1"/>
          </p:cNvSpPr>
          <p:nvPr/>
        </p:nvSpPr>
        <p:spPr bwMode="auto">
          <a:xfrm>
            <a:off x="338138" y="1476375"/>
            <a:ext cx="5737225" cy="480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just" eaLnBrk="1" hangingPunct="1">
              <a:spcBef>
                <a:spcPct val="0"/>
              </a:spcBef>
              <a:buFont typeface="Calibri" panose="020F0502020204030204" pitchFamily="34" charset="0"/>
              <a:buChar char="•"/>
            </a:pPr>
            <a:r>
              <a:rPr lang="en-US" altLang="it-IT" sz="1800" b="1" dirty="0">
                <a:solidFill>
                  <a:srgbClr val="000000"/>
                </a:solidFill>
                <a:ea typeface="DejaVu Sans" charset="0"/>
                <a:cs typeface="DejaVu Sans" charset="0"/>
              </a:rPr>
              <a:t> In </a:t>
            </a:r>
            <a:r>
              <a:rPr lang="en-US" altLang="it-IT" sz="1800" b="1" dirty="0">
                <a:solidFill>
                  <a:srgbClr val="FF0000"/>
                </a:solidFill>
                <a:ea typeface="DejaVu Sans" charset="0"/>
                <a:cs typeface="DejaVu Sans" charset="0"/>
              </a:rPr>
              <a:t>diamagnetic</a:t>
            </a:r>
            <a:r>
              <a:rPr lang="en-US" altLang="it-IT" sz="1800" b="1" dirty="0">
                <a:solidFill>
                  <a:srgbClr val="000000"/>
                </a:solidFill>
                <a:ea typeface="DejaVu Sans" charset="0"/>
                <a:cs typeface="DejaVu Sans" charset="0"/>
              </a:rPr>
              <a:t> materials the susceptibility is low and negative, i.e., a magnetization develops in the opposite direction to the applied field</a:t>
            </a:r>
            <a:r>
              <a:rPr lang="it-IT" altLang="it-IT" sz="1800" b="1" dirty="0">
                <a:solidFill>
                  <a:srgbClr val="000000"/>
                </a:solidFill>
                <a:ea typeface="DejaVu Sans" charset="0"/>
                <a:cs typeface="DejaVu Sans" charset="0"/>
              </a:rPr>
              <a:t> </a:t>
            </a:r>
          </a:p>
          <a:p>
            <a:pPr algn="just" eaLnBrk="1" hangingPunct="1">
              <a:spcBef>
                <a:spcPct val="0"/>
              </a:spcBef>
              <a:buFont typeface="Calibri" panose="020F0502020204030204" pitchFamily="34" charset="0"/>
              <a:buNone/>
            </a:pPr>
            <a:endParaRPr lang="it-IT" altLang="it-IT" sz="1800" b="1" dirty="0">
              <a:solidFill>
                <a:srgbClr val="000000"/>
              </a:solidFill>
              <a:ea typeface="DejaVu Sans" charset="0"/>
              <a:cs typeface="DejaVu Sans" charset="0"/>
            </a:endParaRPr>
          </a:p>
          <a:p>
            <a:pPr algn="just" eaLnBrk="1" hangingPunct="1">
              <a:spcBef>
                <a:spcPct val="0"/>
              </a:spcBef>
              <a:buFont typeface="Calibri" panose="020F0502020204030204" pitchFamily="34" charset="0"/>
              <a:buChar char="•"/>
            </a:pPr>
            <a:r>
              <a:rPr lang="it-IT" altLang="it-IT" sz="1800" b="1" dirty="0">
                <a:solidFill>
                  <a:srgbClr val="000000"/>
                </a:solidFill>
                <a:ea typeface="DejaVu Sans" charset="0"/>
                <a:cs typeface="DejaVu Sans" charset="0"/>
              </a:rPr>
              <a:t> </a:t>
            </a:r>
            <a:r>
              <a:rPr lang="en-US" altLang="it-IT" sz="1800" b="1" dirty="0">
                <a:solidFill>
                  <a:srgbClr val="000000"/>
                </a:solidFill>
                <a:ea typeface="DejaVu Sans" charset="0"/>
                <a:cs typeface="DejaVu Sans" charset="0"/>
              </a:rPr>
              <a:t>All magnetic materials show a diamagnetic reaction in a magnetic field. The diamagnetism is often masked by stronger paramagnetic or ferromagnetic properties. </a:t>
            </a:r>
          </a:p>
          <a:p>
            <a:pPr algn="just" eaLnBrk="1" hangingPunct="1">
              <a:spcBef>
                <a:spcPct val="0"/>
              </a:spcBef>
              <a:buFont typeface="Calibri" panose="020F0502020204030204" pitchFamily="34" charset="0"/>
              <a:buNone/>
            </a:pPr>
            <a:endParaRPr lang="en-US" altLang="it-IT" sz="1800" b="1" dirty="0">
              <a:solidFill>
                <a:srgbClr val="000000"/>
              </a:solidFill>
              <a:ea typeface="DejaVu Sans" charset="0"/>
              <a:cs typeface="DejaVu Sans" charset="0"/>
            </a:endParaRPr>
          </a:p>
          <a:p>
            <a:pPr algn="just" eaLnBrk="1" hangingPunct="1">
              <a:spcBef>
                <a:spcPct val="0"/>
              </a:spcBef>
              <a:buFont typeface="Calibri" panose="020F0502020204030204" pitchFamily="34" charset="0"/>
              <a:buChar char="•"/>
            </a:pPr>
            <a:r>
              <a:rPr lang="en-US" altLang="it-IT" sz="1800" b="1" dirty="0">
                <a:solidFill>
                  <a:srgbClr val="000000"/>
                </a:solidFill>
                <a:ea typeface="DejaVu Sans" charset="0"/>
                <a:cs typeface="DejaVu Sans" charset="0"/>
              </a:rPr>
              <a:t> The magnetization vanishes when the applied magnetic field is removed. Diamagnetic susceptibility is reversible, weak and negative  </a:t>
            </a:r>
          </a:p>
          <a:p>
            <a:pPr algn="just" eaLnBrk="1" hangingPunct="1">
              <a:spcBef>
                <a:spcPct val="0"/>
              </a:spcBef>
              <a:buFont typeface="Calibri" panose="020F0502020204030204" pitchFamily="34" charset="0"/>
              <a:buNone/>
            </a:pPr>
            <a:endParaRPr lang="en-US" altLang="it-IT" sz="1800" b="1" dirty="0">
              <a:solidFill>
                <a:srgbClr val="000000"/>
              </a:solidFill>
              <a:ea typeface="DejaVu Sans" charset="0"/>
              <a:cs typeface="DejaVu Sans" charset="0"/>
            </a:endParaRPr>
          </a:p>
          <a:p>
            <a:pPr algn="just" eaLnBrk="1" hangingPunct="1">
              <a:spcBef>
                <a:spcPct val="0"/>
              </a:spcBef>
              <a:buFont typeface="Calibri" panose="020F0502020204030204" pitchFamily="34" charset="0"/>
              <a:buChar char="•"/>
            </a:pPr>
            <a:r>
              <a:rPr lang="en-US" altLang="it-IT" sz="1800" b="1" dirty="0">
                <a:solidFill>
                  <a:srgbClr val="000000"/>
                </a:solidFill>
                <a:ea typeface="DejaVu Sans" charset="0"/>
                <a:cs typeface="DejaVu Sans" charset="0"/>
              </a:rPr>
              <a:t> Diamagnetic </a:t>
            </a:r>
            <a:r>
              <a:rPr lang="en-US" altLang="it-IT" sz="1800" b="1" dirty="0">
                <a:solidFill>
                  <a:srgbClr val="FF0000"/>
                </a:solidFill>
                <a:ea typeface="DejaVu Sans" charset="0"/>
                <a:cs typeface="DejaVu Sans" charset="0"/>
              </a:rPr>
              <a:t>κ</a:t>
            </a:r>
            <a:r>
              <a:rPr lang="en-US" altLang="it-IT" sz="1800" b="1" dirty="0">
                <a:solidFill>
                  <a:srgbClr val="000000"/>
                </a:solidFill>
                <a:ea typeface="DejaVu Sans" charset="0"/>
                <a:cs typeface="DejaVu Sans" charset="0"/>
              </a:rPr>
              <a:t> is temperature-independent</a:t>
            </a:r>
          </a:p>
          <a:p>
            <a:pPr algn="just" eaLnBrk="1" hangingPunct="1">
              <a:spcBef>
                <a:spcPct val="0"/>
              </a:spcBef>
              <a:buFont typeface="Calibri" panose="020F0502020204030204" pitchFamily="34" charset="0"/>
              <a:buNone/>
            </a:pPr>
            <a:endParaRPr lang="en-US" altLang="it-IT" sz="1800" b="1" dirty="0">
              <a:solidFill>
                <a:srgbClr val="000000"/>
              </a:solidFill>
              <a:ea typeface="DejaVu Sans" charset="0"/>
              <a:cs typeface="DejaVu Sans" charset="0"/>
            </a:endParaRPr>
          </a:p>
          <a:p>
            <a:pPr algn="just" eaLnBrk="1" hangingPunct="1">
              <a:spcBef>
                <a:spcPct val="0"/>
              </a:spcBef>
              <a:buFont typeface="Calibri" panose="020F0502020204030204" pitchFamily="34" charset="0"/>
              <a:buChar char="•"/>
            </a:pPr>
            <a:r>
              <a:rPr lang="en-US" altLang="it-IT" sz="1800" b="1" dirty="0">
                <a:solidFill>
                  <a:srgbClr val="000000"/>
                </a:solidFill>
                <a:ea typeface="DejaVu Sans" charset="0"/>
                <a:cs typeface="DejaVu Sans" charset="0"/>
              </a:rPr>
              <a:t> Many important rock forming minerals belong to this class, amongst them quartz and calcite. They have susceptibilities around -10</a:t>
            </a:r>
            <a:r>
              <a:rPr lang="en-US" altLang="it-IT" sz="1800" b="1" baseline="30000" dirty="0">
                <a:solidFill>
                  <a:srgbClr val="000000"/>
                </a:solidFill>
                <a:ea typeface="DejaVu Sans" charset="0"/>
                <a:cs typeface="DejaVu Sans" charset="0"/>
              </a:rPr>
              <a:t>-6</a:t>
            </a:r>
            <a:r>
              <a:rPr lang="en-US" altLang="it-IT" sz="1800" b="1" dirty="0">
                <a:solidFill>
                  <a:srgbClr val="000000"/>
                </a:solidFill>
                <a:ea typeface="DejaVu Sans" charset="0"/>
                <a:cs typeface="DejaVu Sans" charset="0"/>
              </a:rPr>
              <a:t> in SI units</a:t>
            </a:r>
          </a:p>
        </p:txBody>
      </p:sp>
      <p:pic>
        <p:nvPicPr>
          <p:cNvPr id="1434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513" y="1468438"/>
            <a:ext cx="2706687" cy="203835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4341" name="Group 4"/>
          <p:cNvGrpSpPr>
            <a:grpSpLocks/>
          </p:cNvGrpSpPr>
          <p:nvPr/>
        </p:nvGrpSpPr>
        <p:grpSpPr bwMode="auto">
          <a:xfrm>
            <a:off x="6491288" y="3749675"/>
            <a:ext cx="1217612" cy="1652588"/>
            <a:chOff x="4089" y="2362"/>
            <a:chExt cx="767" cy="1041"/>
          </a:xfrm>
        </p:grpSpPr>
        <p:grpSp>
          <p:nvGrpSpPr>
            <p:cNvPr id="14342" name="Group 5"/>
            <p:cNvGrpSpPr>
              <a:grpSpLocks/>
            </p:cNvGrpSpPr>
            <p:nvPr/>
          </p:nvGrpSpPr>
          <p:grpSpPr bwMode="auto">
            <a:xfrm>
              <a:off x="4089" y="2396"/>
              <a:ext cx="767" cy="1007"/>
              <a:chOff x="4089" y="2396"/>
              <a:chExt cx="767" cy="1007"/>
            </a:xfrm>
          </p:grpSpPr>
          <p:sp>
            <p:nvSpPr>
              <p:cNvPr id="14344" name="Line 6"/>
              <p:cNvSpPr>
                <a:spLocks noChangeShapeType="1"/>
              </p:cNvSpPr>
              <p:nvPr/>
            </p:nvSpPr>
            <p:spPr bwMode="auto">
              <a:xfrm flipV="1">
                <a:off x="4329" y="2395"/>
                <a:ext cx="0" cy="1009"/>
              </a:xfrm>
              <a:prstGeom prst="line">
                <a:avLst/>
              </a:prstGeom>
              <a:noFill/>
              <a:ln w="3168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345" name="Text Box 7"/>
              <p:cNvSpPr txBox="1">
                <a:spLocks noChangeArrowheads="1"/>
              </p:cNvSpPr>
              <p:nvPr/>
            </p:nvSpPr>
            <p:spPr bwMode="auto">
              <a:xfrm>
                <a:off x="4089" y="2588"/>
                <a:ext cx="28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500"/>
                  </a:spcBef>
                  <a:buFontTx/>
                  <a:buNone/>
                </a:pPr>
                <a:r>
                  <a:rPr lang="en-US" altLang="it-IT" sz="2400" b="1">
                    <a:solidFill>
                      <a:srgbClr val="000000"/>
                    </a:solidFill>
                    <a:ea typeface="DejaVu Sans" charset="0"/>
                    <a:cs typeface="DejaVu Sans" charset="0"/>
                  </a:rPr>
                  <a:t>H</a:t>
                </a:r>
              </a:p>
            </p:txBody>
          </p:sp>
          <p:sp>
            <p:nvSpPr>
              <p:cNvPr id="14346" name="Rectangle 8"/>
              <p:cNvSpPr>
                <a:spLocks noChangeArrowheads="1"/>
              </p:cNvSpPr>
              <p:nvPr/>
            </p:nvSpPr>
            <p:spPr bwMode="auto">
              <a:xfrm>
                <a:off x="4473" y="2492"/>
                <a:ext cx="383" cy="767"/>
              </a:xfrm>
              <a:prstGeom prst="rect">
                <a:avLst/>
              </a:prstGeom>
              <a:solidFill>
                <a:srgbClr val="FFFF00"/>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14347" name="AutoShape 9"/>
              <p:cNvSpPr>
                <a:spLocks noChangeArrowheads="1"/>
              </p:cNvSpPr>
              <p:nvPr/>
            </p:nvSpPr>
            <p:spPr bwMode="auto">
              <a:xfrm>
                <a:off x="4617" y="2732"/>
                <a:ext cx="95" cy="335"/>
              </a:xfrm>
              <a:prstGeom prst="downArrow">
                <a:avLst>
                  <a:gd name="adj1" fmla="val 50000"/>
                  <a:gd name="adj2" fmla="val 88158"/>
                </a:avLst>
              </a:prstGeom>
              <a:solidFill>
                <a:srgbClr val="FF00FF"/>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grpSp>
        <p:sp>
          <p:nvSpPr>
            <p:cNvPr id="14343" name="Text Box 10"/>
            <p:cNvSpPr txBox="1">
              <a:spLocks noChangeArrowheads="1"/>
            </p:cNvSpPr>
            <p:nvPr/>
          </p:nvSpPr>
          <p:spPr bwMode="auto">
            <a:xfrm>
              <a:off x="4534" y="2362"/>
              <a:ext cx="28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500"/>
                </a:spcBef>
                <a:buFontTx/>
                <a:buNone/>
              </a:pPr>
              <a:r>
                <a:rPr lang="en-US" altLang="it-IT" sz="2400" b="1">
                  <a:solidFill>
                    <a:srgbClr val="000000"/>
                  </a:solidFill>
                  <a:ea typeface="DejaVu Sans" charset="0"/>
                  <a:cs typeface="DejaVu Sans" charset="0"/>
                </a:rPr>
                <a:t>M</a:t>
              </a: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
          <p:cNvGrpSpPr>
            <a:grpSpLocks/>
          </p:cNvGrpSpPr>
          <p:nvPr/>
        </p:nvGrpSpPr>
        <p:grpSpPr bwMode="auto">
          <a:xfrm>
            <a:off x="619125" y="1438275"/>
            <a:ext cx="7770813" cy="5691188"/>
            <a:chOff x="390" y="906"/>
            <a:chExt cx="4895" cy="3585"/>
          </a:xfrm>
        </p:grpSpPr>
        <p:pic>
          <p:nvPicPr>
            <p:cNvPr id="163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 y="1205"/>
              <a:ext cx="638"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3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 y="1845"/>
              <a:ext cx="643"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390" name="Text Box 4"/>
            <p:cNvSpPr txBox="1">
              <a:spLocks noChangeArrowheads="1"/>
            </p:cNvSpPr>
            <p:nvPr/>
          </p:nvSpPr>
          <p:spPr bwMode="auto">
            <a:xfrm>
              <a:off x="1292" y="1290"/>
              <a:ext cx="3692"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750"/>
                </a:spcBef>
                <a:buFontTx/>
                <a:buNone/>
              </a:pPr>
              <a:r>
                <a:rPr lang="en-US" altLang="it-IT" sz="2800" b="1">
                  <a:solidFill>
                    <a:srgbClr val="000000"/>
                  </a:solidFill>
                  <a:ea typeface="DejaVu Sans" charset="0"/>
                  <a:cs typeface="DejaVu Sans" charset="0"/>
                </a:rPr>
                <a:t>Quartz (SiO</a:t>
              </a:r>
              <a:r>
                <a:rPr lang="en-US" altLang="it-IT" sz="2800" b="1" baseline="-25000">
                  <a:solidFill>
                    <a:srgbClr val="000000"/>
                  </a:solidFill>
                  <a:ea typeface="DejaVu Sans" charset="0"/>
                  <a:cs typeface="DejaVu Sans" charset="0"/>
                </a:rPr>
                <a:t>2</a:t>
              </a:r>
              <a:r>
                <a:rPr lang="en-US" altLang="it-IT" sz="2800" b="1">
                  <a:solidFill>
                    <a:srgbClr val="000000"/>
                  </a:solidFill>
                  <a:ea typeface="DejaVu Sans" charset="0"/>
                  <a:cs typeface="DejaVu Sans" charset="0"/>
                </a:rPr>
                <a:t>) 	- (13-17) · 10</a:t>
              </a:r>
              <a:r>
                <a:rPr lang="en-US" altLang="it-IT" sz="2800" b="1" baseline="30000">
                  <a:solidFill>
                    <a:srgbClr val="000000"/>
                  </a:solidFill>
                  <a:ea typeface="DejaVu Sans" charset="0"/>
                  <a:cs typeface="DejaVu Sans" charset="0"/>
                </a:rPr>
                <a:t>-6</a:t>
              </a:r>
            </a:p>
          </p:txBody>
        </p:sp>
        <p:sp>
          <p:nvSpPr>
            <p:cNvPr id="16391" name="Text Box 5"/>
            <p:cNvSpPr txBox="1">
              <a:spLocks noChangeArrowheads="1"/>
            </p:cNvSpPr>
            <p:nvPr/>
          </p:nvSpPr>
          <p:spPr bwMode="auto">
            <a:xfrm>
              <a:off x="1292" y="1947"/>
              <a:ext cx="3993"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750"/>
                </a:spcBef>
                <a:buFontTx/>
                <a:buNone/>
              </a:pPr>
              <a:r>
                <a:rPr lang="en-US" altLang="it-IT" sz="2800" b="1">
                  <a:solidFill>
                    <a:srgbClr val="000000"/>
                  </a:solidFill>
                  <a:ea typeface="DejaVu Sans" charset="0"/>
                  <a:cs typeface="DejaVu Sans" charset="0"/>
                </a:rPr>
                <a:t>Calcite (CaCO</a:t>
              </a:r>
              <a:r>
                <a:rPr lang="en-US" altLang="it-IT" sz="2800" b="1" baseline="-25000">
                  <a:solidFill>
                    <a:srgbClr val="000000"/>
                  </a:solidFill>
                  <a:ea typeface="DejaVu Sans" charset="0"/>
                  <a:cs typeface="DejaVu Sans" charset="0"/>
                </a:rPr>
                <a:t>3</a:t>
              </a:r>
              <a:r>
                <a:rPr lang="en-US" altLang="it-IT" sz="2800" b="1">
                  <a:solidFill>
                    <a:srgbClr val="000000"/>
                  </a:solidFill>
                  <a:ea typeface="DejaVu Sans" charset="0"/>
                  <a:cs typeface="DejaVu Sans" charset="0"/>
                </a:rPr>
                <a:t>) 	- (8-39) · 10</a:t>
              </a:r>
              <a:r>
                <a:rPr lang="en-US" altLang="it-IT" sz="2800" b="1" baseline="30000">
                  <a:solidFill>
                    <a:srgbClr val="000000"/>
                  </a:solidFill>
                  <a:ea typeface="DejaVu Sans" charset="0"/>
                  <a:cs typeface="DejaVu Sans" charset="0"/>
                </a:rPr>
                <a:t>-6</a:t>
              </a:r>
            </a:p>
          </p:txBody>
        </p:sp>
        <p:pic>
          <p:nvPicPr>
            <p:cNvPr id="1639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 y="2498"/>
              <a:ext cx="643"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393" name="Text Box 7"/>
            <p:cNvSpPr txBox="1">
              <a:spLocks noChangeArrowheads="1"/>
            </p:cNvSpPr>
            <p:nvPr/>
          </p:nvSpPr>
          <p:spPr bwMode="auto">
            <a:xfrm>
              <a:off x="1292" y="2622"/>
              <a:ext cx="369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750"/>
                </a:spcBef>
                <a:buFontTx/>
                <a:buNone/>
              </a:pPr>
              <a:r>
                <a:rPr lang="en-US" altLang="it-IT" sz="2800" b="1">
                  <a:solidFill>
                    <a:srgbClr val="000000"/>
                  </a:solidFill>
                  <a:ea typeface="DejaVu Sans" charset="0"/>
                  <a:cs typeface="DejaVu Sans" charset="0"/>
                </a:rPr>
                <a:t>Graphite (C) 	- (80-200) · 10</a:t>
              </a:r>
              <a:r>
                <a:rPr lang="en-US" altLang="it-IT" sz="2800" b="1" baseline="30000">
                  <a:solidFill>
                    <a:srgbClr val="000000"/>
                  </a:solidFill>
                  <a:ea typeface="DejaVu Sans" charset="0"/>
                  <a:cs typeface="DejaVu Sans" charset="0"/>
                </a:rPr>
                <a:t>-6</a:t>
              </a:r>
            </a:p>
          </p:txBody>
        </p:sp>
        <p:pic>
          <p:nvPicPr>
            <p:cNvPr id="1639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 y="3212"/>
              <a:ext cx="643"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395" name="Text Box 9"/>
            <p:cNvSpPr txBox="1">
              <a:spLocks noChangeArrowheads="1"/>
            </p:cNvSpPr>
            <p:nvPr/>
          </p:nvSpPr>
          <p:spPr bwMode="auto">
            <a:xfrm>
              <a:off x="1292" y="3305"/>
              <a:ext cx="369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750"/>
                </a:spcBef>
                <a:buFontTx/>
                <a:buNone/>
              </a:pPr>
              <a:r>
                <a:rPr lang="en-US" altLang="it-IT" sz="2800" b="1">
                  <a:solidFill>
                    <a:srgbClr val="000000"/>
                  </a:solidFill>
                  <a:ea typeface="DejaVu Sans" charset="0"/>
                  <a:cs typeface="DejaVu Sans" charset="0"/>
                </a:rPr>
                <a:t>Halite (NaCl) 	- (10-16) · 10</a:t>
              </a:r>
              <a:r>
                <a:rPr lang="en-US" altLang="it-IT" sz="2800" b="1" baseline="30000">
                  <a:solidFill>
                    <a:srgbClr val="000000"/>
                  </a:solidFill>
                  <a:ea typeface="DejaVu Sans" charset="0"/>
                  <a:cs typeface="DejaVu Sans" charset="0"/>
                </a:rPr>
                <a:t>-6</a:t>
              </a:r>
            </a:p>
          </p:txBody>
        </p:sp>
        <p:pic>
          <p:nvPicPr>
            <p:cNvPr id="1639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 y="3852"/>
              <a:ext cx="643"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397" name="Text Box 11"/>
            <p:cNvSpPr txBox="1">
              <a:spLocks noChangeArrowheads="1"/>
            </p:cNvSpPr>
            <p:nvPr/>
          </p:nvSpPr>
          <p:spPr bwMode="auto">
            <a:xfrm>
              <a:off x="1292" y="3895"/>
              <a:ext cx="3692"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750"/>
                </a:spcBef>
                <a:buFontTx/>
                <a:buNone/>
              </a:pPr>
              <a:r>
                <a:rPr lang="en-US" altLang="it-IT" sz="2800" b="1">
                  <a:solidFill>
                    <a:srgbClr val="000000"/>
                  </a:solidFill>
                  <a:ea typeface="DejaVu Sans" charset="0"/>
                  <a:cs typeface="DejaVu Sans" charset="0"/>
                </a:rPr>
                <a:t>Sphalerite (ZnS) 	- (0.77-19) · 10</a:t>
              </a:r>
              <a:r>
                <a:rPr lang="en-US" altLang="it-IT" sz="2800" b="1" baseline="30000">
                  <a:solidFill>
                    <a:srgbClr val="000000"/>
                  </a:solidFill>
                  <a:ea typeface="DejaVu Sans" charset="0"/>
                  <a:cs typeface="DejaVu Sans" charset="0"/>
                </a:rPr>
                <a:t>-6</a:t>
              </a:r>
            </a:p>
          </p:txBody>
        </p:sp>
        <p:sp>
          <p:nvSpPr>
            <p:cNvPr id="16398" name="Text Box 12"/>
            <p:cNvSpPr txBox="1">
              <a:spLocks noChangeArrowheads="1"/>
            </p:cNvSpPr>
            <p:nvPr/>
          </p:nvSpPr>
          <p:spPr bwMode="auto">
            <a:xfrm>
              <a:off x="3302" y="906"/>
              <a:ext cx="643"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500"/>
                </a:spcBef>
                <a:buFontTx/>
                <a:buNone/>
              </a:pPr>
              <a:r>
                <a:rPr lang="el-GR" altLang="it-IT" sz="2800" b="1" i="1">
                  <a:solidFill>
                    <a:srgbClr val="000000"/>
                  </a:solidFill>
                  <a:ea typeface="DejaVu Sans" charset="0"/>
                  <a:cs typeface="Times New Roman" panose="02020603050405020304" pitchFamily="18" charset="0"/>
                </a:rPr>
                <a:t>κ</a:t>
              </a:r>
              <a:r>
                <a:rPr lang="en-US" altLang="it-IT" sz="2800" b="1" i="1">
                  <a:solidFill>
                    <a:srgbClr val="000000"/>
                  </a:solidFill>
                  <a:ea typeface="DejaVu Sans" charset="0"/>
                  <a:cs typeface="Times New Roman" panose="02020603050405020304" pitchFamily="18" charset="0"/>
                </a:rPr>
                <a:t> </a:t>
              </a:r>
              <a:r>
                <a:rPr lang="en-US" altLang="it-IT" sz="2400" b="1">
                  <a:solidFill>
                    <a:srgbClr val="000000"/>
                  </a:solidFill>
                  <a:ea typeface="DejaVu Sans" charset="0"/>
                  <a:cs typeface="Times New Roman" panose="02020603050405020304" pitchFamily="18" charset="0"/>
                </a:rPr>
                <a:t>(SI)</a:t>
              </a:r>
            </a:p>
          </p:txBody>
        </p:sp>
        <p:sp>
          <p:nvSpPr>
            <p:cNvPr id="16399" name="Text Box 13"/>
            <p:cNvSpPr txBox="1">
              <a:spLocks noChangeArrowheads="1"/>
            </p:cNvSpPr>
            <p:nvPr/>
          </p:nvSpPr>
          <p:spPr bwMode="auto">
            <a:xfrm>
              <a:off x="1507" y="906"/>
              <a:ext cx="81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1500"/>
                </a:spcBef>
                <a:buFontTx/>
                <a:buNone/>
              </a:pPr>
              <a:r>
                <a:rPr lang="en-US" altLang="it-IT" sz="2400" b="1">
                  <a:solidFill>
                    <a:srgbClr val="000000"/>
                  </a:solidFill>
                  <a:ea typeface="DejaVu Sans" charset="0"/>
                  <a:cs typeface="Times New Roman" panose="02020603050405020304" pitchFamily="18" charset="0"/>
                </a:rPr>
                <a:t>Mineral</a:t>
              </a:r>
            </a:p>
          </p:txBody>
        </p:sp>
        <p:sp>
          <p:nvSpPr>
            <p:cNvPr id="16400" name="Line 14"/>
            <p:cNvSpPr>
              <a:spLocks noChangeShapeType="1"/>
            </p:cNvSpPr>
            <p:nvPr/>
          </p:nvSpPr>
          <p:spPr bwMode="auto">
            <a:xfrm>
              <a:off x="390" y="1162"/>
              <a:ext cx="4423"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grpSp>
      <p:sp>
        <p:nvSpPr>
          <p:cNvPr id="16387" name="Rectangle 15"/>
          <p:cNvSpPr>
            <a:spLocks noChangeArrowheads="1"/>
          </p:cNvSpPr>
          <p:nvPr/>
        </p:nvSpPr>
        <p:spPr bwMode="auto">
          <a:xfrm>
            <a:off x="182563" y="968375"/>
            <a:ext cx="8675687"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en-US" altLang="it-IT" sz="2800" b="1" dirty="0">
                <a:solidFill>
                  <a:srgbClr val="000000"/>
                </a:solidFill>
                <a:ea typeface="ＭＳ Ｐゴシック" panose="020B0600070205080204" pitchFamily="34" charset="-128"/>
                <a:cs typeface="DejaVu Sans" charset="0"/>
              </a:rPr>
              <a:t>Magnetic properties of materials: </a:t>
            </a:r>
            <a:r>
              <a:rPr lang="en-US" altLang="it-IT" sz="2800" b="1" dirty="0">
                <a:solidFill>
                  <a:srgbClr val="FF0000"/>
                </a:solidFill>
                <a:ea typeface="ＭＳ Ｐゴシック" panose="020B0600070205080204" pitchFamily="34" charset="-128"/>
                <a:cs typeface="DejaVu Sans" charset="0"/>
              </a:rPr>
              <a:t>diamagnetism</a:t>
            </a:r>
          </a:p>
        </p:txBody>
      </p:sp>
    </p:spTree>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15824</TotalTime>
  <Words>3856</Words>
  <Application>Microsoft Office PowerPoint</Application>
  <PresentationFormat>On-screen Show (4:3)</PresentationFormat>
  <Paragraphs>323</Paragraphs>
  <Slides>46</Slides>
  <Notes>43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4" baseType="lpstr">
      <vt:lpstr>ＭＳ Ｐゴシック</vt:lpstr>
      <vt:lpstr>Arial</vt:lpstr>
      <vt:lpstr>Calibri</vt:lpstr>
      <vt:lpstr>DejaVu Sans</vt:lpstr>
      <vt:lpstr>Symbol</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costa</dc:creator>
  <cp:lastModifiedBy>COSTA GIOVANNI</cp:lastModifiedBy>
  <cp:revision>589</cp:revision>
  <dcterms:created xsi:type="dcterms:W3CDTF">2013-09-23T10:57:03Z</dcterms:created>
  <dcterms:modified xsi:type="dcterms:W3CDTF">2020-10-27T07:50:43Z</dcterms:modified>
</cp:coreProperties>
</file>