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38" r:id="rId2"/>
    <p:sldId id="339" r:id="rId3"/>
    <p:sldId id="340" r:id="rId4"/>
    <p:sldId id="341" r:id="rId5"/>
    <p:sldId id="385" r:id="rId6"/>
    <p:sldId id="342" r:id="rId7"/>
    <p:sldId id="343" r:id="rId8"/>
    <p:sldId id="387" r:id="rId9"/>
    <p:sldId id="383" r:id="rId10"/>
    <p:sldId id="344" r:id="rId11"/>
    <p:sldId id="345" r:id="rId12"/>
    <p:sldId id="384" r:id="rId13"/>
    <p:sldId id="346" r:id="rId14"/>
    <p:sldId id="347" r:id="rId15"/>
    <p:sldId id="348" r:id="rId16"/>
    <p:sldId id="386" r:id="rId17"/>
    <p:sldId id="349" r:id="rId18"/>
    <p:sldId id="350" r:id="rId19"/>
    <p:sldId id="351" r:id="rId20"/>
    <p:sldId id="352" r:id="rId21"/>
    <p:sldId id="353" r:id="rId22"/>
    <p:sldId id="354" r:id="rId23"/>
    <p:sldId id="355" r:id="rId24"/>
    <p:sldId id="356" r:id="rId25"/>
    <p:sldId id="357" r:id="rId26"/>
    <p:sldId id="358" r:id="rId27"/>
    <p:sldId id="290" r:id="rId28"/>
    <p:sldId id="291" r:id="rId29"/>
    <p:sldId id="292" r:id="rId30"/>
    <p:sldId id="293" r:id="rId31"/>
    <p:sldId id="319" r:id="rId32"/>
    <p:sldId id="296" r:id="rId33"/>
    <p:sldId id="316" r:id="rId34"/>
    <p:sldId id="295" r:id="rId35"/>
    <p:sldId id="318" r:id="rId36"/>
    <p:sldId id="359" r:id="rId37"/>
    <p:sldId id="360" r:id="rId38"/>
    <p:sldId id="361" r:id="rId39"/>
    <p:sldId id="362" r:id="rId40"/>
    <p:sldId id="363" r:id="rId41"/>
    <p:sldId id="364" r:id="rId42"/>
    <p:sldId id="377" r:id="rId43"/>
    <p:sldId id="365" r:id="rId44"/>
    <p:sldId id="366" r:id="rId45"/>
    <p:sldId id="367" r:id="rId46"/>
    <p:sldId id="368" r:id="rId47"/>
    <p:sldId id="369" r:id="rId48"/>
    <p:sldId id="372" r:id="rId49"/>
    <p:sldId id="373" r:id="rId50"/>
    <p:sldId id="299" r:id="rId51"/>
    <p:sldId id="300" r:id="rId52"/>
    <p:sldId id="297" r:id="rId53"/>
    <p:sldId id="298" r:id="rId54"/>
    <p:sldId id="301" r:id="rId55"/>
    <p:sldId id="302" r:id="rId56"/>
    <p:sldId id="294" r:id="rId57"/>
    <p:sldId id="303" r:id="rId58"/>
    <p:sldId id="304" r:id="rId59"/>
    <p:sldId id="305" r:id="rId60"/>
    <p:sldId id="306" r:id="rId61"/>
    <p:sldId id="308" r:id="rId62"/>
    <p:sldId id="380" r:id="rId63"/>
    <p:sldId id="381" r:id="rId64"/>
    <p:sldId id="382" r:id="rId65"/>
    <p:sldId id="309" r:id="rId66"/>
    <p:sldId id="310" r:id="rId67"/>
    <p:sldId id="311" r:id="rId68"/>
    <p:sldId id="312" r:id="rId69"/>
    <p:sldId id="370" r:id="rId70"/>
    <p:sldId id="371" r:id="rId71"/>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27" autoAdjust="0"/>
  </p:normalViewPr>
  <p:slideViewPr>
    <p:cSldViewPr>
      <p:cViewPr varScale="1">
        <p:scale>
          <a:sx n="106" d="100"/>
          <a:sy n="106" d="100"/>
        </p:scale>
        <p:origin x="168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11" Type="http://schemas.openxmlformats.org/officeDocument/2006/relationships/image" Target="../media/image81.wmf"/><Relationship Id="rId5" Type="http://schemas.openxmlformats.org/officeDocument/2006/relationships/image" Target="../media/image75.wmf"/><Relationship Id="rId10" Type="http://schemas.openxmlformats.org/officeDocument/2006/relationships/image" Target="../media/image80.wmf"/><Relationship Id="rId4" Type="http://schemas.openxmlformats.org/officeDocument/2006/relationships/image" Target="../media/image74.wmf"/><Relationship Id="rId9"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7.wmf"/><Relationship Id="rId7" Type="http://schemas.openxmlformats.org/officeDocument/2006/relationships/image" Target="../media/image77.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89.wmf"/><Relationship Id="rId5" Type="http://schemas.openxmlformats.org/officeDocument/2006/relationships/image" Target="../media/image75.wmf"/><Relationship Id="rId4" Type="http://schemas.openxmlformats.org/officeDocument/2006/relationships/image" Target="../media/image88.wmf"/><Relationship Id="rId9" Type="http://schemas.openxmlformats.org/officeDocument/2006/relationships/image" Target="../media/image8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5.wmf"/><Relationship Id="rId7" Type="http://schemas.openxmlformats.org/officeDocument/2006/relationships/image" Target="../media/image81.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5.wmf"/><Relationship Id="rId5" Type="http://schemas.openxmlformats.org/officeDocument/2006/relationships/image" Target="../media/image77.wmf"/><Relationship Id="rId4" Type="http://schemas.openxmlformats.org/officeDocument/2006/relationships/image" Target="../media/image9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10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027FF9E-D8DC-4903-8FB3-9DBE581A7048}" type="datetimeFigureOut">
              <a:rPr lang="it-IT"/>
              <a:pPr>
                <a:defRPr/>
              </a:pPr>
              <a:t>02/11/2020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t-IT"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BEA614B-999E-4684-9B7E-887267FE20FA}" type="slidenum">
              <a:rPr lang="it-IT" altLang="it-IT"/>
              <a:pPr>
                <a:defRPr/>
              </a:pPr>
              <a:t>‹#›</a:t>
            </a:fld>
            <a:endParaRPr lang="it-IT" altLang="it-IT"/>
          </a:p>
        </p:txBody>
      </p:sp>
    </p:spTree>
    <p:extLst>
      <p:ext uri="{BB962C8B-B14F-4D97-AF65-F5344CB8AC3E}">
        <p14:creationId xmlns:p14="http://schemas.microsoft.com/office/powerpoint/2010/main" val="3548778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25662D-1109-42AE-A8D9-69BB57EE7B49}" type="slidenum">
              <a:rPr lang="it-IT" altLang="it-IT" sz="1300" smtClean="0">
                <a:latin typeface="Times New Roman" panose="02020603050405020304" pitchFamily="18" charset="0"/>
              </a:rPr>
              <a:pPr>
                <a:spcBef>
                  <a:spcPct val="0"/>
                </a:spcBef>
              </a:pPr>
              <a:t>1</a:t>
            </a:fld>
            <a:endParaRPr lang="it-IT" altLang="it-IT" sz="1300">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14016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C0F9CB-A2E0-4F1B-AECA-B4EF1983333E}" type="slidenum">
              <a:rPr lang="it-IT" altLang="it-IT" sz="1300" smtClean="0">
                <a:latin typeface="Times New Roman" panose="02020603050405020304" pitchFamily="18" charset="0"/>
              </a:rPr>
              <a:pPr>
                <a:spcBef>
                  <a:spcPct val="0"/>
                </a:spcBef>
              </a:pPr>
              <a:t>14</a:t>
            </a:fld>
            <a:endParaRPr lang="it-IT" altLang="it-IT" sz="1300">
              <a:latin typeface="Times New Roman" panose="02020603050405020304" pitchFamily="18" charset="0"/>
            </a:endParaRPr>
          </a:p>
        </p:txBody>
      </p:sp>
      <p:sp>
        <p:nvSpPr>
          <p:cNvPr id="11469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66673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520441-07B6-4D91-A5D7-BB39C60CF6A7}" type="slidenum">
              <a:rPr lang="it-IT" altLang="it-IT" sz="1300" smtClean="0">
                <a:latin typeface="Times New Roman" panose="02020603050405020304" pitchFamily="18" charset="0"/>
              </a:rPr>
              <a:pPr>
                <a:spcBef>
                  <a:spcPct val="0"/>
                </a:spcBef>
              </a:pPr>
              <a:t>15</a:t>
            </a:fld>
            <a:endParaRPr lang="it-IT" altLang="it-IT" sz="130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96243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6D43BD-2D77-4B0E-8DC4-E3185323B982}" type="slidenum">
              <a:rPr lang="it-IT" altLang="it-IT" sz="1300" smtClean="0">
                <a:latin typeface="Times New Roman" panose="02020603050405020304" pitchFamily="18" charset="0"/>
              </a:rPr>
              <a:pPr>
                <a:spcBef>
                  <a:spcPct val="0"/>
                </a:spcBef>
              </a:pPr>
              <a:t>17</a:t>
            </a:fld>
            <a:endParaRPr lang="it-IT" altLang="it-IT" sz="1300">
              <a:latin typeface="Times New Roman" panose="02020603050405020304" pitchFamily="18" charset="0"/>
            </a:endParaRPr>
          </a:p>
        </p:txBody>
      </p:sp>
      <p:sp>
        <p:nvSpPr>
          <p:cNvPr id="11981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088500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AFD9D3-5088-4F3D-BED3-AD782763A13F}" type="slidenum">
              <a:rPr lang="it-IT" altLang="it-IT" sz="1300" smtClean="0">
                <a:latin typeface="Times New Roman" panose="02020603050405020304" pitchFamily="18" charset="0"/>
              </a:rPr>
              <a:pPr>
                <a:spcBef>
                  <a:spcPct val="0"/>
                </a:spcBef>
              </a:pPr>
              <a:t>18</a:t>
            </a:fld>
            <a:endParaRPr lang="it-IT" altLang="it-IT" sz="13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27319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30D74-7406-4225-B578-C2ED11161320}" type="slidenum">
              <a:rPr lang="it-IT" altLang="it-IT" sz="1300" smtClean="0">
                <a:latin typeface="Times New Roman" panose="02020603050405020304" pitchFamily="18" charset="0"/>
              </a:rPr>
              <a:pPr>
                <a:spcBef>
                  <a:spcPct val="0"/>
                </a:spcBef>
              </a:pPr>
              <a:t>19</a:t>
            </a:fld>
            <a:endParaRPr lang="it-IT" altLang="it-IT" sz="13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410160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E0E441-F483-4242-9ED2-9A899814C811}" type="slidenum">
              <a:rPr lang="it-IT" altLang="it-IT" sz="1300" smtClean="0">
                <a:latin typeface="Times New Roman" panose="02020603050405020304" pitchFamily="18" charset="0"/>
              </a:rPr>
              <a:pPr>
                <a:spcBef>
                  <a:spcPct val="0"/>
                </a:spcBef>
              </a:pPr>
              <a:t>20</a:t>
            </a:fld>
            <a:endParaRPr lang="it-IT" altLang="it-IT" sz="13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93889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65ADA3-52D4-4439-AC7A-3366FE4D4388}" type="slidenum">
              <a:rPr lang="it-IT" altLang="it-IT" sz="1300" smtClean="0">
                <a:latin typeface="Times New Roman" panose="02020603050405020304" pitchFamily="18" charset="0"/>
              </a:rPr>
              <a:pPr>
                <a:spcBef>
                  <a:spcPct val="0"/>
                </a:spcBef>
              </a:pPr>
              <a:t>21</a:t>
            </a:fld>
            <a:endParaRPr lang="it-IT" altLang="it-IT" sz="1300">
              <a:latin typeface="Times New Roman" panose="02020603050405020304" pitchFamily="18" charset="0"/>
            </a:endParaRPr>
          </a:p>
        </p:txBody>
      </p:sp>
      <p:sp>
        <p:nvSpPr>
          <p:cNvPr id="128003"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255623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5B08B5-1BF1-4814-AFC4-40D8086E2C07}" type="slidenum">
              <a:rPr lang="it-IT" altLang="it-IT" sz="1300" smtClean="0">
                <a:latin typeface="Times New Roman" panose="02020603050405020304" pitchFamily="18" charset="0"/>
              </a:rPr>
              <a:pPr>
                <a:spcBef>
                  <a:spcPct val="0"/>
                </a:spcBef>
              </a:pPr>
              <a:t>22</a:t>
            </a:fld>
            <a:endParaRPr lang="it-IT" altLang="it-IT" sz="13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628785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7BEB0B-8858-4DA7-97EE-4CCC3B211647}" type="slidenum">
              <a:rPr lang="it-IT" altLang="it-IT" sz="1300" smtClean="0">
                <a:latin typeface="Times New Roman" panose="02020603050405020304" pitchFamily="18" charset="0"/>
              </a:rPr>
              <a:pPr>
                <a:spcBef>
                  <a:spcPct val="0"/>
                </a:spcBef>
              </a:pPr>
              <a:t>23</a:t>
            </a:fld>
            <a:endParaRPr lang="it-IT" altLang="it-IT" sz="1300">
              <a:latin typeface="Times New Roman" panose="02020603050405020304" pitchFamily="18" charset="0"/>
            </a:endParaRPr>
          </a:p>
        </p:txBody>
      </p:sp>
      <p:sp>
        <p:nvSpPr>
          <p:cNvPr id="13209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043024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55C48C-D200-4E7B-BB2E-3154E2226D30}" type="slidenum">
              <a:rPr lang="it-IT" altLang="it-IT" sz="1300" smtClean="0">
                <a:latin typeface="Times New Roman" panose="02020603050405020304" pitchFamily="18" charset="0"/>
              </a:rPr>
              <a:pPr>
                <a:spcBef>
                  <a:spcPct val="0"/>
                </a:spcBef>
              </a:pPr>
              <a:t>24</a:t>
            </a:fld>
            <a:endParaRPr lang="it-IT" altLang="it-IT" sz="13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22601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F5EA8A-C8ED-490A-B0EB-B662566061BA}" type="slidenum">
              <a:rPr lang="it-IT" altLang="it-IT" sz="1300" smtClean="0">
                <a:latin typeface="Times New Roman" panose="02020603050405020304" pitchFamily="18" charset="0"/>
              </a:rPr>
              <a:pPr>
                <a:spcBef>
                  <a:spcPct val="0"/>
                </a:spcBef>
              </a:pPr>
              <a:t>2</a:t>
            </a:fld>
            <a:endParaRPr lang="it-IT" altLang="it-IT" sz="1300">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465238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D2DA8D-5DDB-443E-A07A-F6CF577E5DAC}" type="slidenum">
              <a:rPr lang="it-IT" altLang="it-IT" sz="1300" smtClean="0">
                <a:latin typeface="Times New Roman" panose="02020603050405020304" pitchFamily="18" charset="0"/>
              </a:rPr>
              <a:pPr>
                <a:spcBef>
                  <a:spcPct val="0"/>
                </a:spcBef>
              </a:pPr>
              <a:t>25</a:t>
            </a:fld>
            <a:endParaRPr lang="it-IT" altLang="it-IT" sz="1300">
              <a:latin typeface="Times New Roman" panose="02020603050405020304" pitchFamily="18" charset="0"/>
            </a:endParaRPr>
          </a:p>
        </p:txBody>
      </p:sp>
      <p:sp>
        <p:nvSpPr>
          <p:cNvPr id="13619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501926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2483DB-949E-41F2-8969-C09D9F514104}" type="slidenum">
              <a:rPr lang="it-IT" altLang="it-IT" sz="1300" smtClean="0">
                <a:latin typeface="Times New Roman" panose="02020603050405020304" pitchFamily="18" charset="0"/>
              </a:rPr>
              <a:pPr>
                <a:spcBef>
                  <a:spcPct val="0"/>
                </a:spcBef>
              </a:pPr>
              <a:t>26</a:t>
            </a:fld>
            <a:endParaRPr lang="it-IT" altLang="it-IT" sz="1300">
              <a:latin typeface="Times New Roman" panose="02020603050405020304" pitchFamily="18" charset="0"/>
            </a:endParaRPr>
          </a:p>
        </p:txBody>
      </p:sp>
      <p:sp>
        <p:nvSpPr>
          <p:cNvPr id="138243"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73975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6EF65D-9F0E-43C6-BAE5-ACD22E4E20DE}" type="slidenum">
              <a:rPr lang="it-IT" altLang="it-IT" smtClean="0"/>
              <a:pPr>
                <a:spcBef>
                  <a:spcPct val="0"/>
                </a:spcBef>
              </a:pPr>
              <a:t>27</a:t>
            </a:fld>
            <a:endParaRPr lang="it-IT" altLang="it-IT"/>
          </a:p>
        </p:txBody>
      </p:sp>
    </p:spTree>
    <p:extLst>
      <p:ext uri="{BB962C8B-B14F-4D97-AF65-F5344CB8AC3E}">
        <p14:creationId xmlns:p14="http://schemas.microsoft.com/office/powerpoint/2010/main" val="2979340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B3F748-ED2A-4E26-AD20-F96309670171}" type="slidenum">
              <a:rPr lang="it-IT" altLang="it-IT" smtClean="0"/>
              <a:pPr>
                <a:spcBef>
                  <a:spcPct val="0"/>
                </a:spcBef>
              </a:pPr>
              <a:t>28</a:t>
            </a:fld>
            <a:endParaRPr lang="it-IT" altLang="it-IT"/>
          </a:p>
        </p:txBody>
      </p:sp>
    </p:spTree>
    <p:extLst>
      <p:ext uri="{BB962C8B-B14F-4D97-AF65-F5344CB8AC3E}">
        <p14:creationId xmlns:p14="http://schemas.microsoft.com/office/powerpoint/2010/main" val="114278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D79F9A-9499-4B26-BA74-A7D80AE6D433}" type="slidenum">
              <a:rPr lang="it-IT" altLang="it-IT" smtClean="0"/>
              <a:pPr>
                <a:spcBef>
                  <a:spcPct val="0"/>
                </a:spcBef>
              </a:pPr>
              <a:t>29</a:t>
            </a:fld>
            <a:endParaRPr lang="it-IT" altLang="it-IT"/>
          </a:p>
        </p:txBody>
      </p:sp>
    </p:spTree>
    <p:extLst>
      <p:ext uri="{BB962C8B-B14F-4D97-AF65-F5344CB8AC3E}">
        <p14:creationId xmlns:p14="http://schemas.microsoft.com/office/powerpoint/2010/main" val="2222903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754D0A-B3F5-4500-9894-49A3797DF4FC}" type="slidenum">
              <a:rPr lang="it-IT" altLang="it-IT" smtClean="0"/>
              <a:pPr>
                <a:spcBef>
                  <a:spcPct val="0"/>
                </a:spcBef>
              </a:pPr>
              <a:t>30</a:t>
            </a:fld>
            <a:endParaRPr lang="it-IT" altLang="it-IT"/>
          </a:p>
        </p:txBody>
      </p:sp>
    </p:spTree>
    <p:extLst>
      <p:ext uri="{BB962C8B-B14F-4D97-AF65-F5344CB8AC3E}">
        <p14:creationId xmlns:p14="http://schemas.microsoft.com/office/powerpoint/2010/main" val="943277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A1F256-FEAF-46C3-94B1-937F4F172D3B}" type="slidenum">
              <a:rPr lang="it-IT" altLang="it-IT" smtClean="0"/>
              <a:pPr>
                <a:spcBef>
                  <a:spcPct val="0"/>
                </a:spcBef>
              </a:pPr>
              <a:t>31</a:t>
            </a:fld>
            <a:endParaRPr lang="it-IT" altLang="it-IT"/>
          </a:p>
        </p:txBody>
      </p:sp>
    </p:spTree>
    <p:extLst>
      <p:ext uri="{BB962C8B-B14F-4D97-AF65-F5344CB8AC3E}">
        <p14:creationId xmlns:p14="http://schemas.microsoft.com/office/powerpoint/2010/main" val="3504617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4CEB6F-E386-4136-8FEB-3835FD4D7FEE}" type="slidenum">
              <a:rPr lang="it-IT" altLang="it-IT" smtClean="0"/>
              <a:pPr>
                <a:spcBef>
                  <a:spcPct val="0"/>
                </a:spcBef>
              </a:pPr>
              <a:t>32</a:t>
            </a:fld>
            <a:endParaRPr lang="it-IT" altLang="it-IT"/>
          </a:p>
        </p:txBody>
      </p:sp>
    </p:spTree>
    <p:extLst>
      <p:ext uri="{BB962C8B-B14F-4D97-AF65-F5344CB8AC3E}">
        <p14:creationId xmlns:p14="http://schemas.microsoft.com/office/powerpoint/2010/main" val="357776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4F7038-F419-4AA6-A2AF-35C733E8CEBE}" type="slidenum">
              <a:rPr lang="it-IT" altLang="it-IT" smtClean="0"/>
              <a:pPr>
                <a:spcBef>
                  <a:spcPct val="0"/>
                </a:spcBef>
              </a:pPr>
              <a:t>33</a:t>
            </a:fld>
            <a:endParaRPr lang="it-IT" altLang="it-IT"/>
          </a:p>
        </p:txBody>
      </p:sp>
    </p:spTree>
    <p:extLst>
      <p:ext uri="{BB962C8B-B14F-4D97-AF65-F5344CB8AC3E}">
        <p14:creationId xmlns:p14="http://schemas.microsoft.com/office/powerpoint/2010/main" val="3996307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E033F0-A8C4-4552-9CBD-872584F84FC0}" type="slidenum">
              <a:rPr lang="it-IT" altLang="it-IT" smtClean="0"/>
              <a:pPr>
                <a:spcBef>
                  <a:spcPct val="0"/>
                </a:spcBef>
              </a:pPr>
              <a:t>34</a:t>
            </a:fld>
            <a:endParaRPr lang="it-IT" altLang="it-IT"/>
          </a:p>
        </p:txBody>
      </p:sp>
    </p:spTree>
    <p:extLst>
      <p:ext uri="{BB962C8B-B14F-4D97-AF65-F5344CB8AC3E}">
        <p14:creationId xmlns:p14="http://schemas.microsoft.com/office/powerpoint/2010/main" val="94966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9A2390-8219-48D2-A016-32F7FDBD6874}" type="slidenum">
              <a:rPr lang="it-IT" altLang="it-IT" sz="1300" smtClean="0">
                <a:latin typeface="Times New Roman" panose="02020603050405020304" pitchFamily="18" charset="0"/>
              </a:rPr>
              <a:pPr>
                <a:spcBef>
                  <a:spcPct val="0"/>
                </a:spcBef>
              </a:pPr>
              <a:t>3</a:t>
            </a:fld>
            <a:endParaRPr lang="it-IT" altLang="it-IT" sz="13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029802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3B1C01-D24A-45D6-9DE6-CB061612CA1C}" type="slidenum">
              <a:rPr lang="it-IT" altLang="it-IT" smtClean="0"/>
              <a:pPr>
                <a:spcBef>
                  <a:spcPct val="0"/>
                </a:spcBef>
              </a:pPr>
              <a:t>35</a:t>
            </a:fld>
            <a:endParaRPr lang="it-IT" altLang="it-IT"/>
          </a:p>
        </p:txBody>
      </p:sp>
    </p:spTree>
    <p:extLst>
      <p:ext uri="{BB962C8B-B14F-4D97-AF65-F5344CB8AC3E}">
        <p14:creationId xmlns:p14="http://schemas.microsoft.com/office/powerpoint/2010/main" val="3591080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AA12EB-B55C-4250-B790-DFE460FC68E1}" type="slidenum">
              <a:rPr lang="it-IT" altLang="it-IT" sz="1300" smtClean="0">
                <a:latin typeface="Times New Roman" panose="02020603050405020304" pitchFamily="18" charset="0"/>
              </a:rPr>
              <a:pPr>
                <a:spcBef>
                  <a:spcPct val="0"/>
                </a:spcBef>
              </a:pPr>
              <a:t>36</a:t>
            </a:fld>
            <a:endParaRPr lang="it-IT" altLang="it-IT" sz="1300">
              <a:latin typeface="Times New Roman" panose="02020603050405020304" pitchFamily="18" charset="0"/>
            </a:endParaRPr>
          </a:p>
        </p:txBody>
      </p:sp>
      <p:sp>
        <p:nvSpPr>
          <p:cNvPr id="19149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58597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775114-0F7E-4157-BC5C-99AF2156FA3C}" type="slidenum">
              <a:rPr lang="it-IT" altLang="it-IT" sz="1300" smtClean="0">
                <a:latin typeface="Times New Roman" panose="02020603050405020304" pitchFamily="18" charset="0"/>
              </a:rPr>
              <a:pPr>
                <a:spcBef>
                  <a:spcPct val="0"/>
                </a:spcBef>
              </a:pPr>
              <a:t>37</a:t>
            </a:fld>
            <a:endParaRPr lang="it-IT" altLang="it-IT" sz="1300">
              <a:latin typeface="Times New Roman" panose="02020603050405020304" pitchFamily="18" charset="0"/>
            </a:endParaRPr>
          </a:p>
        </p:txBody>
      </p:sp>
      <p:sp>
        <p:nvSpPr>
          <p:cNvPr id="19353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208598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8D399B-63F8-48B3-BD54-166D206C534F}" type="slidenum">
              <a:rPr lang="it-IT" altLang="it-IT" sz="1300" smtClean="0">
                <a:latin typeface="Times New Roman" panose="02020603050405020304" pitchFamily="18" charset="0"/>
              </a:rPr>
              <a:pPr>
                <a:spcBef>
                  <a:spcPct val="0"/>
                </a:spcBef>
              </a:pPr>
              <a:t>38</a:t>
            </a:fld>
            <a:endParaRPr lang="it-IT" altLang="it-IT" sz="1300">
              <a:latin typeface="Times New Roman" panose="02020603050405020304" pitchFamily="18" charset="0"/>
            </a:endParaRPr>
          </a:p>
        </p:txBody>
      </p:sp>
      <p:sp>
        <p:nvSpPr>
          <p:cNvPr id="19558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407613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172010-6DBC-4512-9481-3DF0232125B5}" type="slidenum">
              <a:rPr lang="it-IT" altLang="it-IT" sz="1300" smtClean="0">
                <a:latin typeface="Times New Roman" panose="02020603050405020304" pitchFamily="18" charset="0"/>
              </a:rPr>
              <a:pPr>
                <a:spcBef>
                  <a:spcPct val="0"/>
                </a:spcBef>
              </a:pPr>
              <a:t>39</a:t>
            </a:fld>
            <a:endParaRPr lang="it-IT" altLang="it-IT" sz="1300">
              <a:latin typeface="Times New Roman" panose="02020603050405020304" pitchFamily="18" charset="0"/>
            </a:endParaRPr>
          </a:p>
        </p:txBody>
      </p:sp>
      <p:sp>
        <p:nvSpPr>
          <p:cNvPr id="19763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262334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3C9B64-5B46-45C0-B705-E0F78B387AEF}" type="slidenum">
              <a:rPr lang="it-IT" altLang="it-IT" sz="1300" smtClean="0">
                <a:latin typeface="Times New Roman" panose="02020603050405020304" pitchFamily="18" charset="0"/>
              </a:rPr>
              <a:pPr>
                <a:spcBef>
                  <a:spcPct val="0"/>
                </a:spcBef>
              </a:pPr>
              <a:t>40</a:t>
            </a:fld>
            <a:endParaRPr lang="it-IT" altLang="it-IT" sz="1300">
              <a:latin typeface="Times New Roman" panose="02020603050405020304" pitchFamily="18" charset="0"/>
            </a:endParaRPr>
          </a:p>
        </p:txBody>
      </p:sp>
      <p:sp>
        <p:nvSpPr>
          <p:cNvPr id="199683"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443132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0C2D05-D80A-488D-AE56-C956AE2C8B8B}" type="slidenum">
              <a:rPr lang="it-IT" altLang="it-IT" sz="1300" smtClean="0">
                <a:latin typeface="Times New Roman" panose="02020603050405020304" pitchFamily="18" charset="0"/>
              </a:rPr>
              <a:pPr>
                <a:spcBef>
                  <a:spcPct val="0"/>
                </a:spcBef>
              </a:pPr>
              <a:t>41</a:t>
            </a:fld>
            <a:endParaRPr lang="it-IT" altLang="it-IT" sz="1300">
              <a:latin typeface="Times New Roman" panose="02020603050405020304" pitchFamily="18" charset="0"/>
            </a:endParaRPr>
          </a:p>
        </p:txBody>
      </p:sp>
      <p:sp>
        <p:nvSpPr>
          <p:cNvPr id="20173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1364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498327-7200-4D84-A707-DF4BE3F3BFA6}" type="slidenum">
              <a:rPr lang="it-IT" altLang="it-IT" sz="1300" smtClean="0">
                <a:latin typeface="Times New Roman" panose="02020603050405020304" pitchFamily="18" charset="0"/>
              </a:rPr>
              <a:pPr>
                <a:spcBef>
                  <a:spcPct val="0"/>
                </a:spcBef>
              </a:pPr>
              <a:t>42</a:t>
            </a:fld>
            <a:endParaRPr lang="it-IT" altLang="it-IT" sz="1300">
              <a:latin typeface="Times New Roman" panose="02020603050405020304" pitchFamily="18" charset="0"/>
            </a:endParaRPr>
          </a:p>
        </p:txBody>
      </p:sp>
      <p:sp>
        <p:nvSpPr>
          <p:cNvPr id="22835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845415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7B00C6-FF4D-4515-A17A-24B205514A23}" type="slidenum">
              <a:rPr lang="it-IT" altLang="it-IT" sz="1300" smtClean="0">
                <a:latin typeface="Times New Roman" panose="02020603050405020304" pitchFamily="18" charset="0"/>
              </a:rPr>
              <a:pPr>
                <a:spcBef>
                  <a:spcPct val="0"/>
                </a:spcBef>
              </a:pPr>
              <a:t>43</a:t>
            </a:fld>
            <a:endParaRPr lang="it-IT" altLang="it-IT" sz="1300">
              <a:latin typeface="Times New Roman" panose="02020603050405020304" pitchFamily="18" charset="0"/>
            </a:endParaRPr>
          </a:p>
        </p:txBody>
      </p:sp>
      <p:sp>
        <p:nvSpPr>
          <p:cNvPr id="20377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451077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6526D4-45DC-440C-AB24-F384B02D85DD}" type="slidenum">
              <a:rPr lang="it-IT" altLang="it-IT" sz="1300" smtClean="0">
                <a:latin typeface="Times New Roman" panose="02020603050405020304" pitchFamily="18" charset="0"/>
              </a:rPr>
              <a:pPr>
                <a:spcBef>
                  <a:spcPct val="0"/>
                </a:spcBef>
              </a:pPr>
              <a:t>44</a:t>
            </a:fld>
            <a:endParaRPr lang="it-IT" altLang="it-IT" sz="1300">
              <a:latin typeface="Times New Roman" panose="02020603050405020304" pitchFamily="18" charset="0"/>
            </a:endParaRPr>
          </a:p>
        </p:txBody>
      </p:sp>
      <p:sp>
        <p:nvSpPr>
          <p:cNvPr id="20582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45432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5B00CB-15A0-46C7-82EE-A549DB892B87}" type="slidenum">
              <a:rPr lang="it-IT" altLang="it-IT" sz="1300" smtClean="0">
                <a:latin typeface="Times New Roman" panose="02020603050405020304" pitchFamily="18" charset="0"/>
              </a:rPr>
              <a:pPr>
                <a:spcBef>
                  <a:spcPct val="0"/>
                </a:spcBef>
              </a:pPr>
              <a:t>4</a:t>
            </a:fld>
            <a:endParaRPr lang="it-IT" altLang="it-IT" sz="1300">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077484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9A7D7B-67E9-4022-9327-C1C8BE99A017}" type="slidenum">
              <a:rPr lang="it-IT" altLang="it-IT" sz="1300" smtClean="0">
                <a:latin typeface="Times New Roman" panose="02020603050405020304" pitchFamily="18" charset="0"/>
              </a:rPr>
              <a:pPr>
                <a:spcBef>
                  <a:spcPct val="0"/>
                </a:spcBef>
              </a:pPr>
              <a:t>45</a:t>
            </a:fld>
            <a:endParaRPr lang="it-IT" altLang="it-IT" sz="1300">
              <a:latin typeface="Times New Roman" panose="02020603050405020304" pitchFamily="18" charset="0"/>
            </a:endParaRPr>
          </a:p>
        </p:txBody>
      </p:sp>
      <p:sp>
        <p:nvSpPr>
          <p:cNvPr id="20787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937766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D047EE-A6EB-43FD-A784-1573156FCFED}" type="slidenum">
              <a:rPr lang="it-IT" altLang="it-IT" sz="1300" smtClean="0">
                <a:latin typeface="Times New Roman" panose="02020603050405020304" pitchFamily="18" charset="0"/>
              </a:rPr>
              <a:pPr>
                <a:spcBef>
                  <a:spcPct val="0"/>
                </a:spcBef>
              </a:pPr>
              <a:t>46</a:t>
            </a:fld>
            <a:endParaRPr lang="it-IT" altLang="it-IT" sz="1300">
              <a:latin typeface="Times New Roman" panose="02020603050405020304" pitchFamily="18" charset="0"/>
            </a:endParaRPr>
          </a:p>
        </p:txBody>
      </p:sp>
      <p:sp>
        <p:nvSpPr>
          <p:cNvPr id="209923"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778512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49EC3D-C17E-4151-BC0F-A3D0FF8CFBDE}" type="slidenum">
              <a:rPr lang="it-IT" altLang="it-IT" sz="1300" smtClean="0">
                <a:latin typeface="Times New Roman" panose="02020603050405020304" pitchFamily="18" charset="0"/>
              </a:rPr>
              <a:pPr>
                <a:spcBef>
                  <a:spcPct val="0"/>
                </a:spcBef>
              </a:pPr>
              <a:t>47</a:t>
            </a:fld>
            <a:endParaRPr lang="it-IT" altLang="it-IT" sz="1300">
              <a:latin typeface="Times New Roman" panose="02020603050405020304" pitchFamily="18" charset="0"/>
            </a:endParaRPr>
          </a:p>
        </p:txBody>
      </p:sp>
      <p:sp>
        <p:nvSpPr>
          <p:cNvPr id="211971"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732105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8F9678-EDE3-47F0-AFE5-AD5F151587C1}" type="slidenum">
              <a:rPr lang="it-IT" altLang="it-IT" sz="1300" smtClean="0">
                <a:latin typeface="Times New Roman" panose="02020603050405020304" pitchFamily="18" charset="0"/>
              </a:rPr>
              <a:pPr>
                <a:spcBef>
                  <a:spcPct val="0"/>
                </a:spcBef>
              </a:pPr>
              <a:t>48</a:t>
            </a:fld>
            <a:endParaRPr lang="it-IT" altLang="it-IT" sz="1300">
              <a:latin typeface="Times New Roman" panose="02020603050405020304" pitchFamily="18" charset="0"/>
            </a:endParaRPr>
          </a:p>
        </p:txBody>
      </p:sp>
      <p:sp>
        <p:nvSpPr>
          <p:cNvPr id="21811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19225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B16530-D463-4966-B6A3-0E0A00DE0C5A}" type="slidenum">
              <a:rPr lang="it-IT" altLang="it-IT" sz="1300" smtClean="0">
                <a:latin typeface="Times New Roman" panose="02020603050405020304" pitchFamily="18" charset="0"/>
              </a:rPr>
              <a:pPr>
                <a:spcBef>
                  <a:spcPct val="0"/>
                </a:spcBef>
              </a:pPr>
              <a:t>49</a:t>
            </a:fld>
            <a:endParaRPr lang="it-IT" altLang="it-IT" sz="1300">
              <a:latin typeface="Times New Roman" panose="02020603050405020304" pitchFamily="18" charset="0"/>
            </a:endParaRPr>
          </a:p>
        </p:txBody>
      </p:sp>
      <p:sp>
        <p:nvSpPr>
          <p:cNvPr id="220163"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854202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18244F-46F5-4465-9F20-FE6365D081EC}" type="slidenum">
              <a:rPr lang="it-IT" altLang="it-IT" smtClean="0"/>
              <a:pPr>
                <a:spcBef>
                  <a:spcPct val="0"/>
                </a:spcBef>
              </a:pPr>
              <a:t>50</a:t>
            </a:fld>
            <a:endParaRPr lang="it-IT" altLang="it-IT"/>
          </a:p>
        </p:txBody>
      </p:sp>
    </p:spTree>
    <p:extLst>
      <p:ext uri="{BB962C8B-B14F-4D97-AF65-F5344CB8AC3E}">
        <p14:creationId xmlns:p14="http://schemas.microsoft.com/office/powerpoint/2010/main" val="1147445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212958-E573-40FF-A0BE-CF34C1636AB9}" type="slidenum">
              <a:rPr lang="it-IT" altLang="it-IT" smtClean="0"/>
              <a:pPr>
                <a:spcBef>
                  <a:spcPct val="0"/>
                </a:spcBef>
              </a:pPr>
              <a:t>51</a:t>
            </a:fld>
            <a:endParaRPr lang="it-IT" altLang="it-IT"/>
          </a:p>
        </p:txBody>
      </p:sp>
    </p:spTree>
    <p:extLst>
      <p:ext uri="{BB962C8B-B14F-4D97-AF65-F5344CB8AC3E}">
        <p14:creationId xmlns:p14="http://schemas.microsoft.com/office/powerpoint/2010/main" val="1828795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83EF10-DC47-4DFF-AE9C-B5A42CE00A02}" type="slidenum">
              <a:rPr lang="it-IT" altLang="it-IT" smtClean="0"/>
              <a:pPr>
                <a:spcBef>
                  <a:spcPct val="0"/>
                </a:spcBef>
              </a:pPr>
              <a:t>52</a:t>
            </a:fld>
            <a:endParaRPr lang="it-IT" altLang="it-IT"/>
          </a:p>
        </p:txBody>
      </p:sp>
    </p:spTree>
    <p:extLst>
      <p:ext uri="{BB962C8B-B14F-4D97-AF65-F5344CB8AC3E}">
        <p14:creationId xmlns:p14="http://schemas.microsoft.com/office/powerpoint/2010/main" val="1862977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6787E7-1177-4549-A8DE-6213E47BFF20}" type="slidenum">
              <a:rPr lang="it-IT" altLang="it-IT" smtClean="0"/>
              <a:pPr>
                <a:spcBef>
                  <a:spcPct val="0"/>
                </a:spcBef>
              </a:pPr>
              <a:t>53</a:t>
            </a:fld>
            <a:endParaRPr lang="it-IT" altLang="it-IT"/>
          </a:p>
        </p:txBody>
      </p:sp>
    </p:spTree>
    <p:extLst>
      <p:ext uri="{BB962C8B-B14F-4D97-AF65-F5344CB8AC3E}">
        <p14:creationId xmlns:p14="http://schemas.microsoft.com/office/powerpoint/2010/main" val="3585513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EAAEA7-5588-44B0-9867-BEE9045DFB17}" type="slidenum">
              <a:rPr lang="it-IT" altLang="it-IT" smtClean="0"/>
              <a:pPr>
                <a:spcBef>
                  <a:spcPct val="0"/>
                </a:spcBef>
              </a:pPr>
              <a:t>54</a:t>
            </a:fld>
            <a:endParaRPr lang="it-IT" altLang="it-IT"/>
          </a:p>
        </p:txBody>
      </p:sp>
    </p:spTree>
    <p:extLst>
      <p:ext uri="{BB962C8B-B14F-4D97-AF65-F5344CB8AC3E}">
        <p14:creationId xmlns:p14="http://schemas.microsoft.com/office/powerpoint/2010/main" val="272399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9AF51A-15E4-482B-AC96-0149AA815EE6}" type="slidenum">
              <a:rPr lang="it-IT" altLang="it-IT" sz="1300" smtClean="0">
                <a:latin typeface="Times New Roman" panose="02020603050405020304" pitchFamily="18" charset="0"/>
              </a:rPr>
              <a:pPr>
                <a:spcBef>
                  <a:spcPct val="0"/>
                </a:spcBef>
              </a:pPr>
              <a:t>6</a:t>
            </a:fld>
            <a:endParaRPr lang="it-IT" altLang="it-IT" sz="1300">
              <a:latin typeface="Times New Roman" panose="02020603050405020304" pitchFamily="18" charset="0"/>
            </a:endParaRPr>
          </a:p>
        </p:txBody>
      </p:sp>
      <p:sp>
        <p:nvSpPr>
          <p:cNvPr id="10137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3219736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FDF096-1793-406F-90AE-68ED8BB09C7F}" type="slidenum">
              <a:rPr lang="it-IT" altLang="it-IT" smtClean="0"/>
              <a:pPr>
                <a:spcBef>
                  <a:spcPct val="0"/>
                </a:spcBef>
              </a:pPr>
              <a:t>55</a:t>
            </a:fld>
            <a:endParaRPr lang="it-IT" altLang="it-IT"/>
          </a:p>
        </p:txBody>
      </p:sp>
    </p:spTree>
    <p:extLst>
      <p:ext uri="{BB962C8B-B14F-4D97-AF65-F5344CB8AC3E}">
        <p14:creationId xmlns:p14="http://schemas.microsoft.com/office/powerpoint/2010/main" val="4169096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D9DADA-D1C7-4C91-AAA1-6C9518A16D29}" type="slidenum">
              <a:rPr lang="it-IT" altLang="it-IT" smtClean="0"/>
              <a:pPr>
                <a:spcBef>
                  <a:spcPct val="0"/>
                </a:spcBef>
              </a:pPr>
              <a:t>56</a:t>
            </a:fld>
            <a:endParaRPr lang="it-IT" altLang="it-IT"/>
          </a:p>
        </p:txBody>
      </p:sp>
    </p:spTree>
    <p:extLst>
      <p:ext uri="{BB962C8B-B14F-4D97-AF65-F5344CB8AC3E}">
        <p14:creationId xmlns:p14="http://schemas.microsoft.com/office/powerpoint/2010/main" val="3810949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5A93AE-4822-4A32-8BB8-6A8F20EA7A4E}" type="slidenum">
              <a:rPr lang="it-IT" altLang="it-IT" smtClean="0"/>
              <a:pPr>
                <a:spcBef>
                  <a:spcPct val="0"/>
                </a:spcBef>
              </a:pPr>
              <a:t>57</a:t>
            </a:fld>
            <a:endParaRPr lang="it-IT" altLang="it-IT"/>
          </a:p>
        </p:txBody>
      </p:sp>
    </p:spTree>
    <p:extLst>
      <p:ext uri="{BB962C8B-B14F-4D97-AF65-F5344CB8AC3E}">
        <p14:creationId xmlns:p14="http://schemas.microsoft.com/office/powerpoint/2010/main" val="3280216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07B079-FFC5-4014-957E-CEBCF0F2CD22}" type="slidenum">
              <a:rPr lang="it-IT" altLang="it-IT" smtClean="0"/>
              <a:pPr>
                <a:spcBef>
                  <a:spcPct val="0"/>
                </a:spcBef>
              </a:pPr>
              <a:t>58</a:t>
            </a:fld>
            <a:endParaRPr lang="it-IT" altLang="it-IT"/>
          </a:p>
        </p:txBody>
      </p:sp>
    </p:spTree>
    <p:extLst>
      <p:ext uri="{BB962C8B-B14F-4D97-AF65-F5344CB8AC3E}">
        <p14:creationId xmlns:p14="http://schemas.microsoft.com/office/powerpoint/2010/main" val="3336824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7FDCC2-A4C7-4212-91AF-D6996484CBB9}" type="slidenum">
              <a:rPr lang="it-IT" altLang="it-IT" smtClean="0"/>
              <a:pPr>
                <a:spcBef>
                  <a:spcPct val="0"/>
                </a:spcBef>
              </a:pPr>
              <a:t>59</a:t>
            </a:fld>
            <a:endParaRPr lang="it-IT" altLang="it-IT"/>
          </a:p>
        </p:txBody>
      </p:sp>
    </p:spTree>
    <p:extLst>
      <p:ext uri="{BB962C8B-B14F-4D97-AF65-F5344CB8AC3E}">
        <p14:creationId xmlns:p14="http://schemas.microsoft.com/office/powerpoint/2010/main" val="3262285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9012A0-C2B1-4932-9896-A67431A6BD84}" type="slidenum">
              <a:rPr lang="it-IT" altLang="it-IT" smtClean="0"/>
              <a:pPr>
                <a:spcBef>
                  <a:spcPct val="0"/>
                </a:spcBef>
              </a:pPr>
              <a:t>60</a:t>
            </a:fld>
            <a:endParaRPr lang="it-IT" altLang="it-IT"/>
          </a:p>
        </p:txBody>
      </p:sp>
    </p:spTree>
    <p:extLst>
      <p:ext uri="{BB962C8B-B14F-4D97-AF65-F5344CB8AC3E}">
        <p14:creationId xmlns:p14="http://schemas.microsoft.com/office/powerpoint/2010/main" val="39931691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B0F0C-1677-4117-9D57-DD20CA28FDBF}" type="slidenum">
              <a:rPr lang="it-IT" altLang="it-IT" smtClean="0"/>
              <a:pPr>
                <a:spcBef>
                  <a:spcPct val="0"/>
                </a:spcBef>
              </a:pPr>
              <a:t>61</a:t>
            </a:fld>
            <a:endParaRPr lang="it-IT" altLang="it-IT"/>
          </a:p>
        </p:txBody>
      </p:sp>
    </p:spTree>
    <p:extLst>
      <p:ext uri="{BB962C8B-B14F-4D97-AF65-F5344CB8AC3E}">
        <p14:creationId xmlns:p14="http://schemas.microsoft.com/office/powerpoint/2010/main" val="4162250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4F54F5-0B59-4D9A-BD6E-97FB6DAD40D1}" type="slidenum">
              <a:rPr lang="it-IT" altLang="it-IT" sz="1300" smtClean="0">
                <a:latin typeface="Times New Roman" panose="02020603050405020304" pitchFamily="18" charset="0"/>
              </a:rPr>
              <a:pPr>
                <a:spcBef>
                  <a:spcPct val="0"/>
                </a:spcBef>
              </a:pPr>
              <a:t>62</a:t>
            </a:fld>
            <a:endParaRPr lang="it-IT" altLang="it-IT" sz="1300">
              <a:latin typeface="Times New Roman" panose="02020603050405020304" pitchFamily="18" charset="0"/>
            </a:endParaRPr>
          </a:p>
        </p:txBody>
      </p:sp>
      <p:sp>
        <p:nvSpPr>
          <p:cNvPr id="23449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587561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263C58-273E-494A-9306-086B82277EFD}" type="slidenum">
              <a:rPr lang="it-IT" altLang="it-IT" sz="1300" smtClean="0">
                <a:latin typeface="Times New Roman" panose="02020603050405020304" pitchFamily="18" charset="0"/>
              </a:rPr>
              <a:pPr>
                <a:spcBef>
                  <a:spcPct val="0"/>
                </a:spcBef>
              </a:pPr>
              <a:t>63</a:t>
            </a:fld>
            <a:endParaRPr lang="it-IT" altLang="it-IT" sz="1300">
              <a:latin typeface="Times New Roman" panose="02020603050405020304" pitchFamily="18" charset="0"/>
            </a:endParaRPr>
          </a:p>
        </p:txBody>
      </p:sp>
      <p:sp>
        <p:nvSpPr>
          <p:cNvPr id="23654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2186878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728DE7-2F67-4FBC-9C72-39C77DA7139B}" type="slidenum">
              <a:rPr lang="it-IT" altLang="it-IT" sz="1300" smtClean="0">
                <a:latin typeface="Times New Roman" panose="02020603050405020304" pitchFamily="18" charset="0"/>
              </a:rPr>
              <a:pPr>
                <a:spcBef>
                  <a:spcPct val="0"/>
                </a:spcBef>
              </a:pPr>
              <a:t>64</a:t>
            </a:fld>
            <a:endParaRPr lang="it-IT" altLang="it-IT" sz="1300">
              <a:latin typeface="Times New Roman" panose="02020603050405020304" pitchFamily="18" charset="0"/>
            </a:endParaRPr>
          </a:p>
        </p:txBody>
      </p:sp>
      <p:sp>
        <p:nvSpPr>
          <p:cNvPr id="238595"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58912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02EE0C-6626-4FAA-88C4-90EB66E5370E}" type="slidenum">
              <a:rPr lang="it-IT" altLang="it-IT" sz="1300" smtClean="0">
                <a:latin typeface="Times New Roman" panose="02020603050405020304" pitchFamily="18" charset="0"/>
              </a:rPr>
              <a:pPr>
                <a:spcBef>
                  <a:spcPct val="0"/>
                </a:spcBef>
              </a:pPr>
              <a:t>7</a:t>
            </a:fld>
            <a:endParaRPr lang="it-IT" altLang="it-IT" sz="1300">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530113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1E04F3-35D5-41F9-B1C0-727EEB8A52C2}" type="slidenum">
              <a:rPr lang="it-IT" altLang="it-IT" smtClean="0"/>
              <a:pPr>
                <a:spcBef>
                  <a:spcPct val="0"/>
                </a:spcBef>
              </a:pPr>
              <a:t>65</a:t>
            </a:fld>
            <a:endParaRPr lang="it-IT" altLang="it-IT"/>
          </a:p>
        </p:txBody>
      </p:sp>
    </p:spTree>
    <p:extLst>
      <p:ext uri="{BB962C8B-B14F-4D97-AF65-F5344CB8AC3E}">
        <p14:creationId xmlns:p14="http://schemas.microsoft.com/office/powerpoint/2010/main" val="2316256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E05F19-927F-447B-BE62-0BAC8D52D122}" type="slidenum">
              <a:rPr lang="it-IT" altLang="it-IT" smtClean="0"/>
              <a:pPr>
                <a:spcBef>
                  <a:spcPct val="0"/>
                </a:spcBef>
              </a:pPr>
              <a:t>66</a:t>
            </a:fld>
            <a:endParaRPr lang="it-IT" altLang="it-IT"/>
          </a:p>
        </p:txBody>
      </p:sp>
    </p:spTree>
    <p:extLst>
      <p:ext uri="{BB962C8B-B14F-4D97-AF65-F5344CB8AC3E}">
        <p14:creationId xmlns:p14="http://schemas.microsoft.com/office/powerpoint/2010/main" val="2169817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64CD2C-26A9-4B71-9F28-AFB9C8A217B9}" type="slidenum">
              <a:rPr lang="it-IT" altLang="it-IT" smtClean="0"/>
              <a:pPr>
                <a:spcBef>
                  <a:spcPct val="0"/>
                </a:spcBef>
              </a:pPr>
              <a:t>67</a:t>
            </a:fld>
            <a:endParaRPr lang="it-IT" altLang="it-IT"/>
          </a:p>
        </p:txBody>
      </p:sp>
    </p:spTree>
    <p:extLst>
      <p:ext uri="{BB962C8B-B14F-4D97-AF65-F5344CB8AC3E}">
        <p14:creationId xmlns:p14="http://schemas.microsoft.com/office/powerpoint/2010/main" val="536259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FFA807-051E-461E-ACA1-F4E310E0BDD3}" type="slidenum">
              <a:rPr lang="it-IT" altLang="it-IT" smtClean="0"/>
              <a:pPr>
                <a:spcBef>
                  <a:spcPct val="0"/>
                </a:spcBef>
              </a:pPr>
              <a:t>68</a:t>
            </a:fld>
            <a:endParaRPr lang="it-IT" altLang="it-IT"/>
          </a:p>
        </p:txBody>
      </p:sp>
    </p:spTree>
    <p:extLst>
      <p:ext uri="{BB962C8B-B14F-4D97-AF65-F5344CB8AC3E}">
        <p14:creationId xmlns:p14="http://schemas.microsoft.com/office/powerpoint/2010/main" val="24423470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F3897D-8751-4598-852B-8799425E4A50}" type="slidenum">
              <a:rPr lang="it-IT" altLang="it-IT" sz="1300" smtClean="0">
                <a:latin typeface="Times New Roman" panose="02020603050405020304" pitchFamily="18" charset="0"/>
              </a:rPr>
              <a:pPr>
                <a:spcBef>
                  <a:spcPct val="0"/>
                </a:spcBef>
              </a:pPr>
              <a:t>69</a:t>
            </a:fld>
            <a:endParaRPr lang="it-IT" altLang="it-IT" sz="1300">
              <a:latin typeface="Times New Roman" panose="02020603050405020304" pitchFamily="18" charset="0"/>
            </a:endParaRPr>
          </a:p>
        </p:txBody>
      </p:sp>
      <p:sp>
        <p:nvSpPr>
          <p:cNvPr id="21401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051826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ACBB61-923C-4514-B44D-6AB8DEF4E21E}" type="slidenum">
              <a:rPr lang="it-IT" altLang="it-IT" sz="1300" smtClean="0">
                <a:latin typeface="Times New Roman" panose="02020603050405020304" pitchFamily="18" charset="0"/>
              </a:rPr>
              <a:pPr>
                <a:spcBef>
                  <a:spcPct val="0"/>
                </a:spcBef>
              </a:pPr>
              <a:t>70</a:t>
            </a:fld>
            <a:endParaRPr lang="it-IT" altLang="it-IT" sz="1300">
              <a:latin typeface="Times New Roman" panose="02020603050405020304" pitchFamily="18" charset="0"/>
            </a:endParaRPr>
          </a:p>
        </p:txBody>
      </p:sp>
      <p:sp>
        <p:nvSpPr>
          <p:cNvPr id="21606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845257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829492-57FF-4215-AABF-1F993ACDA7E1}" type="slidenum">
              <a:rPr lang="it-IT" altLang="it-IT" sz="1300" smtClean="0">
                <a:latin typeface="Times New Roman" panose="02020603050405020304" pitchFamily="18" charset="0"/>
              </a:rPr>
              <a:pPr>
                <a:spcBef>
                  <a:spcPct val="0"/>
                </a:spcBef>
              </a:pPr>
              <a:t>10</a:t>
            </a:fld>
            <a:endParaRPr lang="it-IT" altLang="it-IT" sz="1300">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404398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2D91B0-F704-4565-AD7D-131884BAD509}" type="slidenum">
              <a:rPr lang="it-IT" altLang="it-IT" sz="1300" smtClean="0">
                <a:latin typeface="Times New Roman" panose="02020603050405020304" pitchFamily="18" charset="0"/>
              </a:rPr>
              <a:pPr>
                <a:spcBef>
                  <a:spcPct val="0"/>
                </a:spcBef>
              </a:pPr>
              <a:t>11</a:t>
            </a:fld>
            <a:endParaRPr lang="it-IT" altLang="it-IT" sz="1300">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26826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F4FB0-9CE5-4F9E-802D-C88337011A58}" type="slidenum">
              <a:rPr lang="it-IT" altLang="it-IT" sz="1300" smtClean="0">
                <a:latin typeface="Times New Roman" panose="02020603050405020304" pitchFamily="18" charset="0"/>
              </a:rPr>
              <a:pPr>
                <a:spcBef>
                  <a:spcPct val="0"/>
                </a:spcBef>
              </a:pPr>
              <a:t>13</a:t>
            </a:fld>
            <a:endParaRPr lang="it-IT" altLang="it-IT" sz="1300">
              <a:latin typeface="Times New Roman" panose="02020603050405020304" pitchFamily="18" charset="0"/>
            </a:endParaRPr>
          </a:p>
        </p:txBody>
      </p:sp>
      <p:sp>
        <p:nvSpPr>
          <p:cNvPr id="111619" name="Rectangle 2"/>
          <p:cNvSpPr>
            <a:spLocks noGrp="1" noRot="1" noChangeAspec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a:p>
        </p:txBody>
      </p:sp>
    </p:spTree>
    <p:extLst>
      <p:ext uri="{BB962C8B-B14F-4D97-AF65-F5344CB8AC3E}">
        <p14:creationId xmlns:p14="http://schemas.microsoft.com/office/powerpoint/2010/main" val="196610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fld id="{E9974B06-CD80-4762-95A1-4F6EDC068118}" type="datetime1">
              <a:rPr lang="it-IT"/>
              <a:pPr>
                <a:defRPr/>
              </a:pPr>
              <a:t>02/11/2020</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4899164A-AD4F-4636-9D61-291D3E04188D}" type="slidenum">
              <a:rPr lang="it-IT" altLang="it-IT"/>
              <a:pPr>
                <a:defRPr/>
              </a:pPr>
              <a:t>‹#›</a:t>
            </a:fld>
            <a:endParaRPr lang="it-IT" altLang="it-IT"/>
          </a:p>
        </p:txBody>
      </p:sp>
    </p:spTree>
    <p:extLst>
      <p:ext uri="{BB962C8B-B14F-4D97-AF65-F5344CB8AC3E}">
        <p14:creationId xmlns:p14="http://schemas.microsoft.com/office/powerpoint/2010/main" val="132100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DACB8E8D-7684-4B3D-8D07-17F63F809219}" type="datetime1">
              <a:rPr lang="it-IT"/>
              <a:pPr>
                <a:defRPr/>
              </a:pPr>
              <a:t>02/11/2020</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17C5752C-9F56-4842-B0EC-96AD4D734AA8}" type="slidenum">
              <a:rPr lang="it-IT" altLang="it-IT"/>
              <a:pPr>
                <a:defRPr/>
              </a:pPr>
              <a:t>‹#›</a:t>
            </a:fld>
            <a:endParaRPr lang="it-IT" altLang="it-IT"/>
          </a:p>
        </p:txBody>
      </p:sp>
    </p:spTree>
    <p:extLst>
      <p:ext uri="{BB962C8B-B14F-4D97-AF65-F5344CB8AC3E}">
        <p14:creationId xmlns:p14="http://schemas.microsoft.com/office/powerpoint/2010/main" val="281220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8ACB998C-E0C7-468E-B47A-30B612ADF1BD}" type="datetime1">
              <a:rPr lang="it-IT"/>
              <a:pPr>
                <a:defRPr/>
              </a:pPr>
              <a:t>02/11/2020</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6EABC91-3E95-4EAA-AA2E-2FB2E01C4B42}" type="slidenum">
              <a:rPr lang="it-IT" altLang="it-IT"/>
              <a:pPr>
                <a:defRPr/>
              </a:pPr>
              <a:t>‹#›</a:t>
            </a:fld>
            <a:endParaRPr lang="it-IT" altLang="it-IT"/>
          </a:p>
        </p:txBody>
      </p:sp>
    </p:spTree>
    <p:extLst>
      <p:ext uri="{BB962C8B-B14F-4D97-AF65-F5344CB8AC3E}">
        <p14:creationId xmlns:p14="http://schemas.microsoft.com/office/powerpoint/2010/main" val="408229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1FA5D7A6-AEEC-4694-972C-3B4677A96456}" type="datetime1">
              <a:rPr lang="it-IT"/>
              <a:pPr>
                <a:defRPr/>
              </a:pPr>
              <a:t>02/11/2020</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2FFA27B6-4A60-4172-BC80-9E15FF3E6ED9}" type="slidenum">
              <a:rPr lang="it-IT" altLang="it-IT"/>
              <a:pPr>
                <a:defRPr/>
              </a:pPr>
              <a:t>‹#›</a:t>
            </a:fld>
            <a:endParaRPr lang="it-IT" altLang="it-IT"/>
          </a:p>
        </p:txBody>
      </p:sp>
    </p:spTree>
    <p:extLst>
      <p:ext uri="{BB962C8B-B14F-4D97-AF65-F5344CB8AC3E}">
        <p14:creationId xmlns:p14="http://schemas.microsoft.com/office/powerpoint/2010/main" val="90495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52F63D-9EB3-4457-BC01-12CB327432B4}" type="datetime1">
              <a:rPr lang="it-IT"/>
              <a:pPr>
                <a:defRPr/>
              </a:pPr>
              <a:t>02/11/2020</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768BC596-4518-4061-8C83-D9FDD7BE55D3}" type="slidenum">
              <a:rPr lang="it-IT" altLang="it-IT"/>
              <a:pPr>
                <a:defRPr/>
              </a:pPr>
              <a:t>‹#›</a:t>
            </a:fld>
            <a:endParaRPr lang="it-IT" altLang="it-IT"/>
          </a:p>
        </p:txBody>
      </p:sp>
    </p:spTree>
    <p:extLst>
      <p:ext uri="{BB962C8B-B14F-4D97-AF65-F5344CB8AC3E}">
        <p14:creationId xmlns:p14="http://schemas.microsoft.com/office/powerpoint/2010/main" val="428317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p:cNvSpPr>
            <a:spLocks noGrp="1"/>
          </p:cNvSpPr>
          <p:nvPr>
            <p:ph type="dt" sz="half" idx="10"/>
          </p:nvPr>
        </p:nvSpPr>
        <p:spPr/>
        <p:txBody>
          <a:bodyPr/>
          <a:lstStyle>
            <a:lvl1pPr>
              <a:defRPr/>
            </a:lvl1pPr>
          </a:lstStyle>
          <a:p>
            <a:pPr>
              <a:defRPr/>
            </a:pPr>
            <a:fld id="{BDBAA9FB-6C02-4A0B-ACD2-206C7B8B8B54}" type="datetime1">
              <a:rPr lang="it-IT"/>
              <a:pPr>
                <a:defRPr/>
              </a:pPr>
              <a:t>02/11/2020</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978CC391-C61B-415A-8F26-854B04525E7D}" type="slidenum">
              <a:rPr lang="it-IT" altLang="it-IT"/>
              <a:pPr>
                <a:defRPr/>
              </a:pPr>
              <a:t>‹#›</a:t>
            </a:fld>
            <a:endParaRPr lang="it-IT" altLang="it-IT"/>
          </a:p>
        </p:txBody>
      </p:sp>
    </p:spTree>
    <p:extLst>
      <p:ext uri="{BB962C8B-B14F-4D97-AF65-F5344CB8AC3E}">
        <p14:creationId xmlns:p14="http://schemas.microsoft.com/office/powerpoint/2010/main" val="330799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p:cNvSpPr>
            <a:spLocks noGrp="1"/>
          </p:cNvSpPr>
          <p:nvPr>
            <p:ph type="dt" sz="half" idx="10"/>
          </p:nvPr>
        </p:nvSpPr>
        <p:spPr/>
        <p:txBody>
          <a:bodyPr/>
          <a:lstStyle>
            <a:lvl1pPr>
              <a:defRPr/>
            </a:lvl1pPr>
          </a:lstStyle>
          <a:p>
            <a:pPr>
              <a:defRPr/>
            </a:pPr>
            <a:fld id="{396008A7-99AA-4D84-A1D0-FD9B54D5743B}" type="datetime1">
              <a:rPr lang="it-IT"/>
              <a:pPr>
                <a:defRPr/>
              </a:pPr>
              <a:t>02/11/2020</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82A801B4-EE70-45BF-8AA9-09DEF162E1BC}" type="slidenum">
              <a:rPr lang="it-IT" altLang="it-IT"/>
              <a:pPr>
                <a:defRPr/>
              </a:pPr>
              <a:t>‹#›</a:t>
            </a:fld>
            <a:endParaRPr lang="it-IT" altLang="it-IT"/>
          </a:p>
        </p:txBody>
      </p:sp>
    </p:spTree>
    <p:extLst>
      <p:ext uri="{BB962C8B-B14F-4D97-AF65-F5344CB8AC3E}">
        <p14:creationId xmlns:p14="http://schemas.microsoft.com/office/powerpoint/2010/main" val="164945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p:cNvSpPr>
            <a:spLocks noGrp="1"/>
          </p:cNvSpPr>
          <p:nvPr>
            <p:ph type="dt" sz="half" idx="10"/>
          </p:nvPr>
        </p:nvSpPr>
        <p:spPr/>
        <p:txBody>
          <a:bodyPr/>
          <a:lstStyle>
            <a:lvl1pPr>
              <a:defRPr/>
            </a:lvl1pPr>
          </a:lstStyle>
          <a:p>
            <a:pPr>
              <a:defRPr/>
            </a:pPr>
            <a:fld id="{3E5E7A28-3E6E-43DE-9C61-D8B69E8B9048}" type="datetime1">
              <a:rPr lang="it-IT"/>
              <a:pPr>
                <a:defRPr/>
              </a:pPr>
              <a:t>02/11/2020</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32A21381-7EAA-4C75-8D15-77C1EF9B5254}" type="slidenum">
              <a:rPr lang="it-IT" altLang="it-IT"/>
              <a:pPr>
                <a:defRPr/>
              </a:pPr>
              <a:t>‹#›</a:t>
            </a:fld>
            <a:endParaRPr lang="it-IT" altLang="it-IT"/>
          </a:p>
        </p:txBody>
      </p:sp>
    </p:spTree>
    <p:extLst>
      <p:ext uri="{BB962C8B-B14F-4D97-AF65-F5344CB8AC3E}">
        <p14:creationId xmlns:p14="http://schemas.microsoft.com/office/powerpoint/2010/main" val="105440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8B54EE-1F2B-46E1-8367-47B6F82EAF89}" type="datetime1">
              <a:rPr lang="it-IT"/>
              <a:pPr>
                <a:defRPr/>
              </a:pPr>
              <a:t>02/11/2020</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FB661BCD-9D0A-4957-AD62-2BAC69D33011}" type="slidenum">
              <a:rPr lang="it-IT" altLang="it-IT"/>
              <a:pPr>
                <a:defRPr/>
              </a:pPr>
              <a:t>‹#›</a:t>
            </a:fld>
            <a:endParaRPr lang="it-IT" altLang="it-IT"/>
          </a:p>
        </p:txBody>
      </p:sp>
    </p:spTree>
    <p:extLst>
      <p:ext uri="{BB962C8B-B14F-4D97-AF65-F5344CB8AC3E}">
        <p14:creationId xmlns:p14="http://schemas.microsoft.com/office/powerpoint/2010/main" val="94512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A37C80-60CE-4096-A9D5-301445393CD1}" type="datetime1">
              <a:rPr lang="it-IT"/>
              <a:pPr>
                <a:defRPr/>
              </a:pPr>
              <a:t>02/11/2020</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F3263BA8-8313-43EF-8F5A-F1CCFB6C0C37}" type="slidenum">
              <a:rPr lang="it-IT" altLang="it-IT"/>
              <a:pPr>
                <a:defRPr/>
              </a:pPr>
              <a:t>‹#›</a:t>
            </a:fld>
            <a:endParaRPr lang="it-IT" altLang="it-IT"/>
          </a:p>
        </p:txBody>
      </p:sp>
    </p:spTree>
    <p:extLst>
      <p:ext uri="{BB962C8B-B14F-4D97-AF65-F5344CB8AC3E}">
        <p14:creationId xmlns:p14="http://schemas.microsoft.com/office/powerpoint/2010/main" val="128510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0056A9-D267-49E5-8286-D71B931529BB}" type="datetime1">
              <a:rPr lang="it-IT"/>
              <a:pPr>
                <a:defRPr/>
              </a:pPr>
              <a:t>02/11/2020</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88BC92B3-E090-453D-91FF-29A175A5D017}" type="slidenum">
              <a:rPr lang="it-IT" altLang="it-IT"/>
              <a:pPr>
                <a:defRPr/>
              </a:pPr>
              <a:t>‹#›</a:t>
            </a:fld>
            <a:endParaRPr lang="it-IT" altLang="it-IT"/>
          </a:p>
        </p:txBody>
      </p:sp>
    </p:spTree>
    <p:extLst>
      <p:ext uri="{BB962C8B-B14F-4D97-AF65-F5344CB8AC3E}">
        <p14:creationId xmlns:p14="http://schemas.microsoft.com/office/powerpoint/2010/main" val="239954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endParaRPr lang="it-IT" altLang="it-IT"/>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it-IT" alt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DB0F379-B8FB-4D9E-9D3C-55E923956763}" type="datetime1">
              <a:rPr lang="it-IT"/>
              <a:pPr>
                <a:defRPr/>
              </a:pPr>
              <a:t>02/11/2020</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884B2EE-D871-4EF7-8D87-5A8428C688C3}"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1.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image" Target="../media/image48.wmf"/></Relationships>
</file>

<file path=ppt/slides/_rels/slide3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wmf"/></Relationships>
</file>

<file path=ppt/slides/_rels/slide4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6.wmf"/><Relationship Id="rId4" Type="http://schemas.openxmlformats.org/officeDocument/2006/relationships/image" Target="../media/image55.wmf"/></Relationships>
</file>

<file path=ppt/slides/_rels/slide43.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9.wmf"/></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1.wmf"/></Relationships>
</file>

<file path=ppt/slides/_rels/slide4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5.wmf"/><Relationship Id="rId4" Type="http://schemas.openxmlformats.org/officeDocument/2006/relationships/image" Target="../media/image64.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6.wmf"/><Relationship Id="rId5" Type="http://schemas.openxmlformats.org/officeDocument/2006/relationships/oleObject" Target="../embeddings/oleObject4.bin"/><Relationship Id="rId4" Type="http://schemas.openxmlformats.org/officeDocument/2006/relationships/image" Target="../media/image67.wmf"/></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0.wmf"/><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oleObject" Target="../embeddings/oleObject9.bin"/><Relationship Id="rId18" Type="http://schemas.openxmlformats.org/officeDocument/2006/relationships/image" Target="../media/image77.wmf"/><Relationship Id="rId26" Type="http://schemas.openxmlformats.org/officeDocument/2006/relationships/image" Target="../media/image81.wmf"/><Relationship Id="rId3" Type="http://schemas.openxmlformats.org/officeDocument/2006/relationships/notesSlide" Target="../notesSlides/notesSlide45.xml"/><Relationship Id="rId21" Type="http://schemas.openxmlformats.org/officeDocument/2006/relationships/oleObject" Target="../embeddings/oleObject13.bin"/><Relationship Id="rId7" Type="http://schemas.openxmlformats.org/officeDocument/2006/relationships/oleObject" Target="../embeddings/oleObject6.bin"/><Relationship Id="rId12" Type="http://schemas.openxmlformats.org/officeDocument/2006/relationships/image" Target="../media/image74.wmf"/><Relationship Id="rId17" Type="http://schemas.openxmlformats.org/officeDocument/2006/relationships/oleObject" Target="../embeddings/oleObject11.bin"/><Relationship Id="rId25" Type="http://schemas.openxmlformats.org/officeDocument/2006/relationships/oleObject" Target="../embeddings/oleObject15.bin"/><Relationship Id="rId2" Type="http://schemas.openxmlformats.org/officeDocument/2006/relationships/slideLayout" Target="../slideLayouts/slideLayout1.xml"/><Relationship Id="rId16" Type="http://schemas.openxmlformats.org/officeDocument/2006/relationships/image" Target="../media/image76.wmf"/><Relationship Id="rId20" Type="http://schemas.openxmlformats.org/officeDocument/2006/relationships/image" Target="../media/image78.wmf"/><Relationship Id="rId1" Type="http://schemas.openxmlformats.org/officeDocument/2006/relationships/vmlDrawing" Target="../drawings/vmlDrawing4.vml"/><Relationship Id="rId6" Type="http://schemas.openxmlformats.org/officeDocument/2006/relationships/image" Target="../media/image71.wmf"/><Relationship Id="rId11" Type="http://schemas.openxmlformats.org/officeDocument/2006/relationships/oleObject" Target="../embeddings/oleObject8.bin"/><Relationship Id="rId24" Type="http://schemas.openxmlformats.org/officeDocument/2006/relationships/image" Target="../media/image80.wmf"/><Relationship Id="rId5" Type="http://schemas.openxmlformats.org/officeDocument/2006/relationships/oleObject" Target="../embeddings/oleObject5.bin"/><Relationship Id="rId15" Type="http://schemas.openxmlformats.org/officeDocument/2006/relationships/oleObject" Target="../embeddings/oleObject10.bin"/><Relationship Id="rId23" Type="http://schemas.openxmlformats.org/officeDocument/2006/relationships/oleObject" Target="../embeddings/oleObject14.bin"/><Relationship Id="rId10" Type="http://schemas.openxmlformats.org/officeDocument/2006/relationships/image" Target="../media/image73.wmf"/><Relationship Id="rId19" Type="http://schemas.openxmlformats.org/officeDocument/2006/relationships/oleObject" Target="../embeddings/oleObject12.bin"/><Relationship Id="rId4" Type="http://schemas.openxmlformats.org/officeDocument/2006/relationships/image" Target="../media/image82.png"/><Relationship Id="rId9" Type="http://schemas.openxmlformats.org/officeDocument/2006/relationships/oleObject" Target="../embeddings/oleObject7.bin"/><Relationship Id="rId14" Type="http://schemas.openxmlformats.org/officeDocument/2006/relationships/image" Target="../media/image75.wmf"/><Relationship Id="rId22" Type="http://schemas.openxmlformats.org/officeDocument/2006/relationships/image" Target="../media/image79.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4.png"/><Relationship Id="rId5" Type="http://schemas.openxmlformats.org/officeDocument/2006/relationships/image" Target="../media/image83.wmf"/><Relationship Id="rId4"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8" Type="http://schemas.openxmlformats.org/officeDocument/2006/relationships/image" Target="../media/image86.wmf"/><Relationship Id="rId13" Type="http://schemas.openxmlformats.org/officeDocument/2006/relationships/oleObject" Target="../embeddings/oleObject21.bin"/><Relationship Id="rId18" Type="http://schemas.openxmlformats.org/officeDocument/2006/relationships/image" Target="../media/image77.wmf"/><Relationship Id="rId3" Type="http://schemas.openxmlformats.org/officeDocument/2006/relationships/notesSlide" Target="../notesSlides/notesSlide47.xml"/><Relationship Id="rId21" Type="http://schemas.openxmlformats.org/officeDocument/2006/relationships/oleObject" Target="../embeddings/oleObject25.bin"/><Relationship Id="rId7" Type="http://schemas.openxmlformats.org/officeDocument/2006/relationships/oleObject" Target="../embeddings/oleObject18.bin"/><Relationship Id="rId12" Type="http://schemas.openxmlformats.org/officeDocument/2006/relationships/image" Target="../media/image88.wmf"/><Relationship Id="rId17" Type="http://schemas.openxmlformats.org/officeDocument/2006/relationships/oleObject" Target="../embeddings/oleObject23.bin"/><Relationship Id="rId2" Type="http://schemas.openxmlformats.org/officeDocument/2006/relationships/slideLayout" Target="../slideLayouts/slideLayout1.xml"/><Relationship Id="rId16" Type="http://schemas.openxmlformats.org/officeDocument/2006/relationships/image" Target="../media/image89.wmf"/><Relationship Id="rId20" Type="http://schemas.openxmlformats.org/officeDocument/2006/relationships/image" Target="../media/image90.wmf"/><Relationship Id="rId1" Type="http://schemas.openxmlformats.org/officeDocument/2006/relationships/vmlDrawing" Target="../drawings/vmlDrawing6.vml"/><Relationship Id="rId6" Type="http://schemas.openxmlformats.org/officeDocument/2006/relationships/image" Target="../media/image85.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87.wmf"/><Relationship Id="rId19" Type="http://schemas.openxmlformats.org/officeDocument/2006/relationships/oleObject" Target="../embeddings/oleObject24.bin"/><Relationship Id="rId4" Type="http://schemas.openxmlformats.org/officeDocument/2006/relationships/image" Target="../media/image91.png"/><Relationship Id="rId9" Type="http://schemas.openxmlformats.org/officeDocument/2006/relationships/oleObject" Target="../embeddings/oleObject19.bin"/><Relationship Id="rId14" Type="http://schemas.openxmlformats.org/officeDocument/2006/relationships/image" Target="../media/image75.wmf"/><Relationship Id="rId22" Type="http://schemas.openxmlformats.org/officeDocument/2006/relationships/image" Target="../media/image81.w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77.wmf"/><Relationship Id="rId18" Type="http://schemas.openxmlformats.org/officeDocument/2006/relationships/image" Target="../media/image96.png"/><Relationship Id="rId3" Type="http://schemas.openxmlformats.org/officeDocument/2006/relationships/notesSlide" Target="../notesSlides/notesSlide48.xml"/><Relationship Id="rId7" Type="http://schemas.openxmlformats.org/officeDocument/2006/relationships/image" Target="../media/image93.wmf"/><Relationship Id="rId12" Type="http://schemas.openxmlformats.org/officeDocument/2006/relationships/oleObject" Target="../embeddings/oleObject30.bin"/><Relationship Id="rId17" Type="http://schemas.openxmlformats.org/officeDocument/2006/relationships/image" Target="../media/image81.wmf"/><Relationship Id="rId2" Type="http://schemas.openxmlformats.org/officeDocument/2006/relationships/slideLayout" Target="../slideLayouts/slideLayout1.xml"/><Relationship Id="rId16" Type="http://schemas.openxmlformats.org/officeDocument/2006/relationships/oleObject" Target="../embeddings/oleObject32.bin"/><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94.wmf"/><Relationship Id="rId5" Type="http://schemas.openxmlformats.org/officeDocument/2006/relationships/image" Target="../media/image92.wmf"/><Relationship Id="rId15" Type="http://schemas.openxmlformats.org/officeDocument/2006/relationships/image" Target="../media/image95.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75.wmf"/><Relationship Id="rId14" Type="http://schemas.openxmlformats.org/officeDocument/2006/relationships/oleObject" Target="../embeddings/oleObject31.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49.xml"/><Relationship Id="rId7" Type="http://schemas.openxmlformats.org/officeDocument/2006/relationships/image" Target="../media/image98.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34.bin"/><Relationship Id="rId11" Type="http://schemas.openxmlformats.org/officeDocument/2006/relationships/image" Target="../media/image100.wmf"/><Relationship Id="rId5" Type="http://schemas.openxmlformats.org/officeDocument/2006/relationships/image" Target="../media/image97.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99.wmf"/></Relationships>
</file>

<file path=ppt/slides/_rels/slide55.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notesSlide" Target="../notesSlides/notesSlide50.xml"/><Relationship Id="rId7"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01.wmf"/><Relationship Id="rId5" Type="http://schemas.openxmlformats.org/officeDocument/2006/relationships/oleObject" Target="../embeddings/oleObject37.bin"/><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08.png"/><Relationship Id="rId5" Type="http://schemas.openxmlformats.org/officeDocument/2006/relationships/image" Target="../media/image107.wmf"/><Relationship Id="rId4" Type="http://schemas.openxmlformats.org/officeDocument/2006/relationships/oleObject" Target="../embeddings/oleObject39.bin"/></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09.png"/><Relationship Id="rId5" Type="http://schemas.openxmlformats.org/officeDocument/2006/relationships/image" Target="../media/image107.wmf"/><Relationship Id="rId4" Type="http://schemas.openxmlformats.org/officeDocument/2006/relationships/oleObject" Target="../embeddings/oleObject40.bin"/></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2.wmf"/></Relationships>
</file>

<file path=ppt/slides/_rels/slide64.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20.wmf"/><Relationship Id="rId4" Type="http://schemas.openxmlformats.org/officeDocument/2006/relationships/image" Target="../media/image119.wmf"/></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22.wmf"/></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07963" y="1140097"/>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a:t>
            </a:r>
            <a:endParaRPr lang="en-US" altLang="it-IT" sz="2400">
              <a:ea typeface="ＭＳ Ｐゴシック" panose="020B0600070205080204" pitchFamily="34" charset="-128"/>
            </a:endParaRPr>
          </a:p>
        </p:txBody>
      </p:sp>
      <p:sp>
        <p:nvSpPr>
          <p:cNvPr id="91139" name="Rectangle 3"/>
          <p:cNvSpPr>
            <a:spLocks noChangeArrowheads="1"/>
          </p:cNvSpPr>
          <p:nvPr/>
        </p:nvSpPr>
        <p:spPr bwMode="auto">
          <a:xfrm>
            <a:off x="142875" y="1775097"/>
            <a:ext cx="888682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400"/>
              <a:t>The purpose of magnetic surveying is to identify and describe regions of the Earth’s crust that have unusual (anomalous) magnetizations. </a:t>
            </a:r>
          </a:p>
          <a:p>
            <a:pPr algn="just" eaLnBrk="1" hangingPunct="1">
              <a:spcBef>
                <a:spcPct val="0"/>
              </a:spcBef>
              <a:buFontTx/>
              <a:buChar char="•"/>
            </a:pPr>
            <a:endParaRPr lang="en-US" altLang="it-IT" sz="2400"/>
          </a:p>
          <a:p>
            <a:pPr algn="just" eaLnBrk="1" hangingPunct="1">
              <a:spcBef>
                <a:spcPct val="0"/>
              </a:spcBef>
              <a:buFontTx/>
              <a:buChar char="•"/>
            </a:pPr>
            <a:r>
              <a:rPr lang="en-US" altLang="it-IT" sz="2400"/>
              <a:t> In the realm of </a:t>
            </a:r>
            <a:r>
              <a:rPr lang="en-US" altLang="it-IT" sz="2400">
                <a:solidFill>
                  <a:srgbClr val="CC3300"/>
                </a:solidFill>
              </a:rPr>
              <a:t>applied geophysics </a:t>
            </a:r>
            <a:r>
              <a:rPr lang="en-US" altLang="it-IT" sz="2400"/>
              <a:t>the anomalous magnetizations might be associated with local mineralization that is potentially of commercial interest, or they could be due to subsurface structures that have a bearing on the location of oil deposits. </a:t>
            </a:r>
          </a:p>
          <a:p>
            <a:pPr algn="just" eaLnBrk="1" hangingPunct="1">
              <a:spcBef>
                <a:spcPct val="0"/>
              </a:spcBef>
              <a:buFontTx/>
              <a:buChar char="•"/>
            </a:pPr>
            <a:endParaRPr lang="en-US" altLang="it-IT" sz="2400"/>
          </a:p>
          <a:p>
            <a:pPr algn="just" eaLnBrk="1" hangingPunct="1">
              <a:spcBef>
                <a:spcPct val="0"/>
              </a:spcBef>
              <a:buFontTx/>
              <a:buChar char="•"/>
            </a:pPr>
            <a:r>
              <a:rPr lang="en-US" altLang="it-IT" sz="2400"/>
              <a:t> In </a:t>
            </a:r>
            <a:r>
              <a:rPr lang="en-US" altLang="it-IT" sz="2400">
                <a:solidFill>
                  <a:srgbClr val="CC3300"/>
                </a:solidFill>
              </a:rPr>
              <a:t>global geophysics</a:t>
            </a:r>
            <a:r>
              <a:rPr lang="en-US" altLang="it-IT" sz="2400"/>
              <a:t>, magnetic surveying over oceanic ridges provided vital clues that led to the theory of plate tectonics and revealed the polarity history of the Earth’s magnetic field since the Early Jurassic.</a:t>
            </a:r>
            <a:endParaRPr lang="it-IT" altLang="it-IT"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890" name="Rectangle 2"/>
          <p:cNvSpPr>
            <a:spLocks noChangeArrowheads="1"/>
          </p:cNvSpPr>
          <p:nvPr/>
        </p:nvSpPr>
        <p:spPr bwMode="auto">
          <a:xfrm>
            <a:off x="207962" y="1052736"/>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aireborne survey</a:t>
            </a:r>
            <a:endParaRPr lang="en-US" altLang="it-IT" sz="2400">
              <a:ea typeface="ＭＳ Ｐゴシック" panose="020B0600070205080204" pitchFamily="34" charset="-128"/>
            </a:endParaRPr>
          </a:p>
        </p:txBody>
      </p:sp>
      <p:pic>
        <p:nvPicPr>
          <p:cNvPr id="10547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754" y="1700808"/>
            <a:ext cx="3568104" cy="50277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5890"/>
                                        </p:tgtEl>
                                        <p:attrNameLst>
                                          <p:attrName>style.visibility</p:attrName>
                                        </p:attrNameLst>
                                      </p:cBhvr>
                                      <p:to>
                                        <p:strVal val="visible"/>
                                      </p:to>
                                    </p:set>
                                    <p:animEffect transition="in" filter="dissolve">
                                      <p:cBhvr>
                                        <p:cTn id="7" dur="500"/>
                                        <p:tgtEl>
                                          <p:spTgt spid="144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8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shipborne survey</a:t>
            </a:r>
            <a:endParaRPr lang="en-US" altLang="it-IT" sz="2400">
              <a:ea typeface="ＭＳ Ｐゴシック" panose="020B0600070205080204" pitchFamily="34" charset="-128"/>
            </a:endParaRPr>
          </a:p>
        </p:txBody>
      </p:sp>
      <p:sp>
        <p:nvSpPr>
          <p:cNvPr id="107523" name="Rectangle 3"/>
          <p:cNvSpPr>
            <a:spLocks noChangeArrowheads="1"/>
          </p:cNvSpPr>
          <p:nvPr/>
        </p:nvSpPr>
        <p:spPr bwMode="auto">
          <a:xfrm>
            <a:off x="190500" y="1335088"/>
            <a:ext cx="8801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Airborne magnetic surveying is an economical way to reconnoitre a large territory in a short time. It has become a routine part of the initial</a:t>
            </a:r>
            <a:r>
              <a:rPr lang="it-IT" altLang="it-IT" sz="1800"/>
              <a:t> phases of the geophysical exploration of an uncharted territory.</a:t>
            </a:r>
          </a:p>
        </p:txBody>
      </p:sp>
      <p:sp>
        <p:nvSpPr>
          <p:cNvPr id="107524" name="Rectangle 6"/>
          <p:cNvSpPr>
            <a:spLocks noChangeArrowheads="1"/>
          </p:cNvSpPr>
          <p:nvPr/>
        </p:nvSpPr>
        <p:spPr bwMode="auto">
          <a:xfrm>
            <a:off x="171450" y="2273300"/>
            <a:ext cx="4714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The magnetic field over the oceans may also be surveyed from the air. However, most of the marine magnetic record has been obtained by shipborne surveying. In the marine application a proton-precession magnetometer mounted in a waterproof “fish” is towed behind the ship at the end of a long cable. </a:t>
            </a:r>
            <a:endParaRPr lang="it-IT" altLang="it-IT" sz="1800" dirty="0"/>
          </a:p>
        </p:txBody>
      </p:sp>
      <p:sp>
        <p:nvSpPr>
          <p:cNvPr id="107525" name="Rectangle 8"/>
          <p:cNvSpPr>
            <a:spLocks noChangeArrowheads="1"/>
          </p:cNvSpPr>
          <p:nvPr/>
        </p:nvSpPr>
        <p:spPr bwMode="auto">
          <a:xfrm>
            <a:off x="142875" y="4271963"/>
            <a:ext cx="62674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Considering that most research vessels consist of several hundred to several thousand tons of steel, the ship causes a large magnetic disturbance.  For example, a research </a:t>
            </a:r>
            <a:r>
              <a:rPr lang="en-US" altLang="it-IT" sz="1800" dirty="0">
                <a:solidFill>
                  <a:srgbClr val="0070C0"/>
                </a:solidFill>
              </a:rPr>
              <a:t>ship of about 1000 tons</a:t>
            </a:r>
            <a:r>
              <a:rPr lang="en-US" altLang="it-IT" sz="1800" dirty="0"/>
              <a:t> deadweight causes an anomaly of about </a:t>
            </a:r>
            <a:r>
              <a:rPr lang="en-US" altLang="it-IT" sz="1800" dirty="0">
                <a:solidFill>
                  <a:srgbClr val="0070C0"/>
                </a:solidFill>
              </a:rPr>
              <a:t>10 </a:t>
            </a:r>
            <a:r>
              <a:rPr lang="en-US" altLang="it-IT" sz="1800" dirty="0" err="1">
                <a:solidFill>
                  <a:srgbClr val="0070C0"/>
                </a:solidFill>
              </a:rPr>
              <a:t>nT</a:t>
            </a:r>
            <a:r>
              <a:rPr lang="en-US" altLang="it-IT" sz="1800" dirty="0">
                <a:solidFill>
                  <a:srgbClr val="0070C0"/>
                </a:solidFill>
              </a:rPr>
              <a:t> </a:t>
            </a:r>
            <a:r>
              <a:rPr lang="en-US" altLang="it-IT" sz="1800" dirty="0"/>
              <a:t>at a distance of </a:t>
            </a:r>
            <a:r>
              <a:rPr lang="en-US" altLang="it-IT" sz="1800" dirty="0">
                <a:solidFill>
                  <a:srgbClr val="0070C0"/>
                </a:solidFill>
              </a:rPr>
              <a:t>150 m</a:t>
            </a:r>
            <a:r>
              <a:rPr lang="en-US" altLang="it-IT" sz="1800" dirty="0"/>
              <a:t>: to minimize the disturbance of the ship the tow-cable must be about 100–300 m in length. At this distance the “fish” in fact “swims” well below the water surface. At a typical survey speed of 10 km h</a:t>
            </a:r>
            <a:r>
              <a:rPr lang="en-US" altLang="it-IT" sz="1800" baseline="30000" dirty="0"/>
              <a:t>-1</a:t>
            </a:r>
            <a:r>
              <a:rPr lang="en-US" altLang="it-IT" sz="1800" dirty="0"/>
              <a:t> its operational depth is about 10–20 m.</a:t>
            </a:r>
            <a:endParaRPr lang="it-IT" altLang="it-IT" sz="1800" dirty="0"/>
          </a:p>
        </p:txBody>
      </p:sp>
      <p:pic>
        <p:nvPicPr>
          <p:cNvPr id="10752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2348880"/>
            <a:ext cx="4171950" cy="1525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4338638"/>
            <a:ext cx="2487612"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411890-2D3F-49B0-B750-3D596FC99AA8}" type="slidenum">
              <a:rPr lang="it-IT" altLang="it-IT" smtClean="0">
                <a:solidFill>
                  <a:srgbClr val="898989"/>
                </a:solidFill>
                <a:latin typeface="Calibri" panose="020F0502020204030204" pitchFamily="34" charset="0"/>
              </a:rPr>
              <a:pPr/>
              <a:t>12</a:t>
            </a:fld>
            <a:endParaRPr lang="it-IT" altLang="it-IT">
              <a:solidFill>
                <a:srgbClr val="898989"/>
              </a:solidFill>
              <a:latin typeface="Calibri" panose="020F0502020204030204" pitchFamily="34" charset="0"/>
            </a:endParaRPr>
          </a:p>
        </p:txBody>
      </p:sp>
      <p:pic>
        <p:nvPicPr>
          <p:cNvPr id="109571" name="Picture 2" descr="Risultati immagini per magnetic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127125"/>
            <a:ext cx="75819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gradiometers</a:t>
            </a:r>
          </a:p>
        </p:txBody>
      </p:sp>
      <p:sp>
        <p:nvSpPr>
          <p:cNvPr id="110595" name="Rectangle 3"/>
          <p:cNvSpPr>
            <a:spLocks noChangeArrowheads="1"/>
          </p:cNvSpPr>
          <p:nvPr/>
        </p:nvSpPr>
        <p:spPr bwMode="auto">
          <a:xfrm>
            <a:off x="190500" y="1506538"/>
            <a:ext cx="88011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dirty="0"/>
              <a:t> </a:t>
            </a:r>
            <a:r>
              <a:rPr lang="en-US" altLang="it-IT" sz="1800" dirty="0"/>
              <a:t>The magnetic </a:t>
            </a:r>
            <a:r>
              <a:rPr lang="en-US" altLang="it-IT" sz="1800" dirty="0">
                <a:solidFill>
                  <a:srgbClr val="0070C0"/>
                </a:solidFill>
              </a:rPr>
              <a:t>gradiometer</a:t>
            </a:r>
            <a:r>
              <a:rPr lang="en-US" altLang="it-IT" sz="1800" dirty="0"/>
              <a:t> consists of a </a:t>
            </a:r>
            <a:r>
              <a:rPr lang="en-US" altLang="it-IT" sz="1800" dirty="0">
                <a:solidFill>
                  <a:srgbClr val="0070C0"/>
                </a:solidFill>
              </a:rPr>
              <a:t>pair of alkali-vapor magne</a:t>
            </a:r>
            <a:r>
              <a:rPr lang="en-US" altLang="it-IT" sz="1800" dirty="0"/>
              <a:t>tometers maintained at a fixed distance from each other</a:t>
            </a:r>
          </a:p>
        </p:txBody>
      </p:sp>
      <p:sp>
        <p:nvSpPr>
          <p:cNvPr id="110596" name="Rectangle 4"/>
          <p:cNvSpPr>
            <a:spLocks noChangeArrowheads="1"/>
          </p:cNvSpPr>
          <p:nvPr/>
        </p:nvSpPr>
        <p:spPr bwMode="auto">
          <a:xfrm>
            <a:off x="209550" y="2206625"/>
            <a:ext cx="5610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In ground-based surveying the instruments are mounted at opposite ends of a rigid vertical bar. In airborne usage two magnetometers are flown at a vertical spacing of about 30 m. The difference in outputs of the two instruments is recorded. If no anomalous body is present, both magnetometers register the Earth’s field equally strongly and the difference in output signals is zero. If a magnetic contrast is present in the subsurface rocks, the magnetometer closest to the structure will detect a stronger signal than the more remote instrument, and there will be a difference in the combined output.</a:t>
            </a:r>
            <a:endParaRPr lang="it-IT" altLang="it-IT" sz="1800" dirty="0"/>
          </a:p>
        </p:txBody>
      </p:sp>
      <p:pic>
        <p:nvPicPr>
          <p:cNvPr id="1105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233613"/>
            <a:ext cx="3097212" cy="292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0598" name="Rectangle 8"/>
          <p:cNvSpPr>
            <a:spLocks noChangeArrowheads="1"/>
          </p:cNvSpPr>
          <p:nvPr/>
        </p:nvSpPr>
        <p:spPr bwMode="auto">
          <a:xfrm>
            <a:off x="158750" y="5362575"/>
            <a:ext cx="88011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dirty="0"/>
              <a:t> </a:t>
            </a:r>
            <a:r>
              <a:rPr lang="en-US" altLang="it-IT" sz="1800" dirty="0"/>
              <a:t>The gradiometer emphasizes anomalies from local shallow sources at the expense of large-scale regional variation due to deep-seated sources. Moreover, because the gradiometer registers the difference in signals from </a:t>
            </a:r>
            <a:r>
              <a:rPr lang="en-US" altLang="it-IT" sz="1800" dirty="0" err="1"/>
              <a:t>theindividual</a:t>
            </a:r>
            <a:r>
              <a:rPr lang="en-US" altLang="it-IT" sz="1800" dirty="0"/>
              <a:t> magnetometers, there is no need to compensate the measurements for diurnal variation, which affects each individual magnetometer equally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07963" y="8667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dirty="0">
                <a:ea typeface="ＭＳ Ｐゴシック" panose="020B0600070205080204" pitchFamily="34" charset="-128"/>
              </a:rPr>
              <a:t>Magnetic Surveying: survey patterns</a:t>
            </a:r>
          </a:p>
        </p:txBody>
      </p:sp>
      <p:sp>
        <p:nvSpPr>
          <p:cNvPr id="113667" name="Rectangle 3"/>
          <p:cNvSpPr>
            <a:spLocks noChangeArrowheads="1"/>
          </p:cNvSpPr>
          <p:nvPr/>
        </p:nvSpPr>
        <p:spPr bwMode="auto">
          <a:xfrm>
            <a:off x="107504" y="1680674"/>
            <a:ext cx="54768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dirty="0"/>
              <a:t> </a:t>
            </a:r>
            <a:r>
              <a:rPr lang="en-US" altLang="it-IT" sz="1800" dirty="0"/>
              <a:t>In a systematic regional airborne (or marine) magnetic survey the measurements are usually made according to a predetermined pattern. In surveys made with fixed-wing aircraft the survey is usually flown at a constant flight elevation above sea-level. </a:t>
            </a:r>
          </a:p>
        </p:txBody>
      </p:sp>
      <p:pic>
        <p:nvPicPr>
          <p:cNvPr id="1136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1700213"/>
            <a:ext cx="3411537" cy="165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69" name="Rectangle 8"/>
          <p:cNvSpPr>
            <a:spLocks noChangeArrowheads="1"/>
          </p:cNvSpPr>
          <p:nvPr/>
        </p:nvSpPr>
        <p:spPr bwMode="auto">
          <a:xfrm>
            <a:off x="201485" y="3474060"/>
            <a:ext cx="8801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The survey focuses on the depth to the magnetic basement, which often underlies less magnetic sedimentary surface rocks at considerable depth This method would be suitable over ancient shield areas, where the goal of the survey is to detect local </a:t>
            </a:r>
            <a:r>
              <a:rPr lang="en-US" altLang="it-IT" sz="1800" dirty="0" err="1"/>
              <a:t>mineralizations</a:t>
            </a:r>
            <a:r>
              <a:rPr lang="en-US" altLang="it-IT" sz="1800" dirty="0"/>
              <a:t> with potential commercial value</a:t>
            </a:r>
          </a:p>
        </p:txBody>
      </p:sp>
      <p:pic>
        <p:nvPicPr>
          <p:cNvPr id="11367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017" y="4949946"/>
            <a:ext cx="3359150" cy="151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71" name="Rectangle 10"/>
          <p:cNvSpPr>
            <a:spLocks noChangeArrowheads="1"/>
          </p:cNvSpPr>
          <p:nvPr/>
        </p:nvSpPr>
        <p:spPr bwMode="auto">
          <a:xfrm>
            <a:off x="107503" y="5013176"/>
            <a:ext cx="5476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it-IT" sz="1800" dirty="0"/>
              <a:t> If a helicopter is being employed, the distance from the magnetic sources may be kept as small as possible by flying at a constant height above the ground surface.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survey patterns</a:t>
            </a:r>
          </a:p>
        </p:txBody>
      </p:sp>
      <p:sp>
        <p:nvSpPr>
          <p:cNvPr id="115715" name="Rectangle 3"/>
          <p:cNvSpPr>
            <a:spLocks noChangeArrowheads="1"/>
          </p:cNvSpPr>
          <p:nvPr/>
        </p:nvSpPr>
        <p:spPr bwMode="auto">
          <a:xfrm>
            <a:off x="114300" y="1411288"/>
            <a:ext cx="52673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The usual method is to survey a region along parallel flight-lines, which may be spaced anywhere from 100 m to a few kilometers apart, depending on the flight elevation used, the intensity of coverage, and the quality of detail desired. </a:t>
            </a:r>
          </a:p>
          <a:p>
            <a:pPr algn="just" eaLnBrk="1" hangingPunct="1">
              <a:spcBef>
                <a:spcPct val="0"/>
              </a:spcBef>
              <a:buFontTx/>
              <a:buChar char="•"/>
            </a:pPr>
            <a:r>
              <a:rPr lang="en-US" altLang="it-IT" sz="1800"/>
              <a:t> The orientation of the flightlines is selected to be more or less normal to the trend of suspected or known subsurface features. </a:t>
            </a:r>
          </a:p>
        </p:txBody>
      </p:sp>
      <p:sp>
        <p:nvSpPr>
          <p:cNvPr id="115716" name="Rectangle 7"/>
          <p:cNvSpPr>
            <a:spLocks noChangeArrowheads="1"/>
          </p:cNvSpPr>
          <p:nvPr/>
        </p:nvSpPr>
        <p:spPr bwMode="auto">
          <a:xfrm>
            <a:off x="234950" y="5667375"/>
            <a:ext cx="8791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Additional tielines are flown at right angles to the main pattern. Their separation is about 5–6 times that of the main flight-lines. The repeatability of the measurements at the intersections of the tie-lines and the main flight-lines provides a check on the reliability of the survey.</a:t>
            </a:r>
          </a:p>
        </p:txBody>
      </p:sp>
      <p:pic>
        <p:nvPicPr>
          <p:cNvPr id="1157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77963"/>
            <a:ext cx="3695700" cy="2109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571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5" y="3633788"/>
            <a:ext cx="321627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3829050"/>
            <a:ext cx="28971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65D741-2DD6-4372-A2A3-DDFD2E698C14}" type="slidenum">
              <a:rPr lang="it-IT" altLang="it-IT" smtClean="0">
                <a:solidFill>
                  <a:srgbClr val="898989"/>
                </a:solidFill>
                <a:latin typeface="Calibri" panose="020F0502020204030204" pitchFamily="34" charset="0"/>
              </a:rPr>
              <a:pPr/>
              <a:t>16</a:t>
            </a:fld>
            <a:endParaRPr lang="it-IT" altLang="it-IT">
              <a:solidFill>
                <a:srgbClr val="898989"/>
              </a:solidFill>
              <a:latin typeface="Calibri" panose="020F0502020204030204" pitchFamily="34" charset="0"/>
            </a:endParaRPr>
          </a:p>
        </p:txBody>
      </p:sp>
      <p:pic>
        <p:nvPicPr>
          <p:cNvPr id="117763" name="Picture 2" descr="Risultati immagini per magnetic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309688"/>
            <a:ext cx="68484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18787" name="Rectangle 3"/>
          <p:cNvSpPr>
            <a:spLocks noChangeArrowheads="1"/>
          </p:cNvSpPr>
          <p:nvPr/>
        </p:nvSpPr>
        <p:spPr bwMode="auto">
          <a:xfrm>
            <a:off x="114300" y="1411288"/>
            <a:ext cx="8791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Corrections needed for magnetic surveys are fewer than for gravity surveys and generally are of less importance.</a:t>
            </a:r>
          </a:p>
        </p:txBody>
      </p:sp>
      <p:sp>
        <p:nvSpPr>
          <p:cNvPr id="118788" name="Rectangle 4"/>
          <p:cNvSpPr>
            <a:spLocks noChangeArrowheads="1"/>
          </p:cNvSpPr>
          <p:nvPr/>
        </p:nvSpPr>
        <p:spPr bwMode="auto">
          <a:xfrm>
            <a:off x="177800" y="2065338"/>
            <a:ext cx="50673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solidFill>
                  <a:srgbClr val="FF0000"/>
                </a:solidFill>
              </a:rPr>
              <a:t>Diurnal variations</a:t>
            </a:r>
            <a:r>
              <a:rPr lang="en-US" altLang="it-IT" sz="1800" dirty="0"/>
              <a:t>. </a:t>
            </a:r>
          </a:p>
          <a:p>
            <a:pPr algn="just" eaLnBrk="1" hangingPunct="1">
              <a:spcBef>
                <a:spcPct val="0"/>
              </a:spcBef>
              <a:buFontTx/>
              <a:buChar char="•"/>
            </a:pPr>
            <a:r>
              <a:rPr lang="en-US" altLang="it-IT" sz="1800" dirty="0"/>
              <a:t> The strength of the Earth’s field changes over the course of a day, called diurnal variation. Variation seldom reaches as much as </a:t>
            </a:r>
            <a:r>
              <a:rPr lang="en-US" altLang="it-IT" sz="1800" dirty="0">
                <a:solidFill>
                  <a:srgbClr val="0070C0"/>
                </a:solidFill>
              </a:rPr>
              <a:t>100 </a:t>
            </a:r>
            <a:r>
              <a:rPr lang="en-US" altLang="it-IT" sz="1800" dirty="0" err="1">
                <a:solidFill>
                  <a:srgbClr val="0070C0"/>
                </a:solidFill>
              </a:rPr>
              <a:t>nT</a:t>
            </a:r>
            <a:r>
              <a:rPr lang="en-US" altLang="it-IT" sz="1800" dirty="0">
                <a:solidFill>
                  <a:srgbClr val="0070C0"/>
                </a:solidFill>
              </a:rPr>
              <a:t> over 24 </a:t>
            </a:r>
            <a:r>
              <a:rPr lang="en-US" altLang="it-IT" sz="1800" dirty="0" err="1">
                <a:solidFill>
                  <a:srgbClr val="0070C0"/>
                </a:solidFill>
              </a:rPr>
              <a:t>hrs</a:t>
            </a:r>
            <a:r>
              <a:rPr lang="en-US" altLang="it-IT" sz="1800" dirty="0"/>
              <a:t>, but during occasional magnetic ‘</a:t>
            </a:r>
            <a:r>
              <a:rPr lang="en-US" altLang="it-IT" sz="1800" dirty="0">
                <a:solidFill>
                  <a:srgbClr val="0070C0"/>
                </a:solidFill>
              </a:rPr>
              <a:t>storms</a:t>
            </a:r>
            <a:r>
              <a:rPr lang="en-US" altLang="it-IT" sz="1800" dirty="0"/>
              <a:t>’ it can exceed </a:t>
            </a:r>
            <a:r>
              <a:rPr lang="en-US" altLang="it-IT" sz="1800" dirty="0">
                <a:solidFill>
                  <a:srgbClr val="0070C0"/>
                </a:solidFill>
              </a:rPr>
              <a:t>1000 </a:t>
            </a:r>
            <a:r>
              <a:rPr lang="en-US" altLang="it-IT" sz="1800" dirty="0" err="1">
                <a:solidFill>
                  <a:srgbClr val="0070C0"/>
                </a:solidFill>
              </a:rPr>
              <a:t>nT</a:t>
            </a:r>
            <a:r>
              <a:rPr lang="en-US" altLang="it-IT" sz="1800" dirty="0" err="1"/>
              <a:t>.</a:t>
            </a:r>
            <a:r>
              <a:rPr lang="en-US" altLang="it-IT" sz="1800" dirty="0"/>
              <a:t> As the diurnal variation changes smoothly (unlike storms), it can be measured by returning periodically to the base station, in the manner of drift correction of a gravimeter</a:t>
            </a:r>
          </a:p>
        </p:txBody>
      </p:sp>
      <p:pic>
        <p:nvPicPr>
          <p:cNvPr id="1187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2041525"/>
            <a:ext cx="3482975"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8790" name="Rectangle 7"/>
          <p:cNvSpPr>
            <a:spLocks noChangeArrowheads="1"/>
          </p:cNvSpPr>
          <p:nvPr/>
        </p:nvSpPr>
        <p:spPr bwMode="auto">
          <a:xfrm>
            <a:off x="193675" y="4549775"/>
            <a:ext cx="87915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Alternatively, a magnetometer that records values at regular intervals can be left at the base station and is more convenient. To correct survey readings for diurnal variation, first some time is adopted as a reference – here it’s the time the recording began – and then diurnal changes from this time are read off at the times of survey readings and added to (or subtracted from) the survey readings. If the anomaly is large or the time spent recording it is short, correcting for diurnal variation may make little difference to the anomaly, but recording it provides a check that the instrument is functioning correctly. It will also detect if a magnetic storm is occurring;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227806" y="93749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20835" name="Rectangle 4"/>
          <p:cNvSpPr>
            <a:spLocks noChangeArrowheads="1"/>
          </p:cNvSpPr>
          <p:nvPr/>
        </p:nvSpPr>
        <p:spPr bwMode="auto">
          <a:xfrm>
            <a:off x="139700" y="1455738"/>
            <a:ext cx="878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solidFill>
                  <a:srgbClr val="FF0000"/>
                </a:solidFill>
              </a:rPr>
              <a:t>Altitude variations</a:t>
            </a:r>
            <a:r>
              <a:rPr lang="en-US" altLang="it-IT" sz="1800" dirty="0"/>
              <a:t>. </a:t>
            </a:r>
          </a:p>
          <a:p>
            <a:pPr algn="just" eaLnBrk="1" hangingPunct="1">
              <a:spcBef>
                <a:spcPct val="0"/>
              </a:spcBef>
              <a:buFontTx/>
              <a:buChar char="•"/>
            </a:pPr>
            <a:r>
              <a:rPr lang="en-US" altLang="it-IT" sz="1800" dirty="0"/>
              <a:t> The variation of magnetic field with altitude is </a:t>
            </a:r>
            <a:r>
              <a:rPr lang="en-US" altLang="it-IT" sz="1800" dirty="0">
                <a:solidFill>
                  <a:srgbClr val="0070C0"/>
                </a:solidFill>
              </a:rPr>
              <a:t>dominated</a:t>
            </a:r>
            <a:r>
              <a:rPr lang="en-US" altLang="it-IT" sz="1800" dirty="0"/>
              <a:t> by the </a:t>
            </a:r>
            <a:r>
              <a:rPr lang="en-US" altLang="it-IT" sz="1800" dirty="0">
                <a:solidFill>
                  <a:srgbClr val="0070C0"/>
                </a:solidFill>
              </a:rPr>
              <a:t>vertical</a:t>
            </a:r>
            <a:r>
              <a:rPr lang="en-US" altLang="it-IT" sz="1800" dirty="0"/>
              <a:t> variations of the dipole field. The total intensity </a:t>
            </a:r>
            <a:r>
              <a:rPr lang="en-US" altLang="it-IT" sz="1800" dirty="0" err="1">
                <a:solidFill>
                  <a:srgbClr val="FF0000"/>
                </a:solidFill>
              </a:rPr>
              <a:t>B</a:t>
            </a:r>
            <a:r>
              <a:rPr lang="en-US" altLang="it-IT" sz="1800" baseline="-25000" dirty="0" err="1">
                <a:solidFill>
                  <a:srgbClr val="FF0000"/>
                </a:solidFill>
              </a:rPr>
              <a:t>t</a:t>
            </a:r>
            <a:r>
              <a:rPr lang="en-US" altLang="it-IT" sz="1800" dirty="0"/>
              <a:t> of the field is obtained by computing the resultant of the radial component </a:t>
            </a:r>
            <a:r>
              <a:rPr lang="en-US" altLang="it-IT" sz="1800" dirty="0">
                <a:solidFill>
                  <a:srgbClr val="FF0000"/>
                </a:solidFill>
              </a:rPr>
              <a:t>B</a:t>
            </a:r>
            <a:r>
              <a:rPr lang="en-US" altLang="it-IT" sz="1800" baseline="-25000" dirty="0">
                <a:solidFill>
                  <a:srgbClr val="FF0000"/>
                </a:solidFill>
              </a:rPr>
              <a:t>r</a:t>
            </a:r>
            <a:r>
              <a:rPr lang="en-US" altLang="it-IT" sz="1800" dirty="0"/>
              <a:t> and the tangential component </a:t>
            </a:r>
            <a:r>
              <a:rPr lang="en-US" altLang="it-IT" sz="1800" dirty="0">
                <a:solidFill>
                  <a:srgbClr val="FF0000"/>
                </a:solidFill>
              </a:rPr>
              <a:t>B</a:t>
            </a:r>
            <a:r>
              <a:rPr lang="el-GR" altLang="it-IT" sz="1800" baseline="-25000" dirty="0">
                <a:solidFill>
                  <a:srgbClr val="FF0000"/>
                </a:solidFill>
              </a:rPr>
              <a:t>θ</a:t>
            </a:r>
          </a:p>
        </p:txBody>
      </p:sp>
      <p:graphicFrame>
        <p:nvGraphicFramePr>
          <p:cNvPr id="120836" name="Object 7"/>
          <p:cNvGraphicFramePr>
            <a:graphicFrameLocks noChangeAspect="1"/>
          </p:cNvGraphicFramePr>
          <p:nvPr/>
        </p:nvGraphicFramePr>
        <p:xfrm>
          <a:off x="2076450" y="2686050"/>
          <a:ext cx="4518025" cy="890588"/>
        </p:xfrm>
        <a:graphic>
          <a:graphicData uri="http://schemas.openxmlformats.org/presentationml/2006/ole">
            <mc:AlternateContent xmlns:mc="http://schemas.openxmlformats.org/markup-compatibility/2006">
              <mc:Choice xmlns:v="urn:schemas-microsoft-com:vml" Requires="v">
                <p:oleObj spid="_x0000_s120886" name="Equation" r:id="rId4" imgW="3048000" imgH="596900" progId="Equation.3">
                  <p:embed/>
                </p:oleObj>
              </mc:Choice>
              <mc:Fallback>
                <p:oleObj name="Equation" r:id="rId4" imgW="3048000" imgH="596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450" y="2686050"/>
                        <a:ext cx="4518025" cy="89058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37" name="Rectangle 8"/>
          <p:cNvSpPr>
            <a:spLocks noChangeArrowheads="1"/>
          </p:cNvSpPr>
          <p:nvPr/>
        </p:nvSpPr>
        <p:spPr bwMode="auto">
          <a:xfrm>
            <a:off x="174625" y="3748088"/>
            <a:ext cx="878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t>The </a:t>
            </a:r>
            <a:r>
              <a:rPr lang="en-US" altLang="it-IT" sz="1800" dirty="0">
                <a:solidFill>
                  <a:srgbClr val="FF0000"/>
                </a:solidFill>
              </a:rPr>
              <a:t>altitude correction </a:t>
            </a:r>
            <a:r>
              <a:rPr lang="en-US" altLang="it-IT" sz="1800" dirty="0"/>
              <a:t>is given by the vertical gradient of the magnetic field, obtained by differentiating the intensity </a:t>
            </a:r>
            <a:r>
              <a:rPr lang="en-US" altLang="it-IT" sz="1800" dirty="0" err="1">
                <a:solidFill>
                  <a:srgbClr val="FF0000"/>
                </a:solidFill>
              </a:rPr>
              <a:t>B</a:t>
            </a:r>
            <a:r>
              <a:rPr lang="en-US" altLang="it-IT" sz="1800" baseline="-25000" dirty="0" err="1">
                <a:solidFill>
                  <a:srgbClr val="FF0000"/>
                </a:solidFill>
              </a:rPr>
              <a:t>t</a:t>
            </a:r>
            <a:r>
              <a:rPr lang="en-US" altLang="it-IT" sz="1800" dirty="0"/>
              <a:t> with respect to radius, </a:t>
            </a:r>
            <a:r>
              <a:rPr lang="en-US" altLang="it-IT" sz="1800" dirty="0">
                <a:solidFill>
                  <a:srgbClr val="FF0000"/>
                </a:solidFill>
              </a:rPr>
              <a:t>r</a:t>
            </a:r>
            <a:r>
              <a:rPr lang="en-US" altLang="it-IT" sz="1800" dirty="0"/>
              <a:t>. This gives:</a:t>
            </a:r>
            <a:endParaRPr lang="el-GR" altLang="it-IT" sz="1800" baseline="-25000" dirty="0"/>
          </a:p>
        </p:txBody>
      </p:sp>
      <p:graphicFrame>
        <p:nvGraphicFramePr>
          <p:cNvPr id="120838" name="Object 9"/>
          <p:cNvGraphicFramePr>
            <a:graphicFrameLocks noChangeAspect="1"/>
          </p:cNvGraphicFramePr>
          <p:nvPr/>
        </p:nvGraphicFramePr>
        <p:xfrm>
          <a:off x="2216150" y="4435475"/>
          <a:ext cx="4537075" cy="890588"/>
        </p:xfrm>
        <a:graphic>
          <a:graphicData uri="http://schemas.openxmlformats.org/presentationml/2006/ole">
            <mc:AlternateContent xmlns:mc="http://schemas.openxmlformats.org/markup-compatibility/2006">
              <mc:Choice xmlns:v="urn:schemas-microsoft-com:vml" Requires="v">
                <p:oleObj spid="_x0000_s120887" name="Equation" r:id="rId6" imgW="3060700" imgH="596900" progId="Equation.3">
                  <p:embed/>
                </p:oleObj>
              </mc:Choice>
              <mc:Fallback>
                <p:oleObj name="Equation" r:id="rId6" imgW="3060700" imgH="5969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150" y="4435475"/>
                        <a:ext cx="4537075" cy="89058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39" name="Rectangle 10"/>
          <p:cNvSpPr>
            <a:spLocks noChangeArrowheads="1"/>
          </p:cNvSpPr>
          <p:nvPr/>
        </p:nvSpPr>
        <p:spPr bwMode="auto">
          <a:xfrm>
            <a:off x="228600" y="5468938"/>
            <a:ext cx="8782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t>The vertical gradient of the field clearly depends on the </a:t>
            </a:r>
            <a:r>
              <a:rPr lang="en-US" altLang="it-IT" sz="1800" dirty="0">
                <a:solidFill>
                  <a:srgbClr val="0070C0"/>
                </a:solidFill>
              </a:rPr>
              <a:t>latitude</a:t>
            </a:r>
            <a:r>
              <a:rPr lang="en-US" altLang="it-IT" sz="1800" dirty="0"/>
              <a:t> of the measurement site. At the magnetic </a:t>
            </a:r>
            <a:r>
              <a:rPr lang="en-US" altLang="it-IT" sz="1800" dirty="0">
                <a:solidFill>
                  <a:srgbClr val="0070C0"/>
                </a:solidFill>
              </a:rPr>
              <a:t>equator</a:t>
            </a:r>
            <a:r>
              <a:rPr lang="en-US" altLang="it-IT" sz="1800" dirty="0"/>
              <a:t> (</a:t>
            </a:r>
            <a:r>
              <a:rPr lang="en-US" altLang="it-IT" sz="1800" dirty="0">
                <a:solidFill>
                  <a:srgbClr val="0070C0"/>
                </a:solidFill>
              </a:rPr>
              <a:t>B</a:t>
            </a:r>
            <a:r>
              <a:rPr lang="en-US" altLang="it-IT" sz="1800" baseline="-25000" dirty="0">
                <a:solidFill>
                  <a:srgbClr val="0070C0"/>
                </a:solidFill>
              </a:rPr>
              <a:t>t</a:t>
            </a:r>
            <a:r>
              <a:rPr lang="en-US" altLang="it-IT" sz="1800" dirty="0">
                <a:solidFill>
                  <a:srgbClr val="0070C0"/>
                </a:solidFill>
              </a:rPr>
              <a:t>≈30,000 </a:t>
            </a:r>
            <a:r>
              <a:rPr lang="en-US" altLang="it-IT" sz="1800" dirty="0" err="1">
                <a:solidFill>
                  <a:srgbClr val="0070C0"/>
                </a:solidFill>
              </a:rPr>
              <a:t>nT</a:t>
            </a:r>
            <a:r>
              <a:rPr lang="en-US" altLang="it-IT" sz="1800" dirty="0"/>
              <a:t>) the altitude </a:t>
            </a:r>
            <a:r>
              <a:rPr lang="en-US" altLang="it-IT" sz="1800" dirty="0">
                <a:solidFill>
                  <a:srgbClr val="0070C0"/>
                </a:solidFill>
              </a:rPr>
              <a:t>correction</a:t>
            </a:r>
            <a:r>
              <a:rPr lang="en-US" altLang="it-IT" sz="1800" dirty="0"/>
              <a:t> is about </a:t>
            </a:r>
            <a:r>
              <a:rPr lang="en-US" altLang="it-IT" sz="1800" dirty="0">
                <a:solidFill>
                  <a:srgbClr val="0070C0"/>
                </a:solidFill>
              </a:rPr>
              <a:t>0.015 </a:t>
            </a:r>
            <a:r>
              <a:rPr lang="en-US" altLang="it-IT" sz="1800" dirty="0" err="1">
                <a:solidFill>
                  <a:srgbClr val="0070C0"/>
                </a:solidFill>
              </a:rPr>
              <a:t>nT</a:t>
            </a:r>
            <a:r>
              <a:rPr lang="en-US" altLang="it-IT" sz="1800" dirty="0">
                <a:solidFill>
                  <a:srgbClr val="0070C0"/>
                </a:solidFill>
              </a:rPr>
              <a:t> m</a:t>
            </a:r>
            <a:r>
              <a:rPr lang="en-US" altLang="it-IT" sz="1800" baseline="30000" dirty="0">
                <a:solidFill>
                  <a:srgbClr val="0070C0"/>
                </a:solidFill>
              </a:rPr>
              <a:t>-1</a:t>
            </a:r>
            <a:r>
              <a:rPr lang="en-US" altLang="it-IT" sz="1800" dirty="0"/>
              <a:t>; near the magnetic </a:t>
            </a:r>
            <a:r>
              <a:rPr lang="en-US" altLang="it-IT" sz="1800" dirty="0">
                <a:solidFill>
                  <a:srgbClr val="0070C0"/>
                </a:solidFill>
              </a:rPr>
              <a:t>poles</a:t>
            </a:r>
            <a:r>
              <a:rPr lang="en-US" altLang="it-IT" sz="1800" dirty="0"/>
              <a:t> (</a:t>
            </a:r>
            <a:r>
              <a:rPr lang="en-US" altLang="it-IT" sz="1800" dirty="0">
                <a:solidFill>
                  <a:srgbClr val="0070C0"/>
                </a:solidFill>
              </a:rPr>
              <a:t>Bt≈60,000 </a:t>
            </a:r>
            <a:r>
              <a:rPr lang="en-US" altLang="it-IT" sz="1800" dirty="0" err="1">
                <a:solidFill>
                  <a:srgbClr val="0070C0"/>
                </a:solidFill>
              </a:rPr>
              <a:t>nT</a:t>
            </a:r>
            <a:r>
              <a:rPr lang="en-US" altLang="it-IT" sz="1800" dirty="0"/>
              <a:t>) it is about </a:t>
            </a:r>
            <a:r>
              <a:rPr lang="en-US" altLang="it-IT" sz="1800" dirty="0">
                <a:solidFill>
                  <a:srgbClr val="0070C0"/>
                </a:solidFill>
              </a:rPr>
              <a:t>0.030 </a:t>
            </a:r>
            <a:r>
              <a:rPr lang="en-US" altLang="it-IT" sz="1800" dirty="0" err="1">
                <a:solidFill>
                  <a:srgbClr val="0070C0"/>
                </a:solidFill>
              </a:rPr>
              <a:t>nT</a:t>
            </a:r>
            <a:r>
              <a:rPr lang="en-US" altLang="it-IT" sz="1800" dirty="0">
                <a:solidFill>
                  <a:srgbClr val="0070C0"/>
                </a:solidFill>
              </a:rPr>
              <a:t> m</a:t>
            </a:r>
            <a:r>
              <a:rPr lang="en-US" altLang="it-IT" sz="1800" baseline="30000" dirty="0">
                <a:solidFill>
                  <a:srgbClr val="0070C0"/>
                </a:solidFill>
              </a:rPr>
              <a:t>-1</a:t>
            </a:r>
            <a:r>
              <a:rPr lang="en-US" altLang="it-IT" sz="1800" dirty="0"/>
              <a:t>. </a:t>
            </a:r>
            <a:r>
              <a:rPr lang="en-US" altLang="it-IT" sz="1800" u="sng" dirty="0">
                <a:solidFill>
                  <a:srgbClr val="FF0000"/>
                </a:solidFill>
              </a:rPr>
              <a:t>The correction is so small that it is often ignored</a:t>
            </a:r>
            <a:r>
              <a:rPr lang="en-US" altLang="it-IT" sz="1800" dirty="0">
                <a:solidFill>
                  <a:srgbClr val="FF0000"/>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22883" name="Rectangle 3"/>
          <p:cNvSpPr>
            <a:spLocks noChangeArrowheads="1"/>
          </p:cNvSpPr>
          <p:nvPr/>
        </p:nvSpPr>
        <p:spPr bwMode="auto">
          <a:xfrm>
            <a:off x="139700" y="1493838"/>
            <a:ext cx="8782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solidFill>
                  <a:srgbClr val="FF0000"/>
                </a:solidFill>
              </a:rPr>
              <a:t>Regional variations </a:t>
            </a:r>
          </a:p>
          <a:p>
            <a:pPr algn="just" eaLnBrk="1" hangingPunct="1">
              <a:spcBef>
                <a:spcPct val="0"/>
              </a:spcBef>
              <a:buFontTx/>
              <a:buChar char="•"/>
            </a:pPr>
            <a:r>
              <a:rPr lang="en-US" altLang="it-IT" sz="1800" dirty="0"/>
              <a:t> The </a:t>
            </a:r>
            <a:r>
              <a:rPr lang="en-US" altLang="it-IT" sz="1800" dirty="0">
                <a:solidFill>
                  <a:srgbClr val="0070C0"/>
                </a:solidFill>
              </a:rPr>
              <a:t>IGRF</a:t>
            </a:r>
            <a:r>
              <a:rPr lang="en-US" altLang="it-IT" sz="1800" dirty="0"/>
              <a:t> expresses the undisturbed geomagnetic field in terms of a large number of harmonics and includes temporal terms to correct for secular variation. The complexity of the </a:t>
            </a:r>
            <a:r>
              <a:rPr lang="en-US" altLang="it-IT" sz="1800" dirty="0">
                <a:solidFill>
                  <a:srgbClr val="0070C0"/>
                </a:solidFill>
              </a:rPr>
              <a:t>IGRF</a:t>
            </a:r>
            <a:r>
              <a:rPr lang="en-US" altLang="it-IT" sz="1800" dirty="0"/>
              <a:t> requires the calculation of the reference field by computer. </a:t>
            </a:r>
          </a:p>
          <a:p>
            <a:pPr algn="just" eaLnBrk="1" hangingPunct="1">
              <a:spcBef>
                <a:spcPct val="0"/>
              </a:spcBef>
              <a:buFontTx/>
              <a:buChar char="•"/>
            </a:pPr>
            <a:r>
              <a:rPr lang="en-US" altLang="it-IT" sz="1800" dirty="0"/>
              <a:t> It must be realized, however, that the </a:t>
            </a:r>
            <a:r>
              <a:rPr lang="en-US" altLang="it-IT" sz="1800" dirty="0">
                <a:solidFill>
                  <a:srgbClr val="0070C0"/>
                </a:solidFill>
              </a:rPr>
              <a:t>IGRF</a:t>
            </a:r>
            <a:r>
              <a:rPr lang="en-US" altLang="it-IT" sz="1800" dirty="0"/>
              <a:t> is imperfect as the harmonics employed are based on observations at relatively few, scattered, magnetic observatories.</a:t>
            </a:r>
          </a:p>
          <a:p>
            <a:pPr algn="just" eaLnBrk="1" hangingPunct="1">
              <a:spcBef>
                <a:spcPct val="0"/>
              </a:spcBef>
              <a:buFontTx/>
              <a:buChar char="•"/>
            </a:pPr>
            <a:r>
              <a:rPr lang="en-US" altLang="it-IT" sz="1800" dirty="0"/>
              <a:t> The </a:t>
            </a:r>
            <a:r>
              <a:rPr lang="en-US" altLang="it-IT" sz="1800" dirty="0">
                <a:solidFill>
                  <a:srgbClr val="0070C0"/>
                </a:solidFill>
              </a:rPr>
              <a:t>IGRF</a:t>
            </a:r>
            <a:r>
              <a:rPr lang="en-US" altLang="it-IT" sz="1800" dirty="0"/>
              <a:t> in areas remote from observatories can be substantially in error</a:t>
            </a:r>
            <a:endParaRPr lang="el-GR" altLang="it-IT" sz="1800" baseline="-25000" dirty="0"/>
          </a:p>
        </p:txBody>
      </p:sp>
      <p:sp>
        <p:nvSpPr>
          <p:cNvPr id="122884" name="Rectangle 7"/>
          <p:cNvSpPr>
            <a:spLocks noChangeArrowheads="1"/>
          </p:cNvSpPr>
          <p:nvPr/>
        </p:nvSpPr>
        <p:spPr bwMode="auto">
          <a:xfrm>
            <a:off x="142875" y="4217988"/>
            <a:ext cx="5095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 method of removing the regional gradient over a relatively small survey area is by use of trend analysis. A trend line (for profile data) or trend surface (for areal data) is fitted to the observations using the least squares criterion, and subsequently subtracted from the observed data to leave the local anomalies as positive and negative residuals</a:t>
            </a:r>
          </a:p>
        </p:txBody>
      </p:sp>
      <p:pic>
        <p:nvPicPr>
          <p:cNvPr id="1228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13" y="3968750"/>
            <a:ext cx="3308350" cy="2889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a:t>
            </a:r>
            <a:endParaRPr lang="en-US" altLang="it-IT" sz="2400">
              <a:ea typeface="ＭＳ Ｐゴシック" panose="020B0600070205080204" pitchFamily="34" charset="-128"/>
            </a:endParaRPr>
          </a:p>
        </p:txBody>
      </p:sp>
      <p:sp>
        <p:nvSpPr>
          <p:cNvPr id="93187" name="Rectangle 3"/>
          <p:cNvSpPr>
            <a:spLocks noChangeArrowheads="1"/>
          </p:cNvSpPr>
          <p:nvPr/>
        </p:nvSpPr>
        <p:spPr bwMode="auto">
          <a:xfrm>
            <a:off x="142875" y="1498600"/>
            <a:ext cx="88868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2000" dirty="0"/>
              <a:t> Magnetic surveying consists of:</a:t>
            </a:r>
          </a:p>
          <a:p>
            <a:pPr algn="just" eaLnBrk="1" hangingPunct="1">
              <a:spcBef>
                <a:spcPct val="0"/>
              </a:spcBef>
              <a:buFontTx/>
              <a:buChar char="•"/>
            </a:pPr>
            <a:endParaRPr lang="en-US" altLang="it-IT" sz="2000" dirty="0"/>
          </a:p>
          <a:p>
            <a:pPr algn="just" eaLnBrk="1" hangingPunct="1">
              <a:spcBef>
                <a:spcPct val="0"/>
              </a:spcBef>
              <a:buFontTx/>
              <a:buNone/>
            </a:pPr>
            <a:r>
              <a:rPr lang="en-US" altLang="it-IT" sz="2000" dirty="0"/>
              <a:t>1)  measuring the terrestrial magnetic field at predetermined points;</a:t>
            </a:r>
          </a:p>
          <a:p>
            <a:pPr algn="just" eaLnBrk="1" hangingPunct="1">
              <a:spcBef>
                <a:spcPct val="0"/>
              </a:spcBef>
              <a:buFontTx/>
              <a:buNone/>
            </a:pPr>
            <a:endParaRPr lang="en-US" altLang="it-IT" sz="2000" dirty="0"/>
          </a:p>
          <a:p>
            <a:pPr algn="just" eaLnBrk="1" hangingPunct="1">
              <a:spcBef>
                <a:spcPct val="0"/>
              </a:spcBef>
              <a:buFontTx/>
              <a:buNone/>
            </a:pPr>
            <a:r>
              <a:rPr lang="en-US" altLang="it-IT" sz="2000" dirty="0"/>
              <a:t>2)  correcting the measurements for known changes;</a:t>
            </a:r>
          </a:p>
          <a:p>
            <a:pPr algn="just" eaLnBrk="1" hangingPunct="1">
              <a:spcBef>
                <a:spcPct val="0"/>
              </a:spcBef>
              <a:buFontTx/>
              <a:buNone/>
            </a:pPr>
            <a:endParaRPr lang="en-US" altLang="it-IT" sz="2000" dirty="0"/>
          </a:p>
          <a:p>
            <a:pPr algn="just" eaLnBrk="1" hangingPunct="1">
              <a:spcBef>
                <a:spcPct val="0"/>
              </a:spcBef>
              <a:buFontTx/>
              <a:buNone/>
            </a:pPr>
            <a:r>
              <a:rPr lang="en-US" altLang="it-IT" sz="2000" dirty="0"/>
              <a:t>3) Comparing the resultant value of the field with the expected value at each measurement station. </a:t>
            </a:r>
          </a:p>
          <a:p>
            <a:pPr algn="just" eaLnBrk="1" hangingPunct="1">
              <a:spcBef>
                <a:spcPct val="0"/>
              </a:spcBef>
              <a:buFontTx/>
              <a:buNone/>
            </a:pPr>
            <a:endParaRPr lang="en-US" altLang="it-IT" sz="2000" dirty="0"/>
          </a:p>
          <a:p>
            <a:pPr algn="just" eaLnBrk="1" hangingPunct="1">
              <a:spcBef>
                <a:spcPct val="0"/>
              </a:spcBef>
              <a:buFontTx/>
              <a:buNone/>
            </a:pPr>
            <a:r>
              <a:rPr lang="en-US" altLang="it-IT" sz="2000" dirty="0"/>
              <a:t>The expected value of the field at any place is taken to be that of the International Geomagnetic Reference Field (IGRF)</a:t>
            </a:r>
          </a:p>
        </p:txBody>
      </p:sp>
      <p:sp>
        <p:nvSpPr>
          <p:cNvPr id="93188" name="Rectangle 4"/>
          <p:cNvSpPr>
            <a:spLocks noChangeArrowheads="1"/>
          </p:cNvSpPr>
          <p:nvPr/>
        </p:nvSpPr>
        <p:spPr bwMode="auto">
          <a:xfrm>
            <a:off x="200025" y="5143500"/>
            <a:ext cx="8623300" cy="974725"/>
          </a:xfrm>
          <a:prstGeom prst="rect">
            <a:avLst/>
          </a:prstGeom>
          <a:solidFill>
            <a:schemeClr val="bg1"/>
          </a:solidFill>
          <a:ln w="28575">
            <a:solidFill>
              <a:srgbClr val="FF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800">
                <a:solidFill>
                  <a:srgbClr val="6600FF"/>
                </a:solidFill>
              </a:rPr>
              <a:t>The difference between the observed and expected values is a magnetic anomaly</a:t>
            </a:r>
            <a:r>
              <a:rPr lang="en-US" altLang="it-IT" sz="2400">
                <a:solidFill>
                  <a:srgbClr val="6600FF"/>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06375" y="915988"/>
            <a:ext cx="8675688"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24931" name="Rectangle 6"/>
          <p:cNvSpPr>
            <a:spLocks noChangeArrowheads="1"/>
          </p:cNvSpPr>
          <p:nvPr/>
        </p:nvSpPr>
        <p:spPr bwMode="auto">
          <a:xfrm>
            <a:off x="200025" y="1509713"/>
            <a:ext cx="6604000"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dirty="0">
                <a:solidFill>
                  <a:srgbClr val="0070C0"/>
                </a:solidFill>
              </a:rPr>
              <a:t>Example: regional field removal</a:t>
            </a:r>
          </a:p>
        </p:txBody>
      </p:sp>
      <p:pic>
        <p:nvPicPr>
          <p:cNvPr id="1249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017713"/>
            <a:ext cx="8047037" cy="3316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3" name="Rectangle 8"/>
          <p:cNvSpPr>
            <a:spLocks noChangeArrowheads="1"/>
          </p:cNvSpPr>
          <p:nvPr/>
        </p:nvSpPr>
        <p:spPr bwMode="auto">
          <a:xfrm>
            <a:off x="149225" y="5589588"/>
            <a:ext cx="8791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Airborne magnetic data gathered over a 25 square km area around a mineral deposit in central British Columbia. Some geological structural information is shown as black lines. The monzonite stock in the centre of the boxed region is a magnetic body, but this is not very clear in the data before removing the regional trend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246063" y="901700"/>
            <a:ext cx="867568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aeromagnetic map construction</a:t>
            </a:r>
          </a:p>
        </p:txBody>
      </p:sp>
      <p:pic>
        <p:nvPicPr>
          <p:cNvPr id="1269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638300"/>
            <a:ext cx="7556500" cy="490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227013" y="9683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aeromagentic map</a:t>
            </a:r>
            <a:endParaRPr lang="en-US" altLang="it-IT" sz="2400">
              <a:ea typeface="ＭＳ Ｐゴシック" panose="020B0600070205080204" pitchFamily="34" charset="-128"/>
            </a:endParaRPr>
          </a:p>
        </p:txBody>
      </p:sp>
      <p:pic>
        <p:nvPicPr>
          <p:cNvPr id="1290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2051050"/>
            <a:ext cx="7842250" cy="441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88913" y="9017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aeromagentic map</a:t>
            </a:r>
            <a:endParaRPr lang="en-US" altLang="it-IT" sz="2400">
              <a:ea typeface="ＭＳ Ｐゴシック" panose="020B0600070205080204" pitchFamily="34" charset="-128"/>
            </a:endParaRPr>
          </a:p>
        </p:txBody>
      </p:sp>
      <p:pic>
        <p:nvPicPr>
          <p:cNvPr id="131075" name="Picture 5" descr="http://www.mngs.umn.edu/Minnesota%20Geology%20Images/images/Aeromagnetic%20map%202008%20version_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1622425"/>
            <a:ext cx="4362450" cy="5116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207963" y="1211857"/>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33123" name="Rectangle 3"/>
          <p:cNvSpPr>
            <a:spLocks noChangeArrowheads="1"/>
          </p:cNvSpPr>
          <p:nvPr/>
        </p:nvSpPr>
        <p:spPr bwMode="auto">
          <a:xfrm>
            <a:off x="139700" y="1851620"/>
            <a:ext cx="878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Unlike gravity, the magnetic field varies markedly over the Earth’s surface, being roughly twice as strong at the Earth’s magnetic poles as the equator. This variation does </a:t>
            </a:r>
            <a:r>
              <a:rPr lang="en-US" altLang="it-IT" sz="1800" dirty="0">
                <a:solidFill>
                  <a:srgbClr val="0070C0"/>
                </a:solidFill>
              </a:rPr>
              <a:t>not matter </a:t>
            </a:r>
            <a:r>
              <a:rPr lang="en-US" altLang="it-IT" sz="1800" dirty="0"/>
              <a:t>for surveys of </a:t>
            </a:r>
            <a:r>
              <a:rPr lang="en-US" altLang="it-IT" sz="1800" dirty="0">
                <a:solidFill>
                  <a:srgbClr val="0070C0"/>
                </a:solidFill>
              </a:rPr>
              <a:t>small areas</a:t>
            </a:r>
            <a:r>
              <a:rPr lang="en-US" altLang="it-IT" sz="1800" dirty="0"/>
              <a:t>, but </a:t>
            </a:r>
            <a:r>
              <a:rPr lang="en-US" altLang="it-IT" sz="1800" dirty="0">
                <a:solidFill>
                  <a:srgbClr val="0070C0"/>
                </a:solidFill>
              </a:rPr>
              <a:t>is corrected </a:t>
            </a:r>
            <a:r>
              <a:rPr lang="en-US" altLang="it-IT" sz="1800" dirty="0"/>
              <a:t>for on </a:t>
            </a:r>
            <a:r>
              <a:rPr lang="en-US" altLang="it-IT" sz="1800" dirty="0">
                <a:solidFill>
                  <a:srgbClr val="0070C0"/>
                </a:solidFill>
              </a:rPr>
              <a:t>regional</a:t>
            </a:r>
            <a:r>
              <a:rPr lang="en-US" altLang="it-IT" sz="1800" dirty="0"/>
              <a:t> ones. The field subtracted is the </a:t>
            </a:r>
            <a:r>
              <a:rPr lang="en-US" altLang="it-IT" sz="1800" dirty="0">
                <a:solidFill>
                  <a:srgbClr val="FF0000"/>
                </a:solidFill>
              </a:rPr>
              <a:t>IGRF – International Geomagnetic Reference Field.</a:t>
            </a:r>
            <a:endParaRPr lang="el-GR" altLang="it-IT" sz="1800" baseline="-25000" dirty="0">
              <a:solidFill>
                <a:srgbClr val="FF0000"/>
              </a:solidFill>
            </a:endParaRPr>
          </a:p>
        </p:txBody>
      </p:sp>
      <p:sp>
        <p:nvSpPr>
          <p:cNvPr id="133124" name="Rectangle 8"/>
          <p:cNvSpPr>
            <a:spLocks noChangeArrowheads="1"/>
          </p:cNvSpPr>
          <p:nvPr/>
        </p:nvSpPr>
        <p:spPr bwMode="auto">
          <a:xfrm>
            <a:off x="193675" y="3305770"/>
            <a:ext cx="87820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IGRF is considerably more complicated than the International Gravity Formula used for latitude corrections in gravity surveys. It is revised every five years to take account of secular variation.</a:t>
            </a:r>
            <a:endParaRPr lang="el-GR" altLang="it-IT" sz="1800"/>
          </a:p>
        </p:txBody>
      </p:sp>
      <p:sp>
        <p:nvSpPr>
          <p:cNvPr id="133125" name="Rectangle 10"/>
          <p:cNvSpPr>
            <a:spLocks noChangeArrowheads="1"/>
          </p:cNvSpPr>
          <p:nvPr/>
        </p:nvSpPr>
        <p:spPr bwMode="auto">
          <a:xfrm>
            <a:off x="295275" y="4291607"/>
            <a:ext cx="8623300" cy="822325"/>
          </a:xfrm>
          <a:prstGeom prst="rect">
            <a:avLst/>
          </a:prstGeom>
          <a:solidFill>
            <a:schemeClr val="bg1"/>
          </a:solidFill>
          <a:ln w="28575">
            <a:solidFill>
              <a:srgbClr val="FF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dirty="0">
                <a:solidFill>
                  <a:srgbClr val="0070C0"/>
                </a:solidFill>
              </a:rPr>
              <a:t>A magnetic anomaly originates in the magnetization contrast (</a:t>
            </a:r>
            <a:r>
              <a:rPr lang="en-US" altLang="it-IT" sz="2300" dirty="0">
                <a:solidFill>
                  <a:srgbClr val="0070C0"/>
                </a:solidFill>
                <a:sym typeface="Symbol" panose="05050102010706020507" pitchFamily="18" charset="2"/>
              </a:rPr>
              <a:t></a:t>
            </a:r>
            <a:r>
              <a:rPr lang="en-US" altLang="it-IT" sz="2300" dirty="0">
                <a:solidFill>
                  <a:srgbClr val="0070C0"/>
                </a:solidFill>
              </a:rPr>
              <a:t>M) between rocks with different magnetic properties</a:t>
            </a:r>
            <a:r>
              <a:rPr lang="en-US" altLang="it-IT" sz="2300" dirty="0">
                <a:solidFill>
                  <a:srgbClr val="FF0000"/>
                </a:solidFill>
              </a:rPr>
              <a:t>.</a:t>
            </a:r>
          </a:p>
        </p:txBody>
      </p:sp>
      <p:sp>
        <p:nvSpPr>
          <p:cNvPr id="133126" name="Rectangle 11"/>
          <p:cNvSpPr>
            <a:spLocks noChangeArrowheads="1"/>
          </p:cNvSpPr>
          <p:nvPr/>
        </p:nvSpPr>
        <p:spPr bwMode="auto">
          <a:xfrm>
            <a:off x="228600" y="5293320"/>
            <a:ext cx="8782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a:t>
            </a:r>
            <a:r>
              <a:rPr lang="en-US" altLang="it-IT" sz="2000" dirty="0"/>
              <a:t>The shape of the anomaly depends not only on the shape and depth of the source object but also on its orientation to the profile and to the inducing magnetic field, which itself varies in intensity and direction with geographical location</a:t>
            </a:r>
            <a:endParaRPr lang="el-GR" altLang="it-IT"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07963" y="9048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35171" name="Rectangle 3"/>
          <p:cNvSpPr>
            <a:spLocks noChangeArrowheads="1"/>
          </p:cNvSpPr>
          <p:nvPr/>
        </p:nvSpPr>
        <p:spPr bwMode="auto">
          <a:xfrm>
            <a:off x="139700" y="1544638"/>
            <a:ext cx="8782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In </a:t>
            </a:r>
            <a:r>
              <a:rPr lang="en-US" altLang="it-IT" sz="1800" dirty="0">
                <a:solidFill>
                  <a:srgbClr val="0070C0"/>
                </a:solidFill>
              </a:rPr>
              <a:t>oceanic</a:t>
            </a:r>
            <a:r>
              <a:rPr lang="en-US" altLang="it-IT" sz="1800" dirty="0"/>
              <a:t> magnetic surveying the magnetization contrast results from differences in the </a:t>
            </a:r>
            <a:r>
              <a:rPr lang="en-US" altLang="it-IT" sz="1800" dirty="0" err="1">
                <a:solidFill>
                  <a:srgbClr val="0070C0"/>
                </a:solidFill>
              </a:rPr>
              <a:t>remanent</a:t>
            </a:r>
            <a:r>
              <a:rPr lang="en-US" altLang="it-IT" sz="1800" dirty="0">
                <a:solidFill>
                  <a:srgbClr val="0070C0"/>
                </a:solidFill>
              </a:rPr>
              <a:t> magnetizations </a:t>
            </a:r>
            <a:r>
              <a:rPr lang="en-US" altLang="it-IT" sz="1800" dirty="0"/>
              <a:t>of crustal rocks</a:t>
            </a:r>
            <a:endParaRPr lang="el-GR" altLang="it-IT" sz="1800" dirty="0"/>
          </a:p>
        </p:txBody>
      </p:sp>
      <p:sp>
        <p:nvSpPr>
          <p:cNvPr id="135172" name="Rectangle 4"/>
          <p:cNvSpPr>
            <a:spLocks noChangeArrowheads="1"/>
          </p:cNvSpPr>
          <p:nvPr/>
        </p:nvSpPr>
        <p:spPr bwMode="auto">
          <a:xfrm>
            <a:off x="165100" y="2492375"/>
            <a:ext cx="8782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Commercial geophysical prospecting is carried out largely in continental </a:t>
            </a:r>
            <a:r>
              <a:rPr lang="en-US" altLang="it-IT" sz="1800" dirty="0">
                <a:solidFill>
                  <a:srgbClr val="0070C0"/>
                </a:solidFill>
              </a:rPr>
              <a:t>crustal rocks</a:t>
            </a:r>
            <a:r>
              <a:rPr lang="en-US" altLang="it-IT" sz="1800" dirty="0"/>
              <a:t>, for which the magnetization </a:t>
            </a:r>
            <a:r>
              <a:rPr lang="en-US" altLang="it-IT" sz="1800" dirty="0">
                <a:solidFill>
                  <a:srgbClr val="0070C0"/>
                </a:solidFill>
              </a:rPr>
              <a:t>M</a:t>
            </a:r>
            <a:r>
              <a:rPr lang="en-US" altLang="it-IT" sz="1800" dirty="0"/>
              <a:t> may be assumed to be </a:t>
            </a:r>
            <a:r>
              <a:rPr lang="en-US" altLang="it-IT" sz="1800" dirty="0">
                <a:solidFill>
                  <a:srgbClr val="0070C0"/>
                </a:solidFill>
              </a:rPr>
              <a:t>induced</a:t>
            </a:r>
            <a:r>
              <a:rPr lang="en-US" altLang="it-IT" sz="1800" dirty="0"/>
              <a:t> by the </a:t>
            </a:r>
            <a:r>
              <a:rPr lang="en-US" altLang="it-IT" sz="1800" dirty="0">
                <a:solidFill>
                  <a:srgbClr val="0070C0"/>
                </a:solidFill>
              </a:rPr>
              <a:t>present geomagnetic </a:t>
            </a:r>
            <a:r>
              <a:rPr lang="en-US" altLang="it-IT" sz="1800" dirty="0"/>
              <a:t>field.</a:t>
            </a:r>
            <a:endParaRPr lang="el-GR" altLang="it-IT" sz="1800" dirty="0"/>
          </a:p>
        </p:txBody>
      </p:sp>
      <p:sp>
        <p:nvSpPr>
          <p:cNvPr id="135173" name="Rectangle 7"/>
          <p:cNvSpPr>
            <a:spLocks noChangeArrowheads="1"/>
          </p:cNvSpPr>
          <p:nvPr/>
        </p:nvSpPr>
        <p:spPr bwMode="auto">
          <a:xfrm>
            <a:off x="238125" y="3933825"/>
            <a:ext cx="8782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The magnetization contrast is then due to susceptibility contrast in the crustal rocks. If </a:t>
            </a:r>
            <a:r>
              <a:rPr lang="en-US" altLang="it-IT" sz="1800" dirty="0">
                <a:solidFill>
                  <a:srgbClr val="0070C0"/>
                </a:solidFill>
              </a:rPr>
              <a:t>k</a:t>
            </a:r>
            <a:r>
              <a:rPr lang="en-US" altLang="it-IT" sz="1800" dirty="0"/>
              <a:t> represents the susceptibility of an body, </a:t>
            </a:r>
            <a:r>
              <a:rPr lang="en-US" altLang="it-IT" sz="1800" dirty="0">
                <a:solidFill>
                  <a:srgbClr val="0070C0"/>
                </a:solidFill>
              </a:rPr>
              <a:t>k</a:t>
            </a:r>
            <a:r>
              <a:rPr lang="en-US" altLang="it-IT" sz="1800" baseline="-25000" dirty="0"/>
              <a:t>0 </a:t>
            </a:r>
            <a:r>
              <a:rPr lang="en-US" altLang="it-IT" sz="1800" dirty="0"/>
              <a:t>the susceptibility of the host rocks and </a:t>
            </a:r>
            <a:r>
              <a:rPr lang="en-US" altLang="it-IT" sz="1800" dirty="0">
                <a:solidFill>
                  <a:srgbClr val="0070C0"/>
                </a:solidFill>
              </a:rPr>
              <a:t>F</a:t>
            </a:r>
            <a:r>
              <a:rPr lang="en-US" altLang="it-IT" sz="1800" dirty="0"/>
              <a:t> the strength of the inducing magnetic field,  we can write:</a:t>
            </a:r>
            <a:endParaRPr lang="el-GR" altLang="it-IT" sz="1800" dirty="0"/>
          </a:p>
        </p:txBody>
      </p:sp>
      <p:graphicFrame>
        <p:nvGraphicFramePr>
          <p:cNvPr id="135174" name="Object 8"/>
          <p:cNvGraphicFramePr>
            <a:graphicFrameLocks noChangeAspect="1"/>
          </p:cNvGraphicFramePr>
          <p:nvPr/>
        </p:nvGraphicFramePr>
        <p:xfrm>
          <a:off x="3252788" y="5414963"/>
          <a:ext cx="2089150" cy="415925"/>
        </p:xfrm>
        <a:graphic>
          <a:graphicData uri="http://schemas.openxmlformats.org/presentationml/2006/ole">
            <mc:AlternateContent xmlns:mc="http://schemas.openxmlformats.org/markup-compatibility/2006">
              <mc:Choice xmlns:v="urn:schemas-microsoft-com:vml" Requires="v">
                <p:oleObj spid="_x0000_s135198" name="Equation" r:id="rId4" imgW="1409700" imgH="279400" progId="Equation.3">
                  <p:embed/>
                </p:oleObj>
              </mc:Choice>
              <mc:Fallback>
                <p:oleObj name="Equation" r:id="rId4" imgW="1409700" imgH="2794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5414963"/>
                        <a:ext cx="2089150" cy="4159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207963" y="1276126"/>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37219" name="Rectangle 3"/>
          <p:cNvSpPr>
            <a:spLocks noChangeArrowheads="1"/>
          </p:cNvSpPr>
          <p:nvPr/>
        </p:nvSpPr>
        <p:spPr bwMode="auto">
          <a:xfrm>
            <a:off x="139700" y="1915889"/>
            <a:ext cx="8782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To understand the anomaly shapes we will use the concept of magnetic pole distributions. A magnetic body can be thought of as being made of magnetic poles. Poles always occur as positive and negative pairs, but magnets can be made so long and thin that the effect of a single pole can be isolated. </a:t>
            </a:r>
            <a:endParaRPr lang="el-GR" altLang="it-IT" sz="1800" dirty="0"/>
          </a:p>
        </p:txBody>
      </p:sp>
      <p:sp>
        <p:nvSpPr>
          <p:cNvPr id="137220" name="Rectangle 4"/>
          <p:cNvSpPr>
            <a:spLocks noChangeArrowheads="1"/>
          </p:cNvSpPr>
          <p:nvPr/>
        </p:nvSpPr>
        <p:spPr bwMode="auto">
          <a:xfrm>
            <a:off x="228600" y="5097239"/>
            <a:ext cx="8782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it-IT" sz="2000"/>
              <a:t> When calculating the magnetic field due to a body we usually have to add the fields of one or more pairs of opposite poles. The simplest body is a dipole</a:t>
            </a:r>
            <a:endParaRPr lang="el-GR" altLang="it-IT" sz="2000"/>
          </a:p>
        </p:txBody>
      </p:sp>
      <p:pic>
        <p:nvPicPr>
          <p:cNvPr id="1372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285" y="3308621"/>
            <a:ext cx="3440112" cy="1366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2" name="Rectangle 8"/>
          <p:cNvSpPr>
            <a:spLocks noChangeArrowheads="1"/>
          </p:cNvSpPr>
          <p:nvPr/>
        </p:nvSpPr>
        <p:spPr bwMode="auto">
          <a:xfrm>
            <a:off x="258170" y="3327971"/>
            <a:ext cx="5086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Poles repel each other if they are both positive or both negative but attract if of opposite polarity. In either case, the force is proportional to the inverse square of their separation, like gravitational attraction between small masses.</a:t>
            </a:r>
            <a:endParaRPr lang="el-GR" altLang="it-IT"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DC6226-524F-4C5B-BC86-7D26162AB5C9}" type="slidenum">
              <a:rPr lang="it-IT" altLang="it-IT" sz="1400" b="1" smtClean="0">
                <a:solidFill>
                  <a:srgbClr val="898989"/>
                </a:solidFill>
              </a:rPr>
              <a:pPr>
                <a:spcBef>
                  <a:spcPct val="0"/>
                </a:spcBef>
                <a:buFontTx/>
                <a:buNone/>
              </a:pPr>
              <a:t>27</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3" name="TextBox 12"/>
          <p:cNvSpPr txBox="1"/>
          <p:nvPr/>
        </p:nvSpPr>
        <p:spPr>
          <a:xfrm>
            <a:off x="214313" y="1484313"/>
            <a:ext cx="8929687" cy="2554287"/>
          </a:xfrm>
          <a:prstGeom prst="rect">
            <a:avLst/>
          </a:prstGeom>
          <a:noFill/>
        </p:spPr>
        <p:txBody>
          <a:bodyPr>
            <a:spAutoFit/>
          </a:bodyPr>
          <a:lstStyle/>
          <a:p>
            <a:pPr algn="just" eaLnBrk="1" hangingPunct="1">
              <a:defRPr/>
            </a:pPr>
            <a:r>
              <a:rPr lang="it-IT" sz="1600" dirty="0">
                <a:latin typeface="+mn-lt"/>
                <a:cs typeface="Arial" charset="0"/>
              </a:rPr>
              <a:t>Un’anomalia magnetica rappresenta un disturbo locale del </a:t>
            </a:r>
            <a:r>
              <a:rPr lang="it-IT" sz="1600" dirty="0">
                <a:solidFill>
                  <a:srgbClr val="0070C0"/>
                </a:solidFill>
                <a:latin typeface="+mn-lt"/>
                <a:cs typeface="Arial" charset="0"/>
              </a:rPr>
              <a:t>CMT</a:t>
            </a:r>
            <a:r>
              <a:rPr lang="it-IT" sz="1600" dirty="0">
                <a:latin typeface="+mn-lt"/>
                <a:cs typeface="Arial" charset="0"/>
              </a:rPr>
              <a:t> dovuto ad una variazione locale nella magnetizzazione – </a:t>
            </a:r>
            <a:r>
              <a:rPr lang="it-IT" sz="1600" dirty="0">
                <a:solidFill>
                  <a:srgbClr val="0070C0"/>
                </a:solidFill>
                <a:latin typeface="+mn-lt"/>
                <a:cs typeface="Arial" charset="0"/>
              </a:rPr>
              <a:t>contrasto di magnetizzazione</a:t>
            </a:r>
            <a:r>
              <a:rPr lang="it-IT" sz="1600" dirty="0">
                <a:latin typeface="+mn-lt"/>
                <a:cs typeface="Arial" charset="0"/>
              </a:rPr>
              <a:t>.</a:t>
            </a:r>
          </a:p>
          <a:p>
            <a:pPr algn="just" eaLnBrk="1" hangingPunct="1">
              <a:defRPr/>
            </a:pPr>
            <a:r>
              <a:rPr lang="it-IT" sz="1600" dirty="0">
                <a:latin typeface="+mn-lt"/>
                <a:cs typeface="Arial" charset="0"/>
              </a:rPr>
              <a:t>L’anomalia osservata esprime l’effetto </a:t>
            </a:r>
            <a:r>
              <a:rPr lang="it-IT" sz="1600" dirty="0">
                <a:solidFill>
                  <a:srgbClr val="0070C0"/>
                </a:solidFill>
                <a:latin typeface="+mn-lt"/>
                <a:cs typeface="Arial" charset="0"/>
              </a:rPr>
              <a:t>complessivo</a:t>
            </a:r>
            <a:r>
              <a:rPr lang="it-IT" sz="1600" dirty="0">
                <a:latin typeface="+mn-lt"/>
                <a:cs typeface="Arial" charset="0"/>
              </a:rPr>
              <a:t> della magnetizzazione indotta e quella </a:t>
            </a:r>
            <a:r>
              <a:rPr lang="it-IT" sz="1600" dirty="0">
                <a:solidFill>
                  <a:srgbClr val="0070C0"/>
                </a:solidFill>
                <a:latin typeface="+mn-lt"/>
                <a:cs typeface="Arial" charset="0"/>
              </a:rPr>
              <a:t>residua</a:t>
            </a:r>
            <a:r>
              <a:rPr lang="it-IT" sz="1600" dirty="0">
                <a:latin typeface="+mn-lt"/>
                <a:cs typeface="Arial" charset="0"/>
              </a:rPr>
              <a:t> – che possono avere intensità e direzioni diverse. Poichè la magnetizzazione residua è altamente variabile e poco misurata, le anomalie vengono interpretate come se la magnetizzazione indotta fosse l’unica sorgente dell’anomalia.</a:t>
            </a:r>
          </a:p>
          <a:p>
            <a:pPr algn="just" eaLnBrk="1" hangingPunct="1">
              <a:defRPr/>
            </a:pPr>
            <a:r>
              <a:rPr lang="it-IT" sz="1600" dirty="0">
                <a:latin typeface="+mn-lt"/>
                <a:cs typeface="Arial" charset="0"/>
              </a:rPr>
              <a:t>Le anomalie magnetiche vengono di solito interpretate in termini di dipoli e monopoli (singoli, linee, piastre) a seconda dell’estensione geometrica dei corpi geologici a cui sono associate. </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3276600" y="1125538"/>
            <a:ext cx="29511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Anomalie magnetiche</a:t>
            </a:r>
          </a:p>
        </p:txBody>
      </p:sp>
      <p:pic>
        <p:nvPicPr>
          <p:cNvPr id="1392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562350"/>
            <a:ext cx="716438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8BBEE9-C382-4330-A7AC-019B41C48698}" type="slidenum">
              <a:rPr lang="it-IT" altLang="it-IT" sz="1400" b="1" smtClean="0">
                <a:solidFill>
                  <a:srgbClr val="898989"/>
                </a:solidFill>
              </a:rPr>
              <a:pPr>
                <a:spcBef>
                  <a:spcPct val="0"/>
                </a:spcBef>
                <a:buFontTx/>
                <a:buNone/>
              </a:pPr>
              <a:t>28</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403350" y="11255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L’anomalia magnetica dipende dalla direzione del campo esterno</a:t>
            </a:r>
          </a:p>
        </p:txBody>
      </p:sp>
      <p:pic>
        <p:nvPicPr>
          <p:cNvPr id="1740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6170612"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644900"/>
            <a:ext cx="66675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73CB68-431B-4BB9-8CF3-6168578071AF}" type="slidenum">
              <a:rPr lang="it-IT" altLang="it-IT" sz="1400" b="1" smtClean="0">
                <a:solidFill>
                  <a:srgbClr val="898989"/>
                </a:solidFill>
              </a:rPr>
              <a:pPr>
                <a:spcBef>
                  <a:spcPct val="0"/>
                </a:spcBef>
                <a:buFontTx/>
                <a:buNone/>
              </a:pPr>
              <a:t>29</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691680" y="1124744"/>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L’anomalia magnetica dipende dalla direzione del campo esterno</a:t>
            </a:r>
          </a:p>
        </p:txBody>
      </p:sp>
      <p:pic>
        <p:nvPicPr>
          <p:cNvPr id="1781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65532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07963" y="10287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ground survey</a:t>
            </a:r>
            <a:endParaRPr lang="en-US" altLang="it-IT" sz="2400">
              <a:ea typeface="ＭＳ Ｐゴシック" panose="020B0600070205080204" pitchFamily="34" charset="-128"/>
            </a:endParaRPr>
          </a:p>
        </p:txBody>
      </p:sp>
      <p:sp>
        <p:nvSpPr>
          <p:cNvPr id="95235" name="Rectangle 3"/>
          <p:cNvSpPr>
            <a:spLocks noChangeArrowheads="1"/>
          </p:cNvSpPr>
          <p:nvPr/>
        </p:nvSpPr>
        <p:spPr bwMode="auto">
          <a:xfrm>
            <a:off x="142875" y="2627313"/>
            <a:ext cx="88868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dirty="0"/>
              <a:t> </a:t>
            </a:r>
            <a:r>
              <a:rPr lang="en-US" altLang="it-IT" sz="2000" dirty="0"/>
              <a:t>The surveying of magnetic anomalies can be carried out on </a:t>
            </a:r>
            <a:r>
              <a:rPr lang="en-US" altLang="it-IT" sz="2000" dirty="0">
                <a:solidFill>
                  <a:srgbClr val="0070C0"/>
                </a:solidFill>
              </a:rPr>
              <a:t>land</a:t>
            </a:r>
            <a:r>
              <a:rPr lang="en-US" altLang="it-IT" sz="2000" dirty="0"/>
              <a:t>, at </a:t>
            </a:r>
            <a:r>
              <a:rPr lang="en-US" altLang="it-IT" sz="2000" dirty="0">
                <a:solidFill>
                  <a:srgbClr val="0070C0"/>
                </a:solidFill>
              </a:rPr>
              <a:t>sea</a:t>
            </a:r>
            <a:r>
              <a:rPr lang="en-US" altLang="it-IT" sz="2000" dirty="0"/>
              <a:t> and in the </a:t>
            </a:r>
            <a:r>
              <a:rPr lang="en-US" altLang="it-IT" sz="2000" dirty="0">
                <a:solidFill>
                  <a:srgbClr val="0070C0"/>
                </a:solidFill>
              </a:rPr>
              <a:t>air</a:t>
            </a:r>
            <a:r>
              <a:rPr lang="en-US" altLang="it-IT" sz="2000" dirty="0"/>
              <a:t>. In a simple land survey an operator might use a portable magnetometer to measure the field at the surface of the Earth at selected points that</a:t>
            </a:r>
            <a:r>
              <a:rPr lang="it-IT" altLang="it-IT" sz="2000" dirty="0"/>
              <a:t> </a:t>
            </a:r>
            <a:r>
              <a:rPr lang="en-US" altLang="it-IT" sz="2000" dirty="0"/>
              <a:t>form a grid over a suspected geological structure.</a:t>
            </a:r>
          </a:p>
          <a:p>
            <a:pPr algn="just" eaLnBrk="1" hangingPunct="1">
              <a:spcBef>
                <a:spcPct val="0"/>
              </a:spcBef>
              <a:buFontTx/>
              <a:buChar char="•"/>
            </a:pPr>
            <a:endParaRPr lang="en-US" altLang="it-IT" sz="2000" dirty="0"/>
          </a:p>
          <a:p>
            <a:pPr algn="just" eaLnBrk="1" hangingPunct="1">
              <a:spcBef>
                <a:spcPct val="0"/>
              </a:spcBef>
              <a:buFontTx/>
              <a:buChar char="•"/>
            </a:pPr>
            <a:r>
              <a:rPr lang="en-US" altLang="it-IT" sz="2000" dirty="0"/>
              <a:t> This method is slow but it yields a detailed pattern of the magnetic field anomaly over the structure, because the measurements are made close to the source of the anomaly</a:t>
            </a:r>
            <a:endParaRPr lang="it-IT" altLang="it-IT"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3EC916A-D81A-4457-BC28-684D31EC08AB}" type="slidenum">
              <a:rPr lang="it-IT" altLang="it-IT" sz="1400" b="1" smtClean="0">
                <a:solidFill>
                  <a:srgbClr val="898989"/>
                </a:solidFill>
              </a:rPr>
              <a:pPr>
                <a:spcBef>
                  <a:spcPct val="0"/>
                </a:spcBef>
                <a:buFontTx/>
                <a:buNone/>
              </a:pPr>
              <a:t>30</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403350" y="11255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L’anomalia magnetica dipende dalla direzione del campo esterno</a:t>
            </a:r>
          </a:p>
        </p:txBody>
      </p:sp>
      <p:pic>
        <p:nvPicPr>
          <p:cNvPr id="1802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916113"/>
            <a:ext cx="78851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BD4E34-D694-4F76-BE38-CA486FBAF379}" type="slidenum">
              <a:rPr lang="it-IT" altLang="it-IT" sz="1400" b="1" smtClean="0">
                <a:solidFill>
                  <a:srgbClr val="898989"/>
                </a:solidFill>
              </a:rPr>
              <a:pPr>
                <a:spcBef>
                  <a:spcPct val="0"/>
                </a:spcBef>
                <a:buFontTx/>
                <a:buNone/>
              </a:pPr>
              <a:t>31</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43364" name="Picture 2" descr="http://principles.ou.edu/mag/fig_17-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844675"/>
            <a:ext cx="3871912"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Box 11"/>
          <p:cNvSpPr txBox="1">
            <a:spLocks noChangeArrowheads="1"/>
          </p:cNvSpPr>
          <p:nvPr/>
        </p:nvSpPr>
        <p:spPr bwMode="auto">
          <a:xfrm>
            <a:off x="323850" y="1268413"/>
            <a:ext cx="849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200">
                <a:latin typeface="Arial" panose="020B0604020202020204" pitchFamily="34" charset="0"/>
              </a:rPr>
              <a:t>The anomalies are different because a susceptible body will be magnetized in the direction of the Earth's field. The body then produces its own field around it which is similar to a dipole field. That induced field adds vectorially to the ambient field</a:t>
            </a:r>
            <a:endParaRPr lang="it-IT" altLang="it-IT" sz="1200">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914F3E-7BFE-4E64-9120-4A5BE9F4488F}" type="slidenum">
              <a:rPr lang="it-IT" altLang="it-IT" sz="1400" b="1" smtClean="0">
                <a:solidFill>
                  <a:srgbClr val="898989"/>
                </a:solidFill>
              </a:rPr>
              <a:pPr>
                <a:spcBef>
                  <a:spcPct val="0"/>
                </a:spcBef>
                <a:buFontTx/>
                <a:buNone/>
              </a:pPr>
              <a:t>32</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69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388143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196975"/>
            <a:ext cx="36607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624263"/>
            <a:ext cx="6624637"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848C27-8E24-4360-B41E-8D005F1D0244}" type="slidenum">
              <a:rPr lang="it-IT" altLang="it-IT" sz="1400" b="1" smtClean="0">
                <a:solidFill>
                  <a:srgbClr val="898989"/>
                </a:solidFill>
              </a:rPr>
              <a:pPr>
                <a:spcBef>
                  <a:spcPct val="0"/>
                </a:spcBef>
                <a:buFontTx/>
                <a:buNone/>
              </a:pPr>
              <a:t>33</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45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268413"/>
            <a:ext cx="6240463"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F14E3A-721D-4A2C-822C-1239C128EB60}" type="slidenum">
              <a:rPr lang="it-IT" altLang="it-IT" sz="1400" b="1" smtClean="0">
                <a:solidFill>
                  <a:srgbClr val="898989"/>
                </a:solidFill>
              </a:rPr>
              <a:pPr>
                <a:spcBef>
                  <a:spcPct val="0"/>
                </a:spcBef>
                <a:buFontTx/>
                <a:buNone/>
              </a:pPr>
              <a:t>34</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6443663" y="2565400"/>
            <a:ext cx="2016125" cy="830263"/>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Anomalie magnetiche per corpi geologici diversi</a:t>
            </a:r>
          </a:p>
        </p:txBody>
      </p:sp>
      <p:pic>
        <p:nvPicPr>
          <p:cNvPr id="172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42703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FA5311-1A2F-4AB4-83CD-7A99595D1A83}" type="slidenum">
              <a:rPr lang="it-IT" altLang="it-IT" sz="1400" b="1" smtClean="0">
                <a:solidFill>
                  <a:srgbClr val="898989"/>
                </a:solidFill>
              </a:rPr>
              <a:pPr>
                <a:spcBef>
                  <a:spcPct val="0"/>
                </a:spcBef>
                <a:buFontTx/>
                <a:buNone/>
              </a:pPr>
              <a:t>35</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41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00213"/>
            <a:ext cx="5113337"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781300"/>
            <a:ext cx="35147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207963" y="956146"/>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0467" name="Rectangle 3"/>
          <p:cNvSpPr>
            <a:spLocks noChangeArrowheads="1"/>
          </p:cNvSpPr>
          <p:nvPr/>
        </p:nvSpPr>
        <p:spPr bwMode="auto">
          <a:xfrm>
            <a:off x="139700" y="1455738"/>
            <a:ext cx="87820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Some insight into the physical processes that give rise to a magnetic anomaly can be obtained from the case of a vertically sided body that is magnetized by a vertical magnetic field.</a:t>
            </a:r>
          </a:p>
          <a:p>
            <a:pPr algn="just" eaLnBrk="1" hangingPunct="1">
              <a:spcBef>
                <a:spcPct val="0"/>
              </a:spcBef>
              <a:buFontTx/>
              <a:buNone/>
            </a:pPr>
            <a:r>
              <a:rPr lang="en-US" altLang="it-IT" sz="1800" dirty="0"/>
              <a:t> </a:t>
            </a:r>
            <a:r>
              <a:rPr lang="en-US" altLang="it-IT" sz="2000" dirty="0"/>
              <a:t>N.B This is a simplified situation because in practice both the body and the field will be inclined, probably at different angles</a:t>
            </a:r>
            <a:endParaRPr lang="el-GR" altLang="it-IT" sz="2000" dirty="0"/>
          </a:p>
        </p:txBody>
      </p:sp>
      <p:sp>
        <p:nvSpPr>
          <p:cNvPr id="190468" name="Rectangle 7"/>
          <p:cNvSpPr>
            <a:spLocks noChangeArrowheads="1"/>
          </p:cNvSpPr>
          <p:nvPr/>
        </p:nvSpPr>
        <p:spPr bwMode="auto">
          <a:xfrm>
            <a:off x="171450" y="2976563"/>
            <a:ext cx="3670300"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0469" name="Rectangle 9"/>
          <p:cNvSpPr>
            <a:spLocks noChangeArrowheads="1"/>
          </p:cNvSpPr>
          <p:nvPr/>
        </p:nvSpPr>
        <p:spPr bwMode="auto">
          <a:xfrm>
            <a:off x="165100" y="3471863"/>
            <a:ext cx="7258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t>N.B we will assume a two-dimensional situation, where the horizontal length of the dike is infinite.  We assume that the dike extends to very great depths so that we can ignore the small effects associated with its remote lower end. The vertical sides of the dike are parallel to the magnetization and no magnetic poles are distributed on these faces.</a:t>
            </a:r>
          </a:p>
        </p:txBody>
      </p:sp>
      <p:pic>
        <p:nvPicPr>
          <p:cNvPr id="1904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3049588"/>
            <a:ext cx="1449387" cy="1787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0471" name="Rectangle 11"/>
          <p:cNvSpPr>
            <a:spLocks noChangeArrowheads="1"/>
          </p:cNvSpPr>
          <p:nvPr/>
        </p:nvSpPr>
        <p:spPr bwMode="auto">
          <a:xfrm>
            <a:off x="180975" y="4919663"/>
            <a:ext cx="8791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However, the horizontal top face is normal to the magnetization  and a distribution of magnetic poles can be imagined on this surface. The direction of magnetization is parallel to the field, so the pole distribution will consist of “south” poles. The magnetized dike behaves like a magnetic </a:t>
            </a:r>
            <a:r>
              <a:rPr lang="it-IT" altLang="it-IT" sz="2000" i="1"/>
              <a:t>monopole</a:t>
            </a:r>
            <a:r>
              <a:rPr lang="it-IT" altLang="it-IT" sz="2000"/>
              <a:t>. At any point above the dike we </a:t>
            </a:r>
            <a:r>
              <a:rPr lang="it-IT" altLang="it-IT" sz="2000" u="sng"/>
              <a:t>measure both the inducing field and the </a:t>
            </a:r>
            <a:r>
              <a:rPr lang="it-IT" altLang="it-IT" sz="2000" i="1" u="sng"/>
              <a:t>anomalous </a:t>
            </a:r>
            <a:r>
              <a:rPr lang="it-IT" altLang="it-IT" sz="2000" u="sng"/>
              <a:t>“stray field” of the dike, which is directed toward its top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2515" name="Rectangle 4"/>
          <p:cNvSpPr>
            <a:spLocks noChangeArrowheads="1"/>
          </p:cNvSpPr>
          <p:nvPr/>
        </p:nvSpPr>
        <p:spPr bwMode="auto">
          <a:xfrm>
            <a:off x="200025" y="1547813"/>
            <a:ext cx="3756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2516" name="Rectangle 7"/>
          <p:cNvSpPr>
            <a:spLocks noChangeArrowheads="1"/>
          </p:cNvSpPr>
          <p:nvPr/>
        </p:nvSpPr>
        <p:spPr bwMode="auto">
          <a:xfrm>
            <a:off x="152400" y="4624388"/>
            <a:ext cx="50958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The anomalous field has a component parallel to the Earth’s field and so the total magnetic field will be everywhere stronger than if the dike were not present. The magnetic anomaly is everywhere positive, increasing from zero far from the dike to a maximum value directly over it</a:t>
            </a:r>
            <a:endParaRPr lang="it-IT" altLang="it-IT" sz="2000" u="sng"/>
          </a:p>
        </p:txBody>
      </p:sp>
      <p:pic>
        <p:nvPicPr>
          <p:cNvPr id="1925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028825"/>
            <a:ext cx="3576637" cy="2200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25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2057400"/>
            <a:ext cx="2389188" cy="2141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2519" name="Group 14"/>
          <p:cNvGrpSpPr>
            <a:grpSpLocks/>
          </p:cNvGrpSpPr>
          <p:nvPr/>
        </p:nvGrpSpPr>
        <p:grpSpPr bwMode="auto">
          <a:xfrm>
            <a:off x="5675313" y="4295775"/>
            <a:ext cx="3040062" cy="2562225"/>
            <a:chOff x="3395" y="2442"/>
            <a:chExt cx="2203" cy="1824"/>
          </a:xfrm>
        </p:grpSpPr>
        <p:pic>
          <p:nvPicPr>
            <p:cNvPr id="19252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 y="2446"/>
              <a:ext cx="2203" cy="1820"/>
            </a:xfrm>
            <a:prstGeom prst="rect">
              <a:avLst/>
            </a:prstGeom>
            <a:solidFill>
              <a:schemeClr val="bg1"/>
            </a:solidFill>
            <a:ln w="9525">
              <a:solidFill>
                <a:schemeClr val="tx1"/>
              </a:solidFill>
              <a:miter lim="800000"/>
              <a:headEnd/>
              <a:tailEnd/>
            </a:ln>
          </p:spPr>
        </p:pic>
        <p:sp>
          <p:nvSpPr>
            <p:cNvPr id="192521" name="Rectangle 12"/>
            <p:cNvSpPr>
              <a:spLocks noChangeArrowheads="1"/>
            </p:cNvSpPr>
            <p:nvPr/>
          </p:nvSpPr>
          <p:spPr bwMode="auto">
            <a:xfrm>
              <a:off x="5256" y="2442"/>
              <a:ext cx="342"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207963" y="8731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4563" name="Rectangle 3"/>
          <p:cNvSpPr>
            <a:spLocks noChangeArrowheads="1"/>
          </p:cNvSpPr>
          <p:nvPr/>
        </p:nvSpPr>
        <p:spPr bwMode="auto">
          <a:xfrm>
            <a:off x="200025" y="1576388"/>
            <a:ext cx="31845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4564" name="Rectangle 4"/>
          <p:cNvSpPr>
            <a:spLocks noChangeArrowheads="1"/>
          </p:cNvSpPr>
          <p:nvPr/>
        </p:nvSpPr>
        <p:spPr bwMode="auto">
          <a:xfrm>
            <a:off x="200025" y="2090738"/>
            <a:ext cx="44958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If the vertical extent of the dike is finite, the distribution of north poles on the bottom of the dike may be close enough to the ground surface to produce a measurable stray field. The upper distribution of south poles causes a positive magnetic anomaly, as in the previous example. The lower distribution of north poles causes a negative anomaly. </a:t>
            </a:r>
            <a:endParaRPr lang="it-IT" altLang="it-IT" sz="1800"/>
          </a:p>
        </p:txBody>
      </p:sp>
      <p:sp>
        <p:nvSpPr>
          <p:cNvPr id="194565" name="Rectangle 10"/>
          <p:cNvSpPr>
            <a:spLocks noChangeArrowheads="1"/>
          </p:cNvSpPr>
          <p:nvPr/>
        </p:nvSpPr>
        <p:spPr bwMode="auto">
          <a:xfrm>
            <a:off x="161925" y="5097463"/>
            <a:ext cx="8829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The north poles are further from the magnetometer than the south poles, so their negative anomaly over the dike is weaker. </a:t>
            </a:r>
            <a:r>
              <a:rPr lang="it-IT" altLang="it-IT" sz="1800"/>
              <a:t>However, farther along </a:t>
            </a:r>
            <a:r>
              <a:rPr lang="en-US" altLang="it-IT" sz="1800"/>
              <a:t>the profile the deeper distribution of poles subtends a larger angle than the upper one does.</a:t>
            </a:r>
            <a:endParaRPr lang="it-IT" altLang="it-IT" sz="1800"/>
          </a:p>
        </p:txBody>
      </p:sp>
      <p:grpSp>
        <p:nvGrpSpPr>
          <p:cNvPr id="194566" name="Group 13"/>
          <p:cNvGrpSpPr>
            <a:grpSpLocks/>
          </p:cNvGrpSpPr>
          <p:nvPr/>
        </p:nvGrpSpPr>
        <p:grpSpPr bwMode="auto">
          <a:xfrm>
            <a:off x="4722813" y="2008188"/>
            <a:ext cx="4268787" cy="2459037"/>
            <a:chOff x="3263" y="281"/>
            <a:chExt cx="2689" cy="1549"/>
          </a:xfrm>
        </p:grpSpPr>
        <p:pic>
          <p:nvPicPr>
            <p:cNvPr id="19456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 y="281"/>
              <a:ext cx="2689" cy="15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68" name="Rectangle 12"/>
            <p:cNvSpPr>
              <a:spLocks noChangeArrowheads="1"/>
            </p:cNvSpPr>
            <p:nvPr/>
          </p:nvSpPr>
          <p:spPr bwMode="auto">
            <a:xfrm>
              <a:off x="3270" y="1620"/>
              <a:ext cx="53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6611" name="Rectangle 3"/>
          <p:cNvSpPr>
            <a:spLocks noChangeArrowheads="1"/>
          </p:cNvSpPr>
          <p:nvPr/>
        </p:nvSpPr>
        <p:spPr bwMode="auto">
          <a:xfrm>
            <a:off x="200025" y="1547813"/>
            <a:ext cx="3756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6612" name="Rectangle 4"/>
          <p:cNvSpPr>
            <a:spLocks noChangeArrowheads="1"/>
          </p:cNvSpPr>
          <p:nvPr/>
        </p:nvSpPr>
        <p:spPr bwMode="auto">
          <a:xfrm>
            <a:off x="200025" y="2062163"/>
            <a:ext cx="54673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Beyond a certain lateral distance from the dike (to the left of L and to the right of R) the negative anomaly of the lower pole distribution is stronger than the positive anomaly of the upper one. This causes the magnetic anomaly to have negative side lobes, which asymptotically approach zero with increasing distance from the dike</a:t>
            </a:r>
            <a:endParaRPr lang="it-IT" altLang="it-IT" sz="1800"/>
          </a:p>
        </p:txBody>
      </p:sp>
      <p:sp>
        <p:nvSpPr>
          <p:cNvPr id="196613" name="Rectangle 5"/>
          <p:cNvSpPr>
            <a:spLocks noChangeArrowheads="1"/>
          </p:cNvSpPr>
          <p:nvPr/>
        </p:nvSpPr>
        <p:spPr bwMode="auto">
          <a:xfrm>
            <a:off x="161925" y="5068888"/>
            <a:ext cx="88296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The magnetized dike in this example resembles a bar magnet and can be modelled crudely by a dipole. Far from the dike, along a lateral profile, the dipole field lines have a component opposed to the inducing field, which results in the weak negative side lobes of the anomaly. Closer to the dike, the dipole field has a component that reinforces the inducing field, causing a positive central anomaly</a:t>
            </a:r>
            <a:endParaRPr lang="it-IT" altLang="it-IT" sz="1800"/>
          </a:p>
        </p:txBody>
      </p:sp>
      <p:grpSp>
        <p:nvGrpSpPr>
          <p:cNvPr id="196614" name="Group 11"/>
          <p:cNvGrpSpPr>
            <a:grpSpLocks/>
          </p:cNvGrpSpPr>
          <p:nvPr/>
        </p:nvGrpSpPr>
        <p:grpSpPr bwMode="auto">
          <a:xfrm>
            <a:off x="5826125" y="1501775"/>
            <a:ext cx="3092450" cy="3586163"/>
            <a:chOff x="3376" y="604"/>
            <a:chExt cx="1948" cy="2259"/>
          </a:xfrm>
        </p:grpSpPr>
        <p:pic>
          <p:nvPicPr>
            <p:cNvPr id="1966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 y="604"/>
              <a:ext cx="1948" cy="2259"/>
            </a:xfrm>
            <a:prstGeom prst="rect">
              <a:avLst/>
            </a:prstGeom>
            <a:solidFill>
              <a:schemeClr val="bg1"/>
            </a:solidFill>
            <a:ln w="9525">
              <a:solidFill>
                <a:schemeClr val="tx1"/>
              </a:solidFill>
              <a:miter lim="800000"/>
              <a:headEnd/>
              <a:tailEnd/>
            </a:ln>
          </p:spPr>
        </p:pic>
        <p:sp>
          <p:nvSpPr>
            <p:cNvPr id="196616" name="Rectangle 10"/>
            <p:cNvSpPr>
              <a:spLocks noChangeArrowheads="1"/>
            </p:cNvSpPr>
            <p:nvPr/>
          </p:nvSpPr>
          <p:spPr bwMode="auto">
            <a:xfrm>
              <a:off x="3378" y="1506"/>
              <a:ext cx="426" cy="8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ground survey</a:t>
            </a:r>
            <a:endParaRPr lang="en-US" altLang="it-IT" sz="2400">
              <a:ea typeface="ＭＳ Ｐゴシック" panose="020B0600070205080204" pitchFamily="34" charset="-128"/>
            </a:endParaRPr>
          </a:p>
        </p:txBody>
      </p:sp>
      <p:sp>
        <p:nvSpPr>
          <p:cNvPr id="97283" name="Rectangle 3"/>
          <p:cNvSpPr>
            <a:spLocks noChangeArrowheads="1"/>
          </p:cNvSpPr>
          <p:nvPr/>
        </p:nvSpPr>
        <p:spPr bwMode="auto">
          <a:xfrm>
            <a:off x="0" y="1450975"/>
            <a:ext cx="58007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600" dirty="0"/>
              <a:t>Ground magnetic surveys: The operator carrying the sensor should be free of magnetic objects, including keys, knives, zips, internal surgical pins…</a:t>
            </a:r>
          </a:p>
          <a:p>
            <a:pPr algn="just" eaLnBrk="1" hangingPunct="1">
              <a:spcBef>
                <a:spcPct val="0"/>
              </a:spcBef>
              <a:buFontTx/>
              <a:buNone/>
            </a:pPr>
            <a:endParaRPr lang="en-US" altLang="it-IT" sz="1600" dirty="0"/>
          </a:p>
          <a:p>
            <a:pPr algn="just" eaLnBrk="1" hangingPunct="1">
              <a:spcBef>
                <a:spcPct val="0"/>
              </a:spcBef>
              <a:buFontTx/>
              <a:buNone/>
            </a:pPr>
            <a:r>
              <a:rPr lang="en-US" altLang="it-IT" sz="1600" dirty="0"/>
              <a:t>It is advisable to check for ‘personal magnetism’ by keeping the magnetometer still and taking readings with the user facing successively north, east, . . . and seeing that any differences are small compared to those expected in the survey.</a:t>
            </a:r>
          </a:p>
          <a:p>
            <a:pPr algn="just" eaLnBrk="1" hangingPunct="1">
              <a:spcBef>
                <a:spcPct val="0"/>
              </a:spcBef>
              <a:buFontTx/>
              <a:buNone/>
            </a:pPr>
            <a:endParaRPr lang="en-US" altLang="it-IT" sz="1600" dirty="0"/>
          </a:p>
          <a:p>
            <a:pPr algn="just" eaLnBrk="1" hangingPunct="1">
              <a:spcBef>
                <a:spcPct val="0"/>
              </a:spcBef>
              <a:buFontTx/>
              <a:buNone/>
            </a:pPr>
            <a:r>
              <a:rPr lang="en-US" altLang="it-IT" sz="1600" dirty="0"/>
              <a:t>The sensor is often mounted on a pole, with height selectable up to about 2 m. Raising the sensor makes it less affected by shallow magnetic bodies, particularly small ferrous objects, which are common in our throwaway society</a:t>
            </a:r>
          </a:p>
          <a:p>
            <a:pPr algn="just" eaLnBrk="1" hangingPunct="1">
              <a:spcBef>
                <a:spcPct val="0"/>
              </a:spcBef>
              <a:buFontTx/>
              <a:buNone/>
            </a:pPr>
            <a:endParaRPr lang="en-US" altLang="it-IT" sz="1600" dirty="0"/>
          </a:p>
          <a:p>
            <a:pPr algn="just" eaLnBrk="1" hangingPunct="1">
              <a:spcBef>
                <a:spcPct val="0"/>
              </a:spcBef>
              <a:buFontTx/>
              <a:buNone/>
            </a:pPr>
            <a:r>
              <a:rPr lang="en-US" altLang="it-IT" sz="1600" dirty="0"/>
              <a:t>However, this will not eliminate the unwanted effects of motor vehicles, railway lines, steel gates, barbed wire fences, and so on, so they should be passed at a distance, if possible, and a note made.  </a:t>
            </a:r>
          </a:p>
          <a:p>
            <a:pPr algn="just" eaLnBrk="1" hangingPunct="1">
              <a:spcBef>
                <a:spcPct val="0"/>
              </a:spcBef>
              <a:buFontTx/>
              <a:buNone/>
            </a:pPr>
            <a:endParaRPr lang="en-US" altLang="it-IT" sz="1600" dirty="0"/>
          </a:p>
          <a:p>
            <a:pPr algn="just" eaLnBrk="1" hangingPunct="1">
              <a:spcBef>
                <a:spcPct val="0"/>
              </a:spcBef>
              <a:buFontTx/>
              <a:buNone/>
            </a:pPr>
            <a:r>
              <a:rPr lang="en-US" altLang="it-IT" sz="1600" dirty="0"/>
              <a:t>Readings are taken along a profile or sometimes over a grid, as described, sometimes at closer intervals when the field is varying rapidly, to record the shape of the anomaly in more detail.</a:t>
            </a:r>
          </a:p>
        </p:txBody>
      </p:sp>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1450975"/>
            <a:ext cx="3025775" cy="259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4090988"/>
            <a:ext cx="2339975" cy="237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207963" y="8350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8659" name="Rectangle 3"/>
          <p:cNvSpPr>
            <a:spLocks noChangeArrowheads="1"/>
          </p:cNvSpPr>
          <p:nvPr/>
        </p:nvSpPr>
        <p:spPr bwMode="auto">
          <a:xfrm>
            <a:off x="200025" y="1538288"/>
            <a:ext cx="4518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inclined magnetization</a:t>
            </a:r>
          </a:p>
        </p:txBody>
      </p:sp>
      <p:sp>
        <p:nvSpPr>
          <p:cNvPr id="198660" name="Rectangle 4"/>
          <p:cNvSpPr>
            <a:spLocks noChangeArrowheads="1"/>
          </p:cNvSpPr>
          <p:nvPr/>
        </p:nvSpPr>
        <p:spPr bwMode="auto">
          <a:xfrm>
            <a:off x="152400" y="5176838"/>
            <a:ext cx="8753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When an infinitely long dike is magnetized obliquely rather than vertically, its anomaly can be modelled either by an inclined dipole or by pole distributions. The magnetization has both horizontal and vertical components, which produce magnetic pole distributions on the vertical sides of the dike as well as on its top and bottom.</a:t>
            </a:r>
            <a:endParaRPr lang="it-IT" altLang="it-IT" sz="2000"/>
          </a:p>
        </p:txBody>
      </p:sp>
      <p:pic>
        <p:nvPicPr>
          <p:cNvPr id="1986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450" y="2052638"/>
            <a:ext cx="2840038" cy="254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8662" name="Group 12"/>
          <p:cNvGrpSpPr>
            <a:grpSpLocks/>
          </p:cNvGrpSpPr>
          <p:nvPr/>
        </p:nvGrpSpPr>
        <p:grpSpPr bwMode="auto">
          <a:xfrm>
            <a:off x="781050" y="2041525"/>
            <a:ext cx="4514850" cy="2559050"/>
            <a:chOff x="702" y="614"/>
            <a:chExt cx="2844" cy="1612"/>
          </a:xfrm>
        </p:grpSpPr>
        <p:pic>
          <p:nvPicPr>
            <p:cNvPr id="19866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 y="614"/>
              <a:ext cx="2844" cy="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8664" name="Rectangle 11"/>
            <p:cNvSpPr>
              <a:spLocks noChangeArrowheads="1"/>
            </p:cNvSpPr>
            <p:nvPr/>
          </p:nvSpPr>
          <p:spPr bwMode="auto">
            <a:xfrm>
              <a:off x="714" y="2026"/>
              <a:ext cx="1062" cy="1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2"/>
          <p:cNvSpPr>
            <a:spLocks noChangeArrowheads="1"/>
          </p:cNvSpPr>
          <p:nvPr/>
        </p:nvSpPr>
        <p:spPr bwMode="auto">
          <a:xfrm>
            <a:off x="207963" y="8255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423363" name="Rectangle 3"/>
          <p:cNvSpPr>
            <a:spLocks noChangeArrowheads="1"/>
          </p:cNvSpPr>
          <p:nvPr/>
        </p:nvSpPr>
        <p:spPr bwMode="auto">
          <a:xfrm>
            <a:off x="200025" y="1528763"/>
            <a:ext cx="4518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inclined magnetization</a:t>
            </a:r>
          </a:p>
        </p:txBody>
      </p:sp>
      <p:sp>
        <p:nvSpPr>
          <p:cNvPr id="1423364" name="Rectangle 4"/>
          <p:cNvSpPr>
            <a:spLocks noChangeArrowheads="1"/>
          </p:cNvSpPr>
          <p:nvPr/>
        </p:nvSpPr>
        <p:spPr bwMode="auto">
          <a:xfrm>
            <a:off x="152400" y="5167313"/>
            <a:ext cx="87534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The symmetry of the anomaly is changed so that the negative lobe of the anomaly is enhanced on the side towards which the horizontal component of magnetization points; the other negative lobe decreases and may disappear.</a:t>
            </a:r>
          </a:p>
          <a:p>
            <a:pPr algn="just" eaLnBrk="1" hangingPunct="1">
              <a:spcBef>
                <a:spcPct val="0"/>
              </a:spcBef>
              <a:buFontTx/>
              <a:buChar char="•"/>
            </a:pPr>
            <a:r>
              <a:rPr lang="en-US" altLang="it-IT" sz="2000"/>
              <a:t> The shape of a magnetic anomaly also depends on the angle at which the measurement profile crosses the dike, and on the strike and dip of the dike</a:t>
            </a:r>
            <a:endParaRPr lang="it-IT" altLang="it-IT" sz="2000"/>
          </a:p>
        </p:txBody>
      </p:sp>
      <p:grpSp>
        <p:nvGrpSpPr>
          <p:cNvPr id="2" name="Group 6"/>
          <p:cNvGrpSpPr>
            <a:grpSpLocks/>
          </p:cNvGrpSpPr>
          <p:nvPr/>
        </p:nvGrpSpPr>
        <p:grpSpPr bwMode="auto">
          <a:xfrm>
            <a:off x="171450" y="2032000"/>
            <a:ext cx="4514850" cy="2559050"/>
            <a:chOff x="702" y="614"/>
            <a:chExt cx="2844" cy="1612"/>
          </a:xfrm>
        </p:grpSpPr>
        <p:pic>
          <p:nvPicPr>
            <p:cNvPr id="2007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 y="614"/>
              <a:ext cx="2844" cy="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14" name="Rectangle 8"/>
            <p:cNvSpPr>
              <a:spLocks noChangeArrowheads="1"/>
            </p:cNvSpPr>
            <p:nvPr/>
          </p:nvSpPr>
          <p:spPr bwMode="auto">
            <a:xfrm>
              <a:off x="714" y="2026"/>
              <a:ext cx="1062" cy="1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nvGrpSpPr>
          <p:cNvPr id="3" name="Group 11"/>
          <p:cNvGrpSpPr>
            <a:grpSpLocks/>
          </p:cNvGrpSpPr>
          <p:nvPr/>
        </p:nvGrpSpPr>
        <p:grpSpPr bwMode="auto">
          <a:xfrm>
            <a:off x="4953000" y="2001838"/>
            <a:ext cx="2970213" cy="2682875"/>
            <a:chOff x="3120" y="775"/>
            <a:chExt cx="1871" cy="1690"/>
          </a:xfrm>
        </p:grpSpPr>
        <p:pic>
          <p:nvPicPr>
            <p:cNvPr id="2007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775"/>
              <a:ext cx="1871" cy="16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12" name="Rectangle 10"/>
            <p:cNvSpPr>
              <a:spLocks noChangeArrowheads="1"/>
            </p:cNvSpPr>
            <p:nvPr/>
          </p:nvSpPr>
          <p:spPr bwMode="auto">
            <a:xfrm>
              <a:off x="3120" y="780"/>
              <a:ext cx="588"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362"/>
                                        </p:tgtEl>
                                        <p:attrNameLst>
                                          <p:attrName>style.visibility</p:attrName>
                                        </p:attrNameLst>
                                      </p:cBhvr>
                                      <p:to>
                                        <p:strVal val="visible"/>
                                      </p:to>
                                    </p:set>
                                    <p:animEffect transition="in" filter="dissolve">
                                      <p:cBhvr>
                                        <p:cTn id="7" dur="500"/>
                                        <p:tgtEl>
                                          <p:spTgt spid="1423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23363"/>
                                        </p:tgtEl>
                                        <p:attrNameLst>
                                          <p:attrName>style.visibility</p:attrName>
                                        </p:attrNameLst>
                                      </p:cBhvr>
                                      <p:to>
                                        <p:strVal val="visible"/>
                                      </p:to>
                                    </p:set>
                                    <p:animEffect transition="in" filter="dissolve">
                                      <p:cBhvr>
                                        <p:cTn id="12" dur="500"/>
                                        <p:tgtEl>
                                          <p:spTgt spid="14233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23364"/>
                                        </p:tgtEl>
                                        <p:attrNameLst>
                                          <p:attrName>style.visibility</p:attrName>
                                        </p:attrNameLst>
                                      </p:cBhvr>
                                      <p:to>
                                        <p:strVal val="visible"/>
                                      </p:to>
                                    </p:set>
                                    <p:animEffect transition="in" filter="dissolve">
                                      <p:cBhvr>
                                        <p:cTn id="25" dur="500"/>
                                        <p:tgtEl>
                                          <p:spTgt spid="142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62" grpId="0" animBg="1"/>
      <p:bldP spid="1423363" grpId="0" animBg="1"/>
      <p:bldP spid="14233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246063" y="990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oceanic magnetic anomalies</a:t>
            </a:r>
          </a:p>
        </p:txBody>
      </p:sp>
      <p:pic>
        <p:nvPicPr>
          <p:cNvPr id="2273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2092325"/>
            <a:ext cx="6689725" cy="1522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73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975" y="3743325"/>
            <a:ext cx="5740400" cy="1217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73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925" y="5407025"/>
            <a:ext cx="4765675"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4" name="Rectangle 7"/>
          <p:cNvSpPr>
            <a:spLocks noChangeArrowheads="1"/>
          </p:cNvSpPr>
          <p:nvPr/>
        </p:nvSpPr>
        <p:spPr bwMode="auto">
          <a:xfrm>
            <a:off x="139700" y="1474788"/>
            <a:ext cx="87820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it-IT" sz="2000"/>
              <a:t> </a:t>
            </a:r>
            <a:r>
              <a:rPr lang="en-US" altLang="it-IT" sz="1800"/>
              <a:t>The concept of magnetic pole distributions can be applied individually</a:t>
            </a:r>
            <a:r>
              <a:rPr lang="en-US" altLang="it-IT" sz="1800" b="1"/>
              <a:t> </a:t>
            </a:r>
            <a:r>
              <a:rPr lang="en-US" altLang="it-IT" sz="1800"/>
              <a:t>to each block of the oceanic crust individually to determine the shape of its magnetic anomaly. </a:t>
            </a:r>
            <a:endParaRPr lang="el-GR" altLang="it-IT" sz="1800"/>
          </a:p>
        </p:txBody>
      </p:sp>
      <p:sp>
        <p:nvSpPr>
          <p:cNvPr id="227335" name="Rectangle 8"/>
          <p:cNvSpPr>
            <a:spLocks noChangeArrowheads="1"/>
          </p:cNvSpPr>
          <p:nvPr/>
        </p:nvSpPr>
        <p:spPr bwMode="auto">
          <a:xfrm>
            <a:off x="98425" y="3681413"/>
            <a:ext cx="3276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If the blocks are contiguous, as is the case when they form by a continuous process such as sea-floor spreading, their individual anomalies will overlap</a:t>
            </a:r>
            <a:endParaRPr lang="el-GR" altLang="it-IT" sz="1800"/>
          </a:p>
        </p:txBody>
      </p:sp>
      <p:sp>
        <p:nvSpPr>
          <p:cNvPr id="227336" name="Rectangle 9"/>
          <p:cNvSpPr>
            <a:spLocks noChangeArrowheads="1"/>
          </p:cNvSpPr>
          <p:nvPr/>
        </p:nvSpPr>
        <p:spPr bwMode="auto">
          <a:xfrm>
            <a:off x="152400" y="5380038"/>
            <a:ext cx="39243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If the two sets of crustal blocks are brought together at the spreading axis, a magnetic anomaly sequence ensues that exhibits a symmetric pattern with respect to the ridge axis</a:t>
            </a:r>
            <a:endParaRPr lang="el-GR" altLang="it-IT"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207963" y="102815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2755" name="Rectangle 4"/>
          <p:cNvSpPr>
            <a:spLocks noChangeArrowheads="1"/>
          </p:cNvSpPr>
          <p:nvPr/>
        </p:nvSpPr>
        <p:spPr bwMode="auto">
          <a:xfrm>
            <a:off x="133350" y="5667375"/>
            <a:ext cx="8829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the equator the anomaly is symmetrical, with a trough between two peaks Immediately above the dipole at A the field is opposite to the Earth’s field, so the total intensity is reduced, while at B and C it increases the total field, though by a lesser amount, because of the greater distance from the dipole.</a:t>
            </a:r>
            <a:endParaRPr lang="it-IT" altLang="it-IT" sz="1800"/>
          </a:p>
        </p:txBody>
      </p:sp>
      <p:sp>
        <p:nvSpPr>
          <p:cNvPr id="202756" name="Rectangle 12"/>
          <p:cNvSpPr>
            <a:spLocks noChangeArrowheads="1"/>
          </p:cNvSpPr>
          <p:nvPr/>
        </p:nvSpPr>
        <p:spPr bwMode="auto">
          <a:xfrm>
            <a:off x="200025" y="1528763"/>
            <a:ext cx="8699500" cy="822325"/>
          </a:xfrm>
          <a:prstGeom prst="rect">
            <a:avLst/>
          </a:prstGeom>
          <a:solidFill>
            <a:schemeClr val="bg1"/>
          </a:solidFill>
          <a:ln w="28575">
            <a:solidFill>
              <a:srgbClr val="3399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a:solidFill>
                  <a:srgbClr val="6600FF"/>
                </a:solidFill>
              </a:rPr>
              <a:t>N.B: to deduce the anomaly it produces we also need to take account of its orientation and the Earth’s field! </a:t>
            </a:r>
          </a:p>
        </p:txBody>
      </p:sp>
      <p:grpSp>
        <p:nvGrpSpPr>
          <p:cNvPr id="202757" name="Group 8"/>
          <p:cNvGrpSpPr>
            <a:grpSpLocks/>
          </p:cNvGrpSpPr>
          <p:nvPr/>
        </p:nvGrpSpPr>
        <p:grpSpPr bwMode="auto">
          <a:xfrm>
            <a:off x="133350" y="2359591"/>
            <a:ext cx="6999288" cy="3307784"/>
            <a:chOff x="171450" y="2496116"/>
            <a:chExt cx="6999288" cy="3307784"/>
          </a:xfrm>
        </p:grpSpPr>
        <p:pic>
          <p:nvPicPr>
            <p:cNvPr id="20275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820988"/>
              <a:ext cx="6999288" cy="2982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2759" name="Rectangle 14"/>
            <p:cNvSpPr>
              <a:spLocks noChangeArrowheads="1"/>
            </p:cNvSpPr>
            <p:nvPr/>
          </p:nvSpPr>
          <p:spPr bwMode="auto">
            <a:xfrm>
              <a:off x="361628" y="2496116"/>
              <a:ext cx="4689475" cy="376237"/>
            </a:xfrm>
            <a:prstGeom prst="rect">
              <a:avLst/>
            </a:prstGeom>
            <a:no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666633"/>
                  </a:solidFill>
                </a:rPr>
                <a:t>Anomaly of a dipole at different latitudes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60338" y="8064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4803" name="Rectangle 3"/>
          <p:cNvSpPr>
            <a:spLocks noChangeArrowheads="1"/>
          </p:cNvSpPr>
          <p:nvPr/>
        </p:nvSpPr>
        <p:spPr bwMode="auto">
          <a:xfrm>
            <a:off x="171450" y="2251075"/>
            <a:ext cx="5200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The field of a uniformly </a:t>
            </a:r>
            <a:r>
              <a:rPr lang="en-US" altLang="it-IT" sz="1800" dirty="0" err="1"/>
              <a:t>magnetised</a:t>
            </a:r>
            <a:r>
              <a:rPr lang="en-US" altLang="it-IT" sz="1800" dirty="0"/>
              <a:t> sphere–approximating to, for example, a compact ore body is the same as that of a dipole at its </a:t>
            </a:r>
            <a:r>
              <a:rPr lang="en-US" altLang="it-IT" sz="1800" dirty="0" err="1"/>
              <a:t>centre</a:t>
            </a:r>
            <a:r>
              <a:rPr lang="en-US" altLang="it-IT" sz="1800" dirty="0"/>
              <a:t> (regardless of whether it is deep compared to its radius)</a:t>
            </a:r>
          </a:p>
        </p:txBody>
      </p:sp>
      <p:sp>
        <p:nvSpPr>
          <p:cNvPr id="204804" name="Rectangle 6"/>
          <p:cNvSpPr>
            <a:spLocks noChangeArrowheads="1"/>
          </p:cNvSpPr>
          <p:nvPr/>
        </p:nvSpPr>
        <p:spPr bwMode="auto">
          <a:xfrm>
            <a:off x="257175" y="1643063"/>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anomaly of a sphere</a:t>
            </a:r>
          </a:p>
        </p:txBody>
      </p:sp>
      <p:grpSp>
        <p:nvGrpSpPr>
          <p:cNvPr id="204805" name="Group 17"/>
          <p:cNvGrpSpPr>
            <a:grpSpLocks/>
          </p:cNvGrpSpPr>
          <p:nvPr/>
        </p:nvGrpSpPr>
        <p:grpSpPr bwMode="auto">
          <a:xfrm>
            <a:off x="517525" y="1555750"/>
            <a:ext cx="8474075" cy="5302250"/>
            <a:chOff x="241300" y="800100"/>
            <a:chExt cx="8769350" cy="5749925"/>
          </a:xfrm>
        </p:grpSpPr>
        <p:pic>
          <p:nvPicPr>
            <p:cNvPr id="20480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800100"/>
              <a:ext cx="3535363" cy="2952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04807" name="Group 11"/>
            <p:cNvGrpSpPr>
              <a:grpSpLocks/>
            </p:cNvGrpSpPr>
            <p:nvPr/>
          </p:nvGrpSpPr>
          <p:grpSpPr bwMode="auto">
            <a:xfrm>
              <a:off x="241300" y="3041650"/>
              <a:ext cx="3736975" cy="3508375"/>
              <a:chOff x="152" y="1916"/>
              <a:chExt cx="2354" cy="2210"/>
            </a:xfrm>
          </p:grpSpPr>
          <p:pic>
            <p:nvPicPr>
              <p:cNvPr id="20481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 y="2153"/>
                <a:ext cx="2354" cy="19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16" name="Rectangle 10"/>
              <p:cNvSpPr>
                <a:spLocks noChangeArrowheads="1"/>
              </p:cNvSpPr>
              <p:nvPr/>
            </p:nvSpPr>
            <p:spPr bwMode="auto">
              <a:xfrm>
                <a:off x="180" y="1916"/>
                <a:ext cx="1868" cy="237"/>
              </a:xfrm>
              <a:prstGeom prst="rect">
                <a:avLst/>
              </a:prstGeom>
              <a:solidFill>
                <a:schemeClr val="hlink"/>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666633"/>
                    </a:solidFill>
                  </a:rPr>
                  <a:t>Magnetic anomaly map</a:t>
                </a:r>
              </a:p>
            </p:txBody>
          </p:sp>
        </p:grpSp>
        <p:sp>
          <p:nvSpPr>
            <p:cNvPr id="204808" name="Rectangle 13"/>
            <p:cNvSpPr>
              <a:spLocks noChangeArrowheads="1"/>
            </p:cNvSpPr>
            <p:nvPr/>
          </p:nvSpPr>
          <p:spPr bwMode="auto">
            <a:xfrm>
              <a:off x="4051300" y="5616575"/>
              <a:ext cx="4810125" cy="646331"/>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That an S–N profile through the map is similar to that of a buried sphere at the same</a:t>
              </a:r>
            </a:p>
          </p:txBody>
        </p:sp>
        <p:grpSp>
          <p:nvGrpSpPr>
            <p:cNvPr id="204809" name="Group 15"/>
            <p:cNvGrpSpPr>
              <a:grpSpLocks/>
            </p:cNvGrpSpPr>
            <p:nvPr/>
          </p:nvGrpSpPr>
          <p:grpSpPr bwMode="auto">
            <a:xfrm>
              <a:off x="3981450" y="3857626"/>
              <a:ext cx="5029200" cy="646113"/>
              <a:chOff x="2508" y="2430"/>
              <a:chExt cx="3168" cy="407"/>
            </a:xfrm>
          </p:grpSpPr>
          <p:sp>
            <p:nvSpPr>
              <p:cNvPr id="204813" name="Rectangle 12"/>
              <p:cNvSpPr>
                <a:spLocks noChangeArrowheads="1"/>
              </p:cNvSpPr>
              <p:nvPr/>
            </p:nvSpPr>
            <p:spPr bwMode="auto">
              <a:xfrm>
                <a:off x="2784" y="2430"/>
                <a:ext cx="2892" cy="407"/>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t>Anomaly contours over the Marmora ore body in Canada, found by an aeromagnetic survey</a:t>
                </a:r>
              </a:p>
            </p:txBody>
          </p:sp>
          <p:sp>
            <p:nvSpPr>
              <p:cNvPr id="204814" name="AutoShape 14"/>
              <p:cNvSpPr>
                <a:spLocks noChangeArrowheads="1"/>
              </p:cNvSpPr>
              <p:nvPr/>
            </p:nvSpPr>
            <p:spPr bwMode="auto">
              <a:xfrm>
                <a:off x="2508" y="2616"/>
                <a:ext cx="276" cy="126"/>
              </a:xfrm>
              <a:prstGeom prst="leftArrow">
                <a:avLst>
                  <a:gd name="adj1" fmla="val 50000"/>
                  <a:gd name="adj2" fmla="val 54762"/>
                </a:avLst>
              </a:prstGeom>
              <a:solidFill>
                <a:srgbClr val="993300"/>
              </a:solidFill>
              <a:ln w="9525">
                <a:solidFill>
                  <a:srgbClr val="99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
          <p:nvSpPr>
            <p:cNvPr id="204810" name="Line 16"/>
            <p:cNvSpPr>
              <a:spLocks noChangeShapeType="1"/>
            </p:cNvSpPr>
            <p:nvPr/>
          </p:nvSpPr>
          <p:spPr bwMode="auto">
            <a:xfrm>
              <a:off x="1819275" y="3417888"/>
              <a:ext cx="9525" cy="3116262"/>
            </a:xfrm>
            <a:prstGeom prst="line">
              <a:avLst/>
            </a:prstGeom>
            <a:noFill/>
            <a:ln w="63500">
              <a:solidFill>
                <a:srgbClr val="008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204811" name="Line 17"/>
            <p:cNvSpPr>
              <a:spLocks noChangeShapeType="1"/>
            </p:cNvSpPr>
            <p:nvPr/>
          </p:nvSpPr>
          <p:spPr bwMode="auto">
            <a:xfrm flipV="1">
              <a:off x="1800225" y="3000375"/>
              <a:ext cx="3562350" cy="417513"/>
            </a:xfrm>
            <a:prstGeom prst="line">
              <a:avLst/>
            </a:prstGeom>
            <a:noFill/>
            <a:ln w="317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812" name="Line 19"/>
            <p:cNvSpPr>
              <a:spLocks noChangeShapeType="1"/>
            </p:cNvSpPr>
            <p:nvPr/>
          </p:nvSpPr>
          <p:spPr bwMode="auto">
            <a:xfrm flipH="1" flipV="1">
              <a:off x="1866900" y="5829300"/>
              <a:ext cx="2162175" cy="47625"/>
            </a:xfrm>
            <a:prstGeom prst="line">
              <a:avLst/>
            </a:prstGeom>
            <a:noFill/>
            <a:ln w="317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207963" y="8350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6851" name="Rectangle 4"/>
          <p:cNvSpPr>
            <a:spLocks noChangeArrowheads="1"/>
          </p:cNvSpPr>
          <p:nvPr/>
        </p:nvSpPr>
        <p:spPr bwMode="auto">
          <a:xfrm>
            <a:off x="238125" y="1557338"/>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sheet striking E–W</a:t>
            </a:r>
          </a:p>
        </p:txBody>
      </p:sp>
      <p:grpSp>
        <p:nvGrpSpPr>
          <p:cNvPr id="206852" name="Group 15"/>
          <p:cNvGrpSpPr>
            <a:grpSpLocks/>
          </p:cNvGrpSpPr>
          <p:nvPr/>
        </p:nvGrpSpPr>
        <p:grpSpPr bwMode="auto">
          <a:xfrm>
            <a:off x="104775" y="1535113"/>
            <a:ext cx="8850313" cy="2609850"/>
            <a:chOff x="104775" y="754063"/>
            <a:chExt cx="8850313" cy="2609850"/>
          </a:xfrm>
        </p:grpSpPr>
        <p:pic>
          <p:nvPicPr>
            <p:cNvPr id="206860" name="Picture 16"/>
            <p:cNvPicPr>
              <a:picLocks noChangeAspect="1" noChangeArrowheads="1"/>
            </p:cNvPicPr>
            <p:nvPr/>
          </p:nvPicPr>
          <p:blipFill>
            <a:blip r:embed="rId3">
              <a:extLst>
                <a:ext uri="{28A0092B-C50C-407E-A947-70E740481C1C}">
                  <a14:useLocalDpi xmlns:a14="http://schemas.microsoft.com/office/drawing/2010/main" val="0"/>
                </a:ext>
              </a:extLst>
            </a:blip>
            <a:srcRect r="3999"/>
            <a:stretch>
              <a:fillRect/>
            </a:stretch>
          </p:blipFill>
          <p:spPr bwMode="auto">
            <a:xfrm>
              <a:off x="6934200" y="754063"/>
              <a:ext cx="2020888" cy="2609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06861" name="Group 22"/>
            <p:cNvGrpSpPr>
              <a:grpSpLocks/>
            </p:cNvGrpSpPr>
            <p:nvPr/>
          </p:nvGrpSpPr>
          <p:grpSpPr bwMode="auto">
            <a:xfrm>
              <a:off x="104775" y="1279525"/>
              <a:ext cx="6810375" cy="1477963"/>
              <a:chOff x="66" y="806"/>
              <a:chExt cx="4290" cy="931"/>
            </a:xfrm>
          </p:grpSpPr>
          <p:sp>
            <p:nvSpPr>
              <p:cNvPr id="206862" name="Rectangle 3"/>
              <p:cNvSpPr>
                <a:spLocks noChangeArrowheads="1"/>
              </p:cNvSpPr>
              <p:nvPr/>
            </p:nvSpPr>
            <p:spPr bwMode="auto">
              <a:xfrm>
                <a:off x="66" y="806"/>
                <a:ext cx="4032" cy="931"/>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If the field is horizontal the poles are formed on opposite vertical faces of the sheet, like dipoles stacked one above the other. Each dipole produces an anomaly field except that the deeper the dipole, the lower and broader its anomaly. Together, they add to an anomaly somewhat broader than that of the top one alone</a:t>
                </a:r>
              </a:p>
            </p:txBody>
          </p:sp>
          <p:sp>
            <p:nvSpPr>
              <p:cNvPr id="206863" name="AutoShape 21"/>
              <p:cNvSpPr>
                <a:spLocks noChangeArrowheads="1"/>
              </p:cNvSpPr>
              <p:nvPr/>
            </p:nvSpPr>
            <p:spPr bwMode="auto">
              <a:xfrm>
                <a:off x="4104" y="1128"/>
                <a:ext cx="252" cy="138"/>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grpSp>
        <p:nvGrpSpPr>
          <p:cNvPr id="206853" name="Group 16"/>
          <p:cNvGrpSpPr>
            <a:grpSpLocks/>
          </p:cNvGrpSpPr>
          <p:nvPr/>
        </p:nvGrpSpPr>
        <p:grpSpPr bwMode="auto">
          <a:xfrm>
            <a:off x="333375" y="3606800"/>
            <a:ext cx="8686800" cy="3251200"/>
            <a:chOff x="333375" y="3302000"/>
            <a:chExt cx="8686800" cy="3251200"/>
          </a:xfrm>
        </p:grpSpPr>
        <p:grpSp>
          <p:nvGrpSpPr>
            <p:cNvPr id="206854" name="Group 28"/>
            <p:cNvGrpSpPr>
              <a:grpSpLocks/>
            </p:cNvGrpSpPr>
            <p:nvPr/>
          </p:nvGrpSpPr>
          <p:grpSpPr bwMode="auto">
            <a:xfrm>
              <a:off x="2219325" y="4019550"/>
              <a:ext cx="6800850" cy="1754188"/>
              <a:chOff x="1398" y="2532"/>
              <a:chExt cx="4284" cy="1105"/>
            </a:xfrm>
          </p:grpSpPr>
          <p:sp>
            <p:nvSpPr>
              <p:cNvPr id="206858" name="Rectangle 24"/>
              <p:cNvSpPr>
                <a:spLocks noChangeArrowheads="1"/>
              </p:cNvSpPr>
              <p:nvPr/>
            </p:nvSpPr>
            <p:spPr bwMode="auto">
              <a:xfrm>
                <a:off x="1650" y="2532"/>
                <a:ext cx="4032" cy="1105"/>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the north magnetic pole, where the field is vertically downwards, poles are formed along the upper and lower edges of the sheet. If the sheet extends to great depths, the field of the lower poles will be negligible because of their distance from the surface, so only the top edge need be considered. It produces a symmetrical, positive anomaly</a:t>
                </a:r>
              </a:p>
            </p:txBody>
          </p:sp>
          <p:sp>
            <p:nvSpPr>
              <p:cNvPr id="206859" name="AutoShape 27"/>
              <p:cNvSpPr>
                <a:spLocks noChangeArrowheads="1"/>
              </p:cNvSpPr>
              <p:nvPr/>
            </p:nvSpPr>
            <p:spPr bwMode="auto">
              <a:xfrm>
                <a:off x="1398" y="3066"/>
                <a:ext cx="252" cy="120"/>
              </a:xfrm>
              <a:prstGeom prst="leftArrow">
                <a:avLst>
                  <a:gd name="adj1" fmla="val 50000"/>
                  <a:gd name="adj2" fmla="val 52500"/>
                </a:avLst>
              </a:prstGeom>
              <a:solidFill>
                <a:srgbClr val="993300"/>
              </a:solidFill>
              <a:ln w="12700">
                <a:solidFill>
                  <a:srgbClr val="99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nvGrpSpPr>
            <p:cNvPr id="206855" name="Group 30"/>
            <p:cNvGrpSpPr>
              <a:grpSpLocks/>
            </p:cNvGrpSpPr>
            <p:nvPr/>
          </p:nvGrpSpPr>
          <p:grpSpPr bwMode="auto">
            <a:xfrm>
              <a:off x="333375" y="3302000"/>
              <a:ext cx="1892300" cy="3251200"/>
              <a:chOff x="210" y="2080"/>
              <a:chExt cx="1192" cy="2048"/>
            </a:xfrm>
          </p:grpSpPr>
          <p:pic>
            <p:nvPicPr>
              <p:cNvPr id="20685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 y="2080"/>
                <a:ext cx="1132" cy="2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7" name="Rectangle 29"/>
              <p:cNvSpPr>
                <a:spLocks noChangeArrowheads="1"/>
              </p:cNvSpPr>
              <p:nvPr/>
            </p:nvSpPr>
            <p:spPr bwMode="auto">
              <a:xfrm>
                <a:off x="210" y="2153"/>
                <a:ext cx="114" cy="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207963" y="8731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8899" name="Rectangle 3"/>
          <p:cNvSpPr>
            <a:spLocks noChangeArrowheads="1"/>
          </p:cNvSpPr>
          <p:nvPr/>
        </p:nvSpPr>
        <p:spPr bwMode="auto">
          <a:xfrm>
            <a:off x="238125" y="1595438"/>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sheet striking E–W</a:t>
            </a:r>
          </a:p>
        </p:txBody>
      </p:sp>
      <p:grpSp>
        <p:nvGrpSpPr>
          <p:cNvPr id="208900" name="Group 13"/>
          <p:cNvGrpSpPr>
            <a:grpSpLocks/>
          </p:cNvGrpSpPr>
          <p:nvPr/>
        </p:nvGrpSpPr>
        <p:grpSpPr bwMode="auto">
          <a:xfrm>
            <a:off x="104775" y="2098675"/>
            <a:ext cx="6810375" cy="434975"/>
            <a:chOff x="66" y="806"/>
            <a:chExt cx="4290" cy="274"/>
          </a:xfrm>
        </p:grpSpPr>
        <p:sp>
          <p:nvSpPr>
            <p:cNvPr id="208902" name="Rectangle 7"/>
            <p:cNvSpPr>
              <a:spLocks noChangeArrowheads="1"/>
            </p:cNvSpPr>
            <p:nvPr/>
          </p:nvSpPr>
          <p:spPr bwMode="auto">
            <a:xfrm>
              <a:off x="66" y="806"/>
              <a:ext cx="4032" cy="233"/>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intermediate latitudes poles form on top, base, and sides.</a:t>
              </a:r>
            </a:p>
          </p:txBody>
        </p:sp>
        <p:sp>
          <p:nvSpPr>
            <p:cNvPr id="208903" name="AutoShape 8"/>
            <p:cNvSpPr>
              <a:spLocks noChangeArrowheads="1"/>
            </p:cNvSpPr>
            <p:nvPr/>
          </p:nvSpPr>
          <p:spPr bwMode="auto">
            <a:xfrm>
              <a:off x="4104" y="942"/>
              <a:ext cx="252" cy="138"/>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pic>
        <p:nvPicPr>
          <p:cNvPr id="20890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1658938"/>
            <a:ext cx="2120900" cy="3090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207963" y="8731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10947" name="Rectangle 3"/>
          <p:cNvSpPr>
            <a:spLocks noChangeArrowheads="1"/>
          </p:cNvSpPr>
          <p:nvPr/>
        </p:nvSpPr>
        <p:spPr bwMode="auto">
          <a:xfrm>
            <a:off x="238125" y="1595438"/>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sheet striking N–S</a:t>
            </a:r>
          </a:p>
        </p:txBody>
      </p:sp>
      <p:sp>
        <p:nvSpPr>
          <p:cNvPr id="210948" name="Rectangle 6"/>
          <p:cNvSpPr>
            <a:spLocks noChangeArrowheads="1"/>
          </p:cNvSpPr>
          <p:nvPr/>
        </p:nvSpPr>
        <p:spPr bwMode="auto">
          <a:xfrm>
            <a:off x="2409825" y="5489575"/>
            <a:ext cx="4114800" cy="923925"/>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intermediate latitudes, poles along the top dominate producing a symmetrical though reduced anomaly.</a:t>
            </a:r>
          </a:p>
        </p:txBody>
      </p:sp>
      <p:sp>
        <p:nvSpPr>
          <p:cNvPr id="210949" name="AutoShape 7"/>
          <p:cNvSpPr>
            <a:spLocks noChangeArrowheads="1"/>
          </p:cNvSpPr>
          <p:nvPr/>
        </p:nvSpPr>
        <p:spPr bwMode="auto">
          <a:xfrm>
            <a:off x="6524625" y="5829300"/>
            <a:ext cx="400050" cy="219075"/>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sp>
        <p:nvSpPr>
          <p:cNvPr id="210950" name="Rectangle 9"/>
          <p:cNvSpPr>
            <a:spLocks noChangeArrowheads="1"/>
          </p:cNvSpPr>
          <p:nvPr/>
        </p:nvSpPr>
        <p:spPr bwMode="auto">
          <a:xfrm>
            <a:off x="2276475" y="3819525"/>
            <a:ext cx="4467225" cy="1200150"/>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the magnetic north pole, the poles form only along the top and base; this is the same as for a E–W striking sheet, because at the poles strike direction has no significance</a:t>
            </a:r>
          </a:p>
        </p:txBody>
      </p:sp>
      <p:sp>
        <p:nvSpPr>
          <p:cNvPr id="210951" name="AutoShape 10"/>
          <p:cNvSpPr>
            <a:spLocks noChangeArrowheads="1"/>
          </p:cNvSpPr>
          <p:nvPr/>
        </p:nvSpPr>
        <p:spPr bwMode="auto">
          <a:xfrm>
            <a:off x="1876425" y="4389438"/>
            <a:ext cx="400050" cy="190500"/>
          </a:xfrm>
          <a:prstGeom prst="leftArrow">
            <a:avLst>
              <a:gd name="adj1" fmla="val 50000"/>
              <a:gd name="adj2" fmla="val 52500"/>
            </a:avLst>
          </a:prstGeom>
          <a:solidFill>
            <a:srgbClr val="993300"/>
          </a:solidFill>
          <a:ln w="12700">
            <a:solidFill>
              <a:srgbClr val="99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pic>
        <p:nvPicPr>
          <p:cNvPr id="21095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75" y="1504950"/>
            <a:ext cx="1795463" cy="2217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10953" name="Group 17"/>
          <p:cNvGrpSpPr>
            <a:grpSpLocks/>
          </p:cNvGrpSpPr>
          <p:nvPr/>
        </p:nvGrpSpPr>
        <p:grpSpPr bwMode="auto">
          <a:xfrm>
            <a:off x="115888" y="3365500"/>
            <a:ext cx="1776412" cy="3278188"/>
            <a:chOff x="73" y="1604"/>
            <a:chExt cx="1119" cy="2065"/>
          </a:xfrm>
        </p:grpSpPr>
        <p:pic>
          <p:nvPicPr>
            <p:cNvPr id="21096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 y="1604"/>
              <a:ext cx="1119" cy="20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0961" name="Rectangle 16"/>
            <p:cNvSpPr>
              <a:spLocks noChangeArrowheads="1"/>
            </p:cNvSpPr>
            <p:nvPr/>
          </p:nvSpPr>
          <p:spPr bwMode="auto">
            <a:xfrm>
              <a:off x="102" y="1758"/>
              <a:ext cx="162"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grpSp>
      <p:grpSp>
        <p:nvGrpSpPr>
          <p:cNvPr id="210954" name="Group 20"/>
          <p:cNvGrpSpPr>
            <a:grpSpLocks/>
          </p:cNvGrpSpPr>
          <p:nvPr/>
        </p:nvGrpSpPr>
        <p:grpSpPr bwMode="auto">
          <a:xfrm>
            <a:off x="7127875" y="3867150"/>
            <a:ext cx="1587500" cy="2797175"/>
            <a:chOff x="4340" y="2153"/>
            <a:chExt cx="1176" cy="2063"/>
          </a:xfrm>
        </p:grpSpPr>
        <p:pic>
          <p:nvPicPr>
            <p:cNvPr id="21095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 y="2153"/>
              <a:ext cx="1176" cy="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0959" name="Rectangle 19"/>
            <p:cNvSpPr>
              <a:spLocks noChangeArrowheads="1"/>
            </p:cNvSpPr>
            <p:nvPr/>
          </p:nvSpPr>
          <p:spPr bwMode="auto">
            <a:xfrm>
              <a:off x="4356" y="2153"/>
              <a:ext cx="144" cy="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grpSp>
      <p:grpSp>
        <p:nvGrpSpPr>
          <p:cNvPr id="210955" name="Group 21"/>
          <p:cNvGrpSpPr>
            <a:grpSpLocks/>
          </p:cNvGrpSpPr>
          <p:nvPr/>
        </p:nvGrpSpPr>
        <p:grpSpPr bwMode="auto">
          <a:xfrm>
            <a:off x="120650" y="2028825"/>
            <a:ext cx="6810375" cy="923925"/>
            <a:chOff x="66" y="806"/>
            <a:chExt cx="4290" cy="582"/>
          </a:xfrm>
        </p:grpSpPr>
        <p:sp>
          <p:nvSpPr>
            <p:cNvPr id="210956" name="Rectangle 22"/>
            <p:cNvSpPr>
              <a:spLocks noChangeArrowheads="1"/>
            </p:cNvSpPr>
            <p:nvPr/>
          </p:nvSpPr>
          <p:spPr bwMode="auto">
            <a:xfrm>
              <a:off x="66" y="806"/>
              <a:ext cx="4032" cy="582"/>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the magnetic equator, these are the vertical ends; if the sheet is long with its ends remote from the survey area, these will produce little field, so, surprisingly, it would not be detectable magnetically</a:t>
              </a:r>
            </a:p>
          </p:txBody>
        </p:sp>
        <p:sp>
          <p:nvSpPr>
            <p:cNvPr id="210957" name="AutoShape 23"/>
            <p:cNvSpPr>
              <a:spLocks noChangeArrowheads="1"/>
            </p:cNvSpPr>
            <p:nvPr/>
          </p:nvSpPr>
          <p:spPr bwMode="auto">
            <a:xfrm>
              <a:off x="4104" y="1128"/>
              <a:ext cx="252" cy="138"/>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17091" name="Rectangle 3"/>
          <p:cNvSpPr>
            <a:spLocks noChangeArrowheads="1"/>
          </p:cNvSpPr>
          <p:nvPr/>
        </p:nvSpPr>
        <p:spPr bwMode="auto">
          <a:xfrm>
            <a:off x="238125" y="1452563"/>
            <a:ext cx="518477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horizontal crustal block</a:t>
            </a:r>
          </a:p>
        </p:txBody>
      </p:sp>
      <p:pic>
        <p:nvPicPr>
          <p:cNvPr id="21709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38" y="1638300"/>
            <a:ext cx="3021012" cy="2068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7093" name="Rectangle 19"/>
          <p:cNvSpPr>
            <a:spLocks noChangeArrowheads="1"/>
          </p:cNvSpPr>
          <p:nvPr/>
        </p:nvSpPr>
        <p:spPr bwMode="auto">
          <a:xfrm>
            <a:off x="215900" y="1952625"/>
            <a:ext cx="5219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dirty="0"/>
              <a:t>Let the width of the block be 2m, and let the horizontal position be measured from the mid point of the block, so that x</a:t>
            </a:r>
            <a:r>
              <a:rPr lang="en-US" altLang="it-IT" sz="1800" baseline="-25000" dirty="0"/>
              <a:t>1</a:t>
            </a:r>
            <a:r>
              <a:rPr lang="en-US" altLang="it-IT" sz="1800" dirty="0"/>
              <a:t>=x-m and x</a:t>
            </a:r>
            <a:r>
              <a:rPr lang="en-US" altLang="it-IT" sz="1800" baseline="-25000" dirty="0"/>
              <a:t>2</a:t>
            </a:r>
            <a:r>
              <a:rPr lang="en-US" altLang="it-IT" sz="1800" dirty="0"/>
              <a:t>=</a:t>
            </a:r>
            <a:r>
              <a:rPr lang="en-US" altLang="it-IT" sz="1800" dirty="0" err="1"/>
              <a:t>x+m</a:t>
            </a:r>
            <a:r>
              <a:rPr lang="en-US" altLang="it-IT" sz="1800" dirty="0"/>
              <a:t>. The top of the block is at depth z</a:t>
            </a:r>
            <a:r>
              <a:rPr lang="en-US" altLang="it-IT" sz="1800" baseline="-25000" dirty="0"/>
              <a:t>1</a:t>
            </a:r>
            <a:r>
              <a:rPr lang="en-US" altLang="it-IT" sz="1800" dirty="0"/>
              <a:t> and its base at depth z</a:t>
            </a:r>
            <a:r>
              <a:rPr lang="en-US" altLang="it-IT" sz="1800" baseline="-25000" dirty="0"/>
              <a:t>2</a:t>
            </a:r>
            <a:endParaRPr lang="en-US" altLang="it-IT" sz="1800" dirty="0"/>
          </a:p>
        </p:txBody>
      </p:sp>
      <p:sp>
        <p:nvSpPr>
          <p:cNvPr id="217094" name="Rectangle 20"/>
          <p:cNvSpPr>
            <a:spLocks noChangeArrowheads="1"/>
          </p:cNvSpPr>
          <p:nvPr/>
        </p:nvSpPr>
        <p:spPr bwMode="auto">
          <a:xfrm>
            <a:off x="203200" y="3416300"/>
            <a:ext cx="5219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The vertical magnetic field anomaly over the block is:</a:t>
            </a:r>
          </a:p>
        </p:txBody>
      </p:sp>
      <p:graphicFrame>
        <p:nvGraphicFramePr>
          <p:cNvPr id="217095" name="Object 21"/>
          <p:cNvGraphicFramePr>
            <a:graphicFrameLocks noChangeAspect="1"/>
          </p:cNvGraphicFramePr>
          <p:nvPr>
            <p:extLst>
              <p:ext uri="{D42A27DB-BD31-4B8C-83A1-F6EECF244321}">
                <p14:modId xmlns:p14="http://schemas.microsoft.com/office/powerpoint/2010/main" val="3531138293"/>
              </p:ext>
            </p:extLst>
          </p:nvPr>
        </p:nvGraphicFramePr>
        <p:xfrm>
          <a:off x="2392363" y="3867150"/>
          <a:ext cx="4592637" cy="795338"/>
        </p:xfrm>
        <a:graphic>
          <a:graphicData uri="http://schemas.openxmlformats.org/presentationml/2006/ole">
            <mc:AlternateContent xmlns:mc="http://schemas.openxmlformats.org/markup-compatibility/2006">
              <mc:Choice xmlns:v="urn:schemas-microsoft-com:vml" Requires="v">
                <p:oleObj spid="_x0000_s217121" name="Equation" r:id="rId5" imgW="3098800" imgH="533400" progId="Equation.3">
                  <p:embed/>
                </p:oleObj>
              </mc:Choice>
              <mc:Fallback>
                <p:oleObj name="Equation" r:id="rId5" imgW="3098800" imgH="533400" progId="Equation.3">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2363" y="3867150"/>
                        <a:ext cx="4592637" cy="795338"/>
                      </a:xfrm>
                      <a:prstGeom prst="rect">
                        <a:avLst/>
                      </a:prstGeom>
                      <a:noFill/>
                      <a:ln w="9525">
                        <a:solidFill>
                          <a:schemeClr val="tx1"/>
                        </a:solidFill>
                        <a:miter lim="800000"/>
                        <a:headEnd/>
                        <a:tailEnd/>
                      </a:ln>
                      <a:effectLst/>
                      <a:extLst/>
                    </p:spPr>
                  </p:pic>
                </p:oleObj>
              </mc:Fallback>
            </mc:AlternateContent>
          </a:graphicData>
        </a:graphic>
      </p:graphicFrame>
      <p:sp>
        <p:nvSpPr>
          <p:cNvPr id="217096" name="Rectangle 22"/>
          <p:cNvSpPr>
            <a:spLocks noChangeArrowheads="1"/>
          </p:cNvSpPr>
          <p:nvPr/>
        </p:nvSpPr>
        <p:spPr bwMode="auto">
          <a:xfrm>
            <a:off x="238125" y="4822825"/>
            <a:ext cx="8724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ym typeface="Symbol" panose="05050102010706020507" pitchFamily="18" charset="2"/>
              </a:rPr>
              <a:t>M</a:t>
            </a:r>
            <a:r>
              <a:rPr lang="en-US" altLang="it-IT" sz="1800" baseline="-25000">
                <a:sym typeface="Symbol" panose="05050102010706020507" pitchFamily="18" charset="2"/>
              </a:rPr>
              <a:t>z</a:t>
            </a:r>
            <a:r>
              <a:rPr lang="en-US" altLang="it-IT" sz="1800">
                <a:sym typeface="Symbol" panose="05050102010706020507" pitchFamily="18" charset="2"/>
              </a:rPr>
              <a:t> is the magnetization contrast and the angles (</a:t>
            </a:r>
            <a:r>
              <a:rPr lang="en-US" altLang="it-IT" sz="1800" baseline="-25000">
                <a:sym typeface="Symbol" panose="05050102010706020507" pitchFamily="18" charset="2"/>
              </a:rPr>
              <a:t>1</a:t>
            </a:r>
            <a:r>
              <a:rPr lang="en-US" altLang="it-IT" sz="1800">
                <a:sym typeface="Symbol" panose="05050102010706020507" pitchFamily="18" charset="2"/>
              </a:rPr>
              <a:t> –</a:t>
            </a:r>
            <a:r>
              <a:rPr lang="en-US" altLang="it-IT" sz="1800" baseline="-25000">
                <a:sym typeface="Symbol" panose="05050102010706020507" pitchFamily="18" charset="2"/>
              </a:rPr>
              <a:t>2</a:t>
            </a:r>
            <a:r>
              <a:rPr lang="en-US" altLang="it-IT" sz="1800">
                <a:sym typeface="Symbol" panose="05050102010706020507" pitchFamily="18" charset="2"/>
              </a:rPr>
              <a:t>) and (</a:t>
            </a:r>
            <a:r>
              <a:rPr lang="en-US" altLang="it-IT" sz="1800" baseline="-25000">
                <a:sym typeface="Symbol" panose="05050102010706020507" pitchFamily="18" charset="2"/>
              </a:rPr>
              <a:t>3</a:t>
            </a:r>
            <a:r>
              <a:rPr lang="en-US" altLang="it-IT" sz="1800">
                <a:sym typeface="Symbol" panose="05050102010706020507" pitchFamily="18" charset="2"/>
              </a:rPr>
              <a:t> –</a:t>
            </a:r>
            <a:r>
              <a:rPr lang="en-US" altLang="it-IT" sz="1800" baseline="-25000">
                <a:sym typeface="Symbol" panose="05050102010706020507" pitchFamily="18" charset="2"/>
              </a:rPr>
              <a:t>4</a:t>
            </a:r>
            <a:r>
              <a:rPr lang="en-US" altLang="it-IT" sz="1800">
                <a:sym typeface="Symbol" panose="05050102010706020507" pitchFamily="18" charset="2"/>
              </a:rPr>
              <a:t>) are the planar angles subtended at the point of measurement by the top and bottom edges of the vertically magnetized crustal block respectively.</a:t>
            </a:r>
          </a:p>
        </p:txBody>
      </p:sp>
      <p:sp>
        <p:nvSpPr>
          <p:cNvPr id="217097" name="Rectangle 23"/>
          <p:cNvSpPr>
            <a:spLocks noChangeArrowheads="1"/>
          </p:cNvSpPr>
          <p:nvPr/>
        </p:nvSpPr>
        <p:spPr bwMode="auto">
          <a:xfrm>
            <a:off x="273050" y="5743575"/>
            <a:ext cx="8724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ym typeface="Symbol" panose="05050102010706020507" pitchFamily="18" charset="2"/>
              </a:rPr>
              <a:t>NB: Magnetic profiles normal to the strike of elongate bodies may be regarded as two-dimensional, as long as the third dimension of the body is large enough for variations normal to the profile to be negligible.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217488" y="7969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19139" name="Rectangle 3"/>
          <p:cNvSpPr>
            <a:spLocks noChangeArrowheads="1"/>
          </p:cNvSpPr>
          <p:nvPr/>
        </p:nvSpPr>
        <p:spPr bwMode="auto">
          <a:xfrm>
            <a:off x="133350" y="1366838"/>
            <a:ext cx="518477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horizontal crustal block</a:t>
            </a:r>
          </a:p>
        </p:txBody>
      </p:sp>
      <p:sp>
        <p:nvSpPr>
          <p:cNvPr id="219140" name="Rectangle 5"/>
          <p:cNvSpPr>
            <a:spLocks noChangeArrowheads="1"/>
          </p:cNvSpPr>
          <p:nvPr/>
        </p:nvSpPr>
        <p:spPr bwMode="auto">
          <a:xfrm>
            <a:off x="177800" y="1762125"/>
            <a:ext cx="52197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u="sng" dirty="0"/>
              <a:t>Effect of block width on anomaly shape: </a:t>
            </a:r>
            <a:r>
              <a:rPr lang="en-US" altLang="it-IT" sz="1800" dirty="0"/>
              <a:t>The block is effectively a thin magnetized layer, similar to the source of oceanic magnetic anomalies: vertically magnetized block with its top at depth 2.5 km and base at depth 3 km </a:t>
            </a:r>
          </a:p>
        </p:txBody>
      </p:sp>
      <p:grpSp>
        <p:nvGrpSpPr>
          <p:cNvPr id="219141" name="Group 21"/>
          <p:cNvGrpSpPr>
            <a:grpSpLocks/>
          </p:cNvGrpSpPr>
          <p:nvPr/>
        </p:nvGrpSpPr>
        <p:grpSpPr bwMode="auto">
          <a:xfrm>
            <a:off x="5583238" y="1419225"/>
            <a:ext cx="3322637" cy="1711325"/>
            <a:chOff x="3421" y="421"/>
            <a:chExt cx="2253" cy="1221"/>
          </a:xfrm>
        </p:grpSpPr>
        <p:pic>
          <p:nvPicPr>
            <p:cNvPr id="21914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 y="421"/>
              <a:ext cx="2253" cy="12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50" name="Text Box 15"/>
            <p:cNvSpPr txBox="1">
              <a:spLocks noChangeArrowheads="1"/>
            </p:cNvSpPr>
            <p:nvPr/>
          </p:nvSpPr>
          <p:spPr bwMode="auto">
            <a:xfrm>
              <a:off x="3454" y="497"/>
              <a:ext cx="722" cy="294"/>
            </a:xfrm>
            <a:prstGeom prst="rect">
              <a:avLst/>
            </a:prstGeom>
            <a:solidFill>
              <a:schemeClr val="accent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t>2m=5</a:t>
              </a:r>
              <a:endParaRPr lang="it-IT" altLang="it-IT" sz="2400"/>
            </a:p>
          </p:txBody>
        </p:sp>
      </p:grpSp>
      <p:grpSp>
        <p:nvGrpSpPr>
          <p:cNvPr id="219142" name="Group 20"/>
          <p:cNvGrpSpPr>
            <a:grpSpLocks/>
          </p:cNvGrpSpPr>
          <p:nvPr/>
        </p:nvGrpSpPr>
        <p:grpSpPr bwMode="auto">
          <a:xfrm>
            <a:off x="5491163" y="3276600"/>
            <a:ext cx="3490912" cy="1811338"/>
            <a:chOff x="3423" y="1707"/>
            <a:chExt cx="2243" cy="1180"/>
          </a:xfrm>
        </p:grpSpPr>
        <p:pic>
          <p:nvPicPr>
            <p:cNvPr id="21914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 y="1707"/>
              <a:ext cx="2243" cy="11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48" name="Text Box 12"/>
            <p:cNvSpPr txBox="1">
              <a:spLocks noChangeArrowheads="1"/>
            </p:cNvSpPr>
            <p:nvPr/>
          </p:nvSpPr>
          <p:spPr bwMode="auto">
            <a:xfrm>
              <a:off x="3486" y="1753"/>
              <a:ext cx="722" cy="294"/>
            </a:xfrm>
            <a:prstGeom prst="rect">
              <a:avLst/>
            </a:prstGeom>
            <a:solidFill>
              <a:schemeClr val="accent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t>2m=10</a:t>
              </a:r>
              <a:endParaRPr lang="it-IT" altLang="it-IT" sz="2400"/>
            </a:p>
          </p:txBody>
        </p:sp>
      </p:grpSp>
      <p:grpSp>
        <p:nvGrpSpPr>
          <p:cNvPr id="219143" name="Group 19"/>
          <p:cNvGrpSpPr>
            <a:grpSpLocks/>
          </p:cNvGrpSpPr>
          <p:nvPr/>
        </p:nvGrpSpPr>
        <p:grpSpPr bwMode="auto">
          <a:xfrm>
            <a:off x="5529263" y="5230813"/>
            <a:ext cx="3614737" cy="1627187"/>
            <a:chOff x="3397" y="2997"/>
            <a:chExt cx="2277" cy="1025"/>
          </a:xfrm>
        </p:grpSpPr>
        <p:pic>
          <p:nvPicPr>
            <p:cNvPr id="21914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 y="2997"/>
              <a:ext cx="2277" cy="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46" name="Text Box 17"/>
            <p:cNvSpPr txBox="1">
              <a:spLocks noChangeArrowheads="1"/>
            </p:cNvSpPr>
            <p:nvPr/>
          </p:nvSpPr>
          <p:spPr bwMode="auto">
            <a:xfrm>
              <a:off x="3418" y="3035"/>
              <a:ext cx="722" cy="294"/>
            </a:xfrm>
            <a:prstGeom prst="rect">
              <a:avLst/>
            </a:prstGeom>
            <a:solidFill>
              <a:schemeClr val="accent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t>2m=40</a:t>
              </a:r>
              <a:endParaRPr lang="it-IT" altLang="it-IT" sz="2400"/>
            </a:p>
          </p:txBody>
        </p:sp>
      </p:grpSp>
      <p:sp>
        <p:nvSpPr>
          <p:cNvPr id="219144" name="Rectangle 22"/>
          <p:cNvSpPr>
            <a:spLocks noChangeArrowheads="1"/>
          </p:cNvSpPr>
          <p:nvPr/>
        </p:nvSpPr>
        <p:spPr bwMode="auto">
          <a:xfrm>
            <a:off x="117475" y="3070225"/>
            <a:ext cx="5219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a:t>
            </a:r>
            <a:r>
              <a:rPr lang="en-US" altLang="it-IT" sz="1600" dirty="0"/>
              <a:t>The narrowest block gives a sharp, positive central anomaly with negative side lobes</a:t>
            </a:r>
          </a:p>
          <a:p>
            <a:pPr algn="just" eaLnBrk="1" hangingPunct="1">
              <a:spcBef>
                <a:spcPct val="0"/>
              </a:spcBef>
              <a:buFontTx/>
              <a:buChar char="•"/>
            </a:pPr>
            <a:r>
              <a:rPr lang="en-US" altLang="it-IT" sz="1600" dirty="0"/>
              <a:t> As the block widens with respect to its depth, the top of the central anomaly flattens its amplitude over the middle of the block decreases, and the negative side lobes grow. When the block is much wider than the depth to its top a dip develops over the center of the block. </a:t>
            </a:r>
          </a:p>
          <a:p>
            <a:pPr algn="just" eaLnBrk="1" hangingPunct="1">
              <a:spcBef>
                <a:spcPct val="0"/>
              </a:spcBef>
              <a:buFontTx/>
              <a:buChar char="•"/>
            </a:pPr>
            <a:r>
              <a:rPr lang="en-US" altLang="it-IT" sz="1600" dirty="0"/>
              <a:t> The positive anomalies are steep sided and are maximum just within the edges of the block, while the null values occur close to the edges of the block.</a:t>
            </a:r>
          </a:p>
          <a:p>
            <a:pPr algn="just" eaLnBrk="1" hangingPunct="1">
              <a:spcBef>
                <a:spcPct val="0"/>
              </a:spcBef>
              <a:buFontTx/>
              <a:buChar char="•"/>
            </a:pPr>
            <a:r>
              <a:rPr lang="en-US" altLang="it-IT" sz="1600" dirty="0"/>
              <a:t> The negative side anomalies are almost as large as the positive anomalies. The pronounced central dip in the anomaly is due to the limited vertical thickness of the layer. </a:t>
            </a:r>
          </a:p>
          <a:p>
            <a:pPr algn="just" eaLnBrk="1" hangingPunct="1">
              <a:spcBef>
                <a:spcPct val="0"/>
              </a:spcBef>
              <a:buFontTx/>
              <a:buChar char="•"/>
            </a:pPr>
            <a:r>
              <a:rPr lang="en-US" altLang="it-IT" sz="1600" dirty="0"/>
              <a:t> If the layer is very wide relative to its thickness, the central anomaly may diminish almost to zero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70C284-BF24-4409-9679-6E2EB0BEF105}" type="slidenum">
              <a:rPr lang="it-IT" altLang="it-IT" smtClean="0">
                <a:solidFill>
                  <a:srgbClr val="898989"/>
                </a:solidFill>
                <a:latin typeface="Calibri" panose="020F0502020204030204" pitchFamily="34" charset="0"/>
              </a:rPr>
              <a:pPr/>
              <a:t>5</a:t>
            </a:fld>
            <a:endParaRPr lang="it-IT" altLang="it-IT">
              <a:solidFill>
                <a:srgbClr val="898989"/>
              </a:solidFill>
              <a:latin typeface="Calibri" panose="020F0502020204030204" pitchFamily="34" charset="0"/>
            </a:endParaRPr>
          </a:p>
        </p:txBody>
      </p:sp>
      <p:pic>
        <p:nvPicPr>
          <p:cNvPr id="99331" name="Picture 2" descr="Risultati immagini per magnetic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4651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Risultati immagini per magnetic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688" y="2919413"/>
            <a:ext cx="4583112"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Risultati immagini per magnetic sur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4416425"/>
            <a:ext cx="27701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484313"/>
            <a:ext cx="3313112"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F21DA3-6CC0-4B56-BFA0-15CC06B4C8BA}" type="slidenum">
              <a:rPr lang="it-IT" altLang="it-IT" sz="1400" b="1" smtClean="0">
                <a:solidFill>
                  <a:srgbClr val="898989"/>
                </a:solidFill>
              </a:rPr>
              <a:pPr>
                <a:spcBef>
                  <a:spcPct val="0"/>
                </a:spcBef>
                <a:buFontTx/>
                <a:buNone/>
              </a:pPr>
              <a:t>50</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052513"/>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dipolo</a:t>
            </a: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Le componenti radiale e tangenziale di un dipolo sono: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7463" name="Object 10"/>
          <p:cNvGraphicFramePr>
            <a:graphicFrameLocks noChangeAspect="1"/>
          </p:cNvGraphicFramePr>
          <p:nvPr/>
        </p:nvGraphicFramePr>
        <p:xfrm>
          <a:off x="5292725" y="1989138"/>
          <a:ext cx="1365250" cy="431800"/>
        </p:xfrm>
        <a:graphic>
          <a:graphicData uri="http://schemas.openxmlformats.org/presentationml/2006/ole">
            <mc:AlternateContent xmlns:mc="http://schemas.openxmlformats.org/markup-compatibility/2006">
              <mc:Choice xmlns:v="urn:schemas-microsoft-com:vml" Requires="v">
                <p:oleObj spid="_x0000_s147729" name="Equation" r:id="rId5" imgW="1244600" imgH="393700" progId="Equation.3">
                  <p:embed/>
                </p:oleObj>
              </mc:Choice>
              <mc:Fallback>
                <p:oleObj name="Equation" r:id="rId5" imgW="1244600" imgH="39370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989138"/>
                        <a:ext cx="13652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64" name="Object 11"/>
          <p:cNvGraphicFramePr>
            <a:graphicFrameLocks noChangeAspect="1"/>
          </p:cNvGraphicFramePr>
          <p:nvPr/>
        </p:nvGraphicFramePr>
        <p:xfrm>
          <a:off x="5364163" y="2636838"/>
          <a:ext cx="1309687" cy="431800"/>
        </p:xfrm>
        <a:graphic>
          <a:graphicData uri="http://schemas.openxmlformats.org/presentationml/2006/ole">
            <mc:AlternateContent xmlns:mc="http://schemas.openxmlformats.org/markup-compatibility/2006">
              <mc:Choice xmlns:v="urn:schemas-microsoft-com:vml" Requires="v">
                <p:oleObj spid="_x0000_s147730" name="Equation" r:id="rId7" imgW="1193800" imgH="393700" progId="Equation.3">
                  <p:embed/>
                </p:oleObj>
              </mc:Choice>
              <mc:Fallback>
                <p:oleObj name="Equation" r:id="rId7" imgW="1193800" imgH="3937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2636838"/>
                        <a:ext cx="13096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6363" y="3141663"/>
            <a:ext cx="8929687" cy="1076325"/>
          </a:xfrm>
          <a:prstGeom prst="rect">
            <a:avLst/>
          </a:prstGeom>
          <a:noFill/>
        </p:spPr>
        <p:txBody>
          <a:bodyPr>
            <a:spAutoFit/>
          </a:bodyPr>
          <a:lstStyle/>
          <a:p>
            <a:pPr algn="just" eaLnBrk="1" hangingPunct="1">
              <a:defRPr/>
            </a:pPr>
            <a:r>
              <a:rPr lang="it-IT" sz="1600" dirty="0">
                <a:latin typeface="+mn-lt"/>
                <a:cs typeface="Arial" charset="0"/>
              </a:rPr>
              <a:t>In aree in cui il </a:t>
            </a:r>
            <a:r>
              <a:rPr lang="it-IT" sz="1600" dirty="0">
                <a:solidFill>
                  <a:srgbClr val="0070C0"/>
                </a:solidFill>
                <a:latin typeface="+mn-lt"/>
                <a:cs typeface="Arial" charset="0"/>
              </a:rPr>
              <a:t>CMT</a:t>
            </a:r>
            <a:r>
              <a:rPr lang="it-IT" sz="1600" dirty="0">
                <a:latin typeface="+mn-lt"/>
                <a:cs typeface="Arial" charset="0"/>
              </a:rPr>
              <a:t> è verticale o quasi verticale (I da 70° a 90°) il dipolo indotto sarà anche verticale ed il magnetometro misurerà la componente B</a:t>
            </a:r>
            <a:r>
              <a:rPr lang="it-IT" sz="1600" baseline="-25000" dirty="0">
                <a:latin typeface="+mn-lt"/>
                <a:cs typeface="Arial" charset="0"/>
              </a:rPr>
              <a:t>z</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7466" name="Object 12"/>
          <p:cNvGraphicFramePr>
            <a:graphicFrameLocks noChangeAspect="1"/>
          </p:cNvGraphicFramePr>
          <p:nvPr/>
        </p:nvGraphicFramePr>
        <p:xfrm>
          <a:off x="1042988" y="3860800"/>
          <a:ext cx="7589837" cy="647700"/>
        </p:xfrm>
        <a:graphic>
          <a:graphicData uri="http://schemas.openxmlformats.org/presentationml/2006/ole">
            <mc:AlternateContent xmlns:mc="http://schemas.openxmlformats.org/markup-compatibility/2006">
              <mc:Choice xmlns:v="urn:schemas-microsoft-com:vml" Requires="v">
                <p:oleObj spid="_x0000_s147731" name="Equation" r:id="rId9" imgW="5651500" imgH="482600" progId="Equation.3">
                  <p:embed/>
                </p:oleObj>
              </mc:Choice>
              <mc:Fallback>
                <p:oleObj name="Equation" r:id="rId9" imgW="5651500" imgH="4826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988" y="3860800"/>
                        <a:ext cx="75898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214313" y="4437063"/>
            <a:ext cx="8929687" cy="830262"/>
          </a:xfrm>
          <a:prstGeom prst="rect">
            <a:avLst/>
          </a:prstGeom>
          <a:noFill/>
        </p:spPr>
        <p:txBody>
          <a:bodyPr>
            <a:spAutoFit/>
          </a:bodyPr>
          <a:lstStyle/>
          <a:p>
            <a:pPr algn="just" eaLnBrk="1" hangingPunct="1">
              <a:defRPr/>
            </a:pPr>
            <a:r>
              <a:rPr lang="it-IT" sz="1600" dirty="0">
                <a:latin typeface="+mn-lt"/>
                <a:cs typeface="Arial" charset="0"/>
              </a:rPr>
              <a:t>L’anomalia avrà valore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7468" name="Object 13"/>
          <p:cNvGraphicFramePr>
            <a:graphicFrameLocks noChangeAspect="1"/>
          </p:cNvGraphicFramePr>
          <p:nvPr/>
        </p:nvGraphicFramePr>
        <p:xfrm>
          <a:off x="539750" y="5013325"/>
          <a:ext cx="1008063" cy="503238"/>
        </p:xfrm>
        <a:graphic>
          <a:graphicData uri="http://schemas.openxmlformats.org/presentationml/2006/ole">
            <mc:AlternateContent xmlns:mc="http://schemas.openxmlformats.org/markup-compatibility/2006">
              <mc:Choice xmlns:v="urn:schemas-microsoft-com:vml" Requires="v">
                <p:oleObj spid="_x0000_s147732" name="Equation" r:id="rId11" imgW="787058" imgH="393529" progId="Equation.3">
                  <p:embed/>
                </p:oleObj>
              </mc:Choice>
              <mc:Fallback>
                <p:oleObj name="Equation" r:id="rId11" imgW="787058" imgH="393529"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750" y="5013325"/>
                        <a:ext cx="1008063"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69" name="Object 7"/>
          <p:cNvGraphicFramePr>
            <a:graphicFrameLocks noChangeAspect="1"/>
          </p:cNvGraphicFramePr>
          <p:nvPr/>
        </p:nvGraphicFramePr>
        <p:xfrm>
          <a:off x="1908175" y="5157788"/>
          <a:ext cx="431800" cy="215900"/>
        </p:xfrm>
        <a:graphic>
          <a:graphicData uri="http://schemas.openxmlformats.org/presentationml/2006/ole">
            <mc:AlternateContent xmlns:mc="http://schemas.openxmlformats.org/markup-compatibility/2006">
              <mc:Choice xmlns:v="urn:schemas-microsoft-com:vml" Requires="v">
                <p:oleObj spid="_x0000_s147733" name="Equation" r:id="rId13" imgW="355138" imgH="177569" progId="Equation.3">
                  <p:embed/>
                </p:oleObj>
              </mc:Choice>
              <mc:Fallback>
                <p:oleObj name="Equation" r:id="rId13" imgW="355138" imgH="177569"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8175" y="5157788"/>
                        <a:ext cx="431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0" name="Object 15"/>
          <p:cNvGraphicFramePr>
            <a:graphicFrameLocks noChangeAspect="1"/>
          </p:cNvGraphicFramePr>
          <p:nvPr/>
        </p:nvGraphicFramePr>
        <p:xfrm>
          <a:off x="395288" y="5805488"/>
          <a:ext cx="1349375" cy="504825"/>
        </p:xfrm>
        <a:graphic>
          <a:graphicData uri="http://schemas.openxmlformats.org/presentationml/2006/ole">
            <mc:AlternateContent xmlns:mc="http://schemas.openxmlformats.org/markup-compatibility/2006">
              <mc:Choice xmlns:v="urn:schemas-microsoft-com:vml" Requires="v">
                <p:oleObj spid="_x0000_s147734" name="Equation" r:id="rId15" imgW="1054100" imgH="393700" progId="Equation.3">
                  <p:embed/>
                </p:oleObj>
              </mc:Choice>
              <mc:Fallback>
                <p:oleObj name="Equation" r:id="rId15" imgW="1054100" imgH="393700" progId="Equation.3">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5288" y="5805488"/>
                        <a:ext cx="13493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1" name="Object 9"/>
          <p:cNvGraphicFramePr>
            <a:graphicFrameLocks noChangeAspect="1"/>
          </p:cNvGraphicFramePr>
          <p:nvPr/>
        </p:nvGraphicFramePr>
        <p:xfrm>
          <a:off x="2051050" y="5949950"/>
          <a:ext cx="539750" cy="200025"/>
        </p:xfrm>
        <a:graphic>
          <a:graphicData uri="http://schemas.openxmlformats.org/presentationml/2006/ole">
            <mc:AlternateContent xmlns:mc="http://schemas.openxmlformats.org/markup-compatibility/2006">
              <mc:Choice xmlns:v="urn:schemas-microsoft-com:vml" Requires="v">
                <p:oleObj spid="_x0000_s147735" name="Equation" r:id="rId17" imgW="444114" imgH="164957" progId="Equation.3">
                  <p:embed/>
                </p:oleObj>
              </mc:Choice>
              <mc:Fallback>
                <p:oleObj name="Equation" r:id="rId17" imgW="444114" imgH="164957" progId="Equation.3">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51050" y="5949950"/>
                        <a:ext cx="53975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2" name="Object 6"/>
          <p:cNvGraphicFramePr>
            <a:graphicFrameLocks noChangeAspect="1"/>
          </p:cNvGraphicFramePr>
          <p:nvPr/>
        </p:nvGraphicFramePr>
        <p:xfrm>
          <a:off x="4500563" y="5157788"/>
          <a:ext cx="552450" cy="274637"/>
        </p:xfrm>
        <a:graphic>
          <a:graphicData uri="http://schemas.openxmlformats.org/presentationml/2006/ole">
            <mc:AlternateContent xmlns:mc="http://schemas.openxmlformats.org/markup-compatibility/2006">
              <mc:Choice xmlns:v="urn:schemas-microsoft-com:vml" Requires="v">
                <p:oleObj spid="_x0000_s147736" name="Equation" r:id="rId19" imgW="431613" imgH="215806" progId="Equation.3">
                  <p:embed/>
                </p:oleObj>
              </mc:Choice>
              <mc:Fallback>
                <p:oleObj name="Equation" r:id="rId19" imgW="431613" imgH="215806" progId="Equation.3">
                  <p:embed/>
                  <p:pic>
                    <p:nvPicPr>
                      <p:cNvPr id="0" name="Object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00563" y="5157788"/>
                        <a:ext cx="5524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3" name="Object 18"/>
          <p:cNvGraphicFramePr>
            <a:graphicFrameLocks noChangeAspect="1"/>
          </p:cNvGraphicFramePr>
          <p:nvPr/>
        </p:nvGraphicFramePr>
        <p:xfrm>
          <a:off x="5508625" y="5157788"/>
          <a:ext cx="755650" cy="260350"/>
        </p:xfrm>
        <a:graphic>
          <a:graphicData uri="http://schemas.openxmlformats.org/presentationml/2006/ole">
            <mc:AlternateContent xmlns:mc="http://schemas.openxmlformats.org/markup-compatibility/2006">
              <mc:Choice xmlns:v="urn:schemas-microsoft-com:vml" Requires="v">
                <p:oleObj spid="_x0000_s147737" name="Equation" r:id="rId21" imgW="622030" imgH="215806" progId="Equation.3">
                  <p:embed/>
                </p:oleObj>
              </mc:Choice>
              <mc:Fallback>
                <p:oleObj name="Equation" r:id="rId21" imgW="622030" imgH="215806" progId="Equation.3">
                  <p:embed/>
                  <p:pic>
                    <p:nvPicPr>
                      <p:cNvPr id="0" name="Object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08625" y="5157788"/>
                        <a:ext cx="7556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4" name="Object 19"/>
          <p:cNvGraphicFramePr>
            <a:graphicFrameLocks noChangeAspect="1"/>
          </p:cNvGraphicFramePr>
          <p:nvPr/>
        </p:nvGraphicFramePr>
        <p:xfrm>
          <a:off x="4500563" y="5732463"/>
          <a:ext cx="1397000" cy="504825"/>
        </p:xfrm>
        <a:graphic>
          <a:graphicData uri="http://schemas.openxmlformats.org/presentationml/2006/ole">
            <mc:AlternateContent xmlns:mc="http://schemas.openxmlformats.org/markup-compatibility/2006">
              <mc:Choice xmlns:v="urn:schemas-microsoft-com:vml" Requires="v">
                <p:oleObj spid="_x0000_s147738" name="Equation" r:id="rId23" imgW="1091726" imgH="393529" progId="Equation.3">
                  <p:embed/>
                </p:oleObj>
              </mc:Choice>
              <mc:Fallback>
                <p:oleObj name="Equation" r:id="rId23" imgW="1091726" imgH="393529" progId="Equation.3">
                  <p:embed/>
                  <p:pic>
                    <p:nvPicPr>
                      <p:cNvPr id="0" name="Object 1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00563" y="5732463"/>
                        <a:ext cx="13970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5" name="Object 12"/>
          <p:cNvGraphicFramePr>
            <a:graphicFrameLocks noChangeAspect="1"/>
          </p:cNvGraphicFramePr>
          <p:nvPr/>
        </p:nvGraphicFramePr>
        <p:xfrm>
          <a:off x="6156325" y="5805488"/>
          <a:ext cx="615950" cy="215900"/>
        </p:xfrm>
        <a:graphic>
          <a:graphicData uri="http://schemas.openxmlformats.org/presentationml/2006/ole">
            <mc:AlternateContent xmlns:mc="http://schemas.openxmlformats.org/markup-compatibility/2006">
              <mc:Choice xmlns:v="urn:schemas-microsoft-com:vml" Requires="v">
                <p:oleObj spid="_x0000_s147739" name="Equation" r:id="rId25" imgW="507780" imgH="177723" progId="Equation.3">
                  <p:embed/>
                </p:oleObj>
              </mc:Choice>
              <mc:Fallback>
                <p:oleObj name="Equation" r:id="rId25" imgW="507780" imgH="177723" progId="Equation.3">
                  <p:embed/>
                  <p:pic>
                    <p:nvPicPr>
                      <p:cNvPr id="0" name="Object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56325" y="5805488"/>
                        <a:ext cx="6159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940106-99C9-4223-BDE6-0A639ACD3D38}" type="slidenum">
              <a:rPr lang="it-IT" altLang="it-IT" sz="1400" b="1" smtClean="0">
                <a:solidFill>
                  <a:srgbClr val="898989"/>
                </a:solidFill>
              </a:rPr>
              <a:pPr>
                <a:spcBef>
                  <a:spcPct val="0"/>
                </a:spcBef>
                <a:buFontTx/>
                <a:buNone/>
              </a:pPr>
              <a:t>51</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Analogamente per un campo orizzontale: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9509" name="Object 12"/>
          <p:cNvGraphicFramePr>
            <a:graphicFrameLocks noChangeAspect="1"/>
          </p:cNvGraphicFramePr>
          <p:nvPr/>
        </p:nvGraphicFramePr>
        <p:xfrm>
          <a:off x="3419475" y="4437063"/>
          <a:ext cx="1808163" cy="647700"/>
        </p:xfrm>
        <a:graphic>
          <a:graphicData uri="http://schemas.openxmlformats.org/presentationml/2006/ole">
            <mc:AlternateContent xmlns:mc="http://schemas.openxmlformats.org/markup-compatibility/2006">
              <mc:Choice xmlns:v="urn:schemas-microsoft-com:vml" Requires="v">
                <p:oleObj spid="_x0000_s149534" name="Equation" r:id="rId4" imgW="1346200" imgH="482600" progId="Equation.3">
                  <p:embed/>
                </p:oleObj>
              </mc:Choice>
              <mc:Fallback>
                <p:oleObj name="Equation" r:id="rId4" imgW="1346200" imgH="4826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4437063"/>
                        <a:ext cx="18081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951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1844675"/>
            <a:ext cx="48482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03350" y="1052513"/>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dipolo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628775"/>
            <a:ext cx="3683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C24565-C0E2-42B0-9623-45442B971DC4}" type="slidenum">
              <a:rPr lang="it-IT" altLang="it-IT" sz="1400" b="1" smtClean="0">
                <a:solidFill>
                  <a:srgbClr val="898989"/>
                </a:solidFill>
              </a:rPr>
              <a:pPr>
                <a:spcBef>
                  <a:spcPct val="0"/>
                </a:spcBef>
                <a:buFontTx/>
                <a:buNone/>
              </a:pPr>
              <a:t>52</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125538"/>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monopolo</a:t>
            </a: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Il monopolo ha solo la componente radiale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1559" name="Object 2"/>
          <p:cNvGraphicFramePr>
            <a:graphicFrameLocks noChangeAspect="1"/>
          </p:cNvGraphicFramePr>
          <p:nvPr/>
        </p:nvGraphicFramePr>
        <p:xfrm>
          <a:off x="5435600" y="1844675"/>
          <a:ext cx="549275" cy="233363"/>
        </p:xfrm>
        <a:graphic>
          <a:graphicData uri="http://schemas.openxmlformats.org/presentationml/2006/ole">
            <mc:AlternateContent xmlns:mc="http://schemas.openxmlformats.org/markup-compatibility/2006">
              <mc:Choice xmlns:v="urn:schemas-microsoft-com:vml" Requires="v">
                <p:oleObj spid="_x0000_s151768" name="Equation" r:id="rId5" imgW="418918" imgH="177723" progId="Equation.3">
                  <p:embed/>
                </p:oleObj>
              </mc:Choice>
              <mc:Fallback>
                <p:oleObj name="Equation" r:id="rId5" imgW="418918" imgH="177723"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844675"/>
                        <a:ext cx="549275"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0" name="Object 4"/>
          <p:cNvGraphicFramePr>
            <a:graphicFrameLocks noChangeAspect="1"/>
          </p:cNvGraphicFramePr>
          <p:nvPr/>
        </p:nvGraphicFramePr>
        <p:xfrm>
          <a:off x="5292725" y="2205038"/>
          <a:ext cx="808038" cy="431800"/>
        </p:xfrm>
        <a:graphic>
          <a:graphicData uri="http://schemas.openxmlformats.org/presentationml/2006/ole">
            <mc:AlternateContent xmlns:mc="http://schemas.openxmlformats.org/markup-compatibility/2006">
              <mc:Choice xmlns:v="urn:schemas-microsoft-com:vml" Requires="v">
                <p:oleObj spid="_x0000_s151769" name="Equation" r:id="rId7" imgW="736280" imgH="393529" progId="Equation.3">
                  <p:embed/>
                </p:oleObj>
              </mc:Choice>
              <mc:Fallback>
                <p:oleObj name="Equation" r:id="rId7" imgW="736280" imgH="393529"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2205038"/>
                        <a:ext cx="80803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6443663" y="2205038"/>
            <a:ext cx="749300" cy="338137"/>
          </a:xfrm>
          <a:prstGeom prst="rect">
            <a:avLst/>
          </a:prstGeom>
          <a:noFill/>
        </p:spPr>
        <p:txBody>
          <a:bodyPr wrap="none">
            <a:spAutoFit/>
          </a:bodyPr>
          <a:lstStyle/>
          <a:p>
            <a:pPr eaLnBrk="1" hangingPunct="1">
              <a:defRPr/>
            </a:pPr>
            <a:r>
              <a:rPr lang="it-IT" sz="1600" dirty="0">
                <a:latin typeface="+mn-lt"/>
                <a:cs typeface="Arial" charset="0"/>
              </a:rPr>
              <a:t>Per cui</a:t>
            </a:r>
          </a:p>
        </p:txBody>
      </p:sp>
      <p:graphicFrame>
        <p:nvGraphicFramePr>
          <p:cNvPr id="151562" name="Object 5"/>
          <p:cNvGraphicFramePr>
            <a:graphicFrameLocks noChangeAspect="1"/>
          </p:cNvGraphicFramePr>
          <p:nvPr/>
        </p:nvGraphicFramePr>
        <p:xfrm>
          <a:off x="4932363" y="2781300"/>
          <a:ext cx="2806700" cy="457200"/>
        </p:xfrm>
        <a:graphic>
          <a:graphicData uri="http://schemas.openxmlformats.org/presentationml/2006/ole">
            <mc:AlternateContent xmlns:mc="http://schemas.openxmlformats.org/markup-compatibility/2006">
              <mc:Choice xmlns:v="urn:schemas-microsoft-com:vml" Requires="v">
                <p:oleObj spid="_x0000_s151770" name="Equation" r:id="rId9" imgW="2806700" imgH="457200" progId="Equation.3">
                  <p:embed/>
                </p:oleObj>
              </mc:Choice>
              <mc:Fallback>
                <p:oleObj name="Equation" r:id="rId9" imgW="2806700" imgH="4572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2781300"/>
                        <a:ext cx="2806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3995738" y="3357563"/>
            <a:ext cx="1068387" cy="338137"/>
          </a:xfrm>
          <a:prstGeom prst="rect">
            <a:avLst/>
          </a:prstGeom>
          <a:noFill/>
        </p:spPr>
        <p:txBody>
          <a:bodyPr wrap="none">
            <a:spAutoFit/>
          </a:bodyPr>
          <a:lstStyle/>
          <a:p>
            <a:pPr eaLnBrk="1" hangingPunct="1">
              <a:defRPr/>
            </a:pPr>
            <a:r>
              <a:rPr lang="it-IT" sz="1600" dirty="0">
                <a:latin typeface="+mn-lt"/>
                <a:cs typeface="Arial" charset="0"/>
              </a:rPr>
              <a:t>Ed avremo</a:t>
            </a:r>
          </a:p>
        </p:txBody>
      </p:sp>
      <p:graphicFrame>
        <p:nvGraphicFramePr>
          <p:cNvPr id="151564" name="Object 6"/>
          <p:cNvGraphicFramePr>
            <a:graphicFrameLocks noChangeAspect="1"/>
          </p:cNvGraphicFramePr>
          <p:nvPr/>
        </p:nvGraphicFramePr>
        <p:xfrm>
          <a:off x="2627313" y="3789363"/>
          <a:ext cx="942975" cy="503237"/>
        </p:xfrm>
        <a:graphic>
          <a:graphicData uri="http://schemas.openxmlformats.org/presentationml/2006/ole">
            <mc:AlternateContent xmlns:mc="http://schemas.openxmlformats.org/markup-compatibility/2006">
              <mc:Choice xmlns:v="urn:schemas-microsoft-com:vml" Requires="v">
                <p:oleObj spid="_x0000_s151771" name="Equation" r:id="rId11" imgW="736280" imgH="393529" progId="Equation.3">
                  <p:embed/>
                </p:oleObj>
              </mc:Choice>
              <mc:Fallback>
                <p:oleObj name="Equation" r:id="rId11" imgW="736280" imgH="393529"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7313" y="3789363"/>
                        <a:ext cx="9429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5" name="Object 7"/>
          <p:cNvGraphicFramePr>
            <a:graphicFrameLocks noChangeAspect="1"/>
          </p:cNvGraphicFramePr>
          <p:nvPr/>
        </p:nvGraphicFramePr>
        <p:xfrm>
          <a:off x="4211638" y="3860800"/>
          <a:ext cx="431800" cy="215900"/>
        </p:xfrm>
        <a:graphic>
          <a:graphicData uri="http://schemas.openxmlformats.org/presentationml/2006/ole">
            <mc:AlternateContent xmlns:mc="http://schemas.openxmlformats.org/markup-compatibility/2006">
              <mc:Choice xmlns:v="urn:schemas-microsoft-com:vml" Requires="v">
                <p:oleObj spid="_x0000_s151772" name="Equation" r:id="rId13" imgW="355138" imgH="177569" progId="Equation.3">
                  <p:embed/>
                </p:oleObj>
              </mc:Choice>
              <mc:Fallback>
                <p:oleObj name="Equation" r:id="rId13" imgW="355138" imgH="177569"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638" y="3860800"/>
                        <a:ext cx="431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6" name="Object 8"/>
          <p:cNvGraphicFramePr>
            <a:graphicFrameLocks noChangeAspect="1"/>
          </p:cNvGraphicFramePr>
          <p:nvPr/>
        </p:nvGraphicFramePr>
        <p:xfrm>
          <a:off x="2546350" y="4437063"/>
          <a:ext cx="1252538" cy="503237"/>
        </p:xfrm>
        <a:graphic>
          <a:graphicData uri="http://schemas.openxmlformats.org/presentationml/2006/ole">
            <mc:AlternateContent xmlns:mc="http://schemas.openxmlformats.org/markup-compatibility/2006">
              <mc:Choice xmlns:v="urn:schemas-microsoft-com:vml" Requires="v">
                <p:oleObj spid="_x0000_s151773" name="Equation" r:id="rId15" imgW="977476" imgH="393529" progId="Equation.3">
                  <p:embed/>
                </p:oleObj>
              </mc:Choice>
              <mc:Fallback>
                <p:oleObj name="Equation" r:id="rId15" imgW="977476" imgH="393529" progId="Equation.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6350" y="4437063"/>
                        <a:ext cx="12525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7" name="Object 9"/>
          <p:cNvGraphicFramePr>
            <a:graphicFrameLocks noChangeAspect="1"/>
          </p:cNvGraphicFramePr>
          <p:nvPr/>
        </p:nvGraphicFramePr>
        <p:xfrm>
          <a:off x="4157663" y="4516438"/>
          <a:ext cx="539750" cy="200025"/>
        </p:xfrm>
        <a:graphic>
          <a:graphicData uri="http://schemas.openxmlformats.org/presentationml/2006/ole">
            <mc:AlternateContent xmlns:mc="http://schemas.openxmlformats.org/markup-compatibility/2006">
              <mc:Choice xmlns:v="urn:schemas-microsoft-com:vml" Requires="v">
                <p:oleObj spid="_x0000_s151774" name="Equation" r:id="rId17" imgW="444114" imgH="164957" progId="Equation.3">
                  <p:embed/>
                </p:oleObj>
              </mc:Choice>
              <mc:Fallback>
                <p:oleObj name="Equation" r:id="rId17" imgW="444114" imgH="164957" progId="Equation.3">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7663" y="4516438"/>
                        <a:ext cx="53975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8" name="Object 10"/>
          <p:cNvGraphicFramePr>
            <a:graphicFrameLocks noChangeAspect="1"/>
          </p:cNvGraphicFramePr>
          <p:nvPr/>
        </p:nvGraphicFramePr>
        <p:xfrm>
          <a:off x="2627313" y="5084763"/>
          <a:ext cx="1252537" cy="503237"/>
        </p:xfrm>
        <a:graphic>
          <a:graphicData uri="http://schemas.openxmlformats.org/presentationml/2006/ole">
            <mc:AlternateContent xmlns:mc="http://schemas.openxmlformats.org/markup-compatibility/2006">
              <mc:Choice xmlns:v="urn:schemas-microsoft-com:vml" Requires="v">
                <p:oleObj spid="_x0000_s151775" name="Equation" r:id="rId19" imgW="977476" imgH="393529" progId="Equation.3">
                  <p:embed/>
                </p:oleObj>
              </mc:Choice>
              <mc:Fallback>
                <p:oleObj name="Equation" r:id="rId19" imgW="977476" imgH="393529" progId="Equation.3">
                  <p:embed/>
                  <p:pic>
                    <p:nvPicPr>
                      <p:cNvPr id="0" name="Object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27313" y="5084763"/>
                        <a:ext cx="12525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9" name="Object 11"/>
          <p:cNvGraphicFramePr>
            <a:graphicFrameLocks noChangeAspect="1"/>
          </p:cNvGraphicFramePr>
          <p:nvPr/>
        </p:nvGraphicFramePr>
        <p:xfrm>
          <a:off x="4246563" y="5149850"/>
          <a:ext cx="615950" cy="215900"/>
        </p:xfrm>
        <a:graphic>
          <a:graphicData uri="http://schemas.openxmlformats.org/presentationml/2006/ole">
            <mc:AlternateContent xmlns:mc="http://schemas.openxmlformats.org/markup-compatibility/2006">
              <mc:Choice xmlns:v="urn:schemas-microsoft-com:vml" Requires="v">
                <p:oleObj spid="_x0000_s151776" name="Equation" r:id="rId21" imgW="507780" imgH="177723" progId="Equation.3">
                  <p:embed/>
                </p:oleObj>
              </mc:Choice>
              <mc:Fallback>
                <p:oleObj name="Equation" r:id="rId21" imgW="507780" imgH="177723" progId="Equation.3">
                  <p:embed/>
                  <p:pic>
                    <p:nvPicPr>
                      <p:cNvPr id="0" name="Object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46563" y="5149850"/>
                        <a:ext cx="6159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CAA815-D668-471D-B4ED-8E8C6C1F0E57}" type="slidenum">
              <a:rPr lang="it-IT" altLang="it-IT" sz="1400" b="1" smtClean="0">
                <a:solidFill>
                  <a:srgbClr val="898989"/>
                </a:solidFill>
              </a:rPr>
              <a:pPr>
                <a:spcBef>
                  <a:spcPct val="0"/>
                </a:spcBef>
                <a:buFontTx/>
                <a:buNone/>
              </a:pPr>
              <a:t>53</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125538"/>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monopolo</a:t>
            </a: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Analogamente per un campo orizzontale avremo: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3606" name="Object 5"/>
          <p:cNvGraphicFramePr>
            <a:graphicFrameLocks noChangeAspect="1"/>
          </p:cNvGraphicFramePr>
          <p:nvPr/>
        </p:nvGraphicFramePr>
        <p:xfrm>
          <a:off x="5681663" y="2349500"/>
          <a:ext cx="1595437" cy="503238"/>
        </p:xfrm>
        <a:graphic>
          <a:graphicData uri="http://schemas.openxmlformats.org/presentationml/2006/ole">
            <mc:AlternateContent xmlns:mc="http://schemas.openxmlformats.org/markup-compatibility/2006">
              <mc:Choice xmlns:v="urn:schemas-microsoft-com:vml" Requires="v">
                <p:oleObj spid="_x0000_s153768" name="Equation" r:id="rId4" imgW="1447800" imgH="457200" progId="Equation.3">
                  <p:embed/>
                </p:oleObj>
              </mc:Choice>
              <mc:Fallback>
                <p:oleObj name="Equation" r:id="rId4" imgW="1447800" imgH="457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663" y="2349500"/>
                        <a:ext cx="159543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7" name="Object 6"/>
          <p:cNvGraphicFramePr>
            <a:graphicFrameLocks noChangeAspect="1"/>
          </p:cNvGraphicFramePr>
          <p:nvPr/>
        </p:nvGraphicFramePr>
        <p:xfrm>
          <a:off x="2822575" y="3894138"/>
          <a:ext cx="552450" cy="292100"/>
        </p:xfrm>
        <a:graphic>
          <a:graphicData uri="http://schemas.openxmlformats.org/presentationml/2006/ole">
            <mc:AlternateContent xmlns:mc="http://schemas.openxmlformats.org/markup-compatibility/2006">
              <mc:Choice xmlns:v="urn:schemas-microsoft-com:vml" Requires="v">
                <p:oleObj spid="_x0000_s153769" name="Equation" r:id="rId6" imgW="431613" imgH="228501" progId="Equation.3">
                  <p:embed/>
                </p:oleObj>
              </mc:Choice>
              <mc:Fallback>
                <p:oleObj name="Equation" r:id="rId6" imgW="431613" imgH="228501"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575" y="3894138"/>
                        <a:ext cx="55245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8" name="Object 7"/>
          <p:cNvGraphicFramePr>
            <a:graphicFrameLocks noChangeAspect="1"/>
          </p:cNvGraphicFramePr>
          <p:nvPr/>
        </p:nvGraphicFramePr>
        <p:xfrm>
          <a:off x="4211638" y="3860800"/>
          <a:ext cx="431800" cy="215900"/>
        </p:xfrm>
        <a:graphic>
          <a:graphicData uri="http://schemas.openxmlformats.org/presentationml/2006/ole">
            <mc:AlternateContent xmlns:mc="http://schemas.openxmlformats.org/markup-compatibility/2006">
              <mc:Choice xmlns:v="urn:schemas-microsoft-com:vml" Requires="v">
                <p:oleObj spid="_x0000_s153770" name="Equation" r:id="rId8" imgW="355138" imgH="177569" progId="Equation.3">
                  <p:embed/>
                </p:oleObj>
              </mc:Choice>
              <mc:Fallback>
                <p:oleObj name="Equation" r:id="rId8" imgW="355138" imgH="17756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3860800"/>
                        <a:ext cx="431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9" name="Object 8"/>
          <p:cNvGraphicFramePr>
            <a:graphicFrameLocks noChangeAspect="1"/>
          </p:cNvGraphicFramePr>
          <p:nvPr/>
        </p:nvGraphicFramePr>
        <p:xfrm>
          <a:off x="2498725" y="4437063"/>
          <a:ext cx="1349375" cy="503237"/>
        </p:xfrm>
        <a:graphic>
          <a:graphicData uri="http://schemas.openxmlformats.org/presentationml/2006/ole">
            <mc:AlternateContent xmlns:mc="http://schemas.openxmlformats.org/markup-compatibility/2006">
              <mc:Choice xmlns:v="urn:schemas-microsoft-com:vml" Requires="v">
                <p:oleObj spid="_x0000_s153771" name="Equation" r:id="rId10" imgW="1054100" imgH="393700" progId="Equation.3">
                  <p:embed/>
                </p:oleObj>
              </mc:Choice>
              <mc:Fallback>
                <p:oleObj name="Equation" r:id="rId10" imgW="1054100" imgH="3937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8725" y="4437063"/>
                        <a:ext cx="13493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0" name="Object 9"/>
          <p:cNvGraphicFramePr>
            <a:graphicFrameLocks noChangeAspect="1"/>
          </p:cNvGraphicFramePr>
          <p:nvPr/>
        </p:nvGraphicFramePr>
        <p:xfrm>
          <a:off x="4157663" y="4516438"/>
          <a:ext cx="539750" cy="200025"/>
        </p:xfrm>
        <a:graphic>
          <a:graphicData uri="http://schemas.openxmlformats.org/presentationml/2006/ole">
            <mc:AlternateContent xmlns:mc="http://schemas.openxmlformats.org/markup-compatibility/2006">
              <mc:Choice xmlns:v="urn:schemas-microsoft-com:vml" Requires="v">
                <p:oleObj spid="_x0000_s153772" name="Equation" r:id="rId12" imgW="444114" imgH="164957" progId="Equation.3">
                  <p:embed/>
                </p:oleObj>
              </mc:Choice>
              <mc:Fallback>
                <p:oleObj name="Equation" r:id="rId12" imgW="444114" imgH="164957"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7663" y="4516438"/>
                        <a:ext cx="53975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1" name="Object 10"/>
          <p:cNvGraphicFramePr>
            <a:graphicFrameLocks noChangeAspect="1"/>
          </p:cNvGraphicFramePr>
          <p:nvPr/>
        </p:nvGraphicFramePr>
        <p:xfrm>
          <a:off x="2579688" y="5084763"/>
          <a:ext cx="1349375" cy="503237"/>
        </p:xfrm>
        <a:graphic>
          <a:graphicData uri="http://schemas.openxmlformats.org/presentationml/2006/ole">
            <mc:AlternateContent xmlns:mc="http://schemas.openxmlformats.org/markup-compatibility/2006">
              <mc:Choice xmlns:v="urn:schemas-microsoft-com:vml" Requires="v">
                <p:oleObj spid="_x0000_s153773" name="Equation" r:id="rId14" imgW="1054100" imgH="393700" progId="Equation.3">
                  <p:embed/>
                </p:oleObj>
              </mc:Choice>
              <mc:Fallback>
                <p:oleObj name="Equation" r:id="rId14" imgW="1054100" imgH="3937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9688" y="5084763"/>
                        <a:ext cx="13493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2" name="Object 11"/>
          <p:cNvGraphicFramePr>
            <a:graphicFrameLocks noChangeAspect="1"/>
          </p:cNvGraphicFramePr>
          <p:nvPr/>
        </p:nvGraphicFramePr>
        <p:xfrm>
          <a:off x="4246563" y="5149850"/>
          <a:ext cx="615950" cy="215900"/>
        </p:xfrm>
        <a:graphic>
          <a:graphicData uri="http://schemas.openxmlformats.org/presentationml/2006/ole">
            <mc:AlternateContent xmlns:mc="http://schemas.openxmlformats.org/markup-compatibility/2006">
              <mc:Choice xmlns:v="urn:schemas-microsoft-com:vml" Requires="v">
                <p:oleObj spid="_x0000_s153774" name="Equation" r:id="rId16" imgW="507780" imgH="177723" progId="Equation.3">
                  <p:embed/>
                </p:oleObj>
              </mc:Choice>
              <mc:Fallback>
                <p:oleObj name="Equation" r:id="rId16" imgW="507780" imgH="177723" progId="Equation.3">
                  <p:embed/>
                  <p:pic>
                    <p:nvPicPr>
                      <p:cNvPr id="0"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46563" y="5149850"/>
                        <a:ext cx="6159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3613"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825" y="1700213"/>
            <a:ext cx="41767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39D22A-AD7F-487A-8ABE-AE6EFF3ACF1C}" type="slidenum">
              <a:rPr lang="it-IT" altLang="it-IT" sz="1400" b="1" smtClean="0">
                <a:solidFill>
                  <a:srgbClr val="898989"/>
                </a:solidFill>
              </a:rPr>
              <a:pPr>
                <a:spcBef>
                  <a:spcPct val="0"/>
                </a:spcBef>
                <a:buFontTx/>
                <a:buNone/>
              </a:pPr>
              <a:t>54</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125538"/>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Sfera</a:t>
            </a:r>
          </a:p>
        </p:txBody>
      </p:sp>
      <p:sp>
        <p:nvSpPr>
          <p:cNvPr id="13" name="TextBox 12"/>
          <p:cNvSpPr txBox="1"/>
          <p:nvPr/>
        </p:nvSpPr>
        <p:spPr>
          <a:xfrm>
            <a:off x="107950" y="1412875"/>
            <a:ext cx="8929688" cy="1077913"/>
          </a:xfrm>
          <a:prstGeom prst="rect">
            <a:avLst/>
          </a:prstGeom>
          <a:noFill/>
        </p:spPr>
        <p:txBody>
          <a:bodyPr>
            <a:spAutoFit/>
          </a:bodyPr>
          <a:lstStyle/>
          <a:p>
            <a:pPr algn="just" eaLnBrk="1" hangingPunct="1">
              <a:defRPr/>
            </a:pPr>
            <a:r>
              <a:rPr lang="it-IT" sz="1600" dirty="0">
                <a:latin typeface="+mn-lt"/>
                <a:cs typeface="Arial" charset="0"/>
              </a:rPr>
              <a:t>Un dipolo può essere sempre assunto per una sorgente le cui dimensioni sono piccole rispetto alla distanza di misura (meno di 1/5 o 1/10).</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5654" name="Object 3"/>
          <p:cNvGraphicFramePr>
            <a:graphicFrameLocks noChangeAspect="1"/>
          </p:cNvGraphicFramePr>
          <p:nvPr/>
        </p:nvGraphicFramePr>
        <p:xfrm>
          <a:off x="3995738" y="2205038"/>
          <a:ext cx="2406650" cy="503237"/>
        </p:xfrm>
        <a:graphic>
          <a:graphicData uri="http://schemas.openxmlformats.org/presentationml/2006/ole">
            <mc:AlternateContent xmlns:mc="http://schemas.openxmlformats.org/markup-compatibility/2006">
              <mc:Choice xmlns:v="urn:schemas-microsoft-com:vml" Requires="v">
                <p:oleObj spid="_x0000_s155755" name="Equation" r:id="rId4" imgW="1879600" imgH="393700" progId="Equation.3">
                  <p:embed/>
                </p:oleObj>
              </mc:Choice>
              <mc:Fallback>
                <p:oleObj name="Equation" r:id="rId4" imgW="1879600" imgH="3937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205038"/>
                        <a:ext cx="24066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6" name="Straight Arrow Connector 15"/>
          <p:cNvCxnSpPr/>
          <p:nvPr/>
        </p:nvCxnSpPr>
        <p:spPr>
          <a:xfrm>
            <a:off x="2627313" y="2420938"/>
            <a:ext cx="10080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9750" y="2276475"/>
            <a:ext cx="2008188" cy="339725"/>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Campo al polo</a:t>
            </a:r>
          </a:p>
        </p:txBody>
      </p:sp>
      <p:sp>
        <p:nvSpPr>
          <p:cNvPr id="18" name="TextBox 17"/>
          <p:cNvSpPr txBox="1"/>
          <p:nvPr/>
        </p:nvSpPr>
        <p:spPr>
          <a:xfrm>
            <a:off x="0" y="2781300"/>
            <a:ext cx="8929688" cy="830263"/>
          </a:xfrm>
          <a:prstGeom prst="rect">
            <a:avLst/>
          </a:prstGeom>
          <a:noFill/>
        </p:spPr>
        <p:txBody>
          <a:bodyPr>
            <a:spAutoFit/>
          </a:bodyPr>
          <a:lstStyle/>
          <a:p>
            <a:pPr algn="just" eaLnBrk="1" hangingPunct="1">
              <a:defRPr/>
            </a:pPr>
            <a:r>
              <a:rPr lang="it-IT" sz="1600" dirty="0">
                <a:latin typeface="+mn-lt"/>
                <a:cs typeface="Arial" charset="0"/>
              </a:rPr>
              <a:t>Per una sfera di raggio </a:t>
            </a:r>
            <a:r>
              <a:rPr lang="it-IT" sz="1600" dirty="0">
                <a:solidFill>
                  <a:srgbClr val="0070C0"/>
                </a:solidFill>
                <a:latin typeface="+mn-lt"/>
                <a:cs typeface="Arial" charset="0"/>
              </a:rPr>
              <a:t>a</a:t>
            </a:r>
            <a:r>
              <a:rPr lang="it-IT" sz="1600" dirty="0">
                <a:latin typeface="+mn-lt"/>
                <a:cs typeface="Arial" charset="0"/>
              </a:rPr>
              <a:t> avremo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5658" name="Object 4"/>
          <p:cNvGraphicFramePr>
            <a:graphicFrameLocks noChangeAspect="1"/>
          </p:cNvGraphicFramePr>
          <p:nvPr/>
        </p:nvGraphicFramePr>
        <p:xfrm>
          <a:off x="3779838" y="3213100"/>
          <a:ext cx="831850" cy="434975"/>
        </p:xfrm>
        <a:graphic>
          <a:graphicData uri="http://schemas.openxmlformats.org/presentationml/2006/ole">
            <mc:AlternateContent xmlns:mc="http://schemas.openxmlformats.org/markup-compatibility/2006">
              <mc:Choice xmlns:v="urn:schemas-microsoft-com:vml" Requires="v">
                <p:oleObj spid="_x0000_s155756" name="Equation" r:id="rId6" imgW="800100" imgH="419100" progId="Equation.3">
                  <p:embed/>
                </p:oleObj>
              </mc:Choice>
              <mc:Fallback>
                <p:oleObj name="Equation" r:id="rId6" imgW="800100" imgH="4191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3213100"/>
                        <a:ext cx="831850"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659" name="Object 5"/>
          <p:cNvGraphicFramePr>
            <a:graphicFrameLocks noChangeAspect="1"/>
          </p:cNvGraphicFramePr>
          <p:nvPr/>
        </p:nvGraphicFramePr>
        <p:xfrm>
          <a:off x="3700463" y="3789363"/>
          <a:ext cx="1509712" cy="719137"/>
        </p:xfrm>
        <a:graphic>
          <a:graphicData uri="http://schemas.openxmlformats.org/presentationml/2006/ole">
            <mc:AlternateContent xmlns:mc="http://schemas.openxmlformats.org/markup-compatibility/2006">
              <mc:Choice xmlns:v="urn:schemas-microsoft-com:vml" Requires="v">
                <p:oleObj spid="_x0000_s155757" name="Equation" r:id="rId8" imgW="1358900" imgH="647700" progId="Equation.3">
                  <p:embed/>
                </p:oleObj>
              </mc:Choice>
              <mc:Fallback>
                <p:oleObj name="Equation" r:id="rId8" imgW="1358900" imgH="6477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0463" y="3789363"/>
                        <a:ext cx="1509712"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6011863" y="4005263"/>
            <a:ext cx="2232025" cy="338137"/>
          </a:xfrm>
          <a:prstGeom prst="rect">
            <a:avLst/>
          </a:prstGeom>
          <a:noFill/>
        </p:spPr>
        <p:txBody>
          <a:bodyPr>
            <a:spAutoFit/>
          </a:bodyPr>
          <a:lstStyle/>
          <a:p>
            <a:pPr algn="ctr" eaLnBrk="1" hangingPunct="1">
              <a:defRPr/>
            </a:pPr>
            <a:r>
              <a:rPr lang="it-IT" sz="1600" dirty="0">
                <a:latin typeface="+mn-lt"/>
                <a:cs typeface="Arial" charset="0"/>
              </a:rPr>
              <a:t>Lungo l’asse del dipolo</a:t>
            </a:r>
          </a:p>
        </p:txBody>
      </p:sp>
      <p:graphicFrame>
        <p:nvGraphicFramePr>
          <p:cNvPr id="155661" name="Object 6"/>
          <p:cNvGraphicFramePr>
            <a:graphicFrameLocks noChangeAspect="1"/>
          </p:cNvGraphicFramePr>
          <p:nvPr/>
        </p:nvGraphicFramePr>
        <p:xfrm>
          <a:off x="4067175" y="4652963"/>
          <a:ext cx="917575" cy="504825"/>
        </p:xfrm>
        <a:graphic>
          <a:graphicData uri="http://schemas.openxmlformats.org/presentationml/2006/ole">
            <mc:AlternateContent xmlns:mc="http://schemas.openxmlformats.org/markup-compatibility/2006">
              <mc:Choice xmlns:v="urn:schemas-microsoft-com:vml" Requires="v">
                <p:oleObj spid="_x0000_s155758" name="Equation" r:id="rId10" imgW="761669" imgH="418918" progId="Equation.3">
                  <p:embed/>
                </p:oleObj>
              </mc:Choice>
              <mc:Fallback>
                <p:oleObj name="Equation" r:id="rId10" imgW="761669" imgH="418918"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7175" y="4652963"/>
                        <a:ext cx="9175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34925" y="5229225"/>
            <a:ext cx="8929688" cy="1570038"/>
          </a:xfrm>
          <a:prstGeom prst="rect">
            <a:avLst/>
          </a:prstGeom>
          <a:noFill/>
        </p:spPr>
        <p:txBody>
          <a:bodyPr>
            <a:spAutoFit/>
          </a:bodyPr>
          <a:lstStyle/>
          <a:p>
            <a:pPr algn="just" eaLnBrk="1" hangingPunct="1">
              <a:defRPr/>
            </a:pPr>
            <a:r>
              <a:rPr lang="it-IT" sz="1600" dirty="0">
                <a:latin typeface="+mn-lt"/>
                <a:cs typeface="Arial" charset="0"/>
              </a:rPr>
              <a:t>Notiamo che la formula non dipende dalle unità di lunghezza, per cui l’anomalia dovuta ad una sfera di 1 km raggio e 2 km di distanza è uguale a quella di una sfera di 1 m di raggio a 2 m di distanza. Pertanto piccoli oggetti locali possono dar luogo ad anomalie confrontabili con quelle di corpi geologici che vogliamo scoprire!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41FE55-CC56-4E2B-9E16-BB94039EF785}" type="slidenum">
              <a:rPr lang="it-IT" altLang="it-IT" sz="1400" b="1" smtClean="0">
                <a:solidFill>
                  <a:srgbClr val="898989"/>
                </a:solidFill>
              </a:rPr>
              <a:pPr>
                <a:spcBef>
                  <a:spcPct val="0"/>
                </a:spcBef>
                <a:buFontTx/>
                <a:buNone/>
              </a:pPr>
              <a:t>55</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3" name="TextBox 12"/>
          <p:cNvSpPr txBox="1"/>
          <p:nvPr/>
        </p:nvSpPr>
        <p:spPr>
          <a:xfrm>
            <a:off x="107950" y="1631950"/>
            <a:ext cx="8929688" cy="830263"/>
          </a:xfrm>
          <a:prstGeom prst="rect">
            <a:avLst/>
          </a:prstGeom>
          <a:noFill/>
        </p:spPr>
        <p:txBody>
          <a:bodyPr>
            <a:spAutoFit/>
          </a:bodyPr>
          <a:lstStyle/>
          <a:p>
            <a:pPr algn="just" eaLnBrk="1" hangingPunct="1">
              <a:defRPr/>
            </a:pPr>
            <a:r>
              <a:rPr lang="it-IT" sz="1600" dirty="0">
                <a:latin typeface="+mn-lt"/>
                <a:cs typeface="Arial" charset="0"/>
              </a:rPr>
              <a:t>Per un monopolo, la cui dipendenza da r è di 1/r</a:t>
            </a:r>
            <a:r>
              <a:rPr lang="it-IT" sz="1600" baseline="30000" dirty="0">
                <a:latin typeface="+mn-lt"/>
                <a:cs typeface="Arial" charset="0"/>
              </a:rPr>
              <a:t>2</a:t>
            </a:r>
            <a:r>
              <a:rPr lang="it-IT" sz="1600" dirty="0">
                <a:latin typeface="+mn-lt"/>
                <a:cs typeface="Arial" charset="0"/>
              </a:rPr>
              <a:t>, avremo che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577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33600"/>
            <a:ext cx="29051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7702" name="Object 7"/>
          <p:cNvGraphicFramePr>
            <a:graphicFrameLocks noChangeAspect="1"/>
          </p:cNvGraphicFramePr>
          <p:nvPr/>
        </p:nvGraphicFramePr>
        <p:xfrm>
          <a:off x="5076825" y="2420938"/>
          <a:ext cx="1319213" cy="360362"/>
        </p:xfrm>
        <a:graphic>
          <a:graphicData uri="http://schemas.openxmlformats.org/presentationml/2006/ole">
            <mc:AlternateContent xmlns:mc="http://schemas.openxmlformats.org/markup-compatibility/2006">
              <mc:Choice xmlns:v="urn:schemas-microsoft-com:vml" Requires="v">
                <p:oleObj spid="_x0000_s157748" name="Equation" r:id="rId5" imgW="838200" imgH="228600" progId="Equation.3">
                  <p:embed/>
                </p:oleObj>
              </mc:Choice>
              <mc:Fallback>
                <p:oleObj name="Equation" r:id="rId5" imgW="838200" imgH="228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2420938"/>
                        <a:ext cx="1319213"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7703" name="Object 8"/>
          <p:cNvGraphicFramePr>
            <a:graphicFrameLocks noChangeAspect="1"/>
          </p:cNvGraphicFramePr>
          <p:nvPr/>
        </p:nvGraphicFramePr>
        <p:xfrm>
          <a:off x="5318125" y="3068638"/>
          <a:ext cx="942975" cy="576262"/>
        </p:xfrm>
        <a:graphic>
          <a:graphicData uri="http://schemas.openxmlformats.org/presentationml/2006/ole">
            <mc:AlternateContent xmlns:mc="http://schemas.openxmlformats.org/markup-compatibility/2006">
              <mc:Choice xmlns:v="urn:schemas-microsoft-com:vml" Requires="v">
                <p:oleObj spid="_x0000_s157749" name="Equation" r:id="rId7" imgW="685800" imgH="419100" progId="Equation.3">
                  <p:embed/>
                </p:oleObj>
              </mc:Choice>
              <mc:Fallback>
                <p:oleObj name="Equation" r:id="rId7" imgW="685800" imgH="4191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5" y="3068638"/>
                        <a:ext cx="9429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394BB7E-01FB-43DD-BB85-F29342E46364}" type="slidenum">
              <a:rPr lang="it-IT" altLang="it-IT" sz="1400" b="1" smtClean="0">
                <a:solidFill>
                  <a:srgbClr val="898989"/>
                </a:solidFill>
              </a:rPr>
              <a:pPr>
                <a:spcBef>
                  <a:spcPct val="0"/>
                </a:spcBef>
                <a:buFontTx/>
                <a:buNone/>
              </a:pPr>
              <a:t>56</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727200" y="10747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Anomalia dovuta ad una sfera magnetizzata a diverse latitudini</a:t>
            </a:r>
          </a:p>
        </p:txBody>
      </p:sp>
      <p:pic>
        <p:nvPicPr>
          <p:cNvPr id="1597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56165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36311A-719A-4954-ADCC-B59654EB0F48}" type="slidenum">
              <a:rPr lang="it-IT" altLang="it-IT" sz="1400" b="1" smtClean="0">
                <a:solidFill>
                  <a:srgbClr val="898989"/>
                </a:solidFill>
              </a:rPr>
              <a:pPr>
                <a:spcBef>
                  <a:spcPct val="0"/>
                </a:spcBef>
                <a:buFontTx/>
                <a:buNone/>
              </a:pPr>
              <a:t>57</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6113"/>
            <a:ext cx="892175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965007-7B80-4EAE-BE11-57C16656C103}" type="slidenum">
              <a:rPr lang="it-IT" altLang="it-IT" sz="1400" b="1" smtClean="0">
                <a:solidFill>
                  <a:srgbClr val="898989"/>
                </a:solidFill>
              </a:rPr>
              <a:pPr>
                <a:spcBef>
                  <a:spcPct val="0"/>
                </a:spcBef>
                <a:buFontTx/>
                <a:buNone/>
              </a:pPr>
              <a:t>58</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63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700213"/>
            <a:ext cx="900430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B60D44-11F8-4253-B89E-029F691DFCBA}" type="slidenum">
              <a:rPr lang="it-IT" altLang="it-IT" sz="1400" b="1" smtClean="0">
                <a:solidFill>
                  <a:srgbClr val="898989"/>
                </a:solidFill>
              </a:rPr>
              <a:pPr>
                <a:spcBef>
                  <a:spcPct val="0"/>
                </a:spcBef>
                <a:buFontTx/>
                <a:buNone/>
              </a:pPr>
              <a:t>59</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900113" y="1217613"/>
            <a:ext cx="5759450" cy="339725"/>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di una piastra semiinfinita:</a:t>
            </a:r>
          </a:p>
        </p:txBody>
      </p:sp>
      <p:graphicFrame>
        <p:nvGraphicFramePr>
          <p:cNvPr id="165893" name="Object 2"/>
          <p:cNvGraphicFramePr>
            <a:graphicFrameLocks noChangeAspect="1"/>
          </p:cNvGraphicFramePr>
          <p:nvPr/>
        </p:nvGraphicFramePr>
        <p:xfrm>
          <a:off x="5724525" y="1268413"/>
          <a:ext cx="719138" cy="249237"/>
        </p:xfrm>
        <a:graphic>
          <a:graphicData uri="http://schemas.openxmlformats.org/presentationml/2006/ole">
            <mc:AlternateContent xmlns:mc="http://schemas.openxmlformats.org/markup-compatibility/2006">
              <mc:Choice xmlns:v="urn:schemas-microsoft-com:vml" Requires="v">
                <p:oleObj spid="_x0000_s165917" name="Equation" r:id="rId4" imgW="660400" imgH="228600" progId="Equation.3">
                  <p:embed/>
                </p:oleObj>
              </mc:Choice>
              <mc:Fallback>
                <p:oleObj name="Equation" r:id="rId4" imgW="66040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268413"/>
                        <a:ext cx="719138"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589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844675"/>
            <a:ext cx="68865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35386" y="11683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ground survey</a:t>
            </a:r>
            <a:endParaRPr lang="en-US" altLang="it-IT" sz="2400">
              <a:ea typeface="ＭＳ Ｐゴシック" panose="020B0600070205080204" pitchFamily="34" charset="-128"/>
            </a:endParaRPr>
          </a:p>
        </p:txBody>
      </p:sp>
      <p:sp>
        <p:nvSpPr>
          <p:cNvPr id="100355" name="Rectangle 3"/>
          <p:cNvSpPr>
            <a:spLocks noChangeArrowheads="1"/>
          </p:cNvSpPr>
          <p:nvPr/>
        </p:nvSpPr>
        <p:spPr bwMode="auto">
          <a:xfrm>
            <a:off x="190500" y="1778719"/>
            <a:ext cx="8705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dirty="0"/>
              <a:t> </a:t>
            </a:r>
            <a:r>
              <a:rPr lang="en-US" altLang="it-IT" sz="2000" dirty="0"/>
              <a:t>Magnetic surveying therefore offers a convenient way of mapping the contacts. The variation within the </a:t>
            </a:r>
            <a:r>
              <a:rPr lang="en-US" altLang="it-IT" sz="2000" dirty="0" err="1"/>
              <a:t>ultrabasics</a:t>
            </a:r>
            <a:r>
              <a:rPr lang="en-US" altLang="it-IT" sz="2000" dirty="0"/>
              <a:t> (due to inhomogeneity and varying amounts of alteration of the rock) illustrates how the character of the anomaly can sometimes be used as a preliminary identification of lithology, useful in the interpretation of aeromagnetic maps </a:t>
            </a:r>
            <a:endParaRPr lang="it-IT" altLang="it-IT" sz="2000" dirty="0"/>
          </a:p>
        </p:txBody>
      </p:sp>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717032"/>
            <a:ext cx="6451600" cy="276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DADACF-D9CD-479B-8645-659D30D4176E}" type="slidenum">
              <a:rPr lang="it-IT" altLang="it-IT" sz="1400" b="1" smtClean="0">
                <a:solidFill>
                  <a:srgbClr val="898989"/>
                </a:solidFill>
              </a:rPr>
              <a:pPr>
                <a:spcBef>
                  <a:spcPct val="0"/>
                </a:spcBef>
                <a:buFontTx/>
                <a:buNone/>
              </a:pPr>
              <a:t>60</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900113" y="1217613"/>
            <a:ext cx="5759450" cy="339725"/>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di una piastra semiinfinita:</a:t>
            </a:r>
          </a:p>
        </p:txBody>
      </p:sp>
      <p:graphicFrame>
        <p:nvGraphicFramePr>
          <p:cNvPr id="167941" name="Object 2"/>
          <p:cNvGraphicFramePr>
            <a:graphicFrameLocks noChangeAspect="1"/>
          </p:cNvGraphicFramePr>
          <p:nvPr/>
        </p:nvGraphicFramePr>
        <p:xfrm>
          <a:off x="5724525" y="1268413"/>
          <a:ext cx="719138" cy="249237"/>
        </p:xfrm>
        <a:graphic>
          <a:graphicData uri="http://schemas.openxmlformats.org/presentationml/2006/ole">
            <mc:AlternateContent xmlns:mc="http://schemas.openxmlformats.org/markup-compatibility/2006">
              <mc:Choice xmlns:v="urn:schemas-microsoft-com:vml" Requires="v">
                <p:oleObj spid="_x0000_s167965" name="Equation" r:id="rId4" imgW="660400" imgH="228600" progId="Equation.3">
                  <p:embed/>
                </p:oleObj>
              </mc:Choice>
              <mc:Fallback>
                <p:oleObj name="Equation" r:id="rId4" imgW="66040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268413"/>
                        <a:ext cx="719138"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79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845978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3B7C5B-36A2-447E-BF99-C746392DF6F9}" type="slidenum">
              <a:rPr lang="it-IT" altLang="it-IT" sz="1400" b="1" smtClean="0">
                <a:solidFill>
                  <a:srgbClr val="898989"/>
                </a:solidFill>
              </a:rPr>
              <a:pPr>
                <a:spcBef>
                  <a:spcPct val="0"/>
                </a:spcBef>
                <a:buFontTx/>
                <a:buNone/>
              </a:pPr>
              <a:t>61</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76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65225"/>
            <a:ext cx="8208962"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interpretation </a:t>
            </a:r>
          </a:p>
        </p:txBody>
      </p:sp>
      <p:sp>
        <p:nvSpPr>
          <p:cNvPr id="233475" name="Rectangle 4"/>
          <p:cNvSpPr>
            <a:spLocks noChangeArrowheads="1"/>
          </p:cNvSpPr>
          <p:nvPr/>
        </p:nvSpPr>
        <p:spPr bwMode="auto">
          <a:xfrm>
            <a:off x="127000" y="1589088"/>
            <a:ext cx="8782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000"/>
              <a:t>Simply shaped bodies, allows simple interpretations. Often, though, bodies have complicated shapes, and they have both induced and remanent magnetisations at an angle, and then forward modellingis a more useful approach.</a:t>
            </a:r>
          </a:p>
        </p:txBody>
      </p:sp>
      <p:sp>
        <p:nvSpPr>
          <p:cNvPr id="233476" name="Rectangle 5"/>
          <p:cNvSpPr>
            <a:spLocks noChangeArrowheads="1"/>
          </p:cNvSpPr>
          <p:nvPr/>
        </p:nvSpPr>
        <p:spPr bwMode="auto">
          <a:xfrm>
            <a:off x="152400" y="3119438"/>
            <a:ext cx="8623300" cy="974725"/>
          </a:xfrm>
          <a:prstGeom prst="rect">
            <a:avLst/>
          </a:prstGeom>
          <a:solidFill>
            <a:schemeClr val="bg1"/>
          </a:solidFill>
          <a:ln w="28575">
            <a:solidFill>
              <a:srgbClr val="FF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800" u="sng">
                <a:solidFill>
                  <a:srgbClr val="6600FF"/>
                </a:solidFill>
              </a:rPr>
              <a:t>Forward modelling</a:t>
            </a:r>
            <a:r>
              <a:rPr lang="en-US" altLang="it-IT" sz="2800">
                <a:solidFill>
                  <a:srgbClr val="6600FF"/>
                </a:solidFill>
              </a:rPr>
              <a:t>: guessing a model, computing its anomaly, and comparing it with the observed one</a:t>
            </a:r>
            <a:r>
              <a:rPr lang="en-US" altLang="it-IT" sz="2400">
                <a:solidFill>
                  <a:srgbClr val="6600FF"/>
                </a:solidFill>
              </a:rPr>
              <a:t> </a:t>
            </a:r>
          </a:p>
        </p:txBody>
      </p:sp>
      <p:sp>
        <p:nvSpPr>
          <p:cNvPr id="233477" name="Rectangle 7"/>
          <p:cNvSpPr>
            <a:spLocks noChangeArrowheads="1"/>
          </p:cNvSpPr>
          <p:nvPr/>
        </p:nvSpPr>
        <p:spPr bwMode="auto">
          <a:xfrm>
            <a:off x="168275" y="4489450"/>
            <a:ext cx="48863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AutoNum type="arabicPeriod"/>
            </a:pPr>
            <a:r>
              <a:rPr lang="en-US" altLang="it-IT" sz="2000"/>
              <a:t>“Guess” geology</a:t>
            </a:r>
          </a:p>
          <a:p>
            <a:pPr algn="just" eaLnBrk="1" hangingPunct="1">
              <a:spcBef>
                <a:spcPct val="0"/>
              </a:spcBef>
              <a:buFontTx/>
              <a:buAutoNum type="arabicPeriod"/>
            </a:pPr>
            <a:endParaRPr lang="en-US" altLang="it-IT" sz="2000"/>
          </a:p>
          <a:p>
            <a:pPr algn="just" eaLnBrk="1" hangingPunct="1">
              <a:spcBef>
                <a:spcPct val="0"/>
              </a:spcBef>
              <a:buFontTx/>
              <a:buAutoNum type="arabicPeriod"/>
            </a:pPr>
            <a:r>
              <a:rPr lang="en-US" altLang="it-IT" sz="2000"/>
              <a:t>Calculate result - Compare to data</a:t>
            </a:r>
          </a:p>
          <a:p>
            <a:pPr algn="just" eaLnBrk="1" hangingPunct="1">
              <a:spcBef>
                <a:spcPct val="0"/>
              </a:spcBef>
              <a:buFontTx/>
              <a:buAutoNum type="arabicPeriod"/>
            </a:pPr>
            <a:endParaRPr lang="en-US" altLang="it-IT" sz="2000"/>
          </a:p>
          <a:p>
            <a:pPr algn="just" eaLnBrk="1" hangingPunct="1">
              <a:spcBef>
                <a:spcPct val="0"/>
              </a:spcBef>
              <a:buFontTx/>
              <a:buAutoNum type="arabicPeriod"/>
            </a:pPr>
            <a:r>
              <a:rPr lang="en-US" altLang="it-IT" sz="2000"/>
              <a:t>Iterate.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309563" y="944563"/>
            <a:ext cx="8675687" cy="53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forward modeling</a:t>
            </a:r>
          </a:p>
        </p:txBody>
      </p:sp>
      <p:pic>
        <p:nvPicPr>
          <p:cNvPr id="23552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909763"/>
            <a:ext cx="3500437" cy="4948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24" name="Rectangle 9"/>
          <p:cNvSpPr>
            <a:spLocks noChangeArrowheads="1"/>
          </p:cNvSpPr>
          <p:nvPr/>
        </p:nvSpPr>
        <p:spPr bwMode="auto">
          <a:xfrm>
            <a:off x="123825" y="1452563"/>
            <a:ext cx="518477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forward modeling</a:t>
            </a:r>
          </a:p>
        </p:txBody>
      </p:sp>
      <p:pic>
        <p:nvPicPr>
          <p:cNvPr id="23552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513" y="2238375"/>
            <a:ext cx="4675187" cy="366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26" name="AutoShape 11"/>
          <p:cNvSpPr>
            <a:spLocks noChangeArrowheads="1"/>
          </p:cNvSpPr>
          <p:nvPr/>
        </p:nvSpPr>
        <p:spPr bwMode="auto">
          <a:xfrm>
            <a:off x="3933825" y="4381500"/>
            <a:ext cx="333375" cy="247650"/>
          </a:xfrm>
          <a:prstGeom prst="rightArrow">
            <a:avLst>
              <a:gd name="adj1" fmla="val 50000"/>
              <a:gd name="adj2" fmla="val 33654"/>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37571" name="Rectangle 3"/>
          <p:cNvSpPr>
            <a:spLocks noChangeArrowheads="1"/>
          </p:cNvSpPr>
          <p:nvPr/>
        </p:nvSpPr>
        <p:spPr bwMode="auto">
          <a:xfrm>
            <a:off x="123825" y="1452563"/>
            <a:ext cx="66516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non uniqueness</a:t>
            </a:r>
          </a:p>
        </p:txBody>
      </p:sp>
      <p:pic>
        <p:nvPicPr>
          <p:cNvPr id="23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146425"/>
            <a:ext cx="8518525" cy="2709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7573" name="Rectangle 5"/>
          <p:cNvSpPr>
            <a:spLocks noChangeArrowheads="1"/>
          </p:cNvSpPr>
          <p:nvPr/>
        </p:nvSpPr>
        <p:spPr bwMode="auto">
          <a:xfrm>
            <a:off x="155575" y="1970088"/>
            <a:ext cx="8782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000"/>
              <a:t>Non-uniqueness of the interpretation: it is particularly important that models be constrained by all available information and the remanent magnetisation and susceptibilities of samples measured if possible.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2DCA64-C17F-4A6D-95AA-1B834E00768C}" type="slidenum">
              <a:rPr lang="it-IT" altLang="it-IT" sz="1400" b="1" smtClean="0">
                <a:solidFill>
                  <a:srgbClr val="898989"/>
                </a:solidFill>
              </a:rPr>
              <a:pPr>
                <a:spcBef>
                  <a:spcPct val="0"/>
                </a:spcBef>
                <a:buFontTx/>
                <a:buNone/>
              </a:pPr>
              <a:t>65</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4140200" y="2565400"/>
            <a:ext cx="4824413" cy="338138"/>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Interpretazione anomali magnetica complessa</a:t>
            </a:r>
          </a:p>
        </p:txBody>
      </p:sp>
      <p:pic>
        <p:nvPicPr>
          <p:cNvPr id="1822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44831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38238"/>
            <a:ext cx="67691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7EC437-A001-44DE-93DB-1A99956B2109}" type="slidenum">
              <a:rPr lang="it-IT" altLang="it-IT" sz="1400" b="1" smtClean="0">
                <a:solidFill>
                  <a:srgbClr val="898989"/>
                </a:solidFill>
              </a:rPr>
              <a:pPr>
                <a:spcBef>
                  <a:spcPct val="0"/>
                </a:spcBef>
                <a:buFontTx/>
                <a:buNone/>
              </a:pPr>
              <a:t>66</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65405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AF267D-5467-4C76-8935-5623444C5717}" type="slidenum">
              <a:rPr lang="it-IT" altLang="it-IT" sz="1400" b="1" smtClean="0">
                <a:solidFill>
                  <a:srgbClr val="898989"/>
                </a:solidFill>
              </a:rPr>
              <a:pPr>
                <a:spcBef>
                  <a:spcPct val="0"/>
                </a:spcBef>
                <a:buFontTx/>
                <a:buNone/>
              </a:pPr>
              <a:t>67</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5688013" y="2565400"/>
            <a:ext cx="3455987" cy="338138"/>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Modello sintetico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6588125"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F0DBD7-BA16-4E4C-89A9-258A7CE4EF8F}" type="slidenum">
              <a:rPr lang="it-IT" altLang="it-IT" sz="1400" b="1" smtClean="0">
                <a:solidFill>
                  <a:srgbClr val="898989"/>
                </a:solidFill>
              </a:rPr>
              <a:pPr>
                <a:spcBef>
                  <a:spcPct val="0"/>
                </a:spcBef>
                <a:buFontTx/>
                <a:buNone/>
              </a:pPr>
              <a:t>68</a:t>
            </a:fld>
            <a:endParaRPr lang="it-IT" altLang="it-IT" sz="1400" b="1">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5688013" y="2565400"/>
            <a:ext cx="3455987" cy="338138"/>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risultante dal modello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79688" y="1139736"/>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reduction to the pole.</a:t>
            </a:r>
          </a:p>
        </p:txBody>
      </p:sp>
      <p:sp>
        <p:nvSpPr>
          <p:cNvPr id="212995" name="Rectangle 7"/>
          <p:cNvSpPr>
            <a:spLocks noChangeArrowheads="1"/>
          </p:cNvSpPr>
          <p:nvPr/>
        </p:nvSpPr>
        <p:spPr bwMode="auto">
          <a:xfrm>
            <a:off x="209550" y="1957388"/>
            <a:ext cx="8556625" cy="7937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Objects buried at different locations on the earth yields different total field anomalies</a:t>
            </a:r>
          </a:p>
        </p:txBody>
      </p:sp>
      <p:grpSp>
        <p:nvGrpSpPr>
          <p:cNvPr id="212996" name="Group 14"/>
          <p:cNvGrpSpPr>
            <a:grpSpLocks/>
          </p:cNvGrpSpPr>
          <p:nvPr/>
        </p:nvGrpSpPr>
        <p:grpSpPr bwMode="auto">
          <a:xfrm>
            <a:off x="193675" y="3128963"/>
            <a:ext cx="8753475" cy="3440112"/>
            <a:chOff x="193675" y="2328863"/>
            <a:chExt cx="8753475" cy="3440112"/>
          </a:xfrm>
        </p:grpSpPr>
        <p:grpSp>
          <p:nvGrpSpPr>
            <p:cNvPr id="212997" name="Group 15"/>
            <p:cNvGrpSpPr>
              <a:grpSpLocks/>
            </p:cNvGrpSpPr>
            <p:nvPr/>
          </p:nvGrpSpPr>
          <p:grpSpPr bwMode="auto">
            <a:xfrm>
              <a:off x="193675" y="2328863"/>
              <a:ext cx="2559050" cy="3440112"/>
              <a:chOff x="122" y="1467"/>
              <a:chExt cx="1612" cy="2167"/>
            </a:xfrm>
          </p:grpSpPr>
          <p:pic>
            <p:nvPicPr>
              <p:cNvPr id="21300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 y="1467"/>
                <a:ext cx="1612" cy="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5" name="Text Box 12"/>
              <p:cNvSpPr txBox="1">
                <a:spLocks noChangeArrowheads="1"/>
              </p:cNvSpPr>
              <p:nvPr/>
            </p:nvSpPr>
            <p:spPr bwMode="auto">
              <a:xfrm>
                <a:off x="301" y="3378"/>
                <a:ext cx="1188" cy="256"/>
              </a:xfrm>
              <a:prstGeom prst="rect">
                <a:avLst/>
              </a:prstGeom>
              <a:solidFill>
                <a:schemeClr val="bg1"/>
              </a:solidFill>
              <a:ln w="9525">
                <a:solidFill>
                  <a:srgbClr val="CC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IT" sz="2000"/>
                  <a:t>Inclination=0°</a:t>
                </a:r>
              </a:p>
            </p:txBody>
          </p:sp>
        </p:grpSp>
        <p:grpSp>
          <p:nvGrpSpPr>
            <p:cNvPr id="212998" name="Group 16"/>
            <p:cNvGrpSpPr>
              <a:grpSpLocks/>
            </p:cNvGrpSpPr>
            <p:nvPr/>
          </p:nvGrpSpPr>
          <p:grpSpPr bwMode="auto">
            <a:xfrm>
              <a:off x="3135313" y="2328863"/>
              <a:ext cx="2703512" cy="3436937"/>
              <a:chOff x="1975" y="1467"/>
              <a:chExt cx="1703" cy="2165"/>
            </a:xfrm>
          </p:grpSpPr>
          <p:pic>
            <p:nvPicPr>
              <p:cNvPr id="2130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 y="1467"/>
                <a:ext cx="1703" cy="19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3" name="Text Box 13"/>
              <p:cNvSpPr txBox="1">
                <a:spLocks noChangeArrowheads="1"/>
              </p:cNvSpPr>
              <p:nvPr/>
            </p:nvSpPr>
            <p:spPr bwMode="auto">
              <a:xfrm>
                <a:off x="2201" y="3376"/>
                <a:ext cx="1344" cy="256"/>
              </a:xfrm>
              <a:prstGeom prst="rect">
                <a:avLst/>
              </a:prstGeom>
              <a:solidFill>
                <a:schemeClr val="bg1"/>
              </a:solidFill>
              <a:ln w="9525">
                <a:solidFill>
                  <a:srgbClr val="CC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IT" sz="2000"/>
                  <a:t>Inclination=45°</a:t>
                </a:r>
              </a:p>
            </p:txBody>
          </p:sp>
        </p:grpSp>
        <p:grpSp>
          <p:nvGrpSpPr>
            <p:cNvPr id="212999" name="Group 17"/>
            <p:cNvGrpSpPr>
              <a:grpSpLocks/>
            </p:cNvGrpSpPr>
            <p:nvPr/>
          </p:nvGrpSpPr>
          <p:grpSpPr bwMode="auto">
            <a:xfrm>
              <a:off x="6162675" y="2346325"/>
              <a:ext cx="2784475" cy="3397250"/>
              <a:chOff x="3882" y="1478"/>
              <a:chExt cx="1754" cy="2140"/>
            </a:xfrm>
          </p:grpSpPr>
          <p:pic>
            <p:nvPicPr>
              <p:cNvPr id="21300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 y="1478"/>
                <a:ext cx="1754" cy="1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1" name="Text Box 14"/>
              <p:cNvSpPr txBox="1">
                <a:spLocks noChangeArrowheads="1"/>
              </p:cNvSpPr>
              <p:nvPr/>
            </p:nvSpPr>
            <p:spPr bwMode="auto">
              <a:xfrm>
                <a:off x="4221" y="3362"/>
                <a:ext cx="1266" cy="256"/>
              </a:xfrm>
              <a:prstGeom prst="rect">
                <a:avLst/>
              </a:prstGeom>
              <a:solidFill>
                <a:schemeClr val="bg1"/>
              </a:solidFill>
              <a:ln w="9525">
                <a:solidFill>
                  <a:srgbClr val="CC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IT" sz="2000"/>
                  <a:t>Inclination=90°</a:t>
                </a: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207963" y="884238"/>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aireborne survey</a:t>
            </a:r>
            <a:endParaRPr lang="en-US" altLang="it-IT" sz="2400">
              <a:ea typeface="ＭＳ Ｐゴシック" panose="020B0600070205080204" pitchFamily="34" charset="-128"/>
            </a:endParaRPr>
          </a:p>
        </p:txBody>
      </p:sp>
      <p:sp>
        <p:nvSpPr>
          <p:cNvPr id="102403" name="Rectangle 3"/>
          <p:cNvSpPr>
            <a:spLocks noChangeArrowheads="1"/>
          </p:cNvSpPr>
          <p:nvPr/>
        </p:nvSpPr>
        <p:spPr bwMode="auto">
          <a:xfrm>
            <a:off x="190500" y="1462088"/>
            <a:ext cx="47625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dirty="0"/>
              <a:t> </a:t>
            </a:r>
            <a:r>
              <a:rPr lang="en-US" altLang="it-IT" sz="1800" dirty="0"/>
              <a:t>In practice, the surveying of magnetic anomalies is most efficiently carried out from an </a:t>
            </a:r>
            <a:r>
              <a:rPr lang="en-US" altLang="it-IT" sz="1800" dirty="0">
                <a:solidFill>
                  <a:srgbClr val="0070C0"/>
                </a:solidFill>
              </a:rPr>
              <a:t>aircraft</a:t>
            </a:r>
            <a:r>
              <a:rPr lang="en-US" altLang="it-IT" sz="1800" dirty="0"/>
              <a:t>. The magnetometer must be removed as far as possible from the magnetic environment of the aircraft. </a:t>
            </a:r>
          </a:p>
        </p:txBody>
      </p:sp>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104" y="4189281"/>
            <a:ext cx="2923481" cy="2526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5" name="Rectangle 5"/>
          <p:cNvSpPr>
            <a:spLocks noChangeArrowheads="1"/>
          </p:cNvSpPr>
          <p:nvPr/>
        </p:nvSpPr>
        <p:spPr bwMode="auto">
          <a:xfrm>
            <a:off x="244475" y="3196162"/>
            <a:ext cx="4762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This may be achieved by mounting the instrument on a </a:t>
            </a:r>
            <a:r>
              <a:rPr lang="en-US" altLang="it-IT" sz="1800" dirty="0">
                <a:solidFill>
                  <a:srgbClr val="0070C0"/>
                </a:solidFill>
              </a:rPr>
              <a:t>fixed boom</a:t>
            </a:r>
            <a:r>
              <a:rPr lang="en-US" altLang="it-IT" sz="1800" dirty="0"/>
              <a:t>, several meters long.  Alternatively, the device may be towed behind the aircraft in an aerodynamic housing, at the end of a </a:t>
            </a:r>
            <a:r>
              <a:rPr lang="en-US" altLang="it-IT" sz="1800" dirty="0">
                <a:solidFill>
                  <a:srgbClr val="0070C0"/>
                </a:solidFill>
              </a:rPr>
              <a:t>cable 30–150m long</a:t>
            </a:r>
            <a:r>
              <a:rPr lang="en-US" altLang="it-IT" sz="1800" dirty="0"/>
              <a:t>. The “bird” containing the magnetometer then flies behind and below the aircraft. </a:t>
            </a:r>
            <a:endParaRPr lang="it-IT" altLang="it-IT" sz="1800" dirty="0"/>
          </a:p>
        </p:txBody>
      </p:sp>
      <p:sp>
        <p:nvSpPr>
          <p:cNvPr id="102406" name="Rectangle 6"/>
          <p:cNvSpPr>
            <a:spLocks noChangeArrowheads="1"/>
          </p:cNvSpPr>
          <p:nvPr/>
        </p:nvSpPr>
        <p:spPr bwMode="auto">
          <a:xfrm>
            <a:off x="292100" y="5483225"/>
            <a:ext cx="4762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dirty="0"/>
              <a:t> Airborne magnetometers generally have </a:t>
            </a:r>
            <a:r>
              <a:rPr lang="en-US" altLang="it-IT" sz="1800" dirty="0">
                <a:solidFill>
                  <a:srgbClr val="0070C0"/>
                </a:solidFill>
              </a:rPr>
              <a:t>higher sensitivity (≈ 0.01 </a:t>
            </a:r>
            <a:r>
              <a:rPr lang="en-US" altLang="it-IT" sz="1800" dirty="0" err="1">
                <a:solidFill>
                  <a:srgbClr val="0070C0"/>
                </a:solidFill>
              </a:rPr>
              <a:t>nT</a:t>
            </a:r>
            <a:r>
              <a:rPr lang="en-US" altLang="it-IT" sz="1800" dirty="0">
                <a:solidFill>
                  <a:srgbClr val="0070C0"/>
                </a:solidFill>
              </a:rPr>
              <a:t>) </a:t>
            </a:r>
            <a:r>
              <a:rPr lang="en-US" altLang="it-IT" sz="1800" dirty="0"/>
              <a:t>than those used </a:t>
            </a:r>
            <a:r>
              <a:rPr lang="en-US" altLang="it-IT" sz="1800" dirty="0">
                <a:solidFill>
                  <a:srgbClr val="0070C0"/>
                </a:solidFill>
              </a:rPr>
              <a:t>in ground-based surveying (sensitivity ≈ 1 </a:t>
            </a:r>
            <a:r>
              <a:rPr lang="en-US" altLang="it-IT" sz="1800" dirty="0" err="1">
                <a:solidFill>
                  <a:srgbClr val="0070C0"/>
                </a:solidFill>
              </a:rPr>
              <a:t>nT</a:t>
            </a:r>
            <a:r>
              <a:rPr lang="en-US" altLang="it-IT" sz="1800" dirty="0">
                <a:solidFill>
                  <a:srgbClr val="0070C0"/>
                </a:solidFill>
              </a:rPr>
              <a:t>)</a:t>
            </a:r>
            <a:r>
              <a:rPr lang="en-US" altLang="it-IT" sz="1800" dirty="0"/>
              <a:t>.</a:t>
            </a:r>
            <a:endParaRPr lang="it-IT" altLang="it-IT" sz="1800" dirty="0"/>
          </a:p>
        </p:txBody>
      </p:sp>
      <p:pic>
        <p:nvPicPr>
          <p:cNvPr id="1024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152" y="1448576"/>
            <a:ext cx="3640138" cy="261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207963" y="1052736"/>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reduction to the pole.</a:t>
            </a:r>
          </a:p>
        </p:txBody>
      </p:sp>
      <p:sp>
        <p:nvSpPr>
          <p:cNvPr id="215043" name="Rectangle 16"/>
          <p:cNvSpPr>
            <a:spLocks noChangeArrowheads="1"/>
          </p:cNvSpPr>
          <p:nvPr/>
        </p:nvSpPr>
        <p:spPr bwMode="auto">
          <a:xfrm>
            <a:off x="254000" y="1578843"/>
            <a:ext cx="66865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asymmetry (or skewness) of a magnetic anomaly can be compensated by the method of reduction to the pole.</a:t>
            </a:r>
          </a:p>
          <a:p>
            <a:pPr algn="just" eaLnBrk="1" hangingPunct="1">
              <a:spcBef>
                <a:spcPct val="0"/>
              </a:spcBef>
              <a:buFontTx/>
              <a:buChar char="•"/>
            </a:pPr>
            <a:r>
              <a:rPr lang="en-US" altLang="it-IT" sz="1800"/>
              <a:t> This consists of recalculating the observed anomaly for the case that the magnetization is vertical. The method involves sophisticated data-processing.</a:t>
            </a:r>
          </a:p>
        </p:txBody>
      </p:sp>
      <p:pic>
        <p:nvPicPr>
          <p:cNvPr id="21504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050" y="1632174"/>
            <a:ext cx="1889125" cy="346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4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038475"/>
            <a:ext cx="1960562" cy="366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46" name="Rectangle 20"/>
          <p:cNvSpPr>
            <a:spLocks noChangeArrowheads="1"/>
          </p:cNvSpPr>
          <p:nvPr/>
        </p:nvSpPr>
        <p:spPr bwMode="auto">
          <a:xfrm>
            <a:off x="2603500" y="5118100"/>
            <a:ext cx="6334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reduction to the pole removes the asymmetry of an anomaly and allows a better location of the margins of the disturbing body. Among other applications, the procedure has proved to be important for detailed interpretation of the oceanic crustal magnetizations responsible for lineated oceanic magnetic anomalies..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1F8C8-4014-4F16-A404-57D8C7A45A8B}" type="slidenum">
              <a:rPr lang="it-IT" altLang="it-IT" smtClean="0">
                <a:solidFill>
                  <a:srgbClr val="898989"/>
                </a:solidFill>
                <a:latin typeface="Calibri" panose="020F0502020204030204" pitchFamily="34" charset="0"/>
              </a:rPr>
              <a:pPr/>
              <a:t>8</a:t>
            </a:fld>
            <a:endParaRPr lang="it-IT" altLang="it-IT">
              <a:solidFill>
                <a:srgbClr val="898989"/>
              </a:solidFill>
              <a:latin typeface="Calibri" panose="020F0502020204030204" pitchFamily="34" charset="0"/>
            </a:endParaRPr>
          </a:p>
        </p:txBody>
      </p:sp>
      <p:sp>
        <p:nvSpPr>
          <p:cNvPr id="112643" name="AutoShape 4" descr="Risultati immagini per magnetic survey"/>
          <p:cNvSpPr>
            <a:spLocks noChangeAspect="1" noChangeArrowheads="1"/>
          </p:cNvSpPr>
          <p:nvPr/>
        </p:nvSpPr>
        <p:spPr bwMode="auto">
          <a:xfrm>
            <a:off x="2195513" y="1844675"/>
            <a:ext cx="24288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pic>
        <p:nvPicPr>
          <p:cNvPr id="112644" name="Picture 6" descr="Sketch of the BGR airborne magnetic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135063"/>
            <a:ext cx="367188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ADEB85-803F-4F6F-BFE2-643D69EA26AE}" type="slidenum">
              <a:rPr lang="it-IT" altLang="it-IT" smtClean="0">
                <a:solidFill>
                  <a:srgbClr val="898989"/>
                </a:solidFill>
                <a:latin typeface="Calibri" panose="020F0502020204030204" pitchFamily="34" charset="0"/>
              </a:rPr>
              <a:pPr/>
              <a:t>9</a:t>
            </a:fld>
            <a:endParaRPr lang="it-IT" altLang="it-IT">
              <a:solidFill>
                <a:srgbClr val="898989"/>
              </a:solidFill>
              <a:latin typeface="Calibri" panose="020F0502020204030204" pitchFamily="34" charset="0"/>
            </a:endParaRPr>
          </a:p>
        </p:txBody>
      </p:sp>
      <p:pic>
        <p:nvPicPr>
          <p:cNvPr id="104451" name="Picture 2" descr="Risultati immagini per magnetic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28775"/>
            <a:ext cx="69850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18564</TotalTime>
  <Words>4700</Words>
  <Application>Microsoft Office PowerPoint</Application>
  <PresentationFormat>On-screen Show (4:3)</PresentationFormat>
  <Paragraphs>332</Paragraphs>
  <Slides>70</Slides>
  <Notes>65</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7" baseType="lpstr">
      <vt:lpstr>ＭＳ Ｐゴシック</vt:lpstr>
      <vt:lpstr>Arial</vt:lpstr>
      <vt:lpstr>Calibri</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594</cp:revision>
  <dcterms:created xsi:type="dcterms:W3CDTF">2013-09-23T10:57:03Z</dcterms:created>
  <dcterms:modified xsi:type="dcterms:W3CDTF">2020-11-04T06:20:54Z</dcterms:modified>
</cp:coreProperties>
</file>