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7"/>
  </p:notesMasterIdLst>
  <p:sldIdLst>
    <p:sldId id="305" r:id="rId2"/>
    <p:sldId id="306" r:id="rId3"/>
    <p:sldId id="307" r:id="rId4"/>
    <p:sldId id="308" r:id="rId5"/>
    <p:sldId id="309" r:id="rId6"/>
    <p:sldId id="310" r:id="rId7"/>
    <p:sldId id="311" r:id="rId8"/>
    <p:sldId id="312" r:id="rId9"/>
    <p:sldId id="314" r:id="rId10"/>
    <p:sldId id="315" r:id="rId11"/>
    <p:sldId id="316" r:id="rId12"/>
    <p:sldId id="317" r:id="rId13"/>
    <p:sldId id="318" r:id="rId14"/>
    <p:sldId id="298" r:id="rId15"/>
    <p:sldId id="280" r:id="rId16"/>
    <p:sldId id="257" r:id="rId17"/>
    <p:sldId id="282" r:id="rId18"/>
    <p:sldId id="281" r:id="rId19"/>
    <p:sldId id="259" r:id="rId20"/>
    <p:sldId id="265" r:id="rId21"/>
    <p:sldId id="285" r:id="rId22"/>
    <p:sldId id="284" r:id="rId23"/>
    <p:sldId id="261" r:id="rId24"/>
    <p:sldId id="263" r:id="rId25"/>
    <p:sldId id="264" r:id="rId26"/>
    <p:sldId id="267" r:id="rId27"/>
    <p:sldId id="269" r:id="rId28"/>
    <p:sldId id="270" r:id="rId29"/>
    <p:sldId id="271" r:id="rId30"/>
    <p:sldId id="304" r:id="rId31"/>
    <p:sldId id="297" r:id="rId32"/>
    <p:sldId id="272" r:id="rId33"/>
    <p:sldId id="342" r:id="rId34"/>
    <p:sldId id="275" r:id="rId35"/>
    <p:sldId id="279" r:id="rId36"/>
    <p:sldId id="276" r:id="rId37"/>
    <p:sldId id="346" r:id="rId38"/>
    <p:sldId id="277" r:id="rId39"/>
    <p:sldId id="278" r:id="rId40"/>
    <p:sldId id="319" r:id="rId41"/>
    <p:sldId id="320" r:id="rId42"/>
    <p:sldId id="321" r:id="rId43"/>
    <p:sldId id="323" r:id="rId44"/>
    <p:sldId id="324" r:id="rId45"/>
    <p:sldId id="325" r:id="rId46"/>
    <p:sldId id="322" r:id="rId47"/>
    <p:sldId id="341" r:id="rId48"/>
    <p:sldId id="326" r:id="rId49"/>
    <p:sldId id="327" r:id="rId50"/>
    <p:sldId id="328" r:id="rId51"/>
    <p:sldId id="329" r:id="rId52"/>
    <p:sldId id="330" r:id="rId53"/>
    <p:sldId id="331" r:id="rId54"/>
    <p:sldId id="332" r:id="rId55"/>
    <p:sldId id="333" r:id="rId56"/>
    <p:sldId id="334" r:id="rId57"/>
    <p:sldId id="335" r:id="rId58"/>
    <p:sldId id="336" r:id="rId59"/>
    <p:sldId id="337" r:id="rId60"/>
    <p:sldId id="338" r:id="rId61"/>
    <p:sldId id="339" r:id="rId62"/>
    <p:sldId id="340" r:id="rId63"/>
    <p:sldId id="343" r:id="rId64"/>
    <p:sldId id="344" r:id="rId65"/>
    <p:sldId id="345" r:id="rId6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116" d="100"/>
          <a:sy n="116" d="100"/>
        </p:scale>
        <p:origin x="142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 Id="rId4" Type="http://schemas.openxmlformats.org/officeDocument/2006/relationships/image" Target="../media/image4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image" Target="../media/image57.wmf"/><Relationship Id="rId7" Type="http://schemas.openxmlformats.org/officeDocument/2006/relationships/image" Target="../media/image61.wmf"/><Relationship Id="rId2" Type="http://schemas.openxmlformats.org/officeDocument/2006/relationships/image" Target="../media/image56.wmf"/><Relationship Id="rId1" Type="http://schemas.openxmlformats.org/officeDocument/2006/relationships/image" Target="../media/image55.wmf"/><Relationship Id="rId6" Type="http://schemas.openxmlformats.org/officeDocument/2006/relationships/image" Target="../media/image60.wmf"/><Relationship Id="rId5" Type="http://schemas.openxmlformats.org/officeDocument/2006/relationships/image" Target="../media/image59.wmf"/><Relationship Id="rId4" Type="http://schemas.openxmlformats.org/officeDocument/2006/relationships/image" Target="../media/image58.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63.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9.wmf"/><Relationship Id="rId4" Type="http://schemas.openxmlformats.org/officeDocument/2006/relationships/image" Target="../media/image72.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5" Type="http://schemas.openxmlformats.org/officeDocument/2006/relationships/image" Target="../media/image29.wmf"/><Relationship Id="rId4"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76.wmf"/><Relationship Id="rId1" Type="http://schemas.openxmlformats.org/officeDocument/2006/relationships/image" Target="../media/image75.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image" Target="../media/image77.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81.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image" Target="../media/image84.wmf"/><Relationship Id="rId1" Type="http://schemas.openxmlformats.org/officeDocument/2006/relationships/image" Target="../media/image83.wmf"/><Relationship Id="rId4" Type="http://schemas.openxmlformats.org/officeDocument/2006/relationships/image" Target="../media/image86.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92.wmf"/><Relationship Id="rId1" Type="http://schemas.openxmlformats.org/officeDocument/2006/relationships/image" Target="../media/image91.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95.wmf"/></Relationships>
</file>

<file path=ppt/drawings/_rels/vmlDrawing26.vml.rels><?xml version="1.0" encoding="UTF-8" standalone="yes"?>
<Relationships xmlns="http://schemas.openxmlformats.org/package/2006/relationships"><Relationship Id="rId8" Type="http://schemas.openxmlformats.org/officeDocument/2006/relationships/image" Target="../media/image104.wmf"/><Relationship Id="rId3" Type="http://schemas.openxmlformats.org/officeDocument/2006/relationships/image" Target="../media/image99.wmf"/><Relationship Id="rId7" Type="http://schemas.openxmlformats.org/officeDocument/2006/relationships/image" Target="../media/image103.wmf"/><Relationship Id="rId2" Type="http://schemas.openxmlformats.org/officeDocument/2006/relationships/image" Target="../media/image98.wmf"/><Relationship Id="rId1" Type="http://schemas.openxmlformats.org/officeDocument/2006/relationships/image" Target="../media/image97.wmf"/><Relationship Id="rId6" Type="http://schemas.openxmlformats.org/officeDocument/2006/relationships/image" Target="../media/image102.wmf"/><Relationship Id="rId5" Type="http://schemas.openxmlformats.org/officeDocument/2006/relationships/image" Target="../media/image101.wmf"/><Relationship Id="rId4" Type="http://schemas.openxmlformats.org/officeDocument/2006/relationships/image" Target="../media/image100.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107.wmf"/><Relationship Id="rId1" Type="http://schemas.openxmlformats.org/officeDocument/2006/relationships/image" Target="../media/image106.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11.wmf"/><Relationship Id="rId2" Type="http://schemas.openxmlformats.org/officeDocument/2006/relationships/image" Target="../media/image110.wmf"/><Relationship Id="rId1" Type="http://schemas.openxmlformats.org/officeDocument/2006/relationships/image" Target="../media/image106.wmf"/><Relationship Id="rId4" Type="http://schemas.openxmlformats.org/officeDocument/2006/relationships/image" Target="../media/image112.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15.wmf"/><Relationship Id="rId2" Type="http://schemas.openxmlformats.org/officeDocument/2006/relationships/image" Target="../media/image114.wmf"/><Relationship Id="rId1" Type="http://schemas.openxmlformats.org/officeDocument/2006/relationships/image" Target="../media/image11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20.wmf"/><Relationship Id="rId2" Type="http://schemas.openxmlformats.org/officeDocument/2006/relationships/image" Target="../media/image119.wmf"/><Relationship Id="rId1" Type="http://schemas.openxmlformats.org/officeDocument/2006/relationships/image" Target="../media/image118.wmf"/><Relationship Id="rId4" Type="http://schemas.openxmlformats.org/officeDocument/2006/relationships/image" Target="../media/image121.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124.wmf"/><Relationship Id="rId2" Type="http://schemas.openxmlformats.org/officeDocument/2006/relationships/image" Target="../media/image123.wmf"/><Relationship Id="rId1" Type="http://schemas.openxmlformats.org/officeDocument/2006/relationships/image" Target="../media/image122.wmf"/><Relationship Id="rId5" Type="http://schemas.openxmlformats.org/officeDocument/2006/relationships/image" Target="../media/image126.wmf"/><Relationship Id="rId4" Type="http://schemas.openxmlformats.org/officeDocument/2006/relationships/image" Target="../media/image125.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128.wmf"/><Relationship Id="rId1" Type="http://schemas.openxmlformats.org/officeDocument/2006/relationships/image" Target="../media/image127.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134.wmf"/><Relationship Id="rId2" Type="http://schemas.openxmlformats.org/officeDocument/2006/relationships/image" Target="../media/image133.wmf"/><Relationship Id="rId1" Type="http://schemas.openxmlformats.org/officeDocument/2006/relationships/image" Target="../media/image132.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35.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138.wmf"/><Relationship Id="rId1" Type="http://schemas.openxmlformats.org/officeDocument/2006/relationships/image" Target="../media/image137.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141.wmf"/><Relationship Id="rId7" Type="http://schemas.openxmlformats.org/officeDocument/2006/relationships/image" Target="../media/image145.wmf"/><Relationship Id="rId2" Type="http://schemas.openxmlformats.org/officeDocument/2006/relationships/image" Target="../media/image140.wmf"/><Relationship Id="rId1" Type="http://schemas.openxmlformats.org/officeDocument/2006/relationships/image" Target="../media/image139.wmf"/><Relationship Id="rId6" Type="http://schemas.openxmlformats.org/officeDocument/2006/relationships/image" Target="../media/image144.wmf"/><Relationship Id="rId5" Type="http://schemas.openxmlformats.org/officeDocument/2006/relationships/image" Target="../media/image143.wmf"/><Relationship Id="rId4" Type="http://schemas.openxmlformats.org/officeDocument/2006/relationships/image" Target="../media/image142.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148.wmf"/><Relationship Id="rId2" Type="http://schemas.openxmlformats.org/officeDocument/2006/relationships/image" Target="../media/image147.wmf"/><Relationship Id="rId1" Type="http://schemas.openxmlformats.org/officeDocument/2006/relationships/image" Target="../media/image146.wmf"/><Relationship Id="rId5" Type="http://schemas.openxmlformats.org/officeDocument/2006/relationships/image" Target="../media/image150.wmf"/><Relationship Id="rId4" Type="http://schemas.openxmlformats.org/officeDocument/2006/relationships/image" Target="../media/image149.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154.wmf"/><Relationship Id="rId2" Type="http://schemas.openxmlformats.org/officeDocument/2006/relationships/image" Target="../media/image153.wmf"/><Relationship Id="rId1" Type="http://schemas.openxmlformats.org/officeDocument/2006/relationships/image" Target="../media/image152.wmf"/><Relationship Id="rId4" Type="http://schemas.openxmlformats.org/officeDocument/2006/relationships/image" Target="../media/image155.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5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5" Type="http://schemas.openxmlformats.org/officeDocument/2006/relationships/image" Target="../media/image20.wmf"/><Relationship Id="rId4" Type="http://schemas.openxmlformats.org/officeDocument/2006/relationships/image" Target="../media/image19.w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160.wmf"/><Relationship Id="rId7" Type="http://schemas.openxmlformats.org/officeDocument/2006/relationships/image" Target="../media/image164.wmf"/><Relationship Id="rId2" Type="http://schemas.openxmlformats.org/officeDocument/2006/relationships/image" Target="../media/image159.wmf"/><Relationship Id="rId1" Type="http://schemas.openxmlformats.org/officeDocument/2006/relationships/image" Target="../media/image158.wmf"/><Relationship Id="rId6" Type="http://schemas.openxmlformats.org/officeDocument/2006/relationships/image" Target="../media/image163.wmf"/><Relationship Id="rId5" Type="http://schemas.openxmlformats.org/officeDocument/2006/relationships/image" Target="../media/image162.wmf"/><Relationship Id="rId4" Type="http://schemas.openxmlformats.org/officeDocument/2006/relationships/image" Target="../media/image161.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65.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91.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69.wmf"/></Relationships>
</file>

<file path=ppt/drawings/_rels/vmlDrawing44.vml.rels><?xml version="1.0" encoding="UTF-8" standalone="yes"?>
<Relationships xmlns="http://schemas.openxmlformats.org/package/2006/relationships"><Relationship Id="rId2" Type="http://schemas.openxmlformats.org/officeDocument/2006/relationships/image" Target="../media/image172.wmf"/><Relationship Id="rId1" Type="http://schemas.openxmlformats.org/officeDocument/2006/relationships/image" Target="../media/image171.wmf"/></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175.wmf"/><Relationship Id="rId2" Type="http://schemas.openxmlformats.org/officeDocument/2006/relationships/image" Target="../media/image174.wmf"/><Relationship Id="rId1" Type="http://schemas.openxmlformats.org/officeDocument/2006/relationships/image" Target="../media/image173.wmf"/><Relationship Id="rId4" Type="http://schemas.openxmlformats.org/officeDocument/2006/relationships/image" Target="../media/image17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5" Type="http://schemas.openxmlformats.org/officeDocument/2006/relationships/image" Target="../media/image29.wmf"/><Relationship Id="rId4"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4" Type="http://schemas.openxmlformats.org/officeDocument/2006/relationships/image" Target="../media/image3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8AC903-59B2-48C2-ADD1-CE4E137E11D0}" type="datetimeFigureOut">
              <a:rPr lang="it-IT" smtClean="0"/>
              <a:pPr/>
              <a:t>16/12/2020</a:t>
            </a:fld>
            <a:endParaRPr lang="it-I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90815A-6F60-467E-81D5-60D832AF5438}" type="slidenum">
              <a:rPr lang="it-IT" smtClean="0"/>
              <a:pPr/>
              <a:t>‹#›</a:t>
            </a:fld>
            <a:endParaRPr lang="it-IT"/>
          </a:p>
        </p:txBody>
      </p:sp>
    </p:spTree>
    <p:extLst>
      <p:ext uri="{BB962C8B-B14F-4D97-AF65-F5344CB8AC3E}">
        <p14:creationId xmlns:p14="http://schemas.microsoft.com/office/powerpoint/2010/main" val="3854519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DB5AA019-0589-4556-BB4C-ACAF4890078F}" type="slidenum">
              <a:rPr lang="it-IT"/>
              <a:pPr/>
              <a:t>37</a:t>
            </a:fld>
            <a:endParaRPr lang="it-IT"/>
          </a:p>
        </p:txBody>
      </p:sp>
      <p:sp>
        <p:nvSpPr>
          <p:cNvPr id="481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130"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atin typeface="Calibri" pitchFamily="34" charset="0"/>
              <a:ea typeface="Microsoft YaHei" pitchFamily="34" charset="-122"/>
            </a:endParaRPr>
          </a:p>
        </p:txBody>
      </p:sp>
      <p:sp>
        <p:nvSpPr>
          <p:cNvPr id="48131"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3270AA0-E5F6-4122-9C33-E1544783F5A0}" type="slidenum">
              <a:rPr lang="it-IT" sz="1200">
                <a:solidFill>
                  <a:srgbClr val="000000"/>
                </a:solidFill>
                <a:latin typeface="Calibri"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37</a:t>
            </a:fld>
            <a:endParaRPr lang="it-IT" sz="1200">
              <a:solidFill>
                <a:srgbClr val="000000"/>
              </a:solidFill>
              <a:latin typeface="Calibri" pitchFamily="34" charset="0"/>
            </a:endParaRPr>
          </a:p>
        </p:txBody>
      </p:sp>
    </p:spTree>
    <p:extLst>
      <p:ext uri="{BB962C8B-B14F-4D97-AF65-F5344CB8AC3E}">
        <p14:creationId xmlns:p14="http://schemas.microsoft.com/office/powerpoint/2010/main" val="2990283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1C71C905-7A5D-4F79-881D-936A30C51E43}" type="slidenum">
              <a:rPr lang="it-IT"/>
              <a:pPr/>
              <a:t>48</a:t>
            </a:fld>
            <a:endParaRPr lang="it-IT"/>
          </a:p>
        </p:txBody>
      </p:sp>
      <p:sp>
        <p:nvSpPr>
          <p:cNvPr id="3584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5842" name="Text Box 2"/>
          <p:cNvSpPr txBox="1">
            <a:spLocks noGrp="1" noChangeArrowheads="1"/>
          </p:cNvSpPr>
          <p:nvPr>
            <p:ph type="body" idx="1"/>
          </p:nvPr>
        </p:nvSpPr>
        <p:spPr bwMode="auto">
          <a:xfrm>
            <a:off x="685800" y="4343400"/>
            <a:ext cx="5486400" cy="4114800"/>
          </a:xfrm>
          <a:prstGeom prst="rect">
            <a:avLst/>
          </a:prstGeom>
          <a:noFill/>
          <a:ln>
            <a:round/>
            <a:headEnd/>
            <a:tailEnd/>
          </a:ln>
        </p:spPr>
        <p:txBody>
          <a:bodyP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dirty="0">
              <a:latin typeface="Calibri" pitchFamily="32" charset="0"/>
              <a:ea typeface="Microsoft YaHei" charset="-122"/>
            </a:endParaRPr>
          </a:p>
        </p:txBody>
      </p:sp>
      <p:sp>
        <p:nvSpPr>
          <p:cNvPr id="35843"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A754A65-E4BF-4069-A00F-0BAA990378AF}" type="slidenum">
              <a:rPr lang="it-IT" sz="1200">
                <a:solidFill>
                  <a:srgbClr val="000000"/>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48</a:t>
            </a:fld>
            <a:endParaRPr lang="it-IT" sz="1200">
              <a:solidFill>
                <a:srgbClr val="000000"/>
              </a:solidFill>
              <a:latin typeface="Calibri" pitchFamily="32" charset="0"/>
            </a:endParaRPr>
          </a:p>
        </p:txBody>
      </p:sp>
    </p:spTree>
    <p:extLst>
      <p:ext uri="{BB962C8B-B14F-4D97-AF65-F5344CB8AC3E}">
        <p14:creationId xmlns:p14="http://schemas.microsoft.com/office/powerpoint/2010/main" val="1633773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DD5A88C5-5F16-4094-9F38-B61A14F6AE28}" type="slidenum">
              <a:rPr lang="it-IT"/>
              <a:pPr/>
              <a:t>49</a:t>
            </a:fld>
            <a:endParaRPr lang="it-IT"/>
          </a:p>
        </p:txBody>
      </p:sp>
      <p:sp>
        <p:nvSpPr>
          <p:cNvPr id="3686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6866" name="Text Box 2"/>
          <p:cNvSpPr txBox="1">
            <a:spLocks noGrp="1" noChangeArrowheads="1"/>
          </p:cNvSpPr>
          <p:nvPr>
            <p:ph type="body" idx="1"/>
          </p:nvPr>
        </p:nvSpPr>
        <p:spPr bwMode="auto">
          <a:xfrm>
            <a:off x="685800" y="4343400"/>
            <a:ext cx="5486400" cy="4114800"/>
          </a:xfrm>
          <a:prstGeom prst="rect">
            <a:avLst/>
          </a:prstGeom>
          <a:noFill/>
          <a:ln>
            <a:round/>
            <a:headEnd/>
            <a:tailEnd/>
          </a:ln>
        </p:spPr>
        <p:txBody>
          <a:bodyP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latin typeface="Calibri" pitchFamily="32" charset="0"/>
                <a:ea typeface="Microsoft YaHei" charset="-122"/>
              </a:rPr>
              <a:t>Oggi analizziamo come sotto l’azione di forze questi corpi si deformano</a:t>
            </a:r>
          </a:p>
        </p:txBody>
      </p:sp>
      <p:sp>
        <p:nvSpPr>
          <p:cNvPr id="36867"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1DE6AEA-0A5B-4A1B-89E5-28F9E343D134}" type="slidenum">
              <a:rPr lang="it-IT" sz="1200">
                <a:solidFill>
                  <a:srgbClr val="000000"/>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49</a:t>
            </a:fld>
            <a:endParaRPr lang="it-IT" sz="1200">
              <a:solidFill>
                <a:srgbClr val="000000"/>
              </a:solidFill>
              <a:latin typeface="Calibri" pitchFamily="32" charset="0"/>
            </a:endParaRPr>
          </a:p>
        </p:txBody>
      </p:sp>
    </p:spTree>
    <p:extLst>
      <p:ext uri="{BB962C8B-B14F-4D97-AF65-F5344CB8AC3E}">
        <p14:creationId xmlns:p14="http://schemas.microsoft.com/office/powerpoint/2010/main" val="1593369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1D54DD9B-572F-47E1-A0AD-8B3DDFDDA39A}" type="slidenum">
              <a:rPr lang="it-IT"/>
              <a:pPr/>
              <a:t>50</a:t>
            </a:fld>
            <a:endParaRPr lang="it-IT"/>
          </a:p>
        </p:txBody>
      </p:sp>
      <p:sp>
        <p:nvSpPr>
          <p:cNvPr id="3788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890"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atin typeface="Calibri" pitchFamily="32" charset="0"/>
              <a:ea typeface="Microsoft YaHei" charset="-122"/>
            </a:endParaRPr>
          </a:p>
        </p:txBody>
      </p:sp>
      <p:sp>
        <p:nvSpPr>
          <p:cNvPr id="37891"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703AD110-F135-4856-949F-8EA75C475D91}" type="slidenum">
              <a:rPr lang="it-IT" sz="1200">
                <a:solidFill>
                  <a:srgbClr val="000000"/>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50</a:t>
            </a:fld>
            <a:endParaRPr lang="it-IT" sz="1200">
              <a:solidFill>
                <a:srgbClr val="000000"/>
              </a:solidFill>
              <a:latin typeface="Calibri" pitchFamily="32" charset="0"/>
            </a:endParaRPr>
          </a:p>
        </p:txBody>
      </p:sp>
    </p:spTree>
    <p:extLst>
      <p:ext uri="{BB962C8B-B14F-4D97-AF65-F5344CB8AC3E}">
        <p14:creationId xmlns:p14="http://schemas.microsoft.com/office/powerpoint/2010/main" val="3574132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E4388A6D-B6A2-4E5B-99FC-99E646AD568A}" type="slidenum">
              <a:rPr lang="it-IT"/>
              <a:pPr/>
              <a:t>51</a:t>
            </a:fld>
            <a:endParaRPr lang="it-IT"/>
          </a:p>
        </p:txBody>
      </p:sp>
      <p:sp>
        <p:nvSpPr>
          <p:cNvPr id="389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914"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atin typeface="Calibri" pitchFamily="32" charset="0"/>
              <a:ea typeface="Microsoft YaHei" charset="-122"/>
            </a:endParaRPr>
          </a:p>
        </p:txBody>
      </p:sp>
      <p:sp>
        <p:nvSpPr>
          <p:cNvPr id="38915"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A93986D-BFFC-4D47-81F3-0416CA8ED5E8}" type="slidenum">
              <a:rPr lang="it-IT" sz="1200">
                <a:solidFill>
                  <a:srgbClr val="000000"/>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51</a:t>
            </a:fld>
            <a:endParaRPr lang="it-IT" sz="1200">
              <a:solidFill>
                <a:srgbClr val="000000"/>
              </a:solidFill>
              <a:latin typeface="Calibri" pitchFamily="32" charset="0"/>
            </a:endParaRPr>
          </a:p>
        </p:txBody>
      </p:sp>
    </p:spTree>
    <p:extLst>
      <p:ext uri="{BB962C8B-B14F-4D97-AF65-F5344CB8AC3E}">
        <p14:creationId xmlns:p14="http://schemas.microsoft.com/office/powerpoint/2010/main" val="2855354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4EDECE17-2EC5-488E-A1FF-3D882F8B4963}" type="slidenum">
              <a:rPr lang="it-IT"/>
              <a:pPr/>
              <a:t>52</a:t>
            </a:fld>
            <a:endParaRPr lang="it-IT"/>
          </a:p>
        </p:txBody>
      </p:sp>
      <p:sp>
        <p:nvSpPr>
          <p:cNvPr id="409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0962"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atin typeface="Calibri" pitchFamily="32" charset="0"/>
              <a:ea typeface="Microsoft YaHei" charset="-122"/>
            </a:endParaRPr>
          </a:p>
        </p:txBody>
      </p:sp>
      <p:sp>
        <p:nvSpPr>
          <p:cNvPr id="40963"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039D193-91B0-4D26-9EDE-4A21791E88DD}" type="slidenum">
              <a:rPr lang="it-IT" sz="1200">
                <a:solidFill>
                  <a:srgbClr val="000000"/>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52</a:t>
            </a:fld>
            <a:endParaRPr lang="it-IT" sz="1200">
              <a:solidFill>
                <a:srgbClr val="000000"/>
              </a:solidFill>
              <a:latin typeface="Calibri" pitchFamily="32" charset="0"/>
            </a:endParaRPr>
          </a:p>
        </p:txBody>
      </p:sp>
    </p:spTree>
    <p:extLst>
      <p:ext uri="{BB962C8B-B14F-4D97-AF65-F5344CB8AC3E}">
        <p14:creationId xmlns:p14="http://schemas.microsoft.com/office/powerpoint/2010/main" val="699030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AE3A555A-E6A2-4F88-BF6C-75C6A214399D}" type="slidenum">
              <a:rPr lang="it-IT"/>
              <a:pPr/>
              <a:t>53</a:t>
            </a:fld>
            <a:endParaRPr lang="it-IT"/>
          </a:p>
        </p:txBody>
      </p:sp>
      <p:sp>
        <p:nvSpPr>
          <p:cNvPr id="4198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1986"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atin typeface="Calibri" pitchFamily="32" charset="0"/>
              <a:ea typeface="Microsoft YaHei" charset="-122"/>
            </a:endParaRPr>
          </a:p>
        </p:txBody>
      </p:sp>
      <p:sp>
        <p:nvSpPr>
          <p:cNvPr id="41987"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EB35FAE-215A-425F-A16E-F6624E7488C2}" type="slidenum">
              <a:rPr lang="it-IT" sz="1200">
                <a:solidFill>
                  <a:srgbClr val="000000"/>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53</a:t>
            </a:fld>
            <a:endParaRPr lang="it-IT" sz="1200">
              <a:solidFill>
                <a:srgbClr val="000000"/>
              </a:solidFill>
              <a:latin typeface="Calibri" pitchFamily="32" charset="0"/>
            </a:endParaRPr>
          </a:p>
        </p:txBody>
      </p:sp>
    </p:spTree>
    <p:extLst>
      <p:ext uri="{BB962C8B-B14F-4D97-AF65-F5344CB8AC3E}">
        <p14:creationId xmlns:p14="http://schemas.microsoft.com/office/powerpoint/2010/main" val="4236020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6C1A0B95-AD76-405F-A954-80482D36C4A3}" type="slidenum">
              <a:rPr lang="it-IT"/>
              <a:pPr/>
              <a:t>54</a:t>
            </a:fld>
            <a:endParaRPr lang="it-IT"/>
          </a:p>
        </p:txBody>
      </p:sp>
      <p:sp>
        <p:nvSpPr>
          <p:cNvPr id="4300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3010"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atin typeface="Calibri" pitchFamily="32" charset="0"/>
              <a:ea typeface="Microsoft YaHei" charset="-122"/>
            </a:endParaRPr>
          </a:p>
        </p:txBody>
      </p:sp>
      <p:sp>
        <p:nvSpPr>
          <p:cNvPr id="43011"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C98B166-A828-48B3-9EDE-EFEE4786E0EF}" type="slidenum">
              <a:rPr lang="it-IT" sz="1200">
                <a:solidFill>
                  <a:srgbClr val="000000"/>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54</a:t>
            </a:fld>
            <a:endParaRPr lang="it-IT" sz="1200">
              <a:solidFill>
                <a:srgbClr val="000000"/>
              </a:solidFill>
              <a:latin typeface="Calibri" pitchFamily="32" charset="0"/>
            </a:endParaRPr>
          </a:p>
        </p:txBody>
      </p:sp>
    </p:spTree>
    <p:extLst>
      <p:ext uri="{BB962C8B-B14F-4D97-AF65-F5344CB8AC3E}">
        <p14:creationId xmlns:p14="http://schemas.microsoft.com/office/powerpoint/2010/main" val="3794818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69F97115-5054-42EC-93E3-93DA67E12E9D}" type="slidenum">
              <a:rPr lang="it-IT"/>
              <a:pPr/>
              <a:t>55</a:t>
            </a:fld>
            <a:endParaRPr lang="it-IT"/>
          </a:p>
        </p:txBody>
      </p:sp>
      <p:sp>
        <p:nvSpPr>
          <p:cNvPr id="4403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4034"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atin typeface="Calibri" pitchFamily="32" charset="0"/>
              <a:ea typeface="Microsoft YaHei" charset="-122"/>
            </a:endParaRPr>
          </a:p>
        </p:txBody>
      </p:sp>
      <p:sp>
        <p:nvSpPr>
          <p:cNvPr id="44035"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F936428-D83D-4466-A693-32354533A22F}" type="slidenum">
              <a:rPr lang="it-IT" sz="1200">
                <a:solidFill>
                  <a:srgbClr val="000000"/>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55</a:t>
            </a:fld>
            <a:endParaRPr lang="it-IT" sz="1200">
              <a:solidFill>
                <a:srgbClr val="000000"/>
              </a:solidFill>
              <a:latin typeface="Calibri" pitchFamily="32" charset="0"/>
            </a:endParaRPr>
          </a:p>
        </p:txBody>
      </p:sp>
    </p:spTree>
    <p:extLst>
      <p:ext uri="{BB962C8B-B14F-4D97-AF65-F5344CB8AC3E}">
        <p14:creationId xmlns:p14="http://schemas.microsoft.com/office/powerpoint/2010/main" val="843296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31EA8F47-3F4C-412C-88E9-C1DA6FD0A780}" type="slidenum">
              <a:rPr lang="it-IT"/>
              <a:pPr/>
              <a:t>56</a:t>
            </a:fld>
            <a:endParaRPr lang="it-IT"/>
          </a:p>
        </p:txBody>
      </p:sp>
      <p:sp>
        <p:nvSpPr>
          <p:cNvPr id="450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5058"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atin typeface="Calibri" pitchFamily="32" charset="0"/>
              <a:ea typeface="Microsoft YaHei" charset="-122"/>
            </a:endParaRPr>
          </a:p>
        </p:txBody>
      </p:sp>
      <p:sp>
        <p:nvSpPr>
          <p:cNvPr id="45059"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CC225D8-2C5A-4789-B618-BEEFDC5F44B9}" type="slidenum">
              <a:rPr lang="it-IT" sz="1200">
                <a:solidFill>
                  <a:srgbClr val="000000"/>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56</a:t>
            </a:fld>
            <a:endParaRPr lang="it-IT" sz="1200">
              <a:solidFill>
                <a:srgbClr val="000000"/>
              </a:solidFill>
              <a:latin typeface="Calibri" pitchFamily="32" charset="0"/>
            </a:endParaRPr>
          </a:p>
        </p:txBody>
      </p:sp>
    </p:spTree>
    <p:extLst>
      <p:ext uri="{BB962C8B-B14F-4D97-AF65-F5344CB8AC3E}">
        <p14:creationId xmlns:p14="http://schemas.microsoft.com/office/powerpoint/2010/main" val="24366729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2CB582F0-E411-480E-8BD1-8344BA7EE1B4}" type="slidenum">
              <a:rPr lang="it-IT"/>
              <a:pPr/>
              <a:t>57</a:t>
            </a:fld>
            <a:endParaRPr lang="it-IT"/>
          </a:p>
        </p:txBody>
      </p:sp>
      <p:sp>
        <p:nvSpPr>
          <p:cNvPr id="4710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7106"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atin typeface="Calibri" pitchFamily="32" charset="0"/>
              <a:ea typeface="Microsoft YaHei" charset="-122"/>
            </a:endParaRPr>
          </a:p>
        </p:txBody>
      </p:sp>
      <p:sp>
        <p:nvSpPr>
          <p:cNvPr id="47107"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73C0515-24AD-4350-8893-AA6C6BD6A139}" type="slidenum">
              <a:rPr lang="it-IT" sz="1200">
                <a:solidFill>
                  <a:srgbClr val="000000"/>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57</a:t>
            </a:fld>
            <a:endParaRPr lang="it-IT" sz="1200">
              <a:solidFill>
                <a:srgbClr val="000000"/>
              </a:solidFill>
              <a:latin typeface="Calibri" pitchFamily="32" charset="0"/>
            </a:endParaRPr>
          </a:p>
        </p:txBody>
      </p:sp>
    </p:spTree>
    <p:extLst>
      <p:ext uri="{BB962C8B-B14F-4D97-AF65-F5344CB8AC3E}">
        <p14:creationId xmlns:p14="http://schemas.microsoft.com/office/powerpoint/2010/main" val="3817255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91729023-7053-4A07-B2B7-6C0AF2C103FB}" type="slidenum">
              <a:rPr lang="it-IT"/>
              <a:pPr/>
              <a:t>40</a:t>
            </a:fld>
            <a:endParaRPr lang="it-IT"/>
          </a:p>
        </p:txBody>
      </p:sp>
      <p:sp>
        <p:nvSpPr>
          <p:cNvPr id="286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8674" name="Text Box 2"/>
          <p:cNvSpPr txBox="1">
            <a:spLocks noGrp="1" noChangeArrowheads="1"/>
          </p:cNvSpPr>
          <p:nvPr>
            <p:ph type="body" idx="1"/>
          </p:nvPr>
        </p:nvSpPr>
        <p:spPr bwMode="auto">
          <a:xfrm>
            <a:off x="685800" y="4343400"/>
            <a:ext cx="5486400" cy="4114800"/>
          </a:xfrm>
          <a:prstGeom prst="rect">
            <a:avLst/>
          </a:prstGeom>
          <a:noFill/>
          <a:ln>
            <a:round/>
            <a:headEnd/>
            <a:tailEnd/>
          </a:ln>
        </p:spPr>
        <p:txBody>
          <a:bodyP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dirty="0">
              <a:latin typeface="Calibri" pitchFamily="32" charset="0"/>
              <a:ea typeface="Microsoft YaHei" charset="-122"/>
            </a:endParaRPr>
          </a:p>
        </p:txBody>
      </p:sp>
      <p:sp>
        <p:nvSpPr>
          <p:cNvPr id="28675"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7138568-C5B7-4992-8C1E-4EF94A1E5E8A}" type="slidenum">
              <a:rPr lang="it-IT" sz="1200">
                <a:solidFill>
                  <a:srgbClr val="000000"/>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40</a:t>
            </a:fld>
            <a:endParaRPr lang="it-IT" sz="1200">
              <a:solidFill>
                <a:srgbClr val="000000"/>
              </a:solidFill>
              <a:latin typeface="Calibri" pitchFamily="32" charset="0"/>
            </a:endParaRPr>
          </a:p>
        </p:txBody>
      </p:sp>
    </p:spTree>
    <p:extLst>
      <p:ext uri="{BB962C8B-B14F-4D97-AF65-F5344CB8AC3E}">
        <p14:creationId xmlns:p14="http://schemas.microsoft.com/office/powerpoint/2010/main" val="28336634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5218DF3D-6DDA-4D87-9746-B22008F2BA94}" type="slidenum">
              <a:rPr lang="it-IT"/>
              <a:pPr/>
              <a:t>58</a:t>
            </a:fld>
            <a:endParaRPr lang="it-IT"/>
          </a:p>
        </p:txBody>
      </p:sp>
      <p:sp>
        <p:nvSpPr>
          <p:cNvPr id="481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130"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atin typeface="Calibri" pitchFamily="32" charset="0"/>
              <a:ea typeface="Microsoft YaHei" charset="-122"/>
            </a:endParaRPr>
          </a:p>
        </p:txBody>
      </p:sp>
      <p:sp>
        <p:nvSpPr>
          <p:cNvPr id="48131"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DB6065F-B06B-4EBB-BC8C-39BF771F5177}" type="slidenum">
              <a:rPr lang="it-IT" sz="1200">
                <a:solidFill>
                  <a:srgbClr val="000000"/>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58</a:t>
            </a:fld>
            <a:endParaRPr lang="it-IT" sz="1200">
              <a:solidFill>
                <a:srgbClr val="000000"/>
              </a:solidFill>
              <a:latin typeface="Calibri" pitchFamily="32" charset="0"/>
            </a:endParaRPr>
          </a:p>
        </p:txBody>
      </p:sp>
    </p:spTree>
    <p:extLst>
      <p:ext uri="{BB962C8B-B14F-4D97-AF65-F5344CB8AC3E}">
        <p14:creationId xmlns:p14="http://schemas.microsoft.com/office/powerpoint/2010/main" val="15069324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BD4CAA35-D5D7-419B-A944-697ED9954486}" type="slidenum">
              <a:rPr lang="it-IT"/>
              <a:pPr/>
              <a:t>59</a:t>
            </a:fld>
            <a:endParaRPr lang="it-IT"/>
          </a:p>
        </p:txBody>
      </p:sp>
      <p:sp>
        <p:nvSpPr>
          <p:cNvPr id="4915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154"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atin typeface="Calibri" pitchFamily="32" charset="0"/>
              <a:ea typeface="Microsoft YaHei" charset="-122"/>
            </a:endParaRPr>
          </a:p>
        </p:txBody>
      </p:sp>
      <p:sp>
        <p:nvSpPr>
          <p:cNvPr id="49155"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126CB40-D186-46A7-BC67-4680C067594F}" type="slidenum">
              <a:rPr lang="it-IT" sz="1200">
                <a:solidFill>
                  <a:srgbClr val="000000"/>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59</a:t>
            </a:fld>
            <a:endParaRPr lang="it-IT" sz="1200">
              <a:solidFill>
                <a:srgbClr val="000000"/>
              </a:solidFill>
              <a:latin typeface="Calibri" pitchFamily="32" charset="0"/>
            </a:endParaRPr>
          </a:p>
        </p:txBody>
      </p:sp>
    </p:spTree>
    <p:extLst>
      <p:ext uri="{BB962C8B-B14F-4D97-AF65-F5344CB8AC3E}">
        <p14:creationId xmlns:p14="http://schemas.microsoft.com/office/powerpoint/2010/main" val="34538101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A80455D5-A948-4330-9B45-D449A55DF026}" type="slidenum">
              <a:rPr lang="it-IT"/>
              <a:pPr/>
              <a:t>60</a:t>
            </a:fld>
            <a:endParaRPr lang="it-IT"/>
          </a:p>
        </p:txBody>
      </p:sp>
      <p:sp>
        <p:nvSpPr>
          <p:cNvPr id="5017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0178"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atin typeface="Calibri" pitchFamily="32" charset="0"/>
              <a:ea typeface="Microsoft YaHei" charset="-122"/>
            </a:endParaRPr>
          </a:p>
        </p:txBody>
      </p:sp>
      <p:sp>
        <p:nvSpPr>
          <p:cNvPr id="50179"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2C61D97-0458-4010-8EFB-F45088CC83DC}" type="slidenum">
              <a:rPr lang="it-IT" sz="1200">
                <a:solidFill>
                  <a:srgbClr val="000000"/>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60</a:t>
            </a:fld>
            <a:endParaRPr lang="it-IT" sz="1200">
              <a:solidFill>
                <a:srgbClr val="000000"/>
              </a:solidFill>
              <a:latin typeface="Calibri" pitchFamily="32" charset="0"/>
            </a:endParaRPr>
          </a:p>
        </p:txBody>
      </p:sp>
    </p:spTree>
    <p:extLst>
      <p:ext uri="{BB962C8B-B14F-4D97-AF65-F5344CB8AC3E}">
        <p14:creationId xmlns:p14="http://schemas.microsoft.com/office/powerpoint/2010/main" val="24770323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9D99EEA7-C2AB-49C6-8AE0-B77B531629F4}" type="slidenum">
              <a:rPr lang="it-IT"/>
              <a:pPr/>
              <a:t>61</a:t>
            </a:fld>
            <a:endParaRPr lang="it-IT"/>
          </a:p>
        </p:txBody>
      </p:sp>
      <p:sp>
        <p:nvSpPr>
          <p:cNvPr id="5222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2226"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atin typeface="Calibri" pitchFamily="32" charset="0"/>
              <a:ea typeface="Microsoft YaHei" charset="-122"/>
            </a:endParaRPr>
          </a:p>
        </p:txBody>
      </p:sp>
      <p:sp>
        <p:nvSpPr>
          <p:cNvPr id="52227"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27A6904-18CF-41C5-94B5-98F57F196C9B}" type="slidenum">
              <a:rPr lang="it-IT" sz="1200">
                <a:solidFill>
                  <a:srgbClr val="000000"/>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61</a:t>
            </a:fld>
            <a:endParaRPr lang="it-IT" sz="1200">
              <a:solidFill>
                <a:srgbClr val="000000"/>
              </a:solidFill>
              <a:latin typeface="Calibri" pitchFamily="32" charset="0"/>
            </a:endParaRPr>
          </a:p>
        </p:txBody>
      </p:sp>
    </p:spTree>
    <p:extLst>
      <p:ext uri="{BB962C8B-B14F-4D97-AF65-F5344CB8AC3E}">
        <p14:creationId xmlns:p14="http://schemas.microsoft.com/office/powerpoint/2010/main" val="3111164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C64E2985-1574-4CE7-879D-1A3BD81EC210}" type="slidenum">
              <a:rPr lang="it-IT"/>
              <a:pPr/>
              <a:t>62</a:t>
            </a:fld>
            <a:endParaRPr lang="it-IT"/>
          </a:p>
        </p:txBody>
      </p:sp>
      <p:sp>
        <p:nvSpPr>
          <p:cNvPr id="532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3250"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atin typeface="Calibri" pitchFamily="32" charset="0"/>
              <a:ea typeface="Microsoft YaHei" charset="-122"/>
            </a:endParaRPr>
          </a:p>
        </p:txBody>
      </p:sp>
      <p:sp>
        <p:nvSpPr>
          <p:cNvPr id="53251"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FCA6D1B-EE34-4779-A61C-EDF9C04A3A85}" type="slidenum">
              <a:rPr lang="it-IT" sz="1200">
                <a:solidFill>
                  <a:srgbClr val="000000"/>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62</a:t>
            </a:fld>
            <a:endParaRPr lang="it-IT" sz="1200">
              <a:solidFill>
                <a:srgbClr val="000000"/>
              </a:solidFill>
              <a:latin typeface="Calibri" pitchFamily="32" charset="0"/>
            </a:endParaRPr>
          </a:p>
        </p:txBody>
      </p:sp>
    </p:spTree>
    <p:extLst>
      <p:ext uri="{BB962C8B-B14F-4D97-AF65-F5344CB8AC3E}">
        <p14:creationId xmlns:p14="http://schemas.microsoft.com/office/powerpoint/2010/main" val="2363973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6082624C-FD7F-48CA-A0EF-F2E8EEB1D5A5}" type="slidenum">
              <a:rPr lang="it-IT"/>
              <a:pPr/>
              <a:t>41</a:t>
            </a:fld>
            <a:endParaRPr lang="it-IT"/>
          </a:p>
        </p:txBody>
      </p:sp>
      <p:sp>
        <p:nvSpPr>
          <p:cNvPr id="2969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9698" name="Text Box 2"/>
          <p:cNvSpPr txBox="1">
            <a:spLocks noGrp="1" noChangeArrowheads="1"/>
          </p:cNvSpPr>
          <p:nvPr>
            <p:ph type="body" idx="1"/>
          </p:nvPr>
        </p:nvSpPr>
        <p:spPr bwMode="auto">
          <a:xfrm>
            <a:off x="685800" y="4343400"/>
            <a:ext cx="5486400" cy="4114800"/>
          </a:xfrm>
          <a:prstGeom prst="rect">
            <a:avLst/>
          </a:prstGeom>
          <a:noFill/>
          <a:ln>
            <a:round/>
            <a:headEnd/>
            <a:tailEnd/>
          </a:ln>
        </p:spPr>
        <p:txBody>
          <a:bodyP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latin typeface="Calibri" pitchFamily="32" charset="0"/>
                <a:ea typeface="Microsoft YaHei" charset="-122"/>
              </a:rPr>
              <a:t>Oggi analizziamo come sotto l’azione di forze questi corpi si deformano</a:t>
            </a:r>
          </a:p>
        </p:txBody>
      </p:sp>
      <p:sp>
        <p:nvSpPr>
          <p:cNvPr id="29699"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B71664F-26AB-4E1D-BC31-7C32A385FBA3}" type="slidenum">
              <a:rPr lang="it-IT" sz="1200">
                <a:solidFill>
                  <a:srgbClr val="000000"/>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41</a:t>
            </a:fld>
            <a:endParaRPr lang="it-IT" sz="1200">
              <a:solidFill>
                <a:srgbClr val="000000"/>
              </a:solidFill>
              <a:latin typeface="Calibri" pitchFamily="32" charset="0"/>
            </a:endParaRPr>
          </a:p>
        </p:txBody>
      </p:sp>
    </p:spTree>
    <p:extLst>
      <p:ext uri="{BB962C8B-B14F-4D97-AF65-F5344CB8AC3E}">
        <p14:creationId xmlns:p14="http://schemas.microsoft.com/office/powerpoint/2010/main" val="3174402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6676EB2B-78B9-4F5D-A92B-465728F567CF}" type="slidenum">
              <a:rPr lang="it-IT"/>
              <a:pPr/>
              <a:t>42</a:t>
            </a:fld>
            <a:endParaRPr lang="it-IT"/>
          </a:p>
        </p:txBody>
      </p:sp>
      <p:sp>
        <p:nvSpPr>
          <p:cNvPr id="3072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0722" name="Text Box 2"/>
          <p:cNvSpPr txBox="1">
            <a:spLocks noGrp="1" noChangeArrowheads="1"/>
          </p:cNvSpPr>
          <p:nvPr>
            <p:ph type="body" idx="1"/>
          </p:nvPr>
        </p:nvSpPr>
        <p:spPr bwMode="auto">
          <a:xfrm>
            <a:off x="685800" y="4343400"/>
            <a:ext cx="5486400" cy="4114800"/>
          </a:xfrm>
          <a:prstGeom prst="rect">
            <a:avLst/>
          </a:prstGeom>
          <a:noFill/>
          <a:ln>
            <a:round/>
            <a:headEnd/>
            <a:tailEnd/>
          </a:ln>
        </p:spPr>
        <p:txBody>
          <a:bodyP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latin typeface="Calibri" pitchFamily="32" charset="0"/>
                <a:ea typeface="Microsoft YaHei" charset="-122"/>
              </a:rPr>
              <a:t>Oggi analizziamo come sotto l’azione di forze questi corpi si deformano</a:t>
            </a:r>
          </a:p>
        </p:txBody>
      </p:sp>
      <p:sp>
        <p:nvSpPr>
          <p:cNvPr id="30723"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71A0D1B8-A975-47BC-868F-E60958277572}" type="slidenum">
              <a:rPr lang="it-IT" sz="1200">
                <a:solidFill>
                  <a:srgbClr val="000000"/>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42</a:t>
            </a:fld>
            <a:endParaRPr lang="it-IT" sz="1200">
              <a:solidFill>
                <a:srgbClr val="000000"/>
              </a:solidFill>
              <a:latin typeface="Calibri" pitchFamily="32" charset="0"/>
            </a:endParaRPr>
          </a:p>
        </p:txBody>
      </p:sp>
    </p:spTree>
    <p:extLst>
      <p:ext uri="{BB962C8B-B14F-4D97-AF65-F5344CB8AC3E}">
        <p14:creationId xmlns:p14="http://schemas.microsoft.com/office/powerpoint/2010/main" val="732643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DE972668-AAD6-463A-86DC-DF2D0AC15B7E}" type="slidenum">
              <a:rPr lang="it-IT"/>
              <a:pPr/>
              <a:t>43</a:t>
            </a:fld>
            <a:endParaRPr lang="it-IT"/>
          </a:p>
        </p:txBody>
      </p:sp>
      <p:sp>
        <p:nvSpPr>
          <p:cNvPr id="327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2770" name="Text Box 2"/>
          <p:cNvSpPr txBox="1">
            <a:spLocks noGrp="1" noChangeArrowheads="1"/>
          </p:cNvSpPr>
          <p:nvPr>
            <p:ph type="body" idx="1"/>
          </p:nvPr>
        </p:nvSpPr>
        <p:spPr bwMode="auto">
          <a:xfrm>
            <a:off x="685800" y="4343400"/>
            <a:ext cx="5486400" cy="4114800"/>
          </a:xfrm>
          <a:prstGeom prst="rect">
            <a:avLst/>
          </a:prstGeom>
          <a:noFill/>
          <a:ln>
            <a:round/>
            <a:headEnd/>
            <a:tailEnd/>
          </a:ln>
        </p:spPr>
        <p:txBody>
          <a:bodyP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dirty="0">
              <a:latin typeface="Calibri" pitchFamily="32" charset="0"/>
              <a:ea typeface="Microsoft YaHei" charset="-122"/>
            </a:endParaRPr>
          </a:p>
        </p:txBody>
      </p:sp>
      <p:sp>
        <p:nvSpPr>
          <p:cNvPr id="32771"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43E453F-F894-4359-80EF-5DB0CB6B20D9}" type="slidenum">
              <a:rPr lang="it-IT" sz="1200">
                <a:solidFill>
                  <a:srgbClr val="000000"/>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43</a:t>
            </a:fld>
            <a:endParaRPr lang="it-IT" sz="1200">
              <a:solidFill>
                <a:srgbClr val="000000"/>
              </a:solidFill>
              <a:latin typeface="Calibri" pitchFamily="32" charset="0"/>
            </a:endParaRPr>
          </a:p>
        </p:txBody>
      </p:sp>
    </p:spTree>
    <p:extLst>
      <p:ext uri="{BB962C8B-B14F-4D97-AF65-F5344CB8AC3E}">
        <p14:creationId xmlns:p14="http://schemas.microsoft.com/office/powerpoint/2010/main" val="440141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049BA007-5E09-4A3F-8173-3E4509279A30}" type="slidenum">
              <a:rPr lang="it-IT"/>
              <a:pPr/>
              <a:t>44</a:t>
            </a:fld>
            <a:endParaRPr lang="it-IT"/>
          </a:p>
        </p:txBody>
      </p:sp>
      <p:sp>
        <p:nvSpPr>
          <p:cNvPr id="3379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3794" name="Text Box 2"/>
          <p:cNvSpPr txBox="1">
            <a:spLocks noGrp="1" noChangeArrowheads="1"/>
          </p:cNvSpPr>
          <p:nvPr>
            <p:ph type="body" idx="1"/>
          </p:nvPr>
        </p:nvSpPr>
        <p:spPr bwMode="auto">
          <a:xfrm>
            <a:off x="685800" y="4343400"/>
            <a:ext cx="5486400" cy="4114800"/>
          </a:xfrm>
          <a:prstGeom prst="rect">
            <a:avLst/>
          </a:prstGeom>
          <a:noFill/>
          <a:ln>
            <a:round/>
            <a:headEnd/>
            <a:tailEnd/>
          </a:ln>
        </p:spPr>
        <p:txBody>
          <a:bodyP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dirty="0">
              <a:latin typeface="Calibri" pitchFamily="32" charset="0"/>
              <a:ea typeface="Microsoft YaHei" charset="-122"/>
            </a:endParaRPr>
          </a:p>
        </p:txBody>
      </p:sp>
      <p:sp>
        <p:nvSpPr>
          <p:cNvPr id="33795"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6B8725C-2609-45C6-94D1-0DD0F13DDE9F}" type="slidenum">
              <a:rPr lang="it-IT" sz="1200">
                <a:solidFill>
                  <a:srgbClr val="000000"/>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44</a:t>
            </a:fld>
            <a:endParaRPr lang="it-IT" sz="1200">
              <a:solidFill>
                <a:srgbClr val="000000"/>
              </a:solidFill>
              <a:latin typeface="Calibri" pitchFamily="32" charset="0"/>
            </a:endParaRPr>
          </a:p>
        </p:txBody>
      </p:sp>
    </p:spTree>
    <p:extLst>
      <p:ext uri="{BB962C8B-B14F-4D97-AF65-F5344CB8AC3E}">
        <p14:creationId xmlns:p14="http://schemas.microsoft.com/office/powerpoint/2010/main" val="830183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22BD7ACF-A721-4CD5-9FA8-95E3CD592B66}" type="slidenum">
              <a:rPr lang="it-IT"/>
              <a:pPr/>
              <a:t>45</a:t>
            </a:fld>
            <a:endParaRPr lang="it-IT"/>
          </a:p>
        </p:txBody>
      </p:sp>
      <p:sp>
        <p:nvSpPr>
          <p:cNvPr id="3481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4818" name="Text Box 2"/>
          <p:cNvSpPr txBox="1">
            <a:spLocks noGrp="1" noChangeArrowheads="1"/>
          </p:cNvSpPr>
          <p:nvPr>
            <p:ph type="body" idx="1"/>
          </p:nvPr>
        </p:nvSpPr>
        <p:spPr bwMode="auto">
          <a:xfrm>
            <a:off x="685800" y="4343400"/>
            <a:ext cx="5486400" cy="4114800"/>
          </a:xfrm>
          <a:prstGeom prst="rect">
            <a:avLst/>
          </a:prstGeom>
          <a:noFill/>
          <a:ln>
            <a:round/>
            <a:headEnd/>
            <a:tailEnd/>
          </a:ln>
        </p:spPr>
        <p:txBody>
          <a:bodyP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dirty="0">
              <a:latin typeface="Calibri" pitchFamily="32" charset="0"/>
              <a:ea typeface="Microsoft YaHei" charset="-122"/>
            </a:endParaRPr>
          </a:p>
        </p:txBody>
      </p:sp>
      <p:sp>
        <p:nvSpPr>
          <p:cNvPr id="34819"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C2E9166-FE64-4A97-B726-D5747C903207}" type="slidenum">
              <a:rPr lang="it-IT" sz="1200">
                <a:solidFill>
                  <a:srgbClr val="000000"/>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45</a:t>
            </a:fld>
            <a:endParaRPr lang="it-IT" sz="1200">
              <a:solidFill>
                <a:srgbClr val="000000"/>
              </a:solidFill>
              <a:latin typeface="Calibri" pitchFamily="32" charset="0"/>
            </a:endParaRPr>
          </a:p>
        </p:txBody>
      </p:sp>
    </p:spTree>
    <p:extLst>
      <p:ext uri="{BB962C8B-B14F-4D97-AF65-F5344CB8AC3E}">
        <p14:creationId xmlns:p14="http://schemas.microsoft.com/office/powerpoint/2010/main" val="2280276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D68B58CE-7F05-47C1-8057-63309D9B36CF}" type="slidenum">
              <a:rPr lang="it-IT"/>
              <a:pPr/>
              <a:t>46</a:t>
            </a:fld>
            <a:endParaRPr lang="it-IT"/>
          </a:p>
        </p:txBody>
      </p:sp>
      <p:sp>
        <p:nvSpPr>
          <p:cNvPr id="3174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1746" name="Text Box 2"/>
          <p:cNvSpPr txBox="1">
            <a:spLocks noGrp="1" noChangeArrowheads="1"/>
          </p:cNvSpPr>
          <p:nvPr>
            <p:ph type="body" idx="1"/>
          </p:nvPr>
        </p:nvSpPr>
        <p:spPr bwMode="auto">
          <a:xfrm>
            <a:off x="685800" y="4343400"/>
            <a:ext cx="5486400" cy="4114800"/>
          </a:xfrm>
          <a:prstGeom prst="rect">
            <a:avLst/>
          </a:prstGeom>
          <a:noFill/>
          <a:ln>
            <a:round/>
            <a:headEnd/>
            <a:tailEnd/>
          </a:ln>
        </p:spPr>
        <p:txBody>
          <a:bodyP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latin typeface="Calibri" pitchFamily="32" charset="0"/>
                <a:ea typeface="Microsoft YaHei" charset="-122"/>
              </a:rPr>
              <a:t>Oggi analizziamo come sotto l’azione di forze questi corpi si deformano</a:t>
            </a:r>
          </a:p>
        </p:txBody>
      </p:sp>
      <p:sp>
        <p:nvSpPr>
          <p:cNvPr id="31747"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6F2B93B-697B-49FA-A55F-E08A0AD9D443}" type="slidenum">
              <a:rPr lang="it-IT" sz="1200">
                <a:solidFill>
                  <a:srgbClr val="000000"/>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46</a:t>
            </a:fld>
            <a:endParaRPr lang="it-IT" sz="1200">
              <a:solidFill>
                <a:srgbClr val="000000"/>
              </a:solidFill>
              <a:latin typeface="Calibri" pitchFamily="32" charset="0"/>
            </a:endParaRPr>
          </a:p>
        </p:txBody>
      </p:sp>
    </p:spTree>
    <p:extLst>
      <p:ext uri="{BB962C8B-B14F-4D97-AF65-F5344CB8AC3E}">
        <p14:creationId xmlns:p14="http://schemas.microsoft.com/office/powerpoint/2010/main" val="1834412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22BD7ACF-A721-4CD5-9FA8-95E3CD592B66}" type="slidenum">
              <a:rPr lang="it-IT"/>
              <a:pPr/>
              <a:t>47</a:t>
            </a:fld>
            <a:endParaRPr lang="it-IT"/>
          </a:p>
        </p:txBody>
      </p:sp>
      <p:sp>
        <p:nvSpPr>
          <p:cNvPr id="3481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4818" name="Text Box 2"/>
          <p:cNvSpPr txBox="1">
            <a:spLocks noGrp="1" noChangeArrowheads="1"/>
          </p:cNvSpPr>
          <p:nvPr>
            <p:ph type="body" idx="1"/>
          </p:nvPr>
        </p:nvSpPr>
        <p:spPr bwMode="auto">
          <a:xfrm>
            <a:off x="685800" y="4343400"/>
            <a:ext cx="5486400" cy="4114800"/>
          </a:xfrm>
          <a:prstGeom prst="rect">
            <a:avLst/>
          </a:prstGeom>
          <a:noFill/>
          <a:ln>
            <a:round/>
            <a:headEnd/>
            <a:tailEnd/>
          </a:ln>
        </p:spPr>
        <p:txBody>
          <a:bodyP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dirty="0">
              <a:latin typeface="Calibri" pitchFamily="32" charset="0"/>
              <a:ea typeface="Microsoft YaHei" charset="-122"/>
            </a:endParaRPr>
          </a:p>
        </p:txBody>
      </p:sp>
      <p:sp>
        <p:nvSpPr>
          <p:cNvPr id="34819"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C2E9166-FE64-4A97-B726-D5747C903207}" type="slidenum">
              <a:rPr lang="it-IT" sz="1200">
                <a:solidFill>
                  <a:srgbClr val="000000"/>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47</a:t>
            </a:fld>
            <a:endParaRPr lang="it-IT" sz="1200">
              <a:solidFill>
                <a:srgbClr val="000000"/>
              </a:solidFill>
              <a:latin typeface="Calibri" pitchFamily="32" charset="0"/>
            </a:endParaRPr>
          </a:p>
        </p:txBody>
      </p:sp>
    </p:spTree>
    <p:extLst>
      <p:ext uri="{BB962C8B-B14F-4D97-AF65-F5344CB8AC3E}">
        <p14:creationId xmlns:p14="http://schemas.microsoft.com/office/powerpoint/2010/main" val="156754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it-IT"/>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it-IT"/>
          </a:p>
        </p:txBody>
      </p:sp>
      <p:sp>
        <p:nvSpPr>
          <p:cNvPr id="4" name="Date Placeholder 3"/>
          <p:cNvSpPr>
            <a:spLocks noGrp="1"/>
          </p:cNvSpPr>
          <p:nvPr>
            <p:ph type="dt" idx="10"/>
          </p:nvPr>
        </p:nvSpPr>
        <p:spPr/>
        <p:txBody>
          <a:bodyPr/>
          <a:lstStyle>
            <a:lvl1pPr>
              <a:defRPr/>
            </a:lvl1pPr>
          </a:lstStyle>
          <a:p>
            <a:fld id="{088A2024-D739-470E-B312-9739B46A06C3}" type="datetime1">
              <a:rPr lang="it-IT" smtClean="0"/>
              <a:pPr/>
              <a:t>16/12/2020</a:t>
            </a:fld>
            <a:endParaRPr lang="it-IT"/>
          </a:p>
        </p:txBody>
      </p:sp>
      <p:sp>
        <p:nvSpPr>
          <p:cNvPr id="5" name="Slide Number Placeholder 4"/>
          <p:cNvSpPr>
            <a:spLocks noGrp="1"/>
          </p:cNvSpPr>
          <p:nvPr>
            <p:ph type="sldNum" idx="11"/>
          </p:nvPr>
        </p:nvSpPr>
        <p:spPr/>
        <p:txBody>
          <a:bodyPr/>
          <a:lstStyle>
            <a:lvl1pPr>
              <a:defRPr/>
            </a:lvl1pPr>
          </a:lstStyle>
          <a:p>
            <a:fld id="{1085DE87-C515-4485-B35B-A1D496760DEA}" type="slidenum">
              <a:rPr lang="it-IT" smtClean="0"/>
              <a:pPr/>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idx="10"/>
          </p:nvPr>
        </p:nvSpPr>
        <p:spPr/>
        <p:txBody>
          <a:bodyPr/>
          <a:lstStyle>
            <a:lvl1pPr>
              <a:defRPr/>
            </a:lvl1pPr>
          </a:lstStyle>
          <a:p>
            <a:fld id="{BCE4B510-6CC7-4B28-9772-2CF6DD23AF41}" type="datetime1">
              <a:rPr lang="it-IT" smtClean="0"/>
              <a:pPr/>
              <a:t>16/12/2020</a:t>
            </a:fld>
            <a:endParaRPr lang="it-IT"/>
          </a:p>
        </p:txBody>
      </p:sp>
      <p:sp>
        <p:nvSpPr>
          <p:cNvPr id="5" name="Slide Number Placeholder 4"/>
          <p:cNvSpPr>
            <a:spLocks noGrp="1"/>
          </p:cNvSpPr>
          <p:nvPr>
            <p:ph type="sldNum" idx="11"/>
          </p:nvPr>
        </p:nvSpPr>
        <p:spPr/>
        <p:txBody>
          <a:bodyPr/>
          <a:lstStyle>
            <a:lvl1pPr>
              <a:defRPr/>
            </a:lvl1pPr>
          </a:lstStyle>
          <a:p>
            <a:fld id="{1085DE87-C515-4485-B35B-A1D496760DEA}" type="slidenum">
              <a:rPr lang="it-IT" smtClean="0"/>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8588"/>
            <a:ext cx="2055813" cy="5995987"/>
          </a:xfrm>
        </p:spPr>
        <p:txBody>
          <a:bodyPr vert="eaVert"/>
          <a:lstStyle/>
          <a:p>
            <a:r>
              <a:rPr lang="en-US"/>
              <a:t>Click to edit Master title style</a:t>
            </a:r>
            <a:endParaRPr lang="it-IT"/>
          </a:p>
        </p:txBody>
      </p:sp>
      <p:sp>
        <p:nvSpPr>
          <p:cNvPr id="3" name="Vertical Text Placeholder 2"/>
          <p:cNvSpPr>
            <a:spLocks noGrp="1"/>
          </p:cNvSpPr>
          <p:nvPr>
            <p:ph type="body" orient="vert" idx="1"/>
          </p:nvPr>
        </p:nvSpPr>
        <p:spPr>
          <a:xfrm>
            <a:off x="457200" y="128588"/>
            <a:ext cx="6019800" cy="59959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idx="10"/>
          </p:nvPr>
        </p:nvSpPr>
        <p:spPr/>
        <p:txBody>
          <a:bodyPr/>
          <a:lstStyle>
            <a:lvl1pPr>
              <a:defRPr/>
            </a:lvl1pPr>
          </a:lstStyle>
          <a:p>
            <a:fld id="{3512BE05-C346-4E64-8CB1-44D2C7DDB2B1}" type="datetime1">
              <a:rPr lang="it-IT" smtClean="0"/>
              <a:pPr/>
              <a:t>16/12/2020</a:t>
            </a:fld>
            <a:endParaRPr lang="it-IT"/>
          </a:p>
        </p:txBody>
      </p:sp>
      <p:sp>
        <p:nvSpPr>
          <p:cNvPr id="5" name="Slide Number Placeholder 4"/>
          <p:cNvSpPr>
            <a:spLocks noGrp="1"/>
          </p:cNvSpPr>
          <p:nvPr>
            <p:ph type="sldNum" idx="11"/>
          </p:nvPr>
        </p:nvSpPr>
        <p:spPr/>
        <p:txBody>
          <a:bodyPr/>
          <a:lstStyle>
            <a:lvl1pPr>
              <a:defRPr/>
            </a:lvl1pPr>
          </a:lstStyle>
          <a:p>
            <a:fld id="{1085DE87-C515-4485-B35B-A1D496760DEA}" type="slidenum">
              <a:rPr lang="it-IT" smtClean="0"/>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idx="10"/>
          </p:nvPr>
        </p:nvSpPr>
        <p:spPr/>
        <p:txBody>
          <a:bodyPr/>
          <a:lstStyle>
            <a:lvl1pPr>
              <a:defRPr/>
            </a:lvl1pPr>
          </a:lstStyle>
          <a:p>
            <a:fld id="{B3FB8883-ACF8-4AE4-9D85-370F0C56C198}" type="datetime1">
              <a:rPr lang="it-IT" smtClean="0"/>
              <a:pPr/>
              <a:t>16/12/2020</a:t>
            </a:fld>
            <a:endParaRPr lang="it-IT"/>
          </a:p>
        </p:txBody>
      </p:sp>
      <p:sp>
        <p:nvSpPr>
          <p:cNvPr id="5" name="Slide Number Placeholder 4"/>
          <p:cNvSpPr>
            <a:spLocks noGrp="1"/>
          </p:cNvSpPr>
          <p:nvPr>
            <p:ph type="sldNum" idx="11"/>
          </p:nvPr>
        </p:nvSpPr>
        <p:spPr/>
        <p:txBody>
          <a:bodyPr/>
          <a:lstStyle>
            <a:lvl1pPr>
              <a:defRPr/>
            </a:lvl1pPr>
          </a:lstStyle>
          <a:p>
            <a:fld id="{1085DE87-C515-4485-B35B-A1D496760DEA}" type="slidenum">
              <a:rPr lang="it-IT" smtClean="0"/>
              <a:pPr/>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fld id="{75524F48-4C59-4359-81D5-79324B5C7F4C}" type="datetime1">
              <a:rPr lang="it-IT" smtClean="0"/>
              <a:pPr/>
              <a:t>16/12/2020</a:t>
            </a:fld>
            <a:endParaRPr lang="it-IT"/>
          </a:p>
        </p:txBody>
      </p:sp>
      <p:sp>
        <p:nvSpPr>
          <p:cNvPr id="5" name="Slide Number Placeholder 4"/>
          <p:cNvSpPr>
            <a:spLocks noGrp="1"/>
          </p:cNvSpPr>
          <p:nvPr>
            <p:ph type="sldNum" idx="11"/>
          </p:nvPr>
        </p:nvSpPr>
        <p:spPr/>
        <p:txBody>
          <a:bodyPr/>
          <a:lstStyle>
            <a:lvl1pPr>
              <a:defRPr/>
            </a:lvl1pPr>
          </a:lstStyle>
          <a:p>
            <a:fld id="{1085DE87-C515-4485-B35B-A1D496760DEA}" type="slidenum">
              <a:rPr lang="it-IT" smtClean="0"/>
              <a:pPr/>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4"/>
          <p:cNvSpPr>
            <a:spLocks noGrp="1"/>
          </p:cNvSpPr>
          <p:nvPr>
            <p:ph type="dt" idx="10"/>
          </p:nvPr>
        </p:nvSpPr>
        <p:spPr/>
        <p:txBody>
          <a:bodyPr/>
          <a:lstStyle>
            <a:lvl1pPr>
              <a:defRPr/>
            </a:lvl1pPr>
          </a:lstStyle>
          <a:p>
            <a:fld id="{EAC36E7D-74D2-4BA6-ADD6-9A6ABD1106E8}" type="datetime1">
              <a:rPr lang="it-IT" smtClean="0"/>
              <a:pPr/>
              <a:t>16/12/2020</a:t>
            </a:fld>
            <a:endParaRPr lang="it-IT"/>
          </a:p>
        </p:txBody>
      </p:sp>
      <p:sp>
        <p:nvSpPr>
          <p:cNvPr id="6" name="Slide Number Placeholder 5"/>
          <p:cNvSpPr>
            <a:spLocks noGrp="1"/>
          </p:cNvSpPr>
          <p:nvPr>
            <p:ph type="sldNum" idx="11"/>
          </p:nvPr>
        </p:nvSpPr>
        <p:spPr/>
        <p:txBody>
          <a:bodyPr/>
          <a:lstStyle>
            <a:lvl1pPr>
              <a:defRPr/>
            </a:lvl1pPr>
          </a:lstStyle>
          <a:p>
            <a:fld id="{1085DE87-C515-4485-B35B-A1D496760DEA}" type="slidenum">
              <a:rPr lang="it-IT" smtClean="0"/>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6"/>
          <p:cNvSpPr>
            <a:spLocks noGrp="1"/>
          </p:cNvSpPr>
          <p:nvPr>
            <p:ph type="dt" idx="10"/>
          </p:nvPr>
        </p:nvSpPr>
        <p:spPr/>
        <p:txBody>
          <a:bodyPr/>
          <a:lstStyle>
            <a:lvl1pPr>
              <a:defRPr/>
            </a:lvl1pPr>
          </a:lstStyle>
          <a:p>
            <a:fld id="{921E289A-7B2C-4FF0-8A6E-68EB6DC3D2AF}" type="datetime1">
              <a:rPr lang="it-IT" smtClean="0"/>
              <a:pPr/>
              <a:t>16/12/2020</a:t>
            </a:fld>
            <a:endParaRPr lang="it-IT"/>
          </a:p>
        </p:txBody>
      </p:sp>
      <p:sp>
        <p:nvSpPr>
          <p:cNvPr id="8" name="Slide Number Placeholder 7"/>
          <p:cNvSpPr>
            <a:spLocks noGrp="1"/>
          </p:cNvSpPr>
          <p:nvPr>
            <p:ph type="sldNum" idx="11"/>
          </p:nvPr>
        </p:nvSpPr>
        <p:spPr/>
        <p:txBody>
          <a:bodyPr/>
          <a:lstStyle>
            <a:lvl1pPr>
              <a:defRPr/>
            </a:lvl1pPr>
          </a:lstStyle>
          <a:p>
            <a:fld id="{1085DE87-C515-4485-B35B-A1D496760DEA}" type="slidenum">
              <a:rPr lang="it-IT" smtClean="0"/>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Date Placeholder 2"/>
          <p:cNvSpPr>
            <a:spLocks noGrp="1"/>
          </p:cNvSpPr>
          <p:nvPr>
            <p:ph type="dt" idx="10"/>
          </p:nvPr>
        </p:nvSpPr>
        <p:spPr/>
        <p:txBody>
          <a:bodyPr/>
          <a:lstStyle>
            <a:lvl1pPr>
              <a:defRPr/>
            </a:lvl1pPr>
          </a:lstStyle>
          <a:p>
            <a:fld id="{EAED80C9-D74C-461A-B590-A06CA0248421}" type="datetime1">
              <a:rPr lang="it-IT" smtClean="0"/>
              <a:pPr/>
              <a:t>16/12/2020</a:t>
            </a:fld>
            <a:endParaRPr lang="it-IT"/>
          </a:p>
        </p:txBody>
      </p:sp>
      <p:sp>
        <p:nvSpPr>
          <p:cNvPr id="4" name="Slide Number Placeholder 3"/>
          <p:cNvSpPr>
            <a:spLocks noGrp="1"/>
          </p:cNvSpPr>
          <p:nvPr>
            <p:ph type="sldNum" idx="11"/>
          </p:nvPr>
        </p:nvSpPr>
        <p:spPr/>
        <p:txBody>
          <a:bodyPr/>
          <a:lstStyle>
            <a:lvl1pPr>
              <a:defRPr/>
            </a:lvl1pPr>
          </a:lstStyle>
          <a:p>
            <a:fld id="{1085DE87-C515-4485-B35B-A1D496760DEA}" type="slidenum">
              <a:rPr lang="it-IT" smtClean="0"/>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fld id="{333E4F07-198F-4B4A-B57D-0D68924E5AC8}" type="datetime1">
              <a:rPr lang="it-IT" smtClean="0"/>
              <a:pPr/>
              <a:t>16/12/2020</a:t>
            </a:fld>
            <a:endParaRPr lang="it-IT"/>
          </a:p>
        </p:txBody>
      </p:sp>
      <p:sp>
        <p:nvSpPr>
          <p:cNvPr id="3" name="Slide Number Placeholder 2"/>
          <p:cNvSpPr>
            <a:spLocks noGrp="1"/>
          </p:cNvSpPr>
          <p:nvPr>
            <p:ph type="sldNum" idx="11"/>
          </p:nvPr>
        </p:nvSpPr>
        <p:spPr/>
        <p:txBody>
          <a:bodyPr/>
          <a:lstStyle>
            <a:lvl1pPr>
              <a:defRPr/>
            </a:lvl1pPr>
          </a:lstStyle>
          <a:p>
            <a:fld id="{1085DE87-C515-4485-B35B-A1D496760DEA}" type="slidenum">
              <a:rPr lang="it-IT" smtClean="0"/>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idx="10"/>
          </p:nvPr>
        </p:nvSpPr>
        <p:spPr/>
        <p:txBody>
          <a:bodyPr/>
          <a:lstStyle>
            <a:lvl1pPr>
              <a:defRPr/>
            </a:lvl1pPr>
          </a:lstStyle>
          <a:p>
            <a:fld id="{B95C3C6B-2C7A-4084-B4DD-335FCBA0EE2F}" type="datetime1">
              <a:rPr lang="it-IT" smtClean="0"/>
              <a:pPr/>
              <a:t>16/12/2020</a:t>
            </a:fld>
            <a:endParaRPr lang="it-IT"/>
          </a:p>
        </p:txBody>
      </p:sp>
      <p:sp>
        <p:nvSpPr>
          <p:cNvPr id="6" name="Slide Number Placeholder 5"/>
          <p:cNvSpPr>
            <a:spLocks noGrp="1"/>
          </p:cNvSpPr>
          <p:nvPr>
            <p:ph type="sldNum" idx="11"/>
          </p:nvPr>
        </p:nvSpPr>
        <p:spPr/>
        <p:txBody>
          <a:bodyPr/>
          <a:lstStyle>
            <a:lvl1pPr>
              <a:defRPr/>
            </a:lvl1pPr>
          </a:lstStyle>
          <a:p>
            <a:fld id="{1085DE87-C515-4485-B35B-A1D496760DEA}" type="slidenum">
              <a:rPr lang="it-IT" smtClean="0"/>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t-I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idx="10"/>
          </p:nvPr>
        </p:nvSpPr>
        <p:spPr/>
        <p:txBody>
          <a:bodyPr/>
          <a:lstStyle>
            <a:lvl1pPr>
              <a:defRPr/>
            </a:lvl1pPr>
          </a:lstStyle>
          <a:p>
            <a:fld id="{A33D53FD-3582-413B-9DC2-5883270C6E8A}" type="datetime1">
              <a:rPr lang="it-IT" smtClean="0"/>
              <a:pPr/>
              <a:t>16/12/2020</a:t>
            </a:fld>
            <a:endParaRPr lang="it-IT"/>
          </a:p>
        </p:txBody>
      </p:sp>
      <p:sp>
        <p:nvSpPr>
          <p:cNvPr id="6" name="Slide Number Placeholder 5"/>
          <p:cNvSpPr>
            <a:spLocks noGrp="1"/>
          </p:cNvSpPr>
          <p:nvPr>
            <p:ph type="sldNum" idx="11"/>
          </p:nvPr>
        </p:nvSpPr>
        <p:spPr/>
        <p:txBody>
          <a:bodyPr/>
          <a:lstStyle>
            <a:lvl1pPr>
              <a:defRPr/>
            </a:lvl1pPr>
          </a:lstStyle>
          <a:p>
            <a:fld id="{1085DE87-C515-4485-B35B-A1D496760DEA}" type="slidenum">
              <a:rPr lang="it-IT" smtClean="0"/>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128588"/>
            <a:ext cx="8228013" cy="1433512"/>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p>
            <a:pPr lvl="0"/>
            <a:r>
              <a:rPr lang="en-GB"/>
              <a:t>Fate clic per modificare il formato del testo del titolo</a:t>
            </a:r>
          </a:p>
        </p:txBody>
      </p:sp>
      <p:sp>
        <p:nvSpPr>
          <p:cNvPr id="1026" name="Rectangle 2"/>
          <p:cNvSpPr>
            <a:spLocks noGrp="1" noChangeArrowheads="1"/>
          </p:cNvSpPr>
          <p:nvPr>
            <p:ph type="body" idx="1"/>
          </p:nvPr>
        </p:nvSpPr>
        <p:spPr bwMode="auto">
          <a:xfrm>
            <a:off x="457200" y="1600200"/>
            <a:ext cx="8228013" cy="45243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a:t>Fate clic per modificare il formato del testo della struttura</a:t>
            </a:r>
          </a:p>
          <a:p>
            <a:pPr lvl="1"/>
            <a:r>
              <a:rPr lang="en-GB"/>
              <a:t>Secondo livello struttura</a:t>
            </a:r>
          </a:p>
          <a:p>
            <a:pPr lvl="2"/>
            <a:r>
              <a:rPr lang="en-GB"/>
              <a:t>Terzo livello struttura</a:t>
            </a:r>
          </a:p>
          <a:p>
            <a:pPr lvl="3"/>
            <a:r>
              <a:rPr lang="en-GB"/>
              <a:t>Quarto livello struttura</a:t>
            </a:r>
          </a:p>
          <a:p>
            <a:pPr lvl="4"/>
            <a:r>
              <a:rPr lang="en-GB"/>
              <a:t>Quinto livello struttura</a:t>
            </a:r>
          </a:p>
          <a:p>
            <a:pPr lvl="4"/>
            <a:r>
              <a:rPr lang="en-GB"/>
              <a:t>Sesto livello struttura</a:t>
            </a:r>
          </a:p>
          <a:p>
            <a:pPr lvl="4"/>
            <a:r>
              <a:rPr lang="en-GB"/>
              <a:t>Settimo livello struttura</a:t>
            </a:r>
          </a:p>
          <a:p>
            <a:pPr lvl="4"/>
            <a:r>
              <a:rPr lang="en-GB"/>
              <a:t>Ottavo livello struttura</a:t>
            </a:r>
          </a:p>
          <a:p>
            <a:pPr lvl="4"/>
            <a:r>
              <a:rPr lang="en-GB"/>
              <a:t>Nono livello struttura</a:t>
            </a:r>
          </a:p>
        </p:txBody>
      </p:sp>
      <p:sp>
        <p:nvSpPr>
          <p:cNvPr id="1027" name="Rectangle 3"/>
          <p:cNvSpPr>
            <a:spLocks noGrp="1" noChangeArrowheads="1"/>
          </p:cNvSpPr>
          <p:nvPr>
            <p:ph type="dt"/>
          </p:nvPr>
        </p:nvSpPr>
        <p:spPr bwMode="auto">
          <a:xfrm>
            <a:off x="457200" y="6354763"/>
            <a:ext cx="2132013" cy="366712"/>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1pPr>
          </a:lstStyle>
          <a:p>
            <a:fld id="{29000CAA-AB70-4D16-BF5F-DE473C0DF8DB}" type="datetime1">
              <a:rPr lang="it-IT" smtClean="0"/>
              <a:pPr/>
              <a:t>16/12/2020</a:t>
            </a:fld>
            <a:endParaRPr lang="it-IT"/>
          </a:p>
        </p:txBody>
      </p:sp>
      <p:sp>
        <p:nvSpPr>
          <p:cNvPr id="1028" name="Text Box 4"/>
          <p:cNvSpPr txBox="1">
            <a:spLocks noChangeArrowheads="1"/>
          </p:cNvSpPr>
          <p:nvPr/>
        </p:nvSpPr>
        <p:spPr bwMode="auto">
          <a:xfrm>
            <a:off x="3124200" y="6354763"/>
            <a:ext cx="2895600" cy="368300"/>
          </a:xfrm>
          <a:prstGeom prst="rect">
            <a:avLst/>
          </a:prstGeom>
          <a:noFill/>
          <a:ln w="9525">
            <a:noFill/>
            <a:round/>
            <a:headEnd/>
            <a:tailEnd/>
          </a:ln>
          <a:effectLst/>
        </p:spPr>
        <p:txBody>
          <a:bodyPr wrap="none" anchor="ctr"/>
          <a:lstStyle/>
          <a:p>
            <a:endParaRPr lang="it-IT"/>
          </a:p>
        </p:txBody>
      </p:sp>
      <p:sp>
        <p:nvSpPr>
          <p:cNvPr id="1029" name="Rectangle 5"/>
          <p:cNvSpPr>
            <a:spLocks noGrp="1" noChangeArrowheads="1"/>
          </p:cNvSpPr>
          <p:nvPr>
            <p:ph type="sldNum"/>
          </p:nvPr>
        </p:nvSpPr>
        <p:spPr bwMode="auto">
          <a:xfrm>
            <a:off x="6553200" y="6354763"/>
            <a:ext cx="2132013" cy="366712"/>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1pPr>
          </a:lstStyle>
          <a:p>
            <a:fld id="{1085DE87-C515-4485-B35B-A1D496760DEA}" type="slidenum">
              <a:rPr lang="it-IT" smtClean="0"/>
              <a:pPr/>
              <a:t>‹#›</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9pPr>
    </p:titleStyle>
    <p:bodyStyle>
      <a:lvl1pPr marL="342900" indent="-342900" algn="l" defTabSz="449263" rtl="0" eaLnBrk="1" fontAlgn="base" hangingPunct="1">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1" fontAlgn="base" hangingPunct="1">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eaLnBrk="1" fontAlgn="base" hangingPunct="1">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29.wmf"/><Relationship Id="rId3" Type="http://schemas.openxmlformats.org/officeDocument/2006/relationships/oleObject" Target="../embeddings/oleObject15.bin"/><Relationship Id="rId7" Type="http://schemas.openxmlformats.org/officeDocument/2006/relationships/image" Target="../media/image30.png"/><Relationship Id="rId12" Type="http://schemas.openxmlformats.org/officeDocument/2006/relationships/oleObject" Target="../embeddings/oleObject19.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26.wmf"/><Relationship Id="rId11" Type="http://schemas.openxmlformats.org/officeDocument/2006/relationships/image" Target="../media/image28.wmf"/><Relationship Id="rId5" Type="http://schemas.openxmlformats.org/officeDocument/2006/relationships/oleObject" Target="../embeddings/oleObject16.bin"/><Relationship Id="rId10" Type="http://schemas.openxmlformats.org/officeDocument/2006/relationships/oleObject" Target="../embeddings/oleObject18.bin"/><Relationship Id="rId4" Type="http://schemas.openxmlformats.org/officeDocument/2006/relationships/image" Target="../media/image25.wmf"/><Relationship Id="rId9" Type="http://schemas.openxmlformats.org/officeDocument/2006/relationships/image" Target="../media/image27.wmf"/></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33.png"/><Relationship Id="rId4" Type="http://schemas.openxmlformats.org/officeDocument/2006/relationships/image" Target="../media/image32.wmf"/></Relationships>
</file>

<file path=ppt/slides/_rels/slide13.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28.wmf"/><Relationship Id="rId11" Type="http://schemas.openxmlformats.org/officeDocument/2006/relationships/image" Target="../media/image35.png"/><Relationship Id="rId5" Type="http://schemas.openxmlformats.org/officeDocument/2006/relationships/oleObject" Target="../embeddings/oleObject22.bin"/><Relationship Id="rId10" Type="http://schemas.openxmlformats.org/officeDocument/2006/relationships/image" Target="../media/image34.wmf"/><Relationship Id="rId4" Type="http://schemas.openxmlformats.org/officeDocument/2006/relationships/image" Target="../media/image27.wmf"/><Relationship Id="rId9" Type="http://schemas.openxmlformats.org/officeDocument/2006/relationships/oleObject" Target="../embeddings/oleObject24.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image" Target="../media/image36.wmf"/><Relationship Id="rId4" Type="http://schemas.openxmlformats.org/officeDocument/2006/relationships/oleObject" Target="../embeddings/oleObject25.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xml"/><Relationship Id="rId1" Type="http://schemas.openxmlformats.org/officeDocument/2006/relationships/vmlDrawing" Target="../drawings/vmlDrawing9.vml"/><Relationship Id="rId5" Type="http://schemas.openxmlformats.org/officeDocument/2006/relationships/image" Target="../media/image39.wmf"/><Relationship Id="rId4" Type="http://schemas.openxmlformats.org/officeDocument/2006/relationships/image" Target="../media/image38.wmf"/></Relationships>
</file>

<file path=ppt/slides/_rels/slide17.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0.w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image" Target="../media/image43.wmf"/><Relationship Id="rId5" Type="http://schemas.openxmlformats.org/officeDocument/2006/relationships/oleObject" Target="../embeddings/oleObject28.bin"/><Relationship Id="rId10" Type="http://schemas.openxmlformats.org/officeDocument/2006/relationships/image" Target="../media/image45.wmf"/><Relationship Id="rId4" Type="http://schemas.openxmlformats.org/officeDocument/2006/relationships/image" Target="../media/image42.wmf"/><Relationship Id="rId9" Type="http://schemas.openxmlformats.org/officeDocument/2006/relationships/oleObject" Target="../embeddings/oleObject30.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1.xml"/><Relationship Id="rId1" Type="http://schemas.openxmlformats.org/officeDocument/2006/relationships/vmlDrawing" Target="../drawings/vmlDrawing11.vml"/><Relationship Id="rId5" Type="http://schemas.openxmlformats.org/officeDocument/2006/relationships/image" Target="../media/image46.wmf"/><Relationship Id="rId4" Type="http://schemas.openxmlformats.org/officeDocument/2006/relationships/image" Target="../media/image47.wmf"/></Relationships>
</file>

<file path=ppt/slides/_rels/slide22.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image" Target="../media/image51.png"/><Relationship Id="rId7" Type="http://schemas.openxmlformats.org/officeDocument/2006/relationships/image" Target="../media/image49.wmf"/><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oleObject" Target="../embeddings/oleObject33.bin"/><Relationship Id="rId5" Type="http://schemas.openxmlformats.org/officeDocument/2006/relationships/image" Target="../media/image48.wmf"/><Relationship Id="rId4" Type="http://schemas.openxmlformats.org/officeDocument/2006/relationships/oleObject" Target="../embeddings/oleObject32.bin"/><Relationship Id="rId9" Type="http://schemas.openxmlformats.org/officeDocument/2006/relationships/image" Target="../media/image50.w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image" Target="../media/image51.png"/><Relationship Id="rId7" Type="http://schemas.openxmlformats.org/officeDocument/2006/relationships/image" Target="../media/image53.wmf"/><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oleObject" Target="../embeddings/oleObject36.bin"/><Relationship Id="rId5" Type="http://schemas.openxmlformats.org/officeDocument/2006/relationships/image" Target="../media/image52.wmf"/><Relationship Id="rId4" Type="http://schemas.openxmlformats.org/officeDocument/2006/relationships/oleObject" Target="../embeddings/oleObject35.bin"/><Relationship Id="rId9" Type="http://schemas.openxmlformats.org/officeDocument/2006/relationships/image" Target="../media/image54.wmf"/></Relationships>
</file>

<file path=ppt/slides/_rels/slide25.xml.rels><?xml version="1.0" encoding="UTF-8" standalone="yes"?>
<Relationships xmlns="http://schemas.openxmlformats.org/package/2006/relationships"><Relationship Id="rId8" Type="http://schemas.openxmlformats.org/officeDocument/2006/relationships/image" Target="../media/image57.wmf"/><Relationship Id="rId13" Type="http://schemas.openxmlformats.org/officeDocument/2006/relationships/oleObject" Target="../embeddings/oleObject43.bin"/><Relationship Id="rId18" Type="http://schemas.openxmlformats.org/officeDocument/2006/relationships/image" Target="../media/image62.wmf"/><Relationship Id="rId3" Type="http://schemas.openxmlformats.org/officeDocument/2006/relationships/oleObject" Target="../embeddings/oleObject38.bin"/><Relationship Id="rId7" Type="http://schemas.openxmlformats.org/officeDocument/2006/relationships/oleObject" Target="../embeddings/oleObject40.bin"/><Relationship Id="rId12" Type="http://schemas.openxmlformats.org/officeDocument/2006/relationships/image" Target="../media/image59.wmf"/><Relationship Id="rId17" Type="http://schemas.openxmlformats.org/officeDocument/2006/relationships/oleObject" Target="../embeddings/oleObject45.bin"/><Relationship Id="rId2" Type="http://schemas.openxmlformats.org/officeDocument/2006/relationships/slideLayout" Target="../slideLayouts/slideLayout1.xml"/><Relationship Id="rId16" Type="http://schemas.openxmlformats.org/officeDocument/2006/relationships/image" Target="../media/image61.wmf"/><Relationship Id="rId1" Type="http://schemas.openxmlformats.org/officeDocument/2006/relationships/vmlDrawing" Target="../drawings/vmlDrawing14.vml"/><Relationship Id="rId6" Type="http://schemas.openxmlformats.org/officeDocument/2006/relationships/image" Target="../media/image56.wmf"/><Relationship Id="rId11" Type="http://schemas.openxmlformats.org/officeDocument/2006/relationships/oleObject" Target="../embeddings/oleObject42.bin"/><Relationship Id="rId5" Type="http://schemas.openxmlformats.org/officeDocument/2006/relationships/oleObject" Target="../embeddings/oleObject39.bin"/><Relationship Id="rId15" Type="http://schemas.openxmlformats.org/officeDocument/2006/relationships/oleObject" Target="../embeddings/oleObject44.bin"/><Relationship Id="rId10" Type="http://schemas.openxmlformats.org/officeDocument/2006/relationships/image" Target="../media/image58.wmf"/><Relationship Id="rId4" Type="http://schemas.openxmlformats.org/officeDocument/2006/relationships/image" Target="../media/image55.wmf"/><Relationship Id="rId9" Type="http://schemas.openxmlformats.org/officeDocument/2006/relationships/oleObject" Target="../embeddings/oleObject41.bin"/><Relationship Id="rId14" Type="http://schemas.openxmlformats.org/officeDocument/2006/relationships/image" Target="../media/image60.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6.bin"/><Relationship Id="rId7" Type="http://schemas.openxmlformats.org/officeDocument/2006/relationships/image" Target="../media/image65.png"/><Relationship Id="rId2" Type="http://schemas.openxmlformats.org/officeDocument/2006/relationships/slideLayout" Target="../slideLayouts/slideLayout1.xml"/><Relationship Id="rId1" Type="http://schemas.openxmlformats.org/officeDocument/2006/relationships/vmlDrawing" Target="../drawings/vmlDrawing15.vml"/><Relationship Id="rId6" Type="http://schemas.openxmlformats.org/officeDocument/2006/relationships/image" Target="../media/image64.wmf"/><Relationship Id="rId5" Type="http://schemas.openxmlformats.org/officeDocument/2006/relationships/oleObject" Target="../embeddings/oleObject47.bin"/><Relationship Id="rId4" Type="http://schemas.openxmlformats.org/officeDocument/2006/relationships/image" Target="../media/image63.wmf"/></Relationships>
</file>

<file path=ppt/slides/_rels/slide27.x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oleObject" Target="../embeddings/oleObject48.bin"/><Relationship Id="rId7" Type="http://schemas.openxmlformats.org/officeDocument/2006/relationships/oleObject" Target="../embeddings/oleObject50.bin"/><Relationship Id="rId2" Type="http://schemas.openxmlformats.org/officeDocument/2006/relationships/slideLayout" Target="../slideLayouts/slideLayout1.xml"/><Relationship Id="rId1" Type="http://schemas.openxmlformats.org/officeDocument/2006/relationships/vmlDrawing" Target="../drawings/vmlDrawing16.vml"/><Relationship Id="rId6" Type="http://schemas.openxmlformats.org/officeDocument/2006/relationships/image" Target="../media/image67.wmf"/><Relationship Id="rId5" Type="http://schemas.openxmlformats.org/officeDocument/2006/relationships/oleObject" Target="../embeddings/oleObject49.bin"/><Relationship Id="rId4" Type="http://schemas.openxmlformats.org/officeDocument/2006/relationships/image" Target="../media/image66.wmf"/></Relationships>
</file>

<file path=ppt/slides/_rels/slide28.xml.rels><?xml version="1.0" encoding="UTF-8" standalone="yes"?>
<Relationships xmlns="http://schemas.openxmlformats.org/package/2006/relationships"><Relationship Id="rId8" Type="http://schemas.openxmlformats.org/officeDocument/2006/relationships/image" Target="../media/image71.wmf"/><Relationship Id="rId3" Type="http://schemas.openxmlformats.org/officeDocument/2006/relationships/oleObject" Target="../embeddings/oleObject51.bin"/><Relationship Id="rId7" Type="http://schemas.openxmlformats.org/officeDocument/2006/relationships/oleObject" Target="../embeddings/oleObject53.bin"/><Relationship Id="rId2" Type="http://schemas.openxmlformats.org/officeDocument/2006/relationships/slideLayout" Target="../slideLayouts/slideLayout1.xml"/><Relationship Id="rId1" Type="http://schemas.openxmlformats.org/officeDocument/2006/relationships/vmlDrawing" Target="../drawings/vmlDrawing17.vml"/><Relationship Id="rId6" Type="http://schemas.openxmlformats.org/officeDocument/2006/relationships/image" Target="../media/image70.wmf"/><Relationship Id="rId5" Type="http://schemas.openxmlformats.org/officeDocument/2006/relationships/oleObject" Target="../embeddings/oleObject52.bin"/><Relationship Id="rId10" Type="http://schemas.openxmlformats.org/officeDocument/2006/relationships/image" Target="../media/image72.wmf"/><Relationship Id="rId4" Type="http://schemas.openxmlformats.org/officeDocument/2006/relationships/image" Target="../media/image69.wmf"/><Relationship Id="rId9" Type="http://schemas.openxmlformats.org/officeDocument/2006/relationships/oleObject" Target="../embeddings/oleObject54.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1.xml"/><Relationship Id="rId1" Type="http://schemas.openxmlformats.org/officeDocument/2006/relationships/vmlDrawing" Target="../drawings/vmlDrawing18.vml"/><Relationship Id="rId4" Type="http://schemas.openxmlformats.org/officeDocument/2006/relationships/image" Target="../media/image73.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58.bin"/><Relationship Id="rId13" Type="http://schemas.openxmlformats.org/officeDocument/2006/relationships/image" Target="../media/image29.wmf"/><Relationship Id="rId3" Type="http://schemas.openxmlformats.org/officeDocument/2006/relationships/oleObject" Target="../embeddings/oleObject56.bin"/><Relationship Id="rId7" Type="http://schemas.openxmlformats.org/officeDocument/2006/relationships/image" Target="../media/image30.png"/><Relationship Id="rId12" Type="http://schemas.openxmlformats.org/officeDocument/2006/relationships/oleObject" Target="../embeddings/oleObject60.bin"/><Relationship Id="rId2" Type="http://schemas.openxmlformats.org/officeDocument/2006/relationships/slideLayout" Target="../slideLayouts/slideLayout1.xml"/><Relationship Id="rId1" Type="http://schemas.openxmlformats.org/officeDocument/2006/relationships/vmlDrawing" Target="../drawings/vmlDrawing19.vml"/><Relationship Id="rId6" Type="http://schemas.openxmlformats.org/officeDocument/2006/relationships/image" Target="../media/image26.wmf"/><Relationship Id="rId11" Type="http://schemas.openxmlformats.org/officeDocument/2006/relationships/image" Target="../media/image28.wmf"/><Relationship Id="rId5" Type="http://schemas.openxmlformats.org/officeDocument/2006/relationships/oleObject" Target="../embeddings/oleObject57.bin"/><Relationship Id="rId10" Type="http://schemas.openxmlformats.org/officeDocument/2006/relationships/oleObject" Target="../embeddings/oleObject59.bin"/><Relationship Id="rId4" Type="http://schemas.openxmlformats.org/officeDocument/2006/relationships/image" Target="../media/image25.wmf"/><Relationship Id="rId9" Type="http://schemas.openxmlformats.org/officeDocument/2006/relationships/image" Target="../media/image27.wmf"/></Relationships>
</file>

<file path=ppt/slides/_rels/slide3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1.bin"/><Relationship Id="rId7" Type="http://schemas.openxmlformats.org/officeDocument/2006/relationships/image" Target="../media/image74.png"/><Relationship Id="rId2" Type="http://schemas.openxmlformats.org/officeDocument/2006/relationships/slideLayout" Target="../slideLayouts/slideLayout1.xml"/><Relationship Id="rId1" Type="http://schemas.openxmlformats.org/officeDocument/2006/relationships/vmlDrawing" Target="../drawings/vmlDrawing20.vml"/><Relationship Id="rId6" Type="http://schemas.openxmlformats.org/officeDocument/2006/relationships/image" Target="../media/image76.wmf"/><Relationship Id="rId5" Type="http://schemas.openxmlformats.org/officeDocument/2006/relationships/oleObject" Target="../embeddings/oleObject62.bin"/><Relationship Id="rId4" Type="http://schemas.openxmlformats.org/officeDocument/2006/relationships/image" Target="../media/image75.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63.bin"/><Relationship Id="rId7" Type="http://schemas.openxmlformats.org/officeDocument/2006/relationships/image" Target="../media/image74.png"/><Relationship Id="rId2" Type="http://schemas.openxmlformats.org/officeDocument/2006/relationships/slideLayout" Target="../slideLayouts/slideLayout1.xml"/><Relationship Id="rId1" Type="http://schemas.openxmlformats.org/officeDocument/2006/relationships/vmlDrawing" Target="../drawings/vmlDrawing21.vml"/><Relationship Id="rId6" Type="http://schemas.openxmlformats.org/officeDocument/2006/relationships/image" Target="../media/image78.wmf"/><Relationship Id="rId5" Type="http://schemas.openxmlformats.org/officeDocument/2006/relationships/oleObject" Target="../embeddings/oleObject64.bin"/><Relationship Id="rId4" Type="http://schemas.openxmlformats.org/officeDocument/2006/relationships/image" Target="../media/image77.wmf"/></Relationships>
</file>

<file path=ppt/slides/_rels/slide34.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1.xml"/><Relationship Id="rId1" Type="http://schemas.openxmlformats.org/officeDocument/2006/relationships/vmlDrawing" Target="../drawings/vmlDrawing22.vml"/><Relationship Id="rId5" Type="http://schemas.openxmlformats.org/officeDocument/2006/relationships/image" Target="../media/image82.png"/><Relationship Id="rId4" Type="http://schemas.openxmlformats.org/officeDocument/2006/relationships/image" Target="../media/image81.wmf"/></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67.bin"/><Relationship Id="rId13" Type="http://schemas.openxmlformats.org/officeDocument/2006/relationships/image" Target="../media/image86.wmf"/><Relationship Id="rId3" Type="http://schemas.openxmlformats.org/officeDocument/2006/relationships/notesSlide" Target="../notesSlides/notesSlide1.xml"/><Relationship Id="rId7" Type="http://schemas.openxmlformats.org/officeDocument/2006/relationships/image" Target="../media/image83.wmf"/><Relationship Id="rId12" Type="http://schemas.openxmlformats.org/officeDocument/2006/relationships/oleObject" Target="../embeddings/oleObject69.bin"/><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oleObject" Target="../embeddings/oleObject66.bin"/><Relationship Id="rId11" Type="http://schemas.openxmlformats.org/officeDocument/2006/relationships/image" Target="../media/image85.wmf"/><Relationship Id="rId5" Type="http://schemas.openxmlformats.org/officeDocument/2006/relationships/image" Target="../media/image88.png"/><Relationship Id="rId10" Type="http://schemas.openxmlformats.org/officeDocument/2006/relationships/oleObject" Target="../embeddings/oleObject68.bin"/><Relationship Id="rId4" Type="http://schemas.openxmlformats.org/officeDocument/2006/relationships/image" Target="../media/image87.png"/><Relationship Id="rId9" Type="http://schemas.openxmlformats.org/officeDocument/2006/relationships/image" Target="../media/image84.wmf"/></Relationships>
</file>

<file path=ppt/slides/_rels/slide38.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71.bin"/><Relationship Id="rId3" Type="http://schemas.openxmlformats.org/officeDocument/2006/relationships/notesSlide" Target="../notesSlides/notesSlide2.xml"/><Relationship Id="rId7" Type="http://schemas.openxmlformats.org/officeDocument/2006/relationships/image" Target="../media/image91.wmf"/><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oleObject" Target="../embeddings/oleObject70.bin"/><Relationship Id="rId5" Type="http://schemas.openxmlformats.org/officeDocument/2006/relationships/image" Target="../media/image94.png"/><Relationship Id="rId4" Type="http://schemas.openxmlformats.org/officeDocument/2006/relationships/image" Target="../media/image93.png"/><Relationship Id="rId9" Type="http://schemas.openxmlformats.org/officeDocument/2006/relationships/image" Target="../media/image92.wmf"/></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image" Target="../media/image95.wmf"/><Relationship Id="rId5" Type="http://schemas.openxmlformats.org/officeDocument/2006/relationships/oleObject" Target="../embeddings/oleObject72.bin"/><Relationship Id="rId4" Type="http://schemas.openxmlformats.org/officeDocument/2006/relationships/image" Target="../media/image96.png"/></Relationships>
</file>

<file path=ppt/slides/_rels/slide42.xml.rels><?xml version="1.0" encoding="UTF-8" standalone="yes"?>
<Relationships xmlns="http://schemas.openxmlformats.org/package/2006/relationships"><Relationship Id="rId8" Type="http://schemas.openxmlformats.org/officeDocument/2006/relationships/image" Target="../media/image98.wmf"/><Relationship Id="rId13" Type="http://schemas.openxmlformats.org/officeDocument/2006/relationships/oleObject" Target="../embeddings/oleObject77.bin"/><Relationship Id="rId18" Type="http://schemas.openxmlformats.org/officeDocument/2006/relationships/image" Target="../media/image103.wmf"/><Relationship Id="rId3" Type="http://schemas.openxmlformats.org/officeDocument/2006/relationships/notesSlide" Target="../notesSlides/notesSlide4.xml"/><Relationship Id="rId7" Type="http://schemas.openxmlformats.org/officeDocument/2006/relationships/oleObject" Target="../embeddings/oleObject74.bin"/><Relationship Id="rId12" Type="http://schemas.openxmlformats.org/officeDocument/2006/relationships/image" Target="../media/image100.wmf"/><Relationship Id="rId17" Type="http://schemas.openxmlformats.org/officeDocument/2006/relationships/oleObject" Target="../embeddings/oleObject79.bin"/><Relationship Id="rId2" Type="http://schemas.openxmlformats.org/officeDocument/2006/relationships/slideLayout" Target="../slideLayouts/slideLayout7.xml"/><Relationship Id="rId16" Type="http://schemas.openxmlformats.org/officeDocument/2006/relationships/image" Target="../media/image102.wmf"/><Relationship Id="rId20" Type="http://schemas.openxmlformats.org/officeDocument/2006/relationships/image" Target="../media/image104.wmf"/><Relationship Id="rId1" Type="http://schemas.openxmlformats.org/officeDocument/2006/relationships/vmlDrawing" Target="../drawings/vmlDrawing26.vml"/><Relationship Id="rId6" Type="http://schemas.openxmlformats.org/officeDocument/2006/relationships/image" Target="../media/image97.wmf"/><Relationship Id="rId11" Type="http://schemas.openxmlformats.org/officeDocument/2006/relationships/oleObject" Target="../embeddings/oleObject76.bin"/><Relationship Id="rId5" Type="http://schemas.openxmlformats.org/officeDocument/2006/relationships/oleObject" Target="../embeddings/oleObject73.bin"/><Relationship Id="rId15" Type="http://schemas.openxmlformats.org/officeDocument/2006/relationships/oleObject" Target="../embeddings/oleObject78.bin"/><Relationship Id="rId10" Type="http://schemas.openxmlformats.org/officeDocument/2006/relationships/image" Target="../media/image99.wmf"/><Relationship Id="rId19" Type="http://schemas.openxmlformats.org/officeDocument/2006/relationships/oleObject" Target="../embeddings/oleObject80.bin"/><Relationship Id="rId4" Type="http://schemas.openxmlformats.org/officeDocument/2006/relationships/image" Target="../media/image105.png"/><Relationship Id="rId9" Type="http://schemas.openxmlformats.org/officeDocument/2006/relationships/oleObject" Target="../embeddings/oleObject75.bin"/><Relationship Id="rId14" Type="http://schemas.openxmlformats.org/officeDocument/2006/relationships/image" Target="../media/image101.wmf"/></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82.bin"/><Relationship Id="rId3" Type="http://schemas.openxmlformats.org/officeDocument/2006/relationships/notesSlide" Target="../notesSlides/notesSlide5.xml"/><Relationship Id="rId7" Type="http://schemas.openxmlformats.org/officeDocument/2006/relationships/image" Target="../media/image109.png"/><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image" Target="../media/image106.wmf"/><Relationship Id="rId5" Type="http://schemas.openxmlformats.org/officeDocument/2006/relationships/oleObject" Target="../embeddings/oleObject81.bin"/><Relationship Id="rId4" Type="http://schemas.openxmlformats.org/officeDocument/2006/relationships/image" Target="../media/image108.png"/><Relationship Id="rId9" Type="http://schemas.openxmlformats.org/officeDocument/2006/relationships/image" Target="../media/image107.wmf"/></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85.bin"/><Relationship Id="rId3" Type="http://schemas.openxmlformats.org/officeDocument/2006/relationships/notesSlide" Target="../notesSlides/notesSlide6.xml"/><Relationship Id="rId7" Type="http://schemas.openxmlformats.org/officeDocument/2006/relationships/image" Target="../media/image110.wmf"/><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oleObject" Target="../embeddings/oleObject84.bin"/><Relationship Id="rId11" Type="http://schemas.openxmlformats.org/officeDocument/2006/relationships/image" Target="../media/image112.wmf"/><Relationship Id="rId5" Type="http://schemas.openxmlformats.org/officeDocument/2006/relationships/image" Target="../media/image106.wmf"/><Relationship Id="rId10" Type="http://schemas.openxmlformats.org/officeDocument/2006/relationships/oleObject" Target="../embeddings/oleObject86.bin"/><Relationship Id="rId4" Type="http://schemas.openxmlformats.org/officeDocument/2006/relationships/oleObject" Target="../embeddings/oleObject83.bin"/><Relationship Id="rId9" Type="http://schemas.openxmlformats.org/officeDocument/2006/relationships/image" Target="../media/image111.wmf"/></Relationships>
</file>

<file path=ppt/slides/_rels/slide45.xml.rels><?xml version="1.0" encoding="UTF-8" standalone="yes"?>
<Relationships xmlns="http://schemas.openxmlformats.org/package/2006/relationships"><Relationship Id="rId8" Type="http://schemas.openxmlformats.org/officeDocument/2006/relationships/image" Target="../media/image116.wmf"/><Relationship Id="rId3" Type="http://schemas.openxmlformats.org/officeDocument/2006/relationships/notesSlide" Target="../notesSlides/notesSlide7.xml"/><Relationship Id="rId7" Type="http://schemas.openxmlformats.org/officeDocument/2006/relationships/image" Target="../media/image114.wmf"/><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oleObject" Target="../embeddings/oleObject88.bin"/><Relationship Id="rId5" Type="http://schemas.openxmlformats.org/officeDocument/2006/relationships/image" Target="../media/image113.wmf"/><Relationship Id="rId10" Type="http://schemas.openxmlformats.org/officeDocument/2006/relationships/image" Target="../media/image115.wmf"/><Relationship Id="rId4" Type="http://schemas.openxmlformats.org/officeDocument/2006/relationships/oleObject" Target="../embeddings/oleObject87.bin"/><Relationship Id="rId9" Type="http://schemas.openxmlformats.org/officeDocument/2006/relationships/oleObject" Target="../embeddings/oleObject89.bin"/></Relationships>
</file>

<file path=ppt/slides/_rels/slide46.xml.rels><?xml version="1.0" encoding="UTF-8" standalone="yes"?>
<Relationships xmlns="http://schemas.openxmlformats.org/package/2006/relationships"><Relationship Id="rId3" Type="http://schemas.openxmlformats.org/officeDocument/2006/relationships/image" Target="../media/image117.w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92.bin"/><Relationship Id="rId3" Type="http://schemas.openxmlformats.org/officeDocument/2006/relationships/notesSlide" Target="../notesSlides/notesSlide9.xml"/><Relationship Id="rId7" Type="http://schemas.openxmlformats.org/officeDocument/2006/relationships/image" Target="../media/image119.wmf"/><Relationship Id="rId2" Type="http://schemas.openxmlformats.org/officeDocument/2006/relationships/slideLayout" Target="../slideLayouts/slideLayout7.xml"/><Relationship Id="rId1" Type="http://schemas.openxmlformats.org/officeDocument/2006/relationships/vmlDrawing" Target="../drawings/vmlDrawing30.vml"/><Relationship Id="rId6" Type="http://schemas.openxmlformats.org/officeDocument/2006/relationships/oleObject" Target="../embeddings/oleObject91.bin"/><Relationship Id="rId11" Type="http://schemas.openxmlformats.org/officeDocument/2006/relationships/image" Target="../media/image121.wmf"/><Relationship Id="rId5" Type="http://schemas.openxmlformats.org/officeDocument/2006/relationships/image" Target="../media/image118.wmf"/><Relationship Id="rId10" Type="http://schemas.openxmlformats.org/officeDocument/2006/relationships/oleObject" Target="../embeddings/oleObject93.bin"/><Relationship Id="rId4" Type="http://schemas.openxmlformats.org/officeDocument/2006/relationships/oleObject" Target="../embeddings/oleObject90.bin"/><Relationship Id="rId9" Type="http://schemas.openxmlformats.org/officeDocument/2006/relationships/image" Target="../media/image120.wmf"/></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96.bin"/><Relationship Id="rId13" Type="http://schemas.openxmlformats.org/officeDocument/2006/relationships/image" Target="../media/image126.wmf"/><Relationship Id="rId3" Type="http://schemas.openxmlformats.org/officeDocument/2006/relationships/notesSlide" Target="../notesSlides/notesSlide10.xml"/><Relationship Id="rId7" Type="http://schemas.openxmlformats.org/officeDocument/2006/relationships/image" Target="../media/image123.wmf"/><Relationship Id="rId12" Type="http://schemas.openxmlformats.org/officeDocument/2006/relationships/oleObject" Target="../embeddings/oleObject98.bin"/><Relationship Id="rId2" Type="http://schemas.openxmlformats.org/officeDocument/2006/relationships/slideLayout" Target="../slideLayouts/slideLayout7.xml"/><Relationship Id="rId1" Type="http://schemas.openxmlformats.org/officeDocument/2006/relationships/vmlDrawing" Target="../drawings/vmlDrawing31.vml"/><Relationship Id="rId6" Type="http://schemas.openxmlformats.org/officeDocument/2006/relationships/oleObject" Target="../embeddings/oleObject95.bin"/><Relationship Id="rId11" Type="http://schemas.openxmlformats.org/officeDocument/2006/relationships/image" Target="../media/image125.wmf"/><Relationship Id="rId5" Type="http://schemas.openxmlformats.org/officeDocument/2006/relationships/image" Target="../media/image122.wmf"/><Relationship Id="rId10" Type="http://schemas.openxmlformats.org/officeDocument/2006/relationships/oleObject" Target="../embeddings/oleObject97.bin"/><Relationship Id="rId4" Type="http://schemas.openxmlformats.org/officeDocument/2006/relationships/oleObject" Target="../embeddings/oleObject94.bin"/><Relationship Id="rId9" Type="http://schemas.openxmlformats.org/officeDocument/2006/relationships/image" Target="../media/image124.wmf"/></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100.bin"/><Relationship Id="rId3" Type="http://schemas.openxmlformats.org/officeDocument/2006/relationships/notesSlide" Target="../notesSlides/notesSlide11.xml"/><Relationship Id="rId7" Type="http://schemas.openxmlformats.org/officeDocument/2006/relationships/image" Target="../media/image130.png"/><Relationship Id="rId2" Type="http://schemas.openxmlformats.org/officeDocument/2006/relationships/slideLayout" Target="../slideLayouts/slideLayout7.xml"/><Relationship Id="rId1" Type="http://schemas.openxmlformats.org/officeDocument/2006/relationships/vmlDrawing" Target="../drawings/vmlDrawing32.vml"/><Relationship Id="rId6" Type="http://schemas.openxmlformats.org/officeDocument/2006/relationships/image" Target="../media/image127.wmf"/><Relationship Id="rId5" Type="http://schemas.openxmlformats.org/officeDocument/2006/relationships/oleObject" Target="../embeddings/oleObject99.bin"/><Relationship Id="rId10" Type="http://schemas.openxmlformats.org/officeDocument/2006/relationships/image" Target="../media/image131.png"/><Relationship Id="rId4" Type="http://schemas.openxmlformats.org/officeDocument/2006/relationships/image" Target="../media/image129.png"/><Relationship Id="rId9" Type="http://schemas.openxmlformats.org/officeDocument/2006/relationships/image" Target="../media/image128.wmf"/></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103.bin"/><Relationship Id="rId3" Type="http://schemas.openxmlformats.org/officeDocument/2006/relationships/notesSlide" Target="../notesSlides/notesSlide12.xml"/><Relationship Id="rId7" Type="http://schemas.openxmlformats.org/officeDocument/2006/relationships/image" Target="../media/image133.wmf"/><Relationship Id="rId2" Type="http://schemas.openxmlformats.org/officeDocument/2006/relationships/slideLayout" Target="../slideLayouts/slideLayout7.xml"/><Relationship Id="rId1" Type="http://schemas.openxmlformats.org/officeDocument/2006/relationships/vmlDrawing" Target="../drawings/vmlDrawing33.vml"/><Relationship Id="rId6" Type="http://schemas.openxmlformats.org/officeDocument/2006/relationships/oleObject" Target="../embeddings/oleObject102.bin"/><Relationship Id="rId5" Type="http://schemas.openxmlformats.org/officeDocument/2006/relationships/image" Target="../media/image132.wmf"/><Relationship Id="rId4" Type="http://schemas.openxmlformats.org/officeDocument/2006/relationships/oleObject" Target="../embeddings/oleObject101.bin"/><Relationship Id="rId9" Type="http://schemas.openxmlformats.org/officeDocument/2006/relationships/image" Target="../media/image134.wmf"/></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34.vml"/><Relationship Id="rId6" Type="http://schemas.openxmlformats.org/officeDocument/2006/relationships/image" Target="../media/image135.wmf"/><Relationship Id="rId5" Type="http://schemas.openxmlformats.org/officeDocument/2006/relationships/oleObject" Target="../embeddings/oleObject104.bin"/><Relationship Id="rId4" Type="http://schemas.openxmlformats.org/officeDocument/2006/relationships/image" Target="../media/image136.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38.wmf"/><Relationship Id="rId2" Type="http://schemas.openxmlformats.org/officeDocument/2006/relationships/slideLayout" Target="../slideLayouts/slideLayout7.xml"/><Relationship Id="rId1" Type="http://schemas.openxmlformats.org/officeDocument/2006/relationships/vmlDrawing" Target="../drawings/vmlDrawing35.vml"/><Relationship Id="rId6" Type="http://schemas.openxmlformats.org/officeDocument/2006/relationships/oleObject" Target="../embeddings/oleObject106.bin"/><Relationship Id="rId5" Type="http://schemas.openxmlformats.org/officeDocument/2006/relationships/image" Target="../media/image137.wmf"/><Relationship Id="rId4" Type="http://schemas.openxmlformats.org/officeDocument/2006/relationships/oleObject" Target="../embeddings/oleObject105.bin"/></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109.bin"/><Relationship Id="rId13" Type="http://schemas.openxmlformats.org/officeDocument/2006/relationships/image" Target="../media/image143.wmf"/><Relationship Id="rId3" Type="http://schemas.openxmlformats.org/officeDocument/2006/relationships/notesSlide" Target="../notesSlides/notesSlide15.xml"/><Relationship Id="rId7" Type="http://schemas.openxmlformats.org/officeDocument/2006/relationships/image" Target="../media/image140.wmf"/><Relationship Id="rId12" Type="http://schemas.openxmlformats.org/officeDocument/2006/relationships/oleObject" Target="../embeddings/oleObject111.bin"/><Relationship Id="rId17" Type="http://schemas.openxmlformats.org/officeDocument/2006/relationships/image" Target="../media/image145.wmf"/><Relationship Id="rId2" Type="http://schemas.openxmlformats.org/officeDocument/2006/relationships/slideLayout" Target="../slideLayouts/slideLayout7.xml"/><Relationship Id="rId16" Type="http://schemas.openxmlformats.org/officeDocument/2006/relationships/oleObject" Target="../embeddings/oleObject113.bin"/><Relationship Id="rId1" Type="http://schemas.openxmlformats.org/officeDocument/2006/relationships/vmlDrawing" Target="../drawings/vmlDrawing36.vml"/><Relationship Id="rId6" Type="http://schemas.openxmlformats.org/officeDocument/2006/relationships/oleObject" Target="../embeddings/oleObject108.bin"/><Relationship Id="rId11" Type="http://schemas.openxmlformats.org/officeDocument/2006/relationships/image" Target="../media/image142.wmf"/><Relationship Id="rId5" Type="http://schemas.openxmlformats.org/officeDocument/2006/relationships/image" Target="../media/image139.wmf"/><Relationship Id="rId15" Type="http://schemas.openxmlformats.org/officeDocument/2006/relationships/image" Target="../media/image144.wmf"/><Relationship Id="rId10" Type="http://schemas.openxmlformats.org/officeDocument/2006/relationships/oleObject" Target="../embeddings/oleObject110.bin"/><Relationship Id="rId4" Type="http://schemas.openxmlformats.org/officeDocument/2006/relationships/oleObject" Target="../embeddings/oleObject107.bin"/><Relationship Id="rId9" Type="http://schemas.openxmlformats.org/officeDocument/2006/relationships/image" Target="../media/image141.wmf"/><Relationship Id="rId14" Type="http://schemas.openxmlformats.org/officeDocument/2006/relationships/oleObject" Target="../embeddings/oleObject112.bin"/></Relationships>
</file>

<file path=ppt/slides/_rels/slide54.xml.rels><?xml version="1.0" encoding="UTF-8" standalone="yes"?>
<Relationships xmlns="http://schemas.openxmlformats.org/package/2006/relationships"><Relationship Id="rId8" Type="http://schemas.openxmlformats.org/officeDocument/2006/relationships/image" Target="../media/image147.wmf"/><Relationship Id="rId13" Type="http://schemas.openxmlformats.org/officeDocument/2006/relationships/oleObject" Target="../embeddings/oleObject118.bin"/><Relationship Id="rId3" Type="http://schemas.openxmlformats.org/officeDocument/2006/relationships/notesSlide" Target="../notesSlides/notesSlide16.xml"/><Relationship Id="rId7" Type="http://schemas.openxmlformats.org/officeDocument/2006/relationships/oleObject" Target="../embeddings/oleObject115.bin"/><Relationship Id="rId12" Type="http://schemas.openxmlformats.org/officeDocument/2006/relationships/image" Target="../media/image149.wmf"/><Relationship Id="rId2" Type="http://schemas.openxmlformats.org/officeDocument/2006/relationships/slideLayout" Target="../slideLayouts/slideLayout7.xml"/><Relationship Id="rId1" Type="http://schemas.openxmlformats.org/officeDocument/2006/relationships/vmlDrawing" Target="../drawings/vmlDrawing37.vml"/><Relationship Id="rId6" Type="http://schemas.openxmlformats.org/officeDocument/2006/relationships/image" Target="../media/image146.wmf"/><Relationship Id="rId11" Type="http://schemas.openxmlformats.org/officeDocument/2006/relationships/oleObject" Target="../embeddings/oleObject117.bin"/><Relationship Id="rId5" Type="http://schemas.openxmlformats.org/officeDocument/2006/relationships/oleObject" Target="../embeddings/oleObject114.bin"/><Relationship Id="rId10" Type="http://schemas.openxmlformats.org/officeDocument/2006/relationships/image" Target="../media/image148.wmf"/><Relationship Id="rId4" Type="http://schemas.openxmlformats.org/officeDocument/2006/relationships/image" Target="../media/image151.png"/><Relationship Id="rId9" Type="http://schemas.openxmlformats.org/officeDocument/2006/relationships/oleObject" Target="../embeddings/oleObject116.bin"/><Relationship Id="rId14" Type="http://schemas.openxmlformats.org/officeDocument/2006/relationships/image" Target="../media/image150.wmf"/></Relationships>
</file>

<file path=ppt/slides/_rels/slide55.xml.rels><?xml version="1.0" encoding="UTF-8" standalone="yes"?>
<Relationships xmlns="http://schemas.openxmlformats.org/package/2006/relationships"><Relationship Id="rId8" Type="http://schemas.openxmlformats.org/officeDocument/2006/relationships/image" Target="../media/image153.wmf"/><Relationship Id="rId3" Type="http://schemas.openxmlformats.org/officeDocument/2006/relationships/notesSlide" Target="../notesSlides/notesSlide17.xml"/><Relationship Id="rId7" Type="http://schemas.openxmlformats.org/officeDocument/2006/relationships/oleObject" Target="../embeddings/oleObject120.bin"/><Relationship Id="rId12" Type="http://schemas.openxmlformats.org/officeDocument/2006/relationships/image" Target="../media/image155.wmf"/><Relationship Id="rId2" Type="http://schemas.openxmlformats.org/officeDocument/2006/relationships/slideLayout" Target="../slideLayouts/slideLayout7.xml"/><Relationship Id="rId1" Type="http://schemas.openxmlformats.org/officeDocument/2006/relationships/vmlDrawing" Target="../drawings/vmlDrawing38.vml"/><Relationship Id="rId6" Type="http://schemas.openxmlformats.org/officeDocument/2006/relationships/image" Target="../media/image152.wmf"/><Relationship Id="rId11" Type="http://schemas.openxmlformats.org/officeDocument/2006/relationships/oleObject" Target="../embeddings/oleObject122.bin"/><Relationship Id="rId5" Type="http://schemas.openxmlformats.org/officeDocument/2006/relationships/oleObject" Target="../embeddings/oleObject119.bin"/><Relationship Id="rId10" Type="http://schemas.openxmlformats.org/officeDocument/2006/relationships/image" Target="../media/image154.wmf"/><Relationship Id="rId4" Type="http://schemas.openxmlformats.org/officeDocument/2006/relationships/image" Target="../media/image151.png"/><Relationship Id="rId9" Type="http://schemas.openxmlformats.org/officeDocument/2006/relationships/oleObject" Target="../embeddings/oleObject121.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39.vml"/><Relationship Id="rId6" Type="http://schemas.openxmlformats.org/officeDocument/2006/relationships/image" Target="../media/image156.wmf"/><Relationship Id="rId5" Type="http://schemas.openxmlformats.org/officeDocument/2006/relationships/oleObject" Target="../embeddings/oleObject123.bin"/><Relationship Id="rId4" Type="http://schemas.openxmlformats.org/officeDocument/2006/relationships/image" Target="../media/image157.wmf"/></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126.bin"/><Relationship Id="rId13" Type="http://schemas.openxmlformats.org/officeDocument/2006/relationships/image" Target="../media/image162.wmf"/><Relationship Id="rId3" Type="http://schemas.openxmlformats.org/officeDocument/2006/relationships/notesSlide" Target="../notesSlides/notesSlide19.xml"/><Relationship Id="rId7" Type="http://schemas.openxmlformats.org/officeDocument/2006/relationships/image" Target="../media/image159.wmf"/><Relationship Id="rId12" Type="http://schemas.openxmlformats.org/officeDocument/2006/relationships/oleObject" Target="../embeddings/oleObject128.bin"/><Relationship Id="rId17" Type="http://schemas.openxmlformats.org/officeDocument/2006/relationships/image" Target="../media/image164.wmf"/><Relationship Id="rId2" Type="http://schemas.openxmlformats.org/officeDocument/2006/relationships/slideLayout" Target="../slideLayouts/slideLayout7.xml"/><Relationship Id="rId16" Type="http://schemas.openxmlformats.org/officeDocument/2006/relationships/oleObject" Target="../embeddings/oleObject130.bin"/><Relationship Id="rId1" Type="http://schemas.openxmlformats.org/officeDocument/2006/relationships/vmlDrawing" Target="../drawings/vmlDrawing40.vml"/><Relationship Id="rId6" Type="http://schemas.openxmlformats.org/officeDocument/2006/relationships/oleObject" Target="../embeddings/oleObject125.bin"/><Relationship Id="rId11" Type="http://schemas.openxmlformats.org/officeDocument/2006/relationships/image" Target="../media/image161.wmf"/><Relationship Id="rId5" Type="http://schemas.openxmlformats.org/officeDocument/2006/relationships/image" Target="../media/image158.wmf"/><Relationship Id="rId15" Type="http://schemas.openxmlformats.org/officeDocument/2006/relationships/image" Target="../media/image163.wmf"/><Relationship Id="rId10" Type="http://schemas.openxmlformats.org/officeDocument/2006/relationships/oleObject" Target="../embeddings/oleObject127.bin"/><Relationship Id="rId4" Type="http://schemas.openxmlformats.org/officeDocument/2006/relationships/oleObject" Target="../embeddings/oleObject124.bin"/><Relationship Id="rId9" Type="http://schemas.openxmlformats.org/officeDocument/2006/relationships/image" Target="../media/image160.wmf"/><Relationship Id="rId14" Type="http://schemas.openxmlformats.org/officeDocument/2006/relationships/oleObject" Target="../embeddings/oleObject129.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165.wmf"/><Relationship Id="rId2" Type="http://schemas.openxmlformats.org/officeDocument/2006/relationships/slideLayout" Target="../slideLayouts/slideLayout7.xml"/><Relationship Id="rId1" Type="http://schemas.openxmlformats.org/officeDocument/2006/relationships/vmlDrawing" Target="../drawings/vmlDrawing41.vml"/><Relationship Id="rId6" Type="http://schemas.openxmlformats.org/officeDocument/2006/relationships/oleObject" Target="../embeddings/oleObject131.bin"/><Relationship Id="rId5" Type="http://schemas.openxmlformats.org/officeDocument/2006/relationships/image" Target="../media/image167.png"/><Relationship Id="rId4" Type="http://schemas.openxmlformats.org/officeDocument/2006/relationships/image" Target="../media/image166.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42.vml"/><Relationship Id="rId6" Type="http://schemas.openxmlformats.org/officeDocument/2006/relationships/image" Target="../media/image168.png"/><Relationship Id="rId5" Type="http://schemas.openxmlformats.org/officeDocument/2006/relationships/image" Target="../media/image91.wmf"/><Relationship Id="rId4" Type="http://schemas.openxmlformats.org/officeDocument/2006/relationships/oleObject" Target="../embeddings/oleObject132.bin"/></Relationships>
</file>

<file path=ppt/slides/_rels/slide6.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7.gif"/><Relationship Id="rId7"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43.vml"/><Relationship Id="rId6" Type="http://schemas.openxmlformats.org/officeDocument/2006/relationships/image" Target="../media/image170.png"/><Relationship Id="rId5" Type="http://schemas.openxmlformats.org/officeDocument/2006/relationships/image" Target="../media/image169.wmf"/><Relationship Id="rId4" Type="http://schemas.openxmlformats.org/officeDocument/2006/relationships/oleObject" Target="../embeddings/oleObject133.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172.wmf"/><Relationship Id="rId2" Type="http://schemas.openxmlformats.org/officeDocument/2006/relationships/slideLayout" Target="../slideLayouts/slideLayout7.xml"/><Relationship Id="rId1" Type="http://schemas.openxmlformats.org/officeDocument/2006/relationships/vmlDrawing" Target="../drawings/vmlDrawing44.vml"/><Relationship Id="rId6" Type="http://schemas.openxmlformats.org/officeDocument/2006/relationships/oleObject" Target="../embeddings/oleObject135.bin"/><Relationship Id="rId5" Type="http://schemas.openxmlformats.org/officeDocument/2006/relationships/image" Target="../media/image171.wmf"/><Relationship Id="rId4" Type="http://schemas.openxmlformats.org/officeDocument/2006/relationships/oleObject" Target="../embeddings/oleObject134.bin"/></Relationships>
</file>

<file path=ppt/slides/_rels/slide62.xml.rels><?xml version="1.0" encoding="UTF-8" standalone="yes"?>
<Relationships xmlns="http://schemas.openxmlformats.org/package/2006/relationships"><Relationship Id="rId8" Type="http://schemas.openxmlformats.org/officeDocument/2006/relationships/oleObject" Target="../embeddings/oleObject138.bin"/><Relationship Id="rId3" Type="http://schemas.openxmlformats.org/officeDocument/2006/relationships/notesSlide" Target="../notesSlides/notesSlide24.xml"/><Relationship Id="rId7" Type="http://schemas.openxmlformats.org/officeDocument/2006/relationships/image" Target="../media/image174.wmf"/><Relationship Id="rId2" Type="http://schemas.openxmlformats.org/officeDocument/2006/relationships/slideLayout" Target="../slideLayouts/slideLayout7.xml"/><Relationship Id="rId1" Type="http://schemas.openxmlformats.org/officeDocument/2006/relationships/vmlDrawing" Target="../drawings/vmlDrawing45.vml"/><Relationship Id="rId6" Type="http://schemas.openxmlformats.org/officeDocument/2006/relationships/oleObject" Target="../embeddings/oleObject137.bin"/><Relationship Id="rId11" Type="http://schemas.openxmlformats.org/officeDocument/2006/relationships/image" Target="../media/image176.wmf"/><Relationship Id="rId5" Type="http://schemas.openxmlformats.org/officeDocument/2006/relationships/image" Target="../media/image173.wmf"/><Relationship Id="rId10" Type="http://schemas.openxmlformats.org/officeDocument/2006/relationships/oleObject" Target="../embeddings/oleObject139.bin"/><Relationship Id="rId4" Type="http://schemas.openxmlformats.org/officeDocument/2006/relationships/oleObject" Target="../embeddings/oleObject136.bin"/><Relationship Id="rId9" Type="http://schemas.openxmlformats.org/officeDocument/2006/relationships/image" Target="../media/image175.wmf"/></Relationships>
</file>

<file path=ppt/slides/_rels/slide63.xml.rels><?xml version="1.0" encoding="UTF-8" standalone="yes"?>
<Relationships xmlns="http://schemas.openxmlformats.org/package/2006/relationships"><Relationship Id="rId2" Type="http://schemas.openxmlformats.org/officeDocument/2006/relationships/image" Target="../media/image177.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78.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7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13.wmf"/><Relationship Id="rId3" Type="http://schemas.openxmlformats.org/officeDocument/2006/relationships/image" Target="../media/image15.png"/><Relationship Id="rId7" Type="http://schemas.openxmlformats.org/officeDocument/2006/relationships/image" Target="../media/image10.wmf"/><Relationship Id="rId12"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5.bin"/><Relationship Id="rId11" Type="http://schemas.openxmlformats.org/officeDocument/2006/relationships/image" Target="../media/image12.wmf"/><Relationship Id="rId5" Type="http://schemas.openxmlformats.org/officeDocument/2006/relationships/image" Target="../media/image9.wmf"/><Relationship Id="rId15" Type="http://schemas.openxmlformats.org/officeDocument/2006/relationships/image" Target="../media/image14.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11.wmf"/><Relationship Id="rId14" Type="http://schemas.openxmlformats.org/officeDocument/2006/relationships/oleObject" Target="../embeddings/oleObject9.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20.wmf"/><Relationship Id="rId3" Type="http://schemas.openxmlformats.org/officeDocument/2006/relationships/image" Target="../media/image21.png"/><Relationship Id="rId7" Type="http://schemas.openxmlformats.org/officeDocument/2006/relationships/image" Target="../media/image17.wmf"/><Relationship Id="rId12"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11.bin"/><Relationship Id="rId11" Type="http://schemas.openxmlformats.org/officeDocument/2006/relationships/image" Target="../media/image19.wmf"/><Relationship Id="rId5" Type="http://schemas.openxmlformats.org/officeDocument/2006/relationships/image" Target="../media/image16.w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18.wmf"/></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03848" y="1412776"/>
            <a:ext cx="2376264" cy="400110"/>
          </a:xfrm>
          <a:prstGeom prst="rect">
            <a:avLst/>
          </a:prstGeom>
          <a:noFill/>
        </p:spPr>
        <p:txBody>
          <a:bodyPr wrap="square" rtlCol="0">
            <a:spAutoFit/>
          </a:bodyPr>
          <a:lstStyle/>
          <a:p>
            <a:r>
              <a:rPr lang="it-IT" sz="2000" b="1" dirty="0">
                <a:solidFill>
                  <a:srgbClr val="FF0000"/>
                </a:solidFill>
              </a:rPr>
              <a:t>Scalar-Vector-Tensor</a:t>
            </a:r>
          </a:p>
        </p:txBody>
      </p:sp>
      <p:sp>
        <p:nvSpPr>
          <p:cNvPr id="10" name="Slide Number Placeholder 9"/>
          <p:cNvSpPr>
            <a:spLocks noGrp="1"/>
          </p:cNvSpPr>
          <p:nvPr>
            <p:ph type="sldNum" sz="quarter" idx="4294967295"/>
          </p:nvPr>
        </p:nvSpPr>
        <p:spPr>
          <a:xfrm>
            <a:off x="6553200" y="6356350"/>
            <a:ext cx="2133600" cy="365125"/>
          </a:xfrm>
          <a:prstGeom prst="rect">
            <a:avLst/>
          </a:prstGeom>
        </p:spPr>
        <p:txBody>
          <a:bodyPr/>
          <a:lstStyle/>
          <a:p>
            <a:fld id="{1085DE87-C515-4485-B35B-A1D496760DEA}" type="slidenum">
              <a:rPr lang="it-IT" sz="1400" b="1" smtClean="0"/>
              <a:pPr/>
              <a:t>1</a:t>
            </a:fld>
            <a:endParaRPr lang="it-IT" sz="1400" b="1" dirty="0"/>
          </a:p>
        </p:txBody>
      </p:sp>
      <p:sp>
        <p:nvSpPr>
          <p:cNvPr id="12" name="TextBox 11"/>
          <p:cNvSpPr txBox="1"/>
          <p:nvPr/>
        </p:nvSpPr>
        <p:spPr>
          <a:xfrm>
            <a:off x="251520" y="1844824"/>
            <a:ext cx="8892480" cy="2031325"/>
          </a:xfrm>
          <a:prstGeom prst="rect">
            <a:avLst/>
          </a:prstGeom>
          <a:noFill/>
        </p:spPr>
        <p:txBody>
          <a:bodyPr wrap="square" rtlCol="0">
            <a:spAutoFit/>
          </a:bodyPr>
          <a:lstStyle/>
          <a:p>
            <a:r>
              <a:rPr lang="it-IT" dirty="0"/>
              <a:t>A quantity described by only one number is called </a:t>
            </a:r>
            <a:r>
              <a:rPr lang="it-IT" dirty="0">
                <a:solidFill>
                  <a:srgbClr val="FF0000"/>
                </a:solidFill>
              </a:rPr>
              <a:t>scalar</a:t>
            </a:r>
            <a:r>
              <a:rPr lang="it-IT" dirty="0"/>
              <a:t>, like as temperature.</a:t>
            </a:r>
          </a:p>
          <a:p>
            <a:endParaRPr lang="it-IT" dirty="0"/>
          </a:p>
          <a:p>
            <a:r>
              <a:rPr lang="it-IT" dirty="0"/>
              <a:t>A quantity described by three numbers, intensity (magnitude), direction, is called </a:t>
            </a:r>
            <a:r>
              <a:rPr lang="it-IT" dirty="0">
                <a:solidFill>
                  <a:srgbClr val="FF0000"/>
                </a:solidFill>
              </a:rPr>
              <a:t>vector</a:t>
            </a:r>
            <a:r>
              <a:rPr lang="it-IT" dirty="0"/>
              <a:t> like as velocity </a:t>
            </a:r>
            <a:r>
              <a:rPr lang="it-IT" u="sng" dirty="0"/>
              <a:t>v</a:t>
            </a:r>
            <a:r>
              <a:rPr lang="it-IT" dirty="0"/>
              <a:t> = [V</a:t>
            </a:r>
            <a:r>
              <a:rPr lang="it-IT" baseline="-25000" dirty="0"/>
              <a:t>x</a:t>
            </a:r>
            <a:r>
              <a:rPr lang="it-IT" dirty="0"/>
              <a:t> ,V</a:t>
            </a:r>
            <a:r>
              <a:rPr lang="it-IT" baseline="-25000" dirty="0"/>
              <a:t>y</a:t>
            </a:r>
            <a:r>
              <a:rPr lang="it-IT" dirty="0"/>
              <a:t> , V</a:t>
            </a:r>
            <a:r>
              <a:rPr lang="it-IT" baseline="-25000" dirty="0"/>
              <a:t>z</a:t>
            </a:r>
            <a:r>
              <a:rPr lang="it-IT" dirty="0"/>
              <a:t>]</a:t>
            </a:r>
          </a:p>
          <a:p>
            <a:endParaRPr lang="it-IT" dirty="0"/>
          </a:p>
          <a:p>
            <a:r>
              <a:rPr lang="it-IT" dirty="0"/>
              <a:t>A quantity described by more one number i.e. 3 directions and 3 intensities is called </a:t>
            </a:r>
            <a:r>
              <a:rPr lang="it-IT" dirty="0">
                <a:solidFill>
                  <a:srgbClr val="FF0000"/>
                </a:solidFill>
              </a:rPr>
              <a:t>tensor</a:t>
            </a:r>
            <a:r>
              <a:rPr lang="it-IT" dirty="0"/>
              <a:t>, like as strains in a continuous medium</a:t>
            </a:r>
          </a:p>
        </p:txBody>
      </p:sp>
      <p:sp>
        <p:nvSpPr>
          <p:cNvPr id="16" name="TextBox 15"/>
          <p:cNvSpPr txBox="1"/>
          <p:nvPr/>
        </p:nvSpPr>
        <p:spPr>
          <a:xfrm>
            <a:off x="4067944" y="5805264"/>
            <a:ext cx="1003352" cy="276999"/>
          </a:xfrm>
          <a:prstGeom prst="rect">
            <a:avLst/>
          </a:prstGeom>
          <a:noFill/>
        </p:spPr>
        <p:txBody>
          <a:bodyPr wrap="none" rtlCol="0">
            <a:spAutoFit/>
          </a:bodyPr>
          <a:lstStyle/>
          <a:p>
            <a:r>
              <a:rPr lang="it-IT" sz="1200" b="1" dirty="0"/>
              <a:t>Strain tensor</a:t>
            </a:r>
          </a:p>
        </p:txBody>
      </p:sp>
      <p:graphicFrame>
        <p:nvGraphicFramePr>
          <p:cNvPr id="11" name="Object 10"/>
          <p:cNvGraphicFramePr>
            <a:graphicFrameLocks noChangeAspect="1"/>
          </p:cNvGraphicFramePr>
          <p:nvPr>
            <p:extLst>
              <p:ext uri="{D42A27DB-BD31-4B8C-83A1-F6EECF244321}">
                <p14:modId xmlns:p14="http://schemas.microsoft.com/office/powerpoint/2010/main" val="1213360750"/>
              </p:ext>
            </p:extLst>
          </p:nvPr>
        </p:nvGraphicFramePr>
        <p:xfrm>
          <a:off x="3419872" y="4437112"/>
          <a:ext cx="1854572" cy="1093221"/>
        </p:xfrm>
        <a:graphic>
          <a:graphicData uri="http://schemas.openxmlformats.org/presentationml/2006/ole">
            <mc:AlternateContent xmlns:mc="http://schemas.openxmlformats.org/markup-compatibility/2006">
              <mc:Choice xmlns:v="urn:schemas-microsoft-com:vml" Requires="v">
                <p:oleObj spid="_x0000_s54297" name="Equation" r:id="rId3" imgW="1206360" imgH="711000" progId="Equation.3">
                  <p:embed/>
                </p:oleObj>
              </mc:Choice>
              <mc:Fallback>
                <p:oleObj name="Equation" r:id="rId3" imgW="1206360" imgH="711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4437112"/>
                        <a:ext cx="1854572" cy="10932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70003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294967295"/>
          </p:nvPr>
        </p:nvSpPr>
        <p:spPr>
          <a:xfrm>
            <a:off x="6553200" y="6356350"/>
            <a:ext cx="2133600" cy="365125"/>
          </a:xfrm>
          <a:prstGeom prst="rect">
            <a:avLst/>
          </a:prstGeom>
        </p:spPr>
        <p:txBody>
          <a:bodyPr/>
          <a:lstStyle/>
          <a:p>
            <a:fld id="{1085DE87-C515-4485-B35B-A1D496760DEA}" type="slidenum">
              <a:rPr lang="it-IT" sz="1400" b="1" smtClean="0"/>
              <a:pPr/>
              <a:t>10</a:t>
            </a:fld>
            <a:endParaRPr lang="it-IT" sz="1400" b="1" dirty="0"/>
          </a:p>
        </p:txBody>
      </p:sp>
      <p:sp>
        <p:nvSpPr>
          <p:cNvPr id="8" name="TextBox 7"/>
          <p:cNvSpPr txBox="1"/>
          <p:nvPr/>
        </p:nvSpPr>
        <p:spPr>
          <a:xfrm>
            <a:off x="107504" y="1340768"/>
            <a:ext cx="5438668" cy="2031325"/>
          </a:xfrm>
          <a:prstGeom prst="rect">
            <a:avLst/>
          </a:prstGeom>
          <a:noFill/>
        </p:spPr>
        <p:txBody>
          <a:bodyPr wrap="none" rtlCol="0">
            <a:spAutoFit/>
          </a:bodyPr>
          <a:lstStyle/>
          <a:p>
            <a:r>
              <a:rPr lang="it-IT" dirty="0"/>
              <a:t>In almost all cases, the tensors of second rank are:</a:t>
            </a:r>
          </a:p>
          <a:p>
            <a:endParaRPr lang="it-IT" dirty="0"/>
          </a:p>
          <a:p>
            <a:r>
              <a:rPr lang="it-IT" dirty="0"/>
              <a:t>Symmetric</a:t>
            </a:r>
          </a:p>
          <a:p>
            <a:endParaRPr lang="it-IT" dirty="0"/>
          </a:p>
          <a:p>
            <a:r>
              <a:rPr lang="it-IT" dirty="0"/>
              <a:t>have positive eingenvalues</a:t>
            </a:r>
          </a:p>
          <a:p>
            <a:endParaRPr lang="it-IT" dirty="0"/>
          </a:p>
          <a:p>
            <a:r>
              <a:rPr lang="it-IT" dirty="0"/>
              <a:t>These tensors can be represented  by ellisoidal surfaces.</a:t>
            </a:r>
          </a:p>
        </p:txBody>
      </p:sp>
      <p:graphicFrame>
        <p:nvGraphicFramePr>
          <p:cNvPr id="9" name="Object 8"/>
          <p:cNvGraphicFramePr>
            <a:graphicFrameLocks noChangeAspect="1"/>
          </p:cNvGraphicFramePr>
          <p:nvPr/>
        </p:nvGraphicFramePr>
        <p:xfrm>
          <a:off x="3276600" y="1916832"/>
          <a:ext cx="715406" cy="348531"/>
        </p:xfrm>
        <a:graphic>
          <a:graphicData uri="http://schemas.openxmlformats.org/presentationml/2006/ole">
            <mc:AlternateContent xmlns:mc="http://schemas.openxmlformats.org/markup-compatibility/2006">
              <mc:Choice xmlns:v="urn:schemas-microsoft-com:vml" Requires="v">
                <p:oleObj spid="_x0000_s59509" name="Equation" r:id="rId3" imgW="495000" imgH="241200" progId="Equation.3">
                  <p:embed/>
                </p:oleObj>
              </mc:Choice>
              <mc:Fallback>
                <p:oleObj name="Equation" r:id="rId3" imgW="495000" imgH="241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916832"/>
                        <a:ext cx="715406" cy="3485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nvGraphicFramePr>
        <p:xfrm>
          <a:off x="3347864" y="2420888"/>
          <a:ext cx="517714" cy="300608"/>
        </p:xfrm>
        <a:graphic>
          <a:graphicData uri="http://schemas.openxmlformats.org/presentationml/2006/ole">
            <mc:AlternateContent xmlns:mc="http://schemas.openxmlformats.org/markup-compatibility/2006">
              <mc:Choice xmlns:v="urn:schemas-microsoft-com:vml" Requires="v">
                <p:oleObj spid="_x0000_s59510" name="Equation" r:id="rId5" imgW="393480" imgH="228600" progId="Equation.3">
                  <p:embed/>
                </p:oleObj>
              </mc:Choice>
              <mc:Fallback>
                <p:oleObj name="Equation" r:id="rId5" imgW="39348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7864" y="2420888"/>
                        <a:ext cx="517714" cy="3006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5076056" y="1844824"/>
            <a:ext cx="2719271" cy="369332"/>
          </a:xfrm>
          <a:prstGeom prst="rect">
            <a:avLst/>
          </a:prstGeom>
          <a:noFill/>
        </p:spPr>
        <p:txBody>
          <a:bodyPr wrap="none" rtlCol="0">
            <a:spAutoFit/>
          </a:bodyPr>
          <a:lstStyle/>
          <a:p>
            <a:r>
              <a:rPr lang="it-IT" dirty="0"/>
              <a:t>6 indipendent components</a:t>
            </a:r>
          </a:p>
        </p:txBody>
      </p:sp>
      <p:cxnSp>
        <p:nvCxnSpPr>
          <p:cNvPr id="14" name="Straight Arrow Connector 13"/>
          <p:cNvCxnSpPr/>
          <p:nvPr/>
        </p:nvCxnSpPr>
        <p:spPr>
          <a:xfrm>
            <a:off x="4283968" y="2060848"/>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3" name="Picture 3"/>
          <p:cNvPicPr>
            <a:picLocks noChangeAspect="1" noChangeArrowheads="1"/>
          </p:cNvPicPr>
          <p:nvPr/>
        </p:nvPicPr>
        <p:blipFill>
          <a:blip r:embed="rId7" cstate="print"/>
          <a:srcRect/>
          <a:stretch>
            <a:fillRect/>
          </a:stretch>
        </p:blipFill>
        <p:spPr bwMode="auto">
          <a:xfrm>
            <a:off x="107504" y="4005064"/>
            <a:ext cx="4536504" cy="2016336"/>
          </a:xfrm>
          <a:prstGeom prst="rect">
            <a:avLst/>
          </a:prstGeom>
          <a:noFill/>
          <a:ln w="9525">
            <a:noFill/>
            <a:miter lim="800000"/>
            <a:headEnd/>
            <a:tailEnd/>
          </a:ln>
          <a:effectLst/>
        </p:spPr>
      </p:pic>
      <p:grpSp>
        <p:nvGrpSpPr>
          <p:cNvPr id="17" name="Group 16"/>
          <p:cNvGrpSpPr/>
          <p:nvPr/>
        </p:nvGrpSpPr>
        <p:grpSpPr>
          <a:xfrm>
            <a:off x="5004048" y="3501008"/>
            <a:ext cx="3888432" cy="2031325"/>
            <a:chOff x="5004048" y="3501008"/>
            <a:chExt cx="3888432" cy="2031325"/>
          </a:xfrm>
        </p:grpSpPr>
        <p:sp>
          <p:nvSpPr>
            <p:cNvPr id="15" name="TextBox 14"/>
            <p:cNvSpPr txBox="1"/>
            <p:nvPr/>
          </p:nvSpPr>
          <p:spPr>
            <a:xfrm>
              <a:off x="5004048" y="3501008"/>
              <a:ext cx="3888432" cy="2031325"/>
            </a:xfrm>
            <a:prstGeom prst="rect">
              <a:avLst/>
            </a:prstGeom>
            <a:noFill/>
          </p:spPr>
          <p:txBody>
            <a:bodyPr wrap="square" rtlCol="0">
              <a:spAutoFit/>
            </a:bodyPr>
            <a:lstStyle/>
            <a:p>
              <a:pPr algn="just"/>
              <a:r>
                <a:rPr lang="en-US" dirty="0"/>
                <a:t>The intersection of the main axes, P1, P2, P3, correspond to            </a:t>
              </a:r>
            </a:p>
            <a:p>
              <a:pPr algn="just"/>
              <a:endParaRPr lang="en-US" dirty="0"/>
            </a:p>
            <a:p>
              <a:pPr algn="just"/>
              <a:endParaRPr lang="en-US" dirty="0"/>
            </a:p>
            <a:p>
              <a:pPr algn="just"/>
              <a:r>
                <a:rPr lang="en-US" dirty="0"/>
                <a:t>where </a:t>
              </a:r>
              <a:r>
                <a:rPr lang="el-GR" dirty="0"/>
                <a:t>λ</a:t>
              </a:r>
              <a:r>
                <a:rPr lang="it-IT" baseline="-25000" dirty="0"/>
                <a:t>1</a:t>
              </a:r>
              <a:r>
                <a:rPr lang="en-US" dirty="0"/>
                <a:t>, </a:t>
              </a:r>
              <a:r>
                <a:rPr lang="el-GR" dirty="0"/>
                <a:t>λ</a:t>
              </a:r>
              <a:r>
                <a:rPr lang="it-IT" baseline="-25000" dirty="0"/>
                <a:t>2</a:t>
              </a:r>
              <a:r>
                <a:rPr lang="en-US" dirty="0"/>
                <a:t>, </a:t>
              </a:r>
              <a:r>
                <a:rPr lang="el-GR" dirty="0"/>
                <a:t>λ</a:t>
              </a:r>
              <a:r>
                <a:rPr lang="it-IT" baseline="-25000" dirty="0"/>
                <a:t>3</a:t>
              </a:r>
              <a:r>
                <a:rPr lang="en-US" dirty="0"/>
                <a:t> are the </a:t>
              </a:r>
              <a:r>
                <a:rPr lang="en-US" dirty="0" err="1"/>
                <a:t>eigenvalues</a:t>
              </a:r>
              <a:r>
                <a:rPr lang="en-US" dirty="0"/>
                <a:t> ​​(major, intermediate, minor).</a:t>
              </a:r>
              <a:endParaRPr lang="it-IT" dirty="0"/>
            </a:p>
          </p:txBody>
        </p:sp>
        <p:graphicFrame>
          <p:nvGraphicFramePr>
            <p:cNvPr id="20484" name="Object 4"/>
            <p:cNvGraphicFramePr>
              <a:graphicFrameLocks noChangeAspect="1"/>
            </p:cNvGraphicFramePr>
            <p:nvPr/>
          </p:nvGraphicFramePr>
          <p:xfrm>
            <a:off x="6084168" y="4149080"/>
            <a:ext cx="317500" cy="457200"/>
          </p:xfrm>
          <a:graphic>
            <a:graphicData uri="http://schemas.openxmlformats.org/presentationml/2006/ole">
              <mc:AlternateContent xmlns:mc="http://schemas.openxmlformats.org/markup-compatibility/2006">
                <mc:Choice xmlns:v="urn:schemas-microsoft-com:vml" Requires="v">
                  <p:oleObj spid="_x0000_s59511" name="Equation" r:id="rId8" imgW="317160" imgH="457200" progId="Equation.3">
                    <p:embed/>
                  </p:oleObj>
                </mc:Choice>
                <mc:Fallback>
                  <p:oleObj name="Equation" r:id="rId8" imgW="317160" imgH="457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84168" y="4149080"/>
                          <a:ext cx="3175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85" name="Object 5"/>
            <p:cNvGraphicFramePr>
              <a:graphicFrameLocks noChangeAspect="1"/>
            </p:cNvGraphicFramePr>
            <p:nvPr/>
          </p:nvGraphicFramePr>
          <p:xfrm>
            <a:off x="6588224" y="4149080"/>
            <a:ext cx="330200" cy="457200"/>
          </p:xfrm>
          <a:graphic>
            <a:graphicData uri="http://schemas.openxmlformats.org/presentationml/2006/ole">
              <mc:AlternateContent xmlns:mc="http://schemas.openxmlformats.org/markup-compatibility/2006">
                <mc:Choice xmlns:v="urn:schemas-microsoft-com:vml" Requires="v">
                  <p:oleObj spid="_x0000_s59512" name="Equation" r:id="rId10" imgW="330120" imgH="457200" progId="Equation.3">
                    <p:embed/>
                  </p:oleObj>
                </mc:Choice>
                <mc:Fallback>
                  <p:oleObj name="Equation" r:id="rId10" imgW="330120" imgH="457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88224" y="4149080"/>
                          <a:ext cx="3302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86" name="Object 6"/>
            <p:cNvGraphicFramePr>
              <a:graphicFrameLocks noChangeAspect="1"/>
            </p:cNvGraphicFramePr>
            <p:nvPr/>
          </p:nvGraphicFramePr>
          <p:xfrm>
            <a:off x="7092280" y="4149080"/>
            <a:ext cx="330200" cy="457200"/>
          </p:xfrm>
          <a:graphic>
            <a:graphicData uri="http://schemas.openxmlformats.org/presentationml/2006/ole">
              <mc:AlternateContent xmlns:mc="http://schemas.openxmlformats.org/markup-compatibility/2006">
                <mc:Choice xmlns:v="urn:schemas-microsoft-com:vml" Requires="v">
                  <p:oleObj spid="_x0000_s59513" name="Equation" r:id="rId12" imgW="330120" imgH="457200" progId="Equation.3">
                    <p:embed/>
                  </p:oleObj>
                </mc:Choice>
                <mc:Fallback>
                  <p:oleObj name="Equation" r:id="rId12" imgW="330120" imgH="4572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92280" y="4149080"/>
                          <a:ext cx="3302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1870675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294967295"/>
          </p:nvPr>
        </p:nvSpPr>
        <p:spPr>
          <a:xfrm>
            <a:off x="6553200" y="6356350"/>
            <a:ext cx="2133600" cy="365125"/>
          </a:xfrm>
          <a:prstGeom prst="rect">
            <a:avLst/>
          </a:prstGeom>
        </p:spPr>
        <p:txBody>
          <a:bodyPr/>
          <a:lstStyle/>
          <a:p>
            <a:fld id="{1085DE87-C515-4485-B35B-A1D496760DEA}" type="slidenum">
              <a:rPr lang="it-IT" sz="1400" b="1" smtClean="0"/>
              <a:pPr/>
              <a:t>11</a:t>
            </a:fld>
            <a:endParaRPr lang="it-IT" sz="1400" b="1" dirty="0"/>
          </a:p>
        </p:txBody>
      </p:sp>
      <p:sp>
        <p:nvSpPr>
          <p:cNvPr id="8" name="TextBox 7"/>
          <p:cNvSpPr txBox="1"/>
          <p:nvPr/>
        </p:nvSpPr>
        <p:spPr>
          <a:xfrm>
            <a:off x="107504" y="1340769"/>
            <a:ext cx="8856984" cy="923330"/>
          </a:xfrm>
          <a:prstGeom prst="rect">
            <a:avLst/>
          </a:prstGeom>
          <a:noFill/>
        </p:spPr>
        <p:txBody>
          <a:bodyPr wrap="square" rtlCol="0">
            <a:spAutoFit/>
          </a:bodyPr>
          <a:lstStyle/>
          <a:p>
            <a:r>
              <a:rPr lang="en-US" dirty="0"/>
              <a:t>A tensor acting on a vector transforms it into another vector. The </a:t>
            </a:r>
            <a:r>
              <a:rPr lang="en-US" u="sng" dirty="0">
                <a:solidFill>
                  <a:srgbClr val="FF0000"/>
                </a:solidFill>
              </a:rPr>
              <a:t>b</a:t>
            </a:r>
            <a:r>
              <a:rPr lang="en-US" dirty="0"/>
              <a:t> direction is perpendicular to the </a:t>
            </a:r>
            <a:r>
              <a:rPr lang="en-US" u="sng" dirty="0">
                <a:solidFill>
                  <a:srgbClr val="00B050"/>
                </a:solidFill>
              </a:rPr>
              <a:t>a</a:t>
            </a:r>
            <a:r>
              <a:rPr lang="en-US" dirty="0"/>
              <a:t> intersection with the ellipsoid </a:t>
            </a:r>
            <a:r>
              <a:rPr lang="en-US" dirty="0">
                <a:solidFill>
                  <a:srgbClr val="00B0F0"/>
                </a:solidFill>
              </a:rPr>
              <a:t>u</a:t>
            </a:r>
            <a:r>
              <a:rPr lang="en-US" dirty="0"/>
              <a:t>. </a:t>
            </a:r>
          </a:p>
          <a:p>
            <a:r>
              <a:rPr lang="en-US" dirty="0"/>
              <a:t>If</a:t>
            </a:r>
            <a:r>
              <a:rPr lang="en-US" dirty="0">
                <a:solidFill>
                  <a:srgbClr val="00B050"/>
                </a:solidFill>
              </a:rPr>
              <a:t> </a:t>
            </a:r>
            <a:r>
              <a:rPr lang="en-US" u="sng" dirty="0">
                <a:solidFill>
                  <a:srgbClr val="00B050"/>
                </a:solidFill>
              </a:rPr>
              <a:t>a</a:t>
            </a:r>
            <a:r>
              <a:rPr lang="en-US" dirty="0"/>
              <a:t> is parallel to one of the three main axes, then  </a:t>
            </a:r>
            <a:r>
              <a:rPr lang="en-US" u="sng" dirty="0">
                <a:solidFill>
                  <a:srgbClr val="FF0000"/>
                </a:solidFill>
              </a:rPr>
              <a:t>b</a:t>
            </a:r>
            <a:r>
              <a:rPr lang="en-US" dirty="0"/>
              <a:t> ||</a:t>
            </a:r>
            <a:r>
              <a:rPr lang="en-US" dirty="0">
                <a:solidFill>
                  <a:srgbClr val="00B050"/>
                </a:solidFill>
              </a:rPr>
              <a:t> </a:t>
            </a:r>
            <a:r>
              <a:rPr lang="en-US" u="sng" dirty="0">
                <a:solidFill>
                  <a:srgbClr val="00B050"/>
                </a:solidFill>
              </a:rPr>
              <a:t>a</a:t>
            </a:r>
            <a:r>
              <a:rPr lang="en-US" dirty="0"/>
              <a:t> .</a:t>
            </a:r>
            <a:endParaRPr lang="it-IT" dirty="0">
              <a:solidFill>
                <a:srgbClr val="00B0F0"/>
              </a:solidFill>
            </a:endParaRPr>
          </a:p>
        </p:txBody>
      </p:sp>
      <p:pic>
        <p:nvPicPr>
          <p:cNvPr id="26626" name="Picture 2"/>
          <p:cNvPicPr>
            <a:picLocks noChangeAspect="1" noChangeArrowheads="1"/>
          </p:cNvPicPr>
          <p:nvPr/>
        </p:nvPicPr>
        <p:blipFill>
          <a:blip r:embed="rId2" cstate="print"/>
          <a:srcRect/>
          <a:stretch>
            <a:fillRect/>
          </a:stretch>
        </p:blipFill>
        <p:spPr bwMode="auto">
          <a:xfrm>
            <a:off x="1619672" y="2731590"/>
            <a:ext cx="5544616" cy="3550950"/>
          </a:xfrm>
          <a:prstGeom prst="rect">
            <a:avLst/>
          </a:prstGeom>
          <a:noFill/>
          <a:ln w="9525">
            <a:noFill/>
            <a:miter lim="800000"/>
            <a:headEnd/>
            <a:tailEnd/>
          </a:ln>
        </p:spPr>
      </p:pic>
    </p:spTree>
    <p:extLst>
      <p:ext uri="{BB962C8B-B14F-4D97-AF65-F5344CB8AC3E}">
        <p14:creationId xmlns:p14="http://schemas.microsoft.com/office/powerpoint/2010/main" val="720451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294967295"/>
          </p:nvPr>
        </p:nvSpPr>
        <p:spPr>
          <a:xfrm>
            <a:off x="6553200" y="6356350"/>
            <a:ext cx="2133600" cy="365125"/>
          </a:xfrm>
          <a:prstGeom prst="rect">
            <a:avLst/>
          </a:prstGeom>
        </p:spPr>
        <p:txBody>
          <a:bodyPr/>
          <a:lstStyle/>
          <a:p>
            <a:fld id="{1085DE87-C515-4485-B35B-A1D496760DEA}" type="slidenum">
              <a:rPr lang="it-IT" sz="1400" b="1" smtClean="0"/>
              <a:pPr/>
              <a:t>12</a:t>
            </a:fld>
            <a:endParaRPr lang="it-IT" sz="1400" b="1" dirty="0"/>
          </a:p>
        </p:txBody>
      </p:sp>
      <p:sp>
        <p:nvSpPr>
          <p:cNvPr id="8" name="TextBox 7"/>
          <p:cNvSpPr txBox="1"/>
          <p:nvPr/>
        </p:nvSpPr>
        <p:spPr>
          <a:xfrm>
            <a:off x="107504" y="1124744"/>
            <a:ext cx="8856984" cy="369332"/>
          </a:xfrm>
          <a:prstGeom prst="rect">
            <a:avLst/>
          </a:prstGeom>
          <a:noFill/>
        </p:spPr>
        <p:txBody>
          <a:bodyPr wrap="square" rtlCol="0">
            <a:spAutoFit/>
          </a:bodyPr>
          <a:lstStyle/>
          <a:p>
            <a:r>
              <a:rPr lang="en-US" dirty="0"/>
              <a:t>The representation ellipsoid surface oriented along the main axes is: </a:t>
            </a:r>
          </a:p>
        </p:txBody>
      </p:sp>
      <p:graphicFrame>
        <p:nvGraphicFramePr>
          <p:cNvPr id="9" name="Object 8"/>
          <p:cNvGraphicFramePr>
            <a:graphicFrameLocks noChangeAspect="1"/>
          </p:cNvGraphicFramePr>
          <p:nvPr/>
        </p:nvGraphicFramePr>
        <p:xfrm>
          <a:off x="3707904" y="2132856"/>
          <a:ext cx="1989695" cy="720080"/>
        </p:xfrm>
        <a:graphic>
          <a:graphicData uri="http://schemas.openxmlformats.org/presentationml/2006/ole">
            <mc:AlternateContent xmlns:mc="http://schemas.openxmlformats.org/markup-compatibility/2006">
              <mc:Choice xmlns:v="urn:schemas-microsoft-com:vml" Requires="v">
                <p:oleObj spid="_x0000_s60441" name="Equation" r:id="rId3" imgW="1333440" imgH="482400" progId="Equation.3">
                  <p:embed/>
                </p:oleObj>
              </mc:Choice>
              <mc:Fallback>
                <p:oleObj name="Equation" r:id="rId3" imgW="1333440" imgH="482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904" y="2132856"/>
                        <a:ext cx="1989695" cy="7200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7651" name="Picture 3"/>
          <p:cNvPicPr>
            <a:picLocks noChangeAspect="1" noChangeArrowheads="1"/>
          </p:cNvPicPr>
          <p:nvPr/>
        </p:nvPicPr>
        <p:blipFill>
          <a:blip r:embed="rId5" cstate="print"/>
          <a:srcRect/>
          <a:stretch>
            <a:fillRect/>
          </a:stretch>
        </p:blipFill>
        <p:spPr bwMode="auto">
          <a:xfrm>
            <a:off x="1907704" y="3573016"/>
            <a:ext cx="5389041" cy="2403883"/>
          </a:xfrm>
          <a:prstGeom prst="rect">
            <a:avLst/>
          </a:prstGeom>
          <a:noFill/>
          <a:ln w="9525">
            <a:noFill/>
            <a:miter lim="800000"/>
            <a:headEnd/>
            <a:tailEnd/>
          </a:ln>
        </p:spPr>
      </p:pic>
    </p:spTree>
    <p:extLst>
      <p:ext uri="{BB962C8B-B14F-4D97-AF65-F5344CB8AC3E}">
        <p14:creationId xmlns:p14="http://schemas.microsoft.com/office/powerpoint/2010/main" val="3869953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294967295"/>
          </p:nvPr>
        </p:nvSpPr>
        <p:spPr>
          <a:xfrm>
            <a:off x="6553200" y="6356350"/>
            <a:ext cx="2133600" cy="365125"/>
          </a:xfrm>
          <a:prstGeom prst="rect">
            <a:avLst/>
          </a:prstGeom>
        </p:spPr>
        <p:txBody>
          <a:bodyPr/>
          <a:lstStyle/>
          <a:p>
            <a:fld id="{1085DE87-C515-4485-B35B-A1D496760DEA}" type="slidenum">
              <a:rPr lang="it-IT" sz="1400" b="1" smtClean="0"/>
              <a:pPr/>
              <a:t>13</a:t>
            </a:fld>
            <a:endParaRPr lang="it-IT" sz="1400" b="1" dirty="0"/>
          </a:p>
        </p:txBody>
      </p:sp>
      <p:sp>
        <p:nvSpPr>
          <p:cNvPr id="8" name="Rectangle 7"/>
          <p:cNvSpPr/>
          <p:nvPr/>
        </p:nvSpPr>
        <p:spPr>
          <a:xfrm>
            <a:off x="179512" y="1340768"/>
            <a:ext cx="5744521" cy="369332"/>
          </a:xfrm>
          <a:prstGeom prst="rect">
            <a:avLst/>
          </a:prstGeom>
        </p:spPr>
        <p:txBody>
          <a:bodyPr wrap="none">
            <a:spAutoFit/>
          </a:bodyPr>
          <a:lstStyle/>
          <a:p>
            <a:r>
              <a:rPr lang="en-US" dirty="0"/>
              <a:t>​​The length of the major, the intermediate and minor axis is </a:t>
            </a:r>
            <a:endParaRPr lang="it-IT" dirty="0"/>
          </a:p>
        </p:txBody>
      </p:sp>
      <p:graphicFrame>
        <p:nvGraphicFramePr>
          <p:cNvPr id="9" name="Object 4"/>
          <p:cNvGraphicFramePr>
            <a:graphicFrameLocks noChangeAspect="1"/>
          </p:cNvGraphicFramePr>
          <p:nvPr/>
        </p:nvGraphicFramePr>
        <p:xfrm>
          <a:off x="4860032" y="1772816"/>
          <a:ext cx="317500" cy="457200"/>
        </p:xfrm>
        <a:graphic>
          <a:graphicData uri="http://schemas.openxmlformats.org/presentationml/2006/ole">
            <mc:AlternateContent xmlns:mc="http://schemas.openxmlformats.org/markup-compatibility/2006">
              <mc:Choice xmlns:v="urn:schemas-microsoft-com:vml" Requires="v">
                <p:oleObj spid="_x0000_s61534" name="Equation" r:id="rId3" imgW="317160" imgH="457200" progId="Equation.3">
                  <p:embed/>
                </p:oleObj>
              </mc:Choice>
              <mc:Fallback>
                <p:oleObj name="Equation" r:id="rId3" imgW="31716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1772816"/>
                        <a:ext cx="3175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5"/>
          <p:cNvGraphicFramePr>
            <a:graphicFrameLocks noChangeAspect="1"/>
          </p:cNvGraphicFramePr>
          <p:nvPr/>
        </p:nvGraphicFramePr>
        <p:xfrm>
          <a:off x="4139952" y="1772816"/>
          <a:ext cx="330200" cy="457200"/>
        </p:xfrm>
        <a:graphic>
          <a:graphicData uri="http://schemas.openxmlformats.org/presentationml/2006/ole">
            <mc:AlternateContent xmlns:mc="http://schemas.openxmlformats.org/markup-compatibility/2006">
              <mc:Choice xmlns:v="urn:schemas-microsoft-com:vml" Requires="v">
                <p:oleObj spid="_x0000_s61535" name="Equation" r:id="rId5" imgW="330120" imgH="457200" progId="Equation.3">
                  <p:embed/>
                </p:oleObj>
              </mc:Choice>
              <mc:Fallback>
                <p:oleObj name="Equation" r:id="rId5" imgW="33012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9952" y="1772816"/>
                        <a:ext cx="3302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6"/>
          <p:cNvGraphicFramePr>
            <a:graphicFrameLocks noChangeAspect="1"/>
          </p:cNvGraphicFramePr>
          <p:nvPr/>
        </p:nvGraphicFramePr>
        <p:xfrm>
          <a:off x="3347864" y="1772816"/>
          <a:ext cx="330200" cy="457200"/>
        </p:xfrm>
        <a:graphic>
          <a:graphicData uri="http://schemas.openxmlformats.org/presentationml/2006/ole">
            <mc:AlternateContent xmlns:mc="http://schemas.openxmlformats.org/markup-compatibility/2006">
              <mc:Choice xmlns:v="urn:schemas-microsoft-com:vml" Requires="v">
                <p:oleObj spid="_x0000_s61536" name="Equation" r:id="rId7" imgW="330120" imgH="457200" progId="Equation.3">
                  <p:embed/>
                </p:oleObj>
              </mc:Choice>
              <mc:Fallback>
                <p:oleObj name="Equation" r:id="rId7" imgW="330120" imgH="457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47864" y="1772816"/>
                        <a:ext cx="3302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14"/>
          <p:cNvSpPr/>
          <p:nvPr/>
        </p:nvSpPr>
        <p:spPr>
          <a:xfrm>
            <a:off x="251520" y="2348880"/>
            <a:ext cx="6416628" cy="369332"/>
          </a:xfrm>
          <a:prstGeom prst="rect">
            <a:avLst/>
          </a:prstGeom>
        </p:spPr>
        <p:txBody>
          <a:bodyPr wrap="none">
            <a:spAutoFit/>
          </a:bodyPr>
          <a:lstStyle/>
          <a:p>
            <a:r>
              <a:rPr lang="en-US" dirty="0"/>
              <a:t>The intensity ellipsoid gives the </a:t>
            </a:r>
            <a:r>
              <a:rPr lang="en-US" u="sng" dirty="0">
                <a:solidFill>
                  <a:srgbClr val="FF0000"/>
                </a:solidFill>
              </a:rPr>
              <a:t>b</a:t>
            </a:r>
            <a:r>
              <a:rPr lang="en-US" dirty="0"/>
              <a:t> vector intensity that is (from </a:t>
            </a:r>
            <a:r>
              <a:rPr lang="en-US" dirty="0" err="1">
                <a:solidFill>
                  <a:srgbClr val="00B0F0"/>
                </a:solidFill>
              </a:rPr>
              <a:t>u</a:t>
            </a:r>
            <a:r>
              <a:rPr lang="en-US" u="sng" dirty="0" err="1">
                <a:solidFill>
                  <a:srgbClr val="00B050"/>
                </a:solidFill>
              </a:rPr>
              <a:t>a</a:t>
            </a:r>
            <a:r>
              <a:rPr lang="en-US" u="sng" dirty="0"/>
              <a:t>)</a:t>
            </a:r>
            <a:r>
              <a:rPr lang="en-US" dirty="0"/>
              <a:t> </a:t>
            </a:r>
            <a:endParaRPr lang="it-IT" dirty="0"/>
          </a:p>
        </p:txBody>
      </p:sp>
      <p:graphicFrame>
        <p:nvGraphicFramePr>
          <p:cNvPr id="16" name="Object 15"/>
          <p:cNvGraphicFramePr>
            <a:graphicFrameLocks noChangeAspect="1"/>
          </p:cNvGraphicFramePr>
          <p:nvPr/>
        </p:nvGraphicFramePr>
        <p:xfrm>
          <a:off x="4067944" y="2924944"/>
          <a:ext cx="1620180" cy="720080"/>
        </p:xfrm>
        <a:graphic>
          <a:graphicData uri="http://schemas.openxmlformats.org/presentationml/2006/ole">
            <mc:AlternateContent xmlns:mc="http://schemas.openxmlformats.org/markup-compatibility/2006">
              <mc:Choice xmlns:v="urn:schemas-microsoft-com:vml" Requires="v">
                <p:oleObj spid="_x0000_s61537" name="Equation" r:id="rId9" imgW="1028520" imgH="457200" progId="Equation.3">
                  <p:embed/>
                </p:oleObj>
              </mc:Choice>
              <mc:Fallback>
                <p:oleObj name="Equation" r:id="rId9" imgW="1028520" imgH="457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67944" y="2924944"/>
                        <a:ext cx="1620180" cy="7200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8681" name="Picture 9"/>
          <p:cNvPicPr>
            <a:picLocks noChangeAspect="1" noChangeArrowheads="1"/>
          </p:cNvPicPr>
          <p:nvPr/>
        </p:nvPicPr>
        <p:blipFill>
          <a:blip r:embed="rId11" cstate="print"/>
          <a:srcRect/>
          <a:stretch>
            <a:fillRect/>
          </a:stretch>
        </p:blipFill>
        <p:spPr bwMode="auto">
          <a:xfrm>
            <a:off x="2771800" y="4149080"/>
            <a:ext cx="4546079" cy="2087577"/>
          </a:xfrm>
          <a:prstGeom prst="rect">
            <a:avLst/>
          </a:prstGeom>
          <a:noFill/>
          <a:ln w="9525">
            <a:noFill/>
            <a:miter lim="800000"/>
            <a:headEnd/>
            <a:tailEnd/>
          </a:ln>
        </p:spPr>
      </p:pic>
    </p:spTree>
    <p:extLst>
      <p:ext uri="{BB962C8B-B14F-4D97-AF65-F5344CB8AC3E}">
        <p14:creationId xmlns:p14="http://schemas.microsoft.com/office/powerpoint/2010/main" val="218504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idx="11"/>
          </p:nvPr>
        </p:nvSpPr>
        <p:spPr/>
        <p:txBody>
          <a:bodyPr/>
          <a:lstStyle/>
          <a:p>
            <a:fld id="{1085DE87-C515-4485-B35B-A1D496760DEA}" type="slidenum">
              <a:rPr lang="it-IT" sz="1400" b="1" smtClean="0"/>
              <a:pPr/>
              <a:t>14</a:t>
            </a:fld>
            <a:endParaRPr lang="it-IT" sz="1400" b="1" dirty="0"/>
          </a:p>
        </p:txBody>
      </p:sp>
      <p:sp>
        <p:nvSpPr>
          <p:cNvPr id="14" name="TextBox 13"/>
          <p:cNvSpPr txBox="1"/>
          <p:nvPr/>
        </p:nvSpPr>
        <p:spPr>
          <a:xfrm>
            <a:off x="3563888" y="1700808"/>
            <a:ext cx="1276696" cy="369332"/>
          </a:xfrm>
          <a:prstGeom prst="rect">
            <a:avLst/>
          </a:prstGeom>
          <a:noFill/>
        </p:spPr>
        <p:txBody>
          <a:bodyPr wrap="none" rtlCol="0">
            <a:spAutoFit/>
          </a:bodyPr>
          <a:lstStyle/>
          <a:p>
            <a:r>
              <a:rPr lang="it-IT" b="1" dirty="0"/>
              <a:t>CONTENTS:</a:t>
            </a:r>
          </a:p>
        </p:txBody>
      </p:sp>
      <p:sp>
        <p:nvSpPr>
          <p:cNvPr id="18" name="TextBox 17"/>
          <p:cNvSpPr txBox="1"/>
          <p:nvPr/>
        </p:nvSpPr>
        <p:spPr>
          <a:xfrm>
            <a:off x="3131840" y="2708920"/>
            <a:ext cx="3332002" cy="3276282"/>
          </a:xfrm>
          <a:prstGeom prst="rect">
            <a:avLst/>
          </a:prstGeom>
          <a:noFill/>
        </p:spPr>
        <p:txBody>
          <a:bodyPr wrap="none" rtlCol="0">
            <a:spAutoFit/>
          </a:bodyPr>
          <a:lstStyle/>
          <a:p>
            <a:pPr marL="342900" indent="-342900">
              <a:lnSpc>
                <a:spcPct val="150000"/>
              </a:lnSpc>
              <a:buFont typeface="Arial" pitchFamily="34" charset="0"/>
              <a:buChar char="•"/>
            </a:pPr>
            <a:r>
              <a:rPr lang="it-IT" sz="2000" b="1" dirty="0"/>
              <a:t>Stress definition</a:t>
            </a:r>
          </a:p>
          <a:p>
            <a:pPr marL="342900" indent="-342900">
              <a:lnSpc>
                <a:spcPct val="150000"/>
              </a:lnSpc>
              <a:buFont typeface="Arial" pitchFamily="34" charset="0"/>
              <a:buChar char="•"/>
            </a:pPr>
            <a:r>
              <a:rPr lang="it-IT" sz="2000" b="1" dirty="0"/>
              <a:t>Stress in two dimensions</a:t>
            </a:r>
          </a:p>
          <a:p>
            <a:pPr marL="342900" indent="-342900">
              <a:lnSpc>
                <a:spcPct val="150000"/>
              </a:lnSpc>
              <a:buFont typeface="Arial" pitchFamily="34" charset="0"/>
              <a:buChar char="•"/>
            </a:pPr>
            <a:r>
              <a:rPr lang="it-IT" sz="2000" b="1" dirty="0"/>
              <a:t>Stress in three dimensions</a:t>
            </a:r>
          </a:p>
          <a:p>
            <a:pPr marL="342900" indent="-342900">
              <a:lnSpc>
                <a:spcPct val="150000"/>
              </a:lnSpc>
              <a:buFont typeface="Arial" pitchFamily="34" charset="0"/>
              <a:buChar char="•"/>
            </a:pPr>
            <a:r>
              <a:rPr lang="it-IT" sz="2000" b="1" dirty="0"/>
              <a:t>Translations and rotations</a:t>
            </a:r>
          </a:p>
          <a:p>
            <a:pPr marL="342900" indent="-342900">
              <a:lnSpc>
                <a:spcPct val="150000"/>
              </a:lnSpc>
              <a:buFont typeface="Arial" pitchFamily="34" charset="0"/>
              <a:buChar char="•"/>
            </a:pPr>
            <a:r>
              <a:rPr lang="it-IT" sz="2000" b="1" dirty="0"/>
              <a:t>Deviatoric stress</a:t>
            </a:r>
          </a:p>
          <a:p>
            <a:pPr marL="342900" indent="-342900">
              <a:lnSpc>
                <a:spcPct val="150000"/>
              </a:lnSpc>
              <a:buFont typeface="Arial" pitchFamily="34" charset="0"/>
              <a:buChar char="•"/>
            </a:pPr>
            <a:r>
              <a:rPr lang="it-IT" sz="2000" b="1" dirty="0"/>
              <a:t>Mohr’s circle</a:t>
            </a:r>
          </a:p>
          <a:p>
            <a:pPr marL="342900" indent="-342900">
              <a:lnSpc>
                <a:spcPct val="150000"/>
              </a:lnSpc>
              <a:buFont typeface="Arial" pitchFamily="34" charset="0"/>
              <a:buChar char="•"/>
            </a:pPr>
            <a:endParaRPr lang="it-IT" sz="20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idx="11"/>
          </p:nvPr>
        </p:nvSpPr>
        <p:spPr/>
        <p:txBody>
          <a:bodyPr/>
          <a:lstStyle/>
          <a:p>
            <a:fld id="{1085DE87-C515-4485-B35B-A1D496760DEA}" type="slidenum">
              <a:rPr lang="it-IT" sz="1400" b="1" smtClean="0"/>
              <a:pPr/>
              <a:t>15</a:t>
            </a:fld>
            <a:endParaRPr lang="it-IT" sz="1400" b="1" dirty="0"/>
          </a:p>
        </p:txBody>
      </p:sp>
      <p:sp>
        <p:nvSpPr>
          <p:cNvPr id="8" name="Rectangle 7"/>
          <p:cNvSpPr/>
          <p:nvPr/>
        </p:nvSpPr>
        <p:spPr>
          <a:xfrm>
            <a:off x="0" y="1026602"/>
            <a:ext cx="9144000" cy="1754326"/>
          </a:xfrm>
          <a:prstGeom prst="rect">
            <a:avLst/>
          </a:prstGeom>
        </p:spPr>
        <p:txBody>
          <a:bodyPr wrap="square">
            <a:spAutoFit/>
          </a:bodyPr>
          <a:lstStyle/>
          <a:p>
            <a:pPr algn="just" eaLnBrk="0" hangingPunct="0"/>
            <a:r>
              <a:rPr lang="en-US" dirty="0">
                <a:ea typeface="ＭＳ Ｐゴシック" pitchFamily="34" charset="-128"/>
              </a:rPr>
              <a:t>When on a solid body act external force (i.e. pressure, traction), the body is deformed changing shape and/or volume. The body that returns to its </a:t>
            </a:r>
            <a:r>
              <a:rPr lang="en-US" dirty="0" err="1">
                <a:ea typeface="ＭＳ Ｐゴシック" pitchFamily="34" charset="-128"/>
              </a:rPr>
              <a:t>inizial</a:t>
            </a:r>
            <a:r>
              <a:rPr lang="en-US" dirty="0">
                <a:ea typeface="ＭＳ Ｐゴシック" pitchFamily="34" charset="-128"/>
              </a:rPr>
              <a:t> condition when the external forces stopped, is called elastic body. For small deformation and small time scale (minutes not million years), the rocks can be consider elastic.</a:t>
            </a:r>
          </a:p>
          <a:p>
            <a:pPr algn="just" eaLnBrk="0" hangingPunct="0"/>
            <a:r>
              <a:rPr lang="en-US" dirty="0">
                <a:ea typeface="ＭＳ Ｐゴシック" pitchFamily="34" charset="-128"/>
              </a:rPr>
              <a:t>The elasticity theory links the forces applied on external surface of a body to its shape and volume changes. This relationship is expressed in term of stresses and strains. </a:t>
            </a:r>
          </a:p>
        </p:txBody>
      </p:sp>
      <p:sp>
        <p:nvSpPr>
          <p:cNvPr id="11" name="Rectangle 10"/>
          <p:cNvSpPr/>
          <p:nvPr/>
        </p:nvSpPr>
        <p:spPr>
          <a:xfrm>
            <a:off x="0" y="2832025"/>
            <a:ext cx="4932040" cy="3693319"/>
          </a:xfrm>
          <a:prstGeom prst="rect">
            <a:avLst/>
          </a:prstGeom>
        </p:spPr>
        <p:txBody>
          <a:bodyPr wrap="square">
            <a:spAutoFit/>
          </a:bodyPr>
          <a:lstStyle/>
          <a:p>
            <a:pPr algn="just" eaLnBrk="0" hangingPunct="0"/>
            <a:r>
              <a:rPr lang="en-US" i="1" dirty="0">
                <a:solidFill>
                  <a:srgbClr val="CC3300"/>
                </a:solidFill>
                <a:ea typeface="ＭＳ Ｐゴシック" pitchFamily="34" charset="-128"/>
              </a:rPr>
              <a:t>Stresses</a:t>
            </a:r>
            <a:r>
              <a:rPr lang="en-US" dirty="0">
                <a:ea typeface="ＭＳ Ｐゴシック" pitchFamily="34" charset="-128"/>
              </a:rPr>
              <a:t> are forces per unit area that are transmitted through a material by </a:t>
            </a:r>
            <a:r>
              <a:rPr lang="en-US" dirty="0" err="1">
                <a:ea typeface="ＭＳ Ｐゴシック" pitchFamily="34" charset="-128"/>
              </a:rPr>
              <a:t>interatomic</a:t>
            </a:r>
            <a:r>
              <a:rPr lang="en-US" dirty="0">
                <a:ea typeface="ＭＳ Ｐゴシック" pitchFamily="34" charset="-128"/>
              </a:rPr>
              <a:t> force fields. Stresses that are transmitted perpendicular to a surface are </a:t>
            </a:r>
            <a:r>
              <a:rPr lang="en-US" dirty="0">
                <a:solidFill>
                  <a:srgbClr val="CC3300"/>
                </a:solidFill>
                <a:ea typeface="ＭＳ Ｐゴシック" pitchFamily="34" charset="-128"/>
              </a:rPr>
              <a:t>normal stresses</a:t>
            </a:r>
            <a:r>
              <a:rPr lang="en-US" dirty="0">
                <a:ea typeface="ＭＳ Ｐゴシック" pitchFamily="34" charset="-128"/>
              </a:rPr>
              <a:t>; those that are transmitted parallel to a surface are </a:t>
            </a:r>
            <a:r>
              <a:rPr lang="en-US" dirty="0">
                <a:solidFill>
                  <a:srgbClr val="FF3300"/>
                </a:solidFill>
                <a:ea typeface="ＭＳ Ｐゴシック" pitchFamily="34" charset="-128"/>
              </a:rPr>
              <a:t>shear stresses</a:t>
            </a:r>
            <a:r>
              <a:rPr lang="en-US" dirty="0">
                <a:ea typeface="ＭＳ Ｐゴシック" pitchFamily="34" charset="-128"/>
              </a:rPr>
              <a:t>. The mean value of the normal stresses is the pressure.</a:t>
            </a:r>
          </a:p>
          <a:p>
            <a:pPr algn="just" eaLnBrk="0" hangingPunct="0"/>
            <a:r>
              <a:rPr lang="en-US" dirty="0">
                <a:ea typeface="ＭＳ Ｐゴシック" pitchFamily="34" charset="-128"/>
              </a:rPr>
              <a:t>We consider a body subjected  to a traction force </a:t>
            </a:r>
            <a:r>
              <a:rPr lang="en-US" u="sng" dirty="0">
                <a:ea typeface="ＭＳ Ｐゴシック" pitchFamily="34" charset="-128"/>
              </a:rPr>
              <a:t>F</a:t>
            </a:r>
            <a:r>
              <a:rPr lang="en-US" dirty="0">
                <a:ea typeface="ＭＳ Ｐゴシック" pitchFamily="34" charset="-128"/>
              </a:rPr>
              <a:t> and ΔS a surface element of a generic section S of the body of which the normal n makes an angle ϕ with </a:t>
            </a:r>
            <a:r>
              <a:rPr lang="en-US" u="sng" dirty="0">
                <a:ea typeface="ＭＳ Ｐゴシック" pitchFamily="34" charset="-128"/>
              </a:rPr>
              <a:t>F</a:t>
            </a:r>
            <a:r>
              <a:rPr lang="en-US" dirty="0">
                <a:ea typeface="ＭＳ Ｐゴシック" pitchFamily="34" charset="-128"/>
              </a:rPr>
              <a:t>. If we named </a:t>
            </a:r>
            <a:r>
              <a:rPr lang="el-GR" u="sng" dirty="0">
                <a:ea typeface="ＭＳ Ｐゴシック" pitchFamily="34" charset="-128"/>
              </a:rPr>
              <a:t>Δ</a:t>
            </a:r>
            <a:r>
              <a:rPr lang="it-IT" u="sng" dirty="0">
                <a:ea typeface="ＭＳ Ｐゴシック" pitchFamily="34" charset="-128"/>
              </a:rPr>
              <a:t>F</a:t>
            </a:r>
            <a:r>
              <a:rPr lang="it-IT" dirty="0">
                <a:ea typeface="ＭＳ Ｐゴシック" pitchFamily="34" charset="-128"/>
              </a:rPr>
              <a:t> the force that acts on </a:t>
            </a:r>
            <a:r>
              <a:rPr lang="el-GR" dirty="0">
                <a:ea typeface="ＭＳ Ｐゴシック" pitchFamily="34" charset="-128"/>
              </a:rPr>
              <a:t>Δ</a:t>
            </a:r>
            <a:r>
              <a:rPr lang="it-IT" dirty="0">
                <a:ea typeface="ＭＳ Ｐゴシック" pitchFamily="34" charset="-128"/>
              </a:rPr>
              <a:t>S, the stress is:</a:t>
            </a:r>
            <a:endParaRPr lang="en-US" u="sng" dirty="0">
              <a:ea typeface="ＭＳ Ｐゴシック" pitchFamily="34" charset="-128"/>
            </a:endParaRPr>
          </a:p>
          <a:p>
            <a:pPr algn="just" eaLnBrk="0" hangingPunct="0">
              <a:buFontTx/>
              <a:buChar char="•"/>
            </a:pPr>
            <a:endParaRPr lang="en-US" dirty="0">
              <a:latin typeface="Comic Sans MS" pitchFamily="66" charset="0"/>
              <a:ea typeface="ＭＳ Ｐゴシック" pitchFamily="34" charset="-128"/>
            </a:endParaRPr>
          </a:p>
        </p:txBody>
      </p:sp>
      <p:pic>
        <p:nvPicPr>
          <p:cNvPr id="12" name="Picture 3"/>
          <p:cNvPicPr>
            <a:picLocks noChangeAspect="1" noChangeArrowheads="1"/>
          </p:cNvPicPr>
          <p:nvPr/>
        </p:nvPicPr>
        <p:blipFill>
          <a:blip r:embed="rId3" cstate="print"/>
          <a:srcRect/>
          <a:stretch>
            <a:fillRect/>
          </a:stretch>
        </p:blipFill>
        <p:spPr bwMode="auto">
          <a:xfrm>
            <a:off x="5508104" y="2852936"/>
            <a:ext cx="2885876" cy="2029039"/>
          </a:xfrm>
          <a:prstGeom prst="rect">
            <a:avLst/>
          </a:prstGeom>
          <a:noFill/>
          <a:ln w="9525">
            <a:noFill/>
            <a:miter lim="800000"/>
            <a:headEnd/>
            <a:tailEnd/>
          </a:ln>
        </p:spPr>
      </p:pic>
      <p:graphicFrame>
        <p:nvGraphicFramePr>
          <p:cNvPr id="5123" name="Object 3"/>
          <p:cNvGraphicFramePr>
            <a:graphicFrameLocks noChangeAspect="1"/>
          </p:cNvGraphicFramePr>
          <p:nvPr/>
        </p:nvGraphicFramePr>
        <p:xfrm>
          <a:off x="6012160" y="5301208"/>
          <a:ext cx="2078038" cy="504825"/>
        </p:xfrm>
        <a:graphic>
          <a:graphicData uri="http://schemas.openxmlformats.org/presentationml/2006/ole">
            <mc:AlternateContent xmlns:mc="http://schemas.openxmlformats.org/markup-compatibility/2006">
              <mc:Choice xmlns:v="urn:schemas-microsoft-com:vml" Requires="v">
                <p:oleObj spid="_x0000_s5158" name="Equation" r:id="rId4" imgW="1676160" imgH="406080" progId="Equation.3">
                  <p:embed/>
                </p:oleObj>
              </mc:Choice>
              <mc:Fallback>
                <p:oleObj name="Equation" r:id="rId4" imgW="1676160" imgH="40608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5301208"/>
                        <a:ext cx="2078038"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5076056" y="6093296"/>
            <a:ext cx="3951018" cy="369332"/>
          </a:xfrm>
          <a:prstGeom prst="rect">
            <a:avLst/>
          </a:prstGeom>
          <a:noFill/>
        </p:spPr>
        <p:txBody>
          <a:bodyPr wrap="none" rtlCol="0">
            <a:spAutoFit/>
          </a:bodyPr>
          <a:lstStyle/>
          <a:p>
            <a:r>
              <a:rPr lang="it-IT" dirty="0"/>
              <a:t>Its unit in SI system is Pascal: 1Pa=1Nm</a:t>
            </a:r>
            <a:r>
              <a:rPr lang="it-IT" baseline="30000" dirty="0"/>
              <a:t>-2</a:t>
            </a:r>
            <a:endParaRPr lang="it-IT"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idx="11"/>
          </p:nvPr>
        </p:nvSpPr>
        <p:spPr/>
        <p:txBody>
          <a:bodyPr/>
          <a:lstStyle/>
          <a:p>
            <a:fld id="{1085DE87-C515-4485-B35B-A1D496760DEA}" type="slidenum">
              <a:rPr lang="it-IT" sz="1400" b="1" smtClean="0"/>
              <a:pPr/>
              <a:t>16</a:t>
            </a:fld>
            <a:endParaRPr lang="it-IT" sz="1400" b="1" dirty="0"/>
          </a:p>
        </p:txBody>
      </p:sp>
      <p:sp>
        <p:nvSpPr>
          <p:cNvPr id="15" name="Rectangle 14"/>
          <p:cNvSpPr/>
          <p:nvPr/>
        </p:nvSpPr>
        <p:spPr>
          <a:xfrm>
            <a:off x="0" y="980728"/>
            <a:ext cx="5652120" cy="3416320"/>
          </a:xfrm>
          <a:prstGeom prst="rect">
            <a:avLst/>
          </a:prstGeom>
        </p:spPr>
        <p:txBody>
          <a:bodyPr wrap="square">
            <a:spAutoFit/>
          </a:bodyPr>
          <a:lstStyle/>
          <a:p>
            <a:pPr algn="just" eaLnBrk="0" hangingPunct="0">
              <a:buFontTx/>
              <a:buChar char="•"/>
            </a:pPr>
            <a:r>
              <a:rPr lang="en-US" dirty="0">
                <a:ea typeface="ＭＳ Ｐゴシック" pitchFamily="34" charset="-128"/>
              </a:rPr>
              <a:t>Consider the force that must act at the base of the column of rock at a depth y beneath the surface to support the weight of the column: the weight of the column of cross-sectional area </a:t>
            </a:r>
            <a:r>
              <a:rPr lang="en-US" dirty="0" err="1">
                <a:ea typeface="ＭＳ Ｐゴシック" pitchFamily="34" charset="-128"/>
              </a:rPr>
              <a:t>δA</a:t>
            </a:r>
            <a:r>
              <a:rPr lang="en-US" dirty="0">
                <a:ea typeface="ＭＳ Ｐゴシック" pitchFamily="34" charset="-128"/>
              </a:rPr>
              <a:t>, is </a:t>
            </a:r>
            <a:r>
              <a:rPr lang="en-US" dirty="0" err="1">
                <a:ea typeface="ＭＳ Ｐゴシック" pitchFamily="34" charset="-128"/>
              </a:rPr>
              <a:t>ρgyδA</a:t>
            </a:r>
            <a:r>
              <a:rPr lang="en-US" dirty="0">
                <a:ea typeface="ＭＳ Ｐゴシック" pitchFamily="34" charset="-128"/>
              </a:rPr>
              <a:t>.</a:t>
            </a:r>
          </a:p>
          <a:p>
            <a:pPr algn="just" eaLnBrk="0" hangingPunct="0">
              <a:buFontTx/>
              <a:buChar char="•"/>
            </a:pPr>
            <a:r>
              <a:rPr lang="en-US" dirty="0">
                <a:ea typeface="ＭＳ Ｐゴシック" pitchFamily="34" charset="-128"/>
              </a:rPr>
              <a:t> This weight must be balanced by an upward surface force </a:t>
            </a:r>
            <a:r>
              <a:rPr lang="en-US" dirty="0" err="1">
                <a:ea typeface="ＭＳ Ｐゴシック" pitchFamily="34" charset="-128"/>
              </a:rPr>
              <a:t>σ</a:t>
            </a:r>
            <a:r>
              <a:rPr lang="en-US" baseline="-25000" dirty="0" err="1">
                <a:ea typeface="ＭＳ Ｐゴシック" pitchFamily="34" charset="-128"/>
              </a:rPr>
              <a:t>yy</a:t>
            </a:r>
            <a:r>
              <a:rPr lang="en-US" dirty="0" err="1">
                <a:ea typeface="ＭＳ Ｐゴシック" pitchFamily="34" charset="-128"/>
              </a:rPr>
              <a:t>δA</a:t>
            </a:r>
            <a:r>
              <a:rPr lang="en-US" dirty="0">
                <a:ea typeface="ＭＳ Ｐゴシック" pitchFamily="34" charset="-128"/>
              </a:rPr>
              <a:t> distributed on the horizontal surface of area </a:t>
            </a:r>
            <a:r>
              <a:rPr lang="en-US" dirty="0" err="1">
                <a:ea typeface="ＭＳ Ｐゴシック" pitchFamily="34" charset="-128"/>
              </a:rPr>
              <a:t>δA</a:t>
            </a:r>
            <a:r>
              <a:rPr lang="en-US" dirty="0">
                <a:ea typeface="ＭＳ Ｐゴシック" pitchFamily="34" charset="-128"/>
              </a:rPr>
              <a:t> at depth y. </a:t>
            </a:r>
          </a:p>
          <a:p>
            <a:pPr algn="just" eaLnBrk="0" hangingPunct="0">
              <a:buFontTx/>
              <a:buChar char="•"/>
            </a:pPr>
            <a:r>
              <a:rPr lang="en-US" dirty="0">
                <a:ea typeface="ＭＳ Ｐゴシック" pitchFamily="34" charset="-128"/>
              </a:rPr>
              <a:t> We are assuming that no vertical forces are acting on the lateral surfaces of the column and that the density ρ is constant: </a:t>
            </a:r>
          </a:p>
          <a:p>
            <a:pPr algn="just" eaLnBrk="0" hangingPunct="0">
              <a:buFontTx/>
              <a:buChar char="•"/>
            </a:pPr>
            <a:r>
              <a:rPr lang="en-US" dirty="0">
                <a:ea typeface="ＭＳ Ｐゴシック" pitchFamily="34" charset="-128"/>
              </a:rPr>
              <a:t> </a:t>
            </a:r>
            <a:r>
              <a:rPr lang="en-US" dirty="0" err="1">
                <a:ea typeface="ＭＳ Ｐゴシック" pitchFamily="34" charset="-128"/>
              </a:rPr>
              <a:t>σ</a:t>
            </a:r>
            <a:r>
              <a:rPr lang="en-US" baseline="-25000" dirty="0" err="1">
                <a:ea typeface="ＭＳ Ｐゴシック" pitchFamily="34" charset="-128"/>
              </a:rPr>
              <a:t>yy</a:t>
            </a:r>
            <a:r>
              <a:rPr lang="en-US" dirty="0">
                <a:ea typeface="ＭＳ Ｐゴシック" pitchFamily="34" charset="-128"/>
              </a:rPr>
              <a:t> is thus the surface force per unit area acting perpendicular to a horizontal surface, that is, </a:t>
            </a:r>
            <a:r>
              <a:rPr lang="en-US" dirty="0">
                <a:solidFill>
                  <a:srgbClr val="FF3300"/>
                </a:solidFill>
                <a:ea typeface="ＭＳ Ｐゴシック" pitchFamily="34" charset="-128"/>
              </a:rPr>
              <a:t>stress</a:t>
            </a:r>
            <a:endParaRPr lang="en-US" u="sng" dirty="0">
              <a:solidFill>
                <a:srgbClr val="FF3300"/>
              </a:solidFill>
              <a:ea typeface="ＭＳ Ｐゴシック" pitchFamily="34" charset="-128"/>
            </a:endParaRPr>
          </a:p>
        </p:txBody>
      </p:sp>
      <p:sp>
        <p:nvSpPr>
          <p:cNvPr id="16" name="Rectangle 6"/>
          <p:cNvSpPr>
            <a:spLocks noChangeArrowheads="1"/>
          </p:cNvSpPr>
          <p:nvPr/>
        </p:nvSpPr>
        <p:spPr bwMode="auto">
          <a:xfrm>
            <a:off x="215900" y="4653136"/>
            <a:ext cx="8928100" cy="369332"/>
          </a:xfrm>
          <a:prstGeom prst="rect">
            <a:avLst/>
          </a:prstGeom>
          <a:noFill/>
          <a:ln w="9525">
            <a:noFill/>
            <a:miter lim="800000"/>
            <a:headEnd/>
            <a:tailEnd/>
          </a:ln>
        </p:spPr>
        <p:txBody>
          <a:bodyPr>
            <a:spAutoFit/>
          </a:bodyPr>
          <a:lstStyle/>
          <a:p>
            <a:pPr algn="just" eaLnBrk="0" hangingPunct="0"/>
            <a:r>
              <a:rPr lang="en-US" sz="1800" b="0" dirty="0">
                <a:ea typeface="ＭＳ Ｐゴシック" pitchFamily="34" charset="-128"/>
              </a:rPr>
              <a:t>Since the forces on the column of rock must be equal if the column is in equilibrium, we find:</a:t>
            </a:r>
          </a:p>
        </p:txBody>
      </p:sp>
      <p:sp>
        <p:nvSpPr>
          <p:cNvPr id="17" name="Rectangle 8"/>
          <p:cNvSpPr>
            <a:spLocks noChangeArrowheads="1"/>
          </p:cNvSpPr>
          <p:nvPr/>
        </p:nvSpPr>
        <p:spPr bwMode="auto">
          <a:xfrm>
            <a:off x="215900" y="5805264"/>
            <a:ext cx="8928100" cy="915988"/>
          </a:xfrm>
          <a:prstGeom prst="rect">
            <a:avLst/>
          </a:prstGeom>
          <a:noFill/>
          <a:ln w="9525">
            <a:noFill/>
            <a:miter lim="800000"/>
            <a:headEnd/>
            <a:tailEnd/>
          </a:ln>
        </p:spPr>
        <p:txBody>
          <a:bodyPr>
            <a:spAutoFit/>
          </a:bodyPr>
          <a:lstStyle/>
          <a:p>
            <a:pPr algn="just" eaLnBrk="0" hangingPunct="0"/>
            <a:r>
              <a:rPr lang="en-US" sz="1800" b="0" dirty="0">
                <a:ea typeface="ＭＳ Ｐゴシック" pitchFamily="34" charset="-128"/>
              </a:rPr>
              <a:t>The normal force per unit area on horizontal planes increases linearly with depth. The normal stress due to the weight of the overlying rock or overburden is known as the </a:t>
            </a:r>
            <a:r>
              <a:rPr lang="en-US" sz="1800" b="0" dirty="0" err="1">
                <a:solidFill>
                  <a:srgbClr val="CC3300"/>
                </a:solidFill>
                <a:ea typeface="ＭＳ Ｐゴシック" pitchFamily="34" charset="-128"/>
              </a:rPr>
              <a:t>lithostatic</a:t>
            </a:r>
            <a:r>
              <a:rPr lang="en-US" sz="1800" b="0" dirty="0">
                <a:solidFill>
                  <a:srgbClr val="CC3300"/>
                </a:solidFill>
                <a:ea typeface="ＭＳ Ｐゴシック" pitchFamily="34" charset="-128"/>
              </a:rPr>
              <a:t> stress</a:t>
            </a:r>
            <a:r>
              <a:rPr lang="en-US" sz="1800" b="0" dirty="0">
                <a:ea typeface="ＭＳ Ｐゴシック" pitchFamily="34" charset="-128"/>
              </a:rPr>
              <a:t> or pressure.</a:t>
            </a:r>
          </a:p>
        </p:txBody>
      </p:sp>
      <p:graphicFrame>
        <p:nvGraphicFramePr>
          <p:cNvPr id="840711" name="Object 7"/>
          <p:cNvGraphicFramePr>
            <a:graphicFrameLocks noChangeAspect="1"/>
          </p:cNvGraphicFramePr>
          <p:nvPr/>
        </p:nvGraphicFramePr>
        <p:xfrm>
          <a:off x="3762375" y="5280025"/>
          <a:ext cx="1763713" cy="330200"/>
        </p:xfrm>
        <a:graphic>
          <a:graphicData uri="http://schemas.openxmlformats.org/presentationml/2006/ole">
            <mc:AlternateContent xmlns:mc="http://schemas.openxmlformats.org/markup-compatibility/2006">
              <mc:Choice xmlns:v="urn:schemas-microsoft-com:vml" Requires="v">
                <p:oleObj spid="_x0000_s3109" name="Equation" r:id="rId3" imgW="1295280" imgH="241200" progId="Equation.3">
                  <p:embed/>
                </p:oleObj>
              </mc:Choice>
              <mc:Fallback>
                <p:oleObj name="Equation" r:id="rId3" imgW="1295280" imgH="24120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2375" y="5280025"/>
                        <a:ext cx="1763713" cy="330200"/>
                      </a:xfrm>
                      <a:prstGeom prst="rect">
                        <a:avLst/>
                      </a:prstGeom>
                      <a:solidFill>
                        <a:srgbClr val="FF9900"/>
                      </a:solidFill>
                      <a:ln w="9525">
                        <a:solidFill>
                          <a:schemeClr val="tx1"/>
                        </a:solidFill>
                        <a:miter lim="800000"/>
                        <a:headEnd/>
                        <a:tailEnd/>
                      </a:ln>
                    </p:spPr>
                  </p:pic>
                </p:oleObj>
              </mc:Fallback>
            </mc:AlternateContent>
          </a:graphicData>
        </a:graphic>
      </p:graphicFrame>
      <p:pic>
        <p:nvPicPr>
          <p:cNvPr id="18" name="Picture 4"/>
          <p:cNvPicPr>
            <a:picLocks noChangeAspect="1" noChangeArrowheads="1"/>
          </p:cNvPicPr>
          <p:nvPr/>
        </p:nvPicPr>
        <p:blipFill>
          <a:blip r:embed="rId5" cstate="print"/>
          <a:srcRect/>
          <a:stretch>
            <a:fillRect/>
          </a:stretch>
        </p:blipFill>
        <p:spPr bwMode="auto">
          <a:xfrm>
            <a:off x="5868144" y="1628800"/>
            <a:ext cx="3035300" cy="2820987"/>
          </a:xfrm>
          <a:prstGeom prst="rect">
            <a:avLst/>
          </a:prstGeom>
          <a:noFill/>
          <a:ln w="9525">
            <a:solidFill>
              <a:schemeClr val="tx1"/>
            </a:solid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idx="11"/>
          </p:nvPr>
        </p:nvSpPr>
        <p:spPr/>
        <p:txBody>
          <a:bodyPr/>
          <a:lstStyle/>
          <a:p>
            <a:fld id="{1085DE87-C515-4485-B35B-A1D496760DEA}" type="slidenum">
              <a:rPr lang="it-IT" sz="1400" b="1" smtClean="0"/>
              <a:pPr/>
              <a:t>17</a:t>
            </a:fld>
            <a:endParaRPr lang="it-IT" sz="1400" b="1" dirty="0"/>
          </a:p>
        </p:txBody>
      </p:sp>
      <p:sp>
        <p:nvSpPr>
          <p:cNvPr id="12" name="Rectangle 4"/>
          <p:cNvSpPr>
            <a:spLocks noChangeArrowheads="1"/>
          </p:cNvSpPr>
          <p:nvPr/>
        </p:nvSpPr>
        <p:spPr bwMode="auto">
          <a:xfrm>
            <a:off x="106808" y="980728"/>
            <a:ext cx="8929688" cy="646331"/>
          </a:xfrm>
          <a:prstGeom prst="rect">
            <a:avLst/>
          </a:prstGeom>
          <a:noFill/>
          <a:ln w="9525">
            <a:noFill/>
            <a:miter lim="800000"/>
            <a:headEnd/>
            <a:tailEnd/>
          </a:ln>
        </p:spPr>
        <p:txBody>
          <a:bodyPr>
            <a:spAutoFit/>
          </a:bodyPr>
          <a:lstStyle/>
          <a:p>
            <a:pPr algn="just">
              <a:buFontTx/>
              <a:buChar char="•"/>
            </a:pPr>
            <a:r>
              <a:rPr lang="en-US" sz="1800" b="0" dirty="0"/>
              <a:t> Surface forces can act parallel as well as perpendicular to a surface. An example is provided by the forces acting on the area element </a:t>
            </a:r>
            <a:r>
              <a:rPr lang="en-US" sz="1800" b="0" dirty="0" err="1"/>
              <a:t>δA</a:t>
            </a:r>
            <a:r>
              <a:rPr lang="en-US" sz="1800" b="0" dirty="0"/>
              <a:t> lying in the plane of a strike–slip fault:</a:t>
            </a:r>
          </a:p>
        </p:txBody>
      </p:sp>
      <p:pic>
        <p:nvPicPr>
          <p:cNvPr id="13" name="Picture 6"/>
          <p:cNvPicPr>
            <a:picLocks noChangeAspect="1" noChangeArrowheads="1"/>
          </p:cNvPicPr>
          <p:nvPr/>
        </p:nvPicPr>
        <p:blipFill>
          <a:blip r:embed="rId2" cstate="print"/>
          <a:srcRect/>
          <a:stretch>
            <a:fillRect/>
          </a:stretch>
        </p:blipFill>
        <p:spPr bwMode="auto">
          <a:xfrm>
            <a:off x="1187624" y="1648020"/>
            <a:ext cx="3696069" cy="2457527"/>
          </a:xfrm>
          <a:prstGeom prst="rect">
            <a:avLst/>
          </a:prstGeom>
          <a:noFill/>
          <a:ln w="9525">
            <a:solidFill>
              <a:schemeClr val="tx1"/>
            </a:solidFill>
            <a:miter lim="800000"/>
            <a:headEnd/>
            <a:tailEnd/>
          </a:ln>
        </p:spPr>
      </p:pic>
      <p:sp>
        <p:nvSpPr>
          <p:cNvPr id="14" name="Rectangle 5"/>
          <p:cNvSpPr>
            <a:spLocks noChangeArrowheads="1"/>
          </p:cNvSpPr>
          <p:nvPr/>
        </p:nvSpPr>
        <p:spPr bwMode="auto">
          <a:xfrm>
            <a:off x="106363" y="4105547"/>
            <a:ext cx="8929687" cy="2563813"/>
          </a:xfrm>
          <a:prstGeom prst="rect">
            <a:avLst/>
          </a:prstGeom>
          <a:noFill/>
          <a:ln w="9525">
            <a:noFill/>
            <a:miter lim="800000"/>
            <a:headEnd/>
            <a:tailEnd/>
          </a:ln>
        </p:spPr>
        <p:txBody>
          <a:bodyPr>
            <a:spAutoFit/>
          </a:bodyPr>
          <a:lstStyle/>
          <a:p>
            <a:pPr algn="just">
              <a:buFontTx/>
              <a:buChar char="•"/>
            </a:pPr>
            <a:r>
              <a:rPr lang="en-US" sz="1800" b="0" dirty="0"/>
              <a:t> The normal compressive force </a:t>
            </a:r>
            <a:r>
              <a:rPr lang="en-US" sz="1800" b="0" dirty="0" err="1"/>
              <a:t>σ</a:t>
            </a:r>
            <a:r>
              <a:rPr lang="en-US" sz="1800" b="0" baseline="-25000" dirty="0" err="1"/>
              <a:t>xx</a:t>
            </a:r>
            <a:r>
              <a:rPr lang="en-US" sz="1800" b="0" dirty="0" err="1"/>
              <a:t>δA</a:t>
            </a:r>
            <a:r>
              <a:rPr lang="en-US" sz="1800" b="0" dirty="0"/>
              <a:t> acting on the fault face is the consequence of the weight of the overburden and the tectonic forces tending to press the two sides of the fault together. The tangential or shear force on the element </a:t>
            </a:r>
            <a:r>
              <a:rPr lang="en-US" sz="1800" b="0" dirty="0" err="1"/>
              <a:t>σ</a:t>
            </a:r>
            <a:r>
              <a:rPr lang="en-US" sz="1800" b="0" baseline="-25000" dirty="0" err="1"/>
              <a:t>xz</a:t>
            </a:r>
            <a:r>
              <a:rPr lang="en-US" sz="1800" b="0" dirty="0" err="1"/>
              <a:t>δA</a:t>
            </a:r>
            <a:r>
              <a:rPr lang="en-US" sz="1800" b="0" dirty="0"/>
              <a:t> opposes the tectonic forces driving the left-lateral motion on the fault.</a:t>
            </a:r>
          </a:p>
          <a:p>
            <a:pPr algn="just">
              <a:buFontTx/>
              <a:buChar char="•"/>
            </a:pPr>
            <a:endParaRPr lang="en-US" sz="1800" b="0" dirty="0"/>
          </a:p>
          <a:p>
            <a:pPr algn="just">
              <a:buFontTx/>
              <a:buChar char="•"/>
            </a:pPr>
            <a:r>
              <a:rPr lang="en-US" sz="1800" b="0" dirty="0"/>
              <a:t>  This shear force is the result of the frictional resistance to motion on the fault. The quantity </a:t>
            </a:r>
            <a:r>
              <a:rPr lang="en-US" sz="1800" b="0" dirty="0" err="1"/>
              <a:t>σ</a:t>
            </a:r>
            <a:r>
              <a:rPr lang="en-US" sz="1800" b="0" baseline="-25000" dirty="0" err="1"/>
              <a:t>xz</a:t>
            </a:r>
            <a:r>
              <a:rPr lang="en-US" sz="1800" b="0" dirty="0"/>
              <a:t> is the tangential surface force per unit area or the shear stress: </a:t>
            </a:r>
            <a:r>
              <a:rPr lang="en-US" sz="1800" b="0" u="sng" dirty="0">
                <a:solidFill>
                  <a:srgbClr val="FF0000"/>
                </a:solidFill>
              </a:rPr>
              <a:t>the first subscript refers to the direction normal to the surface element and the second subscript to the direction of the shear force</a:t>
            </a:r>
            <a:r>
              <a:rPr lang="en-US" sz="1800" b="0" dirty="0">
                <a:solidFill>
                  <a:srgbClr val="FF0000"/>
                </a:solidFill>
              </a:rPr>
              <a:t>.</a:t>
            </a:r>
          </a:p>
        </p:txBody>
      </p:sp>
      <p:grpSp>
        <p:nvGrpSpPr>
          <p:cNvPr id="2" name="Group 1"/>
          <p:cNvGrpSpPr/>
          <p:nvPr/>
        </p:nvGrpSpPr>
        <p:grpSpPr>
          <a:xfrm>
            <a:off x="6156176" y="1627059"/>
            <a:ext cx="1755035" cy="2378005"/>
            <a:chOff x="6156176" y="1627059"/>
            <a:chExt cx="1755035" cy="2378005"/>
          </a:xfrm>
        </p:grpSpPr>
        <p:pic>
          <p:nvPicPr>
            <p:cNvPr id="6" name="Picture 4" descr="ERebound"/>
            <p:cNvPicPr>
              <a:picLocks noChangeAspect="1" noChangeArrowheads="1" noCrop="1"/>
            </p:cNvPicPr>
            <p:nvPr/>
          </p:nvPicPr>
          <p:blipFill>
            <a:blip r:embed="rId3"/>
            <a:srcRect/>
            <a:stretch>
              <a:fillRect/>
            </a:stretch>
          </p:blipFill>
          <p:spPr bwMode="auto">
            <a:xfrm>
              <a:off x="6156176" y="1749123"/>
              <a:ext cx="1755035" cy="2122625"/>
            </a:xfrm>
            <a:prstGeom prst="rect">
              <a:avLst/>
            </a:prstGeom>
            <a:noFill/>
            <a:ln w="9525">
              <a:noFill/>
              <a:miter lim="800000"/>
              <a:headEnd/>
              <a:tailEnd/>
            </a:ln>
          </p:spPr>
        </p:pic>
        <p:sp>
          <p:nvSpPr>
            <p:cNvPr id="7" name="Line 10"/>
            <p:cNvSpPr>
              <a:spLocks noChangeShapeType="1"/>
            </p:cNvSpPr>
            <p:nvPr/>
          </p:nvSpPr>
          <p:spPr bwMode="auto">
            <a:xfrm>
              <a:off x="6876728" y="1627059"/>
              <a:ext cx="318875" cy="0"/>
            </a:xfrm>
            <a:prstGeom prst="line">
              <a:avLst/>
            </a:prstGeom>
            <a:noFill/>
            <a:ln w="57150">
              <a:solidFill>
                <a:srgbClr val="FF0000"/>
              </a:solidFill>
              <a:round/>
              <a:headEnd/>
              <a:tailEnd type="triangle" w="med" len="med"/>
            </a:ln>
            <a:effectLst/>
          </p:spPr>
          <p:txBody>
            <a:bodyPr/>
            <a:lstStyle/>
            <a:p>
              <a:endParaRPr lang="it-IT"/>
            </a:p>
          </p:txBody>
        </p:sp>
        <p:sp>
          <p:nvSpPr>
            <p:cNvPr id="8" name="Line 11"/>
            <p:cNvSpPr>
              <a:spLocks noChangeShapeType="1"/>
            </p:cNvSpPr>
            <p:nvPr/>
          </p:nvSpPr>
          <p:spPr bwMode="auto">
            <a:xfrm>
              <a:off x="6876727" y="4005064"/>
              <a:ext cx="318876" cy="0"/>
            </a:xfrm>
            <a:prstGeom prst="line">
              <a:avLst/>
            </a:prstGeom>
            <a:noFill/>
            <a:ln w="57150">
              <a:solidFill>
                <a:srgbClr val="FF0000"/>
              </a:solidFill>
              <a:round/>
              <a:headEnd type="triangle" w="med" len="med"/>
              <a:tailEnd/>
            </a:ln>
            <a:effectLst/>
          </p:spPr>
          <p:txBody>
            <a:bodyPr/>
            <a:lstStyle/>
            <a:p>
              <a:endParaRPr lang="it-IT"/>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idx="11"/>
          </p:nvPr>
        </p:nvSpPr>
        <p:spPr/>
        <p:txBody>
          <a:bodyPr/>
          <a:lstStyle/>
          <a:p>
            <a:fld id="{1085DE87-C515-4485-B35B-A1D496760DEA}" type="slidenum">
              <a:rPr lang="it-IT" sz="1400" b="1" smtClean="0"/>
              <a:pPr/>
              <a:t>18</a:t>
            </a:fld>
            <a:endParaRPr lang="it-IT" sz="1400" b="1" dirty="0"/>
          </a:p>
        </p:txBody>
      </p:sp>
      <p:grpSp>
        <p:nvGrpSpPr>
          <p:cNvPr id="2" name="Group 13"/>
          <p:cNvGrpSpPr/>
          <p:nvPr/>
        </p:nvGrpSpPr>
        <p:grpSpPr>
          <a:xfrm>
            <a:off x="0" y="1951672"/>
            <a:ext cx="9010415" cy="2308324"/>
            <a:chOff x="323528" y="1772816"/>
            <a:chExt cx="9010415" cy="2308324"/>
          </a:xfrm>
        </p:grpSpPr>
        <p:sp>
          <p:nvSpPr>
            <p:cNvPr id="9" name="TextBox 8"/>
            <p:cNvSpPr txBox="1"/>
            <p:nvPr/>
          </p:nvSpPr>
          <p:spPr>
            <a:xfrm>
              <a:off x="323528" y="1772816"/>
              <a:ext cx="9010415" cy="2308324"/>
            </a:xfrm>
            <a:prstGeom prst="rect">
              <a:avLst/>
            </a:prstGeom>
            <a:noFill/>
          </p:spPr>
          <p:txBody>
            <a:bodyPr wrap="none" rtlCol="0">
              <a:spAutoFit/>
            </a:bodyPr>
            <a:lstStyle/>
            <a:p>
              <a:r>
                <a:rPr lang="it-IT" dirty="0"/>
                <a:t>The </a:t>
              </a:r>
              <a:r>
                <a:rPr lang="it-IT" dirty="0">
                  <a:solidFill>
                    <a:srgbClr val="FF0000"/>
                  </a:solidFill>
                </a:rPr>
                <a:t>tension stress </a:t>
              </a:r>
              <a:r>
                <a:rPr lang="it-IT" dirty="0"/>
                <a:t>(directed outwards the body) is positive.</a:t>
              </a:r>
            </a:p>
            <a:p>
              <a:r>
                <a:rPr lang="it-IT" dirty="0"/>
                <a:t>The </a:t>
              </a:r>
              <a:r>
                <a:rPr lang="it-IT" dirty="0">
                  <a:solidFill>
                    <a:srgbClr val="FF0000"/>
                  </a:solidFill>
                </a:rPr>
                <a:t>compressional stress </a:t>
              </a:r>
              <a:r>
                <a:rPr lang="it-IT" dirty="0"/>
                <a:t>(directed inwards the body) is negative.</a:t>
              </a:r>
            </a:p>
            <a:p>
              <a:r>
                <a:rPr lang="it-IT" dirty="0"/>
                <a:t>The component along the positive direction of an axis is positive.</a:t>
              </a:r>
            </a:p>
            <a:p>
              <a:r>
                <a:rPr lang="it-IT" dirty="0"/>
                <a:t>The component along the negative direction of an axis is negative.</a:t>
              </a:r>
            </a:p>
            <a:p>
              <a:r>
                <a:rPr lang="it-IT" dirty="0"/>
                <a:t>The sign of the stress is the product of these signs (above).</a:t>
              </a:r>
            </a:p>
            <a:p>
              <a:r>
                <a:rPr lang="it-IT" dirty="0"/>
                <a:t>Example: the component of a compressional stress directed along the negative axis is positive:</a:t>
              </a:r>
            </a:p>
            <a:p>
              <a:pPr algn="ctr"/>
              <a:r>
                <a:rPr lang="it-IT" dirty="0"/>
                <a:t>-  x -  = +</a:t>
              </a:r>
            </a:p>
            <a:p>
              <a:endParaRPr lang="it-IT" dirty="0"/>
            </a:p>
          </p:txBody>
        </p:sp>
        <p:sp>
          <p:nvSpPr>
            <p:cNvPr id="11" name="Oval 10"/>
            <p:cNvSpPr/>
            <p:nvPr/>
          </p:nvSpPr>
          <p:spPr>
            <a:xfrm>
              <a:off x="4355976" y="3501008"/>
              <a:ext cx="216024" cy="194320"/>
            </a:xfrm>
            <a:prstGeom prst="ellipse">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Oval 11"/>
            <p:cNvSpPr/>
            <p:nvPr/>
          </p:nvSpPr>
          <p:spPr>
            <a:xfrm>
              <a:off x="4716016" y="3501008"/>
              <a:ext cx="216024" cy="194320"/>
            </a:xfrm>
            <a:prstGeom prst="ellipse">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  </a:t>
              </a:r>
            </a:p>
          </p:txBody>
        </p:sp>
        <p:sp>
          <p:nvSpPr>
            <p:cNvPr id="13" name="Oval 12"/>
            <p:cNvSpPr/>
            <p:nvPr/>
          </p:nvSpPr>
          <p:spPr>
            <a:xfrm>
              <a:off x="5076056" y="3522712"/>
              <a:ext cx="216024" cy="1943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4" name="Rectangle 13"/>
          <p:cNvSpPr/>
          <p:nvPr/>
        </p:nvSpPr>
        <p:spPr>
          <a:xfrm>
            <a:off x="216024" y="4471952"/>
            <a:ext cx="8820472" cy="1477328"/>
          </a:xfrm>
          <a:prstGeom prst="rect">
            <a:avLst/>
          </a:prstGeom>
        </p:spPr>
        <p:txBody>
          <a:bodyPr wrap="square">
            <a:spAutoFit/>
          </a:bodyPr>
          <a:lstStyle/>
          <a:p>
            <a:r>
              <a:rPr lang="en-US" dirty="0">
                <a:latin typeface="Calibri" panose="020F0502020204030204" pitchFamily="34" charset="0"/>
                <a:cs typeface="Calibri" panose="020F0502020204030204" pitchFamily="34" charset="0"/>
              </a:rPr>
              <a:t>The </a:t>
            </a:r>
            <a:r>
              <a:rPr lang="en-US" dirty="0">
                <a:solidFill>
                  <a:srgbClr val="FF3300"/>
                </a:solidFill>
                <a:latin typeface="Calibri" panose="020F0502020204030204" pitchFamily="34" charset="0"/>
                <a:cs typeface="Calibri" panose="020F0502020204030204" pitchFamily="34" charset="0"/>
              </a:rPr>
              <a:t>horizontal tensile stress</a:t>
            </a:r>
            <a:r>
              <a:rPr lang="en-US" dirty="0">
                <a:latin typeface="Calibri" panose="020F0502020204030204" pitchFamily="34" charset="0"/>
                <a:cs typeface="Calibri" panose="020F0502020204030204" pitchFamily="34" charset="0"/>
              </a:rPr>
              <a:t> is a force per unit area acting on vertical planes and tending to pull on such planes. A </a:t>
            </a:r>
            <a:r>
              <a:rPr lang="en-US" dirty="0">
                <a:solidFill>
                  <a:srgbClr val="FF3300"/>
                </a:solidFill>
                <a:latin typeface="Calibri" panose="020F0502020204030204" pitchFamily="34" charset="0"/>
                <a:cs typeface="Calibri" panose="020F0502020204030204" pitchFamily="34" charset="0"/>
              </a:rPr>
              <a:t>compressive stress</a:t>
            </a:r>
            <a:r>
              <a:rPr lang="en-US" dirty="0">
                <a:latin typeface="Calibri" panose="020F0502020204030204" pitchFamily="34" charset="0"/>
                <a:cs typeface="Calibri" panose="020F0502020204030204" pitchFamily="34" charset="0"/>
              </a:rPr>
              <a:t> is a normal force per unit area tending to push on a plane. We consider compressive stresses positive and tensile stresses negative, a convention generally adopted in the geological literature. This is opposite to the sign convention used in most elasticity textbooks in which positive stress is tensional</a:t>
            </a:r>
            <a:endParaRPr lang="it-IT" dirty="0">
              <a:latin typeface="Calibri" panose="020F0502020204030204" pitchFamily="34" charset="0"/>
              <a:cs typeface="Calibri" panose="020F0502020204030204" pitchFamily="34" charset="0"/>
            </a:endParaRPr>
          </a:p>
        </p:txBody>
      </p:sp>
      <p:sp>
        <p:nvSpPr>
          <p:cNvPr id="19" name="TextBox 18"/>
          <p:cNvSpPr txBox="1"/>
          <p:nvPr/>
        </p:nvSpPr>
        <p:spPr>
          <a:xfrm>
            <a:off x="3411800" y="1218232"/>
            <a:ext cx="1673343" cy="369332"/>
          </a:xfrm>
          <a:prstGeom prst="rect">
            <a:avLst/>
          </a:prstGeom>
          <a:noFill/>
        </p:spPr>
        <p:txBody>
          <a:bodyPr wrap="none" rtlCol="0">
            <a:spAutoFit/>
          </a:bodyPr>
          <a:lstStyle/>
          <a:p>
            <a:r>
              <a:rPr lang="it-IT" dirty="0"/>
              <a:t>Sign convention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Slide Number Placeholder 9"/>
          <p:cNvSpPr>
            <a:spLocks noGrp="1"/>
          </p:cNvSpPr>
          <p:nvPr>
            <p:ph type="sldNum" idx="11"/>
          </p:nvPr>
        </p:nvSpPr>
        <p:spPr/>
        <p:txBody>
          <a:bodyPr/>
          <a:lstStyle/>
          <a:p>
            <a:fld id="{1085DE87-C515-4485-B35B-A1D496760DEA}" type="slidenum">
              <a:rPr lang="it-IT" sz="1400" b="1" smtClean="0"/>
              <a:pPr/>
              <a:t>19</a:t>
            </a:fld>
            <a:endParaRPr lang="it-IT" sz="1400" b="1" dirty="0"/>
          </a:p>
        </p:txBody>
      </p:sp>
      <p:graphicFrame>
        <p:nvGraphicFramePr>
          <p:cNvPr id="8" name="Object 7"/>
          <p:cNvGraphicFramePr>
            <a:graphicFrameLocks noChangeAspect="1"/>
          </p:cNvGraphicFramePr>
          <p:nvPr>
            <p:extLst>
              <p:ext uri="{D42A27DB-BD31-4B8C-83A1-F6EECF244321}">
                <p14:modId xmlns:p14="http://schemas.microsoft.com/office/powerpoint/2010/main" val="1315250165"/>
              </p:ext>
            </p:extLst>
          </p:nvPr>
        </p:nvGraphicFramePr>
        <p:xfrm>
          <a:off x="3957574" y="1484784"/>
          <a:ext cx="1643112" cy="1018729"/>
        </p:xfrm>
        <a:graphic>
          <a:graphicData uri="http://schemas.openxmlformats.org/presentationml/2006/ole">
            <mc:AlternateContent xmlns:mc="http://schemas.openxmlformats.org/markup-compatibility/2006">
              <mc:Choice xmlns:v="urn:schemas-microsoft-com:vml" Requires="v">
                <p:oleObj spid="_x0000_s2190" name="Equation" r:id="rId3" imgW="634680" imgH="393480" progId="Equation.3">
                  <p:embed/>
                </p:oleObj>
              </mc:Choice>
              <mc:Fallback>
                <p:oleObj name="Equation" r:id="rId3" imgW="634680" imgH="3934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7574" y="1484784"/>
                        <a:ext cx="1643112" cy="1018729"/>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036940928"/>
              </p:ext>
            </p:extLst>
          </p:nvPr>
        </p:nvGraphicFramePr>
        <p:xfrm>
          <a:off x="3059832" y="2924944"/>
          <a:ext cx="3091699" cy="792088"/>
        </p:xfrm>
        <a:graphic>
          <a:graphicData uri="http://schemas.openxmlformats.org/presentationml/2006/ole">
            <mc:AlternateContent xmlns:mc="http://schemas.openxmlformats.org/markup-compatibility/2006">
              <mc:Choice xmlns:v="urn:schemas-microsoft-com:vml" Requires="v">
                <p:oleObj spid="_x0000_s2191" name="Equation" r:id="rId5" imgW="1536480" imgH="393480" progId="Equation.3">
                  <p:embed/>
                </p:oleObj>
              </mc:Choice>
              <mc:Fallback>
                <p:oleObj name="Equation" r:id="rId5" imgW="1536480" imgH="3934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9832" y="2924944"/>
                        <a:ext cx="3091699" cy="792088"/>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568567600"/>
              </p:ext>
            </p:extLst>
          </p:nvPr>
        </p:nvGraphicFramePr>
        <p:xfrm>
          <a:off x="3563888" y="4387052"/>
          <a:ext cx="2191101" cy="432048"/>
        </p:xfrm>
        <a:graphic>
          <a:graphicData uri="http://schemas.openxmlformats.org/presentationml/2006/ole">
            <mc:AlternateContent xmlns:mc="http://schemas.openxmlformats.org/markup-compatibility/2006">
              <mc:Choice xmlns:v="urn:schemas-microsoft-com:vml" Requires="v">
                <p:oleObj spid="_x0000_s2192" name="Equation" r:id="rId7" imgW="901440" imgH="177480" progId="Equation.3">
                  <p:embed/>
                </p:oleObj>
              </mc:Choice>
              <mc:Fallback>
                <p:oleObj name="Equation" r:id="rId7" imgW="901440" imgH="17748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63888" y="4387052"/>
                        <a:ext cx="2191101" cy="432048"/>
                      </a:xfrm>
                      <a:prstGeom prst="rect">
                        <a:avLst/>
                      </a:prstGeom>
                      <a:noFill/>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190706875"/>
              </p:ext>
            </p:extLst>
          </p:nvPr>
        </p:nvGraphicFramePr>
        <p:xfrm>
          <a:off x="2699792" y="5085184"/>
          <a:ext cx="4293478" cy="432048"/>
        </p:xfrm>
        <a:graphic>
          <a:graphicData uri="http://schemas.openxmlformats.org/presentationml/2006/ole">
            <mc:AlternateContent xmlns:mc="http://schemas.openxmlformats.org/markup-compatibility/2006">
              <mc:Choice xmlns:v="urn:schemas-microsoft-com:vml" Requires="v">
                <p:oleObj spid="_x0000_s2193" name="Equation" r:id="rId9" imgW="2019240" imgH="203040" progId="Equation.3">
                  <p:embed/>
                </p:oleObj>
              </mc:Choice>
              <mc:Fallback>
                <p:oleObj name="Equation" r:id="rId9" imgW="2019240" imgH="20304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99792" y="5085184"/>
                        <a:ext cx="4293478" cy="432048"/>
                      </a:xfrm>
                      <a:prstGeom prst="rect">
                        <a:avLst/>
                      </a:prstGeom>
                      <a:noFill/>
                    </p:spPr>
                  </p:pic>
                </p:oleObj>
              </mc:Fallback>
            </mc:AlternateContent>
          </a:graphicData>
        </a:graphic>
      </p:graphicFrame>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294967295"/>
          </p:nvPr>
        </p:nvSpPr>
        <p:spPr>
          <a:xfrm>
            <a:off x="6553200" y="6356350"/>
            <a:ext cx="2133600" cy="365125"/>
          </a:xfrm>
          <a:prstGeom prst="rect">
            <a:avLst/>
          </a:prstGeom>
        </p:spPr>
        <p:txBody>
          <a:bodyPr/>
          <a:lstStyle/>
          <a:p>
            <a:fld id="{1085DE87-C515-4485-B35B-A1D496760DEA}" type="slidenum">
              <a:rPr lang="it-IT" sz="1400" b="1" smtClean="0"/>
              <a:pPr/>
              <a:t>2</a:t>
            </a:fld>
            <a:endParaRPr lang="it-IT" sz="1400" b="1" dirty="0"/>
          </a:p>
        </p:txBody>
      </p:sp>
      <p:sp>
        <p:nvSpPr>
          <p:cNvPr id="11" name="TextBox 10"/>
          <p:cNvSpPr txBox="1"/>
          <p:nvPr/>
        </p:nvSpPr>
        <p:spPr>
          <a:xfrm>
            <a:off x="539552" y="1556792"/>
            <a:ext cx="8064896" cy="2862322"/>
          </a:xfrm>
          <a:prstGeom prst="rect">
            <a:avLst/>
          </a:prstGeom>
          <a:noFill/>
        </p:spPr>
        <p:txBody>
          <a:bodyPr wrap="square" rtlCol="0">
            <a:spAutoFit/>
          </a:bodyPr>
          <a:lstStyle/>
          <a:p>
            <a:pPr algn="just"/>
            <a:r>
              <a:rPr lang="it-IT" dirty="0"/>
              <a:t>A scalar, a vector and a tensor quantity can be constant or depend on a variable (scalar, vector, tensor). When depend on a variable, the quantity is called </a:t>
            </a:r>
            <a:r>
              <a:rPr lang="it-IT" dirty="0">
                <a:solidFill>
                  <a:srgbClr val="FF0000"/>
                </a:solidFill>
              </a:rPr>
              <a:t>field</a:t>
            </a:r>
            <a:r>
              <a:rPr lang="it-IT" dirty="0"/>
              <a:t> (scalar vectorial, tensorial). </a:t>
            </a:r>
          </a:p>
          <a:p>
            <a:pPr algn="just"/>
            <a:endParaRPr lang="it-IT" dirty="0"/>
          </a:p>
          <a:p>
            <a:pPr algn="just"/>
            <a:endParaRPr lang="it-IT" dirty="0"/>
          </a:p>
          <a:p>
            <a:pPr algn="just"/>
            <a:r>
              <a:rPr lang="it-IT" dirty="0"/>
              <a:t>If the coordinate system changes, the scalar is the same, instead the vector and the tensor have to be ricalculated. </a:t>
            </a:r>
          </a:p>
          <a:p>
            <a:pPr algn="just"/>
            <a:endParaRPr lang="it-IT" dirty="0"/>
          </a:p>
          <a:p>
            <a:pPr algn="just"/>
            <a:r>
              <a:rPr lang="it-IT" dirty="0"/>
              <a:t>So we define a quantity which “physical” proprieties are indipendent by the coordinate system (i.e. Intensity and direction of the vector). </a:t>
            </a:r>
          </a:p>
        </p:txBody>
      </p:sp>
    </p:spTree>
    <p:extLst>
      <p:ext uri="{BB962C8B-B14F-4D97-AF65-F5344CB8AC3E}">
        <p14:creationId xmlns:p14="http://schemas.microsoft.com/office/powerpoint/2010/main" val="1468270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idx="11"/>
          </p:nvPr>
        </p:nvSpPr>
        <p:spPr/>
        <p:txBody>
          <a:bodyPr/>
          <a:lstStyle/>
          <a:p>
            <a:fld id="{1085DE87-C515-4485-B35B-A1D496760DEA}" type="slidenum">
              <a:rPr lang="it-IT" sz="1400" b="1" smtClean="0"/>
              <a:pPr/>
              <a:t>20</a:t>
            </a:fld>
            <a:endParaRPr lang="it-IT" sz="1400" b="1" dirty="0"/>
          </a:p>
        </p:txBody>
      </p:sp>
      <p:sp>
        <p:nvSpPr>
          <p:cNvPr id="8" name="Rectangle 3"/>
          <p:cNvSpPr>
            <a:spLocks noChangeArrowheads="1"/>
          </p:cNvSpPr>
          <p:nvPr/>
        </p:nvSpPr>
        <p:spPr bwMode="auto">
          <a:xfrm>
            <a:off x="179512" y="1028155"/>
            <a:ext cx="8675687" cy="528637"/>
          </a:xfrm>
          <a:prstGeom prst="rect">
            <a:avLst/>
          </a:prstGeom>
          <a:noFill/>
          <a:ln w="9525">
            <a:solidFill>
              <a:schemeClr val="tx1"/>
            </a:solidFill>
            <a:miter lim="800000"/>
            <a:headEnd/>
            <a:tailEnd/>
          </a:ln>
        </p:spPr>
        <p:txBody>
          <a:bodyPr>
            <a:spAutoFit/>
          </a:bodyPr>
          <a:lstStyle/>
          <a:p>
            <a:pPr algn="ctr" eaLnBrk="0" hangingPunct="0"/>
            <a:r>
              <a:rPr lang="en-US" sz="2800" b="0" dirty="0">
                <a:ea typeface="ＭＳ Ｐゴシック" pitchFamily="34" charset="-128"/>
              </a:rPr>
              <a:t>Stress in two dimensions</a:t>
            </a:r>
          </a:p>
        </p:txBody>
      </p:sp>
      <p:sp>
        <p:nvSpPr>
          <p:cNvPr id="13" name="Rectangle 10"/>
          <p:cNvSpPr>
            <a:spLocks noChangeArrowheads="1"/>
          </p:cNvSpPr>
          <p:nvPr/>
        </p:nvSpPr>
        <p:spPr bwMode="auto">
          <a:xfrm>
            <a:off x="107504" y="1772816"/>
            <a:ext cx="8784976" cy="1569660"/>
          </a:xfrm>
          <a:prstGeom prst="rect">
            <a:avLst/>
          </a:prstGeom>
          <a:noFill/>
          <a:ln w="9525">
            <a:noFill/>
            <a:miter lim="800000"/>
            <a:headEnd/>
            <a:tailEnd/>
          </a:ln>
        </p:spPr>
        <p:txBody>
          <a:bodyPr wrap="square">
            <a:spAutoFit/>
          </a:bodyPr>
          <a:lstStyle/>
          <a:p>
            <a:pPr algn="just"/>
            <a:r>
              <a:rPr lang="en-US" sz="1600" b="0" dirty="0"/>
              <a:t>In this section we will consider a two-dimensional state of stress; the state is two-dimensional in the sense that there are no surface forces in the z direction and none of the surface forces shown vary in the z direction. The normal stresses are </a:t>
            </a:r>
            <a:r>
              <a:rPr lang="en-US" sz="1600" b="0" dirty="0" err="1">
                <a:solidFill>
                  <a:srgbClr val="FF0000"/>
                </a:solidFill>
              </a:rPr>
              <a:t>σ</a:t>
            </a:r>
            <a:r>
              <a:rPr lang="en-US" sz="1600" b="0" baseline="-25000" dirty="0" err="1">
                <a:solidFill>
                  <a:srgbClr val="FF0000"/>
                </a:solidFill>
              </a:rPr>
              <a:t>xx</a:t>
            </a:r>
            <a:r>
              <a:rPr lang="en-US" sz="1600" b="0" dirty="0"/>
              <a:t> and </a:t>
            </a:r>
            <a:r>
              <a:rPr lang="en-US" sz="1600" b="0" dirty="0" err="1">
                <a:solidFill>
                  <a:srgbClr val="FF0000"/>
                </a:solidFill>
              </a:rPr>
              <a:t>σ</a:t>
            </a:r>
            <a:r>
              <a:rPr lang="en-US" sz="1600" b="0" baseline="-25000" dirty="0" err="1">
                <a:solidFill>
                  <a:srgbClr val="FF0000"/>
                </a:solidFill>
              </a:rPr>
              <a:t>yy</a:t>
            </a:r>
            <a:r>
              <a:rPr lang="en-US" sz="1600" b="0" dirty="0"/>
              <a:t>, and the shear stresses are </a:t>
            </a:r>
            <a:r>
              <a:rPr lang="en-US" sz="1600" b="0" dirty="0" err="1">
                <a:solidFill>
                  <a:srgbClr val="FF0000"/>
                </a:solidFill>
              </a:rPr>
              <a:t>σ</a:t>
            </a:r>
            <a:r>
              <a:rPr lang="en-US" sz="1600" b="0" baseline="-25000" dirty="0" err="1">
                <a:solidFill>
                  <a:srgbClr val="FF0000"/>
                </a:solidFill>
              </a:rPr>
              <a:t>xy</a:t>
            </a:r>
            <a:r>
              <a:rPr lang="en-US" sz="1600" b="0" dirty="0"/>
              <a:t> and </a:t>
            </a:r>
            <a:r>
              <a:rPr lang="en-US" sz="1600" b="0" dirty="0" err="1">
                <a:solidFill>
                  <a:srgbClr val="FF0000"/>
                </a:solidFill>
              </a:rPr>
              <a:t>σ</a:t>
            </a:r>
            <a:r>
              <a:rPr lang="en-US" sz="1600" b="0" baseline="-25000" dirty="0" err="1">
                <a:solidFill>
                  <a:srgbClr val="FF0000"/>
                </a:solidFill>
              </a:rPr>
              <a:t>yx</a:t>
            </a:r>
            <a:r>
              <a:rPr lang="en-US" sz="1600" b="0" dirty="0"/>
              <a:t>. The notation adopted in labeling the stress components allows immediate identification of the associated surface forces. The second subscript on </a:t>
            </a:r>
            <a:r>
              <a:rPr lang="en-US" sz="1600" b="0" dirty="0">
                <a:solidFill>
                  <a:srgbClr val="FF0000"/>
                </a:solidFill>
              </a:rPr>
              <a:t>σ</a:t>
            </a:r>
            <a:r>
              <a:rPr lang="en-US" sz="1600" b="0" dirty="0"/>
              <a:t> gives the direction of the force, and the first subscript gives the direction of the normal to the surface on which the force acts. </a:t>
            </a:r>
          </a:p>
        </p:txBody>
      </p:sp>
      <p:sp>
        <p:nvSpPr>
          <p:cNvPr id="14" name="Rectangle 4"/>
          <p:cNvSpPr>
            <a:spLocks noChangeArrowheads="1"/>
          </p:cNvSpPr>
          <p:nvPr/>
        </p:nvSpPr>
        <p:spPr bwMode="auto">
          <a:xfrm>
            <a:off x="107504" y="3356992"/>
            <a:ext cx="4824536" cy="2062103"/>
          </a:xfrm>
          <a:prstGeom prst="rect">
            <a:avLst/>
          </a:prstGeom>
          <a:noFill/>
          <a:ln w="9525">
            <a:noFill/>
            <a:miter lim="800000"/>
            <a:headEnd/>
            <a:tailEnd/>
          </a:ln>
        </p:spPr>
        <p:txBody>
          <a:bodyPr wrap="square">
            <a:spAutoFit/>
          </a:bodyPr>
          <a:lstStyle/>
          <a:p>
            <a:pPr algn="just"/>
            <a:r>
              <a:rPr lang="en-US" sz="1600" b="0" dirty="0"/>
              <a:t>The tangential or shear stresses </a:t>
            </a:r>
            <a:r>
              <a:rPr lang="en-US" sz="1600" b="0" dirty="0" err="1">
                <a:solidFill>
                  <a:srgbClr val="FF0000"/>
                </a:solidFill>
              </a:rPr>
              <a:t>σ</a:t>
            </a:r>
            <a:r>
              <a:rPr lang="en-US" sz="1600" b="0" baseline="-25000" dirty="0" err="1">
                <a:solidFill>
                  <a:srgbClr val="FF0000"/>
                </a:solidFill>
              </a:rPr>
              <a:t>xy</a:t>
            </a:r>
            <a:r>
              <a:rPr lang="en-US" sz="1600" b="0" dirty="0"/>
              <a:t> and </a:t>
            </a:r>
            <a:r>
              <a:rPr lang="en-US" sz="1600" b="0" dirty="0" err="1">
                <a:solidFill>
                  <a:srgbClr val="FF0000"/>
                </a:solidFill>
              </a:rPr>
              <a:t>σ</a:t>
            </a:r>
            <a:r>
              <a:rPr lang="en-US" sz="1600" b="0" baseline="-25000" dirty="0" err="1">
                <a:solidFill>
                  <a:srgbClr val="FF0000"/>
                </a:solidFill>
              </a:rPr>
              <a:t>yx</a:t>
            </a:r>
            <a:r>
              <a:rPr lang="en-US" sz="1600" b="0" dirty="0"/>
              <a:t> have associated surface forces that tend to rotate the element in Figure about the z axis. The moment exerted by the surface force </a:t>
            </a:r>
            <a:r>
              <a:rPr lang="en-US" sz="1600" b="0" dirty="0" err="1">
                <a:solidFill>
                  <a:srgbClr val="FF0000"/>
                </a:solidFill>
              </a:rPr>
              <a:t>σ</a:t>
            </a:r>
            <a:r>
              <a:rPr lang="en-US" sz="1600" b="0" baseline="-25000" dirty="0" err="1">
                <a:solidFill>
                  <a:srgbClr val="FF0000"/>
                </a:solidFill>
              </a:rPr>
              <a:t>xy</a:t>
            </a:r>
            <a:r>
              <a:rPr lang="en-US" sz="1600" b="0" dirty="0" err="1">
                <a:solidFill>
                  <a:srgbClr val="FF0000"/>
                </a:solidFill>
              </a:rPr>
              <a:t>δyδz</a:t>
            </a:r>
            <a:r>
              <a:rPr lang="en-US" sz="1600" b="0" dirty="0"/>
              <a:t> is the product of the force and the moment arm </a:t>
            </a:r>
            <a:r>
              <a:rPr lang="en-US" sz="1600" b="0" dirty="0" err="1">
                <a:solidFill>
                  <a:srgbClr val="FF0000"/>
                </a:solidFill>
              </a:rPr>
              <a:t>δx</a:t>
            </a:r>
            <a:r>
              <a:rPr lang="en-US" sz="1600" b="0" dirty="0"/>
              <a:t>; that is, it is </a:t>
            </a:r>
            <a:r>
              <a:rPr lang="en-US" sz="1600" b="0" dirty="0" err="1">
                <a:solidFill>
                  <a:srgbClr val="FF0000"/>
                </a:solidFill>
              </a:rPr>
              <a:t>σ</a:t>
            </a:r>
            <a:r>
              <a:rPr lang="en-US" sz="1600" b="0" baseline="-25000" dirty="0" err="1">
                <a:solidFill>
                  <a:srgbClr val="FF0000"/>
                </a:solidFill>
              </a:rPr>
              <a:t>xy</a:t>
            </a:r>
            <a:r>
              <a:rPr lang="en-US" sz="1600" b="0" dirty="0" err="1">
                <a:solidFill>
                  <a:srgbClr val="FF0000"/>
                </a:solidFill>
              </a:rPr>
              <a:t>δxδyδz</a:t>
            </a:r>
            <a:r>
              <a:rPr lang="en-US" sz="1600" b="0" dirty="0"/>
              <a:t>. This couple is counteracted by the moment </a:t>
            </a:r>
            <a:r>
              <a:rPr lang="en-US" sz="1600" b="0" dirty="0" err="1">
                <a:solidFill>
                  <a:srgbClr val="FF0000"/>
                </a:solidFill>
              </a:rPr>
              <a:t>σ</a:t>
            </a:r>
            <a:r>
              <a:rPr lang="en-US" sz="1600" b="0" baseline="-25000" dirty="0" err="1">
                <a:solidFill>
                  <a:srgbClr val="FF0000"/>
                </a:solidFill>
              </a:rPr>
              <a:t>yx</a:t>
            </a:r>
            <a:r>
              <a:rPr lang="en-US" sz="1600" b="0" dirty="0" err="1">
                <a:solidFill>
                  <a:srgbClr val="FF0000"/>
                </a:solidFill>
              </a:rPr>
              <a:t>δxδyδz</a:t>
            </a:r>
            <a:r>
              <a:rPr lang="en-US" sz="1600" b="0" dirty="0"/>
              <a:t> exerted by the surface force </a:t>
            </a:r>
            <a:r>
              <a:rPr lang="en-US" sz="1600" b="0" dirty="0" err="1">
                <a:solidFill>
                  <a:srgbClr val="FF0000"/>
                </a:solidFill>
              </a:rPr>
              <a:t>σ</a:t>
            </a:r>
            <a:r>
              <a:rPr lang="en-US" sz="1600" b="0" baseline="-25000" dirty="0" err="1">
                <a:solidFill>
                  <a:srgbClr val="FF0000"/>
                </a:solidFill>
              </a:rPr>
              <a:t>yx</a:t>
            </a:r>
            <a:r>
              <a:rPr lang="en-US" sz="1600" b="0" dirty="0" err="1">
                <a:solidFill>
                  <a:srgbClr val="FF0000"/>
                </a:solidFill>
              </a:rPr>
              <a:t>δxδz</a:t>
            </a:r>
            <a:r>
              <a:rPr lang="en-US" sz="1600" b="0" dirty="0"/>
              <a:t> with a moment arm </a:t>
            </a:r>
            <a:r>
              <a:rPr lang="en-US" sz="1600" b="0" dirty="0" err="1">
                <a:solidFill>
                  <a:srgbClr val="FF0000"/>
                </a:solidFill>
              </a:rPr>
              <a:t>δy</a:t>
            </a:r>
            <a:r>
              <a:rPr lang="en-US" sz="1600" b="0" dirty="0"/>
              <a:t>. </a:t>
            </a:r>
          </a:p>
        </p:txBody>
      </p:sp>
      <p:pic>
        <p:nvPicPr>
          <p:cNvPr id="15" name="Picture 6"/>
          <p:cNvPicPr>
            <a:picLocks noChangeAspect="1" noChangeArrowheads="1"/>
          </p:cNvPicPr>
          <p:nvPr/>
        </p:nvPicPr>
        <p:blipFill>
          <a:blip r:embed="rId2" cstate="print"/>
          <a:srcRect/>
          <a:stretch>
            <a:fillRect/>
          </a:stretch>
        </p:blipFill>
        <p:spPr bwMode="auto">
          <a:xfrm>
            <a:off x="5580112" y="3212976"/>
            <a:ext cx="3167063" cy="2605087"/>
          </a:xfrm>
          <a:prstGeom prst="rect">
            <a:avLst/>
          </a:prstGeom>
          <a:noFill/>
          <a:ln w="9525">
            <a:solidFill>
              <a:schemeClr val="tx1"/>
            </a:solid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8"/>
          <p:cNvSpPr>
            <a:spLocks noChangeArrowheads="1"/>
          </p:cNvSpPr>
          <p:nvPr/>
        </p:nvSpPr>
        <p:spPr bwMode="auto">
          <a:xfrm>
            <a:off x="358899" y="1058053"/>
            <a:ext cx="8785225" cy="338554"/>
          </a:xfrm>
          <a:prstGeom prst="rect">
            <a:avLst/>
          </a:prstGeom>
          <a:noFill/>
          <a:ln w="9525">
            <a:noFill/>
            <a:miter lim="800000"/>
            <a:headEnd/>
            <a:tailEnd/>
          </a:ln>
        </p:spPr>
        <p:txBody>
          <a:bodyPr>
            <a:spAutoFit/>
          </a:bodyPr>
          <a:lstStyle/>
          <a:p>
            <a:pPr algn="just"/>
            <a:r>
              <a:rPr lang="en-US" sz="1600" b="0" dirty="0"/>
              <a:t>Because the element cannot rotate if it is in </a:t>
            </a:r>
            <a:r>
              <a:rPr lang="en-US" sz="1600" b="0" dirty="0">
                <a:solidFill>
                  <a:srgbClr val="FF0000"/>
                </a:solidFill>
              </a:rPr>
              <a:t>equilibrium</a:t>
            </a:r>
            <a:r>
              <a:rPr lang="en-US" sz="1600" b="0" dirty="0"/>
              <a:t>:</a:t>
            </a:r>
          </a:p>
        </p:txBody>
      </p:sp>
      <p:graphicFrame>
        <p:nvGraphicFramePr>
          <p:cNvPr id="12" name="Object 9"/>
          <p:cNvGraphicFramePr>
            <a:graphicFrameLocks noChangeAspect="1"/>
          </p:cNvGraphicFramePr>
          <p:nvPr>
            <p:extLst>
              <p:ext uri="{D42A27DB-BD31-4B8C-83A1-F6EECF244321}">
                <p14:modId xmlns:p14="http://schemas.microsoft.com/office/powerpoint/2010/main" val="1552553628"/>
              </p:ext>
            </p:extLst>
          </p:nvPr>
        </p:nvGraphicFramePr>
        <p:xfrm>
          <a:off x="2831906" y="2254084"/>
          <a:ext cx="3541348" cy="603984"/>
        </p:xfrm>
        <a:graphic>
          <a:graphicData uri="http://schemas.openxmlformats.org/presentationml/2006/ole">
            <mc:AlternateContent xmlns:mc="http://schemas.openxmlformats.org/markup-compatibility/2006">
              <mc:Choice xmlns:v="urn:schemas-microsoft-com:vml" Requires="v">
                <p:oleObj spid="_x0000_s12328" name="Equation" r:id="rId3" imgW="1866600" imgH="317160" progId="Equation.3">
                  <p:embed/>
                </p:oleObj>
              </mc:Choice>
              <mc:Fallback>
                <p:oleObj name="Equation" r:id="rId3" imgW="1866600" imgH="317160" progId="Equation.3">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1906" y="2254084"/>
                        <a:ext cx="3541348" cy="603984"/>
                      </a:xfrm>
                      <a:prstGeom prst="rect">
                        <a:avLst/>
                      </a:prstGeom>
                      <a:noFill/>
                      <a:ln w="9525">
                        <a:solidFill>
                          <a:schemeClr val="tx1"/>
                        </a:solidFill>
                        <a:miter lim="800000"/>
                        <a:headEnd/>
                        <a:tailEnd/>
                      </a:ln>
                    </p:spPr>
                  </p:pic>
                </p:oleObj>
              </mc:Fallback>
            </mc:AlternateContent>
          </a:graphicData>
        </a:graphic>
      </p:graphicFrame>
      <p:sp>
        <p:nvSpPr>
          <p:cNvPr id="16" name="Rectangle 10"/>
          <p:cNvSpPr>
            <a:spLocks noChangeArrowheads="1"/>
          </p:cNvSpPr>
          <p:nvPr/>
        </p:nvSpPr>
        <p:spPr bwMode="auto">
          <a:xfrm>
            <a:off x="30580" y="3212976"/>
            <a:ext cx="9144000" cy="830997"/>
          </a:xfrm>
          <a:prstGeom prst="rect">
            <a:avLst/>
          </a:prstGeom>
          <a:noFill/>
          <a:ln w="9525">
            <a:noFill/>
            <a:miter lim="800000"/>
            <a:headEnd/>
            <a:tailEnd/>
          </a:ln>
        </p:spPr>
        <p:txBody>
          <a:bodyPr wrap="square">
            <a:spAutoFit/>
          </a:bodyPr>
          <a:lstStyle/>
          <a:p>
            <a:pPr algn="just"/>
            <a:r>
              <a:rPr lang="it-IT" sz="1600" b="0" dirty="0"/>
              <a:t>Thus the shear stresses are </a:t>
            </a:r>
            <a:r>
              <a:rPr lang="it-IT" sz="1600" b="0" dirty="0">
                <a:solidFill>
                  <a:srgbClr val="FF3300"/>
                </a:solidFill>
              </a:rPr>
              <a:t>symmetric</a:t>
            </a:r>
            <a:r>
              <a:rPr lang="it-IT" sz="1600" b="0" dirty="0"/>
              <a:t> in that their value is independent of the order of the subscripts. Three independent components of stress σ</a:t>
            </a:r>
            <a:r>
              <a:rPr lang="it-IT" sz="1600" b="0" baseline="-25000" dirty="0"/>
              <a:t>xx</a:t>
            </a:r>
            <a:r>
              <a:rPr lang="it-IT" sz="1600" b="0" dirty="0"/>
              <a:t>, σ</a:t>
            </a:r>
            <a:r>
              <a:rPr lang="it-IT" sz="1600" b="0" baseline="-25000" dirty="0"/>
              <a:t>yy</a:t>
            </a:r>
            <a:r>
              <a:rPr lang="it-IT" sz="1600" b="0" dirty="0"/>
              <a:t>, and σ</a:t>
            </a:r>
            <a:r>
              <a:rPr lang="it-IT" sz="1600" b="0" baseline="-25000" dirty="0"/>
              <a:t>xy</a:t>
            </a:r>
            <a:r>
              <a:rPr lang="it-IT" sz="1600" b="0" dirty="0"/>
              <a:t> must be specified in order to prescribe the two-dimensional state of stress.</a:t>
            </a:r>
          </a:p>
        </p:txBody>
      </p:sp>
      <p:pic>
        <p:nvPicPr>
          <p:cNvPr id="14" name="Picture 6"/>
          <p:cNvPicPr>
            <a:picLocks noChangeAspect="1" noChangeArrowheads="1"/>
          </p:cNvPicPr>
          <p:nvPr/>
        </p:nvPicPr>
        <p:blipFill>
          <a:blip r:embed="rId5" cstate="print"/>
          <a:srcRect/>
          <a:stretch>
            <a:fillRect/>
          </a:stretch>
        </p:blipFill>
        <p:spPr bwMode="auto">
          <a:xfrm>
            <a:off x="3019048" y="4043973"/>
            <a:ext cx="3167063" cy="2605087"/>
          </a:xfrm>
          <a:prstGeom prst="rect">
            <a:avLst/>
          </a:prstGeom>
          <a:noFill/>
          <a:ln w="9525">
            <a:solidFill>
              <a:schemeClr val="tx1"/>
            </a:solid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idx="11"/>
          </p:nvPr>
        </p:nvSpPr>
        <p:spPr/>
        <p:txBody>
          <a:bodyPr/>
          <a:lstStyle/>
          <a:p>
            <a:fld id="{1085DE87-C515-4485-B35B-A1D496760DEA}" type="slidenum">
              <a:rPr lang="it-IT" sz="1400" b="1" smtClean="0"/>
              <a:pPr/>
              <a:t>22</a:t>
            </a:fld>
            <a:endParaRPr lang="it-IT" sz="1400" b="1" dirty="0"/>
          </a:p>
        </p:txBody>
      </p:sp>
      <p:sp>
        <p:nvSpPr>
          <p:cNvPr id="8" name="Rectangle 3"/>
          <p:cNvSpPr>
            <a:spLocks noChangeArrowheads="1"/>
          </p:cNvSpPr>
          <p:nvPr/>
        </p:nvSpPr>
        <p:spPr bwMode="auto">
          <a:xfrm>
            <a:off x="179512" y="1100163"/>
            <a:ext cx="8675687" cy="528637"/>
          </a:xfrm>
          <a:prstGeom prst="rect">
            <a:avLst/>
          </a:prstGeom>
          <a:noFill/>
          <a:ln w="9525">
            <a:solidFill>
              <a:schemeClr val="tx1"/>
            </a:solidFill>
            <a:miter lim="800000"/>
            <a:headEnd/>
            <a:tailEnd/>
          </a:ln>
        </p:spPr>
        <p:txBody>
          <a:bodyPr>
            <a:spAutoFit/>
          </a:bodyPr>
          <a:lstStyle/>
          <a:p>
            <a:pPr algn="ctr" eaLnBrk="0" hangingPunct="0"/>
            <a:r>
              <a:rPr lang="en-US" sz="2800" b="0" dirty="0">
                <a:ea typeface="ＭＳ Ｐゴシック" pitchFamily="34" charset="-128"/>
              </a:rPr>
              <a:t>Stress in three dimensions</a:t>
            </a:r>
          </a:p>
        </p:txBody>
      </p:sp>
      <p:sp>
        <p:nvSpPr>
          <p:cNvPr id="9" name="Rectangle 4"/>
          <p:cNvSpPr>
            <a:spLocks noChangeArrowheads="1"/>
          </p:cNvSpPr>
          <p:nvPr/>
        </p:nvSpPr>
        <p:spPr bwMode="auto">
          <a:xfrm>
            <a:off x="251520" y="1772816"/>
            <a:ext cx="5040313" cy="1754326"/>
          </a:xfrm>
          <a:prstGeom prst="rect">
            <a:avLst/>
          </a:prstGeom>
          <a:noFill/>
          <a:ln w="9525">
            <a:noFill/>
            <a:miter lim="800000"/>
            <a:headEnd/>
            <a:tailEnd/>
          </a:ln>
        </p:spPr>
        <p:txBody>
          <a:bodyPr>
            <a:spAutoFit/>
          </a:bodyPr>
          <a:lstStyle/>
          <a:p>
            <a:pPr algn="just"/>
            <a:r>
              <a:rPr lang="en-US" sz="1800" b="0" dirty="0"/>
              <a:t>Stress components can be defined at any point in a material. In order to illustrate this point, it is appropriate to consider a small rectangular element with dimensions </a:t>
            </a:r>
            <a:r>
              <a:rPr lang="en-US" sz="1800" b="0" dirty="0" err="1"/>
              <a:t>δx</a:t>
            </a:r>
            <a:r>
              <a:rPr lang="en-US" sz="1800" b="0" dirty="0"/>
              <a:t>, </a:t>
            </a:r>
            <a:r>
              <a:rPr lang="en-US" sz="1800" b="0" dirty="0" err="1"/>
              <a:t>δy</a:t>
            </a:r>
            <a:r>
              <a:rPr lang="en-US" sz="1800" b="0" dirty="0"/>
              <a:t>, and </a:t>
            </a:r>
            <a:r>
              <a:rPr lang="en-US" sz="1800" b="0" dirty="0" err="1"/>
              <a:t>δz</a:t>
            </a:r>
            <a:r>
              <a:rPr lang="en-US" sz="1800" b="0" dirty="0"/>
              <a:t> defined in accordance with a </a:t>
            </a:r>
            <a:r>
              <a:rPr lang="en-US" sz="1800" b="0" dirty="0" err="1"/>
              <a:t>cartesian</a:t>
            </a:r>
            <a:r>
              <a:rPr lang="en-US" sz="1800" b="0" dirty="0"/>
              <a:t> x, y, z coordinate system, as illustrated in Figure:</a:t>
            </a:r>
          </a:p>
        </p:txBody>
      </p:sp>
      <p:sp>
        <p:nvSpPr>
          <p:cNvPr id="11" name="AutoShape 12"/>
          <p:cNvSpPr>
            <a:spLocks noChangeArrowheads="1"/>
          </p:cNvSpPr>
          <p:nvPr/>
        </p:nvSpPr>
        <p:spPr bwMode="auto">
          <a:xfrm>
            <a:off x="3203848" y="3284984"/>
            <a:ext cx="2592387" cy="144462"/>
          </a:xfrm>
          <a:prstGeom prst="rightArrow">
            <a:avLst>
              <a:gd name="adj1" fmla="val 50000"/>
              <a:gd name="adj2" fmla="val 448628"/>
            </a:avLst>
          </a:prstGeom>
          <a:solidFill>
            <a:srgbClr val="FF3300"/>
          </a:solidFill>
          <a:ln w="9525">
            <a:solidFill>
              <a:schemeClr val="tx1"/>
            </a:solidFill>
            <a:miter lim="800000"/>
            <a:headEnd/>
            <a:tailEnd/>
          </a:ln>
        </p:spPr>
        <p:txBody>
          <a:bodyPr wrap="none" anchor="ctr"/>
          <a:lstStyle/>
          <a:p>
            <a:endParaRPr lang="it-IT"/>
          </a:p>
        </p:txBody>
      </p:sp>
      <p:pic>
        <p:nvPicPr>
          <p:cNvPr id="12" name="Picture 11"/>
          <p:cNvPicPr>
            <a:picLocks noChangeAspect="1" noChangeArrowheads="1"/>
          </p:cNvPicPr>
          <p:nvPr/>
        </p:nvPicPr>
        <p:blipFill>
          <a:blip r:embed="rId2" cstate="print"/>
          <a:srcRect/>
          <a:stretch>
            <a:fillRect/>
          </a:stretch>
        </p:blipFill>
        <p:spPr bwMode="auto">
          <a:xfrm>
            <a:off x="6156176" y="1916832"/>
            <a:ext cx="2664668" cy="2191179"/>
          </a:xfrm>
          <a:prstGeom prst="rect">
            <a:avLst/>
          </a:prstGeom>
          <a:noFill/>
          <a:ln w="9525">
            <a:solidFill>
              <a:schemeClr val="tx1"/>
            </a:solidFill>
            <a:miter lim="800000"/>
            <a:headEnd/>
            <a:tailEnd/>
          </a:ln>
        </p:spPr>
      </p:pic>
      <p:sp>
        <p:nvSpPr>
          <p:cNvPr id="14" name="TextBox 13"/>
          <p:cNvSpPr txBox="1"/>
          <p:nvPr/>
        </p:nvSpPr>
        <p:spPr>
          <a:xfrm>
            <a:off x="107504" y="4293096"/>
            <a:ext cx="8928992" cy="1477328"/>
          </a:xfrm>
          <a:prstGeom prst="rect">
            <a:avLst/>
          </a:prstGeom>
          <a:noFill/>
        </p:spPr>
        <p:txBody>
          <a:bodyPr wrap="square" rtlCol="0">
            <a:spAutoFit/>
          </a:bodyPr>
          <a:lstStyle/>
          <a:p>
            <a:r>
              <a:rPr lang="it-IT" dirty="0"/>
              <a:t>In order that the parallelepiped is in static equilibrium (not in motion), is need to be null the resultants of the internal and external forces act on it and also the resultant of the moments.</a:t>
            </a:r>
          </a:p>
          <a:p>
            <a:r>
              <a:rPr lang="it-IT" dirty="0"/>
              <a:t>Both the normal and shear stress are function of the coordinates of the point to which they relate; so that we should consider the stress changes that are expressed by partial differentials of the stresses.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idx="11"/>
          </p:nvPr>
        </p:nvSpPr>
        <p:spPr>
          <a:xfrm>
            <a:off x="7011987" y="6356435"/>
            <a:ext cx="2132013" cy="366712"/>
          </a:xfrm>
        </p:spPr>
        <p:txBody>
          <a:bodyPr/>
          <a:lstStyle/>
          <a:p>
            <a:fld id="{1085DE87-C515-4485-B35B-A1D496760DEA}" type="slidenum">
              <a:rPr lang="it-IT" sz="1400" b="1" smtClean="0"/>
              <a:pPr/>
              <a:t>23</a:t>
            </a:fld>
            <a:endParaRPr lang="it-IT" sz="1400" b="1" dirty="0"/>
          </a:p>
        </p:txBody>
      </p:sp>
      <p:pic>
        <p:nvPicPr>
          <p:cNvPr id="8194" name="Picture 2"/>
          <p:cNvPicPr>
            <a:picLocks noChangeAspect="1" noChangeArrowheads="1"/>
          </p:cNvPicPr>
          <p:nvPr/>
        </p:nvPicPr>
        <p:blipFill>
          <a:blip r:embed="rId3" cstate="print"/>
          <a:srcRect/>
          <a:stretch>
            <a:fillRect/>
          </a:stretch>
        </p:blipFill>
        <p:spPr bwMode="auto">
          <a:xfrm>
            <a:off x="2051720" y="1988840"/>
            <a:ext cx="5544616" cy="2306087"/>
          </a:xfrm>
          <a:prstGeom prst="rect">
            <a:avLst/>
          </a:prstGeom>
          <a:noFill/>
          <a:ln w="9525">
            <a:noFill/>
            <a:miter lim="800000"/>
            <a:headEnd/>
            <a:tailEnd/>
          </a:ln>
        </p:spPr>
      </p:pic>
      <p:sp>
        <p:nvSpPr>
          <p:cNvPr id="9" name="TextBox 8"/>
          <p:cNvSpPr txBox="1"/>
          <p:nvPr/>
        </p:nvSpPr>
        <p:spPr>
          <a:xfrm>
            <a:off x="107504" y="4221088"/>
            <a:ext cx="8256556" cy="338554"/>
          </a:xfrm>
          <a:prstGeom prst="rect">
            <a:avLst/>
          </a:prstGeom>
          <a:noFill/>
        </p:spPr>
        <p:txBody>
          <a:bodyPr wrap="none" rtlCol="0">
            <a:spAutoFit/>
          </a:bodyPr>
          <a:lstStyle/>
          <a:p>
            <a:r>
              <a:rPr lang="it-IT" sz="1600" dirty="0"/>
              <a:t>On the DEFG face the stress is </a:t>
            </a:r>
            <a:r>
              <a:rPr lang="el-GR" sz="1600" dirty="0"/>
              <a:t>σ</a:t>
            </a:r>
            <a:r>
              <a:rPr lang="it-IT" sz="1600" baseline="-25000" dirty="0"/>
              <a:t>xx</a:t>
            </a:r>
            <a:r>
              <a:rPr lang="it-IT" sz="1600" dirty="0"/>
              <a:t> plus its increment along x axis. So the force acts on the DEFG is:</a:t>
            </a:r>
          </a:p>
        </p:txBody>
      </p:sp>
      <p:graphicFrame>
        <p:nvGraphicFramePr>
          <p:cNvPr id="11" name="Object 10"/>
          <p:cNvGraphicFramePr>
            <a:graphicFrameLocks noChangeAspect="1"/>
          </p:cNvGraphicFramePr>
          <p:nvPr>
            <p:extLst>
              <p:ext uri="{D42A27DB-BD31-4B8C-83A1-F6EECF244321}">
                <p14:modId xmlns:p14="http://schemas.microsoft.com/office/powerpoint/2010/main" val="4218189743"/>
              </p:ext>
            </p:extLst>
          </p:nvPr>
        </p:nvGraphicFramePr>
        <p:xfrm>
          <a:off x="2267744" y="4571414"/>
          <a:ext cx="4354327" cy="599381"/>
        </p:xfrm>
        <a:graphic>
          <a:graphicData uri="http://schemas.openxmlformats.org/presentationml/2006/ole">
            <mc:AlternateContent xmlns:mc="http://schemas.openxmlformats.org/markup-compatibility/2006">
              <mc:Choice xmlns:v="urn:schemas-microsoft-com:vml" Requires="v">
                <p:oleObj spid="_x0000_s6257" name="Equation" r:id="rId4" imgW="3136680" imgH="431640" progId="Equation.3">
                  <p:embed/>
                </p:oleObj>
              </mc:Choice>
              <mc:Fallback>
                <p:oleObj name="Equation" r:id="rId4" imgW="3136680" imgH="4316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7744" y="4571414"/>
                        <a:ext cx="4354327" cy="599381"/>
                      </a:xfrm>
                      <a:prstGeom prst="rect">
                        <a:avLst/>
                      </a:prstGeom>
                      <a:noFill/>
                    </p:spPr>
                  </p:pic>
                </p:oleObj>
              </mc:Fallback>
            </mc:AlternateContent>
          </a:graphicData>
        </a:graphic>
      </p:graphicFrame>
      <p:sp>
        <p:nvSpPr>
          <p:cNvPr id="12" name="TextBox 11"/>
          <p:cNvSpPr txBox="1"/>
          <p:nvPr/>
        </p:nvSpPr>
        <p:spPr>
          <a:xfrm>
            <a:off x="107504" y="5085184"/>
            <a:ext cx="9036496" cy="338554"/>
          </a:xfrm>
          <a:prstGeom prst="rect">
            <a:avLst/>
          </a:prstGeom>
          <a:noFill/>
        </p:spPr>
        <p:txBody>
          <a:bodyPr wrap="square" rtlCol="0">
            <a:spAutoFit/>
          </a:bodyPr>
          <a:lstStyle/>
          <a:p>
            <a:r>
              <a:rPr lang="it-IT" sz="1600" dirty="0"/>
              <a:t>Instead the force on the face ABCO is (the negative sign is because the negative direction along x axis): </a:t>
            </a:r>
          </a:p>
        </p:txBody>
      </p:sp>
      <p:graphicFrame>
        <p:nvGraphicFramePr>
          <p:cNvPr id="13" name="Object 12"/>
          <p:cNvGraphicFramePr>
            <a:graphicFrameLocks noChangeAspect="1"/>
          </p:cNvGraphicFramePr>
          <p:nvPr>
            <p:extLst>
              <p:ext uri="{D42A27DB-BD31-4B8C-83A1-F6EECF244321}">
                <p14:modId xmlns:p14="http://schemas.microsoft.com/office/powerpoint/2010/main" val="1033353317"/>
              </p:ext>
            </p:extLst>
          </p:nvPr>
        </p:nvGraphicFramePr>
        <p:xfrm>
          <a:off x="4025077" y="5456287"/>
          <a:ext cx="1120126" cy="360040"/>
        </p:xfrm>
        <a:graphic>
          <a:graphicData uri="http://schemas.openxmlformats.org/presentationml/2006/ole">
            <mc:AlternateContent xmlns:mc="http://schemas.openxmlformats.org/markup-compatibility/2006">
              <mc:Choice xmlns:v="urn:schemas-microsoft-com:vml" Requires="v">
                <p:oleObj spid="_x0000_s6258" name="Equation" r:id="rId6" imgW="711000" imgH="228600" progId="Equation.3">
                  <p:embed/>
                </p:oleObj>
              </mc:Choice>
              <mc:Fallback>
                <p:oleObj name="Equation" r:id="rId6" imgW="711000" imgH="2286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25077" y="5456287"/>
                        <a:ext cx="1120126" cy="360040"/>
                      </a:xfrm>
                      <a:prstGeom prst="rect">
                        <a:avLst/>
                      </a:prstGeom>
                      <a:noFill/>
                    </p:spPr>
                  </p:pic>
                </p:oleObj>
              </mc:Fallback>
            </mc:AlternateContent>
          </a:graphicData>
        </a:graphic>
      </p:graphicFrame>
      <p:sp>
        <p:nvSpPr>
          <p:cNvPr id="14" name="TextBox 13"/>
          <p:cNvSpPr txBox="1"/>
          <p:nvPr/>
        </p:nvSpPr>
        <p:spPr>
          <a:xfrm>
            <a:off x="107504" y="5805264"/>
            <a:ext cx="4477636" cy="338554"/>
          </a:xfrm>
          <a:prstGeom prst="rect">
            <a:avLst/>
          </a:prstGeom>
          <a:noFill/>
        </p:spPr>
        <p:txBody>
          <a:bodyPr wrap="none" rtlCol="0">
            <a:spAutoFit/>
          </a:bodyPr>
          <a:lstStyle/>
          <a:p>
            <a:r>
              <a:rPr lang="it-IT" sz="1600" dirty="0"/>
              <a:t>The sum of the forces due to the normal stresses is:</a:t>
            </a:r>
          </a:p>
        </p:txBody>
      </p:sp>
      <p:graphicFrame>
        <p:nvGraphicFramePr>
          <p:cNvPr id="15" name="Object 14"/>
          <p:cNvGraphicFramePr>
            <a:graphicFrameLocks noChangeAspect="1"/>
          </p:cNvGraphicFramePr>
          <p:nvPr>
            <p:extLst>
              <p:ext uri="{D42A27DB-BD31-4B8C-83A1-F6EECF244321}">
                <p14:modId xmlns:p14="http://schemas.microsoft.com/office/powerpoint/2010/main" val="2931483312"/>
              </p:ext>
            </p:extLst>
          </p:nvPr>
        </p:nvGraphicFramePr>
        <p:xfrm>
          <a:off x="3043459" y="6197853"/>
          <a:ext cx="3553459" cy="525294"/>
        </p:xfrm>
        <a:graphic>
          <a:graphicData uri="http://schemas.openxmlformats.org/presentationml/2006/ole">
            <mc:AlternateContent xmlns:mc="http://schemas.openxmlformats.org/markup-compatibility/2006">
              <mc:Choice xmlns:v="urn:schemas-microsoft-com:vml" Requires="v">
                <p:oleObj spid="_x0000_s6259" name="Equation" r:id="rId8" imgW="2920680" imgH="431640" progId="Equation.3">
                  <p:embed/>
                </p:oleObj>
              </mc:Choice>
              <mc:Fallback>
                <p:oleObj name="Equation" r:id="rId8" imgW="2920680" imgH="43164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3459" y="6197853"/>
                        <a:ext cx="3553459" cy="525294"/>
                      </a:xfrm>
                      <a:prstGeom prst="rect">
                        <a:avLst/>
                      </a:prstGeom>
                      <a:noFill/>
                    </p:spPr>
                  </p:pic>
                </p:oleObj>
              </mc:Fallback>
            </mc:AlternateContent>
          </a:graphicData>
        </a:graphic>
      </p:graphicFrame>
      <p:sp>
        <p:nvSpPr>
          <p:cNvPr id="16" name="TextBox 15"/>
          <p:cNvSpPr txBox="1"/>
          <p:nvPr/>
        </p:nvSpPr>
        <p:spPr>
          <a:xfrm>
            <a:off x="107504" y="1268760"/>
            <a:ext cx="8928992" cy="830997"/>
          </a:xfrm>
          <a:prstGeom prst="rect">
            <a:avLst/>
          </a:prstGeom>
          <a:noFill/>
        </p:spPr>
        <p:txBody>
          <a:bodyPr wrap="square" rtlCol="0">
            <a:spAutoFit/>
          </a:bodyPr>
          <a:lstStyle/>
          <a:p>
            <a:r>
              <a:rPr lang="it-IT" sz="1600" dirty="0">
                <a:solidFill>
                  <a:srgbClr val="FF0000"/>
                </a:solidFill>
              </a:rPr>
              <a:t>Translation</a:t>
            </a:r>
            <a:r>
              <a:rPr lang="it-IT" sz="1600" dirty="0"/>
              <a:t>:</a:t>
            </a:r>
          </a:p>
          <a:p>
            <a:r>
              <a:rPr lang="it-IT" sz="1600" dirty="0"/>
              <a:t>We consider the internal forces acting alon x axis. The contribution of normal stresses is the one related to the two faces perpendicular to the x axis.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idx="11"/>
          </p:nvPr>
        </p:nvSpPr>
        <p:spPr/>
        <p:txBody>
          <a:bodyPr/>
          <a:lstStyle/>
          <a:p>
            <a:fld id="{1085DE87-C515-4485-B35B-A1D496760DEA}" type="slidenum">
              <a:rPr lang="it-IT" sz="1400" b="1" smtClean="0"/>
              <a:pPr/>
              <a:t>24</a:t>
            </a:fld>
            <a:endParaRPr lang="it-IT" sz="1400" b="1" dirty="0"/>
          </a:p>
        </p:txBody>
      </p:sp>
      <p:pic>
        <p:nvPicPr>
          <p:cNvPr id="8" name="Picture 2"/>
          <p:cNvPicPr>
            <a:picLocks noChangeAspect="1" noChangeArrowheads="1"/>
          </p:cNvPicPr>
          <p:nvPr/>
        </p:nvPicPr>
        <p:blipFill>
          <a:blip r:embed="rId3" cstate="print"/>
          <a:srcRect/>
          <a:stretch>
            <a:fillRect/>
          </a:stretch>
        </p:blipFill>
        <p:spPr bwMode="auto">
          <a:xfrm>
            <a:off x="1475656" y="1268760"/>
            <a:ext cx="5544616" cy="2306087"/>
          </a:xfrm>
          <a:prstGeom prst="rect">
            <a:avLst/>
          </a:prstGeom>
          <a:noFill/>
          <a:ln w="9525">
            <a:noFill/>
            <a:miter lim="800000"/>
            <a:headEnd/>
            <a:tailEnd/>
          </a:ln>
        </p:spPr>
      </p:pic>
      <p:sp>
        <p:nvSpPr>
          <p:cNvPr id="9" name="TextBox 8"/>
          <p:cNvSpPr txBox="1"/>
          <p:nvPr/>
        </p:nvSpPr>
        <p:spPr>
          <a:xfrm>
            <a:off x="0" y="3717032"/>
            <a:ext cx="9036496" cy="584775"/>
          </a:xfrm>
          <a:prstGeom prst="rect">
            <a:avLst/>
          </a:prstGeom>
          <a:noFill/>
        </p:spPr>
        <p:txBody>
          <a:bodyPr wrap="square" rtlCol="0">
            <a:spAutoFit/>
          </a:bodyPr>
          <a:lstStyle/>
          <a:p>
            <a:r>
              <a:rPr lang="it-IT" sz="1600" dirty="0"/>
              <a:t>The contribution due to the shear stresses is related to the two faces pairs parallel to x axis. For the sides perpendicular to y axis:</a:t>
            </a:r>
          </a:p>
        </p:txBody>
      </p:sp>
      <p:graphicFrame>
        <p:nvGraphicFramePr>
          <p:cNvPr id="11" name="Object 10"/>
          <p:cNvGraphicFramePr>
            <a:graphicFrameLocks noChangeAspect="1"/>
          </p:cNvGraphicFramePr>
          <p:nvPr>
            <p:extLst>
              <p:ext uri="{D42A27DB-BD31-4B8C-83A1-F6EECF244321}">
                <p14:modId xmlns:p14="http://schemas.microsoft.com/office/powerpoint/2010/main" val="528926294"/>
              </p:ext>
            </p:extLst>
          </p:nvPr>
        </p:nvGraphicFramePr>
        <p:xfrm>
          <a:off x="2467539" y="4149023"/>
          <a:ext cx="3955227" cy="647839"/>
        </p:xfrm>
        <a:graphic>
          <a:graphicData uri="http://schemas.openxmlformats.org/presentationml/2006/ole">
            <mc:AlternateContent xmlns:mc="http://schemas.openxmlformats.org/markup-compatibility/2006">
              <mc:Choice xmlns:v="urn:schemas-microsoft-com:vml" Requires="v">
                <p:oleObj spid="_x0000_s7278" name="Equation" r:id="rId4" imgW="2946240" imgH="482400" progId="Equation.3">
                  <p:embed/>
                </p:oleObj>
              </mc:Choice>
              <mc:Fallback>
                <p:oleObj name="Equation" r:id="rId4" imgW="2946240" imgH="4824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7539" y="4149023"/>
                        <a:ext cx="3955227" cy="647839"/>
                      </a:xfrm>
                      <a:prstGeom prst="rect">
                        <a:avLst/>
                      </a:prstGeom>
                      <a:noFill/>
                    </p:spPr>
                  </p:pic>
                </p:oleObj>
              </mc:Fallback>
            </mc:AlternateContent>
          </a:graphicData>
        </a:graphic>
      </p:graphicFrame>
      <p:sp>
        <p:nvSpPr>
          <p:cNvPr id="12" name="TextBox 11"/>
          <p:cNvSpPr txBox="1"/>
          <p:nvPr/>
        </p:nvSpPr>
        <p:spPr>
          <a:xfrm>
            <a:off x="107504" y="4725144"/>
            <a:ext cx="3743461" cy="369332"/>
          </a:xfrm>
          <a:prstGeom prst="rect">
            <a:avLst/>
          </a:prstGeom>
          <a:noFill/>
        </p:spPr>
        <p:txBody>
          <a:bodyPr wrap="none" rtlCol="0">
            <a:spAutoFit/>
          </a:bodyPr>
          <a:lstStyle/>
          <a:p>
            <a:r>
              <a:rPr lang="it-IT" sz="1600" dirty="0"/>
              <a:t>Instead for the sides perpedicular to z axis</a:t>
            </a:r>
            <a:r>
              <a:rPr lang="it-IT" dirty="0"/>
              <a:t>:</a:t>
            </a:r>
          </a:p>
        </p:txBody>
      </p:sp>
      <p:graphicFrame>
        <p:nvGraphicFramePr>
          <p:cNvPr id="7171" name="Object 3"/>
          <p:cNvGraphicFramePr>
            <a:graphicFrameLocks noChangeAspect="1"/>
          </p:cNvGraphicFramePr>
          <p:nvPr>
            <p:extLst>
              <p:ext uri="{D42A27DB-BD31-4B8C-83A1-F6EECF244321}">
                <p14:modId xmlns:p14="http://schemas.microsoft.com/office/powerpoint/2010/main" val="2357483200"/>
              </p:ext>
            </p:extLst>
          </p:nvPr>
        </p:nvGraphicFramePr>
        <p:xfrm>
          <a:off x="2737616" y="5085184"/>
          <a:ext cx="3734572" cy="554478"/>
        </p:xfrm>
        <a:graphic>
          <a:graphicData uri="http://schemas.openxmlformats.org/presentationml/2006/ole">
            <mc:AlternateContent xmlns:mc="http://schemas.openxmlformats.org/markup-compatibility/2006">
              <mc:Choice xmlns:v="urn:schemas-microsoft-com:vml" Requires="v">
                <p:oleObj spid="_x0000_s7279" name="Equation" r:id="rId6" imgW="2908080" imgH="431640" progId="Equation.3">
                  <p:embed/>
                </p:oleObj>
              </mc:Choice>
              <mc:Fallback>
                <p:oleObj name="Equation" r:id="rId6" imgW="2908080" imgH="43164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37616" y="5085184"/>
                        <a:ext cx="3734572" cy="554478"/>
                      </a:xfrm>
                      <a:prstGeom prst="rect">
                        <a:avLst/>
                      </a:prstGeom>
                      <a:noFill/>
                    </p:spPr>
                  </p:pic>
                </p:oleObj>
              </mc:Fallback>
            </mc:AlternateContent>
          </a:graphicData>
        </a:graphic>
      </p:graphicFrame>
      <p:sp>
        <p:nvSpPr>
          <p:cNvPr id="13" name="TextBox 12"/>
          <p:cNvSpPr txBox="1"/>
          <p:nvPr/>
        </p:nvSpPr>
        <p:spPr>
          <a:xfrm>
            <a:off x="539552" y="5661248"/>
            <a:ext cx="3903313" cy="338554"/>
          </a:xfrm>
          <a:prstGeom prst="rect">
            <a:avLst/>
          </a:prstGeom>
          <a:noFill/>
        </p:spPr>
        <p:txBody>
          <a:bodyPr wrap="none" rtlCol="0">
            <a:spAutoFit/>
          </a:bodyPr>
          <a:lstStyle/>
          <a:p>
            <a:r>
              <a:rPr lang="it-IT" sz="1600" dirty="0"/>
              <a:t>The resultant of the forces act along x axis is:</a:t>
            </a:r>
          </a:p>
        </p:txBody>
      </p:sp>
      <p:graphicFrame>
        <p:nvGraphicFramePr>
          <p:cNvPr id="14" name="Object 13"/>
          <p:cNvGraphicFramePr>
            <a:graphicFrameLocks noChangeAspect="1"/>
          </p:cNvGraphicFramePr>
          <p:nvPr>
            <p:extLst>
              <p:ext uri="{D42A27DB-BD31-4B8C-83A1-F6EECF244321}">
                <p14:modId xmlns:p14="http://schemas.microsoft.com/office/powerpoint/2010/main" val="2257588330"/>
              </p:ext>
            </p:extLst>
          </p:nvPr>
        </p:nvGraphicFramePr>
        <p:xfrm>
          <a:off x="3560972" y="6077355"/>
          <a:ext cx="2087860" cy="554816"/>
        </p:xfrm>
        <a:graphic>
          <a:graphicData uri="http://schemas.openxmlformats.org/presentationml/2006/ole">
            <mc:AlternateContent xmlns:mc="http://schemas.openxmlformats.org/markup-compatibility/2006">
              <mc:Choice xmlns:v="urn:schemas-microsoft-com:vml" Requires="v">
                <p:oleObj spid="_x0000_s7280" name="Equation" r:id="rId8" imgW="1815840" imgH="482400" progId="Equation.3">
                  <p:embed/>
                </p:oleObj>
              </mc:Choice>
              <mc:Fallback>
                <p:oleObj name="Equation" r:id="rId8" imgW="1815840" imgH="48240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60972" y="6077355"/>
                        <a:ext cx="2087860" cy="554816"/>
                      </a:xfrm>
                      <a:prstGeom prst="rect">
                        <a:avLst/>
                      </a:prstGeom>
                      <a:noFill/>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idx="11"/>
          </p:nvPr>
        </p:nvSpPr>
        <p:spPr/>
        <p:txBody>
          <a:bodyPr/>
          <a:lstStyle/>
          <a:p>
            <a:fld id="{1085DE87-C515-4485-B35B-A1D496760DEA}" type="slidenum">
              <a:rPr lang="it-IT" sz="1400" b="1" smtClean="0"/>
              <a:pPr/>
              <a:t>25</a:t>
            </a:fld>
            <a:endParaRPr lang="it-IT" sz="1400" b="1" dirty="0"/>
          </a:p>
        </p:txBody>
      </p:sp>
      <p:sp>
        <p:nvSpPr>
          <p:cNvPr id="9" name="TextBox 8"/>
          <p:cNvSpPr txBox="1"/>
          <p:nvPr/>
        </p:nvSpPr>
        <p:spPr>
          <a:xfrm>
            <a:off x="107504" y="1268760"/>
            <a:ext cx="2634247" cy="338554"/>
          </a:xfrm>
          <a:prstGeom prst="rect">
            <a:avLst/>
          </a:prstGeom>
          <a:noFill/>
        </p:spPr>
        <p:txBody>
          <a:bodyPr wrap="none" rtlCol="0">
            <a:spAutoFit/>
          </a:bodyPr>
          <a:lstStyle/>
          <a:p>
            <a:r>
              <a:rPr lang="it-IT" sz="1600" dirty="0"/>
              <a:t>The same for the y and z axis:</a:t>
            </a:r>
          </a:p>
        </p:txBody>
      </p:sp>
      <p:graphicFrame>
        <p:nvGraphicFramePr>
          <p:cNvPr id="8194" name="Object 2"/>
          <p:cNvGraphicFramePr>
            <a:graphicFrameLocks noChangeAspect="1"/>
          </p:cNvGraphicFramePr>
          <p:nvPr/>
        </p:nvGraphicFramePr>
        <p:xfrm>
          <a:off x="2915816" y="1268760"/>
          <a:ext cx="1828800" cy="482600"/>
        </p:xfrm>
        <a:graphic>
          <a:graphicData uri="http://schemas.openxmlformats.org/presentationml/2006/ole">
            <mc:AlternateContent xmlns:mc="http://schemas.openxmlformats.org/markup-compatibility/2006">
              <mc:Choice xmlns:v="urn:schemas-microsoft-com:vml" Requires="v">
                <p:oleObj spid="_x0000_s8482" name="Equation" r:id="rId3" imgW="1828800" imgH="482400" progId="Equation.3">
                  <p:embed/>
                </p:oleObj>
              </mc:Choice>
              <mc:Fallback>
                <p:oleObj name="Equation" r:id="rId3" imgW="1828800" imgH="482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1268760"/>
                        <a:ext cx="18288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5" name="Object 3"/>
          <p:cNvGraphicFramePr>
            <a:graphicFrameLocks noChangeAspect="1"/>
          </p:cNvGraphicFramePr>
          <p:nvPr/>
        </p:nvGraphicFramePr>
        <p:xfrm>
          <a:off x="5292080" y="1268760"/>
          <a:ext cx="1816100" cy="482600"/>
        </p:xfrm>
        <a:graphic>
          <a:graphicData uri="http://schemas.openxmlformats.org/presentationml/2006/ole">
            <mc:AlternateContent xmlns:mc="http://schemas.openxmlformats.org/markup-compatibility/2006">
              <mc:Choice xmlns:v="urn:schemas-microsoft-com:vml" Requires="v">
                <p:oleObj spid="_x0000_s8483" name="Equation" r:id="rId5" imgW="1815840" imgH="482400" progId="Equation.3">
                  <p:embed/>
                </p:oleObj>
              </mc:Choice>
              <mc:Fallback>
                <p:oleObj name="Equation" r:id="rId5" imgW="1815840" imgH="4824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2080" y="1268760"/>
                        <a:ext cx="18161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107504" y="1844824"/>
            <a:ext cx="9036496" cy="584775"/>
          </a:xfrm>
          <a:prstGeom prst="rect">
            <a:avLst/>
          </a:prstGeom>
          <a:noFill/>
        </p:spPr>
        <p:txBody>
          <a:bodyPr wrap="square" rtlCol="0">
            <a:spAutoFit/>
          </a:bodyPr>
          <a:lstStyle/>
          <a:p>
            <a:r>
              <a:rPr lang="it-IT" sz="1600" dirty="0"/>
              <a:t>The external forces acting on the parallelepiped are due to gravity, with acceleration g. If the density of parallelepiped is </a:t>
            </a:r>
            <a:r>
              <a:rPr lang="el-GR" sz="1600" dirty="0"/>
              <a:t>ρ</a:t>
            </a:r>
            <a:r>
              <a:rPr lang="it-IT" sz="1600" dirty="0"/>
              <a:t>, the gravity force act along x axis is:</a:t>
            </a:r>
          </a:p>
        </p:txBody>
      </p:sp>
      <p:graphicFrame>
        <p:nvGraphicFramePr>
          <p:cNvPr id="13" name="Object 12"/>
          <p:cNvGraphicFramePr>
            <a:graphicFrameLocks noChangeAspect="1"/>
          </p:cNvGraphicFramePr>
          <p:nvPr/>
        </p:nvGraphicFramePr>
        <p:xfrm>
          <a:off x="3779912" y="2564904"/>
          <a:ext cx="1568174" cy="288032"/>
        </p:xfrm>
        <a:graphic>
          <a:graphicData uri="http://schemas.openxmlformats.org/presentationml/2006/ole">
            <mc:AlternateContent xmlns:mc="http://schemas.openxmlformats.org/markup-compatibility/2006">
              <mc:Choice xmlns:v="urn:schemas-microsoft-com:vml" Requires="v">
                <p:oleObj spid="_x0000_s8484" name="Equation" r:id="rId7" imgW="1244520" imgH="228600" progId="Equation.3">
                  <p:embed/>
                </p:oleObj>
              </mc:Choice>
              <mc:Fallback>
                <p:oleObj name="Equation" r:id="rId7" imgW="1244520" imgH="2286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79912" y="2564904"/>
                        <a:ext cx="1568174" cy="2880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179512" y="2996952"/>
            <a:ext cx="5950412" cy="338554"/>
          </a:xfrm>
          <a:prstGeom prst="rect">
            <a:avLst/>
          </a:prstGeom>
          <a:noFill/>
        </p:spPr>
        <p:txBody>
          <a:bodyPr wrap="none" rtlCol="0">
            <a:spAutoFit/>
          </a:bodyPr>
          <a:lstStyle/>
          <a:p>
            <a:r>
              <a:rPr lang="it-IT" sz="1600" dirty="0"/>
              <a:t>The equilibrium conditions to avoid translations can be expressed as: </a:t>
            </a:r>
          </a:p>
        </p:txBody>
      </p:sp>
      <p:graphicFrame>
        <p:nvGraphicFramePr>
          <p:cNvPr id="8197" name="Object 5"/>
          <p:cNvGraphicFramePr>
            <a:graphicFrameLocks noChangeAspect="1"/>
          </p:cNvGraphicFramePr>
          <p:nvPr>
            <p:extLst>
              <p:ext uri="{D42A27DB-BD31-4B8C-83A1-F6EECF244321}">
                <p14:modId xmlns:p14="http://schemas.microsoft.com/office/powerpoint/2010/main" val="351015544"/>
              </p:ext>
            </p:extLst>
          </p:nvPr>
        </p:nvGraphicFramePr>
        <p:xfrm>
          <a:off x="395536" y="3801848"/>
          <a:ext cx="2684932" cy="648087"/>
        </p:xfrm>
        <a:graphic>
          <a:graphicData uri="http://schemas.openxmlformats.org/presentationml/2006/ole">
            <mc:AlternateContent xmlns:mc="http://schemas.openxmlformats.org/markup-compatibility/2006">
              <mc:Choice xmlns:v="urn:schemas-microsoft-com:vml" Requires="v">
                <p:oleObj spid="_x0000_s8485" name="Equation" r:id="rId9" imgW="1841400" imgH="444240" progId="Equation.3">
                  <p:embed/>
                </p:oleObj>
              </mc:Choice>
              <mc:Fallback>
                <p:oleObj name="Equation" r:id="rId9" imgW="1841400" imgH="44424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5536" y="3801848"/>
                        <a:ext cx="2684932" cy="648087"/>
                      </a:xfrm>
                      <a:prstGeom prst="rect">
                        <a:avLst/>
                      </a:prstGeom>
                      <a:noFill/>
                    </p:spPr>
                  </p:pic>
                </p:oleObj>
              </mc:Fallback>
            </mc:AlternateContent>
          </a:graphicData>
        </a:graphic>
      </p:graphicFrame>
      <p:graphicFrame>
        <p:nvGraphicFramePr>
          <p:cNvPr id="8198" name="Object 6"/>
          <p:cNvGraphicFramePr>
            <a:graphicFrameLocks noChangeAspect="1"/>
          </p:cNvGraphicFramePr>
          <p:nvPr>
            <p:extLst>
              <p:ext uri="{D42A27DB-BD31-4B8C-83A1-F6EECF244321}">
                <p14:modId xmlns:p14="http://schemas.microsoft.com/office/powerpoint/2010/main" val="1296385088"/>
              </p:ext>
            </p:extLst>
          </p:nvPr>
        </p:nvGraphicFramePr>
        <p:xfrm>
          <a:off x="3419872" y="3818194"/>
          <a:ext cx="2520280" cy="604177"/>
        </p:xfrm>
        <a:graphic>
          <a:graphicData uri="http://schemas.openxmlformats.org/presentationml/2006/ole">
            <mc:AlternateContent xmlns:mc="http://schemas.openxmlformats.org/markup-compatibility/2006">
              <mc:Choice xmlns:v="urn:schemas-microsoft-com:vml" Requires="v">
                <p:oleObj spid="_x0000_s8486" name="Equation" r:id="rId11" imgW="1854000" imgH="444240" progId="Equation.3">
                  <p:embed/>
                </p:oleObj>
              </mc:Choice>
              <mc:Fallback>
                <p:oleObj name="Equation" r:id="rId11" imgW="1854000" imgH="44424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19872" y="3818194"/>
                        <a:ext cx="2520280" cy="604177"/>
                      </a:xfrm>
                      <a:prstGeom prst="rect">
                        <a:avLst/>
                      </a:prstGeom>
                      <a:noFill/>
                    </p:spPr>
                  </p:pic>
                </p:oleObj>
              </mc:Fallback>
            </mc:AlternateContent>
          </a:graphicData>
        </a:graphic>
      </p:graphicFrame>
      <p:graphicFrame>
        <p:nvGraphicFramePr>
          <p:cNvPr id="8199" name="Object 7"/>
          <p:cNvGraphicFramePr>
            <a:graphicFrameLocks noChangeAspect="1"/>
          </p:cNvGraphicFramePr>
          <p:nvPr>
            <p:extLst>
              <p:ext uri="{D42A27DB-BD31-4B8C-83A1-F6EECF244321}">
                <p14:modId xmlns:p14="http://schemas.microsoft.com/office/powerpoint/2010/main" val="3099617927"/>
              </p:ext>
            </p:extLst>
          </p:nvPr>
        </p:nvGraphicFramePr>
        <p:xfrm>
          <a:off x="6129924" y="3837762"/>
          <a:ext cx="2638044" cy="641191"/>
        </p:xfrm>
        <a:graphic>
          <a:graphicData uri="http://schemas.openxmlformats.org/presentationml/2006/ole">
            <mc:AlternateContent xmlns:mc="http://schemas.openxmlformats.org/markup-compatibility/2006">
              <mc:Choice xmlns:v="urn:schemas-microsoft-com:vml" Requires="v">
                <p:oleObj spid="_x0000_s8487" name="Equation" r:id="rId13" imgW="1828800" imgH="444240" progId="Equation.3">
                  <p:embed/>
                </p:oleObj>
              </mc:Choice>
              <mc:Fallback>
                <p:oleObj name="Equation" r:id="rId13" imgW="1828800" imgH="444240" progId="Equation.3">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29924" y="3837762"/>
                        <a:ext cx="2638044" cy="641191"/>
                      </a:xfrm>
                      <a:prstGeom prst="rect">
                        <a:avLst/>
                      </a:prstGeom>
                      <a:noFill/>
                    </p:spPr>
                  </p:pic>
                </p:oleObj>
              </mc:Fallback>
            </mc:AlternateContent>
          </a:graphicData>
        </a:graphic>
      </p:graphicFrame>
      <p:sp>
        <p:nvSpPr>
          <p:cNvPr id="18" name="TextBox 17"/>
          <p:cNvSpPr txBox="1"/>
          <p:nvPr/>
        </p:nvSpPr>
        <p:spPr>
          <a:xfrm>
            <a:off x="179512" y="4878949"/>
            <a:ext cx="6051721" cy="338554"/>
          </a:xfrm>
          <a:prstGeom prst="rect">
            <a:avLst/>
          </a:prstGeom>
          <a:noFill/>
        </p:spPr>
        <p:txBody>
          <a:bodyPr wrap="none" rtlCol="0">
            <a:spAutoFit/>
          </a:bodyPr>
          <a:lstStyle/>
          <a:p>
            <a:r>
              <a:rPr lang="it-IT" sz="1600" dirty="0"/>
              <a:t>These equation can be easilyexpressed in tensorial or vectorial form as</a:t>
            </a:r>
          </a:p>
        </p:txBody>
      </p:sp>
      <p:graphicFrame>
        <p:nvGraphicFramePr>
          <p:cNvPr id="8200" name="Object 8"/>
          <p:cNvGraphicFramePr>
            <a:graphicFrameLocks noChangeAspect="1"/>
          </p:cNvGraphicFramePr>
          <p:nvPr>
            <p:extLst>
              <p:ext uri="{D42A27DB-BD31-4B8C-83A1-F6EECF244321}">
                <p14:modId xmlns:p14="http://schemas.microsoft.com/office/powerpoint/2010/main" val="2347087237"/>
              </p:ext>
            </p:extLst>
          </p:nvPr>
        </p:nvGraphicFramePr>
        <p:xfrm>
          <a:off x="2123728" y="5609572"/>
          <a:ext cx="1376497" cy="707367"/>
        </p:xfrm>
        <a:graphic>
          <a:graphicData uri="http://schemas.openxmlformats.org/presentationml/2006/ole">
            <mc:AlternateContent xmlns:mc="http://schemas.openxmlformats.org/markup-compatibility/2006">
              <mc:Choice xmlns:v="urn:schemas-microsoft-com:vml" Requires="v">
                <p:oleObj spid="_x0000_s8488" name="Equation" r:id="rId15" imgW="914400" imgH="469800" progId="Equation.3">
                  <p:embed/>
                </p:oleObj>
              </mc:Choice>
              <mc:Fallback>
                <p:oleObj name="Equation" r:id="rId15" imgW="914400" imgH="469800" progId="Equation.3">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23728" y="5609572"/>
                        <a:ext cx="1376497" cy="707367"/>
                      </a:xfrm>
                      <a:prstGeom prst="rect">
                        <a:avLst/>
                      </a:prstGeom>
                      <a:noFill/>
                    </p:spPr>
                  </p:pic>
                </p:oleObj>
              </mc:Fallback>
            </mc:AlternateContent>
          </a:graphicData>
        </a:graphic>
      </p:graphicFrame>
      <p:graphicFrame>
        <p:nvGraphicFramePr>
          <p:cNvPr id="8201" name="Object 9"/>
          <p:cNvGraphicFramePr>
            <a:graphicFrameLocks noChangeAspect="1"/>
          </p:cNvGraphicFramePr>
          <p:nvPr>
            <p:extLst>
              <p:ext uri="{D42A27DB-BD31-4B8C-83A1-F6EECF244321}">
                <p14:modId xmlns:p14="http://schemas.microsoft.com/office/powerpoint/2010/main" val="2643183250"/>
              </p:ext>
            </p:extLst>
          </p:nvPr>
        </p:nvGraphicFramePr>
        <p:xfrm>
          <a:off x="4625752" y="5757656"/>
          <a:ext cx="1605481" cy="435773"/>
        </p:xfrm>
        <a:graphic>
          <a:graphicData uri="http://schemas.openxmlformats.org/presentationml/2006/ole">
            <mc:AlternateContent xmlns:mc="http://schemas.openxmlformats.org/markup-compatibility/2006">
              <mc:Choice xmlns:v="urn:schemas-microsoft-com:vml" Requires="v">
                <p:oleObj spid="_x0000_s8489" name="Equation" r:id="rId17" imgW="888840" imgH="241200" progId="Equation.3">
                  <p:embed/>
                </p:oleObj>
              </mc:Choice>
              <mc:Fallback>
                <p:oleObj name="Equation" r:id="rId17" imgW="888840" imgH="241200" progId="Equation.3">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625752" y="5757656"/>
                        <a:ext cx="1605481" cy="435773"/>
                      </a:xfrm>
                      <a:prstGeom prst="rect">
                        <a:avLst/>
                      </a:prstGeom>
                      <a:noFill/>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idx="11"/>
          </p:nvPr>
        </p:nvSpPr>
        <p:spPr/>
        <p:txBody>
          <a:bodyPr/>
          <a:lstStyle/>
          <a:p>
            <a:fld id="{1085DE87-C515-4485-B35B-A1D496760DEA}" type="slidenum">
              <a:rPr lang="it-IT" sz="1400" b="1" smtClean="0"/>
              <a:pPr/>
              <a:t>26</a:t>
            </a:fld>
            <a:endParaRPr lang="it-IT" sz="1400" b="1" dirty="0"/>
          </a:p>
        </p:txBody>
      </p:sp>
      <p:sp>
        <p:nvSpPr>
          <p:cNvPr id="8" name="TextBox 7"/>
          <p:cNvSpPr txBox="1"/>
          <p:nvPr/>
        </p:nvSpPr>
        <p:spPr>
          <a:xfrm>
            <a:off x="107504" y="1268760"/>
            <a:ext cx="8928992" cy="1077218"/>
          </a:xfrm>
          <a:prstGeom prst="rect">
            <a:avLst/>
          </a:prstGeom>
          <a:noFill/>
        </p:spPr>
        <p:txBody>
          <a:bodyPr wrap="square" rtlCol="0">
            <a:spAutoFit/>
          </a:bodyPr>
          <a:lstStyle/>
          <a:p>
            <a:r>
              <a:rPr lang="it-IT" sz="1600" dirty="0">
                <a:solidFill>
                  <a:srgbClr val="FF0000"/>
                </a:solidFill>
              </a:rPr>
              <a:t>Rotations:</a:t>
            </a:r>
          </a:p>
          <a:p>
            <a:r>
              <a:rPr lang="it-IT" sz="1600" dirty="0"/>
              <a:t>We consider the components of rotations around axes passing for the barycenter of the parallelepiped and parallel to the axes x, y, z. For a axis parallel to z, the stresses that cause rotations, are those acting along x and y. </a:t>
            </a:r>
          </a:p>
        </p:txBody>
      </p:sp>
      <p:sp>
        <p:nvSpPr>
          <p:cNvPr id="11" name="TextBox 10"/>
          <p:cNvSpPr txBox="1"/>
          <p:nvPr/>
        </p:nvSpPr>
        <p:spPr>
          <a:xfrm>
            <a:off x="107504" y="2564904"/>
            <a:ext cx="4248471" cy="1077218"/>
          </a:xfrm>
          <a:prstGeom prst="rect">
            <a:avLst/>
          </a:prstGeom>
          <a:noFill/>
        </p:spPr>
        <p:txBody>
          <a:bodyPr wrap="square" rtlCol="0">
            <a:spAutoFit/>
          </a:bodyPr>
          <a:lstStyle/>
          <a:p>
            <a:r>
              <a:rPr lang="it-IT" sz="1600" dirty="0"/>
              <a:t>Considering positive the moments that cause a clockwise rotation, the moment related to the shear stresses parallel to x axis is </a:t>
            </a:r>
          </a:p>
          <a:p>
            <a:r>
              <a:rPr lang="it-IT" sz="1600" dirty="0"/>
              <a:t>(moment = stress x surface x arm):</a:t>
            </a:r>
          </a:p>
        </p:txBody>
      </p:sp>
      <p:graphicFrame>
        <p:nvGraphicFramePr>
          <p:cNvPr id="12" name="Object 11"/>
          <p:cNvGraphicFramePr>
            <a:graphicFrameLocks noChangeAspect="1"/>
          </p:cNvGraphicFramePr>
          <p:nvPr>
            <p:extLst>
              <p:ext uri="{D42A27DB-BD31-4B8C-83A1-F6EECF244321}">
                <p14:modId xmlns:p14="http://schemas.microsoft.com/office/powerpoint/2010/main" val="595631850"/>
              </p:ext>
            </p:extLst>
          </p:nvPr>
        </p:nvGraphicFramePr>
        <p:xfrm>
          <a:off x="339725" y="3978275"/>
          <a:ext cx="4006850" cy="698500"/>
        </p:xfrm>
        <a:graphic>
          <a:graphicData uri="http://schemas.openxmlformats.org/presentationml/2006/ole">
            <mc:AlternateContent xmlns:mc="http://schemas.openxmlformats.org/markup-compatibility/2006">
              <mc:Choice xmlns:v="urn:schemas-microsoft-com:vml" Requires="v">
                <p:oleObj spid="_x0000_s10314" name="Equation" r:id="rId3" imgW="2768400" imgH="482400" progId="Equation.3">
                  <p:embed/>
                </p:oleObj>
              </mc:Choice>
              <mc:Fallback>
                <p:oleObj name="Equation" r:id="rId3" imgW="2768400" imgH="482400" progId="Equation.3">
                  <p:embed/>
                  <p:pic>
                    <p:nvPicPr>
                      <p:cNvPr id="0" name="Picture 2"/>
                      <p:cNvPicPr>
                        <a:picLocks noChangeAspect="1" noChangeArrowheads="1"/>
                      </p:cNvPicPr>
                      <p:nvPr/>
                    </p:nvPicPr>
                    <p:blipFill>
                      <a:blip r:embed="rId4"/>
                      <a:srcRect/>
                      <a:stretch>
                        <a:fillRect/>
                      </a:stretch>
                    </p:blipFill>
                    <p:spPr bwMode="auto">
                      <a:xfrm>
                        <a:off x="339725" y="3978275"/>
                        <a:ext cx="4006850" cy="698500"/>
                      </a:xfrm>
                      <a:prstGeom prst="rect">
                        <a:avLst/>
                      </a:prstGeom>
                      <a:noFill/>
                    </p:spPr>
                  </p:pic>
                </p:oleObj>
              </mc:Fallback>
            </mc:AlternateContent>
          </a:graphicData>
        </a:graphic>
      </p:graphicFrame>
      <p:sp>
        <p:nvSpPr>
          <p:cNvPr id="13" name="TextBox 12"/>
          <p:cNvSpPr txBox="1"/>
          <p:nvPr/>
        </p:nvSpPr>
        <p:spPr>
          <a:xfrm>
            <a:off x="251520" y="5013176"/>
            <a:ext cx="3737113" cy="338554"/>
          </a:xfrm>
          <a:prstGeom prst="rect">
            <a:avLst/>
          </a:prstGeom>
          <a:noFill/>
        </p:spPr>
        <p:txBody>
          <a:bodyPr wrap="none" rtlCol="0">
            <a:spAutoFit/>
          </a:bodyPr>
          <a:lstStyle/>
          <a:p>
            <a:r>
              <a:rPr lang="it-IT" sz="1600" dirty="0"/>
              <a:t>The same for the stresses parallel to axis y:</a:t>
            </a:r>
          </a:p>
        </p:txBody>
      </p:sp>
      <p:graphicFrame>
        <p:nvGraphicFramePr>
          <p:cNvPr id="10243" name="Object 3"/>
          <p:cNvGraphicFramePr>
            <a:graphicFrameLocks noChangeAspect="1"/>
          </p:cNvGraphicFramePr>
          <p:nvPr>
            <p:extLst>
              <p:ext uri="{D42A27DB-BD31-4B8C-83A1-F6EECF244321}">
                <p14:modId xmlns:p14="http://schemas.microsoft.com/office/powerpoint/2010/main" val="1424543210"/>
              </p:ext>
            </p:extLst>
          </p:nvPr>
        </p:nvGraphicFramePr>
        <p:xfrm>
          <a:off x="278888" y="5699351"/>
          <a:ext cx="4149096" cy="697327"/>
        </p:xfrm>
        <a:graphic>
          <a:graphicData uri="http://schemas.openxmlformats.org/presentationml/2006/ole">
            <mc:AlternateContent xmlns:mc="http://schemas.openxmlformats.org/markup-compatibility/2006">
              <mc:Choice xmlns:v="urn:schemas-microsoft-com:vml" Requires="v">
                <p:oleObj spid="_x0000_s10315" name="Equation" r:id="rId5" imgW="3022560" imgH="507960" progId="Equation.3">
                  <p:embed/>
                </p:oleObj>
              </mc:Choice>
              <mc:Fallback>
                <p:oleObj name="Equation" r:id="rId5" imgW="3022560" imgH="50796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888" y="5699351"/>
                        <a:ext cx="4149096" cy="697327"/>
                      </a:xfrm>
                      <a:prstGeom prst="rect">
                        <a:avLst/>
                      </a:prstGeom>
                      <a:noFill/>
                    </p:spPr>
                  </p:pic>
                </p:oleObj>
              </mc:Fallback>
            </mc:AlternateContent>
          </a:graphicData>
        </a:graphic>
      </p:graphicFrame>
      <p:pic>
        <p:nvPicPr>
          <p:cNvPr id="10244" name="Picture 4"/>
          <p:cNvPicPr>
            <a:picLocks noChangeAspect="1" noChangeArrowheads="1"/>
          </p:cNvPicPr>
          <p:nvPr/>
        </p:nvPicPr>
        <p:blipFill>
          <a:blip r:embed="rId7" cstate="print"/>
          <a:srcRect/>
          <a:stretch>
            <a:fillRect/>
          </a:stretch>
        </p:blipFill>
        <p:spPr bwMode="auto">
          <a:xfrm>
            <a:off x="4427984" y="2780928"/>
            <a:ext cx="4550480" cy="288032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idx="11"/>
          </p:nvPr>
        </p:nvSpPr>
        <p:spPr/>
        <p:txBody>
          <a:bodyPr/>
          <a:lstStyle/>
          <a:p>
            <a:fld id="{1085DE87-C515-4485-B35B-A1D496760DEA}" type="slidenum">
              <a:rPr lang="it-IT" sz="1400" b="1" smtClean="0"/>
              <a:pPr/>
              <a:t>27</a:t>
            </a:fld>
            <a:endParaRPr lang="it-IT" sz="1400" b="1" dirty="0"/>
          </a:p>
        </p:txBody>
      </p:sp>
      <p:sp>
        <p:nvSpPr>
          <p:cNvPr id="8" name="TextBox 7"/>
          <p:cNvSpPr txBox="1"/>
          <p:nvPr/>
        </p:nvSpPr>
        <p:spPr>
          <a:xfrm>
            <a:off x="179512" y="1412776"/>
            <a:ext cx="8751948" cy="646331"/>
          </a:xfrm>
          <a:prstGeom prst="rect">
            <a:avLst/>
          </a:prstGeom>
          <a:noFill/>
        </p:spPr>
        <p:txBody>
          <a:bodyPr wrap="none" rtlCol="0">
            <a:spAutoFit/>
          </a:bodyPr>
          <a:lstStyle/>
          <a:p>
            <a:r>
              <a:rPr lang="it-IT" dirty="0"/>
              <a:t>To not have rotations, the sum of moments must be null. Ignoring the terms of fourth order</a:t>
            </a:r>
          </a:p>
          <a:p>
            <a:r>
              <a:rPr lang="it-IT" dirty="0"/>
              <a:t>(dx</a:t>
            </a:r>
            <a:r>
              <a:rPr lang="it-IT" baseline="30000" dirty="0"/>
              <a:t>2</a:t>
            </a:r>
            <a:r>
              <a:rPr lang="it-IT" dirty="0"/>
              <a:t>dydz), we obtain:</a:t>
            </a:r>
          </a:p>
        </p:txBody>
      </p:sp>
      <p:graphicFrame>
        <p:nvGraphicFramePr>
          <p:cNvPr id="9" name="Object 8"/>
          <p:cNvGraphicFramePr>
            <a:graphicFrameLocks noChangeAspect="1"/>
          </p:cNvGraphicFramePr>
          <p:nvPr>
            <p:extLst>
              <p:ext uri="{D42A27DB-BD31-4B8C-83A1-F6EECF244321}">
                <p14:modId xmlns:p14="http://schemas.microsoft.com/office/powerpoint/2010/main" val="715497927"/>
              </p:ext>
            </p:extLst>
          </p:nvPr>
        </p:nvGraphicFramePr>
        <p:xfrm>
          <a:off x="3491880" y="2419842"/>
          <a:ext cx="2427013" cy="442387"/>
        </p:xfrm>
        <a:graphic>
          <a:graphicData uri="http://schemas.openxmlformats.org/presentationml/2006/ole">
            <mc:AlternateContent xmlns:mc="http://schemas.openxmlformats.org/markup-compatibility/2006">
              <mc:Choice xmlns:v="urn:schemas-microsoft-com:vml" Requires="v">
                <p:oleObj spid="_x0000_s11374" name="Equation" r:id="rId3" imgW="1320480" imgH="241200" progId="Equation.3">
                  <p:embed/>
                </p:oleObj>
              </mc:Choice>
              <mc:Fallback>
                <p:oleObj name="Equation" r:id="rId3" imgW="1320480" imgH="241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2419842"/>
                        <a:ext cx="2427013" cy="442387"/>
                      </a:xfrm>
                      <a:prstGeom prst="rect">
                        <a:avLst/>
                      </a:prstGeom>
                      <a:noFill/>
                    </p:spPr>
                  </p:pic>
                </p:oleObj>
              </mc:Fallback>
            </mc:AlternateContent>
          </a:graphicData>
        </a:graphic>
      </p:graphicFrame>
      <p:sp>
        <p:nvSpPr>
          <p:cNvPr id="11" name="TextBox 10"/>
          <p:cNvSpPr txBox="1"/>
          <p:nvPr/>
        </p:nvSpPr>
        <p:spPr>
          <a:xfrm>
            <a:off x="323528" y="2924944"/>
            <a:ext cx="2178160" cy="369332"/>
          </a:xfrm>
          <a:prstGeom prst="rect">
            <a:avLst/>
          </a:prstGeom>
          <a:noFill/>
        </p:spPr>
        <p:txBody>
          <a:bodyPr wrap="none" rtlCol="0">
            <a:spAutoFit/>
          </a:bodyPr>
          <a:lstStyle/>
          <a:p>
            <a:r>
              <a:rPr lang="it-IT" dirty="0"/>
              <a:t>from which we have:</a:t>
            </a:r>
          </a:p>
        </p:txBody>
      </p:sp>
      <p:graphicFrame>
        <p:nvGraphicFramePr>
          <p:cNvPr id="11267" name="Object 3"/>
          <p:cNvGraphicFramePr>
            <a:graphicFrameLocks noChangeAspect="1"/>
          </p:cNvGraphicFramePr>
          <p:nvPr>
            <p:extLst>
              <p:ext uri="{D42A27DB-BD31-4B8C-83A1-F6EECF244321}">
                <p14:modId xmlns:p14="http://schemas.microsoft.com/office/powerpoint/2010/main" val="1465153114"/>
              </p:ext>
            </p:extLst>
          </p:nvPr>
        </p:nvGraphicFramePr>
        <p:xfrm>
          <a:off x="4129322" y="3308148"/>
          <a:ext cx="1152128" cy="464442"/>
        </p:xfrm>
        <a:graphic>
          <a:graphicData uri="http://schemas.openxmlformats.org/presentationml/2006/ole">
            <mc:AlternateContent xmlns:mc="http://schemas.openxmlformats.org/markup-compatibility/2006">
              <mc:Choice xmlns:v="urn:schemas-microsoft-com:vml" Requires="v">
                <p:oleObj spid="_x0000_s11375" name="Equation" r:id="rId5" imgW="596880" imgH="241200" progId="Equation.3">
                  <p:embed/>
                </p:oleObj>
              </mc:Choice>
              <mc:Fallback>
                <p:oleObj name="Equation" r:id="rId5" imgW="596880" imgH="241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9322" y="3308148"/>
                        <a:ext cx="1152128" cy="464442"/>
                      </a:xfrm>
                      <a:prstGeom prst="rect">
                        <a:avLst/>
                      </a:prstGeom>
                      <a:noFill/>
                    </p:spPr>
                  </p:pic>
                </p:oleObj>
              </mc:Fallback>
            </mc:AlternateContent>
          </a:graphicData>
        </a:graphic>
      </p:graphicFrame>
      <p:sp>
        <p:nvSpPr>
          <p:cNvPr id="12" name="TextBox 11"/>
          <p:cNvSpPr txBox="1"/>
          <p:nvPr/>
        </p:nvSpPr>
        <p:spPr>
          <a:xfrm>
            <a:off x="251520" y="3933056"/>
            <a:ext cx="6380721" cy="369332"/>
          </a:xfrm>
          <a:prstGeom prst="rect">
            <a:avLst/>
          </a:prstGeom>
          <a:noFill/>
        </p:spPr>
        <p:txBody>
          <a:bodyPr wrap="none" rtlCol="0">
            <a:spAutoFit/>
          </a:bodyPr>
          <a:lstStyle/>
          <a:p>
            <a:r>
              <a:rPr lang="it-IT" dirty="0"/>
              <a:t>The same results are obtained for the other axes, so that we have:</a:t>
            </a:r>
          </a:p>
        </p:txBody>
      </p:sp>
      <p:graphicFrame>
        <p:nvGraphicFramePr>
          <p:cNvPr id="11268" name="Object 4"/>
          <p:cNvGraphicFramePr>
            <a:graphicFrameLocks noChangeAspect="1"/>
          </p:cNvGraphicFramePr>
          <p:nvPr>
            <p:extLst>
              <p:ext uri="{D42A27DB-BD31-4B8C-83A1-F6EECF244321}">
                <p14:modId xmlns:p14="http://schemas.microsoft.com/office/powerpoint/2010/main" val="2235142650"/>
              </p:ext>
            </p:extLst>
          </p:nvPr>
        </p:nvGraphicFramePr>
        <p:xfrm>
          <a:off x="4196107" y="4411370"/>
          <a:ext cx="1018557" cy="459748"/>
        </p:xfrm>
        <a:graphic>
          <a:graphicData uri="http://schemas.openxmlformats.org/presentationml/2006/ole">
            <mc:AlternateContent xmlns:mc="http://schemas.openxmlformats.org/markup-compatibility/2006">
              <mc:Choice xmlns:v="urn:schemas-microsoft-com:vml" Requires="v">
                <p:oleObj spid="_x0000_s11376" name="Equation" r:id="rId7" imgW="533160" imgH="241200" progId="Equation.3">
                  <p:embed/>
                </p:oleObj>
              </mc:Choice>
              <mc:Fallback>
                <p:oleObj name="Equation" r:id="rId7" imgW="533160" imgH="2412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6107" y="4411370"/>
                        <a:ext cx="1018557" cy="459748"/>
                      </a:xfrm>
                      <a:prstGeom prst="rect">
                        <a:avLst/>
                      </a:prstGeom>
                      <a:noFill/>
                    </p:spPr>
                  </p:pic>
                </p:oleObj>
              </mc:Fallback>
            </mc:AlternateContent>
          </a:graphicData>
        </a:graphic>
      </p:graphicFrame>
      <p:sp>
        <p:nvSpPr>
          <p:cNvPr id="14" name="TextBox 13"/>
          <p:cNvSpPr txBox="1"/>
          <p:nvPr/>
        </p:nvSpPr>
        <p:spPr>
          <a:xfrm>
            <a:off x="323528" y="4941168"/>
            <a:ext cx="7821372" cy="369332"/>
          </a:xfrm>
          <a:prstGeom prst="rect">
            <a:avLst/>
          </a:prstGeom>
          <a:noFill/>
        </p:spPr>
        <p:txBody>
          <a:bodyPr wrap="none" rtlCol="0">
            <a:spAutoFit/>
          </a:bodyPr>
          <a:lstStyle/>
          <a:p>
            <a:r>
              <a:rPr lang="it-IT" dirty="0"/>
              <a:t>The stress tensor is a simmetric tensor and has only six indipendent components.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idx="11"/>
          </p:nvPr>
        </p:nvSpPr>
        <p:spPr/>
        <p:txBody>
          <a:bodyPr/>
          <a:lstStyle/>
          <a:p>
            <a:fld id="{1085DE87-C515-4485-B35B-A1D496760DEA}" type="slidenum">
              <a:rPr lang="it-IT" sz="1400" b="1" smtClean="0"/>
              <a:pPr/>
              <a:t>28</a:t>
            </a:fld>
            <a:endParaRPr lang="it-IT" sz="1400" b="1" dirty="0"/>
          </a:p>
        </p:txBody>
      </p:sp>
      <p:sp>
        <p:nvSpPr>
          <p:cNvPr id="8" name="Rectangle 7"/>
          <p:cNvSpPr/>
          <p:nvPr/>
        </p:nvSpPr>
        <p:spPr>
          <a:xfrm>
            <a:off x="162413" y="1339526"/>
            <a:ext cx="9036496" cy="923330"/>
          </a:xfrm>
          <a:prstGeom prst="rect">
            <a:avLst/>
          </a:prstGeom>
        </p:spPr>
        <p:txBody>
          <a:bodyPr wrap="square">
            <a:spAutoFit/>
          </a:bodyPr>
          <a:lstStyle/>
          <a:p>
            <a:r>
              <a:rPr lang="en-US" dirty="0"/>
              <a:t>Deep in the Earth there is great compression stress due to the gravitational load of the overlying rocks. Is sometimes appropriate to remove the effect of the load and consider only the remaining effort which we call “</a:t>
            </a:r>
            <a:r>
              <a:rPr lang="en-US" dirty="0" err="1"/>
              <a:t>deviatoric</a:t>
            </a:r>
            <a:r>
              <a:rPr lang="en-US" dirty="0"/>
              <a:t>”. We define the average stress</a:t>
            </a:r>
            <a:endParaRPr lang="it-IT" dirty="0"/>
          </a:p>
        </p:txBody>
      </p:sp>
      <p:sp>
        <p:nvSpPr>
          <p:cNvPr id="9" name="TextBox 8"/>
          <p:cNvSpPr txBox="1"/>
          <p:nvPr/>
        </p:nvSpPr>
        <p:spPr>
          <a:xfrm>
            <a:off x="3707904" y="908720"/>
            <a:ext cx="1723677" cy="369332"/>
          </a:xfrm>
          <a:prstGeom prst="rect">
            <a:avLst/>
          </a:prstGeom>
          <a:noFill/>
        </p:spPr>
        <p:txBody>
          <a:bodyPr wrap="none" rtlCol="0">
            <a:spAutoFit/>
          </a:bodyPr>
          <a:lstStyle/>
          <a:p>
            <a:r>
              <a:rPr lang="it-IT" dirty="0">
                <a:solidFill>
                  <a:srgbClr val="FF0000"/>
                </a:solidFill>
              </a:rPr>
              <a:t>Deviatoric stress</a:t>
            </a:r>
          </a:p>
        </p:txBody>
      </p:sp>
      <p:graphicFrame>
        <p:nvGraphicFramePr>
          <p:cNvPr id="11" name="Object 10"/>
          <p:cNvGraphicFramePr>
            <a:graphicFrameLocks noChangeAspect="1"/>
          </p:cNvGraphicFramePr>
          <p:nvPr>
            <p:extLst>
              <p:ext uri="{D42A27DB-BD31-4B8C-83A1-F6EECF244321}">
                <p14:modId xmlns:p14="http://schemas.microsoft.com/office/powerpoint/2010/main" val="3514899641"/>
              </p:ext>
            </p:extLst>
          </p:nvPr>
        </p:nvGraphicFramePr>
        <p:xfrm>
          <a:off x="2771800" y="2359913"/>
          <a:ext cx="4284476" cy="504056"/>
        </p:xfrm>
        <a:graphic>
          <a:graphicData uri="http://schemas.openxmlformats.org/presentationml/2006/ole">
            <mc:AlternateContent xmlns:mc="http://schemas.openxmlformats.org/markup-compatibility/2006">
              <mc:Choice xmlns:v="urn:schemas-microsoft-com:vml" Requires="v">
                <p:oleObj spid="_x0000_s43154" name="Equation" r:id="rId3" imgW="1942920" imgH="228600" progId="Equation.3">
                  <p:embed/>
                </p:oleObj>
              </mc:Choice>
              <mc:Fallback>
                <p:oleObj name="Equation" r:id="rId3" imgW="1942920" imgH="228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2359913"/>
                        <a:ext cx="4284476" cy="504056"/>
                      </a:xfrm>
                      <a:prstGeom prst="rect">
                        <a:avLst/>
                      </a:prstGeom>
                      <a:noFill/>
                    </p:spPr>
                  </p:pic>
                </p:oleObj>
              </mc:Fallback>
            </mc:AlternateContent>
          </a:graphicData>
        </a:graphic>
      </p:graphicFrame>
      <p:sp>
        <p:nvSpPr>
          <p:cNvPr id="12" name="Rectangle 11"/>
          <p:cNvSpPr/>
          <p:nvPr/>
        </p:nvSpPr>
        <p:spPr>
          <a:xfrm>
            <a:off x="127237" y="2956002"/>
            <a:ext cx="8928992" cy="646331"/>
          </a:xfrm>
          <a:prstGeom prst="rect">
            <a:avLst/>
          </a:prstGeom>
        </p:spPr>
        <p:txBody>
          <a:bodyPr wrap="square">
            <a:spAutoFit/>
          </a:bodyPr>
          <a:lstStyle/>
          <a:p>
            <a:r>
              <a:rPr lang="en-US" dirty="0"/>
              <a:t>as the third part of the normal stresses sum, that is the trace of the stresses tensor which is invariant. So the average stress is also equal to the trace of </a:t>
            </a:r>
            <a:r>
              <a:rPr lang="en-US" dirty="0" err="1"/>
              <a:t>diagonalized</a:t>
            </a:r>
            <a:r>
              <a:rPr lang="en-US" dirty="0"/>
              <a:t> tensor divided three:</a:t>
            </a:r>
            <a:endParaRPr lang="it-IT" dirty="0"/>
          </a:p>
        </p:txBody>
      </p:sp>
      <p:graphicFrame>
        <p:nvGraphicFramePr>
          <p:cNvPr id="43011" name="Object 3"/>
          <p:cNvGraphicFramePr>
            <a:graphicFrameLocks noChangeAspect="1"/>
          </p:cNvGraphicFramePr>
          <p:nvPr>
            <p:extLst>
              <p:ext uri="{D42A27DB-BD31-4B8C-83A1-F6EECF244321}">
                <p14:modId xmlns:p14="http://schemas.microsoft.com/office/powerpoint/2010/main" val="1358548667"/>
              </p:ext>
            </p:extLst>
          </p:nvPr>
        </p:nvGraphicFramePr>
        <p:xfrm>
          <a:off x="3701990" y="3835056"/>
          <a:ext cx="2579762" cy="441340"/>
        </p:xfrm>
        <a:graphic>
          <a:graphicData uri="http://schemas.openxmlformats.org/presentationml/2006/ole">
            <mc:AlternateContent xmlns:mc="http://schemas.openxmlformats.org/markup-compatibility/2006">
              <mc:Choice xmlns:v="urn:schemas-microsoft-com:vml" Requires="v">
                <p:oleObj spid="_x0000_s43155" name="Equation" r:id="rId5" imgW="1333440" imgH="228600" progId="Equation.3">
                  <p:embed/>
                </p:oleObj>
              </mc:Choice>
              <mc:Fallback>
                <p:oleObj name="Equation" r:id="rId5" imgW="1333440" imgH="2286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1990" y="3835056"/>
                        <a:ext cx="2579762" cy="441340"/>
                      </a:xfrm>
                      <a:prstGeom prst="rect">
                        <a:avLst/>
                      </a:prstGeom>
                      <a:noFill/>
                    </p:spPr>
                  </p:pic>
                </p:oleObj>
              </mc:Fallback>
            </mc:AlternateContent>
          </a:graphicData>
        </a:graphic>
      </p:graphicFrame>
      <p:sp>
        <p:nvSpPr>
          <p:cNvPr id="13" name="TextBox 12"/>
          <p:cNvSpPr txBox="1"/>
          <p:nvPr/>
        </p:nvSpPr>
        <p:spPr>
          <a:xfrm>
            <a:off x="251520" y="4509120"/>
            <a:ext cx="6648871" cy="369332"/>
          </a:xfrm>
          <a:prstGeom prst="rect">
            <a:avLst/>
          </a:prstGeom>
          <a:noFill/>
        </p:spPr>
        <p:txBody>
          <a:bodyPr wrap="none" rtlCol="0">
            <a:spAutoFit/>
          </a:bodyPr>
          <a:lstStyle/>
          <a:p>
            <a:r>
              <a:rPr lang="it-IT" dirty="0"/>
              <a:t>The deviatoric stress is defined removing the effect of average stress:</a:t>
            </a:r>
          </a:p>
        </p:txBody>
      </p:sp>
      <p:graphicFrame>
        <p:nvGraphicFramePr>
          <p:cNvPr id="43012" name="Object 4"/>
          <p:cNvGraphicFramePr>
            <a:graphicFrameLocks noChangeAspect="1"/>
          </p:cNvGraphicFramePr>
          <p:nvPr>
            <p:extLst>
              <p:ext uri="{D42A27DB-BD31-4B8C-83A1-F6EECF244321}">
                <p14:modId xmlns:p14="http://schemas.microsoft.com/office/powerpoint/2010/main" val="3559174358"/>
              </p:ext>
            </p:extLst>
          </p:nvPr>
        </p:nvGraphicFramePr>
        <p:xfrm>
          <a:off x="4964260" y="5052163"/>
          <a:ext cx="3275326" cy="1054128"/>
        </p:xfrm>
        <a:graphic>
          <a:graphicData uri="http://schemas.openxmlformats.org/presentationml/2006/ole">
            <mc:AlternateContent xmlns:mc="http://schemas.openxmlformats.org/markup-compatibility/2006">
              <mc:Choice xmlns:v="urn:schemas-microsoft-com:vml" Requires="v">
                <p:oleObj spid="_x0000_s43156" name="Equation" r:id="rId7" imgW="2209680" imgH="711000" progId="Equation.3">
                  <p:embed/>
                </p:oleObj>
              </mc:Choice>
              <mc:Fallback>
                <p:oleObj name="Equation" r:id="rId7" imgW="2209680" imgH="7110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64260" y="5052163"/>
                        <a:ext cx="3275326" cy="1054128"/>
                      </a:xfrm>
                      <a:prstGeom prst="rect">
                        <a:avLst/>
                      </a:prstGeom>
                      <a:noFill/>
                    </p:spPr>
                  </p:pic>
                </p:oleObj>
              </mc:Fallback>
            </mc:AlternateContent>
          </a:graphicData>
        </a:graphic>
      </p:graphicFrame>
      <p:graphicFrame>
        <p:nvGraphicFramePr>
          <p:cNvPr id="43013" name="Object 5"/>
          <p:cNvGraphicFramePr>
            <a:graphicFrameLocks noChangeAspect="1"/>
          </p:cNvGraphicFramePr>
          <p:nvPr>
            <p:extLst>
              <p:ext uri="{D42A27DB-BD31-4B8C-83A1-F6EECF244321}">
                <p14:modId xmlns:p14="http://schemas.microsoft.com/office/powerpoint/2010/main" val="1178899651"/>
              </p:ext>
            </p:extLst>
          </p:nvPr>
        </p:nvGraphicFramePr>
        <p:xfrm>
          <a:off x="1331640" y="5373216"/>
          <a:ext cx="1626406" cy="412023"/>
        </p:xfrm>
        <a:graphic>
          <a:graphicData uri="http://schemas.openxmlformats.org/presentationml/2006/ole">
            <mc:AlternateContent xmlns:mc="http://schemas.openxmlformats.org/markup-compatibility/2006">
              <mc:Choice xmlns:v="urn:schemas-microsoft-com:vml" Requires="v">
                <p:oleObj spid="_x0000_s43157" name="Equation" r:id="rId9" imgW="952200" imgH="241200" progId="Equation.3">
                  <p:embed/>
                </p:oleObj>
              </mc:Choice>
              <mc:Fallback>
                <p:oleObj name="Equation" r:id="rId9" imgW="952200" imgH="2412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31640" y="5373216"/>
                        <a:ext cx="1626406" cy="412023"/>
                      </a:xfrm>
                      <a:prstGeom prst="rect">
                        <a:avLst/>
                      </a:prstGeom>
                      <a:noFill/>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idx="11"/>
          </p:nvPr>
        </p:nvSpPr>
        <p:spPr/>
        <p:txBody>
          <a:bodyPr/>
          <a:lstStyle/>
          <a:p>
            <a:fld id="{1085DE87-C515-4485-B35B-A1D496760DEA}" type="slidenum">
              <a:rPr lang="it-IT" sz="1400" b="1" smtClean="0"/>
              <a:pPr/>
              <a:t>29</a:t>
            </a:fld>
            <a:endParaRPr lang="it-IT" sz="1400" b="1" dirty="0"/>
          </a:p>
        </p:txBody>
      </p:sp>
      <p:sp>
        <p:nvSpPr>
          <p:cNvPr id="11" name="TextBox 10"/>
          <p:cNvSpPr txBox="1"/>
          <p:nvPr/>
        </p:nvSpPr>
        <p:spPr>
          <a:xfrm>
            <a:off x="1" y="1268760"/>
            <a:ext cx="9144000" cy="2862322"/>
          </a:xfrm>
          <a:prstGeom prst="rect">
            <a:avLst/>
          </a:prstGeom>
          <a:noFill/>
        </p:spPr>
        <p:txBody>
          <a:bodyPr wrap="square" rtlCol="0">
            <a:spAutoFit/>
          </a:bodyPr>
          <a:lstStyle/>
          <a:p>
            <a:r>
              <a:rPr lang="it-IT" dirty="0"/>
              <a:t>So that the main stresses are big and almost equal, the deviatoric stress tensor removes this effect and indicates the state of residual stress. The deviatorio stress tenson can be diagonalized and has the same axes of the main stresses as the stress tensor.</a:t>
            </a:r>
          </a:p>
          <a:p>
            <a:r>
              <a:rPr lang="it-IT" dirty="0"/>
              <a:t>The deviatoric stress tensor is the result of tectonic force and provide faulting and </a:t>
            </a:r>
            <a:r>
              <a:rPr lang="en-US" dirty="0"/>
              <a:t>sometimes produces anisotropy in the propagation of seismic waves.</a:t>
            </a:r>
          </a:p>
          <a:p>
            <a:r>
              <a:rPr lang="en-US" dirty="0"/>
              <a:t>For depth bigger than few km, it frequently assume that exist a state of </a:t>
            </a:r>
            <a:r>
              <a:rPr lang="en-US" dirty="0" err="1"/>
              <a:t>lithostatic</a:t>
            </a:r>
            <a:r>
              <a:rPr lang="en-US" dirty="0"/>
              <a:t> stress, for which the normal stress are equal to the pressure due to the gravitational load of the overlying rocks with minus sign, and the </a:t>
            </a:r>
            <a:r>
              <a:rPr lang="en-US" dirty="0" err="1"/>
              <a:t>deviatoric</a:t>
            </a:r>
            <a:r>
              <a:rPr lang="en-US" dirty="0"/>
              <a:t> stresses are equal to zero.</a:t>
            </a:r>
          </a:p>
          <a:p>
            <a:r>
              <a:rPr lang="en-US" dirty="0"/>
              <a:t>Because the weight of a column of rock high z and with density </a:t>
            </a:r>
            <a:r>
              <a:rPr lang="el-GR" dirty="0"/>
              <a:t>ρ</a:t>
            </a:r>
            <a:r>
              <a:rPr lang="it-IT" dirty="0"/>
              <a:t> is equal to </a:t>
            </a:r>
            <a:r>
              <a:rPr lang="el-GR" dirty="0"/>
              <a:t>ρ</a:t>
            </a:r>
            <a:r>
              <a:rPr lang="it-IT" dirty="0"/>
              <a:t>gz, the pressure P at a depth of 3 km below a column of rock with density 3 g/cm^3 is:</a:t>
            </a:r>
          </a:p>
        </p:txBody>
      </p:sp>
      <p:graphicFrame>
        <p:nvGraphicFramePr>
          <p:cNvPr id="12" name="Object 11"/>
          <p:cNvGraphicFramePr>
            <a:graphicFrameLocks noChangeAspect="1"/>
          </p:cNvGraphicFramePr>
          <p:nvPr>
            <p:extLst>
              <p:ext uri="{D42A27DB-BD31-4B8C-83A1-F6EECF244321}">
                <p14:modId xmlns:p14="http://schemas.microsoft.com/office/powerpoint/2010/main" val="1907326502"/>
              </p:ext>
            </p:extLst>
          </p:nvPr>
        </p:nvGraphicFramePr>
        <p:xfrm>
          <a:off x="827584" y="4317920"/>
          <a:ext cx="7464830" cy="432048"/>
        </p:xfrm>
        <a:graphic>
          <a:graphicData uri="http://schemas.openxmlformats.org/presentationml/2006/ole">
            <mc:AlternateContent xmlns:mc="http://schemas.openxmlformats.org/markup-compatibility/2006">
              <mc:Choice xmlns:v="urn:schemas-microsoft-com:vml" Requires="v">
                <p:oleObj spid="_x0000_s44072" name="Equation" r:id="rId3" imgW="3949560" imgH="228600" progId="Equation.3">
                  <p:embed/>
                </p:oleObj>
              </mc:Choice>
              <mc:Fallback>
                <p:oleObj name="Equation" r:id="rId3" imgW="3949560" imgH="22860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4317920"/>
                        <a:ext cx="7464830" cy="432048"/>
                      </a:xfrm>
                      <a:prstGeom prst="rect">
                        <a:avLst/>
                      </a:prstGeom>
                      <a:noFill/>
                    </p:spPr>
                  </p:pic>
                </p:oleObj>
              </mc:Fallback>
            </mc:AlternateContent>
          </a:graphicData>
        </a:graphic>
      </p:graphicFrame>
      <p:sp>
        <p:nvSpPr>
          <p:cNvPr id="13" name="TextBox 12"/>
          <p:cNvSpPr txBox="1"/>
          <p:nvPr/>
        </p:nvSpPr>
        <p:spPr>
          <a:xfrm>
            <a:off x="179512" y="5013176"/>
            <a:ext cx="8964488" cy="646331"/>
          </a:xfrm>
          <a:prstGeom prst="rect">
            <a:avLst/>
          </a:prstGeom>
          <a:noFill/>
        </p:spPr>
        <p:txBody>
          <a:bodyPr wrap="square" rtlCol="0">
            <a:spAutoFit/>
          </a:bodyPr>
          <a:lstStyle/>
          <a:p>
            <a:r>
              <a:rPr lang="it-IT" dirty="0"/>
              <a:t>The pressure at a depth of 3 km is about 1 kbar o 100Mpa. Because exist the deviatori stresses (small) the relationship is only a good approximation.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294967295"/>
          </p:nvPr>
        </p:nvSpPr>
        <p:spPr>
          <a:xfrm>
            <a:off x="6553200" y="6356350"/>
            <a:ext cx="2133600" cy="365125"/>
          </a:xfrm>
          <a:prstGeom prst="rect">
            <a:avLst/>
          </a:prstGeom>
        </p:spPr>
        <p:txBody>
          <a:bodyPr/>
          <a:lstStyle/>
          <a:p>
            <a:fld id="{1085DE87-C515-4485-B35B-A1D496760DEA}" type="slidenum">
              <a:rPr lang="it-IT" sz="1400" b="1" smtClean="0"/>
              <a:pPr/>
              <a:t>3</a:t>
            </a:fld>
            <a:endParaRPr lang="it-IT" sz="1400" b="1" dirty="0"/>
          </a:p>
        </p:txBody>
      </p:sp>
      <p:sp>
        <p:nvSpPr>
          <p:cNvPr id="11" name="TextBox 10"/>
          <p:cNvSpPr txBox="1"/>
          <p:nvPr/>
        </p:nvSpPr>
        <p:spPr>
          <a:xfrm>
            <a:off x="467544" y="1628800"/>
            <a:ext cx="8064896" cy="3693319"/>
          </a:xfrm>
          <a:prstGeom prst="rect">
            <a:avLst/>
          </a:prstGeom>
          <a:noFill/>
        </p:spPr>
        <p:txBody>
          <a:bodyPr wrap="square" rtlCol="0">
            <a:spAutoFit/>
          </a:bodyPr>
          <a:lstStyle/>
          <a:p>
            <a:pPr algn="just"/>
            <a:r>
              <a:rPr lang="en-US" dirty="0"/>
              <a:t>Tensors are simply mathematical objects that can be used to describe physical properties, just like scalars and vectors. In fact tensors are merely a generalization of scalars and vectors; a scalar is a zero rank tensor, and a vector is a first rank tensor.</a:t>
            </a:r>
          </a:p>
          <a:p>
            <a:pPr algn="just"/>
            <a:endParaRPr lang="en-US" dirty="0"/>
          </a:p>
          <a:p>
            <a:pPr algn="just"/>
            <a:r>
              <a:rPr lang="en-US" dirty="0"/>
              <a:t>The </a:t>
            </a:r>
            <a:r>
              <a:rPr lang="en-US" dirty="0">
                <a:solidFill>
                  <a:srgbClr val="FF0000"/>
                </a:solidFill>
              </a:rPr>
              <a:t>rank (or order)</a:t>
            </a:r>
            <a:r>
              <a:rPr lang="en-US" dirty="0"/>
              <a:t> of a tensor is defined by the number of directions (and hence the dimensionality of the array) required to describe it. For example, properties that require one direction (</a:t>
            </a:r>
            <a:r>
              <a:rPr lang="en-US" dirty="0">
                <a:solidFill>
                  <a:srgbClr val="FF0000"/>
                </a:solidFill>
              </a:rPr>
              <a:t>first rank</a:t>
            </a:r>
            <a:r>
              <a:rPr lang="en-US" dirty="0"/>
              <a:t>) can be fully described by a </a:t>
            </a:r>
            <a:r>
              <a:rPr lang="en-US" dirty="0">
                <a:solidFill>
                  <a:srgbClr val="FF0000"/>
                </a:solidFill>
              </a:rPr>
              <a:t>3×1 column vector</a:t>
            </a:r>
            <a:r>
              <a:rPr lang="en-US" dirty="0"/>
              <a:t>, and properties that require two directions (</a:t>
            </a:r>
            <a:r>
              <a:rPr lang="en-US" dirty="0">
                <a:solidFill>
                  <a:srgbClr val="FF0000"/>
                </a:solidFill>
              </a:rPr>
              <a:t>second rank tensors</a:t>
            </a:r>
            <a:r>
              <a:rPr lang="en-US" dirty="0"/>
              <a:t>), can be described by </a:t>
            </a:r>
            <a:r>
              <a:rPr lang="en-US" dirty="0">
                <a:solidFill>
                  <a:srgbClr val="FF0000"/>
                </a:solidFill>
              </a:rPr>
              <a:t>9 numbers, as a 3×3 matrix</a:t>
            </a:r>
            <a:r>
              <a:rPr lang="en-US" dirty="0"/>
              <a:t>. As such, in general an </a:t>
            </a:r>
            <a:r>
              <a:rPr lang="en-US" dirty="0">
                <a:solidFill>
                  <a:srgbClr val="FF0000"/>
                </a:solidFill>
              </a:rPr>
              <a:t>n</a:t>
            </a:r>
            <a:r>
              <a:rPr lang="en-US" baseline="30000" dirty="0">
                <a:solidFill>
                  <a:srgbClr val="FF0000"/>
                </a:solidFill>
              </a:rPr>
              <a:t>th</a:t>
            </a:r>
            <a:r>
              <a:rPr lang="en-US" dirty="0"/>
              <a:t> rank tensor can be described by </a:t>
            </a:r>
            <a:r>
              <a:rPr lang="en-US" dirty="0">
                <a:solidFill>
                  <a:srgbClr val="FF0000"/>
                </a:solidFill>
              </a:rPr>
              <a:t>3</a:t>
            </a:r>
            <a:r>
              <a:rPr lang="en-US" baseline="30000" dirty="0">
                <a:solidFill>
                  <a:srgbClr val="FF0000"/>
                </a:solidFill>
              </a:rPr>
              <a:t>n</a:t>
            </a:r>
            <a:r>
              <a:rPr lang="en-US" dirty="0">
                <a:solidFill>
                  <a:srgbClr val="FF0000"/>
                </a:solidFill>
              </a:rPr>
              <a:t> coefficients</a:t>
            </a:r>
            <a:r>
              <a:rPr lang="en-US" dirty="0"/>
              <a:t>.</a:t>
            </a:r>
          </a:p>
          <a:p>
            <a:pPr algn="just"/>
            <a:endParaRPr lang="en-US" dirty="0"/>
          </a:p>
          <a:p>
            <a:pPr algn="just"/>
            <a:r>
              <a:rPr lang="en-US" dirty="0"/>
              <a:t>The need for second rank tensors comes when we need to consider more than one direction to describe one of these physical properties. </a:t>
            </a:r>
          </a:p>
        </p:txBody>
      </p:sp>
    </p:spTree>
    <p:extLst>
      <p:ext uri="{BB962C8B-B14F-4D97-AF65-F5344CB8AC3E}">
        <p14:creationId xmlns:p14="http://schemas.microsoft.com/office/powerpoint/2010/main" val="409793990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294967295"/>
          </p:nvPr>
        </p:nvSpPr>
        <p:spPr>
          <a:xfrm>
            <a:off x="6553200" y="6356350"/>
            <a:ext cx="2133600" cy="365125"/>
          </a:xfrm>
          <a:prstGeom prst="rect">
            <a:avLst/>
          </a:prstGeom>
        </p:spPr>
        <p:txBody>
          <a:bodyPr/>
          <a:lstStyle/>
          <a:p>
            <a:fld id="{1085DE87-C515-4485-B35B-A1D496760DEA}" type="slidenum">
              <a:rPr lang="it-IT" sz="1400" b="1" smtClean="0">
                <a:solidFill>
                  <a:prstClr val="black">
                    <a:tint val="75000"/>
                  </a:prstClr>
                </a:solidFill>
              </a:rPr>
              <a:pPr/>
              <a:t>30</a:t>
            </a:fld>
            <a:endParaRPr lang="it-IT" sz="1400" b="1" dirty="0">
              <a:solidFill>
                <a:prstClr val="black">
                  <a:tint val="75000"/>
                </a:prstClr>
              </a:solidFill>
            </a:endParaRPr>
          </a:p>
        </p:txBody>
      </p:sp>
      <p:sp>
        <p:nvSpPr>
          <p:cNvPr id="8" name="TextBox 7"/>
          <p:cNvSpPr txBox="1"/>
          <p:nvPr/>
        </p:nvSpPr>
        <p:spPr>
          <a:xfrm>
            <a:off x="107504" y="1340768"/>
            <a:ext cx="5438668" cy="2031325"/>
          </a:xfrm>
          <a:prstGeom prst="rect">
            <a:avLst/>
          </a:prstGeom>
          <a:noFill/>
        </p:spPr>
        <p:txBody>
          <a:bodyPr wrap="none" rtlCol="0">
            <a:spAutoFit/>
          </a:bodyPr>
          <a:lstStyle/>
          <a:p>
            <a:pPr defTabSz="914400" fontAlgn="auto">
              <a:spcBef>
                <a:spcPts val="0"/>
              </a:spcBef>
              <a:spcAft>
                <a:spcPts val="0"/>
              </a:spcAft>
              <a:buClrTx/>
              <a:buSzTx/>
              <a:buFontTx/>
              <a:buNone/>
            </a:pPr>
            <a:r>
              <a:rPr lang="it-IT" dirty="0">
                <a:solidFill>
                  <a:prstClr val="black"/>
                </a:solidFill>
                <a:latin typeface="Calibri"/>
                <a:cs typeface="+mn-cs"/>
              </a:rPr>
              <a:t>In almost all cases, the tensors of second rank are:</a:t>
            </a:r>
          </a:p>
          <a:p>
            <a:pPr defTabSz="914400" fontAlgn="auto">
              <a:spcBef>
                <a:spcPts val="0"/>
              </a:spcBef>
              <a:spcAft>
                <a:spcPts val="0"/>
              </a:spcAft>
              <a:buClrTx/>
              <a:buSzTx/>
              <a:buFontTx/>
              <a:buNone/>
            </a:pPr>
            <a:endParaRPr lang="it-IT" dirty="0">
              <a:solidFill>
                <a:prstClr val="black"/>
              </a:solidFill>
              <a:latin typeface="Calibri"/>
              <a:cs typeface="+mn-cs"/>
            </a:endParaRPr>
          </a:p>
          <a:p>
            <a:pPr defTabSz="914400" fontAlgn="auto">
              <a:spcBef>
                <a:spcPts val="0"/>
              </a:spcBef>
              <a:spcAft>
                <a:spcPts val="0"/>
              </a:spcAft>
              <a:buClrTx/>
              <a:buSzTx/>
              <a:buFontTx/>
              <a:buNone/>
            </a:pPr>
            <a:r>
              <a:rPr lang="it-IT" dirty="0">
                <a:solidFill>
                  <a:prstClr val="black"/>
                </a:solidFill>
                <a:latin typeface="Calibri"/>
                <a:cs typeface="+mn-cs"/>
              </a:rPr>
              <a:t>Symmetric</a:t>
            </a:r>
          </a:p>
          <a:p>
            <a:pPr defTabSz="914400" fontAlgn="auto">
              <a:spcBef>
                <a:spcPts val="0"/>
              </a:spcBef>
              <a:spcAft>
                <a:spcPts val="0"/>
              </a:spcAft>
              <a:buClrTx/>
              <a:buSzTx/>
              <a:buFontTx/>
              <a:buNone/>
            </a:pPr>
            <a:endParaRPr lang="it-IT" dirty="0">
              <a:solidFill>
                <a:prstClr val="black"/>
              </a:solidFill>
              <a:latin typeface="Calibri"/>
              <a:cs typeface="+mn-cs"/>
            </a:endParaRPr>
          </a:p>
          <a:p>
            <a:pPr defTabSz="914400" fontAlgn="auto">
              <a:spcBef>
                <a:spcPts val="0"/>
              </a:spcBef>
              <a:spcAft>
                <a:spcPts val="0"/>
              </a:spcAft>
              <a:buClrTx/>
              <a:buSzTx/>
              <a:buFontTx/>
              <a:buNone/>
            </a:pPr>
            <a:r>
              <a:rPr lang="it-IT" dirty="0">
                <a:solidFill>
                  <a:prstClr val="black"/>
                </a:solidFill>
                <a:latin typeface="Calibri"/>
                <a:cs typeface="+mn-cs"/>
              </a:rPr>
              <a:t>have positive eingenvalues</a:t>
            </a:r>
          </a:p>
          <a:p>
            <a:pPr defTabSz="914400" fontAlgn="auto">
              <a:spcBef>
                <a:spcPts val="0"/>
              </a:spcBef>
              <a:spcAft>
                <a:spcPts val="0"/>
              </a:spcAft>
              <a:buClrTx/>
              <a:buSzTx/>
              <a:buFontTx/>
              <a:buNone/>
            </a:pPr>
            <a:endParaRPr lang="it-IT" dirty="0">
              <a:solidFill>
                <a:prstClr val="black"/>
              </a:solidFill>
              <a:latin typeface="Calibri"/>
              <a:cs typeface="+mn-cs"/>
            </a:endParaRPr>
          </a:p>
          <a:p>
            <a:pPr defTabSz="914400" fontAlgn="auto">
              <a:spcBef>
                <a:spcPts val="0"/>
              </a:spcBef>
              <a:spcAft>
                <a:spcPts val="0"/>
              </a:spcAft>
              <a:buClrTx/>
              <a:buSzTx/>
              <a:buFontTx/>
              <a:buNone/>
            </a:pPr>
            <a:r>
              <a:rPr lang="it-IT" dirty="0">
                <a:solidFill>
                  <a:prstClr val="black"/>
                </a:solidFill>
                <a:latin typeface="Calibri"/>
                <a:cs typeface="+mn-cs"/>
              </a:rPr>
              <a:t>These tensors can be represented  by ellisoidal surfaces.</a:t>
            </a:r>
          </a:p>
        </p:txBody>
      </p:sp>
      <p:graphicFrame>
        <p:nvGraphicFramePr>
          <p:cNvPr id="9" name="Object 8"/>
          <p:cNvGraphicFramePr>
            <a:graphicFrameLocks noChangeAspect="1"/>
          </p:cNvGraphicFramePr>
          <p:nvPr/>
        </p:nvGraphicFramePr>
        <p:xfrm>
          <a:off x="3276600" y="1916832"/>
          <a:ext cx="715406" cy="348531"/>
        </p:xfrm>
        <a:graphic>
          <a:graphicData uri="http://schemas.openxmlformats.org/presentationml/2006/ole">
            <mc:AlternateContent xmlns:mc="http://schemas.openxmlformats.org/markup-compatibility/2006">
              <mc:Choice xmlns:v="urn:schemas-microsoft-com:vml" Requires="v">
                <p:oleObj spid="_x0000_s53390" name="Equation" r:id="rId3" imgW="495085" imgH="241195" progId="Equation.3">
                  <p:embed/>
                </p:oleObj>
              </mc:Choice>
              <mc:Fallback>
                <p:oleObj name="Equation" r:id="rId3" imgW="495085" imgH="241195"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916832"/>
                        <a:ext cx="715406" cy="3485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nvGraphicFramePr>
        <p:xfrm>
          <a:off x="3347864" y="2420888"/>
          <a:ext cx="517714" cy="300608"/>
        </p:xfrm>
        <a:graphic>
          <a:graphicData uri="http://schemas.openxmlformats.org/presentationml/2006/ole">
            <mc:AlternateContent xmlns:mc="http://schemas.openxmlformats.org/markup-compatibility/2006">
              <mc:Choice xmlns:v="urn:schemas-microsoft-com:vml" Requires="v">
                <p:oleObj spid="_x0000_s53391" name="Equation" r:id="rId5" imgW="393529" imgH="228501" progId="Equation.3">
                  <p:embed/>
                </p:oleObj>
              </mc:Choice>
              <mc:Fallback>
                <p:oleObj name="Equation" r:id="rId5" imgW="393529" imgH="228501"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7864" y="2420888"/>
                        <a:ext cx="517714" cy="3006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5076056" y="1844824"/>
            <a:ext cx="2719271" cy="369332"/>
          </a:xfrm>
          <a:prstGeom prst="rect">
            <a:avLst/>
          </a:prstGeom>
          <a:noFill/>
        </p:spPr>
        <p:txBody>
          <a:bodyPr wrap="none" rtlCol="0">
            <a:spAutoFit/>
          </a:bodyPr>
          <a:lstStyle/>
          <a:p>
            <a:pPr defTabSz="914400" fontAlgn="auto">
              <a:spcBef>
                <a:spcPts val="0"/>
              </a:spcBef>
              <a:spcAft>
                <a:spcPts val="0"/>
              </a:spcAft>
              <a:buClrTx/>
              <a:buSzTx/>
              <a:buFontTx/>
              <a:buNone/>
            </a:pPr>
            <a:r>
              <a:rPr lang="it-IT" dirty="0">
                <a:solidFill>
                  <a:prstClr val="black"/>
                </a:solidFill>
                <a:latin typeface="Calibri"/>
                <a:cs typeface="+mn-cs"/>
              </a:rPr>
              <a:t>6 indipendent components</a:t>
            </a:r>
          </a:p>
        </p:txBody>
      </p:sp>
      <p:cxnSp>
        <p:nvCxnSpPr>
          <p:cNvPr id="14" name="Straight Arrow Connector 13"/>
          <p:cNvCxnSpPr/>
          <p:nvPr/>
        </p:nvCxnSpPr>
        <p:spPr>
          <a:xfrm>
            <a:off x="4283968" y="2060848"/>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3" name="Picture 3"/>
          <p:cNvPicPr>
            <a:picLocks noChangeAspect="1" noChangeArrowheads="1"/>
          </p:cNvPicPr>
          <p:nvPr/>
        </p:nvPicPr>
        <p:blipFill>
          <a:blip r:embed="rId7" cstate="print"/>
          <a:srcRect/>
          <a:stretch>
            <a:fillRect/>
          </a:stretch>
        </p:blipFill>
        <p:spPr bwMode="auto">
          <a:xfrm>
            <a:off x="107504" y="4005064"/>
            <a:ext cx="4536504" cy="2016336"/>
          </a:xfrm>
          <a:prstGeom prst="rect">
            <a:avLst/>
          </a:prstGeom>
          <a:noFill/>
          <a:ln w="9525">
            <a:noFill/>
            <a:miter lim="800000"/>
            <a:headEnd/>
            <a:tailEnd/>
          </a:ln>
          <a:effectLst/>
        </p:spPr>
      </p:pic>
      <p:grpSp>
        <p:nvGrpSpPr>
          <p:cNvPr id="17" name="Group 16"/>
          <p:cNvGrpSpPr/>
          <p:nvPr/>
        </p:nvGrpSpPr>
        <p:grpSpPr>
          <a:xfrm>
            <a:off x="5004048" y="3501008"/>
            <a:ext cx="3888432" cy="2031325"/>
            <a:chOff x="5004048" y="3501008"/>
            <a:chExt cx="3888432" cy="2031325"/>
          </a:xfrm>
        </p:grpSpPr>
        <p:sp>
          <p:nvSpPr>
            <p:cNvPr id="15" name="TextBox 14"/>
            <p:cNvSpPr txBox="1"/>
            <p:nvPr/>
          </p:nvSpPr>
          <p:spPr>
            <a:xfrm>
              <a:off x="5004048" y="3501008"/>
              <a:ext cx="3888432" cy="2031325"/>
            </a:xfrm>
            <a:prstGeom prst="rect">
              <a:avLst/>
            </a:prstGeom>
            <a:noFill/>
          </p:spPr>
          <p:txBody>
            <a:bodyPr wrap="square" rtlCol="0">
              <a:spAutoFit/>
            </a:bodyPr>
            <a:lstStyle/>
            <a:p>
              <a:pPr algn="just" defTabSz="914400" fontAlgn="auto">
                <a:spcBef>
                  <a:spcPts val="0"/>
                </a:spcBef>
                <a:spcAft>
                  <a:spcPts val="0"/>
                </a:spcAft>
                <a:buClrTx/>
                <a:buSzTx/>
                <a:buFontTx/>
                <a:buNone/>
              </a:pPr>
              <a:r>
                <a:rPr lang="en-US" dirty="0">
                  <a:solidFill>
                    <a:prstClr val="black"/>
                  </a:solidFill>
                  <a:latin typeface="Calibri"/>
                  <a:cs typeface="+mn-cs"/>
                </a:rPr>
                <a:t>The intersection of the main axes, P1, P2, P3 (</a:t>
              </a:r>
              <a:r>
                <a:rPr lang="en-US" dirty="0" err="1">
                  <a:solidFill>
                    <a:prstClr val="black"/>
                  </a:solidFill>
                  <a:latin typeface="Calibri"/>
                  <a:cs typeface="+mn-cs"/>
                </a:rPr>
                <a:t>eigenvalues</a:t>
              </a:r>
              <a:r>
                <a:rPr lang="en-US" dirty="0">
                  <a:solidFill>
                    <a:prstClr val="black"/>
                  </a:solidFill>
                  <a:latin typeface="Calibri"/>
                  <a:cs typeface="+mn-cs"/>
                </a:rPr>
                <a:t>​​), correspond to            </a:t>
              </a:r>
            </a:p>
            <a:p>
              <a:pPr algn="just" defTabSz="914400" fontAlgn="auto">
                <a:spcBef>
                  <a:spcPts val="0"/>
                </a:spcBef>
                <a:spcAft>
                  <a:spcPts val="0"/>
                </a:spcAft>
                <a:buClrTx/>
                <a:buSzTx/>
                <a:buFontTx/>
                <a:buNone/>
              </a:pPr>
              <a:endParaRPr lang="en-US" dirty="0">
                <a:solidFill>
                  <a:prstClr val="black"/>
                </a:solidFill>
                <a:latin typeface="Calibri"/>
                <a:cs typeface="+mn-cs"/>
              </a:endParaRPr>
            </a:p>
            <a:p>
              <a:pPr algn="just" defTabSz="914400" fontAlgn="auto">
                <a:spcBef>
                  <a:spcPts val="0"/>
                </a:spcBef>
                <a:spcAft>
                  <a:spcPts val="0"/>
                </a:spcAft>
                <a:buClrTx/>
                <a:buSzTx/>
                <a:buFontTx/>
                <a:buNone/>
              </a:pPr>
              <a:endParaRPr lang="en-US" dirty="0">
                <a:solidFill>
                  <a:prstClr val="black"/>
                </a:solidFill>
                <a:latin typeface="Calibri"/>
                <a:cs typeface="+mn-cs"/>
              </a:endParaRPr>
            </a:p>
            <a:p>
              <a:pPr algn="just" defTabSz="914400" fontAlgn="auto">
                <a:spcBef>
                  <a:spcPts val="0"/>
                </a:spcBef>
                <a:spcAft>
                  <a:spcPts val="0"/>
                </a:spcAft>
                <a:buClrTx/>
                <a:buSzTx/>
                <a:buFontTx/>
                <a:buNone/>
              </a:pPr>
              <a:r>
                <a:rPr lang="en-US" dirty="0">
                  <a:solidFill>
                    <a:prstClr val="black"/>
                  </a:solidFill>
                  <a:latin typeface="Calibri"/>
                  <a:cs typeface="+mn-cs"/>
                </a:rPr>
                <a:t>where </a:t>
              </a:r>
              <a:r>
                <a:rPr lang="el-GR" dirty="0">
                  <a:solidFill>
                    <a:prstClr val="black"/>
                  </a:solidFill>
                  <a:latin typeface="Calibri"/>
                  <a:cs typeface="+mn-cs"/>
                </a:rPr>
                <a:t>λ</a:t>
              </a:r>
              <a:r>
                <a:rPr lang="it-IT" baseline="-25000" dirty="0">
                  <a:solidFill>
                    <a:prstClr val="black"/>
                  </a:solidFill>
                  <a:latin typeface="Calibri"/>
                  <a:cs typeface="+mn-cs"/>
                </a:rPr>
                <a:t>1</a:t>
              </a:r>
              <a:r>
                <a:rPr lang="en-US" dirty="0">
                  <a:solidFill>
                    <a:prstClr val="black"/>
                  </a:solidFill>
                  <a:latin typeface="Calibri"/>
                  <a:cs typeface="+mn-cs"/>
                </a:rPr>
                <a:t>, </a:t>
              </a:r>
              <a:r>
                <a:rPr lang="el-GR" dirty="0">
                  <a:solidFill>
                    <a:prstClr val="black"/>
                  </a:solidFill>
                  <a:latin typeface="Calibri"/>
                  <a:cs typeface="+mn-cs"/>
                </a:rPr>
                <a:t>λ</a:t>
              </a:r>
              <a:r>
                <a:rPr lang="it-IT" baseline="-25000" dirty="0">
                  <a:solidFill>
                    <a:prstClr val="black"/>
                  </a:solidFill>
                  <a:latin typeface="Calibri"/>
                  <a:cs typeface="+mn-cs"/>
                </a:rPr>
                <a:t>2</a:t>
              </a:r>
              <a:r>
                <a:rPr lang="en-US" dirty="0">
                  <a:solidFill>
                    <a:prstClr val="black"/>
                  </a:solidFill>
                  <a:latin typeface="Calibri"/>
                  <a:cs typeface="+mn-cs"/>
                </a:rPr>
                <a:t>, </a:t>
              </a:r>
              <a:r>
                <a:rPr lang="el-GR" dirty="0">
                  <a:solidFill>
                    <a:prstClr val="black"/>
                  </a:solidFill>
                  <a:latin typeface="Calibri"/>
                  <a:cs typeface="+mn-cs"/>
                </a:rPr>
                <a:t>λ</a:t>
              </a:r>
              <a:r>
                <a:rPr lang="it-IT" baseline="-25000" dirty="0">
                  <a:solidFill>
                    <a:prstClr val="black"/>
                  </a:solidFill>
                  <a:latin typeface="Calibri"/>
                  <a:cs typeface="+mn-cs"/>
                </a:rPr>
                <a:t>3</a:t>
              </a:r>
              <a:r>
                <a:rPr lang="en-US" dirty="0">
                  <a:solidFill>
                    <a:prstClr val="black"/>
                  </a:solidFill>
                  <a:latin typeface="Calibri"/>
                  <a:cs typeface="+mn-cs"/>
                </a:rPr>
                <a:t> are the </a:t>
              </a:r>
              <a:r>
                <a:rPr lang="en-US" dirty="0" err="1">
                  <a:solidFill>
                    <a:prstClr val="black"/>
                  </a:solidFill>
                  <a:latin typeface="Calibri"/>
                  <a:cs typeface="+mn-cs"/>
                </a:rPr>
                <a:t>eigenvalues</a:t>
              </a:r>
              <a:r>
                <a:rPr lang="en-US" dirty="0">
                  <a:solidFill>
                    <a:prstClr val="black"/>
                  </a:solidFill>
                  <a:latin typeface="Calibri"/>
                  <a:cs typeface="+mn-cs"/>
                </a:rPr>
                <a:t> ​​(major, intermediate, minor).</a:t>
              </a:r>
              <a:endParaRPr lang="it-IT" dirty="0">
                <a:solidFill>
                  <a:prstClr val="black"/>
                </a:solidFill>
                <a:latin typeface="Calibri"/>
                <a:cs typeface="+mn-cs"/>
              </a:endParaRPr>
            </a:p>
          </p:txBody>
        </p:sp>
        <p:graphicFrame>
          <p:nvGraphicFramePr>
            <p:cNvPr id="20484" name="Object 4"/>
            <p:cNvGraphicFramePr>
              <a:graphicFrameLocks noChangeAspect="1"/>
            </p:cNvGraphicFramePr>
            <p:nvPr/>
          </p:nvGraphicFramePr>
          <p:xfrm>
            <a:off x="6084168" y="4149080"/>
            <a:ext cx="317500" cy="457200"/>
          </p:xfrm>
          <a:graphic>
            <a:graphicData uri="http://schemas.openxmlformats.org/presentationml/2006/ole">
              <mc:AlternateContent xmlns:mc="http://schemas.openxmlformats.org/markup-compatibility/2006">
                <mc:Choice xmlns:v="urn:schemas-microsoft-com:vml" Requires="v">
                  <p:oleObj spid="_x0000_s53392" name="Equation" r:id="rId8" imgW="317362" imgH="457002" progId="Equation.3">
                    <p:embed/>
                  </p:oleObj>
                </mc:Choice>
                <mc:Fallback>
                  <p:oleObj name="Equation" r:id="rId8" imgW="317362" imgH="457002"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84168" y="4149080"/>
                          <a:ext cx="3175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85" name="Object 5"/>
            <p:cNvGraphicFramePr>
              <a:graphicFrameLocks noChangeAspect="1"/>
            </p:cNvGraphicFramePr>
            <p:nvPr/>
          </p:nvGraphicFramePr>
          <p:xfrm>
            <a:off x="6588224" y="4149080"/>
            <a:ext cx="330200" cy="457200"/>
          </p:xfrm>
          <a:graphic>
            <a:graphicData uri="http://schemas.openxmlformats.org/presentationml/2006/ole">
              <mc:AlternateContent xmlns:mc="http://schemas.openxmlformats.org/markup-compatibility/2006">
                <mc:Choice xmlns:v="urn:schemas-microsoft-com:vml" Requires="v">
                  <p:oleObj spid="_x0000_s53393" name="Equation" r:id="rId10" imgW="330200" imgH="457200" progId="Equation.3">
                    <p:embed/>
                  </p:oleObj>
                </mc:Choice>
                <mc:Fallback>
                  <p:oleObj name="Equation" r:id="rId10" imgW="330200" imgH="457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88224" y="4149080"/>
                          <a:ext cx="3302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86" name="Object 6"/>
            <p:cNvGraphicFramePr>
              <a:graphicFrameLocks noChangeAspect="1"/>
            </p:cNvGraphicFramePr>
            <p:nvPr/>
          </p:nvGraphicFramePr>
          <p:xfrm>
            <a:off x="7092280" y="4149080"/>
            <a:ext cx="330200" cy="457200"/>
          </p:xfrm>
          <a:graphic>
            <a:graphicData uri="http://schemas.openxmlformats.org/presentationml/2006/ole">
              <mc:AlternateContent xmlns:mc="http://schemas.openxmlformats.org/markup-compatibility/2006">
                <mc:Choice xmlns:v="urn:schemas-microsoft-com:vml" Requires="v">
                  <p:oleObj spid="_x0000_s53394" name="Equation" r:id="rId12" imgW="330200" imgH="457200" progId="Equation.3">
                    <p:embed/>
                  </p:oleObj>
                </mc:Choice>
                <mc:Fallback>
                  <p:oleObj name="Equation" r:id="rId12" imgW="330200" imgH="4572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92280" y="4149080"/>
                          <a:ext cx="3302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4838044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idx="11"/>
          </p:nvPr>
        </p:nvSpPr>
        <p:spPr/>
        <p:txBody>
          <a:bodyPr/>
          <a:lstStyle/>
          <a:p>
            <a:fld id="{1085DE87-C515-4485-B35B-A1D496760DEA}" type="slidenum">
              <a:rPr lang="it-IT" sz="1400" b="1" smtClean="0"/>
              <a:pPr/>
              <a:t>31</a:t>
            </a:fld>
            <a:endParaRPr lang="it-IT" sz="1400" b="1" dirty="0"/>
          </a:p>
        </p:txBody>
      </p:sp>
      <p:sp>
        <p:nvSpPr>
          <p:cNvPr id="8" name="Rectangle 7"/>
          <p:cNvSpPr/>
          <p:nvPr/>
        </p:nvSpPr>
        <p:spPr>
          <a:xfrm>
            <a:off x="215008" y="1556792"/>
            <a:ext cx="8928992" cy="3416320"/>
          </a:xfrm>
          <a:prstGeom prst="rect">
            <a:avLst/>
          </a:prstGeom>
        </p:spPr>
        <p:txBody>
          <a:bodyPr wrap="square">
            <a:spAutoFit/>
          </a:bodyPr>
          <a:lstStyle/>
          <a:p>
            <a:r>
              <a:rPr lang="en-US" dirty="0"/>
              <a:t>A means by which two stresses acting on a plane of known orientation can be plotted as the components of normal and shear stresses (derived separately from each of the two stresses). Mohr’s circle is a geometric representation of the 2-D transformation of tridimensional state of stresses and this graphical representation is extremely useful because it enables you to visualize the relationships between the normal and shear stresses acting on various inclined planes at a point in a stressed body.</a:t>
            </a:r>
          </a:p>
          <a:p>
            <a:r>
              <a:rPr lang="en-US" dirty="0"/>
              <a:t>Using Mohr’s Circle you can also calculate principal stresses, maximum shear stresses and stresses on inclined planes. </a:t>
            </a:r>
          </a:p>
          <a:p>
            <a:r>
              <a:rPr lang="en-US" dirty="0"/>
              <a:t>To derive the tangential stress and normal on a plane, consider a prismatic element with two sides parallel to the main stress </a:t>
            </a:r>
            <a:r>
              <a:rPr lang="el-GR" dirty="0"/>
              <a:t>σ</a:t>
            </a:r>
            <a:r>
              <a:rPr lang="it-IT" dirty="0"/>
              <a:t>1 and </a:t>
            </a:r>
            <a:r>
              <a:rPr lang="el-GR" dirty="0"/>
              <a:t>σ</a:t>
            </a:r>
            <a:r>
              <a:rPr lang="it-IT" dirty="0"/>
              <a:t>2</a:t>
            </a:r>
            <a:r>
              <a:rPr lang="en-US" dirty="0"/>
              <a:t> (</a:t>
            </a:r>
            <a:r>
              <a:rPr lang="el-GR" dirty="0"/>
              <a:t>σ</a:t>
            </a:r>
            <a:r>
              <a:rPr lang="it-IT" dirty="0"/>
              <a:t>1&lt;</a:t>
            </a:r>
            <a:r>
              <a:rPr lang="el-GR" dirty="0"/>
              <a:t>σ</a:t>
            </a:r>
            <a:r>
              <a:rPr lang="it-IT" dirty="0"/>
              <a:t>2</a:t>
            </a:r>
            <a:r>
              <a:rPr lang="en-US" dirty="0"/>
              <a:t> ) and with the third face P with area A, which normal forms an angle </a:t>
            </a:r>
            <a:r>
              <a:rPr lang="el-GR" dirty="0"/>
              <a:t>θ</a:t>
            </a:r>
            <a:r>
              <a:rPr lang="en-US" dirty="0"/>
              <a:t> with the direction of </a:t>
            </a:r>
            <a:r>
              <a:rPr lang="el-GR" dirty="0"/>
              <a:t>σ</a:t>
            </a:r>
            <a:r>
              <a:rPr lang="it-IT" dirty="0"/>
              <a:t>1</a:t>
            </a:r>
            <a:endParaRPr lang="en-US" dirty="0"/>
          </a:p>
          <a:p>
            <a:endParaRPr lang="it-IT" dirty="0"/>
          </a:p>
        </p:txBody>
      </p:sp>
      <p:sp>
        <p:nvSpPr>
          <p:cNvPr id="9" name="TextBox 8"/>
          <p:cNvSpPr txBox="1"/>
          <p:nvPr/>
        </p:nvSpPr>
        <p:spPr>
          <a:xfrm>
            <a:off x="3923928" y="1115452"/>
            <a:ext cx="1657377" cy="369332"/>
          </a:xfrm>
          <a:prstGeom prst="rect">
            <a:avLst/>
          </a:prstGeom>
          <a:noFill/>
        </p:spPr>
        <p:txBody>
          <a:bodyPr wrap="none" rtlCol="0">
            <a:spAutoFit/>
          </a:bodyPr>
          <a:lstStyle/>
          <a:p>
            <a:r>
              <a:rPr lang="it-IT" dirty="0">
                <a:solidFill>
                  <a:srgbClr val="FF0000"/>
                </a:solidFill>
              </a:rPr>
              <a:t>MOHR’S CIRCLE</a:t>
            </a:r>
          </a:p>
        </p:txBody>
      </p:sp>
      <p:pic>
        <p:nvPicPr>
          <p:cNvPr id="45058" name="Picture 2"/>
          <p:cNvPicPr>
            <a:picLocks noChangeAspect="1" noChangeArrowheads="1"/>
          </p:cNvPicPr>
          <p:nvPr/>
        </p:nvPicPr>
        <p:blipFill>
          <a:blip r:embed="rId2" cstate="print"/>
          <a:srcRect/>
          <a:stretch>
            <a:fillRect/>
          </a:stretch>
        </p:blipFill>
        <p:spPr bwMode="auto">
          <a:xfrm>
            <a:off x="1619672" y="4725144"/>
            <a:ext cx="6156176" cy="1903717"/>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69392" y="3909392"/>
            <a:ext cx="8820472" cy="646331"/>
          </a:xfrm>
          <a:prstGeom prst="rect">
            <a:avLst/>
          </a:prstGeom>
          <a:noFill/>
        </p:spPr>
        <p:txBody>
          <a:bodyPr wrap="square" rtlCol="0">
            <a:spAutoFit/>
          </a:bodyPr>
          <a:lstStyle/>
          <a:p>
            <a:r>
              <a:rPr lang="it-IT" dirty="0"/>
              <a:t>Consider the equilibrium of the prisma in the two directions, parallel and perpendicular, at plane P!. For the equilibrium along the parallel direction: </a:t>
            </a:r>
          </a:p>
        </p:txBody>
      </p:sp>
      <p:graphicFrame>
        <p:nvGraphicFramePr>
          <p:cNvPr id="9" name="Object 8"/>
          <p:cNvGraphicFramePr>
            <a:graphicFrameLocks noChangeAspect="1"/>
          </p:cNvGraphicFramePr>
          <p:nvPr>
            <p:extLst>
              <p:ext uri="{D42A27DB-BD31-4B8C-83A1-F6EECF244321}">
                <p14:modId xmlns:p14="http://schemas.microsoft.com/office/powerpoint/2010/main" val="2668421299"/>
              </p:ext>
            </p:extLst>
          </p:nvPr>
        </p:nvGraphicFramePr>
        <p:xfrm>
          <a:off x="1763688" y="4581128"/>
          <a:ext cx="5365750" cy="585787"/>
        </p:xfrm>
        <a:graphic>
          <a:graphicData uri="http://schemas.openxmlformats.org/presentationml/2006/ole">
            <mc:AlternateContent xmlns:mc="http://schemas.openxmlformats.org/markup-compatibility/2006">
              <mc:Choice xmlns:v="urn:schemas-microsoft-com:vml" Requires="v">
                <p:oleObj spid="_x0000_s46197" name="Equation" r:id="rId3" imgW="3492360" imgH="380880" progId="Equation.3">
                  <p:embed/>
                </p:oleObj>
              </mc:Choice>
              <mc:Fallback>
                <p:oleObj name="Equation" r:id="rId3" imgW="3492360" imgH="380880" progId="Equation.3">
                  <p:embed/>
                  <p:pic>
                    <p:nvPicPr>
                      <p:cNvPr id="0" name="Picture 2"/>
                      <p:cNvPicPr>
                        <a:picLocks noChangeAspect="1" noChangeArrowheads="1"/>
                      </p:cNvPicPr>
                      <p:nvPr/>
                    </p:nvPicPr>
                    <p:blipFill>
                      <a:blip r:embed="rId4"/>
                      <a:srcRect/>
                      <a:stretch>
                        <a:fillRect/>
                      </a:stretch>
                    </p:blipFill>
                    <p:spPr bwMode="auto">
                      <a:xfrm>
                        <a:off x="1763688" y="4581128"/>
                        <a:ext cx="5365750" cy="585787"/>
                      </a:xfrm>
                      <a:prstGeom prst="rect">
                        <a:avLst/>
                      </a:prstGeom>
                      <a:noFill/>
                    </p:spPr>
                  </p:pic>
                </p:oleObj>
              </mc:Fallback>
            </mc:AlternateContent>
          </a:graphicData>
        </a:graphic>
      </p:graphicFrame>
      <p:sp>
        <p:nvSpPr>
          <p:cNvPr id="11" name="TextBox 10"/>
          <p:cNvSpPr txBox="1"/>
          <p:nvPr/>
        </p:nvSpPr>
        <p:spPr>
          <a:xfrm>
            <a:off x="385416" y="5133528"/>
            <a:ext cx="1285416" cy="369332"/>
          </a:xfrm>
          <a:prstGeom prst="rect">
            <a:avLst/>
          </a:prstGeom>
          <a:noFill/>
        </p:spPr>
        <p:txBody>
          <a:bodyPr wrap="none" rtlCol="0">
            <a:spAutoFit/>
          </a:bodyPr>
          <a:lstStyle/>
          <a:p>
            <a:r>
              <a:rPr lang="it-IT" dirty="0"/>
              <a:t>From which</a:t>
            </a:r>
          </a:p>
        </p:txBody>
      </p:sp>
      <p:graphicFrame>
        <p:nvGraphicFramePr>
          <p:cNvPr id="12" name="Object 11"/>
          <p:cNvGraphicFramePr>
            <a:graphicFrameLocks noChangeAspect="1"/>
          </p:cNvGraphicFramePr>
          <p:nvPr>
            <p:extLst>
              <p:ext uri="{D42A27DB-BD31-4B8C-83A1-F6EECF244321}">
                <p14:modId xmlns:p14="http://schemas.microsoft.com/office/powerpoint/2010/main" val="708037683"/>
              </p:ext>
            </p:extLst>
          </p:nvPr>
        </p:nvGraphicFramePr>
        <p:xfrm>
          <a:off x="2301851" y="5387578"/>
          <a:ext cx="4084637" cy="614362"/>
        </p:xfrm>
        <a:graphic>
          <a:graphicData uri="http://schemas.openxmlformats.org/presentationml/2006/ole">
            <mc:AlternateContent xmlns:mc="http://schemas.openxmlformats.org/markup-compatibility/2006">
              <mc:Choice xmlns:v="urn:schemas-microsoft-com:vml" Requires="v">
                <p:oleObj spid="_x0000_s46198" name="Equation" r:id="rId5" imgW="2616120" imgH="393480" progId="Equation.3">
                  <p:embed/>
                </p:oleObj>
              </mc:Choice>
              <mc:Fallback>
                <p:oleObj name="Equation" r:id="rId5" imgW="2616120" imgH="393480" progId="Equation.3">
                  <p:embed/>
                  <p:pic>
                    <p:nvPicPr>
                      <p:cNvPr id="0" name="Picture 3"/>
                      <p:cNvPicPr>
                        <a:picLocks noChangeAspect="1" noChangeArrowheads="1"/>
                      </p:cNvPicPr>
                      <p:nvPr/>
                    </p:nvPicPr>
                    <p:blipFill>
                      <a:blip r:embed="rId6"/>
                      <a:srcRect/>
                      <a:stretch>
                        <a:fillRect/>
                      </a:stretch>
                    </p:blipFill>
                    <p:spPr bwMode="auto">
                      <a:xfrm>
                        <a:off x="2301851" y="5387578"/>
                        <a:ext cx="4084637" cy="614362"/>
                      </a:xfrm>
                      <a:prstGeom prst="rect">
                        <a:avLst/>
                      </a:prstGeom>
                      <a:noFill/>
                    </p:spPr>
                  </p:pic>
                </p:oleObj>
              </mc:Fallback>
            </mc:AlternateContent>
          </a:graphicData>
        </a:graphic>
      </p:graphicFrame>
      <p:pic>
        <p:nvPicPr>
          <p:cNvPr id="18" name="Picture 2"/>
          <p:cNvPicPr>
            <a:picLocks noChangeAspect="1" noChangeArrowheads="1"/>
          </p:cNvPicPr>
          <p:nvPr/>
        </p:nvPicPr>
        <p:blipFill>
          <a:blip r:embed="rId7" cstate="print"/>
          <a:srcRect/>
          <a:stretch>
            <a:fillRect/>
          </a:stretch>
        </p:blipFill>
        <p:spPr bwMode="auto">
          <a:xfrm>
            <a:off x="1475656" y="1712850"/>
            <a:ext cx="6156176" cy="1903717"/>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idx="11"/>
          </p:nvPr>
        </p:nvSpPr>
        <p:spPr/>
        <p:txBody>
          <a:bodyPr/>
          <a:lstStyle/>
          <a:p>
            <a:fld id="{1085DE87-C515-4485-B35B-A1D496760DEA}" type="slidenum">
              <a:rPr lang="it-IT" sz="1400" b="1" smtClean="0"/>
              <a:pPr/>
              <a:t>33</a:t>
            </a:fld>
            <a:endParaRPr lang="it-IT" sz="1400" b="1" dirty="0"/>
          </a:p>
        </p:txBody>
      </p:sp>
      <p:sp>
        <p:nvSpPr>
          <p:cNvPr id="13" name="TextBox 12"/>
          <p:cNvSpPr txBox="1"/>
          <p:nvPr/>
        </p:nvSpPr>
        <p:spPr>
          <a:xfrm>
            <a:off x="251520" y="3284984"/>
            <a:ext cx="4031681" cy="369332"/>
          </a:xfrm>
          <a:prstGeom prst="rect">
            <a:avLst/>
          </a:prstGeom>
          <a:noFill/>
        </p:spPr>
        <p:txBody>
          <a:bodyPr wrap="none" rtlCol="0">
            <a:spAutoFit/>
          </a:bodyPr>
          <a:lstStyle/>
          <a:p>
            <a:r>
              <a:rPr lang="it-IT" dirty="0"/>
              <a:t>The same for the perpendicolar direction</a:t>
            </a:r>
          </a:p>
        </p:txBody>
      </p:sp>
      <p:graphicFrame>
        <p:nvGraphicFramePr>
          <p:cNvPr id="14" name="Object 13"/>
          <p:cNvGraphicFramePr>
            <a:graphicFrameLocks noChangeAspect="1"/>
          </p:cNvGraphicFramePr>
          <p:nvPr>
            <p:extLst>
              <p:ext uri="{D42A27DB-BD31-4B8C-83A1-F6EECF244321}">
                <p14:modId xmlns:p14="http://schemas.microsoft.com/office/powerpoint/2010/main" val="507935065"/>
              </p:ext>
            </p:extLst>
          </p:nvPr>
        </p:nvGraphicFramePr>
        <p:xfrm>
          <a:off x="2451100" y="3954463"/>
          <a:ext cx="4065588" cy="331787"/>
        </p:xfrm>
        <a:graphic>
          <a:graphicData uri="http://schemas.openxmlformats.org/presentationml/2006/ole">
            <mc:AlternateContent xmlns:mc="http://schemas.openxmlformats.org/markup-compatibility/2006">
              <mc:Choice xmlns:v="urn:schemas-microsoft-com:vml" Requires="v">
                <p:oleObj spid="_x0000_s85030" name="Equation" r:id="rId3" imgW="2641320" imgH="215640" progId="Equation.3">
                  <p:embed/>
                </p:oleObj>
              </mc:Choice>
              <mc:Fallback>
                <p:oleObj name="Equation" r:id="rId3" imgW="2641320" imgH="215640" progId="Equation.3">
                  <p:embed/>
                  <p:pic>
                    <p:nvPicPr>
                      <p:cNvPr id="0" name=""/>
                      <p:cNvPicPr>
                        <a:picLocks noChangeAspect="1" noChangeArrowheads="1"/>
                      </p:cNvPicPr>
                      <p:nvPr/>
                    </p:nvPicPr>
                    <p:blipFill>
                      <a:blip r:embed="rId4"/>
                      <a:srcRect/>
                      <a:stretch>
                        <a:fillRect/>
                      </a:stretch>
                    </p:blipFill>
                    <p:spPr bwMode="auto">
                      <a:xfrm>
                        <a:off x="2451100" y="3954463"/>
                        <a:ext cx="4065588" cy="331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Box 14"/>
          <p:cNvSpPr txBox="1"/>
          <p:nvPr/>
        </p:nvSpPr>
        <p:spPr>
          <a:xfrm>
            <a:off x="323528" y="4149080"/>
            <a:ext cx="1285416" cy="369332"/>
          </a:xfrm>
          <a:prstGeom prst="rect">
            <a:avLst/>
          </a:prstGeom>
          <a:noFill/>
        </p:spPr>
        <p:txBody>
          <a:bodyPr wrap="none" rtlCol="0">
            <a:spAutoFit/>
          </a:bodyPr>
          <a:lstStyle/>
          <a:p>
            <a:r>
              <a:rPr lang="it-IT" dirty="0"/>
              <a:t>From which</a:t>
            </a:r>
          </a:p>
        </p:txBody>
      </p:sp>
      <p:graphicFrame>
        <p:nvGraphicFramePr>
          <p:cNvPr id="46086" name="Object 6"/>
          <p:cNvGraphicFramePr>
            <a:graphicFrameLocks noChangeAspect="1"/>
          </p:cNvGraphicFramePr>
          <p:nvPr>
            <p:extLst>
              <p:ext uri="{D42A27DB-BD31-4B8C-83A1-F6EECF244321}">
                <p14:modId xmlns:p14="http://schemas.microsoft.com/office/powerpoint/2010/main" val="3396652294"/>
              </p:ext>
            </p:extLst>
          </p:nvPr>
        </p:nvGraphicFramePr>
        <p:xfrm>
          <a:off x="1854200" y="4618038"/>
          <a:ext cx="5608638" cy="1209675"/>
        </p:xfrm>
        <a:graphic>
          <a:graphicData uri="http://schemas.openxmlformats.org/presentationml/2006/ole">
            <mc:AlternateContent xmlns:mc="http://schemas.openxmlformats.org/markup-compatibility/2006">
              <mc:Choice xmlns:v="urn:schemas-microsoft-com:vml" Requires="v">
                <p:oleObj spid="_x0000_s85031" name="Equation" r:id="rId5" imgW="3771720" imgH="812520" progId="Equation.3">
                  <p:embed/>
                </p:oleObj>
              </mc:Choice>
              <mc:Fallback>
                <p:oleObj name="Equation" r:id="rId5" imgW="3771720" imgH="812520" progId="Equation.3">
                  <p:embed/>
                  <p:pic>
                    <p:nvPicPr>
                      <p:cNvPr id="0" name=""/>
                      <p:cNvPicPr>
                        <a:picLocks noChangeAspect="1" noChangeArrowheads="1"/>
                      </p:cNvPicPr>
                      <p:nvPr/>
                    </p:nvPicPr>
                    <p:blipFill>
                      <a:blip r:embed="rId6"/>
                      <a:srcRect/>
                      <a:stretch>
                        <a:fillRect/>
                      </a:stretch>
                    </p:blipFill>
                    <p:spPr bwMode="auto">
                      <a:xfrm>
                        <a:off x="1854200" y="4618038"/>
                        <a:ext cx="5608638" cy="1209675"/>
                      </a:xfrm>
                      <a:prstGeom prst="rect">
                        <a:avLst/>
                      </a:prstGeom>
                      <a:noFill/>
                    </p:spPr>
                  </p:pic>
                </p:oleObj>
              </mc:Fallback>
            </mc:AlternateContent>
          </a:graphicData>
        </a:graphic>
      </p:graphicFrame>
      <p:sp>
        <p:nvSpPr>
          <p:cNvPr id="17" name="TextBox 16"/>
          <p:cNvSpPr txBox="1"/>
          <p:nvPr/>
        </p:nvSpPr>
        <p:spPr>
          <a:xfrm>
            <a:off x="103320" y="5818038"/>
            <a:ext cx="8915774" cy="1200329"/>
          </a:xfrm>
          <a:prstGeom prst="rect">
            <a:avLst/>
          </a:prstGeom>
          <a:noFill/>
        </p:spPr>
        <p:txBody>
          <a:bodyPr wrap="none" rtlCol="0">
            <a:spAutoFit/>
          </a:bodyPr>
          <a:lstStyle/>
          <a:p>
            <a:r>
              <a:rPr lang="it-IT" dirty="0"/>
              <a:t>From these equations we can calculate the normal </a:t>
            </a:r>
            <a:r>
              <a:rPr lang="el-GR" dirty="0"/>
              <a:t>σ</a:t>
            </a:r>
            <a:r>
              <a:rPr lang="it-IT" dirty="0"/>
              <a:t> and shear </a:t>
            </a:r>
            <a:r>
              <a:rPr lang="el-GR" dirty="0"/>
              <a:t>τ</a:t>
            </a:r>
            <a:r>
              <a:rPr lang="it-IT" dirty="0"/>
              <a:t> components on any plane, </a:t>
            </a:r>
          </a:p>
          <a:p>
            <a:r>
              <a:rPr lang="it-IT" dirty="0"/>
              <a:t>given </a:t>
            </a:r>
            <a:r>
              <a:rPr lang="el-GR" dirty="0"/>
              <a:t>ϑ</a:t>
            </a:r>
            <a:r>
              <a:rPr lang="it-IT" dirty="0"/>
              <a:t>, </a:t>
            </a:r>
            <a:r>
              <a:rPr lang="el-GR" dirty="0"/>
              <a:t>σ</a:t>
            </a:r>
            <a:r>
              <a:rPr lang="it-IT" dirty="0"/>
              <a:t>1 and </a:t>
            </a:r>
            <a:r>
              <a:rPr lang="el-GR" dirty="0"/>
              <a:t>σ</a:t>
            </a:r>
            <a:r>
              <a:rPr lang="it-IT" dirty="0"/>
              <a:t>2.</a:t>
            </a:r>
          </a:p>
          <a:p>
            <a:r>
              <a:rPr lang="it-IT" dirty="0"/>
              <a:t>These equations represent the Mohr’ circle. </a:t>
            </a:r>
          </a:p>
          <a:p>
            <a:endParaRPr lang="it-IT" dirty="0"/>
          </a:p>
        </p:txBody>
      </p:sp>
      <p:pic>
        <p:nvPicPr>
          <p:cNvPr id="18" name="Picture 2"/>
          <p:cNvPicPr>
            <a:picLocks noChangeAspect="1" noChangeArrowheads="1"/>
          </p:cNvPicPr>
          <p:nvPr/>
        </p:nvPicPr>
        <p:blipFill>
          <a:blip r:embed="rId7" cstate="print"/>
          <a:srcRect/>
          <a:stretch>
            <a:fillRect/>
          </a:stretch>
        </p:blipFill>
        <p:spPr bwMode="auto">
          <a:xfrm>
            <a:off x="1403648" y="1291256"/>
            <a:ext cx="6156176" cy="1903717"/>
          </a:xfrm>
          <a:prstGeom prst="rect">
            <a:avLst/>
          </a:prstGeom>
          <a:noFill/>
          <a:ln w="9525">
            <a:noFill/>
            <a:miter lim="800000"/>
            <a:headEnd/>
            <a:tailEnd/>
          </a:ln>
        </p:spPr>
      </p:pic>
    </p:spTree>
    <p:extLst>
      <p:ext uri="{BB962C8B-B14F-4D97-AF65-F5344CB8AC3E}">
        <p14:creationId xmlns:p14="http://schemas.microsoft.com/office/powerpoint/2010/main" val="4417919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idx="11"/>
          </p:nvPr>
        </p:nvSpPr>
        <p:spPr/>
        <p:txBody>
          <a:bodyPr/>
          <a:lstStyle/>
          <a:p>
            <a:fld id="{1085DE87-C515-4485-B35B-A1D496760DEA}" type="slidenum">
              <a:rPr lang="it-IT" sz="1400" b="1" smtClean="0"/>
              <a:pPr/>
              <a:t>34</a:t>
            </a:fld>
            <a:endParaRPr lang="it-IT" sz="1400" b="1" dirty="0"/>
          </a:p>
        </p:txBody>
      </p:sp>
      <p:pic>
        <p:nvPicPr>
          <p:cNvPr id="48130" name="Picture 2"/>
          <p:cNvPicPr>
            <a:picLocks noChangeAspect="1" noChangeArrowheads="1"/>
          </p:cNvPicPr>
          <p:nvPr/>
        </p:nvPicPr>
        <p:blipFill>
          <a:blip r:embed="rId2" cstate="print"/>
          <a:srcRect/>
          <a:stretch>
            <a:fillRect/>
          </a:stretch>
        </p:blipFill>
        <p:spPr bwMode="auto">
          <a:xfrm>
            <a:off x="1331640" y="1268760"/>
            <a:ext cx="4985366" cy="3603104"/>
          </a:xfrm>
          <a:prstGeom prst="rect">
            <a:avLst/>
          </a:prstGeom>
          <a:noFill/>
          <a:ln w="9525">
            <a:noFill/>
            <a:miter lim="800000"/>
            <a:headEnd/>
            <a:tailEnd/>
          </a:ln>
        </p:spPr>
      </p:pic>
      <p:sp>
        <p:nvSpPr>
          <p:cNvPr id="11" name="TextBox 10"/>
          <p:cNvSpPr txBox="1"/>
          <p:nvPr/>
        </p:nvSpPr>
        <p:spPr>
          <a:xfrm>
            <a:off x="179512" y="5013176"/>
            <a:ext cx="8686826" cy="1200329"/>
          </a:xfrm>
          <a:prstGeom prst="rect">
            <a:avLst/>
          </a:prstGeom>
          <a:noFill/>
        </p:spPr>
        <p:txBody>
          <a:bodyPr wrap="square" rtlCol="0">
            <a:spAutoFit/>
          </a:bodyPr>
          <a:lstStyle/>
          <a:p>
            <a:r>
              <a:rPr lang="it-IT" dirty="0"/>
              <a:t>The compressional stress is positive (on the right of the origin), the tensional ones negative.</a:t>
            </a:r>
            <a:r>
              <a:rPr lang="en-US" dirty="0"/>
              <a:t> </a:t>
            </a:r>
          </a:p>
          <a:p>
            <a:r>
              <a:rPr lang="en-US" dirty="0"/>
              <a:t>The shear stress downward is positive, the others negative. The angles measured </a:t>
            </a:r>
            <a:r>
              <a:rPr lang="it-IT" dirty="0"/>
              <a:t>counterclockwise from the </a:t>
            </a:r>
            <a:r>
              <a:rPr lang="el-GR" dirty="0"/>
              <a:t>σ</a:t>
            </a:r>
            <a:r>
              <a:rPr lang="it-IT" sz="1200" dirty="0"/>
              <a:t>1</a:t>
            </a:r>
            <a:r>
              <a:rPr lang="it-IT" dirty="0"/>
              <a:t>  are positive.</a:t>
            </a:r>
          </a:p>
          <a:p>
            <a:endParaRPr lang="it-IT"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idx="11"/>
          </p:nvPr>
        </p:nvSpPr>
        <p:spPr/>
        <p:txBody>
          <a:bodyPr/>
          <a:lstStyle/>
          <a:p>
            <a:fld id="{1085DE87-C515-4485-B35B-A1D496760DEA}" type="slidenum">
              <a:rPr lang="it-IT" sz="1400" b="1" smtClean="0"/>
              <a:pPr/>
              <a:t>35</a:t>
            </a:fld>
            <a:endParaRPr lang="it-IT" sz="1400" b="1" dirty="0"/>
          </a:p>
        </p:txBody>
      </p:sp>
      <p:sp>
        <p:nvSpPr>
          <p:cNvPr id="8" name="TextBox 7"/>
          <p:cNvSpPr txBox="1"/>
          <p:nvPr/>
        </p:nvSpPr>
        <p:spPr>
          <a:xfrm>
            <a:off x="41589" y="1340768"/>
            <a:ext cx="9102411" cy="646331"/>
          </a:xfrm>
          <a:prstGeom prst="rect">
            <a:avLst/>
          </a:prstGeom>
          <a:noFill/>
        </p:spPr>
        <p:txBody>
          <a:bodyPr wrap="square" rtlCol="0">
            <a:spAutoFit/>
          </a:bodyPr>
          <a:lstStyle/>
          <a:p>
            <a:r>
              <a:rPr lang="it-IT" dirty="0"/>
              <a:t>The shear stress is the biggest on two perpendicular planes : the first one is at </a:t>
            </a:r>
            <a:r>
              <a:rPr lang="el-GR" dirty="0"/>
              <a:t>ϑ</a:t>
            </a:r>
            <a:r>
              <a:rPr lang="it-IT" dirty="0"/>
              <a:t>= 45° from </a:t>
            </a:r>
            <a:r>
              <a:rPr lang="el-GR" dirty="0"/>
              <a:t>σ</a:t>
            </a:r>
            <a:r>
              <a:rPr lang="it-IT" dirty="0"/>
              <a:t>1, the second one is at</a:t>
            </a:r>
            <a:r>
              <a:rPr lang="el-GR" dirty="0"/>
              <a:t> ϑ</a:t>
            </a:r>
            <a:r>
              <a:rPr lang="it-IT" dirty="0"/>
              <a:t>= -45° from </a:t>
            </a:r>
            <a:r>
              <a:rPr lang="el-GR" dirty="0"/>
              <a:t>σ</a:t>
            </a:r>
            <a:r>
              <a:rPr lang="it-IT" dirty="0"/>
              <a:t>1. </a:t>
            </a:r>
          </a:p>
        </p:txBody>
      </p:sp>
      <p:pic>
        <p:nvPicPr>
          <p:cNvPr id="48130" name="Picture 2"/>
          <p:cNvPicPr>
            <a:picLocks noChangeAspect="1" noChangeArrowheads="1"/>
          </p:cNvPicPr>
          <p:nvPr/>
        </p:nvPicPr>
        <p:blipFill>
          <a:blip r:embed="rId2" cstate="print"/>
          <a:srcRect/>
          <a:stretch>
            <a:fillRect/>
          </a:stretch>
        </p:blipFill>
        <p:spPr bwMode="auto">
          <a:xfrm>
            <a:off x="899592" y="2348880"/>
            <a:ext cx="7013029" cy="2382373"/>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idx="11"/>
          </p:nvPr>
        </p:nvSpPr>
        <p:spPr/>
        <p:txBody>
          <a:bodyPr/>
          <a:lstStyle/>
          <a:p>
            <a:fld id="{1085DE87-C515-4485-B35B-A1D496760DEA}" type="slidenum">
              <a:rPr lang="it-IT" sz="1400" b="1" smtClean="0"/>
              <a:pPr/>
              <a:t>36</a:t>
            </a:fld>
            <a:endParaRPr lang="it-IT" sz="1400" b="1" dirty="0"/>
          </a:p>
        </p:txBody>
      </p:sp>
      <p:sp>
        <p:nvSpPr>
          <p:cNvPr id="8" name="TextBox 7"/>
          <p:cNvSpPr txBox="1"/>
          <p:nvPr/>
        </p:nvSpPr>
        <p:spPr>
          <a:xfrm>
            <a:off x="323528" y="1412776"/>
            <a:ext cx="8610370" cy="646331"/>
          </a:xfrm>
          <a:prstGeom prst="rect">
            <a:avLst/>
          </a:prstGeom>
          <a:noFill/>
        </p:spPr>
        <p:txBody>
          <a:bodyPr wrap="none" rtlCol="0">
            <a:spAutoFit/>
          </a:bodyPr>
          <a:lstStyle/>
          <a:p>
            <a:r>
              <a:rPr lang="it-IT" dirty="0"/>
              <a:t>Until now we have considered one surface/plane stress (one of the main stress is null), so </a:t>
            </a:r>
          </a:p>
          <a:p>
            <a:r>
              <a:rPr lang="it-IT" dirty="0"/>
              <a:t>the stress tensor (assuming</a:t>
            </a:r>
            <a:r>
              <a:rPr lang="el-GR" dirty="0"/>
              <a:t> σ</a:t>
            </a:r>
            <a:r>
              <a:rPr lang="it-IT" dirty="0"/>
              <a:t>3=0) is: </a:t>
            </a:r>
          </a:p>
        </p:txBody>
      </p:sp>
      <p:graphicFrame>
        <p:nvGraphicFramePr>
          <p:cNvPr id="11" name="Object 10"/>
          <p:cNvGraphicFramePr>
            <a:graphicFrameLocks noChangeAspect="1"/>
          </p:cNvGraphicFramePr>
          <p:nvPr/>
        </p:nvGraphicFramePr>
        <p:xfrm>
          <a:off x="3225800" y="2133600"/>
          <a:ext cx="3038196" cy="791344"/>
        </p:xfrm>
        <a:graphic>
          <a:graphicData uri="http://schemas.openxmlformats.org/presentationml/2006/ole">
            <mc:AlternateContent xmlns:mc="http://schemas.openxmlformats.org/markup-compatibility/2006">
              <mc:Choice xmlns:v="urn:schemas-microsoft-com:vml" Requires="v">
                <p:oleObj spid="_x0000_s49190" name="Equation" r:id="rId3" imgW="2730240" imgH="711000" progId="Equation.3">
                  <p:embed/>
                </p:oleObj>
              </mc:Choice>
              <mc:Fallback>
                <p:oleObj name="Equation" r:id="rId3" imgW="2730240" imgH="7110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5800" y="2133600"/>
                        <a:ext cx="3038196" cy="7913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251520" y="3140968"/>
            <a:ext cx="5440079" cy="369332"/>
          </a:xfrm>
          <a:prstGeom prst="rect">
            <a:avLst/>
          </a:prstGeom>
          <a:noFill/>
        </p:spPr>
        <p:txBody>
          <a:bodyPr wrap="none" rtlCol="0">
            <a:spAutoFit/>
          </a:bodyPr>
          <a:lstStyle/>
          <a:p>
            <a:r>
              <a:rPr lang="it-IT" dirty="0"/>
              <a:t>Possible bidimensional stress and their representation</a:t>
            </a:r>
          </a:p>
        </p:txBody>
      </p:sp>
      <p:pic>
        <p:nvPicPr>
          <p:cNvPr id="49156" name="Picture 4"/>
          <p:cNvPicPr>
            <a:picLocks noChangeAspect="1" noChangeArrowheads="1"/>
          </p:cNvPicPr>
          <p:nvPr/>
        </p:nvPicPr>
        <p:blipFill>
          <a:blip r:embed="rId5" cstate="print"/>
          <a:srcRect/>
          <a:stretch>
            <a:fillRect/>
          </a:stretch>
        </p:blipFill>
        <p:spPr bwMode="auto">
          <a:xfrm>
            <a:off x="1475655" y="3717032"/>
            <a:ext cx="7037835" cy="265701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Text Box 5"/>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A570F63-A0AE-4140-848E-7A12EEFCAED0}" type="slidenum">
              <a:rPr lang="it-IT" sz="1400" b="1">
                <a:solidFill>
                  <a:srgbClr val="898989"/>
                </a:solidFill>
                <a:latin typeface="Calibri"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37</a:t>
            </a:fld>
            <a:endParaRPr lang="it-IT" sz="1400" b="1">
              <a:solidFill>
                <a:srgbClr val="898989"/>
              </a:solidFill>
              <a:latin typeface="Calibri" pitchFamily="34" charset="0"/>
            </a:endParaRPr>
          </a:p>
        </p:txBody>
      </p:sp>
      <p:sp>
        <p:nvSpPr>
          <p:cNvPr id="22534" name="Text Box 6"/>
          <p:cNvSpPr txBox="1">
            <a:spLocks noChangeArrowheads="1"/>
          </p:cNvSpPr>
          <p:nvPr/>
        </p:nvSpPr>
        <p:spPr bwMode="auto">
          <a:xfrm>
            <a:off x="179388" y="1196975"/>
            <a:ext cx="8785225" cy="368300"/>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b="1" dirty="0">
                <a:solidFill>
                  <a:srgbClr val="000000"/>
                </a:solidFill>
                <a:latin typeface="Calibri" pitchFamily="34" charset="0"/>
              </a:rPr>
              <a:t>Esempi cerchio di Mohr</a:t>
            </a:r>
          </a:p>
        </p:txBody>
      </p:sp>
      <p:pic>
        <p:nvPicPr>
          <p:cNvPr id="32772" name="Picture 4"/>
          <p:cNvPicPr>
            <a:picLocks noChangeAspect="1" noChangeArrowheads="1"/>
          </p:cNvPicPr>
          <p:nvPr/>
        </p:nvPicPr>
        <p:blipFill>
          <a:blip r:embed="rId4" cstate="print"/>
          <a:srcRect/>
          <a:stretch>
            <a:fillRect/>
          </a:stretch>
        </p:blipFill>
        <p:spPr bwMode="auto">
          <a:xfrm>
            <a:off x="222718" y="1772816"/>
            <a:ext cx="4277274" cy="2376264"/>
          </a:xfrm>
          <a:prstGeom prst="rect">
            <a:avLst/>
          </a:prstGeom>
          <a:noFill/>
          <a:ln w="9525">
            <a:noFill/>
            <a:miter lim="800000"/>
            <a:headEnd/>
            <a:tailEnd/>
          </a:ln>
        </p:spPr>
      </p:pic>
      <p:pic>
        <p:nvPicPr>
          <p:cNvPr id="32773" name="Picture 5"/>
          <p:cNvPicPr>
            <a:picLocks noChangeAspect="1" noChangeArrowheads="1"/>
          </p:cNvPicPr>
          <p:nvPr/>
        </p:nvPicPr>
        <p:blipFill>
          <a:blip r:embed="rId5" cstate="print"/>
          <a:srcRect/>
          <a:stretch>
            <a:fillRect/>
          </a:stretch>
        </p:blipFill>
        <p:spPr bwMode="auto">
          <a:xfrm>
            <a:off x="4716016" y="1772816"/>
            <a:ext cx="4389645" cy="2304256"/>
          </a:xfrm>
          <a:prstGeom prst="rect">
            <a:avLst/>
          </a:prstGeom>
          <a:noFill/>
          <a:ln w="9525">
            <a:noFill/>
            <a:miter lim="800000"/>
            <a:headEnd/>
            <a:tailEnd/>
          </a:ln>
        </p:spPr>
      </p:pic>
      <p:sp>
        <p:nvSpPr>
          <p:cNvPr id="12" name="Text Box 8"/>
          <p:cNvSpPr txBox="1">
            <a:spLocks noChangeArrowheads="1"/>
          </p:cNvSpPr>
          <p:nvPr/>
        </p:nvSpPr>
        <p:spPr bwMode="auto">
          <a:xfrm>
            <a:off x="827584" y="4581128"/>
            <a:ext cx="2952328" cy="371513"/>
          </a:xfrm>
          <a:prstGeom prst="rect">
            <a:avLst/>
          </a:prstGeom>
          <a:noFill/>
          <a:ln w="9525">
            <a:noFill/>
            <a:round/>
            <a:headEnd/>
            <a:tailEnd/>
          </a:ln>
          <a:effectLst/>
        </p:spPr>
        <p:txBody>
          <a:bodyPr wrap="squar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4" charset="0"/>
              </a:rPr>
              <a:t>Cerchio di Mohr nel caso di  </a:t>
            </a:r>
          </a:p>
        </p:txBody>
      </p:sp>
      <p:sp>
        <p:nvSpPr>
          <p:cNvPr id="13" name="Text Box 8"/>
          <p:cNvSpPr txBox="1">
            <a:spLocks noChangeArrowheads="1"/>
          </p:cNvSpPr>
          <p:nvPr/>
        </p:nvSpPr>
        <p:spPr bwMode="auto">
          <a:xfrm>
            <a:off x="5724128" y="4581128"/>
            <a:ext cx="2952328" cy="371513"/>
          </a:xfrm>
          <a:prstGeom prst="rect">
            <a:avLst/>
          </a:prstGeom>
          <a:noFill/>
          <a:ln w="9525">
            <a:noFill/>
            <a:round/>
            <a:headEnd/>
            <a:tailEnd/>
          </a:ln>
          <a:effectLst/>
        </p:spPr>
        <p:txBody>
          <a:bodyPr wrap="squar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4" charset="0"/>
              </a:rPr>
              <a:t>Cerchio di Mohr nel caso di  </a:t>
            </a:r>
          </a:p>
        </p:txBody>
      </p:sp>
      <p:graphicFrame>
        <p:nvGraphicFramePr>
          <p:cNvPr id="33794" name="Object 2"/>
          <p:cNvGraphicFramePr>
            <a:graphicFrameLocks noChangeAspect="1"/>
          </p:cNvGraphicFramePr>
          <p:nvPr/>
        </p:nvGraphicFramePr>
        <p:xfrm>
          <a:off x="1259632" y="5013176"/>
          <a:ext cx="558800" cy="288925"/>
        </p:xfrm>
        <a:graphic>
          <a:graphicData uri="http://schemas.openxmlformats.org/presentationml/2006/ole">
            <mc:AlternateContent xmlns:mc="http://schemas.openxmlformats.org/markup-compatibility/2006">
              <mc:Choice xmlns:v="urn:schemas-microsoft-com:vml" Requires="v">
                <p:oleObj spid="_x0000_s87094" name="Equation" r:id="rId6" imgW="419040" imgH="215640" progId="Equation.3">
                  <p:embed/>
                </p:oleObj>
              </mc:Choice>
              <mc:Fallback>
                <p:oleObj name="Equation" r:id="rId6" imgW="419040" imgH="215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9632" y="5013176"/>
                        <a:ext cx="558800" cy="28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795" name="Object 3"/>
          <p:cNvGraphicFramePr>
            <a:graphicFrameLocks noChangeAspect="1"/>
          </p:cNvGraphicFramePr>
          <p:nvPr/>
        </p:nvGraphicFramePr>
        <p:xfrm>
          <a:off x="2411760" y="5013176"/>
          <a:ext cx="576263" cy="287338"/>
        </p:xfrm>
        <a:graphic>
          <a:graphicData uri="http://schemas.openxmlformats.org/presentationml/2006/ole">
            <mc:AlternateContent xmlns:mc="http://schemas.openxmlformats.org/markup-compatibility/2006">
              <mc:Choice xmlns:v="urn:schemas-microsoft-com:vml" Requires="v">
                <p:oleObj spid="_x0000_s87095" name="Equation" r:id="rId8" imgW="431640" imgH="215640" progId="Equation.3">
                  <p:embed/>
                </p:oleObj>
              </mc:Choice>
              <mc:Fallback>
                <p:oleObj name="Equation" r:id="rId8" imgW="431640" imgH="215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11760" y="5013176"/>
                        <a:ext cx="576263" cy="287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 Box 8"/>
          <p:cNvSpPr txBox="1">
            <a:spLocks noChangeArrowheads="1"/>
          </p:cNvSpPr>
          <p:nvPr/>
        </p:nvSpPr>
        <p:spPr bwMode="auto">
          <a:xfrm>
            <a:off x="2195736" y="5732816"/>
            <a:ext cx="1475656" cy="648512"/>
          </a:xfrm>
          <a:prstGeom prst="rect">
            <a:avLst/>
          </a:prstGeom>
          <a:noFill/>
          <a:ln w="9525">
            <a:noFill/>
            <a:round/>
            <a:headEnd/>
            <a:tailEnd/>
          </a:ln>
          <a:effectLst/>
        </p:spPr>
        <p:txBody>
          <a:bodyPr wrap="squar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4" charset="0"/>
              </a:rPr>
              <a:t>(tensione monoassiale)</a:t>
            </a:r>
          </a:p>
        </p:txBody>
      </p:sp>
      <p:cxnSp>
        <p:nvCxnSpPr>
          <p:cNvPr id="18" name="Straight Arrow Connector 17"/>
          <p:cNvCxnSpPr/>
          <p:nvPr/>
        </p:nvCxnSpPr>
        <p:spPr>
          <a:xfrm>
            <a:off x="2699792" y="5373216"/>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33796" name="Object 4"/>
          <p:cNvGraphicFramePr>
            <a:graphicFrameLocks noChangeAspect="1"/>
          </p:cNvGraphicFramePr>
          <p:nvPr/>
        </p:nvGraphicFramePr>
        <p:xfrm>
          <a:off x="6156176" y="5157192"/>
          <a:ext cx="558800" cy="288925"/>
        </p:xfrm>
        <a:graphic>
          <a:graphicData uri="http://schemas.openxmlformats.org/presentationml/2006/ole">
            <mc:AlternateContent xmlns:mc="http://schemas.openxmlformats.org/markup-compatibility/2006">
              <mc:Choice xmlns:v="urn:schemas-microsoft-com:vml" Requires="v">
                <p:oleObj spid="_x0000_s87096" name="Equation" r:id="rId10" imgW="419040" imgH="215640" progId="Equation.3">
                  <p:embed/>
                </p:oleObj>
              </mc:Choice>
              <mc:Fallback>
                <p:oleObj name="Equation" r:id="rId10" imgW="419040" imgH="2156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56176" y="5157192"/>
                        <a:ext cx="558800" cy="28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797" name="Object 5"/>
          <p:cNvGraphicFramePr>
            <a:graphicFrameLocks noChangeAspect="1"/>
          </p:cNvGraphicFramePr>
          <p:nvPr/>
        </p:nvGraphicFramePr>
        <p:xfrm>
          <a:off x="7236296" y="5157192"/>
          <a:ext cx="576262" cy="287338"/>
        </p:xfrm>
        <a:graphic>
          <a:graphicData uri="http://schemas.openxmlformats.org/presentationml/2006/ole">
            <mc:AlternateContent xmlns:mc="http://schemas.openxmlformats.org/markup-compatibility/2006">
              <mc:Choice xmlns:v="urn:schemas-microsoft-com:vml" Requires="v">
                <p:oleObj spid="_x0000_s87097" name="Equation" r:id="rId12" imgW="431640" imgH="215640" progId="Equation.3">
                  <p:embed/>
                </p:oleObj>
              </mc:Choice>
              <mc:Fallback>
                <p:oleObj name="Equation" r:id="rId12" imgW="431640" imgH="21564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36296" y="5157192"/>
                        <a:ext cx="576262" cy="287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 Box 8"/>
          <p:cNvSpPr txBox="1">
            <a:spLocks noChangeArrowheads="1"/>
          </p:cNvSpPr>
          <p:nvPr/>
        </p:nvSpPr>
        <p:spPr bwMode="auto">
          <a:xfrm>
            <a:off x="6804248" y="5877272"/>
            <a:ext cx="1691680" cy="648512"/>
          </a:xfrm>
          <a:prstGeom prst="rect">
            <a:avLst/>
          </a:prstGeom>
          <a:noFill/>
          <a:ln w="9525">
            <a:noFill/>
            <a:round/>
            <a:headEnd/>
            <a:tailEnd/>
          </a:ln>
          <a:effectLst/>
        </p:spPr>
        <p:txBody>
          <a:bodyPr wrap="squar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4" charset="0"/>
              </a:rPr>
              <a:t>(compressione monoassiale)</a:t>
            </a:r>
          </a:p>
        </p:txBody>
      </p:sp>
      <p:cxnSp>
        <p:nvCxnSpPr>
          <p:cNvPr id="22" name="Straight Arrow Connector 21"/>
          <p:cNvCxnSpPr/>
          <p:nvPr/>
        </p:nvCxnSpPr>
        <p:spPr>
          <a:xfrm>
            <a:off x="7524328" y="5589240"/>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69445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idx="11"/>
          </p:nvPr>
        </p:nvSpPr>
        <p:spPr/>
        <p:txBody>
          <a:bodyPr/>
          <a:lstStyle/>
          <a:p>
            <a:fld id="{1085DE87-C515-4485-B35B-A1D496760DEA}" type="slidenum">
              <a:rPr lang="it-IT" sz="1400" b="1" smtClean="0"/>
              <a:pPr/>
              <a:t>38</a:t>
            </a:fld>
            <a:endParaRPr lang="it-IT" sz="1400" b="1" dirty="0"/>
          </a:p>
        </p:txBody>
      </p:sp>
      <p:sp>
        <p:nvSpPr>
          <p:cNvPr id="8" name="TextBox 7"/>
          <p:cNvSpPr txBox="1"/>
          <p:nvPr/>
        </p:nvSpPr>
        <p:spPr>
          <a:xfrm>
            <a:off x="1" y="1268760"/>
            <a:ext cx="9144000" cy="923330"/>
          </a:xfrm>
          <a:prstGeom prst="rect">
            <a:avLst/>
          </a:prstGeom>
          <a:noFill/>
        </p:spPr>
        <p:txBody>
          <a:bodyPr wrap="square" rtlCol="0">
            <a:spAutoFit/>
          </a:bodyPr>
          <a:lstStyle/>
          <a:p>
            <a:pPr algn="just"/>
            <a:r>
              <a:rPr lang="it-IT" dirty="0"/>
              <a:t>Passing from surface stress to tridimensional one, there will be three couples of main stress with which to build three Mohr’s circles, each of ones represent the stress state on the plane containing the main corresponding axes. </a:t>
            </a:r>
          </a:p>
        </p:txBody>
      </p:sp>
      <p:pic>
        <p:nvPicPr>
          <p:cNvPr id="50178" name="Picture 2"/>
          <p:cNvPicPr>
            <a:picLocks noChangeAspect="1" noChangeArrowheads="1"/>
          </p:cNvPicPr>
          <p:nvPr/>
        </p:nvPicPr>
        <p:blipFill>
          <a:blip r:embed="rId2" cstate="print"/>
          <a:srcRect/>
          <a:stretch>
            <a:fillRect/>
          </a:stretch>
        </p:blipFill>
        <p:spPr bwMode="auto">
          <a:xfrm>
            <a:off x="1835696" y="2348880"/>
            <a:ext cx="5960913" cy="2757179"/>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idx="11"/>
          </p:nvPr>
        </p:nvSpPr>
        <p:spPr/>
        <p:txBody>
          <a:bodyPr/>
          <a:lstStyle/>
          <a:p>
            <a:fld id="{1085DE87-C515-4485-B35B-A1D496760DEA}" type="slidenum">
              <a:rPr lang="it-IT" sz="1400" b="1" smtClean="0"/>
              <a:pPr/>
              <a:t>39</a:t>
            </a:fld>
            <a:endParaRPr lang="it-IT" sz="1400" b="1" dirty="0"/>
          </a:p>
        </p:txBody>
      </p:sp>
      <p:sp>
        <p:nvSpPr>
          <p:cNvPr id="8" name="TextBox 7"/>
          <p:cNvSpPr txBox="1"/>
          <p:nvPr/>
        </p:nvSpPr>
        <p:spPr>
          <a:xfrm>
            <a:off x="36137" y="1340768"/>
            <a:ext cx="9000360" cy="923330"/>
          </a:xfrm>
          <a:prstGeom prst="rect">
            <a:avLst/>
          </a:prstGeom>
          <a:noFill/>
        </p:spPr>
        <p:txBody>
          <a:bodyPr wrap="square" rtlCol="0">
            <a:spAutoFit/>
          </a:bodyPr>
          <a:lstStyle/>
          <a:p>
            <a:r>
              <a:rPr lang="it-IT" dirty="0"/>
              <a:t>By symmetry we have represented only the part of the graphyc corresponding to </a:t>
            </a:r>
            <a:r>
              <a:rPr lang="el-GR" dirty="0"/>
              <a:t>τ</a:t>
            </a:r>
            <a:r>
              <a:rPr lang="it-IT" dirty="0"/>
              <a:t> &gt; 0. it can be shown that </a:t>
            </a:r>
            <a:r>
              <a:rPr lang="en-US" dirty="0"/>
              <a:t>any point lying between the three circles can represents the normal and shear stress on a plane oriented with normal n̂=(</a:t>
            </a:r>
            <a:r>
              <a:rPr lang="it-IT" dirty="0"/>
              <a:t>cos </a:t>
            </a:r>
            <a:r>
              <a:rPr lang="el-GR" dirty="0"/>
              <a:t>φ</a:t>
            </a:r>
            <a:r>
              <a:rPr lang="it-IT" dirty="0"/>
              <a:t>, cos</a:t>
            </a:r>
            <a:r>
              <a:rPr lang="el-GR" dirty="0"/>
              <a:t>β</a:t>
            </a:r>
            <a:r>
              <a:rPr lang="it-IT" dirty="0"/>
              <a:t>, cos</a:t>
            </a:r>
            <a:r>
              <a:rPr lang="el-GR" dirty="0"/>
              <a:t>ϑ</a:t>
            </a:r>
            <a:r>
              <a:rPr lang="it-IT" dirty="0"/>
              <a:t>). For the palane dS the point is q!</a:t>
            </a:r>
          </a:p>
        </p:txBody>
      </p:sp>
      <p:pic>
        <p:nvPicPr>
          <p:cNvPr id="51202" name="Picture 2"/>
          <p:cNvPicPr>
            <a:picLocks noChangeAspect="1" noChangeArrowheads="1"/>
          </p:cNvPicPr>
          <p:nvPr/>
        </p:nvPicPr>
        <p:blipFill>
          <a:blip r:embed="rId2" cstate="print"/>
          <a:srcRect/>
          <a:stretch>
            <a:fillRect/>
          </a:stretch>
        </p:blipFill>
        <p:spPr bwMode="auto">
          <a:xfrm>
            <a:off x="1331640" y="3068960"/>
            <a:ext cx="7164288" cy="313912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294967295"/>
          </p:nvPr>
        </p:nvSpPr>
        <p:spPr>
          <a:xfrm>
            <a:off x="6553200" y="6356350"/>
            <a:ext cx="2133600" cy="365125"/>
          </a:xfrm>
          <a:prstGeom prst="rect">
            <a:avLst/>
          </a:prstGeom>
        </p:spPr>
        <p:txBody>
          <a:bodyPr/>
          <a:lstStyle/>
          <a:p>
            <a:fld id="{1085DE87-C515-4485-B35B-A1D496760DEA}" type="slidenum">
              <a:rPr lang="it-IT" sz="1400" b="1" smtClean="0"/>
              <a:pPr/>
              <a:t>4</a:t>
            </a:fld>
            <a:endParaRPr lang="it-IT" sz="1400" b="1" dirty="0"/>
          </a:p>
        </p:txBody>
      </p:sp>
      <p:pic>
        <p:nvPicPr>
          <p:cNvPr id="56322" name="Picture 2" descr="http://upload.wikimedia.org/wikipedia/commons/thumb/b/b3/Components_stress_tensor_cartesian.svg/505px-Components_stress_tensor_cartesian.svg.png"/>
          <p:cNvPicPr>
            <a:picLocks noChangeAspect="1" noChangeArrowheads="1"/>
          </p:cNvPicPr>
          <p:nvPr/>
        </p:nvPicPr>
        <p:blipFill>
          <a:blip r:embed="rId2" cstate="print"/>
          <a:srcRect/>
          <a:stretch>
            <a:fillRect/>
          </a:stretch>
        </p:blipFill>
        <p:spPr bwMode="auto">
          <a:xfrm>
            <a:off x="3275856" y="1805632"/>
            <a:ext cx="4810125" cy="4048125"/>
          </a:xfrm>
          <a:prstGeom prst="rect">
            <a:avLst/>
          </a:prstGeom>
          <a:noFill/>
        </p:spPr>
      </p:pic>
      <p:sp>
        <p:nvSpPr>
          <p:cNvPr id="13" name="TextBox 12"/>
          <p:cNvSpPr txBox="1"/>
          <p:nvPr/>
        </p:nvSpPr>
        <p:spPr>
          <a:xfrm>
            <a:off x="6084168" y="6021288"/>
            <a:ext cx="1395831" cy="369332"/>
          </a:xfrm>
          <a:prstGeom prst="rect">
            <a:avLst/>
          </a:prstGeom>
          <a:noFill/>
        </p:spPr>
        <p:txBody>
          <a:bodyPr wrap="none" rtlCol="0">
            <a:spAutoFit/>
          </a:bodyPr>
          <a:lstStyle/>
          <a:p>
            <a:r>
              <a:rPr lang="it-IT" dirty="0">
                <a:solidFill>
                  <a:schemeClr val="tx2"/>
                </a:solidFill>
              </a:rPr>
              <a:t>Stress tensor</a:t>
            </a:r>
          </a:p>
        </p:txBody>
      </p:sp>
      <p:sp>
        <p:nvSpPr>
          <p:cNvPr id="14" name="TextBox 13"/>
          <p:cNvSpPr txBox="1"/>
          <p:nvPr/>
        </p:nvSpPr>
        <p:spPr>
          <a:xfrm>
            <a:off x="179512" y="1916832"/>
            <a:ext cx="3024336" cy="1200329"/>
          </a:xfrm>
          <a:prstGeom prst="rect">
            <a:avLst/>
          </a:prstGeom>
          <a:noFill/>
        </p:spPr>
        <p:txBody>
          <a:bodyPr wrap="square" rtlCol="0">
            <a:spAutoFit/>
          </a:bodyPr>
          <a:lstStyle/>
          <a:p>
            <a:pPr algn="just"/>
            <a:r>
              <a:rPr lang="en-US" dirty="0"/>
              <a:t>Tensors are geometric objects that describe linear relations between vectors, scalars, and other tensors.</a:t>
            </a:r>
            <a:endParaRPr lang="it-IT" dirty="0"/>
          </a:p>
        </p:txBody>
      </p:sp>
    </p:spTree>
    <p:extLst>
      <p:ext uri="{BB962C8B-B14F-4D97-AF65-F5344CB8AC3E}">
        <p14:creationId xmlns:p14="http://schemas.microsoft.com/office/powerpoint/2010/main" val="12944808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 Box 5"/>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05A69D8-2706-475E-A5E4-A4FCEF39DAEB}" type="slidenum">
              <a:rPr lang="it-IT" sz="1400" b="1">
                <a:solidFill>
                  <a:srgbClr val="898989"/>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40</a:t>
            </a:fld>
            <a:endParaRPr lang="it-IT" sz="1400" b="1">
              <a:solidFill>
                <a:srgbClr val="898989"/>
              </a:solidFill>
              <a:latin typeface="Calibri" pitchFamily="32" charset="0"/>
            </a:endParaRPr>
          </a:p>
        </p:txBody>
      </p:sp>
      <p:pic>
        <p:nvPicPr>
          <p:cNvPr id="3079" name="Picture 7"/>
          <p:cNvPicPr>
            <a:picLocks noChangeAspect="1" noChangeArrowheads="1"/>
          </p:cNvPicPr>
          <p:nvPr/>
        </p:nvPicPr>
        <p:blipFill>
          <a:blip r:embed="rId4" cstate="print"/>
          <a:srcRect/>
          <a:stretch>
            <a:fillRect/>
          </a:stretch>
        </p:blipFill>
        <p:spPr bwMode="auto">
          <a:xfrm>
            <a:off x="899592" y="3284984"/>
            <a:ext cx="1401763" cy="1706562"/>
          </a:xfrm>
          <a:prstGeom prst="rect">
            <a:avLst/>
          </a:prstGeom>
          <a:noFill/>
          <a:ln w="9525">
            <a:noFill/>
            <a:round/>
            <a:headEnd/>
            <a:tailEnd/>
          </a:ln>
          <a:effectLst/>
        </p:spPr>
      </p:pic>
      <p:pic>
        <p:nvPicPr>
          <p:cNvPr id="3080" name="Picture 8"/>
          <p:cNvPicPr>
            <a:picLocks noChangeAspect="1" noChangeArrowheads="1"/>
          </p:cNvPicPr>
          <p:nvPr/>
        </p:nvPicPr>
        <p:blipFill>
          <a:blip r:embed="rId5" cstate="print"/>
          <a:srcRect/>
          <a:stretch>
            <a:fillRect/>
          </a:stretch>
        </p:blipFill>
        <p:spPr bwMode="auto">
          <a:xfrm>
            <a:off x="2555776" y="3645024"/>
            <a:ext cx="2103438" cy="1236662"/>
          </a:xfrm>
          <a:prstGeom prst="rect">
            <a:avLst/>
          </a:prstGeom>
          <a:noFill/>
          <a:ln w="9525">
            <a:noFill/>
            <a:round/>
            <a:headEnd/>
            <a:tailEnd/>
          </a:ln>
          <a:effectLst/>
        </p:spPr>
      </p:pic>
      <p:grpSp>
        <p:nvGrpSpPr>
          <p:cNvPr id="15" name="Group 14"/>
          <p:cNvGrpSpPr/>
          <p:nvPr/>
        </p:nvGrpSpPr>
        <p:grpSpPr>
          <a:xfrm>
            <a:off x="5292080" y="3501008"/>
            <a:ext cx="3240311" cy="1556370"/>
            <a:chOff x="5292080" y="3501008"/>
            <a:chExt cx="3240311" cy="1556370"/>
          </a:xfrm>
        </p:grpSpPr>
        <p:sp>
          <p:nvSpPr>
            <p:cNvPr id="3081" name="Text Box 9"/>
            <p:cNvSpPr txBox="1">
              <a:spLocks noChangeArrowheads="1"/>
            </p:cNvSpPr>
            <p:nvPr/>
          </p:nvSpPr>
          <p:spPr bwMode="auto">
            <a:xfrm>
              <a:off x="5292080" y="3501008"/>
              <a:ext cx="2150823" cy="1479509"/>
            </a:xfrm>
            <a:prstGeom prst="rect">
              <a:avLst/>
            </a:prstGeom>
            <a:noFill/>
            <a:ln w="9525">
              <a:noFill/>
              <a:round/>
              <a:headEnd/>
              <a:tailEnd/>
            </a:ln>
            <a:effec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Small deformations:</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dirty="0">
                <a:solidFill>
                  <a:srgbClr val="000000"/>
                </a:solidFill>
                <a:latin typeface="Calibri" pitchFamily="32" charset="0"/>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Elongation:</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dirty="0">
                <a:solidFill>
                  <a:srgbClr val="000000"/>
                </a:solidFill>
                <a:latin typeface="Calibri" pitchFamily="32" charset="0"/>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Linear deformation:  </a:t>
              </a:r>
            </a:p>
          </p:txBody>
        </p:sp>
        <p:graphicFrame>
          <p:nvGraphicFramePr>
            <p:cNvPr id="3082" name="Object 10"/>
            <p:cNvGraphicFramePr>
              <a:graphicFrameLocks noChangeAspect="1"/>
            </p:cNvGraphicFramePr>
            <p:nvPr/>
          </p:nvGraphicFramePr>
          <p:xfrm>
            <a:off x="7524328" y="4581128"/>
            <a:ext cx="1008063" cy="476250"/>
          </p:xfrm>
          <a:graphic>
            <a:graphicData uri="http://schemas.openxmlformats.org/presentationml/2006/ole">
              <mc:AlternateContent xmlns:mc="http://schemas.openxmlformats.org/markup-compatibility/2006">
                <mc:Choice xmlns:v="urn:schemas-microsoft-com:vml" Requires="v">
                  <p:oleObj spid="_x0000_s62508" r:id="rId6" imgW="914400" imgH="431800" progId="Equation.3">
                    <p:embed/>
                  </p:oleObj>
                </mc:Choice>
                <mc:Fallback>
                  <p:oleObj r:id="rId6" imgW="914400" imgH="431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24328" y="4581128"/>
                          <a:ext cx="1008063" cy="4762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3083" name="Object 11"/>
            <p:cNvGraphicFramePr>
              <a:graphicFrameLocks noChangeAspect="1"/>
            </p:cNvGraphicFramePr>
            <p:nvPr/>
          </p:nvGraphicFramePr>
          <p:xfrm>
            <a:off x="6876256" y="4077072"/>
            <a:ext cx="768350" cy="288925"/>
          </p:xfrm>
          <a:graphic>
            <a:graphicData uri="http://schemas.openxmlformats.org/presentationml/2006/ole">
              <mc:AlternateContent xmlns:mc="http://schemas.openxmlformats.org/markup-compatibility/2006">
                <mc:Choice xmlns:v="urn:schemas-microsoft-com:vml" Requires="v">
                  <p:oleObj spid="_x0000_s62509" r:id="rId8" imgW="609600" imgH="228600" progId="Equation.3">
                    <p:embed/>
                  </p:oleObj>
                </mc:Choice>
                <mc:Fallback>
                  <p:oleObj r:id="rId8" imgW="609600" imgH="228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76256" y="4077072"/>
                          <a:ext cx="768350" cy="28892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pSp>
      <p:sp>
        <p:nvSpPr>
          <p:cNvPr id="13" name="Rectangle 6"/>
          <p:cNvSpPr>
            <a:spLocks noChangeArrowheads="1"/>
          </p:cNvSpPr>
          <p:nvPr/>
        </p:nvSpPr>
        <p:spPr bwMode="auto">
          <a:xfrm>
            <a:off x="0" y="1268760"/>
            <a:ext cx="8856984" cy="1754326"/>
          </a:xfrm>
          <a:prstGeom prst="rect">
            <a:avLst/>
          </a:prstGeom>
          <a:noFill/>
          <a:ln w="9525">
            <a:noFill/>
            <a:miter lim="800000"/>
            <a:headEnd/>
            <a:tailEnd/>
          </a:ln>
        </p:spPr>
        <p:txBody>
          <a:bodyPr wrap="square">
            <a:spAutoFit/>
          </a:bodyPr>
          <a:lstStyle/>
          <a:p>
            <a:r>
              <a:rPr lang="it-IT" dirty="0">
                <a:solidFill>
                  <a:schemeClr val="tx1"/>
                </a:solidFill>
                <a:latin typeface="+mn-lt"/>
              </a:rPr>
              <a:t>Solid bodies are never completely rigid; under the action of forces applied these bodies are deformed. </a:t>
            </a:r>
            <a:r>
              <a:rPr lang="en-US" dirty="0">
                <a:solidFill>
                  <a:schemeClr val="tx1"/>
                </a:solidFill>
                <a:latin typeface="+mn-lt"/>
              </a:rPr>
              <a:t>The strain are said to be elastic if they disappear when stopped the forces that have produced them, and the body on which these forces acted, it will be said elastic body otherwise deformations are said to be permanent. Consider the purely geometrical study of the distribution of displacements and deformations of an elastic body, without caring to consider the forces that caused these changes.</a:t>
            </a:r>
            <a:endParaRPr lang="it-IT" dirty="0">
              <a:solidFill>
                <a:schemeClr val="tx1"/>
              </a:solidFill>
              <a:latin typeface="+mn-lt"/>
            </a:endParaRPr>
          </a:p>
        </p:txBody>
      </p:sp>
    </p:spTree>
    <p:extLst>
      <p:ext uri="{BB962C8B-B14F-4D97-AF65-F5344CB8AC3E}">
        <p14:creationId xmlns:p14="http://schemas.microsoft.com/office/powerpoint/2010/main" val="2174259399"/>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Text Box 5"/>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AEC8CAE-7378-43F9-8535-659D02A90F23}" type="slidenum">
              <a:rPr lang="it-IT" sz="1400" b="1">
                <a:solidFill>
                  <a:srgbClr val="898989"/>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41</a:t>
            </a:fld>
            <a:endParaRPr lang="it-IT" sz="1400" b="1">
              <a:solidFill>
                <a:srgbClr val="898989"/>
              </a:solidFill>
              <a:latin typeface="Calibri" pitchFamily="32" charset="0"/>
            </a:endParaRPr>
          </a:p>
        </p:txBody>
      </p:sp>
      <p:sp>
        <p:nvSpPr>
          <p:cNvPr id="4102" name="Text Box 6"/>
          <p:cNvSpPr txBox="1">
            <a:spLocks noChangeArrowheads="1"/>
          </p:cNvSpPr>
          <p:nvPr/>
        </p:nvSpPr>
        <p:spPr bwMode="auto">
          <a:xfrm>
            <a:off x="179512" y="1268760"/>
            <a:ext cx="4752975" cy="2310505"/>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Consider a stress acting in the x direction on an elastic thread. The point L on the thread moves of a distance u to the point L’ when the stress is applied, instead the point M moves to the point M’ at the distance u+</a:t>
            </a:r>
            <a:r>
              <a:rPr lang="el-GR" dirty="0">
                <a:solidFill>
                  <a:srgbClr val="000000"/>
                </a:solidFill>
                <a:latin typeface="Calibri" pitchFamily="32" charset="0"/>
              </a:rPr>
              <a:t>δ</a:t>
            </a:r>
            <a:r>
              <a:rPr lang="it-IT" dirty="0">
                <a:solidFill>
                  <a:srgbClr val="000000"/>
                </a:solidFill>
                <a:latin typeface="Calibri" pitchFamily="32" charset="0"/>
              </a:rPr>
              <a:t>u. The strain in the x direction and indicate with e</a:t>
            </a:r>
            <a:r>
              <a:rPr lang="it-IT" baseline="-25000" dirty="0">
                <a:solidFill>
                  <a:srgbClr val="000000"/>
                </a:solidFill>
                <a:latin typeface="Calibri" pitchFamily="32" charset="0"/>
              </a:rPr>
              <a:t>xx</a:t>
            </a:r>
            <a:r>
              <a:rPr lang="it-IT" dirty="0">
                <a:solidFill>
                  <a:srgbClr val="000000"/>
                </a:solidFill>
                <a:latin typeface="Calibri" pitchFamily="32" charset="0"/>
              </a:rPr>
              <a:t> is defined by the ratio between the elongation and the original length of the elastic thread:</a:t>
            </a:r>
          </a:p>
        </p:txBody>
      </p:sp>
      <p:pic>
        <p:nvPicPr>
          <p:cNvPr id="4103" name="Picture 7"/>
          <p:cNvPicPr>
            <a:picLocks noChangeAspect="1" noChangeArrowheads="1"/>
          </p:cNvPicPr>
          <p:nvPr/>
        </p:nvPicPr>
        <p:blipFill>
          <a:blip r:embed="rId4" cstate="print"/>
          <a:srcRect/>
          <a:stretch>
            <a:fillRect/>
          </a:stretch>
        </p:blipFill>
        <p:spPr bwMode="auto">
          <a:xfrm>
            <a:off x="5436096" y="1628800"/>
            <a:ext cx="2852738" cy="1116012"/>
          </a:xfrm>
          <a:prstGeom prst="rect">
            <a:avLst/>
          </a:prstGeom>
          <a:noFill/>
          <a:ln w="9525">
            <a:noFill/>
            <a:round/>
            <a:headEnd/>
            <a:tailEnd/>
          </a:ln>
          <a:effectLst/>
        </p:spPr>
      </p:pic>
      <p:graphicFrame>
        <p:nvGraphicFramePr>
          <p:cNvPr id="4104" name="Object 8"/>
          <p:cNvGraphicFramePr>
            <a:graphicFrameLocks noChangeAspect="1"/>
          </p:cNvGraphicFramePr>
          <p:nvPr>
            <p:extLst/>
          </p:nvPr>
        </p:nvGraphicFramePr>
        <p:xfrm>
          <a:off x="2195736" y="3720619"/>
          <a:ext cx="4808538" cy="719138"/>
        </p:xfrm>
        <a:graphic>
          <a:graphicData uri="http://schemas.openxmlformats.org/presentationml/2006/ole">
            <mc:AlternateContent xmlns:mc="http://schemas.openxmlformats.org/markup-compatibility/2006">
              <mc:Choice xmlns:v="urn:schemas-microsoft-com:vml" Requires="v">
                <p:oleObj spid="_x0000_s63511" r:id="rId5" imgW="3111500" imgH="419100" progId="Equation.3">
                  <p:embed/>
                </p:oleObj>
              </mc:Choice>
              <mc:Fallback>
                <p:oleObj r:id="rId5" imgW="3111500" imgH="4191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5736" y="3720619"/>
                        <a:ext cx="4808538" cy="719138"/>
                      </a:xfrm>
                      <a:prstGeom prst="rect">
                        <a:avLst/>
                      </a:prstGeom>
                      <a:noFill/>
                      <a:ln w="57150">
                        <a:solidFill>
                          <a:srgbClr val="FF0000"/>
                        </a:solidFill>
                      </a:ln>
                      <a:extLst/>
                    </p:spPr>
                  </p:pic>
                </p:oleObj>
              </mc:Fallback>
            </mc:AlternateContent>
          </a:graphicData>
        </a:graphic>
      </p:graphicFrame>
      <p:sp>
        <p:nvSpPr>
          <p:cNvPr id="10" name="Rectangle 9"/>
          <p:cNvSpPr/>
          <p:nvPr/>
        </p:nvSpPr>
        <p:spPr>
          <a:xfrm>
            <a:off x="251520" y="4509120"/>
            <a:ext cx="8784976" cy="369332"/>
          </a:xfrm>
          <a:prstGeom prst="rect">
            <a:avLst/>
          </a:prstGeom>
        </p:spPr>
        <p:txBody>
          <a:bodyPr wrap="square">
            <a:spAutoFit/>
          </a:bodyPr>
          <a:lstStyle/>
          <a:p>
            <a:r>
              <a:rPr lang="en-US" sz="1800" b="0" dirty="0">
                <a:solidFill>
                  <a:schemeClr val="tx1"/>
                </a:solidFill>
                <a:latin typeface="+mn-lt"/>
              </a:rPr>
              <a:t>Implicit in our discussion is the assumption that the </a:t>
            </a:r>
            <a:r>
              <a:rPr lang="en-US" sz="1800" b="0" u="sng" dirty="0">
                <a:solidFill>
                  <a:schemeClr val="tx1"/>
                </a:solidFill>
                <a:latin typeface="+mn-lt"/>
              </a:rPr>
              <a:t>deformations are small.</a:t>
            </a:r>
            <a:endParaRPr lang="it-IT" dirty="0">
              <a:solidFill>
                <a:schemeClr val="tx1"/>
              </a:solidFill>
              <a:latin typeface="+mn-lt"/>
            </a:endParaRPr>
          </a:p>
        </p:txBody>
      </p:sp>
    </p:spTree>
    <p:extLst>
      <p:ext uri="{BB962C8B-B14F-4D97-AF65-F5344CB8AC3E}">
        <p14:creationId xmlns:p14="http://schemas.microsoft.com/office/powerpoint/2010/main" val="18733365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p:cNvPicPr>
            <a:picLocks noChangeAspect="1" noChangeArrowheads="1"/>
          </p:cNvPicPr>
          <p:nvPr/>
        </p:nvPicPr>
        <p:blipFill>
          <a:blip r:embed="rId4" cstate="print"/>
          <a:srcRect/>
          <a:stretch>
            <a:fillRect/>
          </a:stretch>
        </p:blipFill>
        <p:spPr bwMode="auto">
          <a:xfrm>
            <a:off x="4355976" y="1135134"/>
            <a:ext cx="4126359" cy="3734026"/>
          </a:xfrm>
          <a:prstGeom prst="rect">
            <a:avLst/>
          </a:prstGeom>
          <a:noFill/>
          <a:ln w="9525">
            <a:noFill/>
            <a:round/>
            <a:headEnd/>
            <a:tailEnd/>
          </a:ln>
          <a:effectLst/>
        </p:spPr>
      </p:pic>
      <p:sp>
        <p:nvSpPr>
          <p:cNvPr id="5125" name="Text Box 5"/>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CDDC288-C2CE-45F5-9620-140C19EF9D35}" type="slidenum">
              <a:rPr lang="it-IT" sz="1400" b="1">
                <a:solidFill>
                  <a:srgbClr val="898989"/>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42</a:t>
            </a:fld>
            <a:endParaRPr lang="it-IT" sz="1400" b="1">
              <a:solidFill>
                <a:srgbClr val="898989"/>
              </a:solidFill>
              <a:latin typeface="Calibri" pitchFamily="32" charset="0"/>
            </a:endParaRPr>
          </a:p>
        </p:txBody>
      </p:sp>
      <p:sp>
        <p:nvSpPr>
          <p:cNvPr id="5126" name="Text Box 6"/>
          <p:cNvSpPr txBox="1">
            <a:spLocks noChangeArrowheads="1"/>
          </p:cNvSpPr>
          <p:nvPr/>
        </p:nvSpPr>
        <p:spPr bwMode="auto">
          <a:xfrm>
            <a:off x="107950" y="1341438"/>
            <a:ext cx="4032250" cy="1202510"/>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In the bidimensional case, we consider the deformations of the rectangle PQRT in the plane x-y. The P, Q,S points moves to P’, Q’, S’.</a:t>
            </a:r>
          </a:p>
        </p:txBody>
      </p:sp>
      <p:grpSp>
        <p:nvGrpSpPr>
          <p:cNvPr id="26" name="Group 25"/>
          <p:cNvGrpSpPr/>
          <p:nvPr/>
        </p:nvGrpSpPr>
        <p:grpSpPr>
          <a:xfrm>
            <a:off x="250825" y="2636912"/>
            <a:ext cx="3863975" cy="1663700"/>
            <a:chOff x="250825" y="2636912"/>
            <a:chExt cx="3863975" cy="1663700"/>
          </a:xfrm>
        </p:grpSpPr>
        <p:graphicFrame>
          <p:nvGraphicFramePr>
            <p:cNvPr id="5127" name="Object 7"/>
            <p:cNvGraphicFramePr>
              <a:graphicFrameLocks noChangeAspect="1"/>
            </p:cNvGraphicFramePr>
            <p:nvPr/>
          </p:nvGraphicFramePr>
          <p:xfrm>
            <a:off x="323850" y="2655962"/>
            <a:ext cx="592138" cy="277812"/>
          </p:xfrm>
          <a:graphic>
            <a:graphicData uri="http://schemas.openxmlformats.org/presentationml/2006/ole">
              <mc:AlternateContent xmlns:mc="http://schemas.openxmlformats.org/markup-compatibility/2006">
                <mc:Choice xmlns:v="urn:schemas-microsoft-com:vml" Requires="v">
                  <p:oleObj spid="_x0000_s64682" r:id="rId5" imgW="482391" imgH="203112" progId="Equation.3">
                    <p:embed/>
                  </p:oleObj>
                </mc:Choice>
                <mc:Fallback>
                  <p:oleObj r:id="rId5" imgW="482391" imgH="203112"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2655962"/>
                          <a:ext cx="592138" cy="277812"/>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5129" name="Object 9"/>
            <p:cNvGraphicFramePr>
              <a:graphicFrameLocks noChangeAspect="1"/>
            </p:cNvGraphicFramePr>
            <p:nvPr/>
          </p:nvGraphicFramePr>
          <p:xfrm>
            <a:off x="1692275" y="2636912"/>
            <a:ext cx="1079500" cy="296862"/>
          </p:xfrm>
          <a:graphic>
            <a:graphicData uri="http://schemas.openxmlformats.org/presentationml/2006/ole">
              <mc:AlternateContent xmlns:mc="http://schemas.openxmlformats.org/markup-compatibility/2006">
                <mc:Choice xmlns:v="urn:schemas-microsoft-com:vml" Requires="v">
                  <p:oleObj spid="_x0000_s64683" r:id="rId7" imgW="927100" imgH="228600" progId="Equation.3">
                    <p:embed/>
                  </p:oleObj>
                </mc:Choice>
                <mc:Fallback>
                  <p:oleObj r:id="rId7" imgW="92710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92275" y="2636912"/>
                          <a:ext cx="1079500" cy="296862"/>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5130" name="Object 10"/>
            <p:cNvGraphicFramePr>
              <a:graphicFrameLocks noChangeAspect="1"/>
            </p:cNvGraphicFramePr>
            <p:nvPr/>
          </p:nvGraphicFramePr>
          <p:xfrm>
            <a:off x="250825" y="3267149"/>
            <a:ext cx="865188" cy="250825"/>
          </p:xfrm>
          <a:graphic>
            <a:graphicData uri="http://schemas.openxmlformats.org/presentationml/2006/ole">
              <mc:AlternateContent xmlns:mc="http://schemas.openxmlformats.org/markup-compatibility/2006">
                <mc:Choice xmlns:v="urn:schemas-microsoft-com:vml" Requires="v">
                  <p:oleObj spid="_x0000_s64684" r:id="rId9" imgW="774364" imgH="203112" progId="Equation.3">
                    <p:embed/>
                  </p:oleObj>
                </mc:Choice>
                <mc:Fallback>
                  <p:oleObj r:id="rId9" imgW="774364" imgH="203112"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0825" y="3267149"/>
                          <a:ext cx="865188" cy="25082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5131" name="Object 11"/>
            <p:cNvGraphicFramePr>
              <a:graphicFrameLocks noChangeAspect="1"/>
            </p:cNvGraphicFramePr>
            <p:nvPr/>
          </p:nvGraphicFramePr>
          <p:xfrm>
            <a:off x="1692275" y="3094112"/>
            <a:ext cx="2422525" cy="487362"/>
          </p:xfrm>
          <a:graphic>
            <a:graphicData uri="http://schemas.openxmlformats.org/presentationml/2006/ole">
              <mc:AlternateContent xmlns:mc="http://schemas.openxmlformats.org/markup-compatibility/2006">
                <mc:Choice xmlns:v="urn:schemas-microsoft-com:vml" Requires="v">
                  <p:oleObj spid="_x0000_s64685" r:id="rId11" imgW="2171700" imgH="393700" progId="Equation.3">
                    <p:embed/>
                  </p:oleObj>
                </mc:Choice>
                <mc:Fallback>
                  <p:oleObj r:id="rId11" imgW="2171700" imgH="3937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92275" y="3094112"/>
                          <a:ext cx="2422525" cy="487362"/>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5132" name="Object 12"/>
            <p:cNvGraphicFramePr>
              <a:graphicFrameLocks noChangeAspect="1"/>
            </p:cNvGraphicFramePr>
            <p:nvPr/>
          </p:nvGraphicFramePr>
          <p:xfrm>
            <a:off x="250825" y="3870399"/>
            <a:ext cx="919163" cy="276225"/>
          </p:xfrm>
          <a:graphic>
            <a:graphicData uri="http://schemas.openxmlformats.org/presentationml/2006/ole">
              <mc:AlternateContent xmlns:mc="http://schemas.openxmlformats.org/markup-compatibility/2006">
                <mc:Choice xmlns:v="urn:schemas-microsoft-com:vml" Requires="v">
                  <p:oleObj spid="_x0000_s64686" r:id="rId13" imgW="748975" imgH="203112" progId="Equation.3">
                    <p:embed/>
                  </p:oleObj>
                </mc:Choice>
                <mc:Fallback>
                  <p:oleObj r:id="rId13" imgW="748975" imgH="203112"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0825" y="3870399"/>
                          <a:ext cx="919163" cy="27622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5133" name="Object 13"/>
            <p:cNvGraphicFramePr>
              <a:graphicFrameLocks noChangeAspect="1"/>
            </p:cNvGraphicFramePr>
            <p:nvPr/>
          </p:nvGraphicFramePr>
          <p:xfrm>
            <a:off x="1692275" y="3781499"/>
            <a:ext cx="2422525" cy="519113"/>
          </p:xfrm>
          <a:graphic>
            <a:graphicData uri="http://schemas.openxmlformats.org/presentationml/2006/ole">
              <mc:AlternateContent xmlns:mc="http://schemas.openxmlformats.org/markup-compatibility/2006">
                <mc:Choice xmlns:v="urn:schemas-microsoft-com:vml" Requires="v">
                  <p:oleObj spid="_x0000_s64687" r:id="rId15" imgW="2171700" imgH="419100" progId="Equation.3">
                    <p:embed/>
                  </p:oleObj>
                </mc:Choice>
                <mc:Fallback>
                  <p:oleObj r:id="rId15" imgW="2171700" imgH="4191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92275" y="3781499"/>
                          <a:ext cx="2422525" cy="51911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cxnSp>
          <p:nvCxnSpPr>
            <p:cNvPr id="5134" name="AutoShape 14"/>
            <p:cNvCxnSpPr>
              <a:cxnSpLocks noChangeShapeType="1"/>
            </p:cNvCxnSpPr>
            <p:nvPr/>
          </p:nvCxnSpPr>
          <p:spPr bwMode="auto">
            <a:xfrm>
              <a:off x="1258888" y="2789312"/>
              <a:ext cx="288925" cy="1587"/>
            </a:xfrm>
            <a:prstGeom prst="straightConnector1">
              <a:avLst/>
            </a:prstGeom>
            <a:noFill/>
            <a:ln w="9360">
              <a:solidFill>
                <a:srgbClr val="4A7EBB"/>
              </a:solidFill>
              <a:miter lim="800000"/>
              <a:headEnd/>
              <a:tailEnd type="triangle" w="med" len="med"/>
            </a:ln>
            <a:effectLst/>
          </p:spPr>
        </p:cxnSp>
        <p:cxnSp>
          <p:nvCxnSpPr>
            <p:cNvPr id="5135" name="AutoShape 15"/>
            <p:cNvCxnSpPr>
              <a:cxnSpLocks noChangeShapeType="1"/>
            </p:cNvCxnSpPr>
            <p:nvPr/>
          </p:nvCxnSpPr>
          <p:spPr bwMode="auto">
            <a:xfrm>
              <a:off x="1258888" y="3365574"/>
              <a:ext cx="288925" cy="1588"/>
            </a:xfrm>
            <a:prstGeom prst="straightConnector1">
              <a:avLst/>
            </a:prstGeom>
            <a:noFill/>
            <a:ln w="9360">
              <a:solidFill>
                <a:srgbClr val="4A7EBB"/>
              </a:solidFill>
              <a:miter lim="800000"/>
              <a:headEnd/>
              <a:tailEnd type="triangle" w="med" len="med"/>
            </a:ln>
            <a:effectLst/>
          </p:spPr>
        </p:cxnSp>
        <p:cxnSp>
          <p:nvCxnSpPr>
            <p:cNvPr id="5136" name="AutoShape 16"/>
            <p:cNvCxnSpPr>
              <a:cxnSpLocks noChangeShapeType="1"/>
            </p:cNvCxnSpPr>
            <p:nvPr/>
          </p:nvCxnSpPr>
          <p:spPr bwMode="auto">
            <a:xfrm>
              <a:off x="1258888" y="4013274"/>
              <a:ext cx="288925" cy="1588"/>
            </a:xfrm>
            <a:prstGeom prst="straightConnector1">
              <a:avLst/>
            </a:prstGeom>
            <a:noFill/>
            <a:ln w="9360">
              <a:solidFill>
                <a:srgbClr val="4A7EBB"/>
              </a:solidFill>
              <a:miter lim="800000"/>
              <a:headEnd/>
              <a:tailEnd type="triangle" w="med" len="med"/>
            </a:ln>
            <a:effectLst/>
          </p:spPr>
        </p:cxnSp>
      </p:grpSp>
      <p:sp>
        <p:nvSpPr>
          <p:cNvPr id="21" name="Text Box 7"/>
          <p:cNvSpPr txBox="1">
            <a:spLocks noChangeArrowheads="1"/>
          </p:cNvSpPr>
          <p:nvPr/>
        </p:nvSpPr>
        <p:spPr bwMode="auto">
          <a:xfrm>
            <a:off x="179512" y="4581128"/>
            <a:ext cx="3454257" cy="371513"/>
          </a:xfrm>
          <a:prstGeom prst="rect">
            <a:avLst/>
          </a:prstGeom>
          <a:noFill/>
          <a:ln w="9525">
            <a:noFill/>
            <a:round/>
            <a:headEnd/>
            <a:tailEnd/>
          </a:ln>
          <a:effec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The deformation in the x direction:</a:t>
            </a:r>
          </a:p>
        </p:txBody>
      </p:sp>
      <p:graphicFrame>
        <p:nvGraphicFramePr>
          <p:cNvPr id="5138" name="Object 18"/>
          <p:cNvGraphicFramePr>
            <a:graphicFrameLocks noChangeAspect="1"/>
          </p:cNvGraphicFramePr>
          <p:nvPr/>
        </p:nvGraphicFramePr>
        <p:xfrm>
          <a:off x="539552" y="5085184"/>
          <a:ext cx="2025650" cy="785813"/>
        </p:xfrm>
        <a:graphic>
          <a:graphicData uri="http://schemas.openxmlformats.org/presentationml/2006/ole">
            <mc:AlternateContent xmlns:mc="http://schemas.openxmlformats.org/markup-compatibility/2006">
              <mc:Choice xmlns:v="urn:schemas-microsoft-com:vml" Requires="v">
                <p:oleObj spid="_x0000_s64688" name="Equation" r:id="rId17" imgW="1637589" imgH="571252" progId="Equation.3">
                  <p:embed/>
                </p:oleObj>
              </mc:Choice>
              <mc:Fallback>
                <p:oleObj name="Equation" r:id="rId17" imgW="1637589" imgH="571252"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39552" y="5085184"/>
                        <a:ext cx="2025650" cy="78581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23" name="Text Box 9"/>
          <p:cNvSpPr txBox="1">
            <a:spLocks noChangeArrowheads="1"/>
          </p:cNvSpPr>
          <p:nvPr/>
        </p:nvSpPr>
        <p:spPr bwMode="auto">
          <a:xfrm>
            <a:off x="3491880" y="5301208"/>
            <a:ext cx="2790036" cy="371513"/>
          </a:xfrm>
          <a:prstGeom prst="rect">
            <a:avLst/>
          </a:prstGeom>
          <a:noFill/>
          <a:ln w="9525">
            <a:noFill/>
            <a:round/>
            <a:headEnd/>
            <a:tailEnd/>
          </a:ln>
          <a:effec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The same in the y direction:</a:t>
            </a:r>
          </a:p>
        </p:txBody>
      </p:sp>
      <p:graphicFrame>
        <p:nvGraphicFramePr>
          <p:cNvPr id="5139" name="Object 19"/>
          <p:cNvGraphicFramePr>
            <a:graphicFrameLocks noChangeAspect="1"/>
          </p:cNvGraphicFramePr>
          <p:nvPr/>
        </p:nvGraphicFramePr>
        <p:xfrm>
          <a:off x="6372200" y="5229200"/>
          <a:ext cx="676275" cy="576262"/>
        </p:xfrm>
        <a:graphic>
          <a:graphicData uri="http://schemas.openxmlformats.org/presentationml/2006/ole">
            <mc:AlternateContent xmlns:mc="http://schemas.openxmlformats.org/markup-compatibility/2006">
              <mc:Choice xmlns:v="urn:schemas-microsoft-com:vml" Requires="v">
                <p:oleObj spid="_x0000_s64689" name="Equation" r:id="rId19" imgW="545863" imgH="418918" progId="Equation.3">
                  <p:embed/>
                </p:oleObj>
              </mc:Choice>
              <mc:Fallback>
                <p:oleObj name="Equation" r:id="rId19" imgW="545863" imgH="418918"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372200" y="5229200"/>
                        <a:ext cx="676275" cy="576262"/>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Tree>
    <p:extLst>
      <p:ext uri="{BB962C8B-B14F-4D97-AF65-F5344CB8AC3E}">
        <p14:creationId xmlns:p14="http://schemas.microsoft.com/office/powerpoint/2010/main" val="18699537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ext Box 5"/>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0231C2A-5112-4E64-93CE-4030347F424B}" type="slidenum">
              <a:rPr lang="it-IT" sz="1400" b="1">
                <a:solidFill>
                  <a:srgbClr val="898989"/>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43</a:t>
            </a:fld>
            <a:endParaRPr lang="it-IT" sz="1400" b="1">
              <a:solidFill>
                <a:srgbClr val="898989"/>
              </a:solidFill>
              <a:latin typeface="Calibri" pitchFamily="32" charset="0"/>
            </a:endParaRPr>
          </a:p>
        </p:txBody>
      </p:sp>
      <p:pic>
        <p:nvPicPr>
          <p:cNvPr id="7174" name="Picture 6"/>
          <p:cNvPicPr>
            <a:picLocks noChangeAspect="1" noChangeArrowheads="1"/>
          </p:cNvPicPr>
          <p:nvPr/>
        </p:nvPicPr>
        <p:blipFill>
          <a:blip r:embed="rId4" cstate="print"/>
          <a:srcRect/>
          <a:stretch>
            <a:fillRect/>
          </a:stretch>
        </p:blipFill>
        <p:spPr bwMode="auto">
          <a:xfrm>
            <a:off x="107504" y="2420888"/>
            <a:ext cx="3898900" cy="3527425"/>
          </a:xfrm>
          <a:prstGeom prst="rect">
            <a:avLst/>
          </a:prstGeom>
          <a:noFill/>
          <a:ln w="9525">
            <a:noFill/>
            <a:round/>
            <a:headEnd/>
            <a:tailEnd/>
          </a:ln>
          <a:effectLst/>
        </p:spPr>
      </p:pic>
      <p:graphicFrame>
        <p:nvGraphicFramePr>
          <p:cNvPr id="7176" name="Object 8"/>
          <p:cNvGraphicFramePr>
            <a:graphicFrameLocks noChangeAspect="1"/>
          </p:cNvGraphicFramePr>
          <p:nvPr/>
        </p:nvGraphicFramePr>
        <p:xfrm>
          <a:off x="5076056" y="4653136"/>
          <a:ext cx="1484313" cy="576263"/>
        </p:xfrm>
        <a:graphic>
          <a:graphicData uri="http://schemas.openxmlformats.org/presentationml/2006/ole">
            <mc:AlternateContent xmlns:mc="http://schemas.openxmlformats.org/markup-compatibility/2006">
              <mc:Choice xmlns:v="urn:schemas-microsoft-com:vml" Requires="v">
                <p:oleObj spid="_x0000_s65580" r:id="rId5" imgW="1079500" imgH="419100" progId="Equation.3">
                  <p:embed/>
                </p:oleObj>
              </mc:Choice>
              <mc:Fallback>
                <p:oleObj r:id="rId5" imgW="1079500" imgH="4191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4653136"/>
                        <a:ext cx="1484313" cy="57626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pic>
        <p:nvPicPr>
          <p:cNvPr id="7177" name="Picture 9"/>
          <p:cNvPicPr>
            <a:picLocks noChangeAspect="1" noChangeArrowheads="1"/>
          </p:cNvPicPr>
          <p:nvPr/>
        </p:nvPicPr>
        <p:blipFill>
          <a:blip r:embed="rId7" cstate="print"/>
          <a:srcRect/>
          <a:stretch>
            <a:fillRect/>
          </a:stretch>
        </p:blipFill>
        <p:spPr bwMode="auto">
          <a:xfrm>
            <a:off x="6732240" y="4365104"/>
            <a:ext cx="2247900" cy="1209675"/>
          </a:xfrm>
          <a:prstGeom prst="rect">
            <a:avLst/>
          </a:prstGeom>
          <a:noFill/>
          <a:ln w="9525">
            <a:noFill/>
            <a:round/>
            <a:headEnd/>
            <a:tailEnd/>
          </a:ln>
          <a:effectLst/>
        </p:spPr>
      </p:pic>
      <p:sp>
        <p:nvSpPr>
          <p:cNvPr id="12" name="Rectangle 6"/>
          <p:cNvSpPr>
            <a:spLocks noChangeArrowheads="1"/>
          </p:cNvSpPr>
          <p:nvPr/>
        </p:nvSpPr>
        <p:spPr bwMode="auto">
          <a:xfrm>
            <a:off x="0" y="1196752"/>
            <a:ext cx="9144000" cy="1323439"/>
          </a:xfrm>
          <a:prstGeom prst="rect">
            <a:avLst/>
          </a:prstGeom>
          <a:noFill/>
          <a:ln w="9525">
            <a:noFill/>
            <a:miter lim="800000"/>
            <a:headEnd/>
            <a:tailEnd/>
          </a:ln>
        </p:spPr>
        <p:txBody>
          <a:bodyPr wrap="square">
            <a:spAutoFit/>
          </a:bodyPr>
          <a:lstStyle/>
          <a:p>
            <a:pPr algn="just"/>
            <a:r>
              <a:rPr lang="en-US" sz="1600" b="0" dirty="0">
                <a:solidFill>
                  <a:schemeClr val="tx1"/>
                </a:solidFill>
                <a:latin typeface="+mn-lt"/>
              </a:rPr>
              <a:t>We have so far considered strains or deformations that do not alter the right angles between line elements that are mutually perpendicular in the unstrained state. </a:t>
            </a:r>
            <a:r>
              <a:rPr lang="en-US" sz="1600" b="0" u="sng" dirty="0">
                <a:solidFill>
                  <a:schemeClr val="tx1"/>
                </a:solidFill>
                <a:latin typeface="+mn-lt"/>
              </a:rPr>
              <a:t>Shear strains</a:t>
            </a:r>
            <a:r>
              <a:rPr lang="en-US" sz="1600" b="0" dirty="0">
                <a:solidFill>
                  <a:schemeClr val="tx1"/>
                </a:solidFill>
                <a:latin typeface="+mn-lt"/>
              </a:rPr>
              <a:t>, however, can distort the shapes of small elements. For example, Figure shows a rectangular element in two dimensions that has been distorted into a parallelogram. </a:t>
            </a:r>
            <a:r>
              <a:rPr lang="en-US" sz="1600" dirty="0">
                <a:solidFill>
                  <a:schemeClr val="tx1"/>
                </a:solidFill>
                <a:latin typeface="+mn-lt"/>
              </a:rPr>
              <a:t>The shear strain </a:t>
            </a:r>
            <a:r>
              <a:rPr lang="en-US" sz="1600" dirty="0" err="1">
                <a:solidFill>
                  <a:schemeClr val="tx1"/>
                </a:solidFill>
                <a:latin typeface="+mn-lt"/>
              </a:rPr>
              <a:t>e</a:t>
            </a:r>
            <a:r>
              <a:rPr lang="en-US" sz="1600" baseline="-25000" dirty="0" err="1">
                <a:solidFill>
                  <a:schemeClr val="tx1"/>
                </a:solidFill>
                <a:latin typeface="+mn-lt"/>
              </a:rPr>
              <a:t>xy</a:t>
            </a:r>
            <a:r>
              <a:rPr lang="en-US" sz="1600" dirty="0">
                <a:solidFill>
                  <a:schemeClr val="tx1"/>
                </a:solidFill>
                <a:latin typeface="+mn-lt"/>
              </a:rPr>
              <a:t> is defined to be one half of the decrease in the angle SPQ:</a:t>
            </a:r>
            <a:endParaRPr lang="it-IT" sz="1600" dirty="0">
              <a:solidFill>
                <a:schemeClr val="tx1"/>
              </a:solidFill>
              <a:latin typeface="+mn-lt"/>
            </a:endParaRPr>
          </a:p>
          <a:p>
            <a:pPr algn="just"/>
            <a:r>
              <a:rPr lang="en-US" sz="1600" b="0" dirty="0">
                <a:solidFill>
                  <a:schemeClr val="tx1"/>
                </a:solidFill>
                <a:latin typeface="+mn-lt"/>
              </a:rPr>
              <a:t> </a:t>
            </a:r>
          </a:p>
        </p:txBody>
      </p:sp>
      <p:sp>
        <p:nvSpPr>
          <p:cNvPr id="13" name="Rectangle 12"/>
          <p:cNvSpPr/>
          <p:nvPr/>
        </p:nvSpPr>
        <p:spPr>
          <a:xfrm>
            <a:off x="4572000" y="3068960"/>
            <a:ext cx="4572000" cy="1477328"/>
          </a:xfrm>
          <a:prstGeom prst="rect">
            <a:avLst/>
          </a:prstGeom>
        </p:spPr>
        <p:txBody>
          <a:bodyPr>
            <a:spAutoFit/>
          </a:bodyPr>
          <a:lstStyle/>
          <a:p>
            <a:r>
              <a:rPr lang="en-US" b="0" dirty="0">
                <a:solidFill>
                  <a:schemeClr val="tx1"/>
                </a:solidFill>
                <a:latin typeface="+mn-lt"/>
              </a:rPr>
              <a:t>where </a:t>
            </a:r>
            <a:r>
              <a:rPr lang="en-US" b="0" dirty="0">
                <a:solidFill>
                  <a:schemeClr val="tx1"/>
                </a:solidFill>
                <a:latin typeface="+mn-lt"/>
                <a:sym typeface="Symbol" pitchFamily="18" charset="2"/>
              </a:rPr>
              <a:t></a:t>
            </a:r>
            <a:r>
              <a:rPr lang="en-US" b="0" baseline="-25000" dirty="0">
                <a:solidFill>
                  <a:schemeClr val="tx1"/>
                </a:solidFill>
                <a:latin typeface="+mn-lt"/>
                <a:sym typeface="Symbol" pitchFamily="18" charset="2"/>
              </a:rPr>
              <a:t>1 </a:t>
            </a:r>
            <a:r>
              <a:rPr lang="en-US" b="0" dirty="0">
                <a:solidFill>
                  <a:schemeClr val="tx1"/>
                </a:solidFill>
                <a:latin typeface="+mn-lt"/>
              </a:rPr>
              <a:t> and </a:t>
            </a:r>
            <a:r>
              <a:rPr lang="en-US" b="0" dirty="0">
                <a:solidFill>
                  <a:schemeClr val="tx1"/>
                </a:solidFill>
                <a:latin typeface="+mn-lt"/>
                <a:sym typeface="Symbol" pitchFamily="18" charset="2"/>
              </a:rPr>
              <a:t></a:t>
            </a:r>
            <a:r>
              <a:rPr lang="en-US" b="0" baseline="-25000" dirty="0">
                <a:solidFill>
                  <a:schemeClr val="tx1"/>
                </a:solidFill>
                <a:latin typeface="+mn-lt"/>
                <a:sym typeface="Symbol" pitchFamily="18" charset="2"/>
              </a:rPr>
              <a:t>2</a:t>
            </a:r>
            <a:r>
              <a:rPr lang="en-US" b="0" dirty="0">
                <a:solidFill>
                  <a:schemeClr val="tx1"/>
                </a:solidFill>
                <a:latin typeface="+mn-lt"/>
              </a:rPr>
              <a:t> are the angles through which the sides of the original rectangular element are rotated.</a:t>
            </a:r>
            <a:r>
              <a:rPr lang="en-US" b="0" dirty="0">
                <a:latin typeface="+mn-lt"/>
              </a:rPr>
              <a:t>. </a:t>
            </a:r>
            <a:r>
              <a:rPr lang="en-US" dirty="0">
                <a:solidFill>
                  <a:schemeClr val="tx1"/>
                </a:solidFill>
                <a:latin typeface="+mn-lt"/>
              </a:rPr>
              <a:t>The angle </a:t>
            </a:r>
            <a:r>
              <a:rPr lang="el-GR" dirty="0">
                <a:solidFill>
                  <a:srgbClr val="000000"/>
                </a:solidFill>
                <a:latin typeface="+mn-lt"/>
              </a:rPr>
              <a:t>δ</a:t>
            </a:r>
            <a:r>
              <a:rPr lang="it-IT" baseline="-25000" dirty="0">
                <a:solidFill>
                  <a:srgbClr val="000000"/>
                </a:solidFill>
                <a:latin typeface="+mn-lt"/>
              </a:rPr>
              <a:t>1</a:t>
            </a:r>
            <a:r>
              <a:rPr lang="it-IT" dirty="0">
                <a:solidFill>
                  <a:srgbClr val="000000"/>
                </a:solidFill>
                <a:latin typeface="+mn-lt"/>
              </a:rPr>
              <a:t> + </a:t>
            </a:r>
            <a:r>
              <a:rPr lang="el-GR" dirty="0">
                <a:solidFill>
                  <a:srgbClr val="000000"/>
                </a:solidFill>
                <a:latin typeface="+mn-lt"/>
              </a:rPr>
              <a:t>δ</a:t>
            </a:r>
            <a:r>
              <a:rPr lang="it-IT" baseline="-25000" dirty="0">
                <a:solidFill>
                  <a:srgbClr val="000000"/>
                </a:solidFill>
                <a:latin typeface="+mn-lt"/>
              </a:rPr>
              <a:t>2</a:t>
            </a:r>
            <a:r>
              <a:rPr lang="it-IT" dirty="0">
                <a:solidFill>
                  <a:srgbClr val="000000"/>
                </a:solidFill>
                <a:latin typeface="+mn-lt"/>
              </a:rPr>
              <a:t>  is called shear angle:</a:t>
            </a:r>
            <a:endParaRPr lang="en-US" dirty="0">
              <a:solidFill>
                <a:schemeClr val="tx1"/>
              </a:solidFill>
              <a:latin typeface="+mn-lt"/>
            </a:endParaRPr>
          </a:p>
          <a:p>
            <a:endParaRPr lang="it-IT" dirty="0">
              <a:solidFill>
                <a:schemeClr val="tx1"/>
              </a:solidFill>
              <a:latin typeface="+mn-lt"/>
            </a:endParaRPr>
          </a:p>
        </p:txBody>
      </p:sp>
      <p:graphicFrame>
        <p:nvGraphicFramePr>
          <p:cNvPr id="915470" name="Object 14"/>
          <p:cNvGraphicFramePr>
            <a:graphicFrameLocks noChangeAspect="1"/>
          </p:cNvGraphicFramePr>
          <p:nvPr/>
        </p:nvGraphicFramePr>
        <p:xfrm>
          <a:off x="4508500" y="2349500"/>
          <a:ext cx="1411288" cy="496888"/>
        </p:xfrm>
        <a:graphic>
          <a:graphicData uri="http://schemas.openxmlformats.org/presentationml/2006/ole">
            <mc:AlternateContent xmlns:mc="http://schemas.openxmlformats.org/markup-compatibility/2006">
              <mc:Choice xmlns:v="urn:schemas-microsoft-com:vml" Requires="v">
                <p:oleObj spid="_x0000_s65581" name="Equation" r:id="rId8" imgW="1129810" imgH="393529" progId="Equation.3">
                  <p:embed/>
                </p:oleObj>
              </mc:Choice>
              <mc:Fallback>
                <p:oleObj name="Equation" r:id="rId8" imgW="1129810" imgH="393529"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8500" y="2349500"/>
                        <a:ext cx="1411288" cy="496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9900"/>
                            </a:solidFill>
                          </a14:hiddenFill>
                        </a:ext>
                      </a:extLst>
                    </p:spPr>
                  </p:pic>
                </p:oleObj>
              </mc:Fallback>
            </mc:AlternateContent>
          </a:graphicData>
        </a:graphic>
      </p:graphicFrame>
    </p:spTree>
    <p:extLst>
      <p:ext uri="{BB962C8B-B14F-4D97-AF65-F5344CB8AC3E}">
        <p14:creationId xmlns:p14="http://schemas.microsoft.com/office/powerpoint/2010/main" val="2399664110"/>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 Box 5"/>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5F68FC1-A47B-4FF8-9FB9-BE2B407AE8AA}" type="slidenum">
              <a:rPr lang="it-IT" sz="1400" b="1">
                <a:solidFill>
                  <a:srgbClr val="898989"/>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44</a:t>
            </a:fld>
            <a:endParaRPr lang="it-IT" sz="1400" b="1">
              <a:solidFill>
                <a:srgbClr val="898989"/>
              </a:solidFill>
              <a:latin typeface="Calibri" pitchFamily="32" charset="0"/>
            </a:endParaRPr>
          </a:p>
        </p:txBody>
      </p:sp>
      <p:sp>
        <p:nvSpPr>
          <p:cNvPr id="8198" name="Text Box 6"/>
          <p:cNvSpPr txBox="1">
            <a:spLocks noChangeArrowheads="1"/>
          </p:cNvSpPr>
          <p:nvPr/>
        </p:nvSpPr>
        <p:spPr bwMode="auto">
          <a:xfrm>
            <a:off x="44450" y="1341438"/>
            <a:ext cx="8991600" cy="648512"/>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In the three dimensions only six shear strains (e</a:t>
            </a:r>
            <a:r>
              <a:rPr lang="it-IT" baseline="-25000" dirty="0">
                <a:solidFill>
                  <a:srgbClr val="000000"/>
                </a:solidFill>
                <a:latin typeface="Calibri" pitchFamily="32" charset="0"/>
              </a:rPr>
              <a:t>ij</a:t>
            </a:r>
            <a:r>
              <a:rPr lang="it-IT" dirty="0">
                <a:solidFill>
                  <a:srgbClr val="000000"/>
                </a:solidFill>
                <a:latin typeface="Calibri" pitchFamily="32" charset="0"/>
              </a:rPr>
              <a:t> with i≠j), but e</a:t>
            </a:r>
            <a:r>
              <a:rPr lang="it-IT" baseline="-25000" dirty="0">
                <a:solidFill>
                  <a:srgbClr val="000000"/>
                </a:solidFill>
                <a:latin typeface="Calibri" pitchFamily="32" charset="0"/>
              </a:rPr>
              <a:t>ij</a:t>
            </a:r>
            <a:r>
              <a:rPr lang="it-IT" dirty="0">
                <a:solidFill>
                  <a:srgbClr val="000000"/>
                </a:solidFill>
                <a:latin typeface="Calibri" pitchFamily="32" charset="0"/>
              </a:rPr>
              <a:t>=e</a:t>
            </a:r>
            <a:r>
              <a:rPr lang="it-IT" baseline="-25000" dirty="0">
                <a:solidFill>
                  <a:srgbClr val="000000"/>
                </a:solidFill>
                <a:latin typeface="Calibri" pitchFamily="32" charset="0"/>
              </a:rPr>
              <a:t>ji</a:t>
            </a:r>
            <a:r>
              <a:rPr lang="it-IT" dirty="0">
                <a:solidFill>
                  <a:srgbClr val="000000"/>
                </a:solidFill>
                <a:latin typeface="Calibri" pitchFamily="32" charset="0"/>
              </a:rPr>
              <a:t> so only three are independent:</a:t>
            </a:r>
          </a:p>
        </p:txBody>
      </p:sp>
      <p:graphicFrame>
        <p:nvGraphicFramePr>
          <p:cNvPr id="8199" name="Object 7"/>
          <p:cNvGraphicFramePr>
            <a:graphicFrameLocks noChangeAspect="1"/>
          </p:cNvGraphicFramePr>
          <p:nvPr/>
        </p:nvGraphicFramePr>
        <p:xfrm>
          <a:off x="5148064" y="4941168"/>
          <a:ext cx="1482725" cy="574675"/>
        </p:xfrm>
        <a:graphic>
          <a:graphicData uri="http://schemas.openxmlformats.org/presentationml/2006/ole">
            <mc:AlternateContent xmlns:mc="http://schemas.openxmlformats.org/markup-compatibility/2006">
              <mc:Choice xmlns:v="urn:schemas-microsoft-com:vml" Requires="v">
                <p:oleObj spid="_x0000_s66646" r:id="rId4" imgW="1079500" imgH="419100" progId="Equation.3">
                  <p:embed/>
                </p:oleObj>
              </mc:Choice>
              <mc:Fallback>
                <p:oleObj r:id="rId4" imgW="1079500" imgH="419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064" y="4941168"/>
                        <a:ext cx="1482725" cy="57467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8200" name="Object 8"/>
          <p:cNvGraphicFramePr>
            <a:graphicFrameLocks noChangeAspect="1"/>
          </p:cNvGraphicFramePr>
          <p:nvPr/>
        </p:nvGraphicFramePr>
        <p:xfrm>
          <a:off x="3276600" y="2276475"/>
          <a:ext cx="1808163" cy="576263"/>
        </p:xfrm>
        <a:graphic>
          <a:graphicData uri="http://schemas.openxmlformats.org/presentationml/2006/ole">
            <mc:AlternateContent xmlns:mc="http://schemas.openxmlformats.org/markup-compatibility/2006">
              <mc:Choice xmlns:v="urn:schemas-microsoft-com:vml" Requires="v">
                <p:oleObj spid="_x0000_s66647" r:id="rId6" imgW="1435100" imgH="457200" progId="Equation.3">
                  <p:embed/>
                </p:oleObj>
              </mc:Choice>
              <mc:Fallback>
                <p:oleObj r:id="rId6" imgW="1435100" imgH="457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2276475"/>
                        <a:ext cx="1808163" cy="57626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8201" name="Object 9"/>
          <p:cNvGraphicFramePr>
            <a:graphicFrameLocks noChangeAspect="1"/>
          </p:cNvGraphicFramePr>
          <p:nvPr/>
        </p:nvGraphicFramePr>
        <p:xfrm>
          <a:off x="3276600" y="3009900"/>
          <a:ext cx="1887538" cy="563563"/>
        </p:xfrm>
        <a:graphic>
          <a:graphicData uri="http://schemas.openxmlformats.org/presentationml/2006/ole">
            <mc:AlternateContent xmlns:mc="http://schemas.openxmlformats.org/markup-compatibility/2006">
              <mc:Choice xmlns:v="urn:schemas-microsoft-com:vml" Requires="v">
                <p:oleObj spid="_x0000_s66648" r:id="rId8" imgW="1447800" imgH="431800" progId="Equation.3">
                  <p:embed/>
                </p:oleObj>
              </mc:Choice>
              <mc:Fallback>
                <p:oleObj r:id="rId8" imgW="1447800" imgH="431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6600" y="3009900"/>
                        <a:ext cx="1887538" cy="56356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8202" name="Object 10"/>
          <p:cNvGraphicFramePr>
            <a:graphicFrameLocks noChangeAspect="1"/>
          </p:cNvGraphicFramePr>
          <p:nvPr/>
        </p:nvGraphicFramePr>
        <p:xfrm>
          <a:off x="3276600" y="3789363"/>
          <a:ext cx="1863725" cy="588962"/>
        </p:xfrm>
        <a:graphic>
          <a:graphicData uri="http://schemas.openxmlformats.org/presentationml/2006/ole">
            <mc:AlternateContent xmlns:mc="http://schemas.openxmlformats.org/markup-compatibility/2006">
              <mc:Choice xmlns:v="urn:schemas-microsoft-com:vml" Requires="v">
                <p:oleObj spid="_x0000_s66649" r:id="rId10" imgW="1447800" imgH="457200" progId="Equation.3">
                  <p:embed/>
                </p:oleObj>
              </mc:Choice>
              <mc:Fallback>
                <p:oleObj r:id="rId10" imgW="1447800" imgH="457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76600" y="3789363"/>
                        <a:ext cx="1863725" cy="588962"/>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8203" name="Text Box 11"/>
          <p:cNvSpPr txBox="1">
            <a:spLocks noChangeArrowheads="1"/>
          </p:cNvSpPr>
          <p:nvPr/>
        </p:nvSpPr>
        <p:spPr bwMode="auto">
          <a:xfrm>
            <a:off x="254000" y="5013325"/>
            <a:ext cx="5392095" cy="371513"/>
          </a:xfrm>
          <a:prstGeom prst="rect">
            <a:avLst/>
          </a:prstGeom>
          <a:noFill/>
          <a:ln w="9525">
            <a:noFill/>
            <a:round/>
            <a:headEnd/>
            <a:tailEnd/>
          </a:ln>
          <a:effec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So the shear angle is double of shear deformation         </a:t>
            </a:r>
          </a:p>
        </p:txBody>
      </p:sp>
    </p:spTree>
    <p:extLst>
      <p:ext uri="{BB962C8B-B14F-4D97-AF65-F5344CB8AC3E}">
        <p14:creationId xmlns:p14="http://schemas.microsoft.com/office/powerpoint/2010/main" val="41422318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755576" y="1340768"/>
            <a:ext cx="7200800" cy="646331"/>
          </a:xfrm>
          <a:prstGeom prst="rect">
            <a:avLst/>
          </a:prstGeom>
        </p:spPr>
        <p:txBody>
          <a:bodyPr wrap="square">
            <a:spAutoFit/>
          </a:bodyPr>
          <a:lstStyle/>
          <a:p>
            <a:pPr algn="just"/>
            <a:r>
              <a:rPr lang="en-US" sz="1800" b="0" dirty="0">
                <a:solidFill>
                  <a:schemeClr val="tx1"/>
                </a:solidFill>
              </a:rPr>
              <a:t>If the amount of solid-body rotation is zero, the distortion is known as pure shear. In this case</a:t>
            </a:r>
            <a:r>
              <a:rPr lang="en-US" sz="1800" b="0" dirty="0"/>
              <a:t>, illustrated in Figure:</a:t>
            </a:r>
          </a:p>
        </p:txBody>
      </p:sp>
      <p:graphicFrame>
        <p:nvGraphicFramePr>
          <p:cNvPr id="921616" name="Object 16"/>
          <p:cNvGraphicFramePr>
            <a:graphicFrameLocks noChangeAspect="1"/>
          </p:cNvGraphicFramePr>
          <p:nvPr>
            <p:extLst>
              <p:ext uri="{D42A27DB-BD31-4B8C-83A1-F6EECF244321}">
                <p14:modId xmlns:p14="http://schemas.microsoft.com/office/powerpoint/2010/main" val="1149966833"/>
              </p:ext>
            </p:extLst>
          </p:nvPr>
        </p:nvGraphicFramePr>
        <p:xfrm>
          <a:off x="2024038" y="2389213"/>
          <a:ext cx="1304925" cy="431800"/>
        </p:xfrm>
        <a:graphic>
          <a:graphicData uri="http://schemas.openxmlformats.org/presentationml/2006/ole">
            <mc:AlternateContent xmlns:mc="http://schemas.openxmlformats.org/markup-compatibility/2006">
              <mc:Choice xmlns:v="urn:schemas-microsoft-com:vml" Requires="v">
                <p:oleObj spid="_x0000_s67657" name="Equation" r:id="rId4" imgW="1282680" imgH="419040" progId="Equation.3">
                  <p:embed/>
                </p:oleObj>
              </mc:Choice>
              <mc:Fallback>
                <p:oleObj name="Equation" r:id="rId4" imgW="1282680" imgH="419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4038" y="2389213"/>
                        <a:ext cx="1304925" cy="43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9900"/>
                            </a:solidFill>
                          </a14:hiddenFill>
                        </a:ext>
                      </a:extLst>
                    </p:spPr>
                  </p:pic>
                </p:oleObj>
              </mc:Fallback>
            </mc:AlternateContent>
          </a:graphicData>
        </a:graphic>
      </p:graphicFrame>
      <p:sp>
        <p:nvSpPr>
          <p:cNvPr id="18" name="Rectangle 17"/>
          <p:cNvSpPr/>
          <p:nvPr/>
        </p:nvSpPr>
        <p:spPr>
          <a:xfrm>
            <a:off x="3635896" y="2388593"/>
            <a:ext cx="2312556" cy="369332"/>
          </a:xfrm>
          <a:prstGeom prst="rect">
            <a:avLst/>
          </a:prstGeom>
        </p:spPr>
        <p:txBody>
          <a:bodyPr wrap="none">
            <a:spAutoFit/>
          </a:bodyPr>
          <a:lstStyle/>
          <a:p>
            <a:pPr algn="just"/>
            <a:r>
              <a:rPr lang="en-US" sz="1800" b="0" dirty="0">
                <a:solidFill>
                  <a:schemeClr val="tx1"/>
                </a:solidFill>
                <a:latin typeface="+mn-lt"/>
              </a:rPr>
              <a:t>and the shear strain is:</a:t>
            </a:r>
          </a:p>
        </p:txBody>
      </p:sp>
      <p:graphicFrame>
        <p:nvGraphicFramePr>
          <p:cNvPr id="921619" name="Object 19"/>
          <p:cNvGraphicFramePr>
            <a:graphicFrameLocks noChangeAspect="1"/>
          </p:cNvGraphicFramePr>
          <p:nvPr>
            <p:extLst>
              <p:ext uri="{D42A27DB-BD31-4B8C-83A1-F6EECF244321}">
                <p14:modId xmlns:p14="http://schemas.microsoft.com/office/powerpoint/2010/main" val="281101257"/>
              </p:ext>
            </p:extLst>
          </p:nvPr>
        </p:nvGraphicFramePr>
        <p:xfrm>
          <a:off x="6084168" y="2388593"/>
          <a:ext cx="889000" cy="428625"/>
        </p:xfrm>
        <a:graphic>
          <a:graphicData uri="http://schemas.openxmlformats.org/presentationml/2006/ole">
            <mc:AlternateContent xmlns:mc="http://schemas.openxmlformats.org/markup-compatibility/2006">
              <mc:Choice xmlns:v="urn:schemas-microsoft-com:vml" Requires="v">
                <p:oleObj spid="_x0000_s67658" name="Equation" r:id="rId6" imgW="876300" imgH="419100" progId="Equation.3">
                  <p:embed/>
                </p:oleObj>
              </mc:Choice>
              <mc:Fallback>
                <p:oleObj name="Equation" r:id="rId6" imgW="876300" imgH="4191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4168" y="2388593"/>
                        <a:ext cx="889000" cy="4286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9900"/>
                            </a:solidFill>
                          </a14:hiddenFill>
                        </a:ext>
                      </a:extLst>
                    </p:spPr>
                  </p:pic>
                </p:oleObj>
              </mc:Fallback>
            </mc:AlternateContent>
          </a:graphicData>
        </a:graphic>
      </p:graphicFrame>
      <p:pic>
        <p:nvPicPr>
          <p:cNvPr id="20" name="Picture 15"/>
          <p:cNvPicPr>
            <a:picLocks noChangeAspect="1" noChangeArrowheads="1"/>
          </p:cNvPicPr>
          <p:nvPr/>
        </p:nvPicPr>
        <p:blipFill>
          <a:blip r:embed="rId8" cstate="print"/>
          <a:srcRect/>
          <a:stretch>
            <a:fillRect/>
          </a:stretch>
        </p:blipFill>
        <p:spPr bwMode="auto">
          <a:xfrm>
            <a:off x="2915816" y="2996952"/>
            <a:ext cx="3312368" cy="2849837"/>
          </a:xfrm>
          <a:prstGeom prst="rect">
            <a:avLst/>
          </a:prstGeom>
          <a:noFill/>
          <a:ln w="9525">
            <a:solidFill>
              <a:schemeClr val="tx1"/>
            </a:solidFill>
            <a:miter lim="800000"/>
            <a:headEnd/>
            <a:tailEnd/>
          </a:ln>
        </p:spPr>
      </p:pic>
      <p:grpSp>
        <p:nvGrpSpPr>
          <p:cNvPr id="19" name="Group 18"/>
          <p:cNvGrpSpPr/>
          <p:nvPr/>
        </p:nvGrpSpPr>
        <p:grpSpPr>
          <a:xfrm>
            <a:off x="611560" y="6085816"/>
            <a:ext cx="8991600" cy="503237"/>
            <a:chOff x="0" y="3501008"/>
            <a:chExt cx="8991600" cy="503237"/>
          </a:xfrm>
        </p:grpSpPr>
        <p:sp>
          <p:nvSpPr>
            <p:cNvPr id="22" name="Text Box 6"/>
            <p:cNvSpPr txBox="1">
              <a:spLocks noChangeArrowheads="1"/>
            </p:cNvSpPr>
            <p:nvPr/>
          </p:nvSpPr>
          <p:spPr bwMode="auto">
            <a:xfrm>
              <a:off x="0" y="3573016"/>
              <a:ext cx="8991600" cy="371513"/>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If  </a:t>
              </a:r>
              <a:r>
                <a:rPr lang="el-GR" dirty="0">
                  <a:solidFill>
                    <a:srgbClr val="000000"/>
                  </a:solidFill>
                  <a:latin typeface="Calibri" pitchFamily="32" charset="0"/>
                </a:rPr>
                <a:t>δ</a:t>
              </a:r>
              <a:r>
                <a:rPr lang="it-IT" baseline="-25000" dirty="0">
                  <a:solidFill>
                    <a:srgbClr val="000000"/>
                  </a:solidFill>
                  <a:latin typeface="Calibri" pitchFamily="32" charset="0"/>
                </a:rPr>
                <a:t>1</a:t>
              </a:r>
              <a:r>
                <a:rPr lang="it-IT" dirty="0">
                  <a:solidFill>
                    <a:srgbClr val="000000"/>
                  </a:solidFill>
                  <a:latin typeface="Calibri" pitchFamily="32" charset="0"/>
                </a:rPr>
                <a:t> ≠ </a:t>
              </a:r>
              <a:r>
                <a:rPr lang="el-GR" dirty="0">
                  <a:solidFill>
                    <a:srgbClr val="000000"/>
                  </a:solidFill>
                  <a:latin typeface="Calibri" pitchFamily="32" charset="0"/>
                </a:rPr>
                <a:t>δ</a:t>
              </a:r>
              <a:r>
                <a:rPr lang="it-IT" baseline="-25000" dirty="0">
                  <a:solidFill>
                    <a:srgbClr val="000000"/>
                  </a:solidFill>
                  <a:latin typeface="Calibri" pitchFamily="32" charset="0"/>
                </a:rPr>
                <a:t>2</a:t>
              </a:r>
              <a:r>
                <a:rPr lang="it-IT" dirty="0">
                  <a:solidFill>
                    <a:srgbClr val="000000"/>
                  </a:solidFill>
                  <a:latin typeface="Calibri" pitchFamily="32" charset="0"/>
                </a:rPr>
                <a:t> there is a rotation around the z axes of the angle:</a:t>
              </a:r>
            </a:p>
          </p:txBody>
        </p:sp>
        <p:graphicFrame>
          <p:nvGraphicFramePr>
            <p:cNvPr id="23" name="Object 7"/>
            <p:cNvGraphicFramePr>
              <a:graphicFrameLocks noChangeAspect="1"/>
            </p:cNvGraphicFramePr>
            <p:nvPr/>
          </p:nvGraphicFramePr>
          <p:xfrm>
            <a:off x="5652120" y="3501008"/>
            <a:ext cx="2071687" cy="503237"/>
          </p:xfrm>
          <a:graphic>
            <a:graphicData uri="http://schemas.openxmlformats.org/presentationml/2006/ole">
              <mc:AlternateContent xmlns:mc="http://schemas.openxmlformats.org/markup-compatibility/2006">
                <mc:Choice xmlns:v="urn:schemas-microsoft-com:vml" Requires="v">
                  <p:oleObj spid="_x0000_s67659" r:id="rId9" imgW="1879600" imgH="457200" progId="Equation.3">
                    <p:embed/>
                  </p:oleObj>
                </mc:Choice>
                <mc:Fallback>
                  <p:oleObj r:id="rId9" imgW="1879600" imgH="457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52120" y="3501008"/>
                          <a:ext cx="2071687" cy="503237"/>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pSp>
    </p:spTree>
    <p:extLst>
      <p:ext uri="{BB962C8B-B14F-4D97-AF65-F5344CB8AC3E}">
        <p14:creationId xmlns:p14="http://schemas.microsoft.com/office/powerpoint/2010/main" val="3477012325"/>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5"/>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4F19E5F-4D2F-44ED-808F-D5C0F4A84720}" type="slidenum">
              <a:rPr lang="it-IT" sz="1400" b="1">
                <a:solidFill>
                  <a:srgbClr val="898989"/>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46</a:t>
            </a:fld>
            <a:endParaRPr lang="it-IT" sz="1400" b="1">
              <a:solidFill>
                <a:srgbClr val="898989"/>
              </a:solidFill>
              <a:latin typeface="Calibri" pitchFamily="32" charset="0"/>
            </a:endParaRPr>
          </a:p>
        </p:txBody>
      </p:sp>
      <p:sp>
        <p:nvSpPr>
          <p:cNvPr id="6155" name="Text Box 11"/>
          <p:cNvSpPr txBox="1">
            <a:spLocks noChangeArrowheads="1"/>
          </p:cNvSpPr>
          <p:nvPr/>
        </p:nvSpPr>
        <p:spPr bwMode="auto">
          <a:xfrm>
            <a:off x="179512" y="3573016"/>
            <a:ext cx="8207375" cy="2587504"/>
          </a:xfrm>
          <a:prstGeom prst="rect">
            <a:avLst/>
          </a:prstGeom>
          <a:noFill/>
          <a:ln w="9525">
            <a:noFill/>
            <a:round/>
            <a:headEnd/>
            <a:tailEnd/>
          </a:ln>
          <a:effec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0" dirty="0">
                <a:solidFill>
                  <a:schemeClr val="tx1"/>
                </a:solidFill>
                <a:latin typeface="+mn-lt"/>
              </a:rPr>
              <a:t>In three dimensions. Prior to deformation it has sides </a:t>
            </a:r>
            <a:r>
              <a:rPr lang="en-US" b="0" dirty="0" err="1">
                <a:solidFill>
                  <a:schemeClr val="tx1"/>
                </a:solidFill>
                <a:latin typeface="+mn-lt"/>
              </a:rPr>
              <a:t>δx</a:t>
            </a:r>
            <a:r>
              <a:rPr lang="en-US" b="0" dirty="0">
                <a:solidFill>
                  <a:schemeClr val="tx1"/>
                </a:solidFill>
                <a:latin typeface="+mn-lt"/>
              </a:rPr>
              <a:t>, </a:t>
            </a:r>
            <a:r>
              <a:rPr lang="en-US" b="0" dirty="0" err="1">
                <a:solidFill>
                  <a:schemeClr val="tx1"/>
                </a:solidFill>
                <a:latin typeface="+mn-lt"/>
              </a:rPr>
              <a:t>δy</a:t>
            </a:r>
            <a:r>
              <a:rPr lang="en-US" b="0" dirty="0">
                <a:solidFill>
                  <a:schemeClr val="tx1"/>
                </a:solidFill>
                <a:latin typeface="+mn-lt"/>
              </a:rPr>
              <a:t>, and </a:t>
            </a:r>
            <a:r>
              <a:rPr lang="en-US" b="0" dirty="0" err="1">
                <a:solidFill>
                  <a:schemeClr val="tx1"/>
                </a:solidFill>
                <a:latin typeface="+mn-lt"/>
              </a:rPr>
              <a:t>δz</a:t>
            </a:r>
            <a:r>
              <a:rPr lang="en-US" b="0" dirty="0">
                <a:solidFill>
                  <a:schemeClr val="tx1"/>
                </a:solidFill>
                <a:latin typeface="+mn-lt"/>
              </a:rPr>
              <a:t>. The element may be deformed by changing the dimensions of its sides while maintaining its shape in the form of a rectangular parallelepiped. After deformation, the sides of the element are </a:t>
            </a:r>
            <a:r>
              <a:rPr lang="en-US" b="0" dirty="0" err="1">
                <a:solidFill>
                  <a:schemeClr val="tx1"/>
                </a:solidFill>
                <a:latin typeface="+mn-lt"/>
              </a:rPr>
              <a:t>δx−ε</a:t>
            </a:r>
            <a:r>
              <a:rPr lang="en-US" b="0" baseline="-25000" dirty="0" err="1">
                <a:solidFill>
                  <a:schemeClr val="tx1"/>
                </a:solidFill>
                <a:latin typeface="+mn-lt"/>
              </a:rPr>
              <a:t>xx</a:t>
            </a:r>
            <a:r>
              <a:rPr lang="en-US" b="0" dirty="0" err="1">
                <a:solidFill>
                  <a:schemeClr val="tx1"/>
                </a:solidFill>
                <a:latin typeface="+mn-lt"/>
              </a:rPr>
              <a:t>δx</a:t>
            </a:r>
            <a:r>
              <a:rPr lang="en-US" b="0" dirty="0">
                <a:solidFill>
                  <a:schemeClr val="tx1"/>
                </a:solidFill>
                <a:latin typeface="+mn-lt"/>
              </a:rPr>
              <a:t>, </a:t>
            </a:r>
            <a:r>
              <a:rPr lang="en-US" b="0" dirty="0" err="1">
                <a:solidFill>
                  <a:schemeClr val="tx1"/>
                </a:solidFill>
                <a:latin typeface="+mn-lt"/>
              </a:rPr>
              <a:t>δy−ε</a:t>
            </a:r>
            <a:r>
              <a:rPr lang="en-US" b="0" baseline="-25000" dirty="0" err="1">
                <a:solidFill>
                  <a:schemeClr val="tx1"/>
                </a:solidFill>
                <a:latin typeface="+mn-lt"/>
              </a:rPr>
              <a:t>yy</a:t>
            </a:r>
            <a:r>
              <a:rPr lang="en-US" b="0" dirty="0" err="1">
                <a:solidFill>
                  <a:schemeClr val="tx1"/>
                </a:solidFill>
                <a:latin typeface="+mn-lt"/>
              </a:rPr>
              <a:t>δy</a:t>
            </a:r>
            <a:r>
              <a:rPr lang="en-US" b="0" dirty="0">
                <a:solidFill>
                  <a:schemeClr val="tx1"/>
                </a:solidFill>
                <a:latin typeface="+mn-lt"/>
              </a:rPr>
              <a:t>, and </a:t>
            </a:r>
            <a:r>
              <a:rPr lang="en-US" b="0" dirty="0" err="1">
                <a:solidFill>
                  <a:schemeClr val="tx1"/>
                </a:solidFill>
                <a:latin typeface="+mn-lt"/>
              </a:rPr>
              <a:t>δz−ε</a:t>
            </a:r>
            <a:r>
              <a:rPr lang="en-US" b="0" baseline="-25000" dirty="0" err="1">
                <a:solidFill>
                  <a:schemeClr val="tx1"/>
                </a:solidFill>
                <a:latin typeface="+mn-lt"/>
              </a:rPr>
              <a:t>zz</a:t>
            </a:r>
            <a:r>
              <a:rPr lang="en-US" b="0" dirty="0" err="1">
                <a:solidFill>
                  <a:schemeClr val="tx1"/>
                </a:solidFill>
                <a:latin typeface="+mn-lt"/>
              </a:rPr>
              <a:t>δz</a:t>
            </a:r>
            <a:r>
              <a:rPr lang="en-US" b="0" dirty="0">
                <a:solidFill>
                  <a:schemeClr val="tx1"/>
                </a:solidFill>
                <a:latin typeface="+mn-lt"/>
              </a:rPr>
              <a:t>. </a:t>
            </a:r>
          </a:p>
          <a:p>
            <a:pPr algn="just">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chemeClr val="tx1"/>
                </a:solidFill>
                <a:latin typeface="+mn-lt"/>
              </a:rPr>
              <a:t>The quantity </a:t>
            </a:r>
            <a:r>
              <a:rPr lang="it-IT" dirty="0">
                <a:solidFill>
                  <a:srgbClr val="000000"/>
                </a:solidFill>
                <a:latin typeface="Calibri" pitchFamily="32" charset="0"/>
              </a:rPr>
              <a:t>e</a:t>
            </a:r>
            <a:r>
              <a:rPr lang="it-IT" baseline="-25000" dirty="0">
                <a:solidFill>
                  <a:srgbClr val="000000"/>
                </a:solidFill>
                <a:latin typeface="Calibri" pitchFamily="32" charset="0"/>
              </a:rPr>
              <a:t>xx</a:t>
            </a:r>
            <a:r>
              <a:rPr lang="it-IT" dirty="0">
                <a:solidFill>
                  <a:srgbClr val="000000"/>
                </a:solidFill>
                <a:latin typeface="Calibri" pitchFamily="32" charset="0"/>
              </a:rPr>
              <a:t>, e</a:t>
            </a:r>
            <a:r>
              <a:rPr lang="it-IT" baseline="-25000" dirty="0">
                <a:solidFill>
                  <a:srgbClr val="000000"/>
                </a:solidFill>
                <a:latin typeface="Calibri" pitchFamily="32" charset="0"/>
              </a:rPr>
              <a:t>yy</a:t>
            </a:r>
            <a:r>
              <a:rPr lang="it-IT" dirty="0">
                <a:solidFill>
                  <a:srgbClr val="000000"/>
                </a:solidFill>
                <a:latin typeface="Calibri" pitchFamily="32" charset="0"/>
              </a:rPr>
              <a:t> ,e</a:t>
            </a:r>
            <a:r>
              <a:rPr lang="it-IT" baseline="-25000" dirty="0">
                <a:solidFill>
                  <a:srgbClr val="000000"/>
                </a:solidFill>
                <a:latin typeface="Calibri" pitchFamily="32" charset="0"/>
              </a:rPr>
              <a:t>zz</a:t>
            </a:r>
            <a:r>
              <a:rPr lang="it-IT" dirty="0">
                <a:solidFill>
                  <a:srgbClr val="000000"/>
                </a:solidFill>
                <a:latin typeface="Calibri" pitchFamily="32" charset="0"/>
              </a:rPr>
              <a:t> are called </a:t>
            </a:r>
            <a:r>
              <a:rPr lang="en-US" sz="1800" b="0" dirty="0">
                <a:solidFill>
                  <a:schemeClr val="tx1"/>
                </a:solidFill>
                <a:latin typeface="+mn-lt"/>
              </a:rPr>
              <a:t>normal components of strain. The normal components of strain </a:t>
            </a:r>
            <a:r>
              <a:rPr lang="en-US" sz="1800" b="0" dirty="0" err="1">
                <a:solidFill>
                  <a:schemeClr val="tx1"/>
                </a:solidFill>
                <a:latin typeface="+mn-lt"/>
              </a:rPr>
              <a:t>e</a:t>
            </a:r>
            <a:r>
              <a:rPr lang="en-US" sz="1800" b="0" baseline="-25000" dirty="0" err="1">
                <a:solidFill>
                  <a:schemeClr val="tx1"/>
                </a:solidFill>
                <a:latin typeface="+mn-lt"/>
              </a:rPr>
              <a:t>xx</a:t>
            </a:r>
            <a:r>
              <a:rPr lang="en-US" sz="1800" b="0" dirty="0">
                <a:solidFill>
                  <a:schemeClr val="tx1"/>
                </a:solidFill>
                <a:latin typeface="+mn-lt"/>
              </a:rPr>
              <a:t>, </a:t>
            </a:r>
            <a:r>
              <a:rPr lang="en-US" sz="1800" b="0" dirty="0" err="1">
                <a:solidFill>
                  <a:schemeClr val="tx1"/>
                </a:solidFill>
                <a:latin typeface="+mn-lt"/>
              </a:rPr>
              <a:t>e</a:t>
            </a:r>
            <a:r>
              <a:rPr lang="en-US" sz="1800" b="0" baseline="-25000" dirty="0" err="1">
                <a:solidFill>
                  <a:schemeClr val="tx1"/>
                </a:solidFill>
                <a:latin typeface="+mn-lt"/>
              </a:rPr>
              <a:t>yy</a:t>
            </a:r>
            <a:r>
              <a:rPr lang="en-US" sz="1800" b="0" dirty="0">
                <a:solidFill>
                  <a:schemeClr val="tx1"/>
                </a:solidFill>
                <a:latin typeface="+mn-lt"/>
              </a:rPr>
              <a:t>, and </a:t>
            </a:r>
            <a:r>
              <a:rPr lang="en-US" sz="1800" b="0" dirty="0" err="1">
                <a:solidFill>
                  <a:schemeClr val="tx1"/>
                </a:solidFill>
                <a:latin typeface="+mn-lt"/>
              </a:rPr>
              <a:t>e</a:t>
            </a:r>
            <a:r>
              <a:rPr lang="en-US" sz="1800" b="0" baseline="-25000" dirty="0" err="1">
                <a:solidFill>
                  <a:schemeClr val="tx1"/>
                </a:solidFill>
                <a:latin typeface="+mn-lt"/>
              </a:rPr>
              <a:t>zz</a:t>
            </a:r>
            <a:r>
              <a:rPr lang="en-US" sz="1800" b="0" dirty="0">
                <a:solidFill>
                  <a:schemeClr val="tx1"/>
                </a:solidFill>
                <a:latin typeface="+mn-lt"/>
              </a:rPr>
              <a:t> are assumed, by convention, to be positive if the deformation shortens the length of a side. This is consistent with the convention that treats compressive stresses as positive.</a:t>
            </a:r>
          </a:p>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dirty="0">
              <a:solidFill>
                <a:schemeClr val="tx1"/>
              </a:solidFill>
              <a:latin typeface="+mn-lt"/>
            </a:endParaRPr>
          </a:p>
        </p:txBody>
      </p:sp>
      <p:pic>
        <p:nvPicPr>
          <p:cNvPr id="13" name="Picture 7"/>
          <p:cNvPicPr>
            <a:picLocks noChangeAspect="1" noChangeArrowheads="1"/>
          </p:cNvPicPr>
          <p:nvPr/>
        </p:nvPicPr>
        <p:blipFill>
          <a:blip r:embed="rId3" cstate="print"/>
          <a:srcRect/>
          <a:stretch>
            <a:fillRect/>
          </a:stretch>
        </p:blipFill>
        <p:spPr bwMode="auto">
          <a:xfrm>
            <a:off x="1259632" y="1484784"/>
            <a:ext cx="6552083" cy="1881595"/>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795812321"/>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 Box 5"/>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82F1946-D368-49B5-AF17-5FABE190C0AA}" type="slidenum">
              <a:rPr lang="it-IT" sz="1400" b="1">
                <a:solidFill>
                  <a:srgbClr val="898989"/>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47</a:t>
            </a:fld>
            <a:endParaRPr lang="it-IT" sz="1400" b="1">
              <a:solidFill>
                <a:srgbClr val="898989"/>
              </a:solidFill>
              <a:latin typeface="Calibri" pitchFamily="32" charset="0"/>
            </a:endParaRPr>
          </a:p>
        </p:txBody>
      </p:sp>
      <p:sp>
        <p:nvSpPr>
          <p:cNvPr id="9224" name="Text Box 8"/>
          <p:cNvSpPr txBox="1">
            <a:spLocks noChangeArrowheads="1"/>
          </p:cNvSpPr>
          <p:nvPr/>
        </p:nvSpPr>
        <p:spPr bwMode="auto">
          <a:xfrm>
            <a:off x="899592" y="2492896"/>
            <a:ext cx="2108760" cy="371513"/>
          </a:xfrm>
          <a:prstGeom prst="rect">
            <a:avLst/>
          </a:prstGeom>
          <a:noFill/>
          <a:ln w="9525">
            <a:noFill/>
            <a:round/>
            <a:headEnd/>
            <a:tailEnd/>
          </a:ln>
          <a:effec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In three dimensions:</a:t>
            </a:r>
          </a:p>
        </p:txBody>
      </p:sp>
      <p:grpSp>
        <p:nvGrpSpPr>
          <p:cNvPr id="24" name="Group 23"/>
          <p:cNvGrpSpPr/>
          <p:nvPr/>
        </p:nvGrpSpPr>
        <p:grpSpPr>
          <a:xfrm>
            <a:off x="3201566" y="3005212"/>
            <a:ext cx="4367213" cy="2014537"/>
            <a:chOff x="2339975" y="4509120"/>
            <a:chExt cx="4367213" cy="2014537"/>
          </a:xfrm>
        </p:grpSpPr>
        <p:graphicFrame>
          <p:nvGraphicFramePr>
            <p:cNvPr id="9225" name="Object 9"/>
            <p:cNvGraphicFramePr>
              <a:graphicFrameLocks noChangeAspect="1"/>
            </p:cNvGraphicFramePr>
            <p:nvPr/>
          </p:nvGraphicFramePr>
          <p:xfrm>
            <a:off x="2339975" y="6020420"/>
            <a:ext cx="1231900" cy="503237"/>
          </p:xfrm>
          <a:graphic>
            <a:graphicData uri="http://schemas.openxmlformats.org/presentationml/2006/ole">
              <mc:AlternateContent xmlns:mc="http://schemas.openxmlformats.org/markup-compatibility/2006">
                <mc:Choice xmlns:v="urn:schemas-microsoft-com:vml" Requires="v">
                  <p:oleObj spid="_x0000_s84046" r:id="rId4" imgW="1117600" imgH="457200" progId="Equation.3">
                    <p:embed/>
                  </p:oleObj>
                </mc:Choice>
                <mc:Fallback>
                  <p:oleObj r:id="rId4" imgW="1117600" imgH="457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975" y="6020420"/>
                          <a:ext cx="1231900" cy="503237"/>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9226" name="Object 10"/>
            <p:cNvGraphicFramePr>
              <a:graphicFrameLocks noChangeAspect="1"/>
            </p:cNvGraphicFramePr>
            <p:nvPr/>
          </p:nvGraphicFramePr>
          <p:xfrm>
            <a:off x="2339975" y="5228257"/>
            <a:ext cx="1274763" cy="474663"/>
          </p:xfrm>
          <a:graphic>
            <a:graphicData uri="http://schemas.openxmlformats.org/presentationml/2006/ole">
              <mc:AlternateContent xmlns:mc="http://schemas.openxmlformats.org/markup-compatibility/2006">
                <mc:Choice xmlns:v="urn:schemas-microsoft-com:vml" Requires="v">
                  <p:oleObj spid="_x0000_s84047" r:id="rId6" imgW="1155700" imgH="431800" progId="Equation.3">
                    <p:embed/>
                  </p:oleObj>
                </mc:Choice>
                <mc:Fallback>
                  <p:oleObj r:id="rId6" imgW="1155700" imgH="431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9975" y="5228257"/>
                          <a:ext cx="1274763" cy="47466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9227" name="Object 11"/>
            <p:cNvGraphicFramePr>
              <a:graphicFrameLocks noChangeAspect="1"/>
            </p:cNvGraphicFramePr>
            <p:nvPr/>
          </p:nvGraphicFramePr>
          <p:xfrm>
            <a:off x="2339975" y="4509120"/>
            <a:ext cx="1260475" cy="501650"/>
          </p:xfrm>
          <a:graphic>
            <a:graphicData uri="http://schemas.openxmlformats.org/presentationml/2006/ole">
              <mc:AlternateContent xmlns:mc="http://schemas.openxmlformats.org/markup-compatibility/2006">
                <mc:Choice xmlns:v="urn:schemas-microsoft-com:vml" Requires="v">
                  <p:oleObj spid="_x0000_s84048" r:id="rId8" imgW="1143000" imgH="457200" progId="Equation.3">
                    <p:embed/>
                  </p:oleObj>
                </mc:Choice>
                <mc:Fallback>
                  <p:oleObj r:id="rId8" imgW="1143000" imgH="457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39975" y="4509120"/>
                          <a:ext cx="1260475" cy="5016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9228" name="AutoShape 12"/>
            <p:cNvSpPr>
              <a:spLocks/>
            </p:cNvSpPr>
            <p:nvPr/>
          </p:nvSpPr>
          <p:spPr bwMode="auto">
            <a:xfrm>
              <a:off x="4284663" y="4651995"/>
              <a:ext cx="360362" cy="1871662"/>
            </a:xfrm>
            <a:prstGeom prst="rightBrace">
              <a:avLst>
                <a:gd name="adj1" fmla="val 8344"/>
                <a:gd name="adj2" fmla="val 50000"/>
              </a:avLst>
            </a:prstGeom>
            <a:noFill/>
            <a:ln w="12600">
              <a:solidFill>
                <a:srgbClr val="4A7EBB"/>
              </a:solidFill>
              <a:miter lim="800000"/>
              <a:headEnd/>
              <a:tailEnd/>
            </a:ln>
            <a:effectLst/>
          </p:spPr>
          <p:txBody>
            <a:bodyPr wrap="none" anchor="ctr"/>
            <a:lstStyle/>
            <a:p>
              <a:endParaRPr lang="it-IT"/>
            </a:p>
          </p:txBody>
        </p:sp>
        <p:graphicFrame>
          <p:nvGraphicFramePr>
            <p:cNvPr id="9229" name="Object 13"/>
            <p:cNvGraphicFramePr>
              <a:graphicFrameLocks noChangeAspect="1"/>
            </p:cNvGraphicFramePr>
            <p:nvPr/>
          </p:nvGraphicFramePr>
          <p:xfrm>
            <a:off x="5076825" y="5301282"/>
            <a:ext cx="1630363" cy="503238"/>
          </p:xfrm>
          <a:graphic>
            <a:graphicData uri="http://schemas.openxmlformats.org/presentationml/2006/ole">
              <mc:AlternateContent xmlns:mc="http://schemas.openxmlformats.org/markup-compatibility/2006">
                <mc:Choice xmlns:v="urn:schemas-microsoft-com:vml" Requires="v">
                  <p:oleObj spid="_x0000_s84049" r:id="rId10" imgW="698197" imgH="215806" progId="Equation.3">
                    <p:embed/>
                  </p:oleObj>
                </mc:Choice>
                <mc:Fallback>
                  <p:oleObj r:id="rId10" imgW="698197" imgH="215806"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76825" y="5301282"/>
                          <a:ext cx="1630363" cy="503238"/>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pSp>
    </p:spTree>
    <p:extLst>
      <p:ext uri="{BB962C8B-B14F-4D97-AF65-F5344CB8AC3E}">
        <p14:creationId xmlns:p14="http://schemas.microsoft.com/office/powerpoint/2010/main" val="1751261823"/>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ext Box 5"/>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27F2CBB-8091-4BA8-A8F3-8671580F7423}" type="slidenum">
              <a:rPr lang="it-IT" sz="1400" b="1">
                <a:solidFill>
                  <a:srgbClr val="898989"/>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48</a:t>
            </a:fld>
            <a:endParaRPr lang="it-IT" sz="1400" b="1">
              <a:solidFill>
                <a:srgbClr val="898989"/>
              </a:solidFill>
              <a:latin typeface="Calibri" pitchFamily="32" charset="0"/>
            </a:endParaRPr>
          </a:p>
        </p:txBody>
      </p:sp>
      <p:sp>
        <p:nvSpPr>
          <p:cNvPr id="10246" name="Text Box 6"/>
          <p:cNvSpPr txBox="1">
            <a:spLocks noChangeArrowheads="1"/>
          </p:cNvSpPr>
          <p:nvPr/>
        </p:nvSpPr>
        <p:spPr bwMode="auto">
          <a:xfrm>
            <a:off x="0" y="1196752"/>
            <a:ext cx="8991600" cy="371513"/>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The elongation (</a:t>
            </a:r>
            <a:r>
              <a:rPr lang="el-GR" dirty="0">
                <a:solidFill>
                  <a:srgbClr val="000000"/>
                </a:solidFill>
                <a:latin typeface="Calibri" pitchFamily="32" charset="0"/>
              </a:rPr>
              <a:t>δ</a:t>
            </a:r>
            <a:r>
              <a:rPr lang="it-IT" dirty="0">
                <a:solidFill>
                  <a:srgbClr val="000000"/>
                </a:solidFill>
                <a:latin typeface="Calibri" pitchFamily="32" charset="0"/>
              </a:rPr>
              <a:t>u, </a:t>
            </a:r>
            <a:r>
              <a:rPr lang="el-GR" dirty="0">
                <a:solidFill>
                  <a:srgbClr val="000000"/>
                </a:solidFill>
                <a:latin typeface="Calibri" pitchFamily="32" charset="0"/>
              </a:rPr>
              <a:t>δ</a:t>
            </a:r>
            <a:r>
              <a:rPr lang="it-IT" dirty="0">
                <a:solidFill>
                  <a:srgbClr val="000000"/>
                </a:solidFill>
                <a:latin typeface="Calibri" pitchFamily="32" charset="0"/>
              </a:rPr>
              <a:t>v, </a:t>
            </a:r>
            <a:r>
              <a:rPr lang="el-GR" dirty="0">
                <a:solidFill>
                  <a:srgbClr val="000000"/>
                </a:solidFill>
                <a:latin typeface="Calibri" pitchFamily="32" charset="0"/>
              </a:rPr>
              <a:t>δ</a:t>
            </a:r>
            <a:r>
              <a:rPr lang="it-IT" dirty="0">
                <a:solidFill>
                  <a:srgbClr val="000000"/>
                </a:solidFill>
                <a:latin typeface="Calibri" pitchFamily="32" charset="0"/>
              </a:rPr>
              <a:t>w) of any point (</a:t>
            </a:r>
            <a:r>
              <a:rPr lang="el-GR" dirty="0">
                <a:solidFill>
                  <a:srgbClr val="000000"/>
                </a:solidFill>
                <a:latin typeface="Calibri" pitchFamily="32" charset="0"/>
              </a:rPr>
              <a:t>δ</a:t>
            </a:r>
            <a:r>
              <a:rPr lang="it-IT" dirty="0">
                <a:solidFill>
                  <a:srgbClr val="000000"/>
                </a:solidFill>
                <a:latin typeface="Calibri" pitchFamily="32" charset="0"/>
              </a:rPr>
              <a:t>x, </a:t>
            </a:r>
            <a:r>
              <a:rPr lang="el-GR" dirty="0">
                <a:solidFill>
                  <a:srgbClr val="000000"/>
                </a:solidFill>
                <a:latin typeface="Calibri" pitchFamily="32" charset="0"/>
              </a:rPr>
              <a:t>δ</a:t>
            </a:r>
            <a:r>
              <a:rPr lang="it-IT" dirty="0">
                <a:solidFill>
                  <a:srgbClr val="000000"/>
                </a:solidFill>
                <a:latin typeface="Calibri" pitchFamily="32" charset="0"/>
              </a:rPr>
              <a:t>y, </a:t>
            </a:r>
            <a:r>
              <a:rPr lang="el-GR" dirty="0">
                <a:solidFill>
                  <a:srgbClr val="000000"/>
                </a:solidFill>
                <a:latin typeface="Calibri" pitchFamily="32" charset="0"/>
              </a:rPr>
              <a:t>δ</a:t>
            </a:r>
            <a:r>
              <a:rPr lang="it-IT" dirty="0">
                <a:solidFill>
                  <a:srgbClr val="000000"/>
                </a:solidFill>
                <a:latin typeface="Calibri" pitchFamily="32" charset="0"/>
              </a:rPr>
              <a:t>z) can be expressed – at the first order – by:</a:t>
            </a:r>
          </a:p>
        </p:txBody>
      </p:sp>
      <p:graphicFrame>
        <p:nvGraphicFramePr>
          <p:cNvPr id="10247" name="Object 7"/>
          <p:cNvGraphicFramePr>
            <a:graphicFrameLocks noChangeAspect="1"/>
          </p:cNvGraphicFramePr>
          <p:nvPr/>
        </p:nvGraphicFramePr>
        <p:xfrm>
          <a:off x="3491880" y="1700808"/>
          <a:ext cx="2235200" cy="576263"/>
        </p:xfrm>
        <a:graphic>
          <a:graphicData uri="http://schemas.openxmlformats.org/presentationml/2006/ole">
            <mc:AlternateContent xmlns:mc="http://schemas.openxmlformats.org/markup-compatibility/2006">
              <mc:Choice xmlns:v="urn:schemas-microsoft-com:vml" Requires="v">
                <p:oleObj spid="_x0000_s68715" r:id="rId4" imgW="1625600" imgH="419100" progId="Equation.3">
                  <p:embed/>
                </p:oleObj>
              </mc:Choice>
              <mc:Fallback>
                <p:oleObj r:id="rId4" imgW="1625600" imgH="419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1880" y="1700808"/>
                        <a:ext cx="2235200" cy="57626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10248" name="Object 8"/>
          <p:cNvGraphicFramePr>
            <a:graphicFrameLocks noChangeAspect="1"/>
          </p:cNvGraphicFramePr>
          <p:nvPr/>
        </p:nvGraphicFramePr>
        <p:xfrm>
          <a:off x="3492500" y="2348880"/>
          <a:ext cx="2165350" cy="576263"/>
        </p:xfrm>
        <a:graphic>
          <a:graphicData uri="http://schemas.openxmlformats.org/presentationml/2006/ole">
            <mc:AlternateContent xmlns:mc="http://schemas.openxmlformats.org/markup-compatibility/2006">
              <mc:Choice xmlns:v="urn:schemas-microsoft-com:vml" Requires="v">
                <p:oleObj spid="_x0000_s68716" r:id="rId6" imgW="1574800" imgH="419100" progId="Equation.3">
                  <p:embed/>
                </p:oleObj>
              </mc:Choice>
              <mc:Fallback>
                <p:oleObj r:id="rId6" imgW="1574800" imgH="4191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2500" y="2348880"/>
                        <a:ext cx="2165350" cy="57626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10249" name="Object 9"/>
          <p:cNvGraphicFramePr>
            <a:graphicFrameLocks noChangeAspect="1"/>
          </p:cNvGraphicFramePr>
          <p:nvPr/>
        </p:nvGraphicFramePr>
        <p:xfrm>
          <a:off x="3486150" y="2996754"/>
          <a:ext cx="2322513" cy="576262"/>
        </p:xfrm>
        <a:graphic>
          <a:graphicData uri="http://schemas.openxmlformats.org/presentationml/2006/ole">
            <mc:AlternateContent xmlns:mc="http://schemas.openxmlformats.org/markup-compatibility/2006">
              <mc:Choice xmlns:v="urn:schemas-microsoft-com:vml" Requires="v">
                <p:oleObj spid="_x0000_s68717" r:id="rId8" imgW="1689100" imgH="419100" progId="Equation.3">
                  <p:embed/>
                </p:oleObj>
              </mc:Choice>
              <mc:Fallback>
                <p:oleObj r:id="rId8" imgW="1689100" imgH="4191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86150" y="2996754"/>
                        <a:ext cx="2322513" cy="576262"/>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0250" name="Text Box 10"/>
          <p:cNvSpPr txBox="1">
            <a:spLocks noChangeArrowheads="1"/>
          </p:cNvSpPr>
          <p:nvPr/>
        </p:nvSpPr>
        <p:spPr bwMode="auto">
          <a:xfrm>
            <a:off x="107950" y="4078288"/>
            <a:ext cx="8856663" cy="648512"/>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The equations can be written in vectorial form (matrices) dividing a symmetric part (strains)from an antisymmetric one (rotations):</a:t>
            </a:r>
          </a:p>
        </p:txBody>
      </p:sp>
      <p:grpSp>
        <p:nvGrpSpPr>
          <p:cNvPr id="16" name="Group 15"/>
          <p:cNvGrpSpPr/>
          <p:nvPr/>
        </p:nvGrpSpPr>
        <p:grpSpPr>
          <a:xfrm>
            <a:off x="250825" y="4868863"/>
            <a:ext cx="8188325" cy="936625"/>
            <a:chOff x="250825" y="4868863"/>
            <a:chExt cx="8188325" cy="936625"/>
          </a:xfrm>
        </p:grpSpPr>
        <p:graphicFrame>
          <p:nvGraphicFramePr>
            <p:cNvPr id="10251" name="Object 11"/>
            <p:cNvGraphicFramePr>
              <a:graphicFrameLocks noChangeAspect="1"/>
            </p:cNvGraphicFramePr>
            <p:nvPr/>
          </p:nvGraphicFramePr>
          <p:xfrm>
            <a:off x="250825" y="4868863"/>
            <a:ext cx="5019675" cy="936625"/>
          </p:xfrm>
          <a:graphic>
            <a:graphicData uri="http://schemas.openxmlformats.org/presentationml/2006/ole">
              <mc:AlternateContent xmlns:mc="http://schemas.openxmlformats.org/markup-compatibility/2006">
                <mc:Choice xmlns:v="urn:schemas-microsoft-com:vml" Requires="v">
                  <p:oleObj spid="_x0000_s68718" r:id="rId10" imgW="3949700" imgH="736600" progId="Equation.3">
                    <p:embed/>
                  </p:oleObj>
                </mc:Choice>
                <mc:Fallback>
                  <p:oleObj r:id="rId10" imgW="3949700" imgH="7366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0825" y="4868863"/>
                          <a:ext cx="5019675" cy="93662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0252" name="AutoShape 12"/>
            <p:cNvSpPr>
              <a:spLocks noChangeArrowheads="1"/>
            </p:cNvSpPr>
            <p:nvPr/>
          </p:nvSpPr>
          <p:spPr bwMode="auto">
            <a:xfrm>
              <a:off x="5724525" y="5157788"/>
              <a:ext cx="647700" cy="268287"/>
            </a:xfrm>
            <a:prstGeom prst="rightArrow">
              <a:avLst>
                <a:gd name="adj1" fmla="val 50000"/>
                <a:gd name="adj2" fmla="val 50005"/>
              </a:avLst>
            </a:prstGeom>
            <a:solidFill>
              <a:srgbClr val="4F81BD"/>
            </a:solidFill>
            <a:ln w="25560">
              <a:solidFill>
                <a:srgbClr val="385D8A"/>
              </a:solidFill>
              <a:miter lim="800000"/>
              <a:headEnd/>
              <a:tailEnd/>
            </a:ln>
            <a:effectLst/>
          </p:spPr>
          <p:txBody>
            <a:bodyPr wrap="none" anchor="ctr"/>
            <a:lstStyle/>
            <a:p>
              <a:endParaRPr lang="it-IT"/>
            </a:p>
          </p:txBody>
        </p:sp>
        <p:graphicFrame>
          <p:nvGraphicFramePr>
            <p:cNvPr id="10253" name="Object 13"/>
            <p:cNvGraphicFramePr>
              <a:graphicFrameLocks noChangeAspect="1"/>
            </p:cNvGraphicFramePr>
            <p:nvPr/>
          </p:nvGraphicFramePr>
          <p:xfrm>
            <a:off x="6732588" y="5013325"/>
            <a:ext cx="1706562" cy="481013"/>
          </p:xfrm>
          <a:graphic>
            <a:graphicData uri="http://schemas.openxmlformats.org/presentationml/2006/ole">
              <mc:AlternateContent xmlns:mc="http://schemas.openxmlformats.org/markup-compatibility/2006">
                <mc:Choice xmlns:v="urn:schemas-microsoft-com:vml" Requires="v">
                  <p:oleObj spid="_x0000_s68719" r:id="rId12" imgW="939392" imgH="241195" progId="Equation.3">
                    <p:embed/>
                  </p:oleObj>
                </mc:Choice>
                <mc:Fallback>
                  <p:oleObj r:id="rId12" imgW="939392" imgH="241195"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32588" y="5013325"/>
                          <a:ext cx="1706562" cy="48101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pSp>
      <p:sp>
        <p:nvSpPr>
          <p:cNvPr id="10254" name="Text Box 14"/>
          <p:cNvSpPr txBox="1">
            <a:spLocks noChangeArrowheads="1"/>
          </p:cNvSpPr>
          <p:nvPr/>
        </p:nvSpPr>
        <p:spPr bwMode="auto">
          <a:xfrm>
            <a:off x="144463" y="6092825"/>
            <a:ext cx="8820025" cy="925511"/>
          </a:xfrm>
          <a:prstGeom prst="rect">
            <a:avLst/>
          </a:prstGeom>
          <a:noFill/>
          <a:ln w="9525">
            <a:noFill/>
            <a:round/>
            <a:headEnd/>
            <a:tailEnd/>
          </a:ln>
          <a:effectLst/>
        </p:spPr>
        <p:txBody>
          <a:bodyPr wrap="squar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The strain is an a-dimensional quantity! Generally, in seismology, the strain due to a seismic wave is about  10</a:t>
            </a:r>
            <a:r>
              <a:rPr lang="it-IT" baseline="30000" dirty="0">
                <a:solidFill>
                  <a:srgbClr val="000000"/>
                </a:solidFill>
                <a:latin typeface="Calibri" pitchFamily="32" charset="0"/>
              </a:rPr>
              <a:t>-6</a:t>
            </a:r>
            <a:r>
              <a:rPr lang="it-IT" dirty="0">
                <a:solidFill>
                  <a:srgbClr val="000000"/>
                </a:solidFill>
                <a:latin typeface="Calibri" pitchFamily="32" charset="0"/>
              </a:rPr>
              <a:t>.</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dirty="0">
              <a:solidFill>
                <a:srgbClr val="000000"/>
              </a:solidFill>
              <a:latin typeface="Calibri" pitchFamily="32" charset="0"/>
            </a:endParaRPr>
          </a:p>
        </p:txBody>
      </p:sp>
    </p:spTree>
    <p:extLst>
      <p:ext uri="{BB962C8B-B14F-4D97-AF65-F5344CB8AC3E}">
        <p14:creationId xmlns:p14="http://schemas.microsoft.com/office/powerpoint/2010/main" val="14118722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Text Box 5"/>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7C1451D-FC7F-4369-9D45-FEB427509C62}" type="slidenum">
              <a:rPr lang="it-IT" sz="1400" b="1">
                <a:solidFill>
                  <a:srgbClr val="898989"/>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49</a:t>
            </a:fld>
            <a:endParaRPr lang="it-IT" sz="1400" b="1">
              <a:solidFill>
                <a:srgbClr val="898989"/>
              </a:solidFill>
              <a:latin typeface="Calibri" pitchFamily="32" charset="0"/>
            </a:endParaRPr>
          </a:p>
        </p:txBody>
      </p:sp>
      <p:grpSp>
        <p:nvGrpSpPr>
          <p:cNvPr id="17" name="Group 16"/>
          <p:cNvGrpSpPr/>
          <p:nvPr/>
        </p:nvGrpSpPr>
        <p:grpSpPr>
          <a:xfrm>
            <a:off x="5435600" y="1916113"/>
            <a:ext cx="2530475" cy="3529012"/>
            <a:chOff x="5435600" y="1916113"/>
            <a:chExt cx="2530475" cy="3529012"/>
          </a:xfrm>
        </p:grpSpPr>
        <p:pic>
          <p:nvPicPr>
            <p:cNvPr id="11271" name="Picture 7"/>
            <p:cNvPicPr>
              <a:picLocks noChangeAspect="1" noChangeArrowheads="1"/>
            </p:cNvPicPr>
            <p:nvPr/>
          </p:nvPicPr>
          <p:blipFill>
            <a:blip r:embed="rId4" cstate="print"/>
            <a:srcRect/>
            <a:stretch>
              <a:fillRect/>
            </a:stretch>
          </p:blipFill>
          <p:spPr bwMode="auto">
            <a:xfrm>
              <a:off x="5435600" y="3141663"/>
              <a:ext cx="2530475" cy="1222375"/>
            </a:xfrm>
            <a:prstGeom prst="rect">
              <a:avLst/>
            </a:prstGeom>
            <a:noFill/>
            <a:ln w="9525">
              <a:noFill/>
              <a:round/>
              <a:headEnd/>
              <a:tailEnd/>
            </a:ln>
            <a:effectLst/>
          </p:spPr>
        </p:pic>
        <p:graphicFrame>
          <p:nvGraphicFramePr>
            <p:cNvPr id="11273" name="Object 9"/>
            <p:cNvGraphicFramePr>
              <a:graphicFrameLocks noChangeAspect="1"/>
            </p:cNvGraphicFramePr>
            <p:nvPr/>
          </p:nvGraphicFramePr>
          <p:xfrm>
            <a:off x="5883275" y="4797425"/>
            <a:ext cx="1404938" cy="647700"/>
          </p:xfrm>
          <a:graphic>
            <a:graphicData uri="http://schemas.openxmlformats.org/presentationml/2006/ole">
              <mc:AlternateContent xmlns:mc="http://schemas.openxmlformats.org/markup-compatibility/2006">
                <mc:Choice xmlns:v="urn:schemas-microsoft-com:vml" Requires="v">
                  <p:oleObj spid="_x0000_s69676" r:id="rId5" imgW="850531" imgH="393529" progId="Equation.3">
                    <p:embed/>
                  </p:oleObj>
                </mc:Choice>
                <mc:Fallback>
                  <p:oleObj r:id="rId5" imgW="850531" imgH="39352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83275" y="4797425"/>
                          <a:ext cx="1404938" cy="6477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1275" name="Text Box 11"/>
            <p:cNvSpPr txBox="1">
              <a:spLocks noChangeArrowheads="1"/>
            </p:cNvSpPr>
            <p:nvPr/>
          </p:nvSpPr>
          <p:spPr bwMode="auto">
            <a:xfrm>
              <a:off x="5901707" y="1916113"/>
              <a:ext cx="1574448" cy="648512"/>
            </a:xfrm>
            <a:prstGeom prst="rect">
              <a:avLst/>
            </a:prstGeom>
            <a:noFill/>
            <a:ln w="9525">
              <a:noFill/>
              <a:round/>
              <a:headEnd/>
              <a:tailEnd/>
            </a:ln>
            <a:effectLst/>
          </p:spPr>
          <p:txBody>
            <a:bodyPr wrap="none"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Shear strain: </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Shape changes</a:t>
              </a:r>
            </a:p>
          </p:txBody>
        </p:sp>
      </p:grpSp>
      <p:grpSp>
        <p:nvGrpSpPr>
          <p:cNvPr id="16" name="Group 15"/>
          <p:cNvGrpSpPr/>
          <p:nvPr/>
        </p:nvGrpSpPr>
        <p:grpSpPr>
          <a:xfrm>
            <a:off x="179388" y="1916113"/>
            <a:ext cx="3929062" cy="3633787"/>
            <a:chOff x="179388" y="1916113"/>
            <a:chExt cx="3929062" cy="3633787"/>
          </a:xfrm>
        </p:grpSpPr>
        <p:pic>
          <p:nvPicPr>
            <p:cNvPr id="11270" name="Picture 6"/>
            <p:cNvPicPr>
              <a:picLocks noChangeAspect="1" noChangeArrowheads="1"/>
            </p:cNvPicPr>
            <p:nvPr/>
          </p:nvPicPr>
          <p:blipFill>
            <a:blip r:embed="rId7" cstate="print"/>
            <a:srcRect/>
            <a:stretch>
              <a:fillRect/>
            </a:stretch>
          </p:blipFill>
          <p:spPr bwMode="auto">
            <a:xfrm>
              <a:off x="179388" y="3059113"/>
              <a:ext cx="1841500" cy="1377950"/>
            </a:xfrm>
            <a:prstGeom prst="rect">
              <a:avLst/>
            </a:prstGeom>
            <a:noFill/>
            <a:ln w="9525">
              <a:noFill/>
              <a:round/>
              <a:headEnd/>
              <a:tailEnd/>
            </a:ln>
            <a:effectLst/>
          </p:spPr>
        </p:pic>
        <p:graphicFrame>
          <p:nvGraphicFramePr>
            <p:cNvPr id="11272" name="Object 8"/>
            <p:cNvGraphicFramePr>
              <a:graphicFrameLocks noChangeAspect="1"/>
            </p:cNvGraphicFramePr>
            <p:nvPr/>
          </p:nvGraphicFramePr>
          <p:xfrm>
            <a:off x="1763713" y="4868863"/>
            <a:ext cx="790575" cy="681037"/>
          </p:xfrm>
          <a:graphic>
            <a:graphicData uri="http://schemas.openxmlformats.org/presentationml/2006/ole">
              <mc:AlternateContent xmlns:mc="http://schemas.openxmlformats.org/markup-compatibility/2006">
                <mc:Choice xmlns:v="urn:schemas-microsoft-com:vml" Requires="v">
                  <p:oleObj spid="_x0000_s69677" r:id="rId8" imgW="457002" imgH="393529" progId="Equation.3">
                    <p:embed/>
                  </p:oleObj>
                </mc:Choice>
                <mc:Fallback>
                  <p:oleObj r:id="rId8" imgW="457002" imgH="393529"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63713" y="4868863"/>
                          <a:ext cx="790575" cy="681037"/>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1274" name="Text Box 10"/>
            <p:cNvSpPr txBox="1">
              <a:spLocks noChangeArrowheads="1"/>
            </p:cNvSpPr>
            <p:nvPr/>
          </p:nvSpPr>
          <p:spPr bwMode="auto">
            <a:xfrm>
              <a:off x="1293807" y="1916113"/>
              <a:ext cx="1638311" cy="648512"/>
            </a:xfrm>
            <a:prstGeom prst="rect">
              <a:avLst/>
            </a:prstGeom>
            <a:noFill/>
            <a:ln w="9525">
              <a:noFill/>
              <a:round/>
              <a:headEnd/>
              <a:tailEnd/>
            </a:ln>
            <a:effectLst/>
          </p:spPr>
          <p:txBody>
            <a:bodyPr wrap="none"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Normal strain: </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Length changes</a:t>
              </a:r>
            </a:p>
          </p:txBody>
        </p:sp>
        <p:pic>
          <p:nvPicPr>
            <p:cNvPr id="11276" name="Picture 12"/>
            <p:cNvPicPr>
              <a:picLocks noChangeAspect="1" noChangeArrowheads="1"/>
            </p:cNvPicPr>
            <p:nvPr/>
          </p:nvPicPr>
          <p:blipFill>
            <a:blip r:embed="rId10" cstate="print"/>
            <a:srcRect/>
            <a:stretch>
              <a:fillRect/>
            </a:stretch>
          </p:blipFill>
          <p:spPr bwMode="auto">
            <a:xfrm>
              <a:off x="2339975" y="2982913"/>
              <a:ext cx="1768475" cy="1454150"/>
            </a:xfrm>
            <a:prstGeom prst="rect">
              <a:avLst/>
            </a:prstGeom>
            <a:noFill/>
            <a:ln w="9525">
              <a:noFill/>
              <a:round/>
              <a:headEnd/>
              <a:tailEnd/>
            </a:ln>
            <a:effectLst/>
          </p:spPr>
        </p:pic>
      </p:grpSp>
    </p:spTree>
    <p:extLst>
      <p:ext uri="{BB962C8B-B14F-4D97-AF65-F5344CB8AC3E}">
        <p14:creationId xmlns:p14="http://schemas.microsoft.com/office/powerpoint/2010/main" val="276136143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294967295"/>
          </p:nvPr>
        </p:nvSpPr>
        <p:spPr>
          <a:xfrm>
            <a:off x="6553200" y="6356350"/>
            <a:ext cx="2133600" cy="365125"/>
          </a:xfrm>
          <a:prstGeom prst="rect">
            <a:avLst/>
          </a:prstGeom>
        </p:spPr>
        <p:txBody>
          <a:bodyPr/>
          <a:lstStyle/>
          <a:p>
            <a:fld id="{1085DE87-C515-4485-B35B-A1D496760DEA}" type="slidenum">
              <a:rPr lang="it-IT" sz="1400" b="1" smtClean="0"/>
              <a:pPr/>
              <a:t>5</a:t>
            </a:fld>
            <a:endParaRPr lang="it-IT" sz="1400" b="1" dirty="0"/>
          </a:p>
        </p:txBody>
      </p:sp>
      <p:pic>
        <p:nvPicPr>
          <p:cNvPr id="57346" name="Picture 2" descr="http://www.doitpoms.ac.uk/tlplib/fibre_composites/images/stress_tensor.gif"/>
          <p:cNvPicPr>
            <a:picLocks noChangeAspect="1" noChangeArrowheads="1"/>
          </p:cNvPicPr>
          <p:nvPr/>
        </p:nvPicPr>
        <p:blipFill>
          <a:blip r:embed="rId2" cstate="print"/>
          <a:srcRect/>
          <a:stretch>
            <a:fillRect/>
          </a:stretch>
        </p:blipFill>
        <p:spPr bwMode="auto">
          <a:xfrm>
            <a:off x="1619672" y="1642015"/>
            <a:ext cx="5616624" cy="4084817"/>
          </a:xfrm>
          <a:prstGeom prst="rect">
            <a:avLst/>
          </a:prstGeom>
          <a:noFill/>
        </p:spPr>
      </p:pic>
    </p:spTree>
    <p:extLst>
      <p:ext uri="{BB962C8B-B14F-4D97-AF65-F5344CB8AC3E}">
        <p14:creationId xmlns:p14="http://schemas.microsoft.com/office/powerpoint/2010/main" val="13166890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Text Box 5"/>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2AD027F-EB89-46B8-910B-DC0D9C47D8FC}" type="slidenum">
              <a:rPr lang="it-IT" sz="1400" b="1">
                <a:solidFill>
                  <a:srgbClr val="898989"/>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50</a:t>
            </a:fld>
            <a:endParaRPr lang="it-IT" sz="1400" b="1">
              <a:solidFill>
                <a:srgbClr val="898989"/>
              </a:solidFill>
              <a:latin typeface="Calibri" pitchFamily="32" charset="0"/>
            </a:endParaRPr>
          </a:p>
        </p:txBody>
      </p:sp>
      <p:graphicFrame>
        <p:nvGraphicFramePr>
          <p:cNvPr id="12295" name="Object 7"/>
          <p:cNvGraphicFramePr>
            <a:graphicFrameLocks noChangeAspect="1"/>
          </p:cNvGraphicFramePr>
          <p:nvPr/>
        </p:nvGraphicFramePr>
        <p:xfrm>
          <a:off x="2411760" y="3212976"/>
          <a:ext cx="5394325" cy="576262"/>
        </p:xfrm>
        <a:graphic>
          <a:graphicData uri="http://schemas.openxmlformats.org/presentationml/2006/ole">
            <mc:AlternateContent xmlns:mc="http://schemas.openxmlformats.org/markup-compatibility/2006">
              <mc:Choice xmlns:v="urn:schemas-microsoft-com:vml" Requires="v">
                <p:oleObj spid="_x0000_s70721" r:id="rId4" imgW="3924300" imgH="419100" progId="Equation.3">
                  <p:embed/>
                </p:oleObj>
              </mc:Choice>
              <mc:Fallback>
                <p:oleObj r:id="rId4" imgW="3924300" imgH="419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760" y="3212976"/>
                        <a:ext cx="5394325" cy="576262"/>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pSp>
        <p:nvGrpSpPr>
          <p:cNvPr id="13" name="Group 12"/>
          <p:cNvGrpSpPr/>
          <p:nvPr/>
        </p:nvGrpSpPr>
        <p:grpSpPr>
          <a:xfrm>
            <a:off x="179388" y="1196752"/>
            <a:ext cx="8785225" cy="2033506"/>
            <a:chOff x="179388" y="1484313"/>
            <a:chExt cx="8785225" cy="2033506"/>
          </a:xfrm>
        </p:grpSpPr>
        <p:sp>
          <p:nvSpPr>
            <p:cNvPr id="12294" name="Text Box 6"/>
            <p:cNvSpPr txBox="1">
              <a:spLocks noChangeArrowheads="1"/>
            </p:cNvSpPr>
            <p:nvPr/>
          </p:nvSpPr>
          <p:spPr bwMode="auto">
            <a:xfrm>
              <a:off x="179388" y="1484313"/>
              <a:ext cx="8785225" cy="2033506"/>
            </a:xfrm>
            <a:prstGeom prst="rect">
              <a:avLst/>
            </a:prstGeom>
            <a:noFill/>
            <a:ln w="9525">
              <a:noFill/>
              <a:round/>
              <a:headEnd/>
              <a:tailEnd/>
            </a:ln>
            <a:effec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0" dirty="0">
                  <a:solidFill>
                    <a:schemeClr val="tx1"/>
                  </a:solidFill>
                  <a:latin typeface="+mn-lt"/>
                </a:rPr>
                <a:t>The  fractional change in volume (volume change divided by original volume) due to strain is known as the dilatation </a:t>
              </a:r>
              <a:r>
                <a:rPr lang="en-US" sz="1800" b="0" dirty="0">
                  <a:solidFill>
                    <a:schemeClr val="tx1"/>
                  </a:solidFill>
                  <a:latin typeface="+mn-lt"/>
                  <a:sym typeface="Symbol" pitchFamily="18" charset="2"/>
                </a:rPr>
                <a:t></a:t>
              </a:r>
              <a:r>
                <a:rPr lang="en-US" sz="1800" b="0" dirty="0">
                  <a:solidFill>
                    <a:schemeClr val="tx1"/>
                  </a:solidFill>
                  <a:latin typeface="+mn-lt"/>
                </a:rPr>
                <a:t>; it is positive if the volume of the element is decreased by compression.</a:t>
              </a:r>
              <a:r>
                <a:rPr lang="it-IT" dirty="0">
                  <a:solidFill>
                    <a:srgbClr val="000000"/>
                  </a:solidFill>
                  <a:latin typeface="Calibri" pitchFamily="32" charset="0"/>
                </a:rPr>
                <a:t> The original volume of parallelepiped is V=</a:t>
              </a:r>
              <a:r>
                <a:rPr lang="el-GR" dirty="0">
                  <a:solidFill>
                    <a:srgbClr val="000000"/>
                  </a:solidFill>
                  <a:latin typeface="Calibri" pitchFamily="32" charset="0"/>
                </a:rPr>
                <a:t>δ</a:t>
              </a:r>
              <a:r>
                <a:rPr lang="it-IT" dirty="0">
                  <a:solidFill>
                    <a:srgbClr val="000000"/>
                  </a:solidFill>
                  <a:latin typeface="Calibri" pitchFamily="32" charset="0"/>
                </a:rPr>
                <a:t>x</a:t>
              </a:r>
              <a:r>
                <a:rPr lang="el-GR" dirty="0">
                  <a:solidFill>
                    <a:srgbClr val="000000"/>
                  </a:solidFill>
                  <a:latin typeface="Calibri" pitchFamily="32" charset="0"/>
                </a:rPr>
                <a:t>δ</a:t>
              </a:r>
              <a:r>
                <a:rPr lang="it-IT" dirty="0">
                  <a:solidFill>
                    <a:srgbClr val="000000"/>
                  </a:solidFill>
                  <a:latin typeface="Calibri" pitchFamily="32" charset="0"/>
                </a:rPr>
                <a:t>y</a:t>
              </a:r>
              <a:r>
                <a:rPr lang="el-GR" dirty="0">
                  <a:solidFill>
                    <a:srgbClr val="000000"/>
                  </a:solidFill>
                  <a:latin typeface="Calibri" pitchFamily="32" charset="0"/>
                </a:rPr>
                <a:t>δ</a:t>
              </a:r>
              <a:r>
                <a:rPr lang="it-IT" dirty="0">
                  <a:solidFill>
                    <a:srgbClr val="000000"/>
                  </a:solidFill>
                  <a:latin typeface="Calibri" pitchFamily="32" charset="0"/>
                </a:rPr>
                <a:t>z. After deformation (at first approximation) the volume is:</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 </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dirty="0">
                <a:solidFill>
                  <a:srgbClr val="000000"/>
                </a:solidFill>
                <a:latin typeface="Calibri" pitchFamily="32" charset="0"/>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The dilatation is:</a:t>
              </a:r>
            </a:p>
          </p:txBody>
        </p:sp>
        <p:graphicFrame>
          <p:nvGraphicFramePr>
            <p:cNvPr id="12296" name="Object 8"/>
            <p:cNvGraphicFramePr>
              <a:graphicFrameLocks noChangeAspect="1"/>
            </p:cNvGraphicFramePr>
            <p:nvPr/>
          </p:nvGraphicFramePr>
          <p:xfrm>
            <a:off x="2699792" y="2780928"/>
            <a:ext cx="3481387" cy="360363"/>
          </p:xfrm>
          <a:graphic>
            <a:graphicData uri="http://schemas.openxmlformats.org/presentationml/2006/ole">
              <mc:AlternateContent xmlns:mc="http://schemas.openxmlformats.org/markup-compatibility/2006">
                <mc:Choice xmlns:v="urn:schemas-microsoft-com:vml" Requires="v">
                  <p:oleObj spid="_x0000_s70722" r:id="rId6" imgW="2336800" imgH="241300" progId="Equation.3">
                    <p:embed/>
                  </p:oleObj>
                </mc:Choice>
                <mc:Fallback>
                  <p:oleObj r:id="rId6" imgW="2336800" imgH="2413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99792" y="2780928"/>
                          <a:ext cx="3481387" cy="36036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pSp>
      <p:sp>
        <p:nvSpPr>
          <p:cNvPr id="12297" name="Text Box 9"/>
          <p:cNvSpPr txBox="1">
            <a:spLocks noChangeArrowheads="1"/>
          </p:cNvSpPr>
          <p:nvPr/>
        </p:nvSpPr>
        <p:spPr bwMode="auto">
          <a:xfrm>
            <a:off x="107950" y="4437063"/>
            <a:ext cx="8785225" cy="925511"/>
          </a:xfrm>
          <a:prstGeom prst="rect">
            <a:avLst/>
          </a:prstGeom>
          <a:noFill/>
          <a:ln w="9525">
            <a:noFill/>
            <a:round/>
            <a:headEnd/>
            <a:tailEnd/>
          </a:ln>
          <a:effec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0" dirty="0">
                <a:solidFill>
                  <a:schemeClr val="tx1"/>
                </a:solidFill>
                <a:latin typeface="+mn-lt"/>
              </a:rPr>
              <a:t>If the deformation of the element is so small that squares and higher order products of the strain components can be neglected in computing the change in volume of the element, we obtain: </a:t>
            </a:r>
            <a:endParaRPr lang="it-IT" dirty="0">
              <a:solidFill>
                <a:srgbClr val="000000"/>
              </a:solidFill>
              <a:latin typeface="Calibri" pitchFamily="32" charset="0"/>
            </a:endParaRPr>
          </a:p>
        </p:txBody>
      </p:sp>
      <p:graphicFrame>
        <p:nvGraphicFramePr>
          <p:cNvPr id="12298" name="Object 10"/>
          <p:cNvGraphicFramePr>
            <a:graphicFrameLocks noChangeAspect="1"/>
          </p:cNvGraphicFramePr>
          <p:nvPr/>
        </p:nvGraphicFramePr>
        <p:xfrm>
          <a:off x="2509838" y="5300663"/>
          <a:ext cx="3790950" cy="649287"/>
        </p:xfrm>
        <a:graphic>
          <a:graphicData uri="http://schemas.openxmlformats.org/presentationml/2006/ole">
            <mc:AlternateContent xmlns:mc="http://schemas.openxmlformats.org/markup-compatibility/2006">
              <mc:Choice xmlns:v="urn:schemas-microsoft-com:vml" Requires="v">
                <p:oleObj spid="_x0000_s70723" r:id="rId8" imgW="2451100" imgH="419100" progId="Equation.3">
                  <p:embed/>
                </p:oleObj>
              </mc:Choice>
              <mc:Fallback>
                <p:oleObj r:id="rId8" imgW="2451100" imgH="4191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9838" y="5300663"/>
                        <a:ext cx="3790950" cy="649287"/>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2299" name="Text Box 11"/>
          <p:cNvSpPr txBox="1">
            <a:spLocks noChangeArrowheads="1"/>
          </p:cNvSpPr>
          <p:nvPr/>
        </p:nvSpPr>
        <p:spPr bwMode="auto">
          <a:xfrm>
            <a:off x="179512" y="6021288"/>
            <a:ext cx="5523477" cy="371513"/>
          </a:xfrm>
          <a:prstGeom prst="rect">
            <a:avLst/>
          </a:prstGeom>
          <a:noFill/>
          <a:ln w="9525">
            <a:noFill/>
            <a:round/>
            <a:headEnd/>
            <a:tailEnd/>
          </a:ln>
          <a:effec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The dilatation is equal to the divergence of displacement.</a:t>
            </a:r>
          </a:p>
        </p:txBody>
      </p:sp>
    </p:spTree>
    <p:extLst>
      <p:ext uri="{BB962C8B-B14F-4D97-AF65-F5344CB8AC3E}">
        <p14:creationId xmlns:p14="http://schemas.microsoft.com/office/powerpoint/2010/main" val="24837045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Text Box 5"/>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F25DBCC-D9C1-4272-A771-92633D6E5121}" type="slidenum">
              <a:rPr lang="it-IT" sz="1400" b="1">
                <a:solidFill>
                  <a:srgbClr val="898989"/>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51</a:t>
            </a:fld>
            <a:endParaRPr lang="it-IT" sz="1400" b="1">
              <a:solidFill>
                <a:srgbClr val="898989"/>
              </a:solidFill>
              <a:latin typeface="Calibri" pitchFamily="32" charset="0"/>
            </a:endParaRPr>
          </a:p>
        </p:txBody>
      </p:sp>
      <p:sp>
        <p:nvSpPr>
          <p:cNvPr id="13318" name="Text Box 6"/>
          <p:cNvSpPr txBox="1">
            <a:spLocks noChangeArrowheads="1"/>
          </p:cNvSpPr>
          <p:nvPr/>
        </p:nvSpPr>
        <p:spPr bwMode="auto">
          <a:xfrm>
            <a:off x="179388" y="1268760"/>
            <a:ext cx="8785225" cy="1202510"/>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solidFill>
                  <a:schemeClr val="tx1"/>
                </a:solidFill>
                <a:latin typeface="+mn-lt"/>
              </a:rPr>
              <a:t>Usually you want to calculate the deformation having the known stress. </a:t>
            </a:r>
            <a:r>
              <a:rPr lang="en-US" dirty="0">
                <a:solidFill>
                  <a:srgbClr val="FF0000"/>
                </a:solidFill>
                <a:latin typeface="+mn-lt"/>
              </a:rPr>
              <a:t>Hooke</a:t>
            </a:r>
            <a:r>
              <a:rPr lang="en-US" dirty="0">
                <a:solidFill>
                  <a:schemeClr val="tx1"/>
                </a:solidFill>
                <a:latin typeface="+mn-lt"/>
              </a:rPr>
              <a:t> proposed that, for small deformations, each deformation is proportional to the stress that the causes: this is the  Hooke's law that is the </a:t>
            </a:r>
            <a:r>
              <a:rPr lang="en-US" dirty="0">
                <a:solidFill>
                  <a:srgbClr val="FF0000"/>
                </a:solidFill>
                <a:latin typeface="+mn-lt"/>
              </a:rPr>
              <a:t>basis of the theory of elasticity</a:t>
            </a:r>
            <a:r>
              <a:rPr lang="en-US" dirty="0">
                <a:solidFill>
                  <a:schemeClr val="tx1"/>
                </a:solidFill>
                <a:latin typeface="+mn-lt"/>
              </a:rPr>
              <a:t>. In other words, the Hooke's Law is the relationship of </a:t>
            </a:r>
            <a:r>
              <a:rPr lang="en-US" dirty="0">
                <a:solidFill>
                  <a:srgbClr val="FF0000"/>
                </a:solidFill>
                <a:latin typeface="+mn-lt"/>
              </a:rPr>
              <a:t>proportionality between stress and strain</a:t>
            </a:r>
            <a:r>
              <a:rPr lang="en-US" dirty="0">
                <a:solidFill>
                  <a:schemeClr val="tx1"/>
                </a:solidFill>
                <a:latin typeface="+mn-lt"/>
              </a:rPr>
              <a:t>.</a:t>
            </a:r>
          </a:p>
        </p:txBody>
      </p:sp>
      <p:pic>
        <p:nvPicPr>
          <p:cNvPr id="13319" name="Picture 7"/>
          <p:cNvPicPr>
            <a:picLocks noChangeAspect="1" noChangeArrowheads="1"/>
          </p:cNvPicPr>
          <p:nvPr/>
        </p:nvPicPr>
        <p:blipFill>
          <a:blip r:embed="rId4" cstate="print"/>
          <a:srcRect/>
          <a:stretch>
            <a:fillRect/>
          </a:stretch>
        </p:blipFill>
        <p:spPr bwMode="auto">
          <a:xfrm>
            <a:off x="395536" y="2420888"/>
            <a:ext cx="2881312" cy="1846263"/>
          </a:xfrm>
          <a:prstGeom prst="rect">
            <a:avLst/>
          </a:prstGeom>
          <a:noFill/>
          <a:ln w="9525">
            <a:noFill/>
            <a:round/>
            <a:headEnd/>
            <a:tailEnd/>
          </a:ln>
          <a:effectLst/>
        </p:spPr>
      </p:pic>
      <p:sp>
        <p:nvSpPr>
          <p:cNvPr id="13320" name="Text Box 8"/>
          <p:cNvSpPr txBox="1">
            <a:spLocks noChangeArrowheads="1"/>
          </p:cNvSpPr>
          <p:nvPr/>
        </p:nvSpPr>
        <p:spPr bwMode="auto">
          <a:xfrm>
            <a:off x="3527425" y="2492896"/>
            <a:ext cx="5616575" cy="1202510"/>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solidFill>
                  <a:srgbClr val="000000"/>
                </a:solidFill>
                <a:latin typeface="Calibri" pitchFamily="32" charset="0"/>
              </a:rPr>
              <a:t>If is applied a traction (compression) to a body, the body itself is subject to an elongation (shortening). By Hooke’s law:</a:t>
            </a:r>
          </a:p>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dirty="0">
              <a:solidFill>
                <a:srgbClr val="000000"/>
              </a:solidFill>
              <a:latin typeface="Calibri" pitchFamily="32" charset="0"/>
            </a:endParaRPr>
          </a:p>
        </p:txBody>
      </p:sp>
      <p:graphicFrame>
        <p:nvGraphicFramePr>
          <p:cNvPr id="13321" name="Object 9"/>
          <p:cNvGraphicFramePr>
            <a:graphicFrameLocks noChangeAspect="1"/>
          </p:cNvGraphicFramePr>
          <p:nvPr/>
        </p:nvGraphicFramePr>
        <p:xfrm>
          <a:off x="5868144" y="3501008"/>
          <a:ext cx="950912" cy="307975"/>
        </p:xfrm>
        <a:graphic>
          <a:graphicData uri="http://schemas.openxmlformats.org/presentationml/2006/ole">
            <mc:AlternateContent xmlns:mc="http://schemas.openxmlformats.org/markup-compatibility/2006">
              <mc:Choice xmlns:v="urn:schemas-microsoft-com:vml" Requires="v">
                <p:oleObj spid="_x0000_s71703" r:id="rId5" imgW="507780" imgH="165028" progId="Equation.3">
                  <p:embed/>
                </p:oleObj>
              </mc:Choice>
              <mc:Fallback>
                <p:oleObj r:id="rId5" imgW="507780" imgH="165028"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8144" y="3501008"/>
                        <a:ext cx="950912" cy="30797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3322" name="Text Box 10"/>
          <p:cNvSpPr txBox="1">
            <a:spLocks noChangeArrowheads="1"/>
          </p:cNvSpPr>
          <p:nvPr/>
        </p:nvSpPr>
        <p:spPr bwMode="auto">
          <a:xfrm>
            <a:off x="250825" y="5013325"/>
            <a:ext cx="8713788" cy="648512"/>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The proportionality constant depend on the material, temperature, geometrical characteristic of the object (body).</a:t>
            </a:r>
          </a:p>
        </p:txBody>
      </p:sp>
    </p:spTree>
    <p:extLst>
      <p:ext uri="{BB962C8B-B14F-4D97-AF65-F5344CB8AC3E}">
        <p14:creationId xmlns:p14="http://schemas.microsoft.com/office/powerpoint/2010/main" val="37503280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Text Box 5"/>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AB9D157-6B47-4190-9C0E-923400FF7901}" type="slidenum">
              <a:rPr lang="it-IT" sz="1400" b="1">
                <a:solidFill>
                  <a:srgbClr val="898989"/>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52</a:t>
            </a:fld>
            <a:endParaRPr lang="it-IT" sz="1400" b="1">
              <a:solidFill>
                <a:srgbClr val="898989"/>
              </a:solidFill>
              <a:latin typeface="Calibri" pitchFamily="32" charset="0"/>
            </a:endParaRPr>
          </a:p>
        </p:txBody>
      </p:sp>
      <p:sp>
        <p:nvSpPr>
          <p:cNvPr id="15366" name="Text Box 6"/>
          <p:cNvSpPr txBox="1">
            <a:spLocks noChangeArrowheads="1"/>
          </p:cNvSpPr>
          <p:nvPr/>
        </p:nvSpPr>
        <p:spPr bwMode="auto">
          <a:xfrm>
            <a:off x="107504" y="1260500"/>
            <a:ext cx="8785225" cy="368300"/>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In a one dimension the </a:t>
            </a:r>
            <a:r>
              <a:rPr lang="it-IT" dirty="0">
                <a:solidFill>
                  <a:srgbClr val="FF0000"/>
                </a:solidFill>
                <a:latin typeface="Calibri" pitchFamily="32" charset="0"/>
              </a:rPr>
              <a:t>Hooke’s law </a:t>
            </a:r>
            <a:r>
              <a:rPr lang="it-IT" dirty="0">
                <a:solidFill>
                  <a:srgbClr val="000000"/>
                </a:solidFill>
                <a:latin typeface="Calibri" pitchFamily="32" charset="0"/>
              </a:rPr>
              <a:t>can be written:</a:t>
            </a:r>
          </a:p>
        </p:txBody>
      </p:sp>
      <p:graphicFrame>
        <p:nvGraphicFramePr>
          <p:cNvPr id="15367" name="Object 7"/>
          <p:cNvGraphicFramePr>
            <a:graphicFrameLocks noChangeAspect="1"/>
          </p:cNvGraphicFramePr>
          <p:nvPr/>
        </p:nvGraphicFramePr>
        <p:xfrm>
          <a:off x="3923928" y="1628800"/>
          <a:ext cx="1081088" cy="396875"/>
        </p:xfrm>
        <a:graphic>
          <a:graphicData uri="http://schemas.openxmlformats.org/presentationml/2006/ole">
            <mc:AlternateContent xmlns:mc="http://schemas.openxmlformats.org/markup-compatibility/2006">
              <mc:Choice xmlns:v="urn:schemas-microsoft-com:vml" Requires="v">
                <p:oleObj spid="_x0000_s72748" r:id="rId4" imgW="622030" imgH="228501" progId="Equation.3">
                  <p:embed/>
                </p:oleObj>
              </mc:Choice>
              <mc:Fallback>
                <p:oleObj r:id="rId4" imgW="622030" imgH="228501"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3928" y="1628800"/>
                        <a:ext cx="1081088" cy="39687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5368" name="Text Box 8"/>
          <p:cNvSpPr txBox="1">
            <a:spLocks noChangeArrowheads="1"/>
          </p:cNvSpPr>
          <p:nvPr/>
        </p:nvSpPr>
        <p:spPr bwMode="auto">
          <a:xfrm>
            <a:off x="179512" y="2204864"/>
            <a:ext cx="8785225" cy="925511"/>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Where c the constant depending on the medium. </a:t>
            </a:r>
          </a:p>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solidFill>
                  <a:srgbClr val="000000"/>
                </a:solidFill>
                <a:latin typeface="Calibri" pitchFamily="32" charset="0"/>
              </a:rPr>
              <a:t>In three dimensions each of </a:t>
            </a:r>
            <a:r>
              <a:rPr lang="en-US" dirty="0">
                <a:solidFill>
                  <a:srgbClr val="FF0000"/>
                </a:solidFill>
                <a:latin typeface="Calibri" pitchFamily="32" charset="0"/>
              </a:rPr>
              <a:t>six components </a:t>
            </a:r>
            <a:r>
              <a:rPr lang="en-US" dirty="0">
                <a:solidFill>
                  <a:srgbClr val="000000"/>
                </a:solidFill>
                <a:latin typeface="Calibri" pitchFamily="32" charset="0"/>
              </a:rPr>
              <a:t>of the </a:t>
            </a:r>
            <a:r>
              <a:rPr lang="en-US" dirty="0">
                <a:solidFill>
                  <a:srgbClr val="FF0000"/>
                </a:solidFill>
                <a:latin typeface="Calibri" pitchFamily="32" charset="0"/>
              </a:rPr>
              <a:t>stress tensor </a:t>
            </a:r>
            <a:r>
              <a:rPr lang="en-US" dirty="0">
                <a:solidFill>
                  <a:srgbClr val="000000"/>
                </a:solidFill>
                <a:latin typeface="Calibri" pitchFamily="32" charset="0"/>
              </a:rPr>
              <a:t>can be linearly dependent on the </a:t>
            </a:r>
            <a:r>
              <a:rPr lang="en-US" dirty="0">
                <a:solidFill>
                  <a:srgbClr val="FF0000"/>
                </a:solidFill>
                <a:latin typeface="Calibri" pitchFamily="32" charset="0"/>
              </a:rPr>
              <a:t>six components </a:t>
            </a:r>
            <a:r>
              <a:rPr lang="en-US" dirty="0">
                <a:solidFill>
                  <a:srgbClr val="000000"/>
                </a:solidFill>
                <a:latin typeface="Calibri" pitchFamily="32" charset="0"/>
              </a:rPr>
              <a:t>of the </a:t>
            </a:r>
            <a:r>
              <a:rPr lang="en-US" dirty="0">
                <a:solidFill>
                  <a:srgbClr val="FF0000"/>
                </a:solidFill>
                <a:latin typeface="Calibri" pitchFamily="32" charset="0"/>
              </a:rPr>
              <a:t>strain tensor</a:t>
            </a:r>
          </a:p>
        </p:txBody>
      </p:sp>
      <p:graphicFrame>
        <p:nvGraphicFramePr>
          <p:cNvPr id="15369" name="Object 9"/>
          <p:cNvGraphicFramePr>
            <a:graphicFrameLocks noChangeAspect="1"/>
          </p:cNvGraphicFramePr>
          <p:nvPr>
            <p:extLst>
              <p:ext uri="{D42A27DB-BD31-4B8C-83A1-F6EECF244321}">
                <p14:modId xmlns:p14="http://schemas.microsoft.com/office/powerpoint/2010/main" val="3920679960"/>
              </p:ext>
            </p:extLst>
          </p:nvPr>
        </p:nvGraphicFramePr>
        <p:xfrm>
          <a:off x="2771800" y="3212976"/>
          <a:ext cx="4033837" cy="936625"/>
        </p:xfrm>
        <a:graphic>
          <a:graphicData uri="http://schemas.openxmlformats.org/presentationml/2006/ole">
            <mc:AlternateContent xmlns:mc="http://schemas.openxmlformats.org/markup-compatibility/2006">
              <mc:Choice xmlns:v="urn:schemas-microsoft-com:vml" Requires="v">
                <p:oleObj spid="_x0000_s72749" r:id="rId6" imgW="3009900" imgH="698500" progId="Equation.3">
                  <p:embed/>
                </p:oleObj>
              </mc:Choice>
              <mc:Fallback>
                <p:oleObj r:id="rId6" imgW="3009900" imgH="6985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1800" y="3212976"/>
                        <a:ext cx="4033837" cy="93662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5370" name="Text Box 10"/>
          <p:cNvSpPr txBox="1">
            <a:spLocks noChangeArrowheads="1"/>
          </p:cNvSpPr>
          <p:nvPr/>
        </p:nvSpPr>
        <p:spPr bwMode="auto">
          <a:xfrm>
            <a:off x="179512" y="4365104"/>
            <a:ext cx="8785225" cy="648512"/>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We have </a:t>
            </a:r>
            <a:r>
              <a:rPr lang="it-IT" dirty="0">
                <a:solidFill>
                  <a:srgbClr val="FF0000"/>
                </a:solidFill>
                <a:latin typeface="Calibri" pitchFamily="32" charset="0"/>
              </a:rPr>
              <a:t>36 constants</a:t>
            </a:r>
            <a:r>
              <a:rPr lang="it-IT" dirty="0">
                <a:solidFill>
                  <a:srgbClr val="000000"/>
                </a:solidFill>
                <a:latin typeface="Calibri" pitchFamily="32" charset="0"/>
              </a:rPr>
              <a:t>. By </a:t>
            </a:r>
            <a:r>
              <a:rPr lang="en-US" dirty="0">
                <a:solidFill>
                  <a:srgbClr val="000000"/>
                </a:solidFill>
                <a:latin typeface="Calibri" pitchFamily="32" charset="0"/>
              </a:rPr>
              <a:t>the </a:t>
            </a:r>
            <a:r>
              <a:rPr lang="en-US" dirty="0">
                <a:solidFill>
                  <a:srgbClr val="FF0000"/>
                </a:solidFill>
                <a:latin typeface="Calibri" pitchFamily="32" charset="0"/>
              </a:rPr>
              <a:t>symmetry of the stress </a:t>
            </a:r>
            <a:r>
              <a:rPr lang="en-US" dirty="0">
                <a:solidFill>
                  <a:srgbClr val="000000"/>
                </a:solidFill>
                <a:latin typeface="Calibri" pitchFamily="32" charset="0"/>
              </a:rPr>
              <a:t>and strain tensors and by a </a:t>
            </a:r>
            <a:r>
              <a:rPr lang="en-US" dirty="0">
                <a:solidFill>
                  <a:srgbClr val="FF0000"/>
                </a:solidFill>
                <a:latin typeface="Calibri" pitchFamily="32" charset="0"/>
              </a:rPr>
              <a:t>thermodynamic condition</a:t>
            </a:r>
            <a:r>
              <a:rPr lang="en-US" dirty="0">
                <a:solidFill>
                  <a:srgbClr val="000000"/>
                </a:solidFill>
                <a:latin typeface="Calibri" pitchFamily="32" charset="0"/>
              </a:rPr>
              <a:t>, the number of independent constants is </a:t>
            </a:r>
            <a:r>
              <a:rPr lang="en-US" dirty="0">
                <a:solidFill>
                  <a:srgbClr val="FF0000"/>
                </a:solidFill>
                <a:latin typeface="Calibri" pitchFamily="32" charset="0"/>
              </a:rPr>
              <a:t>21</a:t>
            </a:r>
            <a:r>
              <a:rPr lang="en-US" dirty="0">
                <a:solidFill>
                  <a:srgbClr val="000000"/>
                </a:solidFill>
                <a:latin typeface="Calibri" pitchFamily="32" charset="0"/>
              </a:rPr>
              <a:t>.</a:t>
            </a:r>
            <a:endParaRPr lang="it-IT" dirty="0">
              <a:solidFill>
                <a:srgbClr val="000000"/>
              </a:solidFill>
              <a:latin typeface="Calibri" pitchFamily="32" charset="0"/>
            </a:endParaRPr>
          </a:p>
        </p:txBody>
      </p:sp>
      <p:sp>
        <p:nvSpPr>
          <p:cNvPr id="2" name="Rectangle 1"/>
          <p:cNvSpPr/>
          <p:nvPr/>
        </p:nvSpPr>
        <p:spPr bwMode="auto">
          <a:xfrm>
            <a:off x="2771800" y="3537272"/>
            <a:ext cx="504056" cy="28803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it-IT" sz="1800" b="0" i="0" u="none" strike="noStrike" cap="none" normalizeH="0" baseline="0">
              <a:ln>
                <a:noFill/>
              </a:ln>
              <a:solidFill>
                <a:schemeClr val="bg1"/>
              </a:solidFill>
              <a:effectLst/>
              <a:latin typeface="Arial" charset="0"/>
              <a:cs typeface="Arial" charset="0"/>
            </a:endParaRPr>
          </a:p>
        </p:txBody>
      </p:sp>
      <p:sp>
        <p:nvSpPr>
          <p:cNvPr id="9" name="Rectangle 8"/>
          <p:cNvSpPr/>
          <p:nvPr/>
        </p:nvSpPr>
        <p:spPr bwMode="auto">
          <a:xfrm>
            <a:off x="4802842" y="3562423"/>
            <a:ext cx="504056" cy="28803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it-IT" sz="1800" b="0" i="0" u="none" strike="noStrike" cap="none" normalizeH="0" baseline="0">
              <a:ln>
                <a:noFill/>
              </a:ln>
              <a:solidFill>
                <a:schemeClr val="bg1"/>
              </a:solidFill>
              <a:effectLst/>
              <a:latin typeface="Arial" charset="0"/>
              <a:cs typeface="Arial" charset="0"/>
            </a:endParaRPr>
          </a:p>
        </p:txBody>
      </p:sp>
      <p:sp>
        <p:nvSpPr>
          <p:cNvPr id="3" name="TextBox 2"/>
          <p:cNvSpPr txBox="1"/>
          <p:nvPr/>
        </p:nvSpPr>
        <p:spPr>
          <a:xfrm>
            <a:off x="2681217" y="3463551"/>
            <a:ext cx="1829347" cy="369332"/>
          </a:xfrm>
          <a:prstGeom prst="rect">
            <a:avLst/>
          </a:prstGeom>
          <a:noFill/>
        </p:spPr>
        <p:txBody>
          <a:bodyPr wrap="none" rtlCol="0">
            <a:spAutoFit/>
          </a:bodyPr>
          <a:lstStyle/>
          <a:p>
            <a:r>
              <a:rPr lang="en-GB" dirty="0"/>
              <a:t>………………………….</a:t>
            </a:r>
            <a:endParaRPr lang="it-IT" dirty="0"/>
          </a:p>
        </p:txBody>
      </p:sp>
    </p:spTree>
    <p:extLst>
      <p:ext uri="{BB962C8B-B14F-4D97-AF65-F5344CB8AC3E}">
        <p14:creationId xmlns:p14="http://schemas.microsoft.com/office/powerpoint/2010/main" val="2355217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Text Box 5"/>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9ECE39E-D323-4043-AF36-B43C6997EB4C}" type="slidenum">
              <a:rPr lang="it-IT" sz="1400" b="1">
                <a:solidFill>
                  <a:srgbClr val="898989"/>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53</a:t>
            </a:fld>
            <a:endParaRPr lang="it-IT" sz="1400" b="1">
              <a:solidFill>
                <a:srgbClr val="898989"/>
              </a:solidFill>
              <a:latin typeface="Calibri" pitchFamily="32" charset="0"/>
            </a:endParaRPr>
          </a:p>
        </p:txBody>
      </p:sp>
      <p:sp>
        <p:nvSpPr>
          <p:cNvPr id="16390" name="Text Box 6"/>
          <p:cNvSpPr txBox="1">
            <a:spLocks noChangeArrowheads="1"/>
          </p:cNvSpPr>
          <p:nvPr/>
        </p:nvSpPr>
        <p:spPr bwMode="auto">
          <a:xfrm>
            <a:off x="179388" y="1196975"/>
            <a:ext cx="8785225" cy="648512"/>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solidFill>
                  <a:srgbClr val="000000"/>
                </a:solidFill>
                <a:latin typeface="Calibri" pitchFamily="32" charset="0"/>
              </a:rPr>
              <a:t>If we consider an </a:t>
            </a:r>
            <a:r>
              <a:rPr lang="en-US" dirty="0">
                <a:solidFill>
                  <a:srgbClr val="FF0000"/>
                </a:solidFill>
                <a:latin typeface="Calibri" pitchFamily="32" charset="0"/>
              </a:rPr>
              <a:t>isotropic medium </a:t>
            </a:r>
            <a:r>
              <a:rPr lang="en-US" dirty="0">
                <a:solidFill>
                  <a:srgbClr val="000000"/>
                </a:solidFill>
                <a:latin typeface="Calibri" pitchFamily="32" charset="0"/>
              </a:rPr>
              <a:t>( that is its properties not change with the direction), the number of </a:t>
            </a:r>
            <a:r>
              <a:rPr lang="en-US" dirty="0">
                <a:solidFill>
                  <a:srgbClr val="FF0000"/>
                </a:solidFill>
                <a:latin typeface="Calibri" pitchFamily="32" charset="0"/>
              </a:rPr>
              <a:t>constants</a:t>
            </a:r>
            <a:r>
              <a:rPr lang="en-US" dirty="0">
                <a:solidFill>
                  <a:srgbClr val="000000"/>
                </a:solidFill>
                <a:latin typeface="Calibri" pitchFamily="32" charset="0"/>
              </a:rPr>
              <a:t>  decreases to </a:t>
            </a:r>
            <a:r>
              <a:rPr lang="en-US" dirty="0">
                <a:solidFill>
                  <a:srgbClr val="FF0000"/>
                </a:solidFill>
                <a:latin typeface="Calibri" pitchFamily="32" charset="0"/>
              </a:rPr>
              <a:t>two</a:t>
            </a:r>
            <a:r>
              <a:rPr lang="en-US" dirty="0">
                <a:solidFill>
                  <a:srgbClr val="000000"/>
                </a:solidFill>
                <a:latin typeface="Calibri" pitchFamily="32" charset="0"/>
              </a:rPr>
              <a:t>:</a:t>
            </a:r>
            <a:endParaRPr lang="it-IT" dirty="0">
              <a:solidFill>
                <a:srgbClr val="000000"/>
              </a:solidFill>
              <a:latin typeface="Calibri" pitchFamily="32" charset="0"/>
            </a:endParaRPr>
          </a:p>
        </p:txBody>
      </p:sp>
      <p:graphicFrame>
        <p:nvGraphicFramePr>
          <p:cNvPr id="16391" name="Object 7"/>
          <p:cNvGraphicFramePr>
            <a:graphicFrameLocks noChangeAspect="1"/>
          </p:cNvGraphicFramePr>
          <p:nvPr/>
        </p:nvGraphicFramePr>
        <p:xfrm>
          <a:off x="2483768" y="1916832"/>
          <a:ext cx="3671887" cy="336550"/>
        </p:xfrm>
        <a:graphic>
          <a:graphicData uri="http://schemas.openxmlformats.org/presentationml/2006/ole">
            <mc:AlternateContent xmlns:mc="http://schemas.openxmlformats.org/markup-compatibility/2006">
              <mc:Choice xmlns:v="urn:schemas-microsoft-com:vml" Requires="v">
                <p:oleObj spid="_x0000_s73877" r:id="rId4" imgW="2628900" imgH="241300" progId="Equation.3">
                  <p:embed/>
                </p:oleObj>
              </mc:Choice>
              <mc:Fallback>
                <p:oleObj r:id="rId4" imgW="2628900" imgH="241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3768" y="1916832"/>
                        <a:ext cx="3671887" cy="3365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pSp>
        <p:nvGrpSpPr>
          <p:cNvPr id="17" name="Group 16"/>
          <p:cNvGrpSpPr/>
          <p:nvPr/>
        </p:nvGrpSpPr>
        <p:grpSpPr>
          <a:xfrm>
            <a:off x="3203575" y="2276872"/>
            <a:ext cx="1655763" cy="1592262"/>
            <a:chOff x="3203575" y="2420938"/>
            <a:chExt cx="1655763" cy="1592262"/>
          </a:xfrm>
        </p:grpSpPr>
        <p:graphicFrame>
          <p:nvGraphicFramePr>
            <p:cNvPr id="16392" name="Object 8"/>
            <p:cNvGraphicFramePr>
              <a:graphicFrameLocks noChangeAspect="1"/>
            </p:cNvGraphicFramePr>
            <p:nvPr/>
          </p:nvGraphicFramePr>
          <p:xfrm>
            <a:off x="3203848" y="2420938"/>
            <a:ext cx="1603375" cy="366712"/>
          </p:xfrm>
          <a:graphic>
            <a:graphicData uri="http://schemas.openxmlformats.org/presentationml/2006/ole">
              <mc:AlternateContent xmlns:mc="http://schemas.openxmlformats.org/markup-compatibility/2006">
                <mc:Choice xmlns:v="urn:schemas-microsoft-com:vml" Requires="v">
                  <p:oleObj spid="_x0000_s73878" r:id="rId6" imgW="1054100" imgH="241300" progId="Equation.3">
                    <p:embed/>
                  </p:oleObj>
                </mc:Choice>
                <mc:Fallback>
                  <p:oleObj r:id="rId6" imgW="1054100" imgH="2413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3848" y="2420938"/>
                          <a:ext cx="1603375" cy="366712"/>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16393" name="Object 9"/>
            <p:cNvGraphicFramePr>
              <a:graphicFrameLocks noChangeAspect="1"/>
            </p:cNvGraphicFramePr>
            <p:nvPr/>
          </p:nvGraphicFramePr>
          <p:xfrm>
            <a:off x="3203575" y="2781300"/>
            <a:ext cx="1565275" cy="328613"/>
          </p:xfrm>
          <a:graphic>
            <a:graphicData uri="http://schemas.openxmlformats.org/presentationml/2006/ole">
              <mc:AlternateContent xmlns:mc="http://schemas.openxmlformats.org/markup-compatibility/2006">
                <mc:Choice xmlns:v="urn:schemas-microsoft-com:vml" Requires="v">
                  <p:oleObj spid="_x0000_s73879" r:id="rId8" imgW="1028254" imgH="215806" progId="Equation.3">
                    <p:embed/>
                  </p:oleObj>
                </mc:Choice>
                <mc:Fallback>
                  <p:oleObj r:id="rId8" imgW="1028254" imgH="215806"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3575" y="2781300"/>
                          <a:ext cx="1565275" cy="32861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16394" name="Object 10"/>
            <p:cNvGraphicFramePr>
              <a:graphicFrameLocks noChangeAspect="1"/>
            </p:cNvGraphicFramePr>
            <p:nvPr/>
          </p:nvGraphicFramePr>
          <p:xfrm>
            <a:off x="3203575" y="3068638"/>
            <a:ext cx="1643063" cy="368300"/>
          </p:xfrm>
          <a:graphic>
            <a:graphicData uri="http://schemas.openxmlformats.org/presentationml/2006/ole">
              <mc:AlternateContent xmlns:mc="http://schemas.openxmlformats.org/markup-compatibility/2006">
                <mc:Choice xmlns:v="urn:schemas-microsoft-com:vml" Requires="v">
                  <p:oleObj spid="_x0000_s73880" r:id="rId10" imgW="1079032" imgH="241195" progId="Equation.3">
                    <p:embed/>
                  </p:oleObj>
                </mc:Choice>
                <mc:Fallback>
                  <p:oleObj r:id="rId10" imgW="1079032" imgH="241195"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03575" y="3068638"/>
                          <a:ext cx="1643063" cy="3683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16395" name="Object 11"/>
            <p:cNvGraphicFramePr>
              <a:graphicFrameLocks noChangeAspect="1"/>
            </p:cNvGraphicFramePr>
            <p:nvPr/>
          </p:nvGraphicFramePr>
          <p:xfrm>
            <a:off x="3203848" y="3357563"/>
            <a:ext cx="1624013" cy="349250"/>
          </p:xfrm>
          <a:graphic>
            <a:graphicData uri="http://schemas.openxmlformats.org/presentationml/2006/ole">
              <mc:AlternateContent xmlns:mc="http://schemas.openxmlformats.org/markup-compatibility/2006">
                <mc:Choice xmlns:v="urn:schemas-microsoft-com:vml" Requires="v">
                  <p:oleObj spid="_x0000_s73881" r:id="rId12" imgW="1066800" imgH="228600" progId="Equation.3">
                    <p:embed/>
                  </p:oleObj>
                </mc:Choice>
                <mc:Fallback>
                  <p:oleObj r:id="rId12" imgW="1066800" imgH="2286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03848" y="3357563"/>
                          <a:ext cx="1624013" cy="3492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16396" name="Object 12"/>
            <p:cNvGraphicFramePr>
              <a:graphicFrameLocks noChangeAspect="1"/>
            </p:cNvGraphicFramePr>
            <p:nvPr/>
          </p:nvGraphicFramePr>
          <p:xfrm>
            <a:off x="3216275" y="3644900"/>
            <a:ext cx="1643063" cy="368300"/>
          </p:xfrm>
          <a:graphic>
            <a:graphicData uri="http://schemas.openxmlformats.org/presentationml/2006/ole">
              <mc:AlternateContent xmlns:mc="http://schemas.openxmlformats.org/markup-compatibility/2006">
                <mc:Choice xmlns:v="urn:schemas-microsoft-com:vml" Requires="v">
                  <p:oleObj spid="_x0000_s73882" r:id="rId14" imgW="1079032" imgH="241195" progId="Equation.3">
                    <p:embed/>
                  </p:oleObj>
                </mc:Choice>
                <mc:Fallback>
                  <p:oleObj r:id="rId14" imgW="1079032" imgH="241195"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16275" y="3644900"/>
                          <a:ext cx="1643063" cy="3683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pSp>
      <p:sp>
        <p:nvSpPr>
          <p:cNvPr id="16397" name="Text Box 13"/>
          <p:cNvSpPr txBox="1">
            <a:spLocks noChangeArrowheads="1"/>
          </p:cNvSpPr>
          <p:nvPr/>
        </p:nvSpPr>
        <p:spPr bwMode="auto">
          <a:xfrm>
            <a:off x="107504" y="3933056"/>
            <a:ext cx="8785225" cy="368300"/>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Or in tensorial form:</a:t>
            </a:r>
          </a:p>
        </p:txBody>
      </p:sp>
      <p:graphicFrame>
        <p:nvGraphicFramePr>
          <p:cNvPr id="16398" name="Object 14"/>
          <p:cNvGraphicFramePr>
            <a:graphicFrameLocks noChangeAspect="1"/>
          </p:cNvGraphicFramePr>
          <p:nvPr/>
        </p:nvGraphicFramePr>
        <p:xfrm>
          <a:off x="3275856" y="4293096"/>
          <a:ext cx="1685925" cy="360363"/>
        </p:xfrm>
        <a:graphic>
          <a:graphicData uri="http://schemas.openxmlformats.org/presentationml/2006/ole">
            <mc:AlternateContent xmlns:mc="http://schemas.openxmlformats.org/markup-compatibility/2006">
              <mc:Choice xmlns:v="urn:schemas-microsoft-com:vml" Requires="v">
                <p:oleObj spid="_x0000_s73883" r:id="rId16" imgW="1129810" imgH="241195" progId="Equation.3">
                  <p:embed/>
                </p:oleObj>
              </mc:Choice>
              <mc:Fallback>
                <p:oleObj r:id="rId16" imgW="1129810" imgH="241195"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275856" y="4293096"/>
                        <a:ext cx="1685925" cy="36036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6399" name="Text Box 15"/>
          <p:cNvSpPr txBox="1">
            <a:spLocks noChangeArrowheads="1"/>
          </p:cNvSpPr>
          <p:nvPr/>
        </p:nvSpPr>
        <p:spPr bwMode="auto">
          <a:xfrm>
            <a:off x="107950" y="4869160"/>
            <a:ext cx="8928100" cy="1479509"/>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With  </a:t>
            </a:r>
            <a:r>
              <a:rPr lang="el-GR" dirty="0">
                <a:solidFill>
                  <a:srgbClr val="000000"/>
                </a:solidFill>
                <a:latin typeface="Calibri" pitchFamily="32" charset="0"/>
              </a:rPr>
              <a:t>δ</a:t>
            </a:r>
            <a:r>
              <a:rPr lang="it-IT" baseline="-25000" dirty="0">
                <a:solidFill>
                  <a:srgbClr val="000000"/>
                </a:solidFill>
                <a:latin typeface="Calibri" pitchFamily="32" charset="0"/>
              </a:rPr>
              <a:t>ij</a:t>
            </a:r>
            <a:r>
              <a:rPr lang="it-IT" dirty="0">
                <a:solidFill>
                  <a:srgbClr val="000000"/>
                </a:solidFill>
                <a:latin typeface="Calibri" pitchFamily="32" charset="0"/>
              </a:rPr>
              <a:t> unit tensor (</a:t>
            </a:r>
            <a:r>
              <a:rPr lang="el-GR" dirty="0">
                <a:solidFill>
                  <a:srgbClr val="000000"/>
                </a:solidFill>
              </a:rPr>
              <a:t>δ</a:t>
            </a:r>
            <a:r>
              <a:rPr lang="it-IT" baseline="-25000" dirty="0">
                <a:solidFill>
                  <a:srgbClr val="000000"/>
                </a:solidFill>
              </a:rPr>
              <a:t>ij</a:t>
            </a:r>
            <a:r>
              <a:rPr lang="it-IT" dirty="0">
                <a:solidFill>
                  <a:srgbClr val="000000"/>
                </a:solidFill>
              </a:rPr>
              <a:t> =1 per i=j ;</a:t>
            </a:r>
            <a:r>
              <a:rPr lang="el-GR" dirty="0">
                <a:solidFill>
                  <a:srgbClr val="000000"/>
                </a:solidFill>
              </a:rPr>
              <a:t> δ</a:t>
            </a:r>
            <a:r>
              <a:rPr lang="it-IT" baseline="-25000" dirty="0">
                <a:solidFill>
                  <a:srgbClr val="000000"/>
                </a:solidFill>
              </a:rPr>
              <a:t>ij</a:t>
            </a:r>
            <a:r>
              <a:rPr lang="it-IT" dirty="0">
                <a:solidFill>
                  <a:srgbClr val="000000"/>
                </a:solidFill>
              </a:rPr>
              <a:t> =0 per i≠j).</a:t>
            </a:r>
          </a:p>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The constants </a:t>
            </a:r>
            <a:r>
              <a:rPr lang="el-GR" dirty="0">
                <a:solidFill>
                  <a:srgbClr val="FF0000"/>
                </a:solidFill>
                <a:latin typeface="Calibri" pitchFamily="32" charset="0"/>
              </a:rPr>
              <a:t>λ</a:t>
            </a:r>
            <a:r>
              <a:rPr lang="it-IT" dirty="0">
                <a:solidFill>
                  <a:srgbClr val="000000"/>
                </a:solidFill>
                <a:latin typeface="Calibri" pitchFamily="32" charset="0"/>
              </a:rPr>
              <a:t> and </a:t>
            </a:r>
            <a:r>
              <a:rPr lang="el-GR" dirty="0">
                <a:solidFill>
                  <a:srgbClr val="FF0000"/>
                </a:solidFill>
                <a:latin typeface="Calibri" pitchFamily="32" charset="0"/>
              </a:rPr>
              <a:t>μ</a:t>
            </a:r>
            <a:r>
              <a:rPr lang="it-IT" dirty="0">
                <a:solidFill>
                  <a:srgbClr val="000000"/>
                </a:solidFill>
                <a:latin typeface="Calibri" pitchFamily="32" charset="0"/>
              </a:rPr>
              <a:t> are known as </a:t>
            </a:r>
            <a:r>
              <a:rPr lang="it-IT" dirty="0">
                <a:solidFill>
                  <a:srgbClr val="0070C0"/>
                </a:solidFill>
                <a:latin typeface="Calibri" pitchFamily="32" charset="0"/>
              </a:rPr>
              <a:t>Lamè’s</a:t>
            </a:r>
            <a:r>
              <a:rPr lang="it-IT" dirty="0">
                <a:solidFill>
                  <a:srgbClr val="000000"/>
                </a:solidFill>
                <a:latin typeface="Calibri" pitchFamily="32" charset="0"/>
              </a:rPr>
              <a:t> parameters. The constant</a:t>
            </a:r>
            <a:r>
              <a:rPr lang="el-GR" dirty="0">
                <a:solidFill>
                  <a:srgbClr val="000000"/>
                </a:solidFill>
                <a:latin typeface="Calibri" pitchFamily="32" charset="0"/>
              </a:rPr>
              <a:t> </a:t>
            </a:r>
            <a:r>
              <a:rPr lang="el-GR" dirty="0">
                <a:solidFill>
                  <a:srgbClr val="FF0000"/>
                </a:solidFill>
                <a:latin typeface="Calibri" pitchFamily="32" charset="0"/>
              </a:rPr>
              <a:t>μ</a:t>
            </a:r>
            <a:r>
              <a:rPr lang="it-IT" dirty="0">
                <a:solidFill>
                  <a:srgbClr val="FF0000"/>
                </a:solidFill>
                <a:latin typeface="Calibri" pitchFamily="32" charset="0"/>
              </a:rPr>
              <a:t> (</a:t>
            </a:r>
            <a:r>
              <a:rPr lang="el-GR" dirty="0">
                <a:solidFill>
                  <a:srgbClr val="FF0000"/>
                </a:solidFill>
                <a:latin typeface="Calibri" pitchFamily="32" charset="0"/>
              </a:rPr>
              <a:t>μ</a:t>
            </a:r>
            <a:r>
              <a:rPr lang="it-IT" dirty="0">
                <a:solidFill>
                  <a:srgbClr val="FF0000"/>
                </a:solidFill>
                <a:latin typeface="Calibri" pitchFamily="32" charset="0"/>
              </a:rPr>
              <a:t>=</a:t>
            </a:r>
            <a:r>
              <a:rPr lang="el-GR" dirty="0">
                <a:solidFill>
                  <a:srgbClr val="FF0000"/>
                </a:solidFill>
                <a:latin typeface="Calibri" pitchFamily="32" charset="0"/>
              </a:rPr>
              <a:t>σ</a:t>
            </a:r>
            <a:r>
              <a:rPr lang="it-IT" baseline="-25000" dirty="0">
                <a:solidFill>
                  <a:srgbClr val="FF0000"/>
                </a:solidFill>
                <a:latin typeface="Calibri" pitchFamily="32" charset="0"/>
              </a:rPr>
              <a:t>xy</a:t>
            </a:r>
            <a:r>
              <a:rPr lang="it-IT" dirty="0">
                <a:solidFill>
                  <a:srgbClr val="FF0000"/>
                </a:solidFill>
                <a:latin typeface="Calibri" pitchFamily="32" charset="0"/>
              </a:rPr>
              <a:t>/2e</a:t>
            </a:r>
            <a:r>
              <a:rPr lang="it-IT" baseline="-25000" dirty="0">
                <a:solidFill>
                  <a:srgbClr val="FF0000"/>
                </a:solidFill>
                <a:latin typeface="Calibri" pitchFamily="32" charset="0"/>
              </a:rPr>
              <a:t>xx</a:t>
            </a:r>
            <a:r>
              <a:rPr lang="it-IT" dirty="0">
                <a:solidFill>
                  <a:srgbClr val="FF0000"/>
                </a:solidFill>
                <a:latin typeface="Calibri" pitchFamily="32" charset="0"/>
              </a:rPr>
              <a:t>) </a:t>
            </a:r>
            <a:r>
              <a:rPr lang="it-IT" dirty="0">
                <a:solidFill>
                  <a:srgbClr val="000000"/>
                </a:solidFill>
                <a:latin typeface="Calibri" pitchFamily="32" charset="0"/>
              </a:rPr>
              <a:t>give a measurement of the resistence of a body to a shear stress, and is calles </a:t>
            </a:r>
            <a:r>
              <a:rPr lang="it-IT" dirty="0">
                <a:solidFill>
                  <a:srgbClr val="0070C0"/>
                </a:solidFill>
                <a:latin typeface="Calibri" pitchFamily="32" charset="0"/>
              </a:rPr>
              <a:t>shear modulus </a:t>
            </a:r>
            <a:r>
              <a:rPr lang="it-IT" dirty="0">
                <a:solidFill>
                  <a:srgbClr val="000000"/>
                </a:solidFill>
                <a:latin typeface="Calibri" pitchFamily="32" charset="0"/>
              </a:rPr>
              <a:t>or </a:t>
            </a:r>
            <a:r>
              <a:rPr lang="it-IT" dirty="0">
                <a:solidFill>
                  <a:srgbClr val="0070C0"/>
                </a:solidFill>
                <a:latin typeface="Calibri" pitchFamily="32" charset="0"/>
              </a:rPr>
              <a:t>rigidity modulus</a:t>
            </a:r>
            <a:r>
              <a:rPr lang="it-IT" dirty="0">
                <a:solidFill>
                  <a:srgbClr val="000000"/>
                </a:solidFill>
                <a:latin typeface="Calibri" pitchFamily="32" charset="0"/>
              </a:rPr>
              <a:t>. Obviously the shear modulus for a liquid or gas is null. There are also other constants: </a:t>
            </a:r>
            <a:r>
              <a:rPr lang="it-IT" dirty="0">
                <a:solidFill>
                  <a:srgbClr val="0070C0"/>
                </a:solidFill>
                <a:latin typeface="Calibri" pitchFamily="32" charset="0"/>
              </a:rPr>
              <a:t>Young modulus</a:t>
            </a:r>
            <a:r>
              <a:rPr lang="it-IT" dirty="0">
                <a:solidFill>
                  <a:srgbClr val="000000"/>
                </a:solidFill>
                <a:latin typeface="Calibri" pitchFamily="32" charset="0"/>
              </a:rPr>
              <a:t>, </a:t>
            </a:r>
            <a:r>
              <a:rPr lang="it-IT" dirty="0">
                <a:solidFill>
                  <a:srgbClr val="0070C0"/>
                </a:solidFill>
                <a:latin typeface="Calibri" pitchFamily="32" charset="0"/>
              </a:rPr>
              <a:t>Poisson modulus</a:t>
            </a:r>
            <a:r>
              <a:rPr lang="it-IT" dirty="0">
                <a:solidFill>
                  <a:srgbClr val="000000"/>
                </a:solidFill>
                <a:latin typeface="Calibri" pitchFamily="32" charset="0"/>
              </a:rPr>
              <a:t>, </a:t>
            </a:r>
            <a:r>
              <a:rPr lang="it-IT" dirty="0">
                <a:solidFill>
                  <a:srgbClr val="0070C0"/>
                </a:solidFill>
                <a:latin typeface="Calibri" pitchFamily="32" charset="0"/>
              </a:rPr>
              <a:t>Poisson ratio </a:t>
            </a:r>
            <a:r>
              <a:rPr lang="it-IT" dirty="0">
                <a:solidFill>
                  <a:srgbClr val="000000"/>
                </a:solidFill>
                <a:latin typeface="Calibri" pitchFamily="32" charset="0"/>
              </a:rPr>
              <a:t>and </a:t>
            </a:r>
            <a:r>
              <a:rPr lang="it-IT" dirty="0">
                <a:solidFill>
                  <a:srgbClr val="0070C0"/>
                </a:solidFill>
                <a:latin typeface="Calibri" pitchFamily="32" charset="0"/>
              </a:rPr>
              <a:t>Bulk</a:t>
            </a:r>
            <a:r>
              <a:rPr lang="it-IT" dirty="0">
                <a:solidFill>
                  <a:srgbClr val="000000"/>
                </a:solidFill>
                <a:latin typeface="Calibri" pitchFamily="32" charset="0"/>
              </a:rPr>
              <a:t>’ modulus. </a:t>
            </a:r>
          </a:p>
        </p:txBody>
      </p:sp>
    </p:spTree>
    <p:extLst>
      <p:ext uri="{BB962C8B-B14F-4D97-AF65-F5344CB8AC3E}">
        <p14:creationId xmlns:p14="http://schemas.microsoft.com/office/powerpoint/2010/main" val="17404924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4" cstate="print"/>
          <a:srcRect/>
          <a:stretch>
            <a:fillRect/>
          </a:stretch>
        </p:blipFill>
        <p:spPr bwMode="auto">
          <a:xfrm>
            <a:off x="251520" y="3597275"/>
            <a:ext cx="4232275" cy="3260725"/>
          </a:xfrm>
          <a:prstGeom prst="rect">
            <a:avLst/>
          </a:prstGeom>
          <a:noFill/>
          <a:ln w="9525">
            <a:noFill/>
            <a:round/>
            <a:headEnd/>
            <a:tailEnd/>
          </a:ln>
          <a:effectLst/>
        </p:spPr>
      </p:pic>
      <p:sp>
        <p:nvSpPr>
          <p:cNvPr id="17414" name="Text Box 6"/>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19B2885-CA2C-40FF-B24F-1A420D3749E3}" type="slidenum">
              <a:rPr lang="it-IT" sz="1400" b="1">
                <a:solidFill>
                  <a:srgbClr val="898989"/>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54</a:t>
            </a:fld>
            <a:endParaRPr lang="it-IT" sz="1400" b="1">
              <a:solidFill>
                <a:srgbClr val="898989"/>
              </a:solidFill>
              <a:latin typeface="Calibri" pitchFamily="32" charset="0"/>
            </a:endParaRPr>
          </a:p>
        </p:txBody>
      </p:sp>
      <p:sp>
        <p:nvSpPr>
          <p:cNvPr id="17415" name="Text Box 7"/>
          <p:cNvSpPr txBox="1">
            <a:spLocks noChangeArrowheads="1"/>
          </p:cNvSpPr>
          <p:nvPr/>
        </p:nvSpPr>
        <p:spPr bwMode="auto">
          <a:xfrm>
            <a:off x="107504" y="2348880"/>
            <a:ext cx="8785225" cy="368300"/>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b="1" dirty="0">
                <a:solidFill>
                  <a:srgbClr val="000000"/>
                </a:solidFill>
                <a:latin typeface="Calibri" pitchFamily="32" charset="0"/>
              </a:rPr>
              <a:t>MODULO DI YOUNG</a:t>
            </a:r>
          </a:p>
        </p:txBody>
      </p:sp>
      <p:sp>
        <p:nvSpPr>
          <p:cNvPr id="17417" name="Text Box 9"/>
          <p:cNvSpPr txBox="1">
            <a:spLocks noChangeArrowheads="1"/>
          </p:cNvSpPr>
          <p:nvPr/>
        </p:nvSpPr>
        <p:spPr bwMode="auto">
          <a:xfrm>
            <a:off x="179512" y="1484785"/>
            <a:ext cx="8785225" cy="371513"/>
          </a:xfrm>
          <a:prstGeom prst="rect">
            <a:avLst/>
          </a:prstGeom>
          <a:noFill/>
          <a:ln w="9525">
            <a:noFill/>
            <a:round/>
            <a:headEnd/>
            <a:tailEnd/>
          </a:ln>
          <a:effectLst/>
        </p:spPr>
        <p:txBody>
          <a:bodyPr wrap="square"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dirty="0">
              <a:solidFill>
                <a:srgbClr val="000000"/>
              </a:solidFill>
              <a:latin typeface="Calibri" pitchFamily="32" charset="0"/>
            </a:endParaRPr>
          </a:p>
        </p:txBody>
      </p:sp>
      <p:graphicFrame>
        <p:nvGraphicFramePr>
          <p:cNvPr id="17419" name="Object 11"/>
          <p:cNvGraphicFramePr>
            <a:graphicFrameLocks noChangeAspect="1"/>
          </p:cNvGraphicFramePr>
          <p:nvPr>
            <p:extLst>
              <p:ext uri="{D42A27DB-BD31-4B8C-83A1-F6EECF244321}">
                <p14:modId xmlns:p14="http://schemas.microsoft.com/office/powerpoint/2010/main" val="1266811217"/>
              </p:ext>
            </p:extLst>
          </p:nvPr>
        </p:nvGraphicFramePr>
        <p:xfrm>
          <a:off x="6389861" y="3674377"/>
          <a:ext cx="989013" cy="538163"/>
        </p:xfrm>
        <a:graphic>
          <a:graphicData uri="http://schemas.openxmlformats.org/presentationml/2006/ole">
            <mc:AlternateContent xmlns:mc="http://schemas.openxmlformats.org/markup-compatibility/2006">
              <mc:Choice xmlns:v="urn:schemas-microsoft-com:vml" Requires="v">
                <p:oleObj spid="_x0000_s74859" r:id="rId5" imgW="723586" imgH="393529" progId="Equation.3">
                  <p:embed/>
                </p:oleObj>
              </mc:Choice>
              <mc:Fallback>
                <p:oleObj r:id="rId5" imgW="723586" imgH="39352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9861" y="3674377"/>
                        <a:ext cx="989013" cy="53816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7420" name="Text Box 12"/>
          <p:cNvSpPr txBox="1">
            <a:spLocks noChangeArrowheads="1"/>
          </p:cNvSpPr>
          <p:nvPr/>
        </p:nvSpPr>
        <p:spPr bwMode="auto">
          <a:xfrm>
            <a:off x="4284663" y="4149725"/>
            <a:ext cx="4751387" cy="833178"/>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dirty="0">
                <a:solidFill>
                  <a:srgbClr val="000000"/>
                </a:solidFill>
                <a:latin typeface="Calibri" pitchFamily="32" charset="0"/>
              </a:rPr>
              <a:t>To obtaine the relationship between </a:t>
            </a:r>
            <a:r>
              <a:rPr lang="it-IT" sz="1600" dirty="0">
                <a:solidFill>
                  <a:srgbClr val="0070C0"/>
                </a:solidFill>
                <a:latin typeface="Calibri" pitchFamily="32" charset="0"/>
              </a:rPr>
              <a:t>E</a:t>
            </a:r>
            <a:r>
              <a:rPr lang="it-IT" sz="1600" dirty="0">
                <a:solidFill>
                  <a:srgbClr val="000000"/>
                </a:solidFill>
                <a:latin typeface="Calibri" pitchFamily="32" charset="0"/>
              </a:rPr>
              <a:t> and the Lame costants </a:t>
            </a:r>
            <a:r>
              <a:rPr lang="el-GR" sz="1600" dirty="0">
                <a:solidFill>
                  <a:srgbClr val="000000"/>
                </a:solidFill>
                <a:latin typeface="Calibri" pitchFamily="32" charset="0"/>
              </a:rPr>
              <a:t>λ</a:t>
            </a:r>
            <a:r>
              <a:rPr lang="it-IT" sz="1600" dirty="0">
                <a:solidFill>
                  <a:srgbClr val="000000"/>
                </a:solidFill>
                <a:latin typeface="Calibri" pitchFamily="32" charset="0"/>
              </a:rPr>
              <a:t> and </a:t>
            </a:r>
            <a:r>
              <a:rPr lang="el-GR" sz="1600" dirty="0">
                <a:solidFill>
                  <a:srgbClr val="000000"/>
                </a:solidFill>
                <a:latin typeface="Calibri" pitchFamily="32" charset="0"/>
              </a:rPr>
              <a:t>μ</a:t>
            </a:r>
            <a:r>
              <a:rPr lang="it-IT" sz="1600" dirty="0">
                <a:solidFill>
                  <a:srgbClr val="000000"/>
                </a:solidFill>
                <a:latin typeface="Calibri" pitchFamily="32" charset="0"/>
              </a:rPr>
              <a:t> we write </a:t>
            </a:r>
            <a:r>
              <a:rPr lang="el-GR" sz="1600" dirty="0">
                <a:solidFill>
                  <a:srgbClr val="000000"/>
                </a:solidFill>
                <a:latin typeface="Calibri" pitchFamily="32" charset="0"/>
              </a:rPr>
              <a:t>σ</a:t>
            </a:r>
            <a:r>
              <a:rPr lang="it-IT" sz="1600" baseline="-25000" dirty="0">
                <a:solidFill>
                  <a:srgbClr val="000000"/>
                </a:solidFill>
                <a:latin typeface="Calibri" pitchFamily="32" charset="0"/>
              </a:rPr>
              <a:t>xx </a:t>
            </a:r>
            <a:r>
              <a:rPr lang="it-IT" sz="1600" dirty="0">
                <a:solidFill>
                  <a:srgbClr val="000000"/>
                </a:solidFill>
                <a:latin typeface="Calibri" pitchFamily="32" charset="0"/>
              </a:rPr>
              <a:t>and e</a:t>
            </a:r>
            <a:r>
              <a:rPr lang="it-IT" sz="1600" baseline="-25000" dirty="0">
                <a:solidFill>
                  <a:srgbClr val="000000"/>
                </a:solidFill>
                <a:latin typeface="Calibri" pitchFamily="32" charset="0"/>
              </a:rPr>
              <a:t>xx</a:t>
            </a:r>
            <a:r>
              <a:rPr lang="it-IT" sz="1600" dirty="0">
                <a:solidFill>
                  <a:srgbClr val="000000"/>
                </a:solidFill>
                <a:latin typeface="Calibri" pitchFamily="32" charset="0"/>
              </a:rPr>
              <a:t> using </a:t>
            </a:r>
            <a:r>
              <a:rPr lang="el-GR" sz="1600" dirty="0">
                <a:solidFill>
                  <a:srgbClr val="000000"/>
                </a:solidFill>
                <a:latin typeface="Calibri" pitchFamily="32" charset="0"/>
              </a:rPr>
              <a:t>λ</a:t>
            </a:r>
            <a:r>
              <a:rPr lang="it-IT" sz="1600" dirty="0">
                <a:solidFill>
                  <a:srgbClr val="000000"/>
                </a:solidFill>
                <a:latin typeface="Calibri" pitchFamily="32" charset="0"/>
              </a:rPr>
              <a:t> and </a:t>
            </a:r>
            <a:r>
              <a:rPr lang="el-GR" sz="1600" dirty="0">
                <a:solidFill>
                  <a:srgbClr val="000000"/>
                </a:solidFill>
                <a:latin typeface="Calibri" pitchFamily="32" charset="0"/>
              </a:rPr>
              <a:t>μ</a:t>
            </a:r>
            <a:r>
              <a:rPr lang="it-IT" sz="1600" dirty="0">
                <a:solidFill>
                  <a:srgbClr val="000000"/>
                </a:solidFill>
                <a:latin typeface="Calibri" pitchFamily="32" charset="0"/>
              </a:rPr>
              <a:t>. Because only </a:t>
            </a:r>
            <a:r>
              <a:rPr lang="el-GR" sz="1600" dirty="0">
                <a:solidFill>
                  <a:srgbClr val="000000"/>
                </a:solidFill>
                <a:latin typeface="Calibri" pitchFamily="32" charset="0"/>
              </a:rPr>
              <a:t>σ</a:t>
            </a:r>
            <a:r>
              <a:rPr lang="it-IT" sz="1600" baseline="-25000" dirty="0">
                <a:solidFill>
                  <a:srgbClr val="000000"/>
                </a:solidFill>
                <a:latin typeface="Calibri" pitchFamily="32" charset="0"/>
              </a:rPr>
              <a:t>xx </a:t>
            </a:r>
            <a:r>
              <a:rPr lang="it-IT" sz="1600" dirty="0">
                <a:solidFill>
                  <a:srgbClr val="000000"/>
                </a:solidFill>
                <a:latin typeface="Calibri" pitchFamily="32" charset="0"/>
              </a:rPr>
              <a:t>is different by zero:</a:t>
            </a:r>
          </a:p>
        </p:txBody>
      </p:sp>
      <p:grpSp>
        <p:nvGrpSpPr>
          <p:cNvPr id="19" name="Group 18"/>
          <p:cNvGrpSpPr/>
          <p:nvPr/>
        </p:nvGrpSpPr>
        <p:grpSpPr>
          <a:xfrm>
            <a:off x="5796136" y="5157192"/>
            <a:ext cx="1754188" cy="1368425"/>
            <a:chOff x="5734050" y="5084763"/>
            <a:chExt cx="1754188" cy="1368425"/>
          </a:xfrm>
        </p:grpSpPr>
        <p:graphicFrame>
          <p:nvGraphicFramePr>
            <p:cNvPr id="17416" name="Object 8"/>
            <p:cNvGraphicFramePr>
              <a:graphicFrameLocks noChangeAspect="1"/>
            </p:cNvGraphicFramePr>
            <p:nvPr/>
          </p:nvGraphicFramePr>
          <p:xfrm>
            <a:off x="5734050" y="5084763"/>
            <a:ext cx="1582738" cy="347662"/>
          </p:xfrm>
          <a:graphic>
            <a:graphicData uri="http://schemas.openxmlformats.org/presentationml/2006/ole">
              <mc:AlternateContent xmlns:mc="http://schemas.openxmlformats.org/markup-compatibility/2006">
                <mc:Choice xmlns:v="urn:schemas-microsoft-com:vml" Requires="v">
                  <p:oleObj spid="_x0000_s74860" r:id="rId7" imgW="1040948" imgH="228501" progId="Equation.3">
                    <p:embed/>
                  </p:oleObj>
                </mc:Choice>
                <mc:Fallback>
                  <p:oleObj r:id="rId7" imgW="1040948" imgH="228501"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34050" y="5084763"/>
                          <a:ext cx="1582738" cy="347662"/>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17421" name="Object 13"/>
            <p:cNvGraphicFramePr>
              <a:graphicFrameLocks noChangeAspect="1"/>
            </p:cNvGraphicFramePr>
            <p:nvPr/>
          </p:nvGraphicFramePr>
          <p:xfrm>
            <a:off x="5867400" y="5445125"/>
            <a:ext cx="1389063" cy="366713"/>
          </p:xfrm>
          <a:graphic>
            <a:graphicData uri="http://schemas.openxmlformats.org/presentationml/2006/ole">
              <mc:AlternateContent xmlns:mc="http://schemas.openxmlformats.org/markup-compatibility/2006">
                <mc:Choice xmlns:v="urn:schemas-microsoft-com:vml" Requires="v">
                  <p:oleObj spid="_x0000_s74861" r:id="rId9" imgW="914400" imgH="241300" progId="Equation.3">
                    <p:embed/>
                  </p:oleObj>
                </mc:Choice>
                <mc:Fallback>
                  <p:oleObj r:id="rId9" imgW="914400" imgH="2413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67400" y="5445125"/>
                          <a:ext cx="1389063" cy="36671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17422" name="Object 14"/>
            <p:cNvGraphicFramePr>
              <a:graphicFrameLocks noChangeAspect="1"/>
            </p:cNvGraphicFramePr>
            <p:nvPr/>
          </p:nvGraphicFramePr>
          <p:xfrm>
            <a:off x="5867400" y="5765800"/>
            <a:ext cx="1370013" cy="327025"/>
          </p:xfrm>
          <a:graphic>
            <a:graphicData uri="http://schemas.openxmlformats.org/presentationml/2006/ole">
              <mc:AlternateContent xmlns:mc="http://schemas.openxmlformats.org/markup-compatibility/2006">
                <mc:Choice xmlns:v="urn:schemas-microsoft-com:vml" Requires="v">
                  <p:oleObj spid="_x0000_s74862" r:id="rId11" imgW="901309" imgH="215806" progId="Equation.3">
                    <p:embed/>
                  </p:oleObj>
                </mc:Choice>
                <mc:Fallback>
                  <p:oleObj r:id="rId11" imgW="901309" imgH="215806"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67400" y="5765800"/>
                          <a:ext cx="1370013" cy="32702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17423" name="Object 15"/>
            <p:cNvGraphicFramePr>
              <a:graphicFrameLocks noChangeAspect="1"/>
            </p:cNvGraphicFramePr>
            <p:nvPr/>
          </p:nvGraphicFramePr>
          <p:xfrm>
            <a:off x="5867400" y="6088063"/>
            <a:ext cx="1620838" cy="365125"/>
          </p:xfrm>
          <a:graphic>
            <a:graphicData uri="http://schemas.openxmlformats.org/presentationml/2006/ole">
              <mc:AlternateContent xmlns:mc="http://schemas.openxmlformats.org/markup-compatibility/2006">
                <mc:Choice xmlns:v="urn:schemas-microsoft-com:vml" Requires="v">
                  <p:oleObj spid="_x0000_s74863" r:id="rId13" imgW="1066800" imgH="241300" progId="Equation.3">
                    <p:embed/>
                  </p:oleObj>
                </mc:Choice>
                <mc:Fallback>
                  <p:oleObj r:id="rId13" imgW="1066800" imgH="2413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67400" y="6088063"/>
                          <a:ext cx="1620838" cy="36512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pSp>
      <p:sp>
        <p:nvSpPr>
          <p:cNvPr id="17" name="Rectangle 4"/>
          <p:cNvSpPr>
            <a:spLocks noChangeArrowheads="1"/>
          </p:cNvSpPr>
          <p:nvPr/>
        </p:nvSpPr>
        <p:spPr bwMode="auto">
          <a:xfrm>
            <a:off x="107826" y="1196752"/>
            <a:ext cx="8856662" cy="1200329"/>
          </a:xfrm>
          <a:prstGeom prst="rect">
            <a:avLst/>
          </a:prstGeom>
          <a:noFill/>
          <a:ln w="9525">
            <a:noFill/>
            <a:miter lim="800000"/>
            <a:headEnd/>
            <a:tailEnd/>
          </a:ln>
        </p:spPr>
        <p:txBody>
          <a:bodyPr>
            <a:spAutoFit/>
          </a:bodyPr>
          <a:lstStyle/>
          <a:p>
            <a:pPr algn="just"/>
            <a:r>
              <a:rPr lang="en-US" sz="1600" b="0" dirty="0">
                <a:latin typeface="Comic Sans MS" pitchFamily="66" charset="0"/>
                <a:sym typeface="Symbol" pitchFamily="18" charset="2"/>
              </a:rPr>
              <a:t> </a:t>
            </a:r>
            <a:r>
              <a:rPr lang="en-US" b="0" dirty="0">
                <a:solidFill>
                  <a:schemeClr val="tx1"/>
                </a:solidFill>
                <a:latin typeface="Calibri" pitchFamily="34" charset="0"/>
                <a:sym typeface="Symbol" pitchFamily="18" charset="2"/>
              </a:rPr>
              <a:t>According to Hooke’s law, when a body deforms elastically, there is a linear relationship between stress and strain. The ratio of stress to strain defines an </a:t>
            </a:r>
            <a:r>
              <a:rPr lang="en-US" b="0" u="sng" dirty="0">
                <a:solidFill>
                  <a:schemeClr val="tx1"/>
                </a:solidFill>
                <a:latin typeface="Calibri" pitchFamily="34" charset="0"/>
                <a:sym typeface="Symbol" pitchFamily="18" charset="2"/>
              </a:rPr>
              <a:t>elastic constant</a:t>
            </a:r>
            <a:r>
              <a:rPr lang="en-US" b="0" dirty="0">
                <a:solidFill>
                  <a:schemeClr val="tx1"/>
                </a:solidFill>
                <a:latin typeface="Calibri" pitchFamily="34" charset="0"/>
                <a:sym typeface="Symbol" pitchFamily="18" charset="2"/>
              </a:rPr>
              <a:t> (or elastic modulus) of the body. The elastic </a:t>
            </a:r>
            <a:r>
              <a:rPr lang="en-US" b="0" dirty="0" err="1">
                <a:solidFill>
                  <a:schemeClr val="tx1"/>
                </a:solidFill>
                <a:latin typeface="Calibri" pitchFamily="34" charset="0"/>
                <a:sym typeface="Symbol" pitchFamily="18" charset="2"/>
              </a:rPr>
              <a:t>moduli</a:t>
            </a:r>
            <a:r>
              <a:rPr lang="en-US" b="0" dirty="0">
                <a:solidFill>
                  <a:schemeClr val="tx1"/>
                </a:solidFill>
                <a:latin typeface="Calibri" pitchFamily="34" charset="0"/>
                <a:sym typeface="Symbol" pitchFamily="18" charset="2"/>
              </a:rPr>
              <a:t>, defined for different types of deformation, are </a:t>
            </a:r>
            <a:r>
              <a:rPr lang="en-US" b="0" dirty="0">
                <a:solidFill>
                  <a:srgbClr val="FF3300"/>
                </a:solidFill>
                <a:latin typeface="Calibri" pitchFamily="34" charset="0"/>
                <a:sym typeface="Symbol" pitchFamily="18" charset="2"/>
              </a:rPr>
              <a:t>Young’s modulus</a:t>
            </a:r>
            <a:r>
              <a:rPr lang="en-US" b="0" dirty="0">
                <a:solidFill>
                  <a:schemeClr val="tx1"/>
                </a:solidFill>
                <a:latin typeface="Calibri" pitchFamily="34" charset="0"/>
                <a:sym typeface="Symbol" pitchFamily="18" charset="2"/>
              </a:rPr>
              <a:t>, the </a:t>
            </a:r>
            <a:r>
              <a:rPr lang="en-US" b="0" dirty="0">
                <a:solidFill>
                  <a:srgbClr val="FF3300"/>
                </a:solidFill>
                <a:latin typeface="Calibri" pitchFamily="34" charset="0"/>
                <a:sym typeface="Symbol" pitchFamily="18" charset="2"/>
              </a:rPr>
              <a:t>rigidity modulus</a:t>
            </a:r>
            <a:r>
              <a:rPr lang="en-US" b="0" dirty="0">
                <a:solidFill>
                  <a:schemeClr val="tx1"/>
                </a:solidFill>
                <a:latin typeface="Calibri" pitchFamily="34" charset="0"/>
                <a:sym typeface="Symbol" pitchFamily="18" charset="2"/>
              </a:rPr>
              <a:t>, the </a:t>
            </a:r>
            <a:r>
              <a:rPr lang="en-US" b="0" dirty="0">
                <a:solidFill>
                  <a:srgbClr val="FF3300"/>
                </a:solidFill>
                <a:latin typeface="Calibri" pitchFamily="34" charset="0"/>
                <a:sym typeface="Symbol" pitchFamily="18" charset="2"/>
              </a:rPr>
              <a:t>bulk modulus</a:t>
            </a:r>
            <a:r>
              <a:rPr lang="en-US" b="0" dirty="0">
                <a:latin typeface="Calibri" pitchFamily="34" charset="0"/>
                <a:sym typeface="Symbol" pitchFamily="18" charset="2"/>
              </a:rPr>
              <a:t>  </a:t>
            </a:r>
            <a:r>
              <a:rPr lang="en-US" b="0" dirty="0">
                <a:solidFill>
                  <a:schemeClr val="tx1"/>
                </a:solidFill>
                <a:latin typeface="Calibri" pitchFamily="34" charset="0"/>
                <a:sym typeface="Symbol" pitchFamily="18" charset="2"/>
              </a:rPr>
              <a:t>and the </a:t>
            </a:r>
            <a:r>
              <a:rPr lang="en-US" b="0" dirty="0">
                <a:solidFill>
                  <a:srgbClr val="FF3300"/>
                </a:solidFill>
                <a:latin typeface="Calibri" pitchFamily="34" charset="0"/>
                <a:sym typeface="Symbol" pitchFamily="18" charset="2"/>
              </a:rPr>
              <a:t>Poisson’s ratio</a:t>
            </a:r>
          </a:p>
        </p:txBody>
      </p:sp>
      <p:sp>
        <p:nvSpPr>
          <p:cNvPr id="18" name="Rectangle 7"/>
          <p:cNvSpPr>
            <a:spLocks noChangeArrowheads="1"/>
          </p:cNvSpPr>
          <p:nvPr/>
        </p:nvSpPr>
        <p:spPr bwMode="auto">
          <a:xfrm>
            <a:off x="107504" y="2708920"/>
            <a:ext cx="8856663" cy="1323439"/>
          </a:xfrm>
          <a:prstGeom prst="rect">
            <a:avLst/>
          </a:prstGeom>
          <a:noFill/>
          <a:ln w="9525">
            <a:noFill/>
            <a:miter lim="800000"/>
            <a:headEnd/>
            <a:tailEnd/>
          </a:ln>
        </p:spPr>
        <p:txBody>
          <a:bodyPr>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b="0" dirty="0">
                <a:solidFill>
                  <a:srgbClr val="0070C0"/>
                </a:solidFill>
                <a:latin typeface="Calibri" pitchFamily="34" charset="0"/>
                <a:sym typeface="Symbol" pitchFamily="18" charset="2"/>
              </a:rPr>
              <a:t>Young’s modulus </a:t>
            </a:r>
            <a:r>
              <a:rPr lang="en-US" sz="1600" b="0" dirty="0">
                <a:solidFill>
                  <a:schemeClr val="tx1"/>
                </a:solidFill>
                <a:latin typeface="Calibri" pitchFamily="34" charset="0"/>
                <a:sym typeface="Symbol" pitchFamily="18" charset="2"/>
              </a:rPr>
              <a:t>is defined from the </a:t>
            </a:r>
            <a:r>
              <a:rPr lang="en-US" sz="1600" b="0" dirty="0">
                <a:solidFill>
                  <a:srgbClr val="0070C0"/>
                </a:solidFill>
                <a:latin typeface="Calibri" pitchFamily="34" charset="0"/>
                <a:sym typeface="Symbol" pitchFamily="18" charset="2"/>
              </a:rPr>
              <a:t>extensional deformations</a:t>
            </a:r>
            <a:r>
              <a:rPr lang="en-US" sz="1600" b="0" dirty="0">
                <a:solidFill>
                  <a:schemeClr val="tx1"/>
                </a:solidFill>
                <a:latin typeface="Calibri" pitchFamily="34" charset="0"/>
                <a:sym typeface="Symbol" pitchFamily="18" charset="2"/>
              </a:rPr>
              <a:t>. Each longitudinal strain is proportional to the corresponding stress component</a:t>
            </a:r>
            <a:r>
              <a:rPr lang="en-US" sz="1600" dirty="0">
                <a:solidFill>
                  <a:schemeClr val="tx1"/>
                </a:solidFill>
                <a:latin typeface="Calibri" pitchFamily="34" charset="0"/>
                <a:sym typeface="Symbol" pitchFamily="18" charset="2"/>
              </a:rPr>
              <a:t>.</a:t>
            </a:r>
            <a:r>
              <a:rPr lang="it-IT" sz="1600" dirty="0">
                <a:solidFill>
                  <a:schemeClr val="tx1"/>
                </a:solidFill>
                <a:latin typeface="Calibri" pitchFamily="34" charset="0"/>
              </a:rPr>
              <a:t> If we apply a stress </a:t>
            </a:r>
            <a:r>
              <a:rPr lang="el-GR" sz="1600" dirty="0">
                <a:solidFill>
                  <a:schemeClr val="tx1"/>
                </a:solidFill>
                <a:latin typeface="Calibri" pitchFamily="34" charset="0"/>
              </a:rPr>
              <a:t>σ</a:t>
            </a:r>
            <a:r>
              <a:rPr lang="it-IT" sz="1600" baseline="-25000" dirty="0">
                <a:solidFill>
                  <a:schemeClr val="tx1"/>
                </a:solidFill>
                <a:latin typeface="Calibri" pitchFamily="34" charset="0"/>
              </a:rPr>
              <a:t>xx </a:t>
            </a:r>
            <a:r>
              <a:rPr lang="it-IT" sz="1600" dirty="0">
                <a:solidFill>
                  <a:schemeClr val="tx1"/>
                </a:solidFill>
                <a:latin typeface="Calibri" pitchFamily="34" charset="0"/>
              </a:rPr>
              <a:t>we have </a:t>
            </a:r>
            <a:r>
              <a:rPr lang="en-US" sz="1600" dirty="0">
                <a:solidFill>
                  <a:schemeClr val="tx1"/>
                </a:solidFill>
                <a:latin typeface="Calibri" pitchFamily="34" charset="0"/>
              </a:rPr>
              <a:t>elongation du along the x axis and shortenings </a:t>
            </a:r>
            <a:r>
              <a:rPr lang="en-US" sz="1600" dirty="0" err="1">
                <a:solidFill>
                  <a:schemeClr val="tx1"/>
                </a:solidFill>
                <a:latin typeface="Calibri" pitchFamily="34" charset="0"/>
              </a:rPr>
              <a:t>dv</a:t>
            </a:r>
            <a:r>
              <a:rPr lang="en-US" sz="1600" dirty="0">
                <a:solidFill>
                  <a:schemeClr val="tx1"/>
                </a:solidFill>
                <a:latin typeface="Calibri" pitchFamily="34" charset="0"/>
              </a:rPr>
              <a:t> and </a:t>
            </a:r>
            <a:r>
              <a:rPr lang="en-US" sz="1600" dirty="0" err="1">
                <a:solidFill>
                  <a:schemeClr val="tx1"/>
                </a:solidFill>
                <a:latin typeface="Calibri" pitchFamily="34" charset="0"/>
              </a:rPr>
              <a:t>dw</a:t>
            </a:r>
            <a:r>
              <a:rPr lang="en-US" sz="1600" dirty="0">
                <a:solidFill>
                  <a:schemeClr val="tx1"/>
                </a:solidFill>
                <a:latin typeface="Calibri" pitchFamily="34" charset="0"/>
              </a:rPr>
              <a:t> along y and z.</a:t>
            </a:r>
            <a:r>
              <a:rPr lang="it-IT" sz="1600" dirty="0">
                <a:solidFill>
                  <a:srgbClr val="000000"/>
                </a:solidFill>
                <a:latin typeface="Calibri" pitchFamily="32" charset="0"/>
              </a:rPr>
              <a:t> The extension is proportional to </a:t>
            </a:r>
            <a:r>
              <a:rPr lang="el-GR" sz="1600" dirty="0">
                <a:solidFill>
                  <a:srgbClr val="000000"/>
                </a:solidFill>
                <a:latin typeface="Calibri" pitchFamily="32" charset="0"/>
              </a:rPr>
              <a:t> σ</a:t>
            </a:r>
            <a:r>
              <a:rPr lang="it-IT" sz="1600" baseline="-25000" dirty="0">
                <a:solidFill>
                  <a:srgbClr val="000000"/>
                </a:solidFill>
                <a:latin typeface="Calibri" pitchFamily="32" charset="0"/>
              </a:rPr>
              <a:t>xx </a:t>
            </a:r>
            <a:r>
              <a:rPr lang="it-IT" sz="1600" dirty="0">
                <a:solidFill>
                  <a:srgbClr val="000000"/>
                </a:solidFill>
                <a:latin typeface="Calibri" pitchFamily="32" charset="0"/>
              </a:rPr>
              <a:t>and to length dx ; </a:t>
            </a:r>
            <a:r>
              <a:rPr lang="en-US" sz="1600" dirty="0">
                <a:solidFill>
                  <a:schemeClr val="tx1"/>
                </a:solidFill>
                <a:latin typeface="Calibri" pitchFamily="34" charset="0"/>
              </a:rPr>
              <a:t>is inversely proportional to the resistance of the material:</a:t>
            </a:r>
            <a:endParaRPr lang="it-IT" sz="1600" dirty="0">
              <a:solidFill>
                <a:srgbClr val="000000"/>
              </a:solidFill>
              <a:latin typeface="Calibri" pitchFamily="34" charset="0"/>
            </a:endParaRPr>
          </a:p>
          <a:p>
            <a:pPr algn="just"/>
            <a:endParaRPr lang="en-US" sz="1600" b="0" dirty="0">
              <a:solidFill>
                <a:schemeClr val="tx1"/>
              </a:solidFill>
              <a:latin typeface="Calibri" pitchFamily="34" charset="0"/>
              <a:sym typeface="Symbol" pitchFamily="18" charset="2"/>
            </a:endParaRPr>
          </a:p>
        </p:txBody>
      </p:sp>
    </p:spTree>
    <p:extLst>
      <p:ext uri="{BB962C8B-B14F-4D97-AF65-F5344CB8AC3E}">
        <p14:creationId xmlns:p14="http://schemas.microsoft.com/office/powerpoint/2010/main" val="1983717427"/>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p:cNvPicPr>
            <a:picLocks noChangeAspect="1" noChangeArrowheads="1"/>
          </p:cNvPicPr>
          <p:nvPr/>
        </p:nvPicPr>
        <p:blipFill>
          <a:blip r:embed="rId4" cstate="print"/>
          <a:srcRect/>
          <a:stretch>
            <a:fillRect/>
          </a:stretch>
        </p:blipFill>
        <p:spPr bwMode="auto">
          <a:xfrm>
            <a:off x="250825" y="1700213"/>
            <a:ext cx="4232275" cy="3260725"/>
          </a:xfrm>
          <a:prstGeom prst="rect">
            <a:avLst/>
          </a:prstGeom>
          <a:noFill/>
          <a:ln w="9525">
            <a:noFill/>
            <a:round/>
            <a:headEnd/>
            <a:tailEnd/>
          </a:ln>
          <a:effectLst/>
        </p:spPr>
      </p:pic>
      <p:sp>
        <p:nvSpPr>
          <p:cNvPr id="18438" name="Text Box 6"/>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4B26969-933E-4A23-8D44-3F52FB7C1D8E}" type="slidenum">
              <a:rPr lang="it-IT" sz="1400" b="1">
                <a:solidFill>
                  <a:srgbClr val="898989"/>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55</a:t>
            </a:fld>
            <a:endParaRPr lang="it-IT" sz="1400" b="1">
              <a:solidFill>
                <a:srgbClr val="898989"/>
              </a:solidFill>
              <a:latin typeface="Calibri" pitchFamily="32" charset="0"/>
            </a:endParaRPr>
          </a:p>
        </p:txBody>
      </p:sp>
      <p:sp>
        <p:nvSpPr>
          <p:cNvPr id="18439" name="Text Box 7"/>
          <p:cNvSpPr txBox="1">
            <a:spLocks noChangeArrowheads="1"/>
          </p:cNvSpPr>
          <p:nvPr/>
        </p:nvSpPr>
        <p:spPr bwMode="auto">
          <a:xfrm>
            <a:off x="179388" y="1196975"/>
            <a:ext cx="8785225" cy="368300"/>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b="1" dirty="0">
                <a:solidFill>
                  <a:srgbClr val="000000"/>
                </a:solidFill>
                <a:latin typeface="Calibri" pitchFamily="32" charset="0"/>
              </a:rPr>
              <a:t>MODULO DI YOUNG</a:t>
            </a:r>
          </a:p>
        </p:txBody>
      </p:sp>
      <p:graphicFrame>
        <p:nvGraphicFramePr>
          <p:cNvPr id="18440" name="Object 8"/>
          <p:cNvGraphicFramePr>
            <a:graphicFrameLocks noChangeAspect="1"/>
          </p:cNvGraphicFramePr>
          <p:nvPr/>
        </p:nvGraphicFramePr>
        <p:xfrm>
          <a:off x="6037263" y="1773238"/>
          <a:ext cx="1679575" cy="366712"/>
        </p:xfrm>
        <a:graphic>
          <a:graphicData uri="http://schemas.openxmlformats.org/presentationml/2006/ole">
            <mc:AlternateContent xmlns:mc="http://schemas.openxmlformats.org/markup-compatibility/2006">
              <mc:Choice xmlns:v="urn:schemas-microsoft-com:vml" Requires="v">
                <p:oleObj spid="_x0000_s75862" r:id="rId5" imgW="1104900" imgH="241300" progId="Equation.3">
                  <p:embed/>
                </p:oleObj>
              </mc:Choice>
              <mc:Fallback>
                <p:oleObj r:id="rId5" imgW="1104900" imgH="2413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7263" y="1773238"/>
                        <a:ext cx="1679575" cy="366712"/>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8441" name="Text Box 9"/>
          <p:cNvSpPr txBox="1">
            <a:spLocks noChangeArrowheads="1"/>
          </p:cNvSpPr>
          <p:nvPr/>
        </p:nvSpPr>
        <p:spPr bwMode="auto">
          <a:xfrm>
            <a:off x="5148263" y="1412875"/>
            <a:ext cx="3529012" cy="371513"/>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Summing the first three equations:</a:t>
            </a:r>
          </a:p>
        </p:txBody>
      </p:sp>
      <p:graphicFrame>
        <p:nvGraphicFramePr>
          <p:cNvPr id="18442" name="Object 10"/>
          <p:cNvGraphicFramePr>
            <a:graphicFrameLocks noChangeAspect="1"/>
          </p:cNvGraphicFramePr>
          <p:nvPr/>
        </p:nvGraphicFramePr>
        <p:xfrm>
          <a:off x="5930900" y="3509963"/>
          <a:ext cx="1408113" cy="636587"/>
        </p:xfrm>
        <a:graphic>
          <a:graphicData uri="http://schemas.openxmlformats.org/presentationml/2006/ole">
            <mc:AlternateContent xmlns:mc="http://schemas.openxmlformats.org/markup-compatibility/2006">
              <mc:Choice xmlns:v="urn:schemas-microsoft-com:vml" Requires="v">
                <p:oleObj spid="_x0000_s75863" r:id="rId7" imgW="927100" imgH="419100" progId="Equation.3">
                  <p:embed/>
                </p:oleObj>
              </mc:Choice>
              <mc:Fallback>
                <p:oleObj r:id="rId7" imgW="927100" imgH="4191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30900" y="3509963"/>
                        <a:ext cx="1408113" cy="636587"/>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8443" name="Text Box 11"/>
          <p:cNvSpPr txBox="1">
            <a:spLocks noChangeArrowheads="1"/>
          </p:cNvSpPr>
          <p:nvPr/>
        </p:nvSpPr>
        <p:spPr bwMode="auto">
          <a:xfrm>
            <a:off x="5148263" y="2205038"/>
            <a:ext cx="3529012" cy="648512"/>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And replacing this last equation in the first one:</a:t>
            </a:r>
          </a:p>
        </p:txBody>
      </p:sp>
      <p:graphicFrame>
        <p:nvGraphicFramePr>
          <p:cNvPr id="18444" name="Object 12"/>
          <p:cNvGraphicFramePr>
            <a:graphicFrameLocks noChangeAspect="1"/>
          </p:cNvGraphicFramePr>
          <p:nvPr/>
        </p:nvGraphicFramePr>
        <p:xfrm>
          <a:off x="5795963" y="2862263"/>
          <a:ext cx="2259012" cy="347662"/>
        </p:xfrm>
        <a:graphic>
          <a:graphicData uri="http://schemas.openxmlformats.org/presentationml/2006/ole">
            <mc:AlternateContent xmlns:mc="http://schemas.openxmlformats.org/markup-compatibility/2006">
              <mc:Choice xmlns:v="urn:schemas-microsoft-com:vml" Requires="v">
                <p:oleObj spid="_x0000_s75864" r:id="rId9" imgW="1485900" imgH="228600" progId="Equation.3">
                  <p:embed/>
                </p:oleObj>
              </mc:Choice>
              <mc:Fallback>
                <p:oleObj r:id="rId9" imgW="148590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95963" y="2862263"/>
                        <a:ext cx="2259012" cy="347662"/>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8446" name="Text Box 14"/>
          <p:cNvSpPr txBox="1">
            <a:spLocks noChangeArrowheads="1"/>
          </p:cNvSpPr>
          <p:nvPr/>
        </p:nvSpPr>
        <p:spPr bwMode="auto">
          <a:xfrm>
            <a:off x="5292725" y="4221163"/>
            <a:ext cx="3527425" cy="368300"/>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So the Young’s modul is</a:t>
            </a:r>
          </a:p>
        </p:txBody>
      </p:sp>
      <p:graphicFrame>
        <p:nvGraphicFramePr>
          <p:cNvPr id="18447" name="Object 15"/>
          <p:cNvGraphicFramePr>
            <a:graphicFrameLocks noChangeAspect="1"/>
          </p:cNvGraphicFramePr>
          <p:nvPr/>
        </p:nvGraphicFramePr>
        <p:xfrm>
          <a:off x="5795963" y="4652963"/>
          <a:ext cx="2563812" cy="503237"/>
        </p:xfrm>
        <a:graphic>
          <a:graphicData uri="http://schemas.openxmlformats.org/presentationml/2006/ole">
            <mc:AlternateContent xmlns:mc="http://schemas.openxmlformats.org/markup-compatibility/2006">
              <mc:Choice xmlns:v="urn:schemas-microsoft-com:vml" Requires="v">
                <p:oleObj spid="_x0000_s75865" r:id="rId11" imgW="2197100" imgH="431800" progId="Equation.3">
                  <p:embed/>
                </p:oleObj>
              </mc:Choice>
              <mc:Fallback>
                <p:oleObj r:id="rId11" imgW="2197100" imgH="4318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95963" y="4652963"/>
                        <a:ext cx="2563812" cy="503237"/>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8448" name="Text Box 16"/>
          <p:cNvSpPr txBox="1">
            <a:spLocks noChangeArrowheads="1"/>
          </p:cNvSpPr>
          <p:nvPr/>
        </p:nvSpPr>
        <p:spPr bwMode="auto">
          <a:xfrm>
            <a:off x="250825" y="5373688"/>
            <a:ext cx="8642350" cy="648512"/>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The Young’s modul, as Lame’ parameters, is dimensionally like a stress and has large value , as 10</a:t>
            </a:r>
            <a:r>
              <a:rPr lang="it-IT" baseline="30000" dirty="0">
                <a:solidFill>
                  <a:srgbClr val="000000"/>
                </a:solidFill>
                <a:latin typeface="Calibri" pitchFamily="32" charset="0"/>
              </a:rPr>
              <a:t>10</a:t>
            </a:r>
            <a:r>
              <a:rPr lang="it-IT" dirty="0">
                <a:solidFill>
                  <a:srgbClr val="000000"/>
                </a:solidFill>
                <a:latin typeface="Calibri" pitchFamily="32" charset="0"/>
              </a:rPr>
              <a:t> Pa.</a:t>
            </a:r>
          </a:p>
        </p:txBody>
      </p:sp>
      <p:sp>
        <p:nvSpPr>
          <p:cNvPr id="18" name="Down Arrow 17"/>
          <p:cNvSpPr/>
          <p:nvPr/>
        </p:nvSpPr>
        <p:spPr bwMode="auto">
          <a:xfrm>
            <a:off x="6660232" y="3212976"/>
            <a:ext cx="216024" cy="402344"/>
          </a:xfrm>
          <a:prstGeom prst="down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it-IT" sz="1800" b="0" i="0" u="none" strike="noStrike" cap="none" normalizeH="0" baseline="0">
              <a:ln>
                <a:noFill/>
              </a:ln>
              <a:solidFill>
                <a:schemeClr val="bg1"/>
              </a:solidFill>
              <a:effectLst/>
              <a:latin typeface="Arial" charset="0"/>
              <a:cs typeface="Arial" charset="0"/>
            </a:endParaRPr>
          </a:p>
        </p:txBody>
      </p:sp>
    </p:spTree>
    <p:extLst>
      <p:ext uri="{BB962C8B-B14F-4D97-AF65-F5344CB8AC3E}">
        <p14:creationId xmlns:p14="http://schemas.microsoft.com/office/powerpoint/2010/main" val="33683000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Text Box 6"/>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4E30CB1-B343-47B8-ABE2-A231AB205365}" type="slidenum">
              <a:rPr lang="it-IT" sz="1400" b="1">
                <a:solidFill>
                  <a:srgbClr val="898989"/>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56</a:t>
            </a:fld>
            <a:endParaRPr lang="it-IT" sz="1400" b="1">
              <a:solidFill>
                <a:srgbClr val="898989"/>
              </a:solidFill>
              <a:latin typeface="Calibri" pitchFamily="32" charset="0"/>
            </a:endParaRPr>
          </a:p>
        </p:txBody>
      </p:sp>
      <p:sp>
        <p:nvSpPr>
          <p:cNvPr id="19463" name="Text Box 7"/>
          <p:cNvSpPr txBox="1">
            <a:spLocks noChangeArrowheads="1"/>
          </p:cNvSpPr>
          <p:nvPr/>
        </p:nvSpPr>
        <p:spPr bwMode="auto">
          <a:xfrm>
            <a:off x="179388" y="1196975"/>
            <a:ext cx="8785225" cy="368300"/>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b="1" dirty="0">
                <a:solidFill>
                  <a:srgbClr val="000000"/>
                </a:solidFill>
                <a:latin typeface="Calibri" pitchFamily="32" charset="0"/>
              </a:rPr>
              <a:t>POISSON RATIO</a:t>
            </a:r>
          </a:p>
        </p:txBody>
      </p:sp>
      <p:sp>
        <p:nvSpPr>
          <p:cNvPr id="13" name="Rectangle 8"/>
          <p:cNvSpPr>
            <a:spLocks noChangeArrowheads="1"/>
          </p:cNvSpPr>
          <p:nvPr/>
        </p:nvSpPr>
        <p:spPr bwMode="auto">
          <a:xfrm>
            <a:off x="142874" y="1484783"/>
            <a:ext cx="9001125" cy="1077218"/>
          </a:xfrm>
          <a:prstGeom prst="rect">
            <a:avLst/>
          </a:prstGeom>
          <a:noFill/>
          <a:ln w="9525">
            <a:noFill/>
            <a:miter lim="800000"/>
            <a:headEnd/>
            <a:tailEnd/>
          </a:ln>
        </p:spPr>
        <p:txBody>
          <a:bodyPr wrap="square">
            <a:spAutoFit/>
          </a:bodyPr>
          <a:lstStyle/>
          <a:p>
            <a:pPr algn="just"/>
            <a:r>
              <a:rPr lang="en-US" sz="1600" b="0" dirty="0">
                <a:solidFill>
                  <a:schemeClr val="tx1"/>
                </a:solidFill>
                <a:latin typeface="Calibri" pitchFamily="34" charset="0"/>
                <a:sym typeface="Symbol" pitchFamily="18" charset="2"/>
              </a:rPr>
              <a:t>In an elastic body the transverse strains </a:t>
            </a:r>
            <a:r>
              <a:rPr lang="en-US" sz="1600" b="0" dirty="0" err="1">
                <a:solidFill>
                  <a:schemeClr val="tx1"/>
                </a:solidFill>
                <a:latin typeface="Calibri" pitchFamily="34" charset="0"/>
                <a:sym typeface="Symbol" pitchFamily="18" charset="2"/>
              </a:rPr>
              <a:t>e</a:t>
            </a:r>
            <a:r>
              <a:rPr lang="en-US" sz="1600" b="0" i="1" baseline="-25000" dirty="0" err="1">
                <a:solidFill>
                  <a:schemeClr val="tx1"/>
                </a:solidFill>
                <a:latin typeface="Calibri" pitchFamily="34" charset="0"/>
                <a:sym typeface="Symbol" pitchFamily="18" charset="2"/>
              </a:rPr>
              <a:t>yy</a:t>
            </a:r>
            <a:r>
              <a:rPr lang="en-US" sz="1600" b="0" i="1" dirty="0">
                <a:solidFill>
                  <a:schemeClr val="tx1"/>
                </a:solidFill>
                <a:latin typeface="Calibri" pitchFamily="34" charset="0"/>
                <a:sym typeface="Symbol" pitchFamily="18" charset="2"/>
              </a:rPr>
              <a:t> </a:t>
            </a:r>
            <a:r>
              <a:rPr lang="en-US" sz="1600" b="0" dirty="0">
                <a:solidFill>
                  <a:schemeClr val="tx1"/>
                </a:solidFill>
                <a:latin typeface="Calibri" pitchFamily="34" charset="0"/>
                <a:sym typeface="Symbol" pitchFamily="18" charset="2"/>
              </a:rPr>
              <a:t>and </a:t>
            </a:r>
            <a:r>
              <a:rPr lang="en-US" sz="1600" b="0" dirty="0" err="1">
                <a:solidFill>
                  <a:schemeClr val="tx1"/>
                </a:solidFill>
                <a:latin typeface="Calibri" pitchFamily="34" charset="0"/>
                <a:sym typeface="Symbol" pitchFamily="18" charset="2"/>
              </a:rPr>
              <a:t>e</a:t>
            </a:r>
            <a:r>
              <a:rPr lang="en-US" sz="1600" b="0" i="1" baseline="-25000" dirty="0" err="1">
                <a:solidFill>
                  <a:schemeClr val="tx1"/>
                </a:solidFill>
                <a:latin typeface="Calibri" pitchFamily="34" charset="0"/>
                <a:sym typeface="Symbol" pitchFamily="18" charset="2"/>
              </a:rPr>
              <a:t>zz</a:t>
            </a:r>
            <a:r>
              <a:rPr lang="en-US" sz="1600" b="0" i="1" dirty="0">
                <a:solidFill>
                  <a:schemeClr val="tx1"/>
                </a:solidFill>
                <a:latin typeface="Calibri" pitchFamily="34" charset="0"/>
                <a:sym typeface="Symbol" pitchFamily="18" charset="2"/>
              </a:rPr>
              <a:t> </a:t>
            </a:r>
            <a:r>
              <a:rPr lang="en-US" sz="1600" b="0" dirty="0">
                <a:solidFill>
                  <a:schemeClr val="tx1"/>
                </a:solidFill>
                <a:latin typeface="Calibri" pitchFamily="34" charset="0"/>
                <a:sym typeface="Symbol" pitchFamily="18" charset="2"/>
              </a:rPr>
              <a:t>are not independent of the strain </a:t>
            </a:r>
            <a:r>
              <a:rPr lang="en-US" sz="1600" b="0" dirty="0" err="1">
                <a:solidFill>
                  <a:schemeClr val="tx1"/>
                </a:solidFill>
                <a:latin typeface="Calibri" pitchFamily="34" charset="0"/>
                <a:sym typeface="Symbol" pitchFamily="18" charset="2"/>
              </a:rPr>
              <a:t>e</a:t>
            </a:r>
            <a:r>
              <a:rPr lang="en-US" sz="1600" b="0" i="1" baseline="-25000" dirty="0" err="1">
                <a:solidFill>
                  <a:schemeClr val="tx1"/>
                </a:solidFill>
                <a:latin typeface="Calibri" pitchFamily="34" charset="0"/>
                <a:sym typeface="Symbol" pitchFamily="18" charset="2"/>
              </a:rPr>
              <a:t>xx</a:t>
            </a:r>
            <a:r>
              <a:rPr lang="en-US" sz="1600" b="0" baseline="-25000" dirty="0">
                <a:solidFill>
                  <a:schemeClr val="tx1"/>
                </a:solidFill>
                <a:latin typeface="Calibri" pitchFamily="34" charset="0"/>
                <a:sym typeface="Symbol" pitchFamily="18" charset="2"/>
              </a:rPr>
              <a:t>.</a:t>
            </a:r>
            <a:r>
              <a:rPr lang="en-US" sz="1600" b="0" dirty="0">
                <a:solidFill>
                  <a:schemeClr val="tx1"/>
                </a:solidFill>
                <a:latin typeface="Calibri" pitchFamily="34" charset="0"/>
                <a:sym typeface="Symbol" pitchFamily="18" charset="2"/>
              </a:rPr>
              <a:t> Consider the change of shape of the bar in Figure. When it is stretched parallel to the </a:t>
            </a:r>
            <a:r>
              <a:rPr lang="en-US" sz="1600" b="0" i="1" dirty="0">
                <a:solidFill>
                  <a:schemeClr val="tx1"/>
                </a:solidFill>
                <a:latin typeface="Calibri" pitchFamily="34" charset="0"/>
                <a:sym typeface="Symbol" pitchFamily="18" charset="2"/>
              </a:rPr>
              <a:t>x</a:t>
            </a:r>
            <a:r>
              <a:rPr lang="en-US" sz="1600" b="0" dirty="0">
                <a:solidFill>
                  <a:schemeClr val="tx1"/>
                </a:solidFill>
                <a:latin typeface="Calibri" pitchFamily="34" charset="0"/>
                <a:sym typeface="Symbol" pitchFamily="18" charset="2"/>
              </a:rPr>
              <a:t>-axis, it becomes thinner parallel to the </a:t>
            </a:r>
            <a:r>
              <a:rPr lang="en-US" sz="1600" b="0" i="1" dirty="0">
                <a:solidFill>
                  <a:schemeClr val="tx1"/>
                </a:solidFill>
                <a:latin typeface="Calibri" pitchFamily="34" charset="0"/>
                <a:sym typeface="Symbol" pitchFamily="18" charset="2"/>
              </a:rPr>
              <a:t>y</a:t>
            </a:r>
            <a:r>
              <a:rPr lang="en-US" sz="1600" b="0" dirty="0">
                <a:solidFill>
                  <a:schemeClr val="tx1"/>
                </a:solidFill>
                <a:latin typeface="Calibri" pitchFamily="34" charset="0"/>
                <a:sym typeface="Symbol" pitchFamily="18" charset="2"/>
              </a:rPr>
              <a:t>-axis and parallel to the </a:t>
            </a:r>
            <a:r>
              <a:rPr lang="en-US" sz="1600" b="0" i="1" dirty="0">
                <a:solidFill>
                  <a:schemeClr val="tx1"/>
                </a:solidFill>
                <a:latin typeface="Calibri" pitchFamily="34" charset="0"/>
                <a:sym typeface="Symbol" pitchFamily="18" charset="2"/>
              </a:rPr>
              <a:t>z</a:t>
            </a:r>
            <a:r>
              <a:rPr lang="en-US" sz="1600" b="0" dirty="0">
                <a:solidFill>
                  <a:schemeClr val="tx1"/>
                </a:solidFill>
                <a:latin typeface="Calibri" pitchFamily="34" charset="0"/>
                <a:sym typeface="Symbol" pitchFamily="18" charset="2"/>
              </a:rPr>
              <a:t>-axis.  The transverse longitudinal strains </a:t>
            </a:r>
            <a:r>
              <a:rPr lang="en-US" sz="1600" b="0" dirty="0" err="1">
                <a:solidFill>
                  <a:schemeClr val="tx1"/>
                </a:solidFill>
                <a:latin typeface="Calibri" pitchFamily="34" charset="0"/>
                <a:sym typeface="Symbol" pitchFamily="18" charset="2"/>
              </a:rPr>
              <a:t>e</a:t>
            </a:r>
            <a:r>
              <a:rPr lang="en-US" sz="1600" b="0" i="1" baseline="-25000" dirty="0" err="1">
                <a:solidFill>
                  <a:schemeClr val="tx1"/>
                </a:solidFill>
                <a:latin typeface="Calibri" pitchFamily="34" charset="0"/>
                <a:sym typeface="Symbol" pitchFamily="18" charset="2"/>
              </a:rPr>
              <a:t>yy</a:t>
            </a:r>
            <a:r>
              <a:rPr lang="en-US" sz="1600" b="0" i="1" dirty="0">
                <a:solidFill>
                  <a:schemeClr val="tx1"/>
                </a:solidFill>
                <a:latin typeface="Calibri" pitchFamily="34" charset="0"/>
                <a:sym typeface="Symbol" pitchFamily="18" charset="2"/>
              </a:rPr>
              <a:t> </a:t>
            </a:r>
            <a:r>
              <a:rPr lang="en-US" sz="1600" b="0" dirty="0">
                <a:solidFill>
                  <a:schemeClr val="tx1"/>
                </a:solidFill>
                <a:latin typeface="Calibri" pitchFamily="34" charset="0"/>
                <a:sym typeface="Symbol" pitchFamily="18" charset="2"/>
              </a:rPr>
              <a:t>and </a:t>
            </a:r>
            <a:r>
              <a:rPr lang="en-US" sz="1600" b="0" dirty="0" err="1">
                <a:solidFill>
                  <a:schemeClr val="tx1"/>
                </a:solidFill>
                <a:latin typeface="Calibri" pitchFamily="34" charset="0"/>
                <a:sym typeface="Symbol" pitchFamily="18" charset="2"/>
              </a:rPr>
              <a:t>e</a:t>
            </a:r>
            <a:r>
              <a:rPr lang="en-US" sz="1600" b="0" i="1" baseline="-25000" dirty="0" err="1">
                <a:solidFill>
                  <a:schemeClr val="tx1"/>
                </a:solidFill>
                <a:latin typeface="Calibri" pitchFamily="34" charset="0"/>
                <a:sym typeface="Symbol" pitchFamily="18" charset="2"/>
              </a:rPr>
              <a:t>zz</a:t>
            </a:r>
            <a:r>
              <a:rPr lang="en-US" sz="1600" b="0" i="1" baseline="-25000" dirty="0">
                <a:solidFill>
                  <a:schemeClr val="tx1"/>
                </a:solidFill>
                <a:latin typeface="Calibri" pitchFamily="34" charset="0"/>
                <a:sym typeface="Symbol" pitchFamily="18" charset="2"/>
              </a:rPr>
              <a:t> </a:t>
            </a:r>
            <a:r>
              <a:rPr lang="en-US" sz="1600" b="0" dirty="0">
                <a:solidFill>
                  <a:schemeClr val="tx1"/>
                </a:solidFill>
                <a:latin typeface="Calibri" pitchFamily="34" charset="0"/>
                <a:sym typeface="Symbol" pitchFamily="18" charset="2"/>
              </a:rPr>
              <a:t>are of opposite sign but proportional to the extension </a:t>
            </a:r>
            <a:r>
              <a:rPr lang="en-US" sz="1600" b="0" dirty="0" err="1">
                <a:solidFill>
                  <a:schemeClr val="tx1"/>
                </a:solidFill>
                <a:latin typeface="Calibri" pitchFamily="34" charset="0"/>
                <a:sym typeface="Symbol" pitchFamily="18" charset="2"/>
              </a:rPr>
              <a:t>e</a:t>
            </a:r>
            <a:r>
              <a:rPr lang="en-US" sz="1600" b="0" i="1" baseline="-25000" dirty="0" err="1">
                <a:solidFill>
                  <a:schemeClr val="tx1"/>
                </a:solidFill>
                <a:latin typeface="Calibri" pitchFamily="34" charset="0"/>
                <a:sym typeface="Symbol" pitchFamily="18" charset="2"/>
              </a:rPr>
              <a:t>xx</a:t>
            </a:r>
            <a:r>
              <a:rPr lang="en-US" sz="1600" b="0" i="1" baseline="-25000" dirty="0">
                <a:solidFill>
                  <a:schemeClr val="tx1"/>
                </a:solidFill>
                <a:latin typeface="Calibri" pitchFamily="34" charset="0"/>
                <a:sym typeface="Symbol" pitchFamily="18" charset="2"/>
              </a:rPr>
              <a:t> </a:t>
            </a:r>
            <a:r>
              <a:rPr lang="en-US" sz="1600" b="0" dirty="0">
                <a:solidFill>
                  <a:schemeClr val="tx1"/>
                </a:solidFill>
                <a:latin typeface="Calibri" pitchFamily="34" charset="0"/>
                <a:sym typeface="Symbol" pitchFamily="18" charset="2"/>
              </a:rPr>
              <a:t>and can be expressed as:</a:t>
            </a:r>
          </a:p>
        </p:txBody>
      </p:sp>
      <p:pic>
        <p:nvPicPr>
          <p:cNvPr id="14" name="Picture 9"/>
          <p:cNvPicPr>
            <a:picLocks noChangeAspect="1" noChangeArrowheads="1"/>
          </p:cNvPicPr>
          <p:nvPr/>
        </p:nvPicPr>
        <p:blipFill>
          <a:blip r:embed="rId4" cstate="print"/>
          <a:srcRect/>
          <a:stretch>
            <a:fillRect/>
          </a:stretch>
        </p:blipFill>
        <p:spPr bwMode="auto">
          <a:xfrm>
            <a:off x="611560" y="3212976"/>
            <a:ext cx="2232248" cy="2510651"/>
          </a:xfrm>
          <a:prstGeom prst="rect">
            <a:avLst/>
          </a:prstGeom>
          <a:noFill/>
          <a:ln w="9525">
            <a:solidFill>
              <a:schemeClr val="tx1"/>
            </a:solidFill>
            <a:miter lim="800000"/>
            <a:headEnd/>
            <a:tailEnd/>
          </a:ln>
        </p:spPr>
      </p:pic>
      <p:graphicFrame>
        <p:nvGraphicFramePr>
          <p:cNvPr id="1007626" name="Object 10"/>
          <p:cNvGraphicFramePr>
            <a:graphicFrameLocks noChangeAspect="1"/>
          </p:cNvGraphicFramePr>
          <p:nvPr/>
        </p:nvGraphicFramePr>
        <p:xfrm>
          <a:off x="4811713" y="2708275"/>
          <a:ext cx="2378075" cy="306388"/>
        </p:xfrm>
        <a:graphic>
          <a:graphicData uri="http://schemas.openxmlformats.org/presentationml/2006/ole">
            <mc:AlternateContent xmlns:mc="http://schemas.openxmlformats.org/markup-compatibility/2006">
              <mc:Choice xmlns:v="urn:schemas-microsoft-com:vml" Requires="v">
                <p:oleObj spid="_x0000_s76823" name="Equation" r:id="rId5" imgW="1905000" imgH="241300" progId="Equation.3">
                  <p:embed/>
                </p:oleObj>
              </mc:Choice>
              <mc:Fallback>
                <p:oleObj name="Equation" r:id="rId5" imgW="1905000" imgH="2413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1713" y="2708275"/>
                        <a:ext cx="2378075" cy="3063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9900"/>
                            </a:solidFill>
                          </a14:hiddenFill>
                        </a:ext>
                      </a:extLst>
                    </p:spPr>
                  </p:pic>
                </p:oleObj>
              </mc:Fallback>
            </mc:AlternateContent>
          </a:graphicData>
        </a:graphic>
      </p:graphicFrame>
      <p:sp>
        <p:nvSpPr>
          <p:cNvPr id="16" name="Rectangle 11"/>
          <p:cNvSpPr>
            <a:spLocks noChangeArrowheads="1"/>
          </p:cNvSpPr>
          <p:nvPr/>
        </p:nvSpPr>
        <p:spPr bwMode="auto">
          <a:xfrm>
            <a:off x="3276302" y="3356992"/>
            <a:ext cx="5867698" cy="2062103"/>
          </a:xfrm>
          <a:prstGeom prst="rect">
            <a:avLst/>
          </a:prstGeom>
          <a:noFill/>
          <a:ln w="9525">
            <a:noFill/>
            <a:miter lim="800000"/>
            <a:headEnd/>
            <a:tailEnd/>
          </a:ln>
        </p:spPr>
        <p:txBody>
          <a:bodyPr wrap="square">
            <a:spAutoFit/>
          </a:bodyPr>
          <a:lstStyle/>
          <a:p>
            <a:pPr algn="just"/>
            <a:r>
              <a:rPr lang="en-US" sz="1600" b="0" dirty="0">
                <a:solidFill>
                  <a:schemeClr val="tx1"/>
                </a:solidFill>
                <a:latin typeface="Calibri" pitchFamily="34" charset="0"/>
                <a:sym typeface="Symbol" pitchFamily="18" charset="2"/>
              </a:rPr>
              <a:t>The constant of proportionality </a:t>
            </a:r>
            <a:r>
              <a:rPr lang="en-US" sz="1600" b="0" dirty="0">
                <a:solidFill>
                  <a:srgbClr val="FF0000"/>
                </a:solidFill>
                <a:latin typeface="Calibri" pitchFamily="34" charset="0"/>
                <a:sym typeface="Symbol" pitchFamily="18" charset="2"/>
              </a:rPr>
              <a:t></a:t>
            </a:r>
            <a:r>
              <a:rPr lang="en-US" sz="1600" b="0" dirty="0">
                <a:solidFill>
                  <a:schemeClr val="tx1"/>
                </a:solidFill>
                <a:latin typeface="Calibri" pitchFamily="34" charset="0"/>
                <a:sym typeface="Symbol" pitchFamily="18" charset="2"/>
              </a:rPr>
              <a:t> is called </a:t>
            </a:r>
            <a:r>
              <a:rPr lang="en-US" sz="1600" b="0" dirty="0">
                <a:solidFill>
                  <a:srgbClr val="FF0000"/>
                </a:solidFill>
                <a:latin typeface="Calibri" pitchFamily="34" charset="0"/>
                <a:sym typeface="Symbol" pitchFamily="18" charset="2"/>
              </a:rPr>
              <a:t>Poisson’s</a:t>
            </a:r>
            <a:r>
              <a:rPr lang="en-US" sz="1600" b="0" dirty="0">
                <a:solidFill>
                  <a:schemeClr val="tx1"/>
                </a:solidFill>
                <a:latin typeface="Calibri" pitchFamily="34" charset="0"/>
                <a:sym typeface="Symbol" pitchFamily="18" charset="2"/>
              </a:rPr>
              <a:t> ratio. The values of the elastic constants of a material constrain </a:t>
            </a:r>
            <a:r>
              <a:rPr lang="en-US" sz="1600" b="0" dirty="0">
                <a:solidFill>
                  <a:srgbClr val="FF0000"/>
                </a:solidFill>
                <a:latin typeface="Calibri" pitchFamily="34" charset="0"/>
                <a:sym typeface="Symbol" pitchFamily="18" charset="2"/>
              </a:rPr>
              <a:t></a:t>
            </a:r>
            <a:r>
              <a:rPr lang="en-US" sz="1600" b="0" dirty="0">
                <a:solidFill>
                  <a:schemeClr val="tx1"/>
                </a:solidFill>
                <a:latin typeface="Calibri" pitchFamily="34" charset="0"/>
                <a:sym typeface="Symbol" pitchFamily="18" charset="2"/>
              </a:rPr>
              <a:t> to lie between </a:t>
            </a:r>
            <a:r>
              <a:rPr lang="en-US" sz="1600" b="0" dirty="0">
                <a:solidFill>
                  <a:srgbClr val="0070C0"/>
                </a:solidFill>
                <a:latin typeface="Calibri" pitchFamily="34" charset="0"/>
                <a:sym typeface="Symbol" pitchFamily="18" charset="2"/>
              </a:rPr>
              <a:t>0</a:t>
            </a:r>
            <a:r>
              <a:rPr lang="en-US" sz="1600" b="0" dirty="0">
                <a:solidFill>
                  <a:schemeClr val="tx1"/>
                </a:solidFill>
                <a:latin typeface="Calibri" pitchFamily="34" charset="0"/>
                <a:sym typeface="Symbol" pitchFamily="18" charset="2"/>
              </a:rPr>
              <a:t> (no lateral contraction) and a maximum value of </a:t>
            </a:r>
            <a:r>
              <a:rPr lang="en-US" sz="1600" b="0" dirty="0">
                <a:solidFill>
                  <a:srgbClr val="0070C0"/>
                </a:solidFill>
                <a:latin typeface="Calibri" pitchFamily="34" charset="0"/>
                <a:sym typeface="Symbol" pitchFamily="18" charset="2"/>
              </a:rPr>
              <a:t>0.5</a:t>
            </a:r>
            <a:r>
              <a:rPr lang="en-US" sz="1600" b="0" dirty="0">
                <a:solidFill>
                  <a:schemeClr val="tx1"/>
                </a:solidFill>
                <a:latin typeface="Calibri" pitchFamily="34" charset="0"/>
                <a:sym typeface="Symbol" pitchFamily="18" charset="2"/>
              </a:rPr>
              <a:t> (no volume change) for an incompressible fluid. In very hard, rigid rocks like granite n is about </a:t>
            </a:r>
            <a:r>
              <a:rPr lang="en-US" sz="1600" b="0" dirty="0">
                <a:solidFill>
                  <a:srgbClr val="0070C0"/>
                </a:solidFill>
                <a:latin typeface="Calibri" pitchFamily="34" charset="0"/>
                <a:sym typeface="Symbol" pitchFamily="18" charset="2"/>
              </a:rPr>
              <a:t>0.45</a:t>
            </a:r>
            <a:r>
              <a:rPr lang="en-US" sz="1600" b="0" dirty="0">
                <a:solidFill>
                  <a:schemeClr val="tx1"/>
                </a:solidFill>
                <a:latin typeface="Calibri" pitchFamily="34" charset="0"/>
                <a:sym typeface="Symbol" pitchFamily="18" charset="2"/>
              </a:rPr>
              <a:t>, while in soft, poorly consolidated sediments it is about 0.05. In the interior of the Earth,   commonly has a value around 0.24–0.27. A body for which the value of  equals </a:t>
            </a:r>
            <a:r>
              <a:rPr lang="en-US" sz="1600" b="0" dirty="0">
                <a:solidFill>
                  <a:srgbClr val="0070C0"/>
                </a:solidFill>
                <a:latin typeface="Calibri" pitchFamily="34" charset="0"/>
                <a:sym typeface="Symbol" pitchFamily="18" charset="2"/>
              </a:rPr>
              <a:t>0.25</a:t>
            </a:r>
            <a:r>
              <a:rPr lang="en-US" sz="1600" b="0" dirty="0">
                <a:solidFill>
                  <a:schemeClr val="tx1"/>
                </a:solidFill>
                <a:latin typeface="Calibri" pitchFamily="34" charset="0"/>
                <a:sym typeface="Symbol" pitchFamily="18" charset="2"/>
              </a:rPr>
              <a:t> is sometimes called an </a:t>
            </a:r>
            <a:r>
              <a:rPr lang="en-US" sz="1600" b="0" dirty="0">
                <a:solidFill>
                  <a:srgbClr val="0070C0"/>
                </a:solidFill>
                <a:latin typeface="Calibri" pitchFamily="34" charset="0"/>
                <a:sym typeface="Symbol" pitchFamily="18" charset="2"/>
              </a:rPr>
              <a:t>ideal Poisson body</a:t>
            </a:r>
            <a:r>
              <a:rPr lang="en-US" sz="1600" b="0" dirty="0">
                <a:solidFill>
                  <a:schemeClr val="tx1"/>
                </a:solidFill>
                <a:latin typeface="Calibri" pitchFamily="34" charset="0"/>
                <a:sym typeface="Symbol" pitchFamily="18" charset="2"/>
              </a:rPr>
              <a:t>.</a:t>
            </a:r>
          </a:p>
        </p:txBody>
      </p:sp>
    </p:spTree>
    <p:extLst>
      <p:ext uri="{BB962C8B-B14F-4D97-AF65-F5344CB8AC3E}">
        <p14:creationId xmlns:p14="http://schemas.microsoft.com/office/powerpoint/2010/main" val="3188991699"/>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Text Box 5"/>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7C54D31-3412-476F-A680-FA9CE8903068}" type="slidenum">
              <a:rPr lang="it-IT" sz="1400" b="1">
                <a:solidFill>
                  <a:srgbClr val="898989"/>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57</a:t>
            </a:fld>
            <a:endParaRPr lang="it-IT" sz="1400" b="1">
              <a:solidFill>
                <a:srgbClr val="898989"/>
              </a:solidFill>
              <a:latin typeface="Calibri" pitchFamily="32" charset="0"/>
            </a:endParaRPr>
          </a:p>
        </p:txBody>
      </p:sp>
      <p:sp>
        <p:nvSpPr>
          <p:cNvPr id="21510" name="Text Box 6"/>
          <p:cNvSpPr txBox="1">
            <a:spLocks noChangeArrowheads="1"/>
          </p:cNvSpPr>
          <p:nvPr/>
        </p:nvSpPr>
        <p:spPr bwMode="auto">
          <a:xfrm>
            <a:off x="179388" y="1196975"/>
            <a:ext cx="8785225" cy="368300"/>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b="1" dirty="0">
                <a:solidFill>
                  <a:srgbClr val="000000"/>
                </a:solidFill>
                <a:latin typeface="Calibri" pitchFamily="32" charset="0"/>
              </a:rPr>
              <a:t>INCOMPRESSIBILITY MODULUS (BULK’ MODULUS)</a:t>
            </a:r>
          </a:p>
        </p:txBody>
      </p:sp>
      <p:sp>
        <p:nvSpPr>
          <p:cNvPr id="21511" name="Text Box 7"/>
          <p:cNvSpPr txBox="1">
            <a:spLocks noChangeArrowheads="1"/>
          </p:cNvSpPr>
          <p:nvPr/>
        </p:nvSpPr>
        <p:spPr bwMode="auto">
          <a:xfrm>
            <a:off x="179388" y="1484313"/>
            <a:ext cx="8856662" cy="925511"/>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Consider a body subject to a hydrostatic pressure (e.g. Body immersed in a liquid): the ratio between the pressure and the compression (= negative cubic dilatation) is named Bulk’ modulus</a:t>
            </a:r>
            <a:r>
              <a:rPr lang="it-IT" dirty="0">
                <a:solidFill>
                  <a:srgbClr val="FF0000"/>
                </a:solidFill>
                <a:latin typeface="Calibri" pitchFamily="32" charset="0"/>
              </a:rPr>
              <a:t> K</a:t>
            </a:r>
            <a:r>
              <a:rPr lang="it-IT" dirty="0">
                <a:solidFill>
                  <a:srgbClr val="000000"/>
                </a:solidFill>
                <a:latin typeface="Calibri" pitchFamily="32" charset="0"/>
              </a:rPr>
              <a:t>. For a hydrostatic pressure:</a:t>
            </a:r>
          </a:p>
        </p:txBody>
      </p:sp>
      <p:grpSp>
        <p:nvGrpSpPr>
          <p:cNvPr id="21" name="Group 20"/>
          <p:cNvGrpSpPr/>
          <p:nvPr/>
        </p:nvGrpSpPr>
        <p:grpSpPr>
          <a:xfrm>
            <a:off x="3707904" y="2420888"/>
            <a:ext cx="1806575" cy="695325"/>
            <a:chOff x="3708400" y="2349500"/>
            <a:chExt cx="1806575" cy="695325"/>
          </a:xfrm>
        </p:grpSpPr>
        <p:graphicFrame>
          <p:nvGraphicFramePr>
            <p:cNvPr id="21512" name="Object 8"/>
            <p:cNvGraphicFramePr>
              <a:graphicFrameLocks noChangeAspect="1"/>
            </p:cNvGraphicFramePr>
            <p:nvPr/>
          </p:nvGraphicFramePr>
          <p:xfrm>
            <a:off x="3708400" y="2349500"/>
            <a:ext cx="1806575" cy="336550"/>
          </p:xfrm>
          <a:graphic>
            <a:graphicData uri="http://schemas.openxmlformats.org/presentationml/2006/ole">
              <mc:AlternateContent xmlns:mc="http://schemas.openxmlformats.org/markup-compatibility/2006">
                <mc:Choice xmlns:v="urn:schemas-microsoft-com:vml" Requires="v">
                  <p:oleObj spid="_x0000_s77973" r:id="rId4" imgW="1295400" imgH="241300" progId="Equation.3">
                    <p:embed/>
                  </p:oleObj>
                </mc:Choice>
                <mc:Fallback>
                  <p:oleObj r:id="rId4" imgW="1295400" imgH="241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8400" y="2349500"/>
                          <a:ext cx="1806575" cy="3365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21513" name="Object 9"/>
            <p:cNvGraphicFramePr>
              <a:graphicFrameLocks noChangeAspect="1"/>
            </p:cNvGraphicFramePr>
            <p:nvPr/>
          </p:nvGraphicFramePr>
          <p:xfrm>
            <a:off x="3779838" y="2708275"/>
            <a:ext cx="1647825" cy="336550"/>
          </p:xfrm>
          <a:graphic>
            <a:graphicData uri="http://schemas.openxmlformats.org/presentationml/2006/ole">
              <mc:AlternateContent xmlns:mc="http://schemas.openxmlformats.org/markup-compatibility/2006">
                <mc:Choice xmlns:v="urn:schemas-microsoft-com:vml" Requires="v">
                  <p:oleObj spid="_x0000_s77974" r:id="rId6" imgW="1180588" imgH="241195" progId="Equation.3">
                    <p:embed/>
                  </p:oleObj>
                </mc:Choice>
                <mc:Fallback>
                  <p:oleObj r:id="rId6" imgW="1180588" imgH="241195"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79838" y="2708275"/>
                          <a:ext cx="1647825" cy="3365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pSp>
      <p:sp>
        <p:nvSpPr>
          <p:cNvPr id="21514" name="Text Box 10"/>
          <p:cNvSpPr txBox="1">
            <a:spLocks noChangeArrowheads="1"/>
          </p:cNvSpPr>
          <p:nvPr/>
        </p:nvSpPr>
        <p:spPr bwMode="auto">
          <a:xfrm>
            <a:off x="255588" y="2997200"/>
            <a:ext cx="796798" cy="371513"/>
          </a:xfrm>
          <a:prstGeom prst="rect">
            <a:avLst/>
          </a:prstGeom>
          <a:noFill/>
          <a:ln w="9525">
            <a:noFill/>
            <a:round/>
            <a:headEnd/>
            <a:tailEnd/>
          </a:ln>
          <a:effec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That is</a:t>
            </a:r>
          </a:p>
        </p:txBody>
      </p:sp>
      <p:sp>
        <p:nvSpPr>
          <p:cNvPr id="21520" name="Text Box 16"/>
          <p:cNvSpPr txBox="1">
            <a:spLocks noChangeArrowheads="1"/>
          </p:cNvSpPr>
          <p:nvPr/>
        </p:nvSpPr>
        <p:spPr bwMode="auto">
          <a:xfrm>
            <a:off x="330200" y="4581525"/>
            <a:ext cx="1239612" cy="371513"/>
          </a:xfrm>
          <a:prstGeom prst="rect">
            <a:avLst/>
          </a:prstGeom>
          <a:noFill/>
          <a:ln w="9525">
            <a:noFill/>
            <a:round/>
            <a:headEnd/>
            <a:tailEnd/>
          </a:ln>
          <a:effec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So we have</a:t>
            </a:r>
          </a:p>
        </p:txBody>
      </p:sp>
      <p:graphicFrame>
        <p:nvGraphicFramePr>
          <p:cNvPr id="21521" name="Object 17"/>
          <p:cNvGraphicFramePr>
            <a:graphicFrameLocks noChangeAspect="1"/>
          </p:cNvGraphicFramePr>
          <p:nvPr/>
        </p:nvGraphicFramePr>
        <p:xfrm>
          <a:off x="2719388" y="4868863"/>
          <a:ext cx="3559175" cy="504825"/>
        </p:xfrm>
        <a:graphic>
          <a:graphicData uri="http://schemas.openxmlformats.org/presentationml/2006/ole">
            <mc:AlternateContent xmlns:mc="http://schemas.openxmlformats.org/markup-compatibility/2006">
              <mc:Choice xmlns:v="urn:schemas-microsoft-com:vml" Requires="v">
                <p:oleObj spid="_x0000_s77975" name="Equation" r:id="rId8" imgW="2959100" imgH="419100" progId="Equation.3">
                  <p:embed/>
                </p:oleObj>
              </mc:Choice>
              <mc:Fallback>
                <p:oleObj name="Equation" r:id="rId8" imgW="2959100" imgH="4191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19388" y="4868863"/>
                        <a:ext cx="3559175" cy="50482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pSp>
        <p:nvGrpSpPr>
          <p:cNvPr id="25" name="Group 24"/>
          <p:cNvGrpSpPr/>
          <p:nvPr/>
        </p:nvGrpSpPr>
        <p:grpSpPr>
          <a:xfrm>
            <a:off x="900113" y="3357563"/>
            <a:ext cx="6965950" cy="1060450"/>
            <a:chOff x="900113" y="3357563"/>
            <a:chExt cx="6965950" cy="1060450"/>
          </a:xfrm>
        </p:grpSpPr>
        <p:grpSp>
          <p:nvGrpSpPr>
            <p:cNvPr id="22" name="Group 21"/>
            <p:cNvGrpSpPr/>
            <p:nvPr/>
          </p:nvGrpSpPr>
          <p:grpSpPr>
            <a:xfrm>
              <a:off x="900113" y="3357563"/>
              <a:ext cx="1639887" cy="1060450"/>
              <a:chOff x="900113" y="3357563"/>
              <a:chExt cx="1639887" cy="1060450"/>
            </a:xfrm>
          </p:grpSpPr>
          <p:graphicFrame>
            <p:nvGraphicFramePr>
              <p:cNvPr id="21515" name="Object 11"/>
              <p:cNvGraphicFramePr>
                <a:graphicFrameLocks noChangeAspect="1"/>
              </p:cNvGraphicFramePr>
              <p:nvPr/>
            </p:nvGraphicFramePr>
            <p:xfrm>
              <a:off x="900113" y="3357563"/>
              <a:ext cx="1639887" cy="358775"/>
            </p:xfrm>
            <a:graphic>
              <a:graphicData uri="http://schemas.openxmlformats.org/presentationml/2006/ole">
                <mc:AlternateContent xmlns:mc="http://schemas.openxmlformats.org/markup-compatibility/2006">
                  <mc:Choice xmlns:v="urn:schemas-microsoft-com:vml" Requires="v">
                    <p:oleObj spid="_x0000_s77976" r:id="rId10" imgW="1040948" imgH="228501" progId="Equation.3">
                      <p:embed/>
                    </p:oleObj>
                  </mc:Choice>
                  <mc:Fallback>
                    <p:oleObj r:id="rId10" imgW="1040948" imgH="228501"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00113" y="3357563"/>
                            <a:ext cx="1639887" cy="35877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21516" name="Object 12"/>
              <p:cNvGraphicFramePr>
                <a:graphicFrameLocks noChangeAspect="1"/>
              </p:cNvGraphicFramePr>
              <p:nvPr/>
            </p:nvGraphicFramePr>
            <p:xfrm>
              <a:off x="900113" y="3716338"/>
              <a:ext cx="1639887" cy="381000"/>
            </p:xfrm>
            <a:graphic>
              <a:graphicData uri="http://schemas.openxmlformats.org/presentationml/2006/ole">
                <mc:AlternateContent xmlns:mc="http://schemas.openxmlformats.org/markup-compatibility/2006">
                  <mc:Choice xmlns:v="urn:schemas-microsoft-com:vml" Requires="v">
                    <p:oleObj spid="_x0000_s77977" r:id="rId12" imgW="1040948" imgH="241195" progId="Equation.3">
                      <p:embed/>
                    </p:oleObj>
                  </mc:Choice>
                  <mc:Fallback>
                    <p:oleObj r:id="rId12" imgW="1040948" imgH="241195"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00113" y="3716338"/>
                            <a:ext cx="1639887" cy="3810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21517" name="Object 13"/>
              <p:cNvGraphicFramePr>
                <a:graphicFrameLocks noChangeAspect="1"/>
              </p:cNvGraphicFramePr>
              <p:nvPr/>
            </p:nvGraphicFramePr>
            <p:xfrm>
              <a:off x="900113" y="4076700"/>
              <a:ext cx="1619250" cy="341313"/>
            </p:xfrm>
            <a:graphic>
              <a:graphicData uri="http://schemas.openxmlformats.org/presentationml/2006/ole">
                <mc:AlternateContent xmlns:mc="http://schemas.openxmlformats.org/markup-compatibility/2006">
                  <mc:Choice xmlns:v="urn:schemas-microsoft-com:vml" Requires="v">
                    <p:oleObj spid="_x0000_s77978" r:id="rId14" imgW="1028254" imgH="215806" progId="Equation.3">
                      <p:embed/>
                    </p:oleObj>
                  </mc:Choice>
                  <mc:Fallback>
                    <p:oleObj r:id="rId14" imgW="1028254" imgH="215806"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00113" y="4076700"/>
                            <a:ext cx="1619250" cy="34131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pSp>
        <p:sp>
          <p:nvSpPr>
            <p:cNvPr id="21518" name="Text Box 14"/>
            <p:cNvSpPr txBox="1">
              <a:spLocks noChangeArrowheads="1"/>
            </p:cNvSpPr>
            <p:nvPr/>
          </p:nvSpPr>
          <p:spPr bwMode="auto">
            <a:xfrm>
              <a:off x="3003550" y="3716338"/>
              <a:ext cx="2957839" cy="371513"/>
            </a:xfrm>
            <a:prstGeom prst="rect">
              <a:avLst/>
            </a:prstGeom>
            <a:noFill/>
            <a:ln w="9525">
              <a:noFill/>
              <a:round/>
              <a:headEnd/>
              <a:tailEnd/>
            </a:ln>
            <a:effec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Adding these three equations</a:t>
              </a:r>
            </a:p>
          </p:txBody>
        </p:sp>
        <p:graphicFrame>
          <p:nvGraphicFramePr>
            <p:cNvPr id="21519" name="Object 15"/>
            <p:cNvGraphicFramePr>
              <a:graphicFrameLocks noChangeAspect="1"/>
            </p:cNvGraphicFramePr>
            <p:nvPr/>
          </p:nvGraphicFramePr>
          <p:xfrm>
            <a:off x="6300788" y="4005263"/>
            <a:ext cx="1565275" cy="287337"/>
          </p:xfrm>
          <a:graphic>
            <a:graphicData uri="http://schemas.openxmlformats.org/presentationml/2006/ole">
              <mc:AlternateContent xmlns:mc="http://schemas.openxmlformats.org/markup-compatibility/2006">
                <mc:Choice xmlns:v="urn:schemas-microsoft-com:vml" Requires="v">
                  <p:oleObj spid="_x0000_s77979" r:id="rId16" imgW="1104900" imgH="203200" progId="Equation.3">
                    <p:embed/>
                  </p:oleObj>
                </mc:Choice>
                <mc:Fallback>
                  <p:oleObj r:id="rId16" imgW="1104900" imgH="20320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300788" y="4005263"/>
                          <a:ext cx="1565275" cy="287337"/>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21522" name="AutoShape 18"/>
            <p:cNvSpPr>
              <a:spLocks noChangeArrowheads="1"/>
            </p:cNvSpPr>
            <p:nvPr/>
          </p:nvSpPr>
          <p:spPr bwMode="auto">
            <a:xfrm>
              <a:off x="3059113" y="4149725"/>
              <a:ext cx="2736850" cy="142875"/>
            </a:xfrm>
            <a:prstGeom prst="rightArrow">
              <a:avLst>
                <a:gd name="adj1" fmla="val 50000"/>
                <a:gd name="adj2" fmla="val 50017"/>
              </a:avLst>
            </a:prstGeom>
            <a:solidFill>
              <a:srgbClr val="4F81BD"/>
            </a:solidFill>
            <a:ln w="25560">
              <a:solidFill>
                <a:srgbClr val="385D8A"/>
              </a:solidFill>
              <a:miter lim="800000"/>
              <a:headEnd/>
              <a:tailEnd/>
            </a:ln>
            <a:effectLst/>
          </p:spPr>
          <p:txBody>
            <a:bodyPr wrap="none" anchor="ctr"/>
            <a:lstStyle/>
            <a:p>
              <a:endParaRPr lang="it-IT"/>
            </a:p>
          </p:txBody>
        </p:sp>
      </p:grpSp>
      <p:sp>
        <p:nvSpPr>
          <p:cNvPr id="21523" name="Text Box 19"/>
          <p:cNvSpPr txBox="1">
            <a:spLocks noChangeArrowheads="1"/>
          </p:cNvSpPr>
          <p:nvPr/>
        </p:nvSpPr>
        <p:spPr bwMode="auto">
          <a:xfrm>
            <a:off x="179388" y="5516563"/>
            <a:ext cx="8856662" cy="925511"/>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70C0"/>
                </a:solidFill>
                <a:latin typeface="Calibri" pitchFamily="32" charset="0"/>
              </a:rPr>
              <a:t>K</a:t>
            </a:r>
            <a:r>
              <a:rPr lang="it-IT" dirty="0">
                <a:solidFill>
                  <a:srgbClr val="000000"/>
                </a:solidFill>
                <a:latin typeface="Calibri" pitchFamily="32" charset="0"/>
              </a:rPr>
              <a:t> represents the resistance opposed by a medium to an increasing of hydrostatic pressure. </a:t>
            </a:r>
          </a:p>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The Young’ and Bulk’ modulus, the Lamè parameters are all positive. They are measured in Nm</a:t>
            </a:r>
            <a:r>
              <a:rPr lang="it-IT" baseline="30000" dirty="0">
                <a:solidFill>
                  <a:srgbClr val="000000"/>
                </a:solidFill>
                <a:latin typeface="Calibri" pitchFamily="32" charset="0"/>
              </a:rPr>
              <a:t>-2</a:t>
            </a:r>
            <a:r>
              <a:rPr lang="it-IT" dirty="0">
                <a:solidFill>
                  <a:srgbClr val="000000"/>
                </a:solidFill>
                <a:latin typeface="Calibri" pitchFamily="32" charset="0"/>
              </a:rPr>
              <a:t>=Pa and their values for rocks are usually ranged from  20 to 120 Gpa.</a:t>
            </a:r>
          </a:p>
        </p:txBody>
      </p:sp>
    </p:spTree>
    <p:extLst>
      <p:ext uri="{BB962C8B-B14F-4D97-AF65-F5344CB8AC3E}">
        <p14:creationId xmlns:p14="http://schemas.microsoft.com/office/powerpoint/2010/main" val="37244005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7" name="Picture 9"/>
          <p:cNvPicPr>
            <a:picLocks noChangeAspect="1" noChangeArrowheads="1"/>
          </p:cNvPicPr>
          <p:nvPr/>
        </p:nvPicPr>
        <p:blipFill>
          <a:blip r:embed="rId4" cstate="print"/>
          <a:srcRect/>
          <a:stretch>
            <a:fillRect/>
          </a:stretch>
        </p:blipFill>
        <p:spPr bwMode="auto">
          <a:xfrm>
            <a:off x="899592" y="2204864"/>
            <a:ext cx="2174875" cy="1568450"/>
          </a:xfrm>
          <a:prstGeom prst="rect">
            <a:avLst/>
          </a:prstGeom>
          <a:noFill/>
          <a:ln w="9525">
            <a:noFill/>
            <a:round/>
            <a:headEnd/>
            <a:tailEnd/>
          </a:ln>
          <a:effectLst/>
        </p:spPr>
      </p:pic>
      <p:pic>
        <p:nvPicPr>
          <p:cNvPr id="22539" name="Picture 11"/>
          <p:cNvPicPr>
            <a:picLocks noChangeAspect="1" noChangeArrowheads="1"/>
          </p:cNvPicPr>
          <p:nvPr/>
        </p:nvPicPr>
        <p:blipFill>
          <a:blip r:embed="rId5" cstate="print"/>
          <a:srcRect/>
          <a:stretch>
            <a:fillRect/>
          </a:stretch>
        </p:blipFill>
        <p:spPr bwMode="auto">
          <a:xfrm>
            <a:off x="468313" y="4365625"/>
            <a:ext cx="3382962" cy="2263775"/>
          </a:xfrm>
          <a:prstGeom prst="rect">
            <a:avLst/>
          </a:prstGeom>
          <a:noFill/>
          <a:ln w="9525">
            <a:noFill/>
            <a:round/>
            <a:headEnd/>
            <a:tailEnd/>
          </a:ln>
          <a:effectLst/>
        </p:spPr>
      </p:pic>
      <p:sp>
        <p:nvSpPr>
          <p:cNvPr id="22533" name="Text Box 5"/>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EB831F1-35A7-411C-94F2-DBD95D02EA4B}" type="slidenum">
              <a:rPr lang="it-IT" sz="1400" b="1">
                <a:solidFill>
                  <a:srgbClr val="898989"/>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58</a:t>
            </a:fld>
            <a:endParaRPr lang="it-IT" sz="1400" b="1">
              <a:solidFill>
                <a:srgbClr val="898989"/>
              </a:solidFill>
              <a:latin typeface="Calibri" pitchFamily="32" charset="0"/>
            </a:endParaRPr>
          </a:p>
        </p:txBody>
      </p:sp>
      <p:sp>
        <p:nvSpPr>
          <p:cNvPr id="22534" name="Text Box 6"/>
          <p:cNvSpPr txBox="1">
            <a:spLocks noChangeArrowheads="1"/>
          </p:cNvSpPr>
          <p:nvPr/>
        </p:nvSpPr>
        <p:spPr bwMode="auto">
          <a:xfrm>
            <a:off x="179388" y="1196975"/>
            <a:ext cx="8785225" cy="368300"/>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b="1" dirty="0">
                <a:solidFill>
                  <a:srgbClr val="000000"/>
                </a:solidFill>
                <a:latin typeface="Calibri" pitchFamily="32" charset="0"/>
              </a:rPr>
              <a:t>SUMMARIZING...</a:t>
            </a:r>
          </a:p>
        </p:txBody>
      </p:sp>
      <p:sp>
        <p:nvSpPr>
          <p:cNvPr id="22535" name="Text Box 7"/>
          <p:cNvSpPr txBox="1">
            <a:spLocks noChangeArrowheads="1"/>
          </p:cNvSpPr>
          <p:nvPr/>
        </p:nvSpPr>
        <p:spPr bwMode="auto">
          <a:xfrm>
            <a:off x="179388" y="1484313"/>
            <a:ext cx="8856662" cy="586957"/>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dirty="0">
                <a:solidFill>
                  <a:schemeClr val="tx1"/>
                </a:solidFill>
                <a:latin typeface="Calibri" pitchFamily="34" charset="0"/>
              </a:rPr>
              <a:t>The application of a force creates a state of stress which causes a deformation in the structure of the body. The stress is the relationship between the force and the surface on which it acts</a:t>
            </a:r>
            <a:endParaRPr lang="it-IT" sz="1600" dirty="0">
              <a:solidFill>
                <a:schemeClr val="tx1"/>
              </a:solidFill>
              <a:latin typeface="Calibri" pitchFamily="34" charset="0"/>
            </a:endParaRPr>
          </a:p>
        </p:txBody>
      </p:sp>
      <p:graphicFrame>
        <p:nvGraphicFramePr>
          <p:cNvPr id="22536" name="Object 8"/>
          <p:cNvGraphicFramePr>
            <a:graphicFrameLocks noChangeAspect="1"/>
          </p:cNvGraphicFramePr>
          <p:nvPr/>
        </p:nvGraphicFramePr>
        <p:xfrm>
          <a:off x="4716463" y="2565400"/>
          <a:ext cx="3009900" cy="590550"/>
        </p:xfrm>
        <a:graphic>
          <a:graphicData uri="http://schemas.openxmlformats.org/presentationml/2006/ole">
            <mc:AlternateContent xmlns:mc="http://schemas.openxmlformats.org/markup-compatibility/2006">
              <mc:Choice xmlns:v="urn:schemas-microsoft-com:vml" Requires="v">
                <p:oleObj spid="_x0000_s78871" r:id="rId6" imgW="2005729" imgH="393529" progId="Equation.3">
                  <p:embed/>
                </p:oleObj>
              </mc:Choice>
              <mc:Fallback>
                <p:oleObj r:id="rId6" imgW="2005729" imgH="393529"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6463" y="2565400"/>
                        <a:ext cx="3009900" cy="5905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22538" name="Text Box 10"/>
          <p:cNvSpPr txBox="1">
            <a:spLocks noChangeArrowheads="1"/>
          </p:cNvSpPr>
          <p:nvPr/>
        </p:nvSpPr>
        <p:spPr bwMode="auto">
          <a:xfrm>
            <a:off x="107950" y="3933825"/>
            <a:ext cx="8856663" cy="371513"/>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There are three kind of stress: </a:t>
            </a:r>
            <a:r>
              <a:rPr lang="it-IT" dirty="0">
                <a:solidFill>
                  <a:srgbClr val="0070C0"/>
                </a:solidFill>
                <a:latin typeface="Calibri" pitchFamily="32" charset="0"/>
              </a:rPr>
              <a:t>traction</a:t>
            </a:r>
            <a:r>
              <a:rPr lang="it-IT" dirty="0">
                <a:solidFill>
                  <a:srgbClr val="000000"/>
                </a:solidFill>
                <a:latin typeface="Calibri" pitchFamily="32" charset="0"/>
              </a:rPr>
              <a:t> (a), </a:t>
            </a:r>
            <a:r>
              <a:rPr lang="it-IT" dirty="0">
                <a:solidFill>
                  <a:srgbClr val="0070C0"/>
                </a:solidFill>
                <a:latin typeface="Calibri" pitchFamily="32" charset="0"/>
              </a:rPr>
              <a:t>compression</a:t>
            </a:r>
            <a:r>
              <a:rPr lang="it-IT" dirty="0">
                <a:solidFill>
                  <a:srgbClr val="000000"/>
                </a:solidFill>
                <a:latin typeface="Calibri" pitchFamily="32" charset="0"/>
              </a:rPr>
              <a:t> (b) </a:t>
            </a:r>
            <a:r>
              <a:rPr lang="it-IT" dirty="0">
                <a:solidFill>
                  <a:srgbClr val="0070C0"/>
                </a:solidFill>
                <a:latin typeface="Calibri" pitchFamily="32" charset="0"/>
              </a:rPr>
              <a:t>and shear </a:t>
            </a:r>
            <a:r>
              <a:rPr lang="it-IT" dirty="0">
                <a:solidFill>
                  <a:srgbClr val="000000"/>
                </a:solidFill>
                <a:latin typeface="Calibri" pitchFamily="32" charset="0"/>
              </a:rPr>
              <a:t>(c).</a:t>
            </a:r>
          </a:p>
        </p:txBody>
      </p:sp>
      <p:sp>
        <p:nvSpPr>
          <p:cNvPr id="22540" name="Text Box 12"/>
          <p:cNvSpPr txBox="1">
            <a:spLocks noChangeArrowheads="1"/>
          </p:cNvSpPr>
          <p:nvPr/>
        </p:nvSpPr>
        <p:spPr bwMode="auto">
          <a:xfrm>
            <a:off x="4067175" y="4508500"/>
            <a:ext cx="4968875" cy="1202510"/>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When the force acts normal to surface causes the traction or the compression. Instead if the force acts parallel to the surface causes a shear stress.</a:t>
            </a:r>
          </a:p>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The unit is Pascal (1Pa=1Nm</a:t>
            </a:r>
            <a:r>
              <a:rPr lang="it-IT" baseline="30000" dirty="0">
                <a:solidFill>
                  <a:srgbClr val="000000"/>
                </a:solidFill>
                <a:latin typeface="Calibri" pitchFamily="32" charset="0"/>
              </a:rPr>
              <a:t>-2</a:t>
            </a:r>
            <a:r>
              <a:rPr lang="it-IT" dirty="0">
                <a:solidFill>
                  <a:srgbClr val="000000"/>
                </a:solidFill>
                <a:latin typeface="Calibri" pitchFamily="32" charset="0"/>
              </a:rPr>
              <a:t>).</a:t>
            </a:r>
          </a:p>
        </p:txBody>
      </p:sp>
    </p:spTree>
    <p:extLst>
      <p:ext uri="{BB962C8B-B14F-4D97-AF65-F5344CB8AC3E}">
        <p14:creationId xmlns:p14="http://schemas.microsoft.com/office/powerpoint/2010/main" val="21161948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Text Box 5"/>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506156C-8F03-41DF-AB99-923145BB87B3}" type="slidenum">
              <a:rPr lang="it-IT" sz="1400" b="1">
                <a:solidFill>
                  <a:srgbClr val="898989"/>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59</a:t>
            </a:fld>
            <a:endParaRPr lang="it-IT" sz="1400" b="1">
              <a:solidFill>
                <a:srgbClr val="898989"/>
              </a:solidFill>
              <a:latin typeface="Calibri" pitchFamily="32" charset="0"/>
            </a:endParaRPr>
          </a:p>
        </p:txBody>
      </p:sp>
      <p:sp>
        <p:nvSpPr>
          <p:cNvPr id="23560" name="Text Box 8"/>
          <p:cNvSpPr txBox="1">
            <a:spLocks noChangeArrowheads="1"/>
          </p:cNvSpPr>
          <p:nvPr/>
        </p:nvSpPr>
        <p:spPr bwMode="auto">
          <a:xfrm>
            <a:off x="755576" y="1772816"/>
            <a:ext cx="2437247" cy="371513"/>
          </a:xfrm>
          <a:prstGeom prst="rect">
            <a:avLst/>
          </a:prstGeom>
          <a:noFill/>
          <a:ln w="9525">
            <a:noFill/>
            <a:round/>
            <a:headEnd/>
            <a:tailEnd/>
          </a:ln>
          <a:effec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Traction or compression</a:t>
            </a:r>
          </a:p>
        </p:txBody>
      </p:sp>
      <p:sp>
        <p:nvSpPr>
          <p:cNvPr id="23561" name="AutoShape 9"/>
          <p:cNvSpPr>
            <a:spLocks noChangeArrowheads="1"/>
          </p:cNvSpPr>
          <p:nvPr/>
        </p:nvSpPr>
        <p:spPr bwMode="auto">
          <a:xfrm>
            <a:off x="3707904" y="1916832"/>
            <a:ext cx="977900" cy="215900"/>
          </a:xfrm>
          <a:prstGeom prst="rightArrow">
            <a:avLst>
              <a:gd name="adj1" fmla="val 50000"/>
              <a:gd name="adj2" fmla="val 50012"/>
            </a:avLst>
          </a:prstGeom>
          <a:solidFill>
            <a:srgbClr val="4F81BD"/>
          </a:solidFill>
          <a:ln w="25560">
            <a:solidFill>
              <a:srgbClr val="385D8A"/>
            </a:solidFill>
            <a:miter lim="800000"/>
            <a:headEnd/>
            <a:tailEnd/>
          </a:ln>
          <a:effectLst/>
        </p:spPr>
        <p:txBody>
          <a:bodyPr wrap="none" anchor="ctr"/>
          <a:lstStyle/>
          <a:p>
            <a:endParaRPr lang="it-IT"/>
          </a:p>
        </p:txBody>
      </p:sp>
      <p:sp>
        <p:nvSpPr>
          <p:cNvPr id="23562" name="Text Box 10"/>
          <p:cNvSpPr txBox="1">
            <a:spLocks noChangeArrowheads="1"/>
          </p:cNvSpPr>
          <p:nvPr/>
        </p:nvSpPr>
        <p:spPr bwMode="auto">
          <a:xfrm>
            <a:off x="5292080" y="1844824"/>
            <a:ext cx="2102733" cy="371513"/>
          </a:xfrm>
          <a:prstGeom prst="rect">
            <a:avLst/>
          </a:prstGeom>
          <a:noFill/>
          <a:ln w="9525">
            <a:noFill/>
            <a:round/>
            <a:headEnd/>
            <a:tailEnd/>
          </a:ln>
          <a:effec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Normal deformation</a:t>
            </a:r>
          </a:p>
        </p:txBody>
      </p:sp>
      <p:sp>
        <p:nvSpPr>
          <p:cNvPr id="23563" name="AutoShape 11"/>
          <p:cNvSpPr>
            <a:spLocks noChangeArrowheads="1"/>
          </p:cNvSpPr>
          <p:nvPr/>
        </p:nvSpPr>
        <p:spPr bwMode="auto">
          <a:xfrm>
            <a:off x="6372200" y="2276872"/>
            <a:ext cx="142875" cy="431800"/>
          </a:xfrm>
          <a:prstGeom prst="downArrow">
            <a:avLst>
              <a:gd name="adj1" fmla="val 50000"/>
              <a:gd name="adj2" fmla="val 50370"/>
            </a:avLst>
          </a:prstGeom>
          <a:solidFill>
            <a:srgbClr val="4F81BD"/>
          </a:solidFill>
          <a:ln w="25560">
            <a:solidFill>
              <a:srgbClr val="385D8A"/>
            </a:solidFill>
            <a:miter lim="800000"/>
            <a:headEnd/>
            <a:tailEnd/>
          </a:ln>
          <a:effectLst/>
        </p:spPr>
        <p:txBody>
          <a:bodyPr wrap="none" anchor="ctr"/>
          <a:lstStyle/>
          <a:p>
            <a:endParaRPr lang="it-IT"/>
          </a:p>
        </p:txBody>
      </p:sp>
      <p:graphicFrame>
        <p:nvGraphicFramePr>
          <p:cNvPr id="23564" name="Object 12"/>
          <p:cNvGraphicFramePr>
            <a:graphicFrameLocks noChangeAspect="1"/>
          </p:cNvGraphicFramePr>
          <p:nvPr/>
        </p:nvGraphicFramePr>
        <p:xfrm>
          <a:off x="5868144" y="2852936"/>
          <a:ext cx="1219200" cy="574675"/>
        </p:xfrm>
        <a:graphic>
          <a:graphicData uri="http://schemas.openxmlformats.org/presentationml/2006/ole">
            <mc:AlternateContent xmlns:mc="http://schemas.openxmlformats.org/markup-compatibility/2006">
              <mc:Choice xmlns:v="urn:schemas-microsoft-com:vml" Requires="v">
                <p:oleObj spid="_x0000_s79895" r:id="rId4" imgW="914400" imgH="431800" progId="Equation.3">
                  <p:embed/>
                </p:oleObj>
              </mc:Choice>
              <mc:Fallback>
                <p:oleObj r:id="rId4" imgW="914400" imgH="431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2852936"/>
                        <a:ext cx="1219200" cy="57467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pic>
        <p:nvPicPr>
          <p:cNvPr id="23565" name="Picture 13"/>
          <p:cNvPicPr>
            <a:picLocks noChangeAspect="1" noChangeArrowheads="1"/>
          </p:cNvPicPr>
          <p:nvPr/>
        </p:nvPicPr>
        <p:blipFill>
          <a:blip r:embed="rId6" cstate="print"/>
          <a:srcRect/>
          <a:stretch>
            <a:fillRect/>
          </a:stretch>
        </p:blipFill>
        <p:spPr bwMode="auto">
          <a:xfrm>
            <a:off x="755576" y="3501008"/>
            <a:ext cx="2473017" cy="2592512"/>
          </a:xfrm>
          <a:prstGeom prst="rect">
            <a:avLst/>
          </a:prstGeom>
          <a:noFill/>
          <a:ln w="9525">
            <a:noFill/>
            <a:round/>
            <a:headEnd/>
            <a:tailEnd/>
          </a:ln>
          <a:effectLst/>
        </p:spPr>
      </p:pic>
      <p:sp>
        <p:nvSpPr>
          <p:cNvPr id="23566" name="Text Box 14"/>
          <p:cNvSpPr txBox="1">
            <a:spLocks noChangeArrowheads="1"/>
          </p:cNvSpPr>
          <p:nvPr/>
        </p:nvSpPr>
        <p:spPr bwMode="auto">
          <a:xfrm>
            <a:off x="3816350" y="4221088"/>
            <a:ext cx="5327650" cy="1202510"/>
          </a:xfrm>
          <a:prstGeom prst="rect">
            <a:avLst/>
          </a:prstGeom>
          <a:noFill/>
          <a:ln w="9525">
            <a:noFill/>
            <a:round/>
            <a:headEnd/>
            <a:tailEnd/>
          </a:ln>
          <a:effec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where l and l</a:t>
            </a:r>
            <a:r>
              <a:rPr lang="it-IT" baseline="-25000" dirty="0">
                <a:solidFill>
                  <a:srgbClr val="000000"/>
                </a:solidFill>
                <a:latin typeface="Calibri" pitchFamily="32" charset="0"/>
              </a:rPr>
              <a:t>0</a:t>
            </a:r>
            <a:r>
              <a:rPr lang="it-IT" dirty="0">
                <a:solidFill>
                  <a:srgbClr val="000000"/>
                </a:solidFill>
                <a:latin typeface="Calibri" pitchFamily="32" charset="0"/>
              </a:rPr>
              <a:t> are the body dimension in stress direction first and after its action.</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 </a:t>
            </a:r>
            <a:r>
              <a:rPr lang="el-GR" dirty="0">
                <a:solidFill>
                  <a:srgbClr val="000000"/>
                </a:solidFill>
                <a:latin typeface="Calibri" pitchFamily="32" charset="0"/>
              </a:rPr>
              <a:t>Δ</a:t>
            </a:r>
            <a:r>
              <a:rPr lang="it-IT" dirty="0">
                <a:solidFill>
                  <a:srgbClr val="000000"/>
                </a:solidFill>
                <a:latin typeface="Calibri" pitchFamily="32" charset="0"/>
              </a:rPr>
              <a:t>l is the dimentional variation due to the stress. The deformation is adimensional!</a:t>
            </a:r>
          </a:p>
        </p:txBody>
      </p:sp>
      <p:sp>
        <p:nvSpPr>
          <p:cNvPr id="16" name="Text Box 7"/>
          <p:cNvSpPr txBox="1">
            <a:spLocks noChangeArrowheads="1"/>
          </p:cNvSpPr>
          <p:nvPr/>
        </p:nvSpPr>
        <p:spPr bwMode="auto">
          <a:xfrm>
            <a:off x="107504" y="1268760"/>
            <a:ext cx="8856662" cy="340735"/>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dirty="0">
                <a:solidFill>
                  <a:srgbClr val="000000"/>
                </a:solidFill>
                <a:latin typeface="Calibri" pitchFamily="32" charset="0"/>
              </a:rPr>
              <a:t>A stress that acts on a body causes a change in dimensions and shape of the body itself.</a:t>
            </a:r>
          </a:p>
        </p:txBody>
      </p:sp>
    </p:spTree>
    <p:extLst>
      <p:ext uri="{BB962C8B-B14F-4D97-AF65-F5344CB8AC3E}">
        <p14:creationId xmlns:p14="http://schemas.microsoft.com/office/powerpoint/2010/main" val="18100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294967295"/>
          </p:nvPr>
        </p:nvSpPr>
        <p:spPr>
          <a:xfrm>
            <a:off x="6553200" y="6356350"/>
            <a:ext cx="2133600" cy="365125"/>
          </a:xfrm>
          <a:prstGeom prst="rect">
            <a:avLst/>
          </a:prstGeom>
        </p:spPr>
        <p:txBody>
          <a:bodyPr/>
          <a:lstStyle/>
          <a:p>
            <a:fld id="{1085DE87-C515-4485-B35B-A1D496760DEA}" type="slidenum">
              <a:rPr lang="it-IT" sz="1400" b="1" smtClean="0"/>
              <a:pPr/>
              <a:t>6</a:t>
            </a:fld>
            <a:endParaRPr lang="it-IT" sz="1400" b="1" dirty="0"/>
          </a:p>
        </p:txBody>
      </p:sp>
      <p:pic>
        <p:nvPicPr>
          <p:cNvPr id="58370" name="Picture 2" descr="Diagram of transforming the basis with basis vectors"/>
          <p:cNvPicPr>
            <a:picLocks noChangeAspect="1" noChangeArrowheads="1"/>
          </p:cNvPicPr>
          <p:nvPr/>
        </p:nvPicPr>
        <p:blipFill>
          <a:blip r:embed="rId3" cstate="print"/>
          <a:srcRect/>
          <a:stretch>
            <a:fillRect/>
          </a:stretch>
        </p:blipFill>
        <p:spPr bwMode="auto">
          <a:xfrm>
            <a:off x="323528" y="1772816"/>
            <a:ext cx="3690050" cy="2664296"/>
          </a:xfrm>
          <a:prstGeom prst="rect">
            <a:avLst/>
          </a:prstGeom>
          <a:noFill/>
        </p:spPr>
      </p:pic>
      <p:sp>
        <p:nvSpPr>
          <p:cNvPr id="11" name="TextBox 10"/>
          <p:cNvSpPr txBox="1"/>
          <p:nvPr/>
        </p:nvSpPr>
        <p:spPr>
          <a:xfrm>
            <a:off x="5436096" y="2708921"/>
            <a:ext cx="591829" cy="646331"/>
          </a:xfrm>
          <a:prstGeom prst="rect">
            <a:avLst/>
          </a:prstGeom>
          <a:noFill/>
        </p:spPr>
        <p:txBody>
          <a:bodyPr wrap="square" rtlCol="0">
            <a:spAutoFit/>
          </a:bodyPr>
          <a:lstStyle/>
          <a:p>
            <a:r>
              <a:rPr lang="it-IT" dirty="0"/>
              <a:t>and </a:t>
            </a:r>
          </a:p>
          <a:p>
            <a:endParaRPr lang="it-IT" dirty="0"/>
          </a:p>
        </p:txBody>
      </p:sp>
      <p:pic>
        <p:nvPicPr>
          <p:cNvPr id="58371" name="Picture 3"/>
          <p:cNvPicPr>
            <a:picLocks noChangeAspect="1" noChangeArrowheads="1"/>
          </p:cNvPicPr>
          <p:nvPr/>
        </p:nvPicPr>
        <p:blipFill>
          <a:blip r:embed="rId4" cstate="print"/>
          <a:srcRect/>
          <a:stretch>
            <a:fillRect/>
          </a:stretch>
        </p:blipFill>
        <p:spPr bwMode="auto">
          <a:xfrm>
            <a:off x="1331640" y="4869160"/>
            <a:ext cx="6652049" cy="1368152"/>
          </a:xfrm>
          <a:prstGeom prst="rect">
            <a:avLst/>
          </a:prstGeom>
          <a:noFill/>
          <a:ln w="9525">
            <a:noFill/>
            <a:miter lim="800000"/>
            <a:headEnd/>
            <a:tailEnd/>
          </a:ln>
          <a:effectLst/>
        </p:spPr>
      </p:pic>
      <p:graphicFrame>
        <p:nvGraphicFramePr>
          <p:cNvPr id="12" name="Object 11"/>
          <p:cNvGraphicFramePr>
            <a:graphicFrameLocks noChangeAspect="1"/>
          </p:cNvGraphicFramePr>
          <p:nvPr>
            <p:extLst>
              <p:ext uri="{D42A27DB-BD31-4B8C-83A1-F6EECF244321}">
                <p14:modId xmlns:p14="http://schemas.microsoft.com/office/powerpoint/2010/main" val="950242815"/>
              </p:ext>
            </p:extLst>
          </p:nvPr>
        </p:nvGraphicFramePr>
        <p:xfrm>
          <a:off x="5004048" y="2204864"/>
          <a:ext cx="1636644" cy="300608"/>
        </p:xfrm>
        <a:graphic>
          <a:graphicData uri="http://schemas.openxmlformats.org/presentationml/2006/ole">
            <mc:AlternateContent xmlns:mc="http://schemas.openxmlformats.org/markup-compatibility/2006">
              <mc:Choice xmlns:v="urn:schemas-microsoft-com:vml" Requires="v">
                <p:oleObj spid="_x0000_s55344" name="Equation" r:id="rId5" imgW="1244520" imgH="228600" progId="Equation.3">
                  <p:embed/>
                </p:oleObj>
              </mc:Choice>
              <mc:Fallback>
                <p:oleObj name="Equation" r:id="rId5" imgW="124452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4048" y="2204864"/>
                        <a:ext cx="1636644" cy="3006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363" name="Object 3"/>
          <p:cNvGraphicFramePr>
            <a:graphicFrameLocks noChangeAspect="1"/>
          </p:cNvGraphicFramePr>
          <p:nvPr>
            <p:extLst>
              <p:ext uri="{D42A27DB-BD31-4B8C-83A1-F6EECF244321}">
                <p14:modId xmlns:p14="http://schemas.microsoft.com/office/powerpoint/2010/main" val="1694732997"/>
              </p:ext>
            </p:extLst>
          </p:nvPr>
        </p:nvGraphicFramePr>
        <p:xfrm>
          <a:off x="5148064" y="3284984"/>
          <a:ext cx="1923256" cy="326591"/>
        </p:xfrm>
        <a:graphic>
          <a:graphicData uri="http://schemas.openxmlformats.org/presentationml/2006/ole">
            <mc:AlternateContent xmlns:mc="http://schemas.openxmlformats.org/markup-compatibility/2006">
              <mc:Choice xmlns:v="urn:schemas-microsoft-com:vml" Requires="v">
                <p:oleObj spid="_x0000_s55345" name="Equation" r:id="rId7" imgW="1346040" imgH="228600" progId="Equation.3">
                  <p:embed/>
                </p:oleObj>
              </mc:Choice>
              <mc:Fallback>
                <p:oleObj name="Equation" r:id="rId7" imgW="134604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8064" y="3284984"/>
                        <a:ext cx="1923256" cy="3265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2627784" y="1124744"/>
            <a:ext cx="3687933" cy="369332"/>
          </a:xfrm>
          <a:prstGeom prst="rect">
            <a:avLst/>
          </a:prstGeom>
          <a:noFill/>
        </p:spPr>
        <p:txBody>
          <a:bodyPr wrap="none" rtlCol="0">
            <a:spAutoFit/>
          </a:bodyPr>
          <a:lstStyle/>
          <a:p>
            <a:r>
              <a:rPr lang="it-IT" b="1" dirty="0">
                <a:solidFill>
                  <a:srgbClr val="FF0000"/>
                </a:solidFill>
              </a:rPr>
              <a:t>COORDINATE TRASFORMATIONS 2-D</a:t>
            </a:r>
          </a:p>
        </p:txBody>
      </p:sp>
    </p:spTree>
    <p:extLst>
      <p:ext uri="{BB962C8B-B14F-4D97-AF65-F5344CB8AC3E}">
        <p14:creationId xmlns:p14="http://schemas.microsoft.com/office/powerpoint/2010/main" val="20728938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ext Box 5"/>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5425B94-0DBD-41CA-80E3-7B7FB5471537}" type="slidenum">
              <a:rPr lang="it-IT" sz="1400" b="1">
                <a:solidFill>
                  <a:srgbClr val="898989"/>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60</a:t>
            </a:fld>
            <a:endParaRPr lang="it-IT" sz="1400" b="1">
              <a:solidFill>
                <a:srgbClr val="898989"/>
              </a:solidFill>
              <a:latin typeface="Calibri" pitchFamily="32" charset="0"/>
            </a:endParaRPr>
          </a:p>
        </p:txBody>
      </p:sp>
      <p:sp>
        <p:nvSpPr>
          <p:cNvPr id="24583" name="Text Box 7"/>
          <p:cNvSpPr txBox="1">
            <a:spLocks noChangeArrowheads="1"/>
          </p:cNvSpPr>
          <p:nvPr/>
        </p:nvSpPr>
        <p:spPr bwMode="auto">
          <a:xfrm>
            <a:off x="107504" y="1196752"/>
            <a:ext cx="8856662" cy="340735"/>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dirty="0">
                <a:solidFill>
                  <a:srgbClr val="000000"/>
                </a:solidFill>
                <a:latin typeface="Calibri" pitchFamily="32" charset="0"/>
              </a:rPr>
              <a:t>A stress that acts on a body causes a change in dimensions and shape of the body itself.</a:t>
            </a:r>
          </a:p>
        </p:txBody>
      </p:sp>
      <p:sp>
        <p:nvSpPr>
          <p:cNvPr id="24584" name="Text Box 8"/>
          <p:cNvSpPr txBox="1">
            <a:spLocks noChangeArrowheads="1"/>
          </p:cNvSpPr>
          <p:nvPr/>
        </p:nvSpPr>
        <p:spPr bwMode="auto">
          <a:xfrm>
            <a:off x="107504" y="1916832"/>
            <a:ext cx="1181840" cy="340735"/>
          </a:xfrm>
          <a:prstGeom prst="rect">
            <a:avLst/>
          </a:prstGeom>
          <a:noFill/>
          <a:ln w="9525">
            <a:noFill/>
            <a:round/>
            <a:headEnd/>
            <a:tailEnd/>
          </a:ln>
          <a:effec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dirty="0">
                <a:solidFill>
                  <a:srgbClr val="000000"/>
                </a:solidFill>
                <a:latin typeface="Calibri" pitchFamily="32" charset="0"/>
              </a:rPr>
              <a:t>Shear stress</a:t>
            </a:r>
          </a:p>
        </p:txBody>
      </p:sp>
      <p:sp>
        <p:nvSpPr>
          <p:cNvPr id="24585" name="AutoShape 9"/>
          <p:cNvSpPr>
            <a:spLocks noChangeArrowheads="1"/>
          </p:cNvSpPr>
          <p:nvPr/>
        </p:nvSpPr>
        <p:spPr bwMode="auto">
          <a:xfrm>
            <a:off x="3779912" y="2060848"/>
            <a:ext cx="977900" cy="215900"/>
          </a:xfrm>
          <a:prstGeom prst="rightArrow">
            <a:avLst>
              <a:gd name="adj1" fmla="val 50000"/>
              <a:gd name="adj2" fmla="val 50012"/>
            </a:avLst>
          </a:prstGeom>
          <a:solidFill>
            <a:srgbClr val="4F81BD"/>
          </a:solidFill>
          <a:ln w="25560">
            <a:solidFill>
              <a:srgbClr val="385D8A"/>
            </a:solidFill>
            <a:miter lim="800000"/>
            <a:headEnd/>
            <a:tailEnd/>
          </a:ln>
          <a:effectLst/>
        </p:spPr>
        <p:txBody>
          <a:bodyPr wrap="none" anchor="ctr"/>
          <a:lstStyle/>
          <a:p>
            <a:endParaRPr lang="it-IT"/>
          </a:p>
        </p:txBody>
      </p:sp>
      <p:sp>
        <p:nvSpPr>
          <p:cNvPr id="24586" name="Text Box 10"/>
          <p:cNvSpPr txBox="1">
            <a:spLocks noChangeArrowheads="1"/>
          </p:cNvSpPr>
          <p:nvPr/>
        </p:nvSpPr>
        <p:spPr bwMode="auto">
          <a:xfrm>
            <a:off x="5148064" y="1916832"/>
            <a:ext cx="1169079" cy="340735"/>
          </a:xfrm>
          <a:prstGeom prst="rect">
            <a:avLst/>
          </a:prstGeom>
          <a:noFill/>
          <a:ln w="9525">
            <a:noFill/>
            <a:round/>
            <a:headEnd/>
            <a:tailEnd/>
          </a:ln>
          <a:effec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dirty="0">
                <a:solidFill>
                  <a:srgbClr val="000000"/>
                </a:solidFill>
                <a:latin typeface="Calibri" pitchFamily="32" charset="0"/>
              </a:rPr>
              <a:t>Shear strain</a:t>
            </a:r>
          </a:p>
        </p:txBody>
      </p:sp>
      <p:graphicFrame>
        <p:nvGraphicFramePr>
          <p:cNvPr id="24588" name="Object 12"/>
          <p:cNvGraphicFramePr>
            <a:graphicFrameLocks noChangeAspect="1"/>
          </p:cNvGraphicFramePr>
          <p:nvPr/>
        </p:nvGraphicFramePr>
        <p:xfrm>
          <a:off x="6660232" y="1844824"/>
          <a:ext cx="1023367" cy="519099"/>
        </p:xfrm>
        <a:graphic>
          <a:graphicData uri="http://schemas.openxmlformats.org/presentationml/2006/ole">
            <mc:AlternateContent xmlns:mc="http://schemas.openxmlformats.org/markup-compatibility/2006">
              <mc:Choice xmlns:v="urn:schemas-microsoft-com:vml" Requires="v">
                <p:oleObj spid="_x0000_s80919" r:id="rId4" imgW="774364" imgH="393529" progId="Equation.3">
                  <p:embed/>
                </p:oleObj>
              </mc:Choice>
              <mc:Fallback>
                <p:oleObj r:id="rId4" imgW="774364" imgH="39352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0232" y="1844824"/>
                        <a:ext cx="1023367" cy="519099"/>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pic>
        <p:nvPicPr>
          <p:cNvPr id="24589" name="Picture 13"/>
          <p:cNvPicPr>
            <a:picLocks noChangeAspect="1" noChangeArrowheads="1"/>
          </p:cNvPicPr>
          <p:nvPr/>
        </p:nvPicPr>
        <p:blipFill>
          <a:blip r:embed="rId6" cstate="print"/>
          <a:srcRect/>
          <a:stretch>
            <a:fillRect/>
          </a:stretch>
        </p:blipFill>
        <p:spPr bwMode="auto">
          <a:xfrm>
            <a:off x="1547664" y="1484784"/>
            <a:ext cx="1648835" cy="1598489"/>
          </a:xfrm>
          <a:prstGeom prst="rect">
            <a:avLst/>
          </a:prstGeom>
          <a:noFill/>
          <a:ln w="9525">
            <a:noFill/>
            <a:round/>
            <a:headEnd/>
            <a:tailEnd/>
          </a:ln>
          <a:effectLst/>
        </p:spPr>
      </p:pic>
      <p:sp>
        <p:nvSpPr>
          <p:cNvPr id="24590" name="Text Box 14"/>
          <p:cNvSpPr txBox="1">
            <a:spLocks noChangeArrowheads="1"/>
          </p:cNvSpPr>
          <p:nvPr/>
        </p:nvSpPr>
        <p:spPr bwMode="auto">
          <a:xfrm>
            <a:off x="107504" y="3212976"/>
            <a:ext cx="8856663" cy="371513"/>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Both the normal and shear strain depend on the derivative of displacement field. </a:t>
            </a:r>
          </a:p>
        </p:txBody>
      </p:sp>
      <p:sp>
        <p:nvSpPr>
          <p:cNvPr id="16" name="Rectangle 6"/>
          <p:cNvSpPr>
            <a:spLocks noChangeArrowheads="1"/>
          </p:cNvSpPr>
          <p:nvPr/>
        </p:nvSpPr>
        <p:spPr bwMode="auto">
          <a:xfrm>
            <a:off x="179512" y="3717032"/>
            <a:ext cx="8785225" cy="371513"/>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Convention of the </a:t>
            </a:r>
            <a:r>
              <a:rPr lang="el-GR" dirty="0">
                <a:solidFill>
                  <a:srgbClr val="000000"/>
                </a:solidFill>
                <a:latin typeface="Calibri" pitchFamily="32" charset="0"/>
              </a:rPr>
              <a:t>σ</a:t>
            </a:r>
            <a:r>
              <a:rPr lang="it-IT" baseline="-25000" dirty="0">
                <a:solidFill>
                  <a:srgbClr val="000000"/>
                </a:solidFill>
                <a:latin typeface="Calibri" pitchFamily="32" charset="0"/>
              </a:rPr>
              <a:t>ij </a:t>
            </a:r>
            <a:r>
              <a:rPr lang="it-IT" dirty="0">
                <a:solidFill>
                  <a:srgbClr val="000000"/>
                </a:solidFill>
                <a:latin typeface="Calibri" pitchFamily="32" charset="0"/>
              </a:rPr>
              <a:t>sign:</a:t>
            </a:r>
            <a:endParaRPr lang="it-IT" baseline="-25000" dirty="0">
              <a:solidFill>
                <a:srgbClr val="000000"/>
              </a:solidFill>
              <a:latin typeface="Calibri" pitchFamily="32" charset="0"/>
            </a:endParaRPr>
          </a:p>
        </p:txBody>
      </p:sp>
      <p:graphicFrame>
        <p:nvGraphicFramePr>
          <p:cNvPr id="17" name="Group 7"/>
          <p:cNvGraphicFramePr>
            <a:graphicFrameLocks noGrp="1"/>
          </p:cNvGraphicFramePr>
          <p:nvPr/>
        </p:nvGraphicFramePr>
        <p:xfrm>
          <a:off x="1979712" y="4149080"/>
          <a:ext cx="5665539" cy="1346585"/>
        </p:xfrm>
        <a:graphic>
          <a:graphicData uri="http://schemas.openxmlformats.org/drawingml/2006/table">
            <a:tbl>
              <a:tblPr/>
              <a:tblGrid>
                <a:gridCol w="2833507">
                  <a:extLst>
                    <a:ext uri="{9D8B030D-6E8A-4147-A177-3AD203B41FA5}">
                      <a16:colId xmlns:a16="http://schemas.microsoft.com/office/drawing/2014/main" val="20000"/>
                    </a:ext>
                  </a:extLst>
                </a:gridCol>
                <a:gridCol w="2832032">
                  <a:extLst>
                    <a:ext uri="{9D8B030D-6E8A-4147-A177-3AD203B41FA5}">
                      <a16:colId xmlns:a16="http://schemas.microsoft.com/office/drawing/2014/main" val="20001"/>
                    </a:ext>
                  </a:extLst>
                </a:gridCol>
              </a:tblGrid>
              <a:tr h="259916">
                <a:tc>
                  <a:txBody>
                    <a:bodyPr/>
                    <a:lstStyle/>
                    <a:p>
                      <a:pPr marL="0" marR="0" lvl="0" indent="0" algn="ctr"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sz="1400" b="1" i="0" u="none" strike="noStrike" cap="none" normalizeH="0" baseline="0" dirty="0">
                          <a:ln>
                            <a:noFill/>
                          </a:ln>
                          <a:solidFill>
                            <a:srgbClr val="FFFFFF"/>
                          </a:solidFill>
                          <a:effectLst/>
                          <a:latin typeface="Calibri" pitchFamily="32" charset="0"/>
                          <a:cs typeface="Arial" charset="0"/>
                        </a:rPr>
                        <a:t>POSITIVE</a:t>
                      </a:r>
                    </a:p>
                  </a:txBody>
                  <a:tcPr marL="90000" marR="90000" marT="4680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sz="1400" b="1" i="0" u="none" strike="noStrike" cap="none" normalizeH="0" baseline="0" dirty="0">
                          <a:ln>
                            <a:noFill/>
                          </a:ln>
                          <a:solidFill>
                            <a:srgbClr val="FFFFFF"/>
                          </a:solidFill>
                          <a:effectLst/>
                          <a:latin typeface="Calibri" pitchFamily="32" charset="0"/>
                          <a:cs typeface="Arial" charset="0"/>
                        </a:rPr>
                        <a:t>NEGATIVE</a:t>
                      </a:r>
                    </a:p>
                  </a:txBody>
                  <a:tcPr marL="90000" marR="90000" marT="4680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4F81BD"/>
                    </a:solidFill>
                  </a:tcPr>
                </a:tc>
                <a:extLst>
                  <a:ext uri="{0D108BD9-81ED-4DB2-BD59-A6C34878D82A}">
                    <a16:rowId xmlns:a16="http://schemas.microsoft.com/office/drawing/2014/main" val="10000"/>
                  </a:ext>
                </a:extLst>
              </a:tr>
              <a:tr h="446106">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sz="1400" b="0" i="0" u="none" strike="noStrike" cap="none" normalizeH="0" baseline="0" dirty="0">
                          <a:ln>
                            <a:noFill/>
                          </a:ln>
                          <a:solidFill>
                            <a:srgbClr val="000000"/>
                          </a:solidFill>
                          <a:effectLst/>
                          <a:latin typeface="Calibri" pitchFamily="32" charset="0"/>
                          <a:cs typeface="Arial" charset="0"/>
                        </a:rPr>
                        <a:t>TENSIVE STRESS (direct to the outside of the body)</a:t>
                      </a:r>
                    </a:p>
                  </a:txBody>
                  <a:tcPr marL="90000" marR="90000" marT="4680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sz="1400" b="0" i="0" u="none" strike="noStrike" cap="none" normalizeH="0" baseline="0" dirty="0">
                          <a:ln>
                            <a:noFill/>
                          </a:ln>
                          <a:solidFill>
                            <a:srgbClr val="000000"/>
                          </a:solidFill>
                          <a:effectLst/>
                          <a:latin typeface="Calibri" pitchFamily="32" charset="0"/>
                          <a:cs typeface="Arial" charset="0"/>
                        </a:rPr>
                        <a:t>COMPRESSIONAL STRESS (direct to the inside of the body)</a:t>
                      </a:r>
                    </a:p>
                  </a:txBody>
                  <a:tcPr marL="90000" marR="90000" marT="4680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446106">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sz="1400" b="0" i="0" u="none" strike="noStrike" cap="none" normalizeH="0" baseline="0" dirty="0">
                          <a:ln>
                            <a:noFill/>
                          </a:ln>
                          <a:solidFill>
                            <a:srgbClr val="000000"/>
                          </a:solidFill>
                          <a:effectLst/>
                          <a:latin typeface="Calibri" pitchFamily="32" charset="0"/>
                          <a:cs typeface="Arial" charset="0"/>
                        </a:rPr>
                        <a:t>Componet along the positive axis direction</a:t>
                      </a:r>
                    </a:p>
                  </a:txBody>
                  <a:tcPr marL="90000" marR="90000" marT="4680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sz="1400" b="0" i="0" u="none" strike="noStrike" cap="none" normalizeH="0" baseline="0" dirty="0">
                          <a:ln>
                            <a:noFill/>
                          </a:ln>
                          <a:solidFill>
                            <a:srgbClr val="000000"/>
                          </a:solidFill>
                          <a:effectLst/>
                          <a:latin typeface="Calibri" pitchFamily="32" charset="0"/>
                          <a:cs typeface="Arial" charset="0"/>
                        </a:rPr>
                        <a:t>Componet along the negative axis direction</a:t>
                      </a:r>
                    </a:p>
                  </a:txBody>
                  <a:tcPr marL="90000" marR="90000" marT="4680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bl>
          </a:graphicData>
        </a:graphic>
      </p:graphicFrame>
      <p:sp>
        <p:nvSpPr>
          <p:cNvPr id="18" name="Rectangle 31"/>
          <p:cNvSpPr>
            <a:spLocks noChangeArrowheads="1"/>
          </p:cNvSpPr>
          <p:nvPr/>
        </p:nvSpPr>
        <p:spPr bwMode="auto">
          <a:xfrm>
            <a:off x="358775" y="5733256"/>
            <a:ext cx="8785225" cy="925511"/>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The sign of the </a:t>
            </a:r>
            <a:r>
              <a:rPr lang="el-GR" dirty="0">
                <a:solidFill>
                  <a:srgbClr val="000000"/>
                </a:solidFill>
                <a:latin typeface="Calibri" pitchFamily="32" charset="0"/>
              </a:rPr>
              <a:t>σ</a:t>
            </a:r>
            <a:r>
              <a:rPr lang="it-IT" baseline="-25000" dirty="0">
                <a:solidFill>
                  <a:srgbClr val="000000"/>
                </a:solidFill>
                <a:latin typeface="Calibri" pitchFamily="32" charset="0"/>
              </a:rPr>
              <a:t>ij </a:t>
            </a:r>
            <a:r>
              <a:rPr lang="it-IT" dirty="0">
                <a:solidFill>
                  <a:srgbClr val="000000"/>
                </a:solidFill>
                <a:latin typeface="Calibri" pitchFamily="32" charset="0"/>
              </a:rPr>
              <a:t> component  is equal to the product of the sign above. </a:t>
            </a:r>
          </a:p>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Example: the compressional stress component along the negative axis direction is positive because is equal to - x -  = +!</a:t>
            </a:r>
          </a:p>
        </p:txBody>
      </p:sp>
    </p:spTree>
    <p:extLst>
      <p:ext uri="{BB962C8B-B14F-4D97-AF65-F5344CB8AC3E}">
        <p14:creationId xmlns:p14="http://schemas.microsoft.com/office/powerpoint/2010/main" val="17090307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Text Box 5"/>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49026B5-FD95-4E8E-8FB2-01B71A2F5ABF}" type="slidenum">
              <a:rPr lang="it-IT" sz="1400" b="1">
                <a:solidFill>
                  <a:srgbClr val="898989"/>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61</a:t>
            </a:fld>
            <a:endParaRPr lang="it-IT" sz="1400" b="1">
              <a:solidFill>
                <a:srgbClr val="898989"/>
              </a:solidFill>
              <a:latin typeface="Calibri" pitchFamily="32" charset="0"/>
            </a:endParaRPr>
          </a:p>
        </p:txBody>
      </p:sp>
      <p:sp>
        <p:nvSpPr>
          <p:cNvPr id="26631" name="Text Box 7"/>
          <p:cNvSpPr txBox="1">
            <a:spLocks noChangeArrowheads="1"/>
          </p:cNvSpPr>
          <p:nvPr/>
        </p:nvSpPr>
        <p:spPr bwMode="auto">
          <a:xfrm>
            <a:off x="179512" y="1268760"/>
            <a:ext cx="8856662" cy="371513"/>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The </a:t>
            </a:r>
            <a:r>
              <a:rPr lang="it-IT" dirty="0">
                <a:solidFill>
                  <a:srgbClr val="FF0000"/>
                </a:solidFill>
                <a:latin typeface="Calibri" pitchFamily="32" charset="0"/>
              </a:rPr>
              <a:t>Hooke’s</a:t>
            </a:r>
            <a:r>
              <a:rPr lang="it-IT" dirty="0">
                <a:solidFill>
                  <a:srgbClr val="000000"/>
                </a:solidFill>
                <a:latin typeface="Calibri" pitchFamily="32" charset="0"/>
              </a:rPr>
              <a:t> law define a relationship between stress and strain. For a isotropic body: </a:t>
            </a:r>
          </a:p>
        </p:txBody>
      </p:sp>
      <p:graphicFrame>
        <p:nvGraphicFramePr>
          <p:cNvPr id="26632" name="Object 8"/>
          <p:cNvGraphicFramePr>
            <a:graphicFrameLocks noChangeAspect="1"/>
          </p:cNvGraphicFramePr>
          <p:nvPr/>
        </p:nvGraphicFramePr>
        <p:xfrm>
          <a:off x="3491880" y="1916832"/>
          <a:ext cx="2016125" cy="406400"/>
        </p:xfrm>
        <a:graphic>
          <a:graphicData uri="http://schemas.openxmlformats.org/presentationml/2006/ole">
            <mc:AlternateContent xmlns:mc="http://schemas.openxmlformats.org/markup-compatibility/2006">
              <mc:Choice xmlns:v="urn:schemas-microsoft-com:vml" Requires="v">
                <p:oleObj spid="_x0000_s81964" r:id="rId4" imgW="1574800" imgH="292100" progId="Equation.3">
                  <p:embed/>
                </p:oleObj>
              </mc:Choice>
              <mc:Fallback>
                <p:oleObj r:id="rId4" imgW="1574800" imgH="292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1880" y="1916832"/>
                        <a:ext cx="2016125" cy="4064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pSp>
        <p:nvGrpSpPr>
          <p:cNvPr id="12" name="Group 11"/>
          <p:cNvGrpSpPr/>
          <p:nvPr/>
        </p:nvGrpSpPr>
        <p:grpSpPr>
          <a:xfrm>
            <a:off x="250825" y="2997200"/>
            <a:ext cx="8713788" cy="2590412"/>
            <a:chOff x="250825" y="2997200"/>
            <a:chExt cx="8713788" cy="2590412"/>
          </a:xfrm>
        </p:grpSpPr>
        <p:sp>
          <p:nvSpPr>
            <p:cNvPr id="26633" name="Rectangle 9"/>
            <p:cNvSpPr>
              <a:spLocks noChangeArrowheads="1"/>
            </p:cNvSpPr>
            <p:nvPr/>
          </p:nvSpPr>
          <p:spPr bwMode="auto">
            <a:xfrm>
              <a:off x="250825" y="2997200"/>
              <a:ext cx="8713788" cy="2590412"/>
            </a:xfrm>
            <a:prstGeom prst="rect">
              <a:avLst/>
            </a:prstGeom>
            <a:noFill/>
            <a:ln w="9525">
              <a:noFill/>
              <a:round/>
              <a:headEnd/>
              <a:tailEnd/>
            </a:ln>
            <a:effectLst/>
          </p:spPr>
          <p:txBody>
            <a:bodyPr lIns="96840" tIns="48240" rIns="96840" bIns="4824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where </a:t>
              </a:r>
              <a:r>
                <a:rPr lang="el-GR" dirty="0">
                  <a:solidFill>
                    <a:srgbClr val="FF0000"/>
                  </a:solidFill>
                  <a:latin typeface="Calibri" pitchFamily="32" charset="0"/>
                </a:rPr>
                <a:t>μ</a:t>
              </a:r>
              <a:r>
                <a:rPr lang="it-IT" dirty="0">
                  <a:solidFill>
                    <a:srgbClr val="FF0000"/>
                  </a:solidFill>
                  <a:latin typeface="Calibri" pitchFamily="32" charset="0"/>
                </a:rPr>
                <a:t> and </a:t>
              </a:r>
              <a:r>
                <a:rPr lang="el-GR" dirty="0">
                  <a:solidFill>
                    <a:srgbClr val="FF0000"/>
                  </a:solidFill>
                  <a:latin typeface="Calibri" pitchFamily="32" charset="0"/>
                </a:rPr>
                <a:t>λ</a:t>
              </a:r>
              <a:r>
                <a:rPr lang="it-IT" dirty="0">
                  <a:solidFill>
                    <a:srgbClr val="FF0000"/>
                  </a:solidFill>
                  <a:latin typeface="Calibri" pitchFamily="32" charset="0"/>
                </a:rPr>
                <a:t>  are di Lame’s </a:t>
              </a:r>
              <a:r>
                <a:rPr lang="it-IT" dirty="0">
                  <a:solidFill>
                    <a:srgbClr val="000000"/>
                  </a:solidFill>
                  <a:latin typeface="Calibri" pitchFamily="32" charset="0"/>
                </a:rPr>
                <a:t>parameters, </a:t>
              </a:r>
              <a:r>
                <a:rPr lang="el-GR" dirty="0">
                  <a:solidFill>
                    <a:srgbClr val="000000"/>
                  </a:solidFill>
                  <a:latin typeface="Calibri" pitchFamily="32" charset="0"/>
                </a:rPr>
                <a:t>Θ</a:t>
              </a:r>
              <a:r>
                <a:rPr lang="it-IT" dirty="0">
                  <a:solidFill>
                    <a:srgbClr val="000000"/>
                  </a:solidFill>
                  <a:latin typeface="Calibri" pitchFamily="32" charset="0"/>
                </a:rPr>
                <a:t> is the cubic dilation and  </a:t>
              </a:r>
              <a:r>
                <a:rPr lang="el-GR" dirty="0">
                  <a:solidFill>
                    <a:srgbClr val="000000"/>
                  </a:solidFill>
                  <a:latin typeface="Calibri" pitchFamily="32" charset="0"/>
                </a:rPr>
                <a:t>δ</a:t>
              </a:r>
              <a:r>
                <a:rPr lang="it-IT" baseline="-25000" dirty="0">
                  <a:solidFill>
                    <a:srgbClr val="000000"/>
                  </a:solidFill>
                  <a:latin typeface="Calibri" pitchFamily="32" charset="0"/>
                </a:rPr>
                <a:t>ij </a:t>
              </a:r>
              <a:r>
                <a:rPr lang="it-IT" dirty="0">
                  <a:solidFill>
                    <a:srgbClr val="000000"/>
                  </a:solidFill>
                  <a:latin typeface="Calibri" pitchFamily="32" charset="0"/>
                </a:rPr>
                <a:t>is the </a:t>
              </a:r>
              <a:r>
                <a:rPr lang="it-IT" dirty="0">
                  <a:solidFill>
                    <a:srgbClr val="0070C0"/>
                  </a:solidFill>
                  <a:latin typeface="Calibri" pitchFamily="32" charset="0"/>
                </a:rPr>
                <a:t>Kronecker</a:t>
              </a:r>
              <a:r>
                <a:rPr lang="it-IT" dirty="0">
                  <a:solidFill>
                    <a:srgbClr val="000000"/>
                  </a:solidFill>
                  <a:latin typeface="Calibri" pitchFamily="32" charset="0"/>
                </a:rPr>
                <a:t> delta. </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dirty="0">
                <a:solidFill>
                  <a:srgbClr val="000000"/>
                </a:solidFill>
                <a:latin typeface="Calibri" pitchFamily="32" charset="0"/>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The Lame’s  parameters have the stress dimensions (Mpa).</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dirty="0">
                <a:solidFill>
                  <a:srgbClr val="000000"/>
                </a:solidFill>
                <a:latin typeface="Calibri" pitchFamily="32" charset="0"/>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The dilation is the divergence of the displacement: </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dirty="0">
                <a:solidFill>
                  <a:srgbClr val="000000"/>
                </a:solidFill>
                <a:latin typeface="Calibri" pitchFamily="32" charset="0"/>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The Kronecker delta is a unit tensor: </a:t>
              </a:r>
              <a:r>
                <a:rPr lang="el-GR" dirty="0">
                  <a:solidFill>
                    <a:srgbClr val="000000"/>
                  </a:solidFill>
                </a:rPr>
                <a:t>δ</a:t>
              </a:r>
              <a:r>
                <a:rPr lang="it-IT" baseline="-25000" dirty="0">
                  <a:solidFill>
                    <a:srgbClr val="000000"/>
                  </a:solidFill>
                </a:rPr>
                <a:t>ij</a:t>
              </a:r>
              <a:r>
                <a:rPr lang="it-IT" dirty="0">
                  <a:solidFill>
                    <a:srgbClr val="000000"/>
                  </a:solidFill>
                </a:rPr>
                <a:t> =1 per i=j ;</a:t>
              </a:r>
              <a:r>
                <a:rPr lang="el-GR" dirty="0">
                  <a:solidFill>
                    <a:srgbClr val="000000"/>
                  </a:solidFill>
                </a:rPr>
                <a:t> δ</a:t>
              </a:r>
              <a:r>
                <a:rPr lang="it-IT" baseline="-25000" dirty="0">
                  <a:solidFill>
                    <a:srgbClr val="000000"/>
                  </a:solidFill>
                </a:rPr>
                <a:t>ij</a:t>
              </a:r>
              <a:r>
                <a:rPr lang="it-IT" dirty="0">
                  <a:solidFill>
                    <a:srgbClr val="000000"/>
                  </a:solidFill>
                </a:rPr>
                <a:t> =0 per i≠j.</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  </a:t>
              </a:r>
            </a:p>
          </p:txBody>
        </p:sp>
        <p:graphicFrame>
          <p:nvGraphicFramePr>
            <p:cNvPr id="26634" name="Object 10"/>
            <p:cNvGraphicFramePr>
              <a:graphicFrameLocks noChangeAspect="1"/>
            </p:cNvGraphicFramePr>
            <p:nvPr/>
          </p:nvGraphicFramePr>
          <p:xfrm>
            <a:off x="5364088" y="4365104"/>
            <a:ext cx="792162" cy="306388"/>
          </p:xfrm>
          <a:graphic>
            <a:graphicData uri="http://schemas.openxmlformats.org/presentationml/2006/ole">
              <mc:AlternateContent xmlns:mc="http://schemas.openxmlformats.org/markup-compatibility/2006">
                <mc:Choice xmlns:v="urn:schemas-microsoft-com:vml" Requires="v">
                  <p:oleObj spid="_x0000_s81965" r:id="rId6" imgW="558558" imgH="215806" progId="Equation.3">
                    <p:embed/>
                  </p:oleObj>
                </mc:Choice>
                <mc:Fallback>
                  <p:oleObj r:id="rId6" imgW="558558" imgH="215806"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4088" y="4365104"/>
                          <a:ext cx="792162" cy="306388"/>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pSp>
    </p:spTree>
    <p:extLst>
      <p:ext uri="{BB962C8B-B14F-4D97-AF65-F5344CB8AC3E}">
        <p14:creationId xmlns:p14="http://schemas.microsoft.com/office/powerpoint/2010/main" val="30510975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Text Box 5"/>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FE301933-D819-48C2-B47C-08ACE648475C}" type="slidenum">
              <a:rPr lang="it-IT" sz="1400" b="1">
                <a:solidFill>
                  <a:srgbClr val="898989"/>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62</a:t>
            </a:fld>
            <a:endParaRPr lang="it-IT" sz="1400" b="1">
              <a:solidFill>
                <a:srgbClr val="898989"/>
              </a:solidFill>
              <a:latin typeface="Calibri" pitchFamily="32" charset="0"/>
            </a:endParaRPr>
          </a:p>
        </p:txBody>
      </p:sp>
      <p:sp>
        <p:nvSpPr>
          <p:cNvPr id="27655" name="AutoShape 7"/>
          <p:cNvSpPr>
            <a:spLocks noChangeArrowheads="1"/>
          </p:cNvSpPr>
          <p:nvPr/>
        </p:nvSpPr>
        <p:spPr bwMode="auto">
          <a:xfrm>
            <a:off x="5148263" y="2205038"/>
            <a:ext cx="977900" cy="215900"/>
          </a:xfrm>
          <a:prstGeom prst="rightArrow">
            <a:avLst>
              <a:gd name="adj1" fmla="val 50000"/>
              <a:gd name="adj2" fmla="val 50012"/>
            </a:avLst>
          </a:prstGeom>
          <a:solidFill>
            <a:srgbClr val="4F81BD"/>
          </a:solidFill>
          <a:ln w="25560">
            <a:solidFill>
              <a:srgbClr val="385D8A"/>
            </a:solidFill>
            <a:miter lim="800000"/>
            <a:headEnd/>
            <a:tailEnd/>
          </a:ln>
          <a:effectLst/>
        </p:spPr>
        <p:txBody>
          <a:bodyPr wrap="none" anchor="ctr"/>
          <a:lstStyle/>
          <a:p>
            <a:endParaRPr lang="it-IT"/>
          </a:p>
        </p:txBody>
      </p:sp>
      <p:sp>
        <p:nvSpPr>
          <p:cNvPr id="27656" name="Text Box 8"/>
          <p:cNvSpPr txBox="1">
            <a:spLocks noChangeArrowheads="1"/>
          </p:cNvSpPr>
          <p:nvPr/>
        </p:nvSpPr>
        <p:spPr bwMode="auto">
          <a:xfrm>
            <a:off x="179512" y="1340768"/>
            <a:ext cx="8785225" cy="368300"/>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b="1" dirty="0">
                <a:solidFill>
                  <a:srgbClr val="000000"/>
                </a:solidFill>
                <a:latin typeface="Calibri" pitchFamily="32" charset="0"/>
              </a:rPr>
              <a:t>ELASTIC PARAMETERS</a:t>
            </a:r>
          </a:p>
        </p:txBody>
      </p:sp>
      <p:sp>
        <p:nvSpPr>
          <p:cNvPr id="27657" name="Text Box 9"/>
          <p:cNvSpPr txBox="1">
            <a:spLocks noChangeArrowheads="1"/>
          </p:cNvSpPr>
          <p:nvPr/>
        </p:nvSpPr>
        <p:spPr bwMode="auto">
          <a:xfrm>
            <a:off x="250825" y="1989138"/>
            <a:ext cx="4537075" cy="617734"/>
          </a:xfrm>
          <a:prstGeom prst="rect">
            <a:avLst/>
          </a:prstGeom>
          <a:noFill/>
          <a:ln w="9360">
            <a:solidFill>
              <a:srgbClr val="000000"/>
            </a:solidFill>
            <a:miter lim="800000"/>
            <a:headEnd/>
            <a:tailEnd/>
          </a:ln>
          <a:effectLst/>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b="1" dirty="0">
                <a:solidFill>
                  <a:srgbClr val="000000"/>
                </a:solidFill>
                <a:latin typeface="Calibri" pitchFamily="32" charset="0"/>
              </a:rPr>
              <a:t>Rigidity</a:t>
            </a:r>
            <a:r>
              <a:rPr lang="it-IT" dirty="0">
                <a:solidFill>
                  <a:srgbClr val="000000"/>
                </a:solidFill>
                <a:latin typeface="Calibri" pitchFamily="32" charset="0"/>
              </a:rPr>
              <a:t>: </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dirty="0">
                <a:solidFill>
                  <a:srgbClr val="000000"/>
                </a:solidFill>
                <a:latin typeface="Calibri" pitchFamily="32" charset="0"/>
              </a:rPr>
              <a:t>resistance of the medium to shear (N/m</a:t>
            </a:r>
            <a:r>
              <a:rPr lang="it-IT" sz="1600" baseline="30000" dirty="0">
                <a:solidFill>
                  <a:srgbClr val="000000"/>
                </a:solidFill>
                <a:latin typeface="Calibri" pitchFamily="32" charset="0"/>
              </a:rPr>
              <a:t>2</a:t>
            </a:r>
            <a:r>
              <a:rPr lang="it-IT" sz="1600" dirty="0">
                <a:solidFill>
                  <a:srgbClr val="000000"/>
                </a:solidFill>
                <a:latin typeface="Calibri" pitchFamily="32" charset="0"/>
              </a:rPr>
              <a:t>)</a:t>
            </a:r>
          </a:p>
        </p:txBody>
      </p:sp>
      <p:graphicFrame>
        <p:nvGraphicFramePr>
          <p:cNvPr id="27658" name="Object 10"/>
          <p:cNvGraphicFramePr>
            <a:graphicFrameLocks noChangeAspect="1"/>
          </p:cNvGraphicFramePr>
          <p:nvPr/>
        </p:nvGraphicFramePr>
        <p:xfrm>
          <a:off x="6875463" y="1989138"/>
          <a:ext cx="720725" cy="531812"/>
        </p:xfrm>
        <a:graphic>
          <a:graphicData uri="http://schemas.openxmlformats.org/presentationml/2006/ole">
            <mc:AlternateContent xmlns:mc="http://schemas.openxmlformats.org/markup-compatibility/2006">
              <mc:Choice xmlns:v="urn:schemas-microsoft-com:vml" Requires="v">
                <p:oleObj spid="_x0000_s83030" r:id="rId4" imgW="634725" imgH="469696" progId="Equation.3">
                  <p:embed/>
                </p:oleObj>
              </mc:Choice>
              <mc:Fallback>
                <p:oleObj r:id="rId4" imgW="634725" imgH="46969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5463" y="1989138"/>
                        <a:ext cx="720725" cy="531812"/>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27659" name="Object 11"/>
          <p:cNvGraphicFramePr>
            <a:graphicFrameLocks noChangeAspect="1"/>
          </p:cNvGraphicFramePr>
          <p:nvPr/>
        </p:nvGraphicFramePr>
        <p:xfrm>
          <a:off x="6667500" y="2781300"/>
          <a:ext cx="1225550" cy="503238"/>
        </p:xfrm>
        <a:graphic>
          <a:graphicData uri="http://schemas.openxmlformats.org/presentationml/2006/ole">
            <mc:AlternateContent xmlns:mc="http://schemas.openxmlformats.org/markup-compatibility/2006">
              <mc:Choice xmlns:v="urn:schemas-microsoft-com:vml" Requires="v">
                <p:oleObj spid="_x0000_s83031" r:id="rId6" imgW="1016000" imgH="419100" progId="Equation.3">
                  <p:embed/>
                </p:oleObj>
              </mc:Choice>
              <mc:Fallback>
                <p:oleObj r:id="rId6" imgW="1016000" imgH="4191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67500" y="2781300"/>
                        <a:ext cx="1225550" cy="503238"/>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27660" name="Text Box 12"/>
          <p:cNvSpPr txBox="1">
            <a:spLocks noChangeArrowheads="1"/>
          </p:cNvSpPr>
          <p:nvPr/>
        </p:nvSpPr>
        <p:spPr bwMode="auto">
          <a:xfrm>
            <a:off x="250825" y="2708275"/>
            <a:ext cx="4537075" cy="617734"/>
          </a:xfrm>
          <a:prstGeom prst="rect">
            <a:avLst/>
          </a:prstGeom>
          <a:noFill/>
          <a:ln w="9360">
            <a:solidFill>
              <a:srgbClr val="000000"/>
            </a:solidFill>
            <a:miter lim="800000"/>
            <a:headEnd/>
            <a:tailEnd/>
          </a:ln>
          <a:effectLst/>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b="1" dirty="0">
                <a:solidFill>
                  <a:srgbClr val="000000"/>
                </a:solidFill>
                <a:latin typeface="Calibri" pitchFamily="32" charset="0"/>
              </a:rPr>
              <a:t>Young modulus</a:t>
            </a:r>
            <a:r>
              <a:rPr lang="it-IT" dirty="0">
                <a:solidFill>
                  <a:srgbClr val="000000"/>
                </a:solidFill>
                <a:latin typeface="Calibri" pitchFamily="32" charset="0"/>
              </a:rPr>
              <a:t>: </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dirty="0">
                <a:solidFill>
                  <a:srgbClr val="000000"/>
                </a:solidFill>
                <a:latin typeface="Calibri" pitchFamily="32" charset="0"/>
              </a:rPr>
              <a:t>Stress dimension (MPa)</a:t>
            </a:r>
          </a:p>
        </p:txBody>
      </p:sp>
      <p:sp>
        <p:nvSpPr>
          <p:cNvPr id="27661" name="Text Box 13"/>
          <p:cNvSpPr txBox="1">
            <a:spLocks noChangeArrowheads="1"/>
          </p:cNvSpPr>
          <p:nvPr/>
        </p:nvSpPr>
        <p:spPr bwMode="auto">
          <a:xfrm>
            <a:off x="250825" y="3429000"/>
            <a:ext cx="4537075" cy="1356398"/>
          </a:xfrm>
          <a:prstGeom prst="rect">
            <a:avLst/>
          </a:prstGeom>
          <a:noFill/>
          <a:ln w="9360">
            <a:solidFill>
              <a:srgbClr val="000000"/>
            </a:solidFill>
            <a:miter lim="800000"/>
            <a:headEnd/>
            <a:tailEnd/>
          </a:ln>
          <a:effectLst/>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b="1" dirty="0">
                <a:solidFill>
                  <a:srgbClr val="000000"/>
                </a:solidFill>
                <a:latin typeface="Calibri" pitchFamily="32" charset="0"/>
              </a:rPr>
              <a:t>Poisson ratio</a:t>
            </a:r>
            <a:r>
              <a:rPr lang="it-IT" dirty="0">
                <a:solidFill>
                  <a:srgbClr val="000000"/>
                </a:solidFill>
                <a:latin typeface="Calibri" pitchFamily="32" charset="0"/>
              </a:rPr>
              <a:t>: </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dirty="0">
                <a:solidFill>
                  <a:srgbClr val="000000"/>
                </a:solidFill>
                <a:latin typeface="Calibri" pitchFamily="32" charset="0"/>
              </a:rPr>
              <a:t>Is adimensional and ranged between 0 and 0.5. For  liquid (</a:t>
            </a:r>
            <a:r>
              <a:rPr lang="el-GR" sz="1600" dirty="0">
                <a:solidFill>
                  <a:srgbClr val="000000"/>
                </a:solidFill>
                <a:latin typeface="Calibri" pitchFamily="32" charset="0"/>
              </a:rPr>
              <a:t>μ</a:t>
            </a:r>
            <a:r>
              <a:rPr lang="it-IT" sz="1600" dirty="0">
                <a:solidFill>
                  <a:srgbClr val="000000"/>
                </a:solidFill>
                <a:latin typeface="Calibri" pitchFamily="32" charset="0"/>
              </a:rPr>
              <a:t>=0) </a:t>
            </a:r>
            <a:r>
              <a:rPr lang="el-GR" sz="1600" dirty="0">
                <a:solidFill>
                  <a:srgbClr val="000000"/>
                </a:solidFill>
                <a:latin typeface="Calibri" pitchFamily="32" charset="0"/>
              </a:rPr>
              <a:t>σ</a:t>
            </a:r>
            <a:r>
              <a:rPr lang="it-IT" sz="1600" dirty="0">
                <a:solidFill>
                  <a:srgbClr val="000000"/>
                </a:solidFill>
                <a:latin typeface="Calibri" pitchFamily="32" charset="0"/>
              </a:rPr>
              <a:t>=0.5, for compact rocks </a:t>
            </a:r>
            <a:r>
              <a:rPr lang="el-GR" sz="1600" dirty="0">
                <a:solidFill>
                  <a:srgbClr val="000000"/>
                </a:solidFill>
                <a:latin typeface="Calibri" pitchFamily="32" charset="0"/>
              </a:rPr>
              <a:t>σ</a:t>
            </a:r>
            <a:r>
              <a:rPr lang="it-IT" sz="1600" dirty="0">
                <a:solidFill>
                  <a:srgbClr val="000000"/>
                </a:solidFill>
                <a:latin typeface="Calibri" pitchFamily="32" charset="0"/>
              </a:rPr>
              <a:t>=0.05. the average value for rocks is  0.25 that corrispond to </a:t>
            </a:r>
            <a:r>
              <a:rPr lang="el-GR" sz="1600" dirty="0">
                <a:solidFill>
                  <a:srgbClr val="000000"/>
                </a:solidFill>
                <a:latin typeface="Calibri" pitchFamily="32" charset="0"/>
              </a:rPr>
              <a:t>λ</a:t>
            </a:r>
            <a:r>
              <a:rPr lang="it-IT" sz="1600" dirty="0">
                <a:solidFill>
                  <a:srgbClr val="000000"/>
                </a:solidFill>
                <a:latin typeface="Calibri" pitchFamily="32" charset="0"/>
              </a:rPr>
              <a:t>=</a:t>
            </a:r>
            <a:r>
              <a:rPr lang="el-GR" sz="1600" dirty="0">
                <a:solidFill>
                  <a:srgbClr val="000000"/>
                </a:solidFill>
                <a:latin typeface="Calibri" pitchFamily="32" charset="0"/>
              </a:rPr>
              <a:t>μ</a:t>
            </a:r>
            <a:r>
              <a:rPr lang="it-IT" sz="1600" dirty="0">
                <a:solidFill>
                  <a:srgbClr val="000000"/>
                </a:solidFill>
                <a:latin typeface="Calibri" pitchFamily="32" charset="0"/>
              </a:rPr>
              <a:t> that is Poisson ratio.</a:t>
            </a:r>
          </a:p>
        </p:txBody>
      </p:sp>
      <p:graphicFrame>
        <p:nvGraphicFramePr>
          <p:cNvPr id="27662" name="Object 14"/>
          <p:cNvGraphicFramePr>
            <a:graphicFrameLocks noChangeAspect="1"/>
          </p:cNvGraphicFramePr>
          <p:nvPr/>
        </p:nvGraphicFramePr>
        <p:xfrm>
          <a:off x="6804025" y="3933825"/>
          <a:ext cx="925513" cy="461963"/>
        </p:xfrm>
        <a:graphic>
          <a:graphicData uri="http://schemas.openxmlformats.org/presentationml/2006/ole">
            <mc:AlternateContent xmlns:mc="http://schemas.openxmlformats.org/markup-compatibility/2006">
              <mc:Choice xmlns:v="urn:schemas-microsoft-com:vml" Requires="v">
                <p:oleObj spid="_x0000_s83032" r:id="rId8" imgW="838200" imgH="419100" progId="Equation.3">
                  <p:embed/>
                </p:oleObj>
              </mc:Choice>
              <mc:Fallback>
                <p:oleObj r:id="rId8" imgW="838200" imgH="4191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04025" y="3933825"/>
                        <a:ext cx="925513" cy="46196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27663" name="Text Box 15"/>
          <p:cNvSpPr txBox="1">
            <a:spLocks noChangeArrowheads="1"/>
          </p:cNvSpPr>
          <p:nvPr/>
        </p:nvSpPr>
        <p:spPr bwMode="auto">
          <a:xfrm>
            <a:off x="250825" y="4941888"/>
            <a:ext cx="4537075" cy="1110177"/>
          </a:xfrm>
          <a:prstGeom prst="rect">
            <a:avLst/>
          </a:prstGeom>
          <a:noFill/>
          <a:ln w="9360">
            <a:solidFill>
              <a:srgbClr val="000000"/>
            </a:solidFill>
            <a:miter lim="800000"/>
            <a:headEnd/>
            <a:tailEnd/>
          </a:ln>
          <a:effectLst/>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b="1" dirty="0">
                <a:solidFill>
                  <a:srgbClr val="000000"/>
                </a:solidFill>
                <a:latin typeface="Calibri" pitchFamily="32" charset="0"/>
              </a:rPr>
              <a:t>Bulk Modulus (or imcopressibility)</a:t>
            </a:r>
            <a:r>
              <a:rPr lang="it-IT" dirty="0">
                <a:solidFill>
                  <a:srgbClr val="000000"/>
                </a:solidFill>
                <a:latin typeface="Calibri" pitchFamily="32" charset="0"/>
              </a:rPr>
              <a:t>: </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dirty="0">
                <a:solidFill>
                  <a:srgbClr val="000000"/>
                </a:solidFill>
                <a:latin typeface="Calibri" pitchFamily="32" charset="0"/>
              </a:rPr>
              <a:t> is the relationship between applied pressure and volume variation. </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z="1600" dirty="0">
              <a:solidFill>
                <a:srgbClr val="000000"/>
              </a:solidFill>
              <a:latin typeface="Calibri" pitchFamily="32" charset="0"/>
            </a:endParaRPr>
          </a:p>
        </p:txBody>
      </p:sp>
      <p:graphicFrame>
        <p:nvGraphicFramePr>
          <p:cNvPr id="27664" name="Object 16"/>
          <p:cNvGraphicFramePr>
            <a:graphicFrameLocks noChangeAspect="1"/>
          </p:cNvGraphicFramePr>
          <p:nvPr/>
        </p:nvGraphicFramePr>
        <p:xfrm>
          <a:off x="6659563" y="5229225"/>
          <a:ext cx="1400175" cy="493713"/>
        </p:xfrm>
        <a:graphic>
          <a:graphicData uri="http://schemas.openxmlformats.org/presentationml/2006/ole">
            <mc:AlternateContent xmlns:mc="http://schemas.openxmlformats.org/markup-compatibility/2006">
              <mc:Choice xmlns:v="urn:schemas-microsoft-com:vml" Requires="v">
                <p:oleObj spid="_x0000_s83033" r:id="rId10" imgW="1117115" imgH="393529" progId="Equation.3">
                  <p:embed/>
                </p:oleObj>
              </mc:Choice>
              <mc:Fallback>
                <p:oleObj r:id="rId10" imgW="1117115" imgH="393529"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59563" y="5229225"/>
                        <a:ext cx="1400175" cy="49371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27665" name="AutoShape 17"/>
          <p:cNvSpPr>
            <a:spLocks noChangeArrowheads="1"/>
          </p:cNvSpPr>
          <p:nvPr/>
        </p:nvSpPr>
        <p:spPr bwMode="auto">
          <a:xfrm>
            <a:off x="5148263" y="2852738"/>
            <a:ext cx="977900" cy="215900"/>
          </a:xfrm>
          <a:prstGeom prst="rightArrow">
            <a:avLst>
              <a:gd name="adj1" fmla="val 50000"/>
              <a:gd name="adj2" fmla="val 50012"/>
            </a:avLst>
          </a:prstGeom>
          <a:solidFill>
            <a:srgbClr val="4F81BD"/>
          </a:solidFill>
          <a:ln w="25560">
            <a:solidFill>
              <a:srgbClr val="385D8A"/>
            </a:solidFill>
            <a:miter lim="800000"/>
            <a:headEnd/>
            <a:tailEnd/>
          </a:ln>
          <a:effectLst/>
        </p:spPr>
        <p:txBody>
          <a:bodyPr wrap="none" anchor="ctr"/>
          <a:lstStyle/>
          <a:p>
            <a:endParaRPr lang="it-IT"/>
          </a:p>
        </p:txBody>
      </p:sp>
      <p:sp>
        <p:nvSpPr>
          <p:cNvPr id="27666" name="AutoShape 18"/>
          <p:cNvSpPr>
            <a:spLocks noChangeArrowheads="1"/>
          </p:cNvSpPr>
          <p:nvPr/>
        </p:nvSpPr>
        <p:spPr bwMode="auto">
          <a:xfrm>
            <a:off x="5219700" y="4076700"/>
            <a:ext cx="979488" cy="215900"/>
          </a:xfrm>
          <a:prstGeom prst="rightArrow">
            <a:avLst>
              <a:gd name="adj1" fmla="val 50000"/>
              <a:gd name="adj2" fmla="val 50093"/>
            </a:avLst>
          </a:prstGeom>
          <a:solidFill>
            <a:srgbClr val="4F81BD"/>
          </a:solidFill>
          <a:ln w="25560">
            <a:solidFill>
              <a:srgbClr val="385D8A"/>
            </a:solidFill>
            <a:miter lim="800000"/>
            <a:headEnd/>
            <a:tailEnd/>
          </a:ln>
          <a:effectLst/>
        </p:spPr>
        <p:txBody>
          <a:bodyPr wrap="none" anchor="ctr"/>
          <a:lstStyle/>
          <a:p>
            <a:endParaRPr lang="it-IT"/>
          </a:p>
        </p:txBody>
      </p:sp>
      <p:sp>
        <p:nvSpPr>
          <p:cNvPr id="27667" name="AutoShape 19"/>
          <p:cNvSpPr>
            <a:spLocks noChangeArrowheads="1"/>
          </p:cNvSpPr>
          <p:nvPr/>
        </p:nvSpPr>
        <p:spPr bwMode="auto">
          <a:xfrm>
            <a:off x="5219700" y="5373688"/>
            <a:ext cx="979488" cy="215900"/>
          </a:xfrm>
          <a:prstGeom prst="rightArrow">
            <a:avLst>
              <a:gd name="adj1" fmla="val 50000"/>
              <a:gd name="adj2" fmla="val 50093"/>
            </a:avLst>
          </a:prstGeom>
          <a:solidFill>
            <a:srgbClr val="4F81BD"/>
          </a:solidFill>
          <a:ln w="25560">
            <a:solidFill>
              <a:srgbClr val="385D8A"/>
            </a:solidFill>
            <a:miter lim="800000"/>
            <a:headEnd/>
            <a:tailEnd/>
          </a:ln>
          <a:effectLst/>
        </p:spPr>
        <p:txBody>
          <a:bodyPr wrap="none" anchor="ctr"/>
          <a:lstStyle/>
          <a:p>
            <a:endParaRPr lang="it-IT"/>
          </a:p>
        </p:txBody>
      </p:sp>
    </p:spTree>
    <p:extLst>
      <p:ext uri="{BB962C8B-B14F-4D97-AF65-F5344CB8AC3E}">
        <p14:creationId xmlns:p14="http://schemas.microsoft.com/office/powerpoint/2010/main" val="307696434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67544" y="1484784"/>
            <a:ext cx="2806666" cy="369332"/>
          </a:xfrm>
          <a:prstGeom prst="rect">
            <a:avLst/>
          </a:prstGeom>
          <a:noFill/>
        </p:spPr>
        <p:txBody>
          <a:bodyPr wrap="none" rtlCol="0">
            <a:spAutoFit/>
          </a:bodyPr>
          <a:lstStyle/>
          <a:p>
            <a:r>
              <a:rPr lang="it-IT" dirty="0"/>
              <a:t>Quali sono le deformazioni?</a:t>
            </a:r>
          </a:p>
        </p:txBody>
      </p:sp>
      <p:pic>
        <p:nvPicPr>
          <p:cNvPr id="18" name="Picture 2" descr="C:\Users\Antonella\Desktop\Lezioni Fisica Terrestre\esercitazioni\sforzi e deformazioni\fig1.jpg"/>
          <p:cNvPicPr>
            <a:picLocks noChangeAspect="1" noChangeArrowheads="1"/>
          </p:cNvPicPr>
          <p:nvPr/>
        </p:nvPicPr>
        <p:blipFill>
          <a:blip r:embed="rId2" cstate="print"/>
          <a:srcRect/>
          <a:stretch>
            <a:fillRect/>
          </a:stretch>
        </p:blipFill>
        <p:spPr bwMode="auto">
          <a:xfrm>
            <a:off x="482606" y="2276872"/>
            <a:ext cx="7921614" cy="4032448"/>
          </a:xfrm>
          <a:prstGeom prst="rect">
            <a:avLst/>
          </a:prstGeom>
          <a:noFill/>
        </p:spPr>
      </p:pic>
    </p:spTree>
    <p:extLst>
      <p:ext uri="{BB962C8B-B14F-4D97-AF65-F5344CB8AC3E}">
        <p14:creationId xmlns:p14="http://schemas.microsoft.com/office/powerpoint/2010/main" val="20935573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51520" y="1412776"/>
            <a:ext cx="2806666" cy="369332"/>
          </a:xfrm>
          <a:prstGeom prst="rect">
            <a:avLst/>
          </a:prstGeom>
          <a:noFill/>
        </p:spPr>
        <p:txBody>
          <a:bodyPr wrap="none" rtlCol="0">
            <a:spAutoFit/>
          </a:bodyPr>
          <a:lstStyle/>
          <a:p>
            <a:r>
              <a:rPr lang="it-IT" dirty="0"/>
              <a:t>Quali sono le deformazioni?</a:t>
            </a:r>
          </a:p>
        </p:txBody>
      </p:sp>
      <p:pic>
        <p:nvPicPr>
          <p:cNvPr id="18" name="Picture 2" descr="C:\Users\Antonella\Desktop\Lezioni Fisica Terrestre\esercitazioni\sforzi e deformazioni\fig2.jpg"/>
          <p:cNvPicPr>
            <a:picLocks noChangeAspect="1" noChangeArrowheads="1"/>
          </p:cNvPicPr>
          <p:nvPr/>
        </p:nvPicPr>
        <p:blipFill>
          <a:blip r:embed="rId2" cstate="print"/>
          <a:srcRect/>
          <a:stretch>
            <a:fillRect/>
          </a:stretch>
        </p:blipFill>
        <p:spPr bwMode="auto">
          <a:xfrm>
            <a:off x="179512" y="2276871"/>
            <a:ext cx="8640960" cy="3262081"/>
          </a:xfrm>
          <a:prstGeom prst="rect">
            <a:avLst/>
          </a:prstGeom>
          <a:noFill/>
        </p:spPr>
      </p:pic>
    </p:spTree>
    <p:extLst>
      <p:ext uri="{BB962C8B-B14F-4D97-AF65-F5344CB8AC3E}">
        <p14:creationId xmlns:p14="http://schemas.microsoft.com/office/powerpoint/2010/main" val="5583162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323528" y="1484784"/>
            <a:ext cx="2806666" cy="369332"/>
          </a:xfrm>
          <a:prstGeom prst="rect">
            <a:avLst/>
          </a:prstGeom>
          <a:noFill/>
        </p:spPr>
        <p:txBody>
          <a:bodyPr wrap="none" rtlCol="0">
            <a:spAutoFit/>
          </a:bodyPr>
          <a:lstStyle/>
          <a:p>
            <a:r>
              <a:rPr lang="it-IT" dirty="0"/>
              <a:t>Quali sono le deformazioni?</a:t>
            </a:r>
          </a:p>
        </p:txBody>
      </p:sp>
      <p:pic>
        <p:nvPicPr>
          <p:cNvPr id="23" name="Picture 3" descr="C:\Users\Antonella\Desktop\Lezioni Fisica Terrestre\esercitazioni\sforzi e deformazioni\fig3.jpg"/>
          <p:cNvPicPr>
            <a:picLocks noChangeAspect="1" noChangeArrowheads="1"/>
          </p:cNvPicPr>
          <p:nvPr/>
        </p:nvPicPr>
        <p:blipFill>
          <a:blip r:embed="rId2" cstate="print"/>
          <a:srcRect/>
          <a:stretch>
            <a:fillRect/>
          </a:stretch>
        </p:blipFill>
        <p:spPr bwMode="auto">
          <a:xfrm>
            <a:off x="1115616" y="2204864"/>
            <a:ext cx="6481005" cy="4524703"/>
          </a:xfrm>
          <a:prstGeom prst="rect">
            <a:avLst/>
          </a:prstGeom>
          <a:noFill/>
        </p:spPr>
      </p:pic>
    </p:spTree>
    <p:extLst>
      <p:ext uri="{BB962C8B-B14F-4D97-AF65-F5344CB8AC3E}">
        <p14:creationId xmlns:p14="http://schemas.microsoft.com/office/powerpoint/2010/main" val="1995145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294967295"/>
          </p:nvPr>
        </p:nvSpPr>
        <p:spPr>
          <a:xfrm>
            <a:off x="6553200" y="6500366"/>
            <a:ext cx="2133600" cy="365125"/>
          </a:xfrm>
          <a:prstGeom prst="rect">
            <a:avLst/>
          </a:prstGeom>
        </p:spPr>
        <p:txBody>
          <a:bodyPr/>
          <a:lstStyle/>
          <a:p>
            <a:fld id="{1085DE87-C515-4485-B35B-A1D496760DEA}" type="slidenum">
              <a:rPr lang="it-IT" sz="1400" b="1" smtClean="0"/>
              <a:pPr/>
              <a:t>7</a:t>
            </a:fld>
            <a:endParaRPr lang="it-IT" sz="1400" b="1" dirty="0"/>
          </a:p>
        </p:txBody>
      </p:sp>
      <p:sp>
        <p:nvSpPr>
          <p:cNvPr id="12" name="TextBox 11"/>
          <p:cNvSpPr txBox="1"/>
          <p:nvPr/>
        </p:nvSpPr>
        <p:spPr>
          <a:xfrm>
            <a:off x="2627784" y="1052736"/>
            <a:ext cx="3687933" cy="369332"/>
          </a:xfrm>
          <a:prstGeom prst="rect">
            <a:avLst/>
          </a:prstGeom>
          <a:noFill/>
        </p:spPr>
        <p:txBody>
          <a:bodyPr wrap="none" rtlCol="0">
            <a:spAutoFit/>
          </a:bodyPr>
          <a:lstStyle/>
          <a:p>
            <a:r>
              <a:rPr lang="it-IT" b="1" dirty="0">
                <a:solidFill>
                  <a:srgbClr val="FF0000"/>
                </a:solidFill>
              </a:rPr>
              <a:t>COORDINATE TRASFORMATIONS 2-D</a:t>
            </a:r>
          </a:p>
        </p:txBody>
      </p:sp>
      <p:pic>
        <p:nvPicPr>
          <p:cNvPr id="3074" name="Picture 2"/>
          <p:cNvPicPr>
            <a:picLocks noChangeAspect="1" noChangeArrowheads="1"/>
          </p:cNvPicPr>
          <p:nvPr/>
        </p:nvPicPr>
        <p:blipFill>
          <a:blip r:embed="rId3" cstate="print"/>
          <a:srcRect/>
          <a:stretch>
            <a:fillRect/>
          </a:stretch>
        </p:blipFill>
        <p:spPr bwMode="auto">
          <a:xfrm>
            <a:off x="395536" y="1844824"/>
            <a:ext cx="3995936" cy="2638621"/>
          </a:xfrm>
          <a:prstGeom prst="rect">
            <a:avLst/>
          </a:prstGeom>
          <a:noFill/>
          <a:ln w="9525">
            <a:noFill/>
            <a:miter lim="800000"/>
            <a:headEnd/>
            <a:tailEnd/>
          </a:ln>
        </p:spPr>
      </p:pic>
      <p:graphicFrame>
        <p:nvGraphicFramePr>
          <p:cNvPr id="13" name="Object 12"/>
          <p:cNvGraphicFramePr>
            <a:graphicFrameLocks noChangeAspect="1"/>
          </p:cNvGraphicFramePr>
          <p:nvPr>
            <p:extLst>
              <p:ext uri="{D42A27DB-BD31-4B8C-83A1-F6EECF244321}">
                <p14:modId xmlns:p14="http://schemas.microsoft.com/office/powerpoint/2010/main" val="1732621153"/>
              </p:ext>
            </p:extLst>
          </p:nvPr>
        </p:nvGraphicFramePr>
        <p:xfrm>
          <a:off x="6660232" y="1772816"/>
          <a:ext cx="1358900" cy="482600"/>
        </p:xfrm>
        <a:graphic>
          <a:graphicData uri="http://schemas.openxmlformats.org/presentationml/2006/ole">
            <mc:AlternateContent xmlns:mc="http://schemas.openxmlformats.org/markup-compatibility/2006">
              <mc:Choice xmlns:v="urn:schemas-microsoft-com:vml" Requires="v">
                <p:oleObj spid="_x0000_s56460" name="Equation" r:id="rId4" imgW="1358640" imgH="482400" progId="Equation.3">
                  <p:embed/>
                </p:oleObj>
              </mc:Choice>
              <mc:Fallback>
                <p:oleObj name="Equation" r:id="rId4" imgW="1358640" imgH="482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0232" y="1772816"/>
                        <a:ext cx="13589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917501242"/>
              </p:ext>
            </p:extLst>
          </p:nvPr>
        </p:nvGraphicFramePr>
        <p:xfrm>
          <a:off x="6516216" y="2492896"/>
          <a:ext cx="1663700" cy="482600"/>
        </p:xfrm>
        <a:graphic>
          <a:graphicData uri="http://schemas.openxmlformats.org/presentationml/2006/ole">
            <mc:AlternateContent xmlns:mc="http://schemas.openxmlformats.org/markup-compatibility/2006">
              <mc:Choice xmlns:v="urn:schemas-microsoft-com:vml" Requires="v">
                <p:oleObj spid="_x0000_s56461" name="Equation" r:id="rId6" imgW="1663560" imgH="482400" progId="Equation.3">
                  <p:embed/>
                </p:oleObj>
              </mc:Choice>
              <mc:Fallback>
                <p:oleObj name="Equation" r:id="rId6" imgW="1663560" imgH="482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6216" y="2492896"/>
                        <a:ext cx="16637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493961242"/>
              </p:ext>
            </p:extLst>
          </p:nvPr>
        </p:nvGraphicFramePr>
        <p:xfrm>
          <a:off x="6804248" y="3212976"/>
          <a:ext cx="1371600" cy="482600"/>
        </p:xfrm>
        <a:graphic>
          <a:graphicData uri="http://schemas.openxmlformats.org/presentationml/2006/ole">
            <mc:AlternateContent xmlns:mc="http://schemas.openxmlformats.org/markup-compatibility/2006">
              <mc:Choice xmlns:v="urn:schemas-microsoft-com:vml" Requires="v">
                <p:oleObj spid="_x0000_s56462" name="Equation" r:id="rId8" imgW="1371600" imgH="482400" progId="Equation.3">
                  <p:embed/>
                </p:oleObj>
              </mc:Choice>
              <mc:Fallback>
                <p:oleObj name="Equation" r:id="rId8" imgW="1371600" imgH="4824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04248" y="3212976"/>
                        <a:ext cx="13716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558565043"/>
              </p:ext>
            </p:extLst>
          </p:nvPr>
        </p:nvGraphicFramePr>
        <p:xfrm>
          <a:off x="6948264" y="4149080"/>
          <a:ext cx="1447800" cy="254000"/>
        </p:xfrm>
        <a:graphic>
          <a:graphicData uri="http://schemas.openxmlformats.org/presentationml/2006/ole">
            <mc:AlternateContent xmlns:mc="http://schemas.openxmlformats.org/markup-compatibility/2006">
              <mc:Choice xmlns:v="urn:schemas-microsoft-com:vml" Requires="v">
                <p:oleObj spid="_x0000_s56463" name="Equation" r:id="rId10" imgW="1447560" imgH="253800" progId="Equation.3">
                  <p:embed/>
                </p:oleObj>
              </mc:Choice>
              <mc:Fallback>
                <p:oleObj name="Equation" r:id="rId10" imgW="1447560" imgH="2538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48264" y="4149080"/>
                        <a:ext cx="144780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317999618"/>
              </p:ext>
            </p:extLst>
          </p:nvPr>
        </p:nvGraphicFramePr>
        <p:xfrm>
          <a:off x="6300192" y="4869160"/>
          <a:ext cx="2425700" cy="1397000"/>
        </p:xfrm>
        <a:graphic>
          <a:graphicData uri="http://schemas.openxmlformats.org/presentationml/2006/ole">
            <mc:AlternateContent xmlns:mc="http://schemas.openxmlformats.org/markup-compatibility/2006">
              <mc:Choice xmlns:v="urn:schemas-microsoft-com:vml" Requires="v">
                <p:oleObj spid="_x0000_s56464" name="Equation" r:id="rId12" imgW="2425680" imgH="1396800" progId="Equation.3">
                  <p:embed/>
                </p:oleObj>
              </mc:Choice>
              <mc:Fallback>
                <p:oleObj name="Equation" r:id="rId12" imgW="2425680" imgH="13968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00192" y="4869160"/>
                        <a:ext cx="2425700" cy="139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968079697"/>
              </p:ext>
            </p:extLst>
          </p:nvPr>
        </p:nvGraphicFramePr>
        <p:xfrm>
          <a:off x="2267744" y="5517232"/>
          <a:ext cx="993710" cy="432048"/>
        </p:xfrm>
        <a:graphic>
          <a:graphicData uri="http://schemas.openxmlformats.org/presentationml/2006/ole">
            <mc:AlternateContent xmlns:mc="http://schemas.openxmlformats.org/markup-compatibility/2006">
              <mc:Choice xmlns:v="urn:schemas-microsoft-com:vml" Requires="v">
                <p:oleObj spid="_x0000_s56465" name="Equation" r:id="rId14" imgW="583920" imgH="253800" progId="Equation.3">
                  <p:embed/>
                </p:oleObj>
              </mc:Choice>
              <mc:Fallback>
                <p:oleObj name="Equation" r:id="rId14" imgW="583920" imgH="2538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67744" y="5517232"/>
                        <a:ext cx="993710" cy="4320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extBox 18"/>
          <p:cNvSpPr txBox="1"/>
          <p:nvPr/>
        </p:nvSpPr>
        <p:spPr>
          <a:xfrm>
            <a:off x="755576" y="6165304"/>
            <a:ext cx="4599144" cy="369332"/>
          </a:xfrm>
          <a:prstGeom prst="rect">
            <a:avLst/>
          </a:prstGeom>
          <a:noFill/>
        </p:spPr>
        <p:txBody>
          <a:bodyPr wrap="none" rtlCol="0">
            <a:spAutoFit/>
          </a:bodyPr>
          <a:lstStyle/>
          <a:p>
            <a:r>
              <a:rPr lang="it-IT" dirty="0"/>
              <a:t>NB:</a:t>
            </a:r>
            <a:r>
              <a:rPr lang="en-US" dirty="0"/>
              <a:t> implied summation over repeated indices!</a:t>
            </a:r>
            <a:r>
              <a:rPr lang="it-IT" dirty="0"/>
              <a:t> </a:t>
            </a:r>
          </a:p>
        </p:txBody>
      </p:sp>
    </p:spTree>
    <p:extLst>
      <p:ext uri="{BB962C8B-B14F-4D97-AF65-F5344CB8AC3E}">
        <p14:creationId xmlns:p14="http://schemas.microsoft.com/office/powerpoint/2010/main" val="3383655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294967295"/>
          </p:nvPr>
        </p:nvSpPr>
        <p:spPr>
          <a:xfrm>
            <a:off x="6553200" y="6356350"/>
            <a:ext cx="2133600" cy="365125"/>
          </a:xfrm>
          <a:prstGeom prst="rect">
            <a:avLst/>
          </a:prstGeom>
        </p:spPr>
        <p:txBody>
          <a:bodyPr/>
          <a:lstStyle/>
          <a:p>
            <a:fld id="{1085DE87-C515-4485-B35B-A1D496760DEA}" type="slidenum">
              <a:rPr lang="it-IT" sz="1400" b="1" smtClean="0"/>
              <a:pPr/>
              <a:t>8</a:t>
            </a:fld>
            <a:endParaRPr lang="it-IT" sz="1400" b="1" dirty="0"/>
          </a:p>
        </p:txBody>
      </p:sp>
      <p:pic>
        <p:nvPicPr>
          <p:cNvPr id="4098" name="Picture 2"/>
          <p:cNvPicPr>
            <a:picLocks noChangeAspect="1" noChangeArrowheads="1"/>
          </p:cNvPicPr>
          <p:nvPr/>
        </p:nvPicPr>
        <p:blipFill>
          <a:blip r:embed="rId3" cstate="print"/>
          <a:srcRect/>
          <a:stretch>
            <a:fillRect/>
          </a:stretch>
        </p:blipFill>
        <p:spPr bwMode="auto">
          <a:xfrm>
            <a:off x="611560" y="1844824"/>
            <a:ext cx="3516778" cy="2736304"/>
          </a:xfrm>
          <a:prstGeom prst="rect">
            <a:avLst/>
          </a:prstGeom>
          <a:noFill/>
          <a:ln w="9525">
            <a:noFill/>
            <a:miter lim="800000"/>
            <a:headEnd/>
            <a:tailEnd/>
          </a:ln>
        </p:spPr>
      </p:pic>
      <p:graphicFrame>
        <p:nvGraphicFramePr>
          <p:cNvPr id="11" name="Object 10"/>
          <p:cNvGraphicFramePr>
            <a:graphicFrameLocks noChangeAspect="1"/>
          </p:cNvGraphicFramePr>
          <p:nvPr/>
        </p:nvGraphicFramePr>
        <p:xfrm>
          <a:off x="5220072" y="1776447"/>
          <a:ext cx="2088232" cy="1017793"/>
        </p:xfrm>
        <a:graphic>
          <a:graphicData uri="http://schemas.openxmlformats.org/presentationml/2006/ole">
            <mc:AlternateContent xmlns:mc="http://schemas.openxmlformats.org/markup-compatibility/2006">
              <mc:Choice xmlns:v="urn:schemas-microsoft-com:vml" Requires="v">
                <p:oleObj spid="_x0000_s57461" name="Equation" r:id="rId4" imgW="1511280" imgH="736560" progId="Equation.3">
                  <p:embed/>
                </p:oleObj>
              </mc:Choice>
              <mc:Fallback>
                <p:oleObj name="Equation" r:id="rId4" imgW="1511280" imgH="7365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2" y="1776447"/>
                        <a:ext cx="2088232" cy="10177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nvGraphicFramePr>
        <p:xfrm>
          <a:off x="5940152" y="3212976"/>
          <a:ext cx="864096" cy="375694"/>
        </p:xfrm>
        <a:graphic>
          <a:graphicData uri="http://schemas.openxmlformats.org/presentationml/2006/ole">
            <mc:AlternateContent xmlns:mc="http://schemas.openxmlformats.org/markup-compatibility/2006">
              <mc:Choice xmlns:v="urn:schemas-microsoft-com:vml" Requires="v">
                <p:oleObj spid="_x0000_s57462" name="Equation" r:id="rId6" imgW="583920" imgH="253800" progId="Equation.3">
                  <p:embed/>
                </p:oleObj>
              </mc:Choice>
              <mc:Fallback>
                <p:oleObj name="Equation" r:id="rId6" imgW="583920" imgH="253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0152" y="3212976"/>
                        <a:ext cx="864096" cy="37569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nvGraphicFramePr>
        <p:xfrm>
          <a:off x="5580111" y="4149080"/>
          <a:ext cx="2268691" cy="398016"/>
        </p:xfrm>
        <a:graphic>
          <a:graphicData uri="http://schemas.openxmlformats.org/presentationml/2006/ole">
            <mc:AlternateContent xmlns:mc="http://schemas.openxmlformats.org/markup-compatibility/2006">
              <mc:Choice xmlns:v="urn:schemas-microsoft-com:vml" Requires="v">
                <p:oleObj spid="_x0000_s57463" name="Equation" r:id="rId8" imgW="1447560" imgH="253800" progId="Equation.3">
                  <p:embed/>
                </p:oleObj>
              </mc:Choice>
              <mc:Fallback>
                <p:oleObj name="Equation" r:id="rId8" imgW="1447560" imgH="253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80111" y="4149080"/>
                        <a:ext cx="2268691" cy="3980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3" name="Object 5"/>
          <p:cNvGraphicFramePr>
            <a:graphicFrameLocks noChangeAspect="1"/>
          </p:cNvGraphicFramePr>
          <p:nvPr/>
        </p:nvGraphicFramePr>
        <p:xfrm>
          <a:off x="6300192" y="5013176"/>
          <a:ext cx="864096" cy="375694"/>
        </p:xfrm>
        <a:graphic>
          <a:graphicData uri="http://schemas.openxmlformats.org/presentationml/2006/ole">
            <mc:AlternateContent xmlns:mc="http://schemas.openxmlformats.org/markup-compatibility/2006">
              <mc:Choice xmlns:v="urn:schemas-microsoft-com:vml" Requires="v">
                <p:oleObj spid="_x0000_s57464" name="Equation" r:id="rId10" imgW="583920" imgH="253800" progId="Equation.3">
                  <p:embed/>
                </p:oleObj>
              </mc:Choice>
              <mc:Fallback>
                <p:oleObj name="Equation" r:id="rId10" imgW="583920" imgH="2538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00192" y="5013176"/>
                        <a:ext cx="864096" cy="37569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Box 14"/>
          <p:cNvSpPr txBox="1"/>
          <p:nvPr/>
        </p:nvSpPr>
        <p:spPr>
          <a:xfrm>
            <a:off x="2699792" y="980728"/>
            <a:ext cx="3670300" cy="369332"/>
          </a:xfrm>
          <a:prstGeom prst="rect">
            <a:avLst/>
          </a:prstGeom>
          <a:noFill/>
        </p:spPr>
        <p:txBody>
          <a:bodyPr wrap="none" rtlCol="0">
            <a:spAutoFit/>
          </a:bodyPr>
          <a:lstStyle/>
          <a:p>
            <a:r>
              <a:rPr lang="it-IT" b="1" dirty="0">
                <a:solidFill>
                  <a:srgbClr val="FF0000"/>
                </a:solidFill>
              </a:rPr>
              <a:t>COORDINATE TRASFORMATIONS 3-D</a:t>
            </a:r>
          </a:p>
        </p:txBody>
      </p:sp>
      <p:graphicFrame>
        <p:nvGraphicFramePr>
          <p:cNvPr id="16" name="Object 15"/>
          <p:cNvGraphicFramePr>
            <a:graphicFrameLocks noChangeAspect="1"/>
          </p:cNvGraphicFramePr>
          <p:nvPr/>
        </p:nvGraphicFramePr>
        <p:xfrm>
          <a:off x="1691680" y="5517232"/>
          <a:ext cx="884238" cy="1177925"/>
        </p:xfrm>
        <a:graphic>
          <a:graphicData uri="http://schemas.openxmlformats.org/presentationml/2006/ole">
            <mc:AlternateContent xmlns:mc="http://schemas.openxmlformats.org/markup-compatibility/2006">
              <mc:Choice xmlns:v="urn:schemas-microsoft-com:vml" Requires="v">
                <p:oleObj spid="_x0000_s57465" name="Equation" r:id="rId12" imgW="571320" imgH="761760" progId="Equation.3">
                  <p:embed/>
                </p:oleObj>
              </mc:Choice>
              <mc:Fallback>
                <p:oleObj name="Equation" r:id="rId12" imgW="571320" imgH="76176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91680" y="5517232"/>
                        <a:ext cx="884238" cy="1177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16"/>
          <p:cNvSpPr txBox="1"/>
          <p:nvPr/>
        </p:nvSpPr>
        <p:spPr>
          <a:xfrm>
            <a:off x="827584" y="5517232"/>
            <a:ext cx="521297" cy="369332"/>
          </a:xfrm>
          <a:prstGeom prst="rect">
            <a:avLst/>
          </a:prstGeom>
          <a:noFill/>
        </p:spPr>
        <p:txBody>
          <a:bodyPr wrap="none" rtlCol="0">
            <a:spAutoFit/>
          </a:bodyPr>
          <a:lstStyle/>
          <a:p>
            <a:r>
              <a:rPr lang="it-IT" dirty="0"/>
              <a:t>NB:</a:t>
            </a:r>
          </a:p>
        </p:txBody>
      </p:sp>
    </p:spTree>
    <p:extLst>
      <p:ext uri="{BB962C8B-B14F-4D97-AF65-F5344CB8AC3E}">
        <p14:creationId xmlns:p14="http://schemas.microsoft.com/office/powerpoint/2010/main" val="3582394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294967295"/>
          </p:nvPr>
        </p:nvSpPr>
        <p:spPr>
          <a:xfrm>
            <a:off x="6553200" y="6500366"/>
            <a:ext cx="2133600" cy="365125"/>
          </a:xfrm>
          <a:prstGeom prst="rect">
            <a:avLst/>
          </a:prstGeom>
        </p:spPr>
        <p:txBody>
          <a:bodyPr/>
          <a:lstStyle/>
          <a:p>
            <a:fld id="{1085DE87-C515-4485-B35B-A1D496760DEA}" type="slidenum">
              <a:rPr lang="it-IT" sz="1400" b="1" smtClean="0"/>
              <a:pPr/>
              <a:t>9</a:t>
            </a:fld>
            <a:endParaRPr lang="it-IT" sz="1400" b="1" dirty="0"/>
          </a:p>
        </p:txBody>
      </p:sp>
      <p:sp>
        <p:nvSpPr>
          <p:cNvPr id="12" name="TextBox 11"/>
          <p:cNvSpPr txBox="1"/>
          <p:nvPr/>
        </p:nvSpPr>
        <p:spPr>
          <a:xfrm>
            <a:off x="3851920" y="1052736"/>
            <a:ext cx="1064074" cy="369332"/>
          </a:xfrm>
          <a:prstGeom prst="rect">
            <a:avLst/>
          </a:prstGeom>
          <a:noFill/>
        </p:spPr>
        <p:txBody>
          <a:bodyPr wrap="none" rtlCol="0">
            <a:spAutoFit/>
          </a:bodyPr>
          <a:lstStyle/>
          <a:p>
            <a:r>
              <a:rPr lang="it-IT" b="1" dirty="0">
                <a:solidFill>
                  <a:srgbClr val="FF0000"/>
                </a:solidFill>
              </a:rPr>
              <a:t>TENSORS</a:t>
            </a:r>
          </a:p>
        </p:txBody>
      </p:sp>
      <p:sp>
        <p:nvSpPr>
          <p:cNvPr id="9" name="TextBox 8"/>
          <p:cNvSpPr txBox="1"/>
          <p:nvPr/>
        </p:nvSpPr>
        <p:spPr>
          <a:xfrm>
            <a:off x="539552" y="1628800"/>
            <a:ext cx="6856236" cy="369332"/>
          </a:xfrm>
          <a:prstGeom prst="rect">
            <a:avLst/>
          </a:prstGeom>
          <a:noFill/>
        </p:spPr>
        <p:txBody>
          <a:bodyPr wrap="none" rtlCol="0">
            <a:spAutoFit/>
          </a:bodyPr>
          <a:lstStyle/>
          <a:p>
            <a:r>
              <a:rPr lang="it-IT" dirty="0"/>
              <a:t>The tensor of r</a:t>
            </a:r>
            <a:r>
              <a:rPr lang="it-IT" baseline="30000" dirty="0"/>
              <a:t>th</a:t>
            </a:r>
            <a:r>
              <a:rPr lang="it-IT" dirty="0"/>
              <a:t> put in relation two tensors with rank m and n ( m+n=r)</a:t>
            </a:r>
          </a:p>
        </p:txBody>
      </p:sp>
      <p:sp>
        <p:nvSpPr>
          <p:cNvPr id="11" name="TextBox 10"/>
          <p:cNvSpPr txBox="1"/>
          <p:nvPr/>
        </p:nvSpPr>
        <p:spPr>
          <a:xfrm>
            <a:off x="395536" y="3068960"/>
            <a:ext cx="6241837" cy="369332"/>
          </a:xfrm>
          <a:prstGeom prst="rect">
            <a:avLst/>
          </a:prstGeom>
          <a:noFill/>
        </p:spPr>
        <p:txBody>
          <a:bodyPr wrap="none" rtlCol="0">
            <a:spAutoFit/>
          </a:bodyPr>
          <a:lstStyle/>
          <a:p>
            <a:r>
              <a:rPr lang="it-IT" dirty="0"/>
              <a:t>Example: a vector is a trasformation of one point in an other one.</a:t>
            </a:r>
          </a:p>
        </p:txBody>
      </p:sp>
      <p:sp>
        <p:nvSpPr>
          <p:cNvPr id="13" name="TextBox 12"/>
          <p:cNvSpPr txBox="1"/>
          <p:nvPr/>
        </p:nvSpPr>
        <p:spPr>
          <a:xfrm>
            <a:off x="179512" y="4221088"/>
            <a:ext cx="8785225" cy="646331"/>
          </a:xfrm>
          <a:prstGeom prst="rect">
            <a:avLst/>
          </a:prstGeom>
          <a:noFill/>
        </p:spPr>
        <p:txBody>
          <a:bodyPr wrap="none" rtlCol="0">
            <a:spAutoFit/>
          </a:bodyPr>
          <a:lstStyle/>
          <a:p>
            <a:r>
              <a:rPr lang="it-IT" dirty="0"/>
              <a:t>A tensor  of second rank transfrom a vector (vectorial field) in an other one ( vectorial field).</a:t>
            </a:r>
          </a:p>
          <a:p>
            <a:endParaRPr lang="it-IT" dirty="0"/>
          </a:p>
        </p:txBody>
      </p:sp>
      <p:pic>
        <p:nvPicPr>
          <p:cNvPr id="19458" name="Picture 2"/>
          <p:cNvPicPr>
            <a:picLocks noChangeAspect="1" noChangeArrowheads="1"/>
          </p:cNvPicPr>
          <p:nvPr/>
        </p:nvPicPr>
        <p:blipFill>
          <a:blip r:embed="rId2" cstate="print"/>
          <a:srcRect/>
          <a:stretch>
            <a:fillRect/>
          </a:stretch>
        </p:blipFill>
        <p:spPr bwMode="auto">
          <a:xfrm>
            <a:off x="2771800" y="2204864"/>
            <a:ext cx="2938463" cy="738187"/>
          </a:xfrm>
          <a:prstGeom prst="rect">
            <a:avLst/>
          </a:prstGeom>
          <a:noFill/>
          <a:ln w="9525">
            <a:noFill/>
            <a:miter lim="800000"/>
            <a:headEnd/>
            <a:tailEnd/>
          </a:ln>
        </p:spPr>
      </p:pic>
      <p:pic>
        <p:nvPicPr>
          <p:cNvPr id="19459" name="Picture 3"/>
          <p:cNvPicPr>
            <a:picLocks noChangeAspect="1" noChangeArrowheads="1"/>
          </p:cNvPicPr>
          <p:nvPr/>
        </p:nvPicPr>
        <p:blipFill>
          <a:blip r:embed="rId3" cstate="print"/>
          <a:srcRect/>
          <a:stretch>
            <a:fillRect/>
          </a:stretch>
        </p:blipFill>
        <p:spPr bwMode="auto">
          <a:xfrm>
            <a:off x="3851920" y="3501008"/>
            <a:ext cx="1570037" cy="598487"/>
          </a:xfrm>
          <a:prstGeom prst="rect">
            <a:avLst/>
          </a:prstGeom>
          <a:noFill/>
          <a:ln w="9525">
            <a:noFill/>
            <a:miter lim="800000"/>
            <a:headEnd/>
            <a:tailEnd/>
          </a:ln>
        </p:spPr>
      </p:pic>
      <p:pic>
        <p:nvPicPr>
          <p:cNvPr id="19460" name="Picture 4"/>
          <p:cNvPicPr>
            <a:picLocks noChangeAspect="1" noChangeArrowheads="1"/>
          </p:cNvPicPr>
          <p:nvPr/>
        </p:nvPicPr>
        <p:blipFill>
          <a:blip r:embed="rId4" cstate="print"/>
          <a:srcRect/>
          <a:stretch>
            <a:fillRect/>
          </a:stretch>
        </p:blipFill>
        <p:spPr bwMode="auto">
          <a:xfrm>
            <a:off x="2267744" y="5229200"/>
            <a:ext cx="5195887" cy="1450975"/>
          </a:xfrm>
          <a:prstGeom prst="rect">
            <a:avLst/>
          </a:prstGeom>
          <a:noFill/>
          <a:ln w="9525">
            <a:noFill/>
            <a:miter lim="800000"/>
            <a:headEnd/>
            <a:tailEnd/>
          </a:ln>
        </p:spPr>
      </p:pic>
    </p:spTree>
    <p:extLst>
      <p:ext uri="{BB962C8B-B14F-4D97-AF65-F5344CB8AC3E}">
        <p14:creationId xmlns:p14="http://schemas.microsoft.com/office/powerpoint/2010/main" val="2528731757"/>
      </p:ext>
    </p:extLst>
  </p:cSld>
  <p:clrMapOvr>
    <a:masterClrMapping/>
  </p:clrMapOvr>
</p:sld>
</file>

<file path=ppt/theme/theme1.xml><?xml version="1.0" encoding="utf-8"?>
<a:theme xmlns:a="http://schemas.openxmlformats.org/drawingml/2006/main" name="fisica terrestr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fisica terrestre</Template>
  <TotalTime>17145</TotalTime>
  <Words>5025</Words>
  <Application>Microsoft Office PowerPoint</Application>
  <PresentationFormat>On-screen Show (4:3)</PresentationFormat>
  <Paragraphs>376</Paragraphs>
  <Slides>65</Slides>
  <Notes>24</Notes>
  <HiddenSlides>1</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65</vt:i4>
      </vt:variant>
    </vt:vector>
  </HeadingPairs>
  <TitlesOfParts>
    <vt:vector size="75" baseType="lpstr">
      <vt:lpstr>Microsoft YaHei</vt:lpstr>
      <vt:lpstr>ＭＳ Ｐゴシック</vt:lpstr>
      <vt:lpstr>Arial</vt:lpstr>
      <vt:lpstr>Calibri</vt:lpstr>
      <vt:lpstr>Comic Sans MS</vt:lpstr>
      <vt:lpstr>Symbol</vt:lpstr>
      <vt:lpstr>Times New Roman</vt:lpstr>
      <vt:lpstr>fisica terrestre</vt:lpstr>
      <vt:lpstr>Equation</vt:lpstr>
      <vt:lpstr>Equation.3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costa</dc:creator>
  <cp:lastModifiedBy>COSTA GIOVANNI</cp:lastModifiedBy>
  <cp:revision>442</cp:revision>
  <dcterms:created xsi:type="dcterms:W3CDTF">2013-09-23T10:57:03Z</dcterms:created>
  <dcterms:modified xsi:type="dcterms:W3CDTF">2020-12-16T07:29:33Z</dcterms:modified>
</cp:coreProperties>
</file>