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9" r:id="rId23"/>
    <p:sldId id="281" r:id="rId24"/>
    <p:sldId id="280" r:id="rId25"/>
    <p:sldId id="302" r:id="rId26"/>
    <p:sldId id="303" r:id="rId27"/>
    <p:sldId id="282" r:id="rId28"/>
    <p:sldId id="283" r:id="rId29"/>
    <p:sldId id="284" r:id="rId30"/>
    <p:sldId id="276" r:id="rId31"/>
    <p:sldId id="286" r:id="rId32"/>
    <p:sldId id="287" r:id="rId33"/>
    <p:sldId id="288" r:id="rId34"/>
    <p:sldId id="289" r:id="rId35"/>
    <p:sldId id="296" r:id="rId36"/>
    <p:sldId id="293" r:id="rId37"/>
    <p:sldId id="294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5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AC903-59B2-48C2-ADD1-CE4E137E11D0}" type="datetimeFigureOut">
              <a:rPr lang="it-IT" smtClean="0"/>
              <a:pPr/>
              <a:t>09/11/2020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0815A-6F60-467E-81D5-60D832AF543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75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68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08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98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84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26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39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17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0815A-6F60-467E-81D5-60D832AF5438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64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024-D739-470E-B312-9739B46A06C3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B510-6CC7-4B28-9772-2CF6DD23AF41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2BE05-C346-4E64-8CB1-44D2C7DDB2B1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B8883-ACF8-4AE4-9D85-370F0C56C198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4F48-4C59-4359-81D5-79324B5C7F4C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6E7D-74D2-4BA6-ADD6-9A6ABD1106E8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E289A-7B2C-4FF0-8A6E-68EB6DC3D2AF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D80C9-D74C-461A-B590-A06CA0248421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4F07-198F-4B4A-B57D-0D68924E5AC8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C3C6B-2C7A-4084-B4DD-335FCBA0EE2F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53FD-3582-413B-9DC2-5883270C6E8A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00CAA-AB70-4D16-BF5F-DE473C0DF8DB}" type="datetime1">
              <a:rPr lang="it-IT" smtClean="0"/>
              <a:pPr/>
              <a:t>09/11/2020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DE87-C515-4485-B35B-A1D496760DEA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2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7.gif"/><Relationship Id="rId7" Type="http://schemas.openxmlformats.org/officeDocument/2006/relationships/image" Target="../media/image2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1560" y="206084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Un insieme di numeri , reali o complessi, ordinati secondo righe e colonne è detto:</a:t>
            </a:r>
          </a:p>
          <a:p>
            <a:pPr algn="just"/>
            <a:r>
              <a:rPr lang="it-IT" b="1" i="1" dirty="0">
                <a:solidFill>
                  <a:srgbClr val="FF0000"/>
                </a:solidFill>
              </a:rPr>
              <a:t>matrice di ordine m x n, ove m è il numero delle righe e n il numero delle colonne</a:t>
            </a:r>
            <a:r>
              <a:rPr lang="it-IT" b="1" i="1" dirty="0"/>
              <a:t>.</a:t>
            </a:r>
            <a:endParaRPr lang="it-IT" dirty="0"/>
          </a:p>
          <a:p>
            <a:pPr algn="just"/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</a:t>
            </a:fld>
            <a:endParaRPr lang="it-IT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3759" y="2852936"/>
            <a:ext cx="4054505" cy="31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85647" y="3573016"/>
            <a:ext cx="941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 = A</a:t>
            </a:r>
            <a:r>
              <a:rPr lang="it-IT" baseline="-25000" dirty="0"/>
              <a:t>mxn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10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MOLTIPLICAZIONE di due matrici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moltiplicazione</a:t>
            </a:r>
            <a:r>
              <a:rPr lang="it-IT" dirty="0"/>
              <a:t> di due matrici si ottiene formando una nuova matrice C con gli elementi:</a:t>
            </a:r>
          </a:p>
        </p:txBody>
      </p:sp>
      <p:pic>
        <p:nvPicPr>
          <p:cNvPr id="11266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80928"/>
            <a:ext cx="2088232" cy="18770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31032" y="479715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Con n numero di colonne di A ed il numero di righe di B che devono essere uguali.</a:t>
            </a:r>
          </a:p>
          <a:p>
            <a:r>
              <a:rPr lang="it-IT" dirty="0"/>
              <a:t>Non tutte le matrici si possono, quindi, moltiplicare tra loro.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11</a:t>
            </a:fld>
            <a:endParaRPr lang="it-IT" sz="1400" b="1" dirty="0"/>
          </a:p>
        </p:txBody>
      </p:sp>
      <p:pic>
        <p:nvPicPr>
          <p:cNvPr id="10242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2885" y="2060848"/>
            <a:ext cx="2307387" cy="1584176"/>
          </a:xfrm>
          <a:prstGeom prst="rect">
            <a:avLst/>
          </a:prstGeom>
          <a:noFill/>
        </p:spPr>
      </p:pic>
      <p:pic>
        <p:nvPicPr>
          <p:cNvPr id="10244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589" y="2276872"/>
            <a:ext cx="2013898" cy="1224136"/>
          </a:xfrm>
          <a:prstGeom prst="rect">
            <a:avLst/>
          </a:prstGeom>
          <a:noFill/>
        </p:spPr>
      </p:pic>
      <p:pic>
        <p:nvPicPr>
          <p:cNvPr id="10246" name="Picture 6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119463"/>
            <a:ext cx="2292638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37029" y="2492896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36821" y="2535287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71800" y="4263479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/>
              <a:t>2018-2019</a:t>
            </a:r>
            <a:endParaRPr lang="it-IT" sz="3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12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(2·1+1·2+(-1)·(-1)) =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11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004048" y="1340768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4067944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13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12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580112" y="1340768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4572000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8674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5" y="3573016"/>
            <a:ext cx="718515" cy="122413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827043" y="3933057"/>
            <a:ext cx="24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(2·1+1·(-3)+(-1)·(-1)) = 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14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(2·2+1·1+(-1)·5)) =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13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156176" y="1268760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5220072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7650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573015"/>
            <a:ext cx="720080" cy="122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15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(2·2+1·3+(-1)·2) =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14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1700808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588224" y="1196752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5724128" y="530120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16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((-2)·1+3·2+4·(-1)) = 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21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004048" y="1268760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3995936" y="5805264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17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((-2)·1+3·(-3)+4·(-1)) = -15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22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5652120" y="1268760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4499992" y="5805264"/>
            <a:ext cx="43204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pic>
        <p:nvPicPr>
          <p:cNvPr id="33794" name="Picture 2" descr="[Maple Math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18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1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((-2)·2+3·1+4·5)) = 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23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084168" y="1196752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5148064" y="5805264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pic>
        <p:nvPicPr>
          <p:cNvPr id="32770" name="Picture 2" descr="[Maple Math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19</a:t>
            </a:fld>
            <a:endParaRPr lang="it-IT" sz="1400" b="1" dirty="0"/>
          </a:p>
        </p:txBody>
      </p:sp>
      <p:pic>
        <p:nvPicPr>
          <p:cNvPr id="9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586409"/>
            <a:ext cx="2307387" cy="1584176"/>
          </a:xfrm>
          <a:prstGeom prst="rect">
            <a:avLst/>
          </a:prstGeom>
          <a:noFill/>
        </p:spPr>
      </p:pic>
      <p:pic>
        <p:nvPicPr>
          <p:cNvPr id="11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02433"/>
            <a:ext cx="2013898" cy="12241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56184" y="2018457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20608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B =</a:t>
            </a:r>
          </a:p>
        </p:txBody>
      </p:sp>
      <p:pic>
        <p:nvPicPr>
          <p:cNvPr id="9220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947" y="3573016"/>
            <a:ext cx="720080" cy="1226803"/>
          </a:xfrm>
          <a:prstGeom prst="rect">
            <a:avLst/>
          </a:prstGeom>
          <a:noFill/>
        </p:spPr>
      </p:pic>
      <p:pic>
        <p:nvPicPr>
          <p:cNvPr id="9224" name="Picture 8" descr="[Maple Math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8811" y="3933057"/>
            <a:ext cx="1228632" cy="43204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827043" y="3933057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((-2)·2+3·3+4·2) = 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90739" y="3923764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24 </a:t>
            </a:r>
            <a:r>
              <a:rPr lang="it-IT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2276872"/>
            <a:ext cx="22322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588224" y="1124744"/>
            <a:ext cx="504056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Picture 6" descr="[Maple Math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5373216"/>
            <a:ext cx="2292638" cy="100811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843808" y="551723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C = AB = </a:t>
            </a:r>
          </a:p>
        </p:txBody>
      </p:sp>
      <p:sp>
        <p:nvSpPr>
          <p:cNvPr id="22" name="Oval 21"/>
          <p:cNvSpPr/>
          <p:nvPr/>
        </p:nvSpPr>
        <p:spPr>
          <a:xfrm>
            <a:off x="5652120" y="5805264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573016"/>
            <a:ext cx="718515" cy="1224136"/>
          </a:xfrm>
          <a:prstGeom prst="rect">
            <a:avLst/>
          </a:prstGeom>
          <a:noFill/>
        </p:spPr>
      </p:pic>
      <p:pic>
        <p:nvPicPr>
          <p:cNvPr id="30722" name="Picture 2" descr="[Maple Math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3933056"/>
            <a:ext cx="1228632" cy="432048"/>
          </a:xfrm>
          <a:prstGeom prst="rect">
            <a:avLst/>
          </a:prstGeom>
          <a:noFill/>
        </p:spPr>
      </p:pic>
      <p:pic>
        <p:nvPicPr>
          <p:cNvPr id="30724" name="Picture 4" descr="[Maple Math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573015"/>
            <a:ext cx="720080" cy="1226803"/>
          </a:xfrm>
          <a:prstGeom prst="rect">
            <a:avLst/>
          </a:prstGeom>
          <a:noFill/>
        </p:spPr>
      </p:pic>
      <p:pic>
        <p:nvPicPr>
          <p:cNvPr id="31746" name="Picture 2" descr="[Maple Math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7" y="3573016"/>
            <a:ext cx="718515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2</a:t>
            </a:fld>
            <a:endParaRPr lang="it-IT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07704" y="1916832"/>
            <a:ext cx="5092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vettore riga</a:t>
            </a:r>
            <a:r>
              <a:rPr lang="it-IT" dirty="0"/>
              <a:t> è una matrice formata da una sola riga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3789040"/>
            <a:ext cx="588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vettore colonna</a:t>
            </a:r>
            <a:r>
              <a:rPr lang="it-IT" dirty="0"/>
              <a:t> è una matrice formata da una sola colonna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852936"/>
            <a:ext cx="1952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581128"/>
            <a:ext cx="876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/>
              <a:t>2018-2019</a:t>
            </a:r>
            <a:endParaRPr lang="it-IT" sz="3600" b="1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20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MATRICE IDENTICA</a:t>
            </a:r>
          </a:p>
          <a:p>
            <a:pPr algn="just"/>
            <a:r>
              <a:rPr lang="it-IT" dirty="0"/>
              <a:t>una matrice quadrata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di ordine </a:t>
            </a:r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/>
              <a:t> si dice </a:t>
            </a:r>
            <a:r>
              <a:rPr lang="it-IT" dirty="0">
                <a:solidFill>
                  <a:srgbClr val="FF0000"/>
                </a:solidFill>
              </a:rPr>
              <a:t>identica</a:t>
            </a:r>
            <a:r>
              <a:rPr lang="it-IT" dirty="0"/>
              <a:t> o </a:t>
            </a:r>
            <a:r>
              <a:rPr lang="it-IT" dirty="0">
                <a:solidFill>
                  <a:srgbClr val="FF0000"/>
                </a:solidFill>
              </a:rPr>
              <a:t>unitaria</a:t>
            </a:r>
            <a:r>
              <a:rPr lang="it-IT" dirty="0"/>
              <a:t> quando tutti i suoi elementi sono nulli tranne gli elementi che si trovano sulla diagonale principale che sono tutti uguali a </a:t>
            </a:r>
            <a:r>
              <a:rPr lang="it-IT" dirty="0">
                <a:solidFill>
                  <a:srgbClr val="FF0000"/>
                </a:solidFill>
              </a:rPr>
              <a:t>1</a:t>
            </a:r>
            <a:r>
              <a:rPr lang="it-IT" dirty="0"/>
              <a:t>. La matrice identica viene indicata con </a:t>
            </a:r>
            <a:r>
              <a:rPr lang="it-IT" b="1" dirty="0">
                <a:solidFill>
                  <a:srgbClr val="FF0000"/>
                </a:solidFill>
              </a:rPr>
              <a:t>I</a:t>
            </a:r>
            <a:r>
              <a:rPr lang="it-IT" i="1" dirty="0"/>
              <a:t>.</a:t>
            </a:r>
            <a:endParaRPr lang="it-IT" dirty="0"/>
          </a:p>
        </p:txBody>
      </p:sp>
      <p:sp>
        <p:nvSpPr>
          <p:cNvPr id="12" name="TextBox 11"/>
          <p:cNvSpPr txBox="1"/>
          <p:nvPr/>
        </p:nvSpPr>
        <p:spPr>
          <a:xfrm>
            <a:off x="2339752" y="3501008"/>
            <a:ext cx="448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A x I= I x A = A per ogni matrice quadrata A.</a:t>
            </a:r>
            <a:endParaRPr lang="it-IT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365104"/>
            <a:ext cx="26860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319433" y="2060848"/>
            <a:ext cx="25487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A I = I A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(A B) C  = A (B C)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(A+B) C = A C + B C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A (B + C) = AB + AC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(A B)</a:t>
            </a:r>
            <a:r>
              <a:rPr lang="it-IT" sz="2400" b="1" baseline="30000" dirty="0"/>
              <a:t>T </a:t>
            </a:r>
            <a:r>
              <a:rPr lang="it-IT" sz="2400" b="1" dirty="0"/>
              <a:t>= B</a:t>
            </a:r>
            <a:r>
              <a:rPr lang="it-IT" sz="2400" b="1" baseline="30000" dirty="0"/>
              <a:t>T</a:t>
            </a:r>
            <a:r>
              <a:rPr lang="it-IT" sz="2400" b="1" dirty="0"/>
              <a:t> A</a:t>
            </a:r>
            <a:r>
              <a:rPr lang="it-IT" sz="2400" b="1" baseline="30000" dirty="0"/>
              <a:t>T</a:t>
            </a:r>
            <a:endParaRPr lang="it-IT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7504" y="263691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determinante</a:t>
            </a:r>
            <a:r>
              <a:rPr lang="it-IT" dirty="0"/>
              <a:t> di una matrice 2x2 si ottiene sottraendo il prodotto degli elementi non sulla diagonale principale dal prodotto degli elementi sulla diagonale: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pic>
        <p:nvPicPr>
          <p:cNvPr id="37892" name="Picture 4" descr="determinante secondo or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6567130" cy="13681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162880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DETERMINANTI</a:t>
            </a:r>
          </a:p>
          <a:p>
            <a:pPr algn="just"/>
            <a:r>
              <a:rPr lang="it-IT" dirty="0"/>
              <a:t>Risultano utili nella soluzione di equazioni lineari e nel calcolo della matrice inversa.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7281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definire il determinante di una matrice mxn definiamo prima il </a:t>
            </a:r>
            <a:r>
              <a:rPr lang="it-IT" b="1" dirty="0">
                <a:solidFill>
                  <a:srgbClr val="FF0000"/>
                </a:solidFill>
              </a:rPr>
              <a:t>MINORE</a:t>
            </a:r>
            <a:r>
              <a:rPr lang="it-IT" dirty="0"/>
              <a:t> di un elemento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baseline="-25000" dirty="0">
                <a:solidFill>
                  <a:srgbClr val="FF0000"/>
                </a:solidFill>
              </a:rPr>
              <a:t>ij</a:t>
            </a:r>
            <a:r>
              <a:rPr lang="it-IT" dirty="0"/>
              <a:t> che indicheremo con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baseline="-25000" dirty="0">
                <a:solidFill>
                  <a:srgbClr val="FF0000"/>
                </a:solidFill>
              </a:rPr>
              <a:t>ij</a:t>
            </a:r>
            <a:r>
              <a:rPr lang="it-IT" baseline="-25000" dirty="0"/>
              <a:t> </a:t>
            </a:r>
            <a:r>
              <a:rPr lang="it-IT" dirty="0"/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22920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minore di un elemento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baseline="-25000" dirty="0">
                <a:solidFill>
                  <a:srgbClr val="FF0000"/>
                </a:solidFill>
              </a:rPr>
              <a:t>ij </a:t>
            </a:r>
            <a:r>
              <a:rPr lang="it-IT" dirty="0"/>
              <a:t>è il determinante della matrice ottenuta scartando gli elementi della </a:t>
            </a:r>
            <a:r>
              <a:rPr lang="it-IT" dirty="0">
                <a:solidFill>
                  <a:srgbClr val="FF0000"/>
                </a:solidFill>
              </a:rPr>
              <a:t>riga i </a:t>
            </a:r>
            <a:r>
              <a:rPr lang="it-IT" dirty="0"/>
              <a:t>e della </a:t>
            </a:r>
            <a:r>
              <a:rPr lang="it-IT" dirty="0">
                <a:solidFill>
                  <a:srgbClr val="FF0000"/>
                </a:solidFill>
              </a:rPr>
              <a:t>colonna j</a:t>
            </a:r>
            <a:r>
              <a:rPr lang="it-IT" dirty="0"/>
              <a:t>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852936"/>
            <a:ext cx="33600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2232248" cy="178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5220072" y="3717032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148064" y="3717032"/>
            <a:ext cx="76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C</a:t>
            </a:r>
            <a:r>
              <a:rPr lang="it-IT" sz="2400" b="1" baseline="-25000" dirty="0"/>
              <a:t>1,2</a:t>
            </a:r>
            <a:r>
              <a:rPr lang="it-IT" sz="2400" b="1" dirty="0"/>
              <a:t>=</a:t>
            </a:r>
          </a:p>
        </p:txBody>
      </p:sp>
      <p:sp>
        <p:nvSpPr>
          <p:cNvPr id="18" name="Oval 17"/>
          <p:cNvSpPr/>
          <p:nvPr/>
        </p:nvSpPr>
        <p:spPr>
          <a:xfrm>
            <a:off x="2123728" y="2924944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Straight Connector 21"/>
          <p:cNvCxnSpPr/>
          <p:nvPr/>
        </p:nvCxnSpPr>
        <p:spPr>
          <a:xfrm>
            <a:off x="2771800" y="3212976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31640" y="3212976"/>
            <a:ext cx="792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8" idx="4"/>
          </p:cNvCxnSpPr>
          <p:nvPr/>
        </p:nvCxnSpPr>
        <p:spPr>
          <a:xfrm>
            <a:off x="2447764" y="3645024"/>
            <a:ext cx="36004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177281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determinante</a:t>
            </a:r>
            <a:r>
              <a:rPr lang="it-IT" dirty="0"/>
              <a:t> di una matrice è dato dall’espressione: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2492896"/>
            <a:ext cx="334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valore del determinante non dipende dal valore di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7301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/>
                </a:solidFill>
              </a:rPr>
              <a:t>ESEMPIO:</a:t>
            </a:r>
          </a:p>
          <a:p>
            <a:pPr algn="just"/>
            <a:r>
              <a:rPr lang="it-IT" dirty="0"/>
              <a:t>Il determinante di una matrice quadrata del secondo ordine (2 righe e 2 colonne) si colcola:</a:t>
            </a:r>
          </a:p>
        </p:txBody>
      </p:sp>
      <p:pic>
        <p:nvPicPr>
          <p:cNvPr id="39941" name="Picture 5" descr="determinante secondo or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437112"/>
            <a:ext cx="5184576" cy="10801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57332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Il determinante di una matrice quadrata del secondo ordine è uguale alla differenza dei prodotti degli elementi delle due diagonali (principale meno secondaria).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EB7044-082B-4454-BE61-03D369373724}"/>
                  </a:ext>
                </a:extLst>
              </p:cNvPr>
              <p:cNvSpPr txBox="1"/>
              <p:nvPr/>
            </p:nvSpPr>
            <p:spPr>
              <a:xfrm>
                <a:off x="1043608" y="2332566"/>
                <a:ext cx="3015762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3EB7044-082B-4454-BE61-03D3693737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332566"/>
                <a:ext cx="3015762" cy="105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62880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/>
                </a:solidFill>
              </a:rPr>
              <a:t>ESEMPIO:</a:t>
            </a:r>
          </a:p>
          <a:p>
            <a:pPr algn="just"/>
            <a:r>
              <a:rPr lang="it-IT" dirty="0"/>
              <a:t>Il calcolo del </a:t>
            </a:r>
            <a:r>
              <a:rPr lang="it-IT" dirty="0">
                <a:solidFill>
                  <a:srgbClr val="FF0000"/>
                </a:solidFill>
              </a:rPr>
              <a:t>determinante</a:t>
            </a:r>
            <a:r>
              <a:rPr lang="it-IT" dirty="0"/>
              <a:t> di una matrice quadrata del terzo ordine (3 righe e 3 colonne) si sviluppa secondo gli elementi di una riga o di una colonna. Nell'esempio sviluppiamo secondo la prima riga.</a:t>
            </a:r>
          </a:p>
          <a:p>
            <a:pPr algn="just"/>
            <a:br>
              <a:rPr lang="it-IT" i="1" dirty="0"/>
            </a:br>
            <a:endParaRPr lang="it-IT" dirty="0"/>
          </a:p>
        </p:txBody>
      </p:sp>
      <p:pic>
        <p:nvPicPr>
          <p:cNvPr id="71682" name="Picture 2" descr="determinante terzo ord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208574" cy="115212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79512" y="4005064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Ogni elemento della prima riga viene moltiplicato con il suo </a:t>
            </a:r>
            <a:r>
              <a:rPr lang="it-IT" i="1" dirty="0">
                <a:solidFill>
                  <a:srgbClr val="FF0000"/>
                </a:solidFill>
              </a:rPr>
              <a:t>MINORE COMPLEMENTARE</a:t>
            </a:r>
            <a:r>
              <a:rPr lang="it-IT" dirty="0"/>
              <a:t>, ovvero il determinante del secondo ordine ottenuto sopprimendo la prima riga e la prima colonna; i prodotti vengono poi sommati algebricamente tra loro considerando il segno positivo se la somma degli indici dell'elemento considerato è pari, o negativo se è dispari.</a:t>
            </a:r>
          </a:p>
          <a:p>
            <a:r>
              <a:rPr lang="it-IT" dirty="0"/>
              <a:t>Sviluppando i tre determinanti del secondo ordine, si ottiene:</a:t>
            </a:r>
          </a:p>
        </p:txBody>
      </p:sp>
      <p:pic>
        <p:nvPicPr>
          <p:cNvPr id="71684" name="Picture 4" descr="determinante terzo ord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17232"/>
            <a:ext cx="8611755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7139" y="926681"/>
            <a:ext cx="17609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  <a:p>
            <a:pPr algn="ctr"/>
            <a:endParaRPr lang="it-IT" sz="2400" b="1" dirty="0"/>
          </a:p>
          <a:p>
            <a:pPr algn="ctr"/>
            <a:r>
              <a:rPr lang="it-IT" i="1" dirty="0"/>
              <a:t>Teorema Laplace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65B460-4E27-44AF-A9D2-48B261F1EF44}"/>
                  </a:ext>
                </a:extLst>
              </p:cNvPr>
              <p:cNvSpPr txBox="1"/>
              <p:nvPr/>
            </p:nvSpPr>
            <p:spPr>
              <a:xfrm>
                <a:off x="1691680" y="2209386"/>
                <a:ext cx="5351850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−1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+4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B65B460-4E27-44AF-A9D2-48B261F1E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209386"/>
                <a:ext cx="5351850" cy="7326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75EB0C-4C42-4A56-B4D2-2CA6157BCD8C}"/>
                  </a:ext>
                </a:extLst>
              </p:cNvPr>
              <p:cNvSpPr txBox="1"/>
              <p:nvPr/>
            </p:nvSpPr>
            <p:spPr>
              <a:xfrm>
                <a:off x="395536" y="3244963"/>
                <a:ext cx="8199809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=2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∙2∙1−1∙0∙3+4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5−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3+1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1−2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5=1</m:t>
                    </m:r>
                  </m:oMath>
                </a14:m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75EB0C-4C42-4A56-B4D2-2CA6157BC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44963"/>
                <a:ext cx="8199809" cy="7326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4BAC2D3-1E53-4548-81F2-813786545835}"/>
              </a:ext>
            </a:extLst>
          </p:cNvPr>
          <p:cNvSpPr txBox="1"/>
          <p:nvPr/>
        </p:nvSpPr>
        <p:spPr>
          <a:xfrm>
            <a:off x="3710312" y="3977599"/>
            <a:ext cx="1314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 i="1" dirty="0"/>
              <a:t>Regola </a:t>
            </a:r>
            <a:r>
              <a:rPr lang="it-IT" sz="1600" i="1" dirty="0" err="1"/>
              <a:t>Sarrus</a:t>
            </a:r>
            <a:endParaRPr lang="it-IT" sz="16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130C62-A8FD-4147-8340-9124B216FA06}"/>
                  </a:ext>
                </a:extLst>
              </p:cNvPr>
              <p:cNvSpPr txBox="1"/>
              <p:nvPr/>
            </p:nvSpPr>
            <p:spPr>
              <a:xfrm>
                <a:off x="395536" y="4581128"/>
                <a:ext cx="8540928" cy="15636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2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∙2∙1+1∙0∙3+4∙1∙5=24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          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∙2∙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∙5=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b="0" i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24 −23=1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130C62-A8FD-4147-8340-9124B216F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581128"/>
                <a:ext cx="8540928" cy="1563633"/>
              </a:xfrm>
              <a:prstGeom prst="rect">
                <a:avLst/>
              </a:prstGeom>
              <a:blipFill>
                <a:blip r:embed="rId4"/>
                <a:stretch>
                  <a:fillRect l="-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3C5F199-089B-41C4-9074-A39D0F0722C9}"/>
              </a:ext>
            </a:extLst>
          </p:cNvPr>
          <p:cNvSpPr txBox="1"/>
          <p:nvPr/>
        </p:nvSpPr>
        <p:spPr>
          <a:xfrm>
            <a:off x="4374623" y="4857508"/>
            <a:ext cx="761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diagonali</a:t>
            </a:r>
            <a:endParaRPr lang="en-US" sz="12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1EED2B-9905-408B-A1DC-205D709A3CAE}"/>
              </a:ext>
            </a:extLst>
          </p:cNvPr>
          <p:cNvSpPr txBox="1"/>
          <p:nvPr/>
        </p:nvSpPr>
        <p:spPr>
          <a:xfrm>
            <a:off x="4398595" y="5343938"/>
            <a:ext cx="1003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/>
              <a:t>antidiagonali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9774727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18999" y="1229851"/>
            <a:ext cx="2133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MATRICE INVERSA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004B44-45A3-476C-98B9-18A9912856E2}"/>
              </a:ext>
            </a:extLst>
          </p:cNvPr>
          <p:cNvSpPr txBox="1"/>
          <p:nvPr/>
        </p:nvSpPr>
        <p:spPr>
          <a:xfrm>
            <a:off x="301886" y="2204864"/>
            <a:ext cx="4674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matrice</a:t>
            </a:r>
            <a:r>
              <a:rPr lang="en-US" dirty="0"/>
              <a:t> </a:t>
            </a:r>
            <a:r>
              <a:rPr lang="en-US" dirty="0" err="1"/>
              <a:t>inversa</a:t>
            </a:r>
            <a:r>
              <a:rPr lang="en-US" dirty="0"/>
              <a:t> di A </a:t>
            </a:r>
            <a:r>
              <a:rPr lang="en-US" dirty="0" err="1"/>
              <a:t>si</a:t>
            </a:r>
            <a:r>
              <a:rPr lang="en-US" dirty="0"/>
              <a:t> scrive A</a:t>
            </a:r>
            <a:r>
              <a:rPr lang="en-US" baseline="30000" dirty="0"/>
              <a:t>-1</a:t>
            </a:r>
            <a:r>
              <a:rPr lang="en-US" dirty="0"/>
              <a:t> e </a:t>
            </a:r>
            <a:r>
              <a:rPr lang="en-US" dirty="0" err="1"/>
              <a:t>soddisfa</a:t>
            </a:r>
            <a:r>
              <a:rPr lang="en-US" dirty="0"/>
              <a:t> la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A6F370-95B8-4BFE-9BA8-0715384F6606}"/>
                  </a:ext>
                </a:extLst>
              </p:cNvPr>
              <p:cNvSpPr txBox="1"/>
              <p:nvPr/>
            </p:nvSpPr>
            <p:spPr>
              <a:xfrm>
                <a:off x="3518998" y="2895343"/>
                <a:ext cx="17929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A6F370-95B8-4BFE-9BA8-0715384F66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998" y="2895343"/>
                <a:ext cx="1792927" cy="276999"/>
              </a:xfrm>
              <a:prstGeom prst="rect">
                <a:avLst/>
              </a:prstGeom>
              <a:blipFill>
                <a:blip r:embed="rId2"/>
                <a:stretch>
                  <a:fillRect l="-2381" t="-4444" r="-238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250638-997E-4806-AEB7-E0F0F5CFEE4E}"/>
              </a:ext>
            </a:extLst>
          </p:cNvPr>
          <p:cNvSpPr txBox="1"/>
          <p:nvPr/>
        </p:nvSpPr>
        <p:spPr>
          <a:xfrm>
            <a:off x="301886" y="3552691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 una </a:t>
            </a:r>
            <a:r>
              <a:rPr lang="en-US" dirty="0" err="1"/>
              <a:t>matrice</a:t>
            </a:r>
            <a:r>
              <a:rPr lang="en-US" dirty="0"/>
              <a:t> (2x2)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A54C3-732E-423C-8E87-D6239A352D3C}"/>
                  </a:ext>
                </a:extLst>
              </p:cNvPr>
              <p:cNvSpPr txBox="1"/>
              <p:nvPr/>
            </p:nvSpPr>
            <p:spPr>
              <a:xfrm>
                <a:off x="2802841" y="3904117"/>
                <a:ext cx="3225242" cy="7593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𝑎𝑑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DA54C3-732E-423C-8E87-D6239A352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841" y="3904117"/>
                <a:ext cx="3225242" cy="7593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B27897B-F4AC-4E37-A036-E733BC6B1C02}"/>
              </a:ext>
            </a:extLst>
          </p:cNvPr>
          <p:cNvSpPr txBox="1"/>
          <p:nvPr/>
        </p:nvSpPr>
        <p:spPr>
          <a:xfrm>
            <a:off x="301886" y="501317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Esempio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C4C8F0-5520-4191-8EE8-531CFB36233A}"/>
                  </a:ext>
                </a:extLst>
              </p:cNvPr>
              <p:cNvSpPr/>
              <p:nvPr/>
            </p:nvSpPr>
            <p:spPr>
              <a:xfrm>
                <a:off x="2347395" y="5517232"/>
                <a:ext cx="4477059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</m: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C4C8F0-5520-4191-8EE8-531CFB362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395" y="5517232"/>
                <a:ext cx="4477059" cy="856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5066"/>
            <a:ext cx="8676456" cy="468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21962" y="197354"/>
            <a:ext cx="219803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 i="1" dirty="0"/>
              <a:t>2018-2019</a:t>
            </a:r>
            <a:endParaRPr lang="it-IT" sz="3600" b="1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EDA2A3-C60D-4BA5-9E1E-B7045C2D1BB0}"/>
              </a:ext>
            </a:extLst>
          </p:cNvPr>
          <p:cNvSpPr txBox="1"/>
          <p:nvPr/>
        </p:nvSpPr>
        <p:spPr>
          <a:xfrm>
            <a:off x="467544" y="1844824"/>
            <a:ext cx="24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provare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vale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B92510-B166-4C4B-9990-6FFF9B399BEB}"/>
                  </a:ext>
                </a:extLst>
              </p:cNvPr>
              <p:cNvSpPr txBox="1"/>
              <p:nvPr/>
            </p:nvSpPr>
            <p:spPr>
              <a:xfrm>
                <a:off x="3491880" y="2852936"/>
                <a:ext cx="1914563" cy="1661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b="0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>
                  <a:solidFill>
                    <a:srgbClr val="0070C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b="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B92510-B166-4C4B-9990-6FFF9B399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852936"/>
                <a:ext cx="1914563" cy="1661993"/>
              </a:xfrm>
              <a:prstGeom prst="rect">
                <a:avLst/>
              </a:prstGeom>
              <a:blipFill>
                <a:blip r:embed="rId2"/>
                <a:stretch>
                  <a:fillRect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AC3F44-DDE9-41ED-8322-17BB3DA94E00}"/>
              </a:ext>
            </a:extLst>
          </p:cNvPr>
          <p:cNvSpPr txBox="1"/>
          <p:nvPr/>
        </p:nvSpPr>
        <p:spPr>
          <a:xfrm>
            <a:off x="3439799" y="5085184"/>
            <a:ext cx="226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 </a:t>
            </a:r>
            <a:r>
              <a:rPr lang="en-US" i="1" dirty="0"/>
              <a:t>AB=C</a:t>
            </a:r>
            <a:r>
              <a:rPr lang="en-US" dirty="0"/>
              <a:t>, </a:t>
            </a:r>
            <a:r>
              <a:rPr lang="en-US" dirty="0" err="1"/>
              <a:t>allora</a:t>
            </a:r>
            <a:r>
              <a:rPr lang="en-US" dirty="0"/>
              <a:t> </a:t>
            </a:r>
            <a:r>
              <a:rPr lang="en-US" i="1" dirty="0"/>
              <a:t>B=A</a:t>
            </a:r>
            <a:r>
              <a:rPr lang="en-US" i="1" baseline="30000" dirty="0"/>
              <a:t>-1</a:t>
            </a:r>
            <a:r>
              <a:rPr lang="en-US" i="1" dirty="0"/>
              <a:t>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3</a:t>
            </a:fld>
            <a:endParaRPr lang="it-IT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1" y="1844824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 il numero delle righe </a:t>
            </a:r>
            <a:r>
              <a:rPr lang="it-IT" b="1" i="1" dirty="0">
                <a:solidFill>
                  <a:srgbClr val="FF0000"/>
                </a:solidFill>
              </a:rPr>
              <a:t>m è uguale al numero delle colonne n, cioè se m = n, allora la matrice si </a:t>
            </a:r>
            <a:r>
              <a:rPr lang="it-IT" dirty="0">
                <a:solidFill>
                  <a:srgbClr val="FF0000"/>
                </a:solidFill>
              </a:rPr>
              <a:t>dice </a:t>
            </a:r>
            <a:r>
              <a:rPr lang="it-IT" b="1" i="1" dirty="0">
                <a:solidFill>
                  <a:srgbClr val="FF0000"/>
                </a:solidFill>
              </a:rPr>
              <a:t>quadrata di ordine n (o m ) con n</a:t>
            </a:r>
            <a:r>
              <a:rPr lang="it-IT" b="1" i="1" baseline="30000" dirty="0">
                <a:solidFill>
                  <a:srgbClr val="FF0000"/>
                </a:solidFill>
              </a:rPr>
              <a:t>2</a:t>
            </a:r>
            <a:r>
              <a:rPr lang="it-IT" b="1" i="1" dirty="0">
                <a:solidFill>
                  <a:srgbClr val="FF0000"/>
                </a:solidFill>
              </a:rPr>
              <a:t>=m</a:t>
            </a:r>
            <a:r>
              <a:rPr lang="it-IT" b="1" i="1" baseline="30000" dirty="0">
                <a:solidFill>
                  <a:srgbClr val="FF0000"/>
                </a:solidFill>
              </a:rPr>
              <a:t>2</a:t>
            </a:r>
            <a:r>
              <a:rPr lang="it-IT" b="1" i="1" dirty="0">
                <a:solidFill>
                  <a:srgbClr val="FF0000"/>
                </a:solidFill>
              </a:rPr>
              <a:t> elementi</a:t>
            </a:r>
            <a:r>
              <a:rPr lang="it-IT" b="1" i="1" dirty="0"/>
              <a:t>. </a:t>
            </a:r>
            <a:r>
              <a:rPr lang="it-IT" dirty="0"/>
              <a:t>Una matrice quadrata viene indicata brevemente nel modo seguente:</a:t>
            </a:r>
          </a:p>
          <a:p>
            <a:endParaRPr lang="it-IT" dirty="0"/>
          </a:p>
          <a:p>
            <a:r>
              <a:rPr lang="it-IT" b="1" i="1" dirty="0"/>
              <a:t>A = (a</a:t>
            </a:r>
            <a:r>
              <a:rPr lang="it-IT" b="1" i="1" baseline="-25000" dirty="0"/>
              <a:t>ij</a:t>
            </a:r>
            <a:r>
              <a:rPr lang="it-IT" b="1" i="1" dirty="0"/>
              <a:t>)            con i = j = 1,2,3,…,n</a:t>
            </a:r>
          </a:p>
          <a:p>
            <a:endParaRPr lang="it-IT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89040"/>
            <a:ext cx="608647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006805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può essere pensato in modo matriciale come </a:t>
            </a:r>
            <a:r>
              <a:rPr lang="it-IT" dirty="0">
                <a:solidFill>
                  <a:srgbClr val="FF0000"/>
                </a:solidFill>
              </a:rPr>
              <a:t>AX = B </a:t>
            </a:r>
            <a:r>
              <a:rPr lang="it-IT" dirty="0"/>
              <a:t>dove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è la matrice dei </a:t>
            </a:r>
            <a:r>
              <a:rPr lang="it-IT" dirty="0">
                <a:solidFill>
                  <a:srgbClr val="FF0000"/>
                </a:solidFill>
              </a:rPr>
              <a:t>coefficienti</a:t>
            </a:r>
            <a:r>
              <a:rPr lang="it-IT" dirty="0"/>
              <a:t>, </a:t>
            </a:r>
            <a:r>
              <a:rPr lang="it-IT" dirty="0">
                <a:solidFill>
                  <a:srgbClr val="FF0000"/>
                </a:solidFill>
              </a:rPr>
              <a:t>X</a:t>
            </a:r>
            <a:r>
              <a:rPr lang="it-IT" dirty="0"/>
              <a:t> è la colonna delle </a:t>
            </a:r>
            <a:r>
              <a:rPr lang="it-IT" dirty="0">
                <a:solidFill>
                  <a:srgbClr val="FF0000"/>
                </a:solidFill>
              </a:rPr>
              <a:t>incognite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B</a:t>
            </a:r>
            <a:r>
              <a:rPr lang="it-IT" dirty="0"/>
              <a:t> è la colonna dei </a:t>
            </a:r>
            <a:r>
              <a:rPr lang="it-IT" dirty="0">
                <a:solidFill>
                  <a:srgbClr val="FF0000"/>
                </a:solidFill>
              </a:rPr>
              <a:t>termini noti</a:t>
            </a:r>
            <a:r>
              <a:rPr lang="it-IT" dirty="0"/>
              <a:t>: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76541"/>
            <a:ext cx="4536504" cy="140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5904656" cy="114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2008" y="602128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Notiamo che se A è una matrice invertibile, il sistema </a:t>
            </a:r>
            <a:r>
              <a:rPr lang="it-IT" dirty="0">
                <a:solidFill>
                  <a:srgbClr val="FF0000"/>
                </a:solidFill>
              </a:rPr>
              <a:t>AX = B </a:t>
            </a:r>
            <a:r>
              <a:rPr lang="it-IT" dirty="0"/>
              <a:t>avrà una sola soluzione data da:</a:t>
            </a:r>
          </a:p>
          <a:p>
            <a:r>
              <a:rPr lang="it-IT" dirty="0"/>
              <a:t>                                                                          </a:t>
            </a:r>
            <a:r>
              <a:rPr lang="it-IT" dirty="0">
                <a:solidFill>
                  <a:srgbClr val="FF0000"/>
                </a:solidFill>
              </a:rPr>
              <a:t>X = A</a:t>
            </a:r>
            <a:r>
              <a:rPr lang="it-IT" baseline="30000" dirty="0">
                <a:solidFill>
                  <a:srgbClr val="FF0000"/>
                </a:solidFill>
              </a:rPr>
              <a:t>−1</a:t>
            </a:r>
            <a:r>
              <a:rPr lang="it-IT" dirty="0">
                <a:solidFill>
                  <a:srgbClr val="FF0000"/>
                </a:solidFill>
              </a:rPr>
              <a:t>B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155679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EQUAZIONI LINEARI</a:t>
            </a:r>
          </a:p>
          <a:p>
            <a:pPr algn="just"/>
            <a:r>
              <a:rPr lang="it-IT" dirty="0"/>
              <a:t>La risoluzione di un sistema di equazioni lineari è un esempio in cui è utile il calcolo matriciale.</a:t>
            </a:r>
          </a:p>
          <a:p>
            <a:pPr algn="just"/>
            <a:r>
              <a:rPr lang="it-IT" dirty="0"/>
              <a:t>Un sistema lineare di m equazioni in n incognite: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6F83F8-9B45-4A08-93E8-46295E816104}"/>
                  </a:ext>
                </a:extLst>
              </p:cNvPr>
              <p:cNvSpPr txBox="1"/>
              <p:nvPr/>
            </p:nvSpPr>
            <p:spPr>
              <a:xfrm>
                <a:off x="3348844" y="1918610"/>
                <a:ext cx="2446311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e>
                            </m:mr>
                          </m:m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6F83F8-9B45-4A08-93E8-46295E816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844" y="1918610"/>
                <a:ext cx="2446311" cy="884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FB4817D-0625-4840-99B5-E237E0E02F49}"/>
              </a:ext>
            </a:extLst>
          </p:cNvPr>
          <p:cNvSpPr txBox="1"/>
          <p:nvPr/>
        </p:nvSpPr>
        <p:spPr>
          <a:xfrm>
            <a:off x="4114800" y="379693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BEEBA4-7048-4967-A4C4-6D489BAAD39C}"/>
                  </a:ext>
                </a:extLst>
              </p:cNvPr>
              <p:cNvSpPr/>
              <p:nvPr/>
            </p:nvSpPr>
            <p:spPr>
              <a:xfrm>
                <a:off x="3319525" y="3005518"/>
                <a:ext cx="2672847" cy="846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BBEEBA4-7048-4967-A4C4-6D489BAAD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525" y="3005518"/>
                <a:ext cx="2672847" cy="846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9F537C-94D2-4CA1-ABB5-3ADD9FBA9A1B}"/>
                  </a:ext>
                </a:extLst>
              </p:cNvPr>
              <p:cNvSpPr/>
              <p:nvPr/>
            </p:nvSpPr>
            <p:spPr>
              <a:xfrm>
                <a:off x="2568100" y="4940105"/>
                <a:ext cx="4175695" cy="1255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f>
                                  <m:fPr>
                                    <m:type m:val="skw"/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9F537C-94D2-4CA1-ABB5-3ADD9FBA9A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100" y="4940105"/>
                <a:ext cx="4175695" cy="12550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D6D90D4-5444-4785-A1D3-1578B548E671}"/>
              </a:ext>
            </a:extLst>
          </p:cNvPr>
          <p:cNvSpPr txBox="1"/>
          <p:nvPr/>
        </p:nvSpPr>
        <p:spPr>
          <a:xfrm>
            <a:off x="1187624" y="2275636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Esempio</a:t>
            </a:r>
            <a:r>
              <a:rPr lang="en-US" dirty="0"/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4FF9B9-5C16-4AF9-9D37-D3D3D6DA8079}"/>
              </a:ext>
            </a:extLst>
          </p:cNvPr>
          <p:cNvSpPr txBox="1"/>
          <p:nvPr/>
        </p:nvSpPr>
        <p:spPr>
          <a:xfrm>
            <a:off x="1187624" y="4138649"/>
            <a:ext cx="546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Invertendo</a:t>
            </a:r>
            <a:r>
              <a:rPr lang="en-US" dirty="0"/>
              <a:t> la </a:t>
            </a:r>
            <a:r>
              <a:rPr lang="en-US" dirty="0" err="1"/>
              <a:t>matrice</a:t>
            </a:r>
            <a:r>
              <a:rPr lang="en-US" dirty="0"/>
              <a:t> con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descritto</a:t>
            </a:r>
            <a:r>
              <a:rPr lang="en-US" dirty="0"/>
              <a:t>,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ottiene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63744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1772816"/>
            <a:ext cx="8610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Se in particolare il sistema lineare è omogeneo, ossia la matrice dei termini noti </a:t>
            </a:r>
            <a:r>
              <a:rPr lang="it-IT" dirty="0">
                <a:solidFill>
                  <a:srgbClr val="FF0000"/>
                </a:solidFill>
              </a:rPr>
              <a:t>B</a:t>
            </a:r>
            <a:r>
              <a:rPr lang="it-IT" dirty="0"/>
              <a:t> è tutta</a:t>
            </a:r>
          </a:p>
          <a:p>
            <a:r>
              <a:rPr lang="it-IT" dirty="0"/>
              <a:t>nulla, allora </a:t>
            </a:r>
            <a:r>
              <a:rPr lang="it-IT" dirty="0">
                <a:solidFill>
                  <a:srgbClr val="FF0000"/>
                </a:solidFill>
              </a:rPr>
              <a:t>AX = 0 </a:t>
            </a:r>
            <a:r>
              <a:rPr lang="it-IT" dirty="0"/>
              <a:t>avrà la sola soluzione nulla </a:t>
            </a:r>
            <a:r>
              <a:rPr lang="it-IT" dirty="0">
                <a:solidFill>
                  <a:srgbClr val="FF0000"/>
                </a:solidFill>
              </a:rPr>
              <a:t>X = 0 </a:t>
            </a:r>
            <a:r>
              <a:rPr lang="it-IT" dirty="0"/>
              <a:t>quando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ha inversa e quindi quando</a:t>
            </a:r>
          </a:p>
          <a:p>
            <a:r>
              <a:rPr lang="it-IT" dirty="0">
                <a:solidFill>
                  <a:srgbClr val="FF0000"/>
                </a:solidFill>
              </a:rPr>
              <a:t>det(A) diverso da 0</a:t>
            </a:r>
            <a:r>
              <a:rPr lang="it-IT" dirty="0"/>
              <a:t>, mentre avrà anche soluzioni non nulle quando </a:t>
            </a:r>
            <a:r>
              <a:rPr lang="it-IT" dirty="0">
                <a:solidFill>
                  <a:srgbClr val="FF0000"/>
                </a:solidFill>
              </a:rPr>
              <a:t>det(A) = 0</a:t>
            </a:r>
            <a:r>
              <a:rPr lang="it-IT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591" y="4725144"/>
            <a:ext cx="1152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AX = 0</a:t>
            </a:r>
          </a:p>
          <a:p>
            <a:pPr algn="ctr"/>
            <a:endParaRPr lang="it-IT" sz="2400" b="1" dirty="0">
              <a:solidFill>
                <a:srgbClr val="FF0000"/>
              </a:solidFill>
            </a:endParaRPr>
          </a:p>
          <a:p>
            <a:pPr algn="ctr"/>
            <a:r>
              <a:rPr lang="it-IT" dirty="0"/>
              <a:t>Soluzione:</a:t>
            </a:r>
          </a:p>
          <a:p>
            <a:pPr algn="ctr"/>
            <a:r>
              <a:rPr lang="it-IT" sz="2400" b="1" dirty="0">
                <a:solidFill>
                  <a:srgbClr val="FF0000"/>
                </a:solidFill>
              </a:rPr>
              <a:t>X = 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96B428-8359-4A9E-992C-08101255AD95}"/>
              </a:ext>
            </a:extLst>
          </p:cNvPr>
          <p:cNvGrpSpPr/>
          <p:nvPr/>
        </p:nvGrpSpPr>
        <p:grpSpPr>
          <a:xfrm>
            <a:off x="2029640" y="3154395"/>
            <a:ext cx="4254440" cy="1400531"/>
            <a:chOff x="2029640" y="3154395"/>
            <a:chExt cx="4254440" cy="1400531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A5501B8-547A-440C-8BC5-F55B206B6F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10625"/>
            <a:stretch/>
          </p:blipFill>
          <p:spPr bwMode="auto">
            <a:xfrm>
              <a:off x="2029640" y="3154395"/>
              <a:ext cx="4054528" cy="1400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D0AA577-F4E7-4AE8-93AF-EB086260E715}"/>
                </a:ext>
              </a:extLst>
            </p:cNvPr>
            <p:cNvSpPr txBox="1"/>
            <p:nvPr/>
          </p:nvSpPr>
          <p:spPr>
            <a:xfrm flipH="1">
              <a:off x="6084168" y="3212976"/>
              <a:ext cx="180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798DA0-E277-46D7-B183-F556745784BD}"/>
                </a:ext>
              </a:extLst>
            </p:cNvPr>
            <p:cNvSpPr txBox="1"/>
            <p:nvPr/>
          </p:nvSpPr>
          <p:spPr>
            <a:xfrm flipH="1">
              <a:off x="6084168" y="3504382"/>
              <a:ext cx="180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80B3F6-57E3-4E60-ADD0-5B1736A2FB96}"/>
                </a:ext>
              </a:extLst>
            </p:cNvPr>
            <p:cNvSpPr txBox="1"/>
            <p:nvPr/>
          </p:nvSpPr>
          <p:spPr>
            <a:xfrm flipH="1">
              <a:off x="6103790" y="4034606"/>
              <a:ext cx="180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743246-7CC3-4320-93DC-A54BA651474E}"/>
                  </a:ext>
                </a:extLst>
              </p:cNvPr>
              <p:cNvSpPr txBox="1"/>
              <p:nvPr/>
            </p:nvSpPr>
            <p:spPr>
              <a:xfrm>
                <a:off x="3782498" y="2074676"/>
                <a:ext cx="803169" cy="5575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3743246-7CC3-4320-93DC-A54BA6514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498" y="2074676"/>
                <a:ext cx="803169" cy="5575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7782707-E8B2-4711-B2B2-C2EA47686D6B}"/>
              </a:ext>
            </a:extLst>
          </p:cNvPr>
          <p:cNvSpPr txBox="1"/>
          <p:nvPr/>
        </p:nvSpPr>
        <p:spPr>
          <a:xfrm>
            <a:off x="107504" y="1683396"/>
            <a:ext cx="467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l’espressione</a:t>
            </a:r>
            <a:r>
              <a:rPr lang="en-US" dirty="0"/>
              <a:t> </a:t>
            </a:r>
            <a:r>
              <a:rPr lang="en-US" dirty="0" err="1"/>
              <a:t>matriciale</a:t>
            </a:r>
            <a:r>
              <a:rPr lang="en-US" dirty="0"/>
              <a:t> per la </a:t>
            </a:r>
            <a:r>
              <a:rPr lang="en-US" dirty="0" err="1"/>
              <a:t>soluzione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4A7E3-96D3-4317-8147-8F016BE47D39}"/>
                  </a:ext>
                </a:extLst>
              </p:cNvPr>
              <p:cNvSpPr txBox="1"/>
              <p:nvPr/>
            </p:nvSpPr>
            <p:spPr>
              <a:xfrm>
                <a:off x="107504" y="2924944"/>
                <a:ext cx="652396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 </a:t>
                </a:r>
                <a:r>
                  <a:rPr lang="en-US" dirty="0" err="1"/>
                  <a:t>vede</a:t>
                </a:r>
                <a:r>
                  <a:rPr lang="en-US" dirty="0"/>
                  <a:t> </a:t>
                </a:r>
                <a:r>
                  <a:rPr lang="en-US" dirty="0" err="1"/>
                  <a:t>che</a:t>
                </a:r>
                <a:r>
                  <a:rPr lang="en-US" dirty="0"/>
                  <a:t> </a:t>
                </a:r>
                <a:r>
                  <a:rPr lang="en-US" dirty="0" err="1"/>
                  <a:t>il</a:t>
                </a:r>
                <a:r>
                  <a:rPr lang="en-US" dirty="0"/>
                  <a:t> </a:t>
                </a:r>
                <a:r>
                  <a:rPr lang="en-US" dirty="0" err="1"/>
                  <a:t>vettore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X</a:t>
                </a:r>
                <a:r>
                  <a:rPr lang="en-US" dirty="0"/>
                  <a:t> </a:t>
                </a:r>
                <a:r>
                  <a:rPr lang="en-US" dirty="0" err="1"/>
                  <a:t>può</a:t>
                </a:r>
                <a:r>
                  <a:rPr lang="en-US" dirty="0"/>
                  <a:t> </a:t>
                </a:r>
                <a:r>
                  <a:rPr lang="en-US" dirty="0" err="1"/>
                  <a:t>avere</a:t>
                </a:r>
                <a:r>
                  <a:rPr lang="en-US" dirty="0"/>
                  <a:t> </a:t>
                </a:r>
                <a:r>
                  <a:rPr lang="en-US" dirty="0" err="1"/>
                  <a:t>elementi</a:t>
                </a:r>
                <a:r>
                  <a:rPr lang="en-US" dirty="0"/>
                  <a:t> non </a:t>
                </a:r>
                <a:r>
                  <a:rPr lang="en-US" dirty="0" err="1"/>
                  <a:t>nulli</a:t>
                </a:r>
                <a:r>
                  <a:rPr lang="en-US" dirty="0"/>
                  <a:t> solo 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ESEMPIO: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F64A7E3-96D3-4317-8147-8F016BE47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24944"/>
                <a:ext cx="6523965" cy="923330"/>
              </a:xfrm>
              <a:prstGeom prst="rect">
                <a:avLst/>
              </a:prstGeom>
              <a:blipFill>
                <a:blip r:embed="rId3"/>
                <a:stretch>
                  <a:fillRect l="-841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78F6E-4D10-4E8C-B6F5-6DA394BF327F}"/>
                  </a:ext>
                </a:extLst>
              </p:cNvPr>
              <p:cNvSpPr txBox="1"/>
              <p:nvPr/>
            </p:nvSpPr>
            <p:spPr>
              <a:xfrm>
                <a:off x="3329264" y="3627059"/>
                <a:ext cx="1709635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+15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A678F6E-4D10-4E8C-B6F5-6DA394BF3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64" y="3627059"/>
                <a:ext cx="1709635" cy="617861"/>
              </a:xfrm>
              <a:prstGeom prst="rect">
                <a:avLst/>
              </a:prstGeom>
              <a:blipFill>
                <a:blip r:embed="rId4"/>
                <a:stretch>
                  <a:fillRect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F22B8-3EAC-4077-B477-B67898E5E994}"/>
                  </a:ext>
                </a:extLst>
              </p:cNvPr>
              <p:cNvSpPr txBox="1"/>
              <p:nvPr/>
            </p:nvSpPr>
            <p:spPr>
              <a:xfrm>
                <a:off x="1479674" y="4805713"/>
                <a:ext cx="1889812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7F22B8-3EAC-4077-B477-B67898E5E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674" y="4805713"/>
                <a:ext cx="1889812" cy="492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D52B94-E1C1-48E8-BFA0-899509FB2029}"/>
              </a:ext>
            </a:extLst>
          </p:cNvPr>
          <p:cNvSpPr txBox="1"/>
          <p:nvPr/>
        </p:nvSpPr>
        <p:spPr>
          <a:xfrm>
            <a:off x="4213486" y="484290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 ha: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57ED1-7D0E-4974-9C06-2DD30E714984}"/>
                  </a:ext>
                </a:extLst>
              </p:cNvPr>
              <p:cNvSpPr txBox="1"/>
              <p:nvPr/>
            </p:nvSpPr>
            <p:spPr>
              <a:xfrm>
                <a:off x="5382797" y="4805712"/>
                <a:ext cx="1868525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57ED1-7D0E-4974-9C06-2DD30E714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797" y="4805712"/>
                <a:ext cx="1868525" cy="4929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7D01FEC-D9BE-4E81-9CBB-6CED72C71F2E}"/>
              </a:ext>
            </a:extLst>
          </p:cNvPr>
          <p:cNvSpPr txBox="1"/>
          <p:nvPr/>
        </p:nvSpPr>
        <p:spPr>
          <a:xfrm>
            <a:off x="119917" y="5884402"/>
            <a:ext cx="4380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Ambedue</a:t>
            </a:r>
            <a:r>
              <a:rPr lang="en-US" dirty="0"/>
              <a:t> le </a:t>
            </a:r>
            <a:r>
              <a:rPr lang="en-US" dirty="0" err="1"/>
              <a:t>equazioni</a:t>
            </a:r>
            <a:r>
              <a:rPr lang="en-US" dirty="0"/>
              <a:t> </a:t>
            </a:r>
            <a:r>
              <a:rPr lang="en-US" dirty="0" err="1"/>
              <a:t>portano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relazione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B894A6-E605-4473-BC48-E2CA2BB1AE4A}"/>
                  </a:ext>
                </a:extLst>
              </p:cNvPr>
              <p:cNvSpPr txBox="1"/>
              <p:nvPr/>
            </p:nvSpPr>
            <p:spPr>
              <a:xfrm>
                <a:off x="5038899" y="5806079"/>
                <a:ext cx="118429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B894A6-E605-4473-BC48-E2CA2BB1A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899" y="5806079"/>
                <a:ext cx="1184299" cy="525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022FD4-DC65-4809-A478-91D0D5E33D1F}"/>
                  </a:ext>
                </a:extLst>
              </p:cNvPr>
              <p:cNvSpPr txBox="1"/>
              <p:nvPr/>
            </p:nvSpPr>
            <p:spPr>
              <a:xfrm>
                <a:off x="107505" y="1683396"/>
                <a:ext cx="8640960" cy="792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Assegnando un </a:t>
                </a:r>
                <a:r>
                  <a:rPr lang="en-US" dirty="0" err="1"/>
                  <a:t>valore</a:t>
                </a:r>
                <a:r>
                  <a:rPr lang="en-US" dirty="0"/>
                  <a:t> </a:t>
                </a:r>
                <a:r>
                  <a:rPr lang="en-US" dirty="0" err="1"/>
                  <a:t>arbitrario</a:t>
                </a:r>
                <a:r>
                  <a:rPr lang="en-US" dirty="0"/>
                  <a:t> 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=6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otteniamo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Una </a:t>
                </a:r>
                <a:r>
                  <a:rPr lang="en-US" dirty="0" err="1"/>
                  <a:t>soluzione</a:t>
                </a:r>
                <a:r>
                  <a:rPr lang="en-US" dirty="0"/>
                  <a:t> è </a:t>
                </a:r>
                <a:r>
                  <a:rPr lang="en-US" dirty="0" err="1"/>
                  <a:t>pertanto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022FD4-DC65-4809-A478-91D0D5E33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1683396"/>
                <a:ext cx="8640960" cy="792846"/>
              </a:xfrm>
              <a:prstGeom prst="rect">
                <a:avLst/>
              </a:prstGeom>
              <a:blipFill>
                <a:blip r:embed="rId3"/>
                <a:stretch>
                  <a:fillRect l="-635" t="-3846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E8B9E-D269-4141-BA80-B9525A263A18}"/>
                  </a:ext>
                </a:extLst>
              </p:cNvPr>
              <p:cNvSpPr/>
              <p:nvPr/>
            </p:nvSpPr>
            <p:spPr>
              <a:xfrm>
                <a:off x="3297142" y="2998748"/>
                <a:ext cx="1309268" cy="7087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k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18E8B9E-D269-4141-BA80-B9525A263A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142" y="2998748"/>
                <a:ext cx="1309268" cy="708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169743-B1EE-41A9-819B-34096BE4E529}"/>
              </a:ext>
            </a:extLst>
          </p:cNvPr>
          <p:cNvSpPr txBox="1"/>
          <p:nvPr/>
        </p:nvSpPr>
        <p:spPr>
          <a:xfrm>
            <a:off x="107505" y="4229974"/>
            <a:ext cx="525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 </a:t>
            </a:r>
            <a:r>
              <a:rPr lang="en-US" dirty="0">
                <a:solidFill>
                  <a:srgbClr val="0070C0"/>
                </a:solidFill>
              </a:rPr>
              <a:t>k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assumere</a:t>
            </a:r>
            <a:r>
              <a:rPr lang="en-US" dirty="0"/>
              <a:t> </a:t>
            </a:r>
            <a:r>
              <a:rPr lang="en-US" dirty="0" err="1"/>
              <a:t>qualsiasi</a:t>
            </a:r>
            <a:r>
              <a:rPr lang="en-US" dirty="0"/>
              <a:t> </a:t>
            </a:r>
            <a:r>
              <a:rPr lang="en-US" dirty="0" err="1"/>
              <a:t>valore</a:t>
            </a:r>
            <a:r>
              <a:rPr lang="en-US" dirty="0"/>
              <a:t> (0 </a:t>
            </a:r>
            <a:r>
              <a:rPr lang="en-US" dirty="0" err="1"/>
              <a:t>compreso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12E2A8-54A8-44F9-9A3D-33689352A7A9}"/>
              </a:ext>
            </a:extLst>
          </p:cNvPr>
          <p:cNvSpPr txBox="1"/>
          <p:nvPr/>
        </p:nvSpPr>
        <p:spPr>
          <a:xfrm>
            <a:off x="3111962" y="1772816"/>
            <a:ext cx="294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AUTOVALORI E AUTOVETTORI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9B0707-3BB0-4F21-BDBE-239A0D1453ED}"/>
                  </a:ext>
                </a:extLst>
              </p:cNvPr>
              <p:cNvSpPr txBox="1"/>
              <p:nvPr/>
            </p:nvSpPr>
            <p:spPr>
              <a:xfrm>
                <a:off x="310884" y="2258288"/>
                <a:ext cx="85052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Nella </a:t>
                </a:r>
                <a:r>
                  <a:rPr lang="en-US" dirty="0" err="1"/>
                  <a:t>soluzione</a:t>
                </a:r>
                <a:r>
                  <a:rPr lang="en-US" dirty="0"/>
                  <a:t> </a:t>
                </a:r>
                <a:r>
                  <a:rPr lang="en-US" dirty="0" err="1"/>
                  <a:t>dell’equazione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err="1"/>
                  <a:t>gli</a:t>
                </a:r>
                <a:r>
                  <a:rPr lang="en-US" dirty="0"/>
                  <a:t> </a:t>
                </a:r>
                <a:r>
                  <a:rPr lang="en-US" dirty="0" err="1"/>
                  <a:t>elementi</a:t>
                </a:r>
                <a:r>
                  <a:rPr lang="en-US" dirty="0"/>
                  <a:t> del </a:t>
                </a:r>
                <a:r>
                  <a:rPr lang="en-US" dirty="0" err="1"/>
                  <a:t>vettore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err="1"/>
                  <a:t>sono</a:t>
                </a:r>
                <a:r>
                  <a:rPr lang="en-US" dirty="0"/>
                  <a:t> </a:t>
                </a:r>
                <a:r>
                  <a:rPr lang="en-US" dirty="0" err="1"/>
                  <a:t>combinazioni</a:t>
                </a:r>
                <a:r>
                  <a:rPr lang="en-US" dirty="0"/>
                  <a:t> </a:t>
                </a:r>
                <a:r>
                  <a:rPr lang="en-US" dirty="0" err="1"/>
                  <a:t>lineari</a:t>
                </a:r>
                <a:r>
                  <a:rPr lang="en-US" dirty="0"/>
                  <a:t> </a:t>
                </a:r>
                <a:r>
                  <a:rPr lang="en-US" dirty="0" err="1"/>
                  <a:t>delle</a:t>
                </a:r>
                <a:r>
                  <a:rPr lang="en-US" dirty="0"/>
                  <a:t> </a:t>
                </a:r>
                <a:r>
                  <a:rPr lang="en-US" dirty="0" err="1"/>
                  <a:t>incognite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Il </a:t>
                </a:r>
                <a:r>
                  <a:rPr lang="en-US" dirty="0" err="1"/>
                  <a:t>cosidetto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problema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degli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autovettori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pone </a:t>
                </a:r>
                <a:r>
                  <a:rPr lang="en-US" dirty="0" err="1"/>
                  <a:t>quando</a:t>
                </a:r>
                <a:r>
                  <a:rPr lang="en-US" dirty="0"/>
                  <a:t> </a:t>
                </a:r>
                <a:r>
                  <a:rPr lang="en-US" dirty="0" err="1"/>
                  <a:t>l’intero</a:t>
                </a:r>
                <a:r>
                  <a:rPr lang="en-US" dirty="0"/>
                  <a:t> </a:t>
                </a:r>
                <a:r>
                  <a:rPr lang="en-US" dirty="0" err="1"/>
                  <a:t>vettore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è </a:t>
                </a:r>
                <a:r>
                  <a:rPr lang="en-US" dirty="0" err="1"/>
                  <a:t>proporzionale</a:t>
                </a:r>
                <a:r>
                  <a:rPr lang="en-US" dirty="0"/>
                  <a:t> </a:t>
                </a:r>
                <a:r>
                  <a:rPr lang="en-US" dirty="0" err="1"/>
                  <a:t>all’incognta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cioè</a:t>
                </a:r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9B0707-3BB0-4F21-BDBE-239A0D145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84" y="2258288"/>
                <a:ext cx="8505256" cy="923330"/>
              </a:xfrm>
              <a:prstGeom prst="rect">
                <a:avLst/>
              </a:prstGeom>
              <a:blipFill>
                <a:blip r:embed="rId3"/>
                <a:stretch>
                  <a:fillRect l="-64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AE8ECB-5310-405E-8858-2B1B145367BF}"/>
                  </a:ext>
                </a:extLst>
              </p:cNvPr>
              <p:cNvSpPr txBox="1"/>
              <p:nvPr/>
            </p:nvSpPr>
            <p:spPr>
              <a:xfrm>
                <a:off x="3955671" y="3573016"/>
                <a:ext cx="9217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AE8ECB-5310-405E-8858-2B1B145367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671" y="3573016"/>
                <a:ext cx="921791" cy="276999"/>
              </a:xfrm>
              <a:prstGeom prst="rect">
                <a:avLst/>
              </a:prstGeom>
              <a:blipFill>
                <a:blip r:embed="rId4"/>
                <a:stretch>
                  <a:fillRect l="-5960" r="-5298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F563E0-FBFD-4C43-9A81-AEBC90B83D57}"/>
                  </a:ext>
                </a:extLst>
              </p:cNvPr>
              <p:cNvSpPr/>
              <p:nvPr/>
            </p:nvSpPr>
            <p:spPr>
              <a:xfrm>
                <a:off x="5884997" y="3563724"/>
                <a:ext cx="105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FF563E0-FBFD-4C43-9A81-AEBC90B83D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97" y="3563724"/>
                <a:ext cx="105189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7570F50-A3DE-4E58-93F8-B8FC32BF93F1}"/>
              </a:ext>
            </a:extLst>
          </p:cNvPr>
          <p:cNvSpPr txBox="1"/>
          <p:nvPr/>
        </p:nvSpPr>
        <p:spPr>
          <a:xfrm>
            <a:off x="310884" y="4437112"/>
            <a:ext cx="360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risalire</a:t>
            </a:r>
            <a:r>
              <a:rPr lang="en-US" dirty="0"/>
              <a:t> al </a:t>
            </a:r>
            <a:r>
              <a:rPr lang="en-US" dirty="0" err="1"/>
              <a:t>vettore</a:t>
            </a:r>
            <a:r>
              <a:rPr lang="en-US" dirty="0"/>
              <a:t> X </a:t>
            </a:r>
            <a:r>
              <a:rPr lang="en-US" dirty="0" err="1"/>
              <a:t>risolvendo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999E2E-52EB-4504-BD51-217FD09BC382}"/>
                  </a:ext>
                </a:extLst>
              </p:cNvPr>
              <p:cNvSpPr txBox="1"/>
              <p:nvPr/>
            </p:nvSpPr>
            <p:spPr>
              <a:xfrm>
                <a:off x="3686398" y="5393541"/>
                <a:ext cx="14603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999E2E-52EB-4504-BD51-217FD09BC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398" y="5393541"/>
                <a:ext cx="1460336" cy="276999"/>
              </a:xfrm>
              <a:prstGeom prst="rect">
                <a:avLst/>
              </a:prstGeom>
              <a:blipFill>
                <a:blip r:embed="rId6"/>
                <a:stretch>
                  <a:fillRect r="-334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71D3EC-04FB-4A0E-8466-A2F2E2B8F7DB}"/>
              </a:ext>
            </a:extLst>
          </p:cNvPr>
          <p:cNvSpPr txBox="1"/>
          <p:nvPr/>
        </p:nvSpPr>
        <p:spPr>
          <a:xfrm>
            <a:off x="284683" y="1772816"/>
            <a:ext cx="839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Soluzioni</a:t>
            </a:r>
            <a:r>
              <a:rPr lang="en-US" dirty="0"/>
              <a:t> non </a:t>
            </a:r>
            <a:r>
              <a:rPr lang="en-US" dirty="0" err="1"/>
              <a:t>triviali</a:t>
            </a:r>
            <a:r>
              <a:rPr lang="en-US" dirty="0"/>
              <a:t> di </a:t>
            </a:r>
            <a:r>
              <a:rPr lang="en-US" dirty="0" err="1"/>
              <a:t>quest’equazione</a:t>
            </a:r>
            <a:r>
              <a:rPr lang="en-US" dirty="0"/>
              <a:t> </a:t>
            </a:r>
            <a:r>
              <a:rPr lang="en-US" dirty="0" err="1"/>
              <a:t>omogenea</a:t>
            </a:r>
            <a:r>
              <a:rPr lang="en-US" dirty="0"/>
              <a:t> </a:t>
            </a:r>
            <a:r>
              <a:rPr lang="en-US" dirty="0" err="1"/>
              <a:t>eistono</a:t>
            </a:r>
            <a:r>
              <a:rPr lang="en-US" dirty="0"/>
              <a:t> solo se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determinante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matrice</a:t>
            </a:r>
            <a:r>
              <a:rPr lang="en-US" dirty="0"/>
              <a:t> è </a:t>
            </a:r>
            <a:r>
              <a:rPr lang="en-US" dirty="0" err="1"/>
              <a:t>nullo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56C684-D673-4D77-B45C-67D3DB742761}"/>
                  </a:ext>
                </a:extLst>
              </p:cNvPr>
              <p:cNvSpPr txBox="1"/>
              <p:nvPr/>
            </p:nvSpPr>
            <p:spPr>
              <a:xfrm>
                <a:off x="3063648" y="2708920"/>
                <a:ext cx="4312847" cy="1068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   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21       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1          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𝑛𝑛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=0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56C684-D673-4D77-B45C-67D3DB742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648" y="2708920"/>
                <a:ext cx="4312847" cy="1068434"/>
              </a:xfrm>
              <a:prstGeom prst="rect">
                <a:avLst/>
              </a:prstGeom>
              <a:blipFill>
                <a:blip r:embed="rId3"/>
                <a:stretch>
                  <a:fillRect r="-2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717A4-17C7-40F7-845E-274376637638}"/>
                  </a:ext>
                </a:extLst>
              </p:cNvPr>
              <p:cNvSpPr txBox="1"/>
              <p:nvPr/>
            </p:nvSpPr>
            <p:spPr>
              <a:xfrm>
                <a:off x="284683" y="4412357"/>
                <a:ext cx="83917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Quest’equazione è un </a:t>
                </a:r>
                <a:r>
                  <a:rPr lang="en-US" dirty="0" err="1"/>
                  <a:t>polinomio</a:t>
                </a:r>
                <a:r>
                  <a:rPr lang="en-US" dirty="0"/>
                  <a:t> di </a:t>
                </a:r>
                <a:r>
                  <a:rPr lang="en-US" dirty="0" err="1"/>
                  <a:t>grado</a:t>
                </a:r>
                <a:r>
                  <a:rPr lang="en-US" dirty="0"/>
                  <a:t> 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I </a:t>
                </a:r>
                <a:r>
                  <a:rPr lang="en-US" dirty="0" err="1"/>
                  <a:t>valore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che</a:t>
                </a:r>
                <a:r>
                  <a:rPr lang="en-US" dirty="0"/>
                  <a:t> </a:t>
                </a:r>
                <a:r>
                  <a:rPr lang="en-US" dirty="0" err="1"/>
                  <a:t>soddisfano</a:t>
                </a:r>
                <a:r>
                  <a:rPr lang="en-US" dirty="0"/>
                  <a:t> </a:t>
                </a:r>
                <a:r>
                  <a:rPr lang="en-US" dirty="0" err="1"/>
                  <a:t>l’equazione</a:t>
                </a:r>
                <a:r>
                  <a:rPr lang="en-US" dirty="0"/>
                  <a:t> </a:t>
                </a:r>
                <a:r>
                  <a:rPr lang="en-US" dirty="0" err="1"/>
                  <a:t>si</a:t>
                </a:r>
                <a:r>
                  <a:rPr lang="en-US" dirty="0"/>
                  <a:t> </a:t>
                </a:r>
                <a:r>
                  <a:rPr lang="en-US" dirty="0" err="1"/>
                  <a:t>dicono</a:t>
                </a:r>
                <a:r>
                  <a:rPr lang="en-US" dirty="0"/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autovalori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e le </a:t>
                </a:r>
                <a:r>
                  <a:rPr lang="en-US" dirty="0" err="1"/>
                  <a:t>corrispondenti</a:t>
                </a:r>
                <a:r>
                  <a:rPr lang="en-US" dirty="0"/>
                  <a:t> </a:t>
                </a:r>
                <a:r>
                  <a:rPr lang="en-US" dirty="0" err="1"/>
                  <a:t>soluzioni</a:t>
                </a:r>
                <a:r>
                  <a:rPr lang="en-US" dirty="0"/>
                  <a:t> per X </a:t>
                </a:r>
                <a:r>
                  <a:rPr lang="en-US" dirty="0" err="1">
                    <a:solidFill>
                      <a:srgbClr val="FF0000"/>
                    </a:solidFill>
                  </a:rPr>
                  <a:t>autovettori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D5717A4-17C7-40F7-845E-274376637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83" y="4412357"/>
                <a:ext cx="8391774" cy="646331"/>
              </a:xfrm>
              <a:prstGeom prst="rect">
                <a:avLst/>
              </a:prstGeom>
              <a:blipFill>
                <a:blip r:embed="rId4"/>
                <a:stretch>
                  <a:fillRect l="-654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4F0A4-2192-479D-876E-F7BBB0EEE621}"/>
              </a:ext>
            </a:extLst>
          </p:cNvPr>
          <p:cNvSpPr txBox="1"/>
          <p:nvPr/>
        </p:nvSpPr>
        <p:spPr>
          <a:xfrm>
            <a:off x="284683" y="1772816"/>
            <a:ext cx="83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Equazione caratteristica di una matrice 2x2: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6F8BA0-E98F-4063-B0CB-DB295C0AB2A8}"/>
                  </a:ext>
                </a:extLst>
              </p:cNvPr>
              <p:cNvSpPr/>
              <p:nvPr/>
            </p:nvSpPr>
            <p:spPr>
              <a:xfrm>
                <a:off x="3600809" y="2276872"/>
                <a:ext cx="1759521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A6F8BA0-E98F-4063-B0CB-DB295C0AB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09" y="2276872"/>
                <a:ext cx="1759521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339FC5-1033-427F-95D0-5D44BF62D378}"/>
                  </a:ext>
                </a:extLst>
              </p:cNvPr>
              <p:cNvSpPr/>
              <p:nvPr/>
            </p:nvSpPr>
            <p:spPr>
              <a:xfrm>
                <a:off x="3330837" y="3356992"/>
                <a:ext cx="2510174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0339FC5-1033-427F-95D0-5D44BF62D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837" y="3356992"/>
                <a:ext cx="2510174" cy="616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300E910-BFFC-4E79-A693-1C7C9EDE9C2A}"/>
              </a:ext>
            </a:extLst>
          </p:cNvPr>
          <p:cNvSpPr txBox="1"/>
          <p:nvPr/>
        </p:nvSpPr>
        <p:spPr>
          <a:xfrm>
            <a:off x="284682" y="2924944"/>
            <a:ext cx="83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equazione</a:t>
            </a:r>
            <a:r>
              <a:rPr lang="en-US" dirty="0"/>
              <a:t> </a:t>
            </a:r>
            <a:r>
              <a:rPr lang="en-US" dirty="0" err="1"/>
              <a:t>caratteristica</a:t>
            </a:r>
            <a:r>
              <a:rPr lang="en-US" dirty="0"/>
              <a:t> è: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EDA150-9CDD-485D-8697-A89EFA4B7E33}"/>
              </a:ext>
            </a:extLst>
          </p:cNvPr>
          <p:cNvSpPr txBox="1"/>
          <p:nvPr/>
        </p:nvSpPr>
        <p:spPr>
          <a:xfrm>
            <a:off x="284682" y="3933056"/>
            <a:ext cx="83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Ovvero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D5B7B5-CA8B-46E3-BBE0-15018119E444}"/>
                  </a:ext>
                </a:extLst>
              </p:cNvPr>
              <p:cNvSpPr txBox="1"/>
              <p:nvPr/>
            </p:nvSpPr>
            <p:spPr>
              <a:xfrm>
                <a:off x="2951973" y="4221088"/>
                <a:ext cx="32400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D5B7B5-CA8B-46E3-BBE0-15018119E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973" y="4221088"/>
                <a:ext cx="3240054" cy="276999"/>
              </a:xfrm>
              <a:prstGeom prst="rect">
                <a:avLst/>
              </a:prstGeom>
              <a:blipFill>
                <a:blip r:embed="rId5"/>
                <a:stretch>
                  <a:fillRect r="-131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4609B3-1B8D-439D-A941-3856160903BA}"/>
                  </a:ext>
                </a:extLst>
              </p:cNvPr>
              <p:cNvSpPr txBox="1"/>
              <p:nvPr/>
            </p:nvSpPr>
            <p:spPr>
              <a:xfrm>
                <a:off x="2363520" y="4574204"/>
                <a:ext cx="44448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4609B3-1B8D-439D-A941-385616090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20" y="4574204"/>
                <a:ext cx="4444807" cy="276999"/>
              </a:xfrm>
              <a:prstGeom prst="rect">
                <a:avLst/>
              </a:prstGeom>
              <a:blipFill>
                <a:blip r:embed="rId6"/>
                <a:stretch>
                  <a:fillRect t="-4348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9C50F-A008-4B74-B503-B5588A06FE3B}"/>
                  </a:ext>
                </a:extLst>
              </p:cNvPr>
              <p:cNvSpPr txBox="1"/>
              <p:nvPr/>
            </p:nvSpPr>
            <p:spPr>
              <a:xfrm>
                <a:off x="3572115" y="4995947"/>
                <a:ext cx="1816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9C50F-A008-4B74-B503-B5588A06F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115" y="4995947"/>
                <a:ext cx="1816908" cy="276999"/>
              </a:xfrm>
              <a:prstGeom prst="rect">
                <a:avLst/>
              </a:prstGeom>
              <a:blipFill>
                <a:blip r:embed="rId7"/>
                <a:stretch>
                  <a:fillRect l="-2685" t="-4444" r="-234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2BC45C-A4A8-4EB0-BB0B-47FBBF0A9DA7}"/>
                  </a:ext>
                </a:extLst>
              </p:cNvPr>
              <p:cNvSpPr txBox="1"/>
              <p:nvPr/>
            </p:nvSpPr>
            <p:spPr>
              <a:xfrm>
                <a:off x="3187811" y="5737953"/>
                <a:ext cx="2417650" cy="6044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2BC45C-A4A8-4EB0-BB0B-47FBBF0A9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811" y="5737953"/>
                <a:ext cx="2417650" cy="6044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AF10E9-F72A-49FC-86EC-50C2DAA3EF40}"/>
              </a:ext>
            </a:extLst>
          </p:cNvPr>
          <p:cNvSpPr txBox="1"/>
          <p:nvPr/>
        </p:nvSpPr>
        <p:spPr>
          <a:xfrm>
            <a:off x="269482" y="5316210"/>
            <a:ext cx="83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L’equazione</a:t>
            </a:r>
            <a:r>
              <a:rPr lang="en-US" dirty="0"/>
              <a:t> ha 2 </a:t>
            </a:r>
            <a:r>
              <a:rPr lang="en-US" dirty="0" err="1"/>
              <a:t>radici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F265BD-6EDD-495E-B402-C410F018FB27}"/>
                  </a:ext>
                </a:extLst>
              </p:cNvPr>
              <p:cNvSpPr/>
              <p:nvPr/>
            </p:nvSpPr>
            <p:spPr>
              <a:xfrm>
                <a:off x="683568" y="1628800"/>
                <a:ext cx="5872890" cy="585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m:rPr>
                        <m:sty m:val="p"/>
                      </m:rPr>
                      <a:rPr lang="el-GR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3F265BD-6EDD-495E-B402-C410F018FB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628800"/>
                <a:ext cx="5872890" cy="585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F06780-B961-403E-AA84-5E44885B62D0}"/>
                  </a:ext>
                </a:extLst>
              </p:cNvPr>
              <p:cNvSpPr txBox="1"/>
              <p:nvPr/>
            </p:nvSpPr>
            <p:spPr>
              <a:xfrm>
                <a:off x="4427984" y="2330364"/>
                <a:ext cx="2206053" cy="5786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4+12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F06780-B961-403E-AA84-5E44885B6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2330364"/>
                <a:ext cx="2206053" cy="5786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4A56C6-969B-4A2A-B5F3-1C47073F7CC6}"/>
                  </a:ext>
                </a:extLst>
              </p:cNvPr>
              <p:cNvSpPr txBox="1"/>
              <p:nvPr/>
            </p:nvSpPr>
            <p:spPr>
              <a:xfrm>
                <a:off x="6977373" y="230824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44A56C6-969B-4A2A-B5F3-1C47073F7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373" y="2308243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20215-CF15-4006-B706-AD4E8AC8B9FB}"/>
                  </a:ext>
                </a:extLst>
              </p:cNvPr>
              <p:cNvSpPr txBox="1"/>
              <p:nvPr/>
            </p:nvSpPr>
            <p:spPr>
              <a:xfrm>
                <a:off x="6890810" y="2615283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E820215-CF15-4006-B706-AD4E8AC8B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810" y="2615283"/>
                <a:ext cx="354264" cy="276999"/>
              </a:xfrm>
              <a:prstGeom prst="rect">
                <a:avLst/>
              </a:prstGeom>
              <a:blipFill>
                <a:blip r:embed="rId6"/>
                <a:stretch>
                  <a:fillRect l="-1724" r="-1724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FD886A-F4CF-4B59-811E-59E3051E0A86}"/>
              </a:ext>
            </a:extLst>
          </p:cNvPr>
          <p:cNvCxnSpPr>
            <a:stCxn id="5" idx="3"/>
            <a:endCxn id="2" idx="1"/>
          </p:cNvCxnSpPr>
          <p:nvPr/>
        </p:nvCxnSpPr>
        <p:spPr>
          <a:xfrm flipV="1">
            <a:off x="6634037" y="2446743"/>
            <a:ext cx="343336" cy="172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F27671-0B8E-454A-8F86-6084BDC99D28}"/>
              </a:ext>
            </a:extLst>
          </p:cNvPr>
          <p:cNvCxnSpPr>
            <a:endCxn id="7" idx="1"/>
          </p:cNvCxnSpPr>
          <p:nvPr/>
        </p:nvCxnSpPr>
        <p:spPr>
          <a:xfrm>
            <a:off x="6628573" y="2602973"/>
            <a:ext cx="262237" cy="150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8BFF25A-5C15-47E3-9000-A55CFFCF9A3B}"/>
              </a:ext>
            </a:extLst>
          </p:cNvPr>
          <p:cNvSpPr txBox="1"/>
          <p:nvPr/>
        </p:nvSpPr>
        <p:spPr>
          <a:xfrm>
            <a:off x="539552" y="2913759"/>
            <a:ext cx="83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trovare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autovettori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BD69A-B5A1-4BCD-B309-444685F1A4ED}"/>
                  </a:ext>
                </a:extLst>
              </p:cNvPr>
              <p:cNvSpPr txBox="1"/>
              <p:nvPr/>
            </p:nvSpPr>
            <p:spPr>
              <a:xfrm>
                <a:off x="683568" y="3489823"/>
                <a:ext cx="3841116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5−3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−3−3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CBD69A-B5A1-4BCD-B309-444685F1A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89823"/>
                <a:ext cx="3841116" cy="4929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67485022-ACA5-4CE6-9E5C-1C7E603DB5CE}"/>
              </a:ext>
            </a:extLst>
          </p:cNvPr>
          <p:cNvSpPr txBox="1"/>
          <p:nvPr/>
        </p:nvSpPr>
        <p:spPr>
          <a:xfrm>
            <a:off x="539552" y="4344627"/>
            <a:ext cx="839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 </a:t>
            </a:r>
            <a:r>
              <a:rPr lang="en-US" dirty="0" err="1"/>
              <a:t>equazioni</a:t>
            </a:r>
            <a:r>
              <a:rPr lang="en-US" dirty="0"/>
              <a:t> </a:t>
            </a:r>
            <a:r>
              <a:rPr lang="en-US" dirty="0" err="1"/>
              <a:t>omogenee</a:t>
            </a:r>
            <a:r>
              <a:rPr lang="en-US" dirty="0"/>
              <a:t> da </a:t>
            </a:r>
            <a:r>
              <a:rPr lang="en-US" dirty="0" err="1"/>
              <a:t>risolvere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B5593D-915B-4154-9371-DDB5EC59412D}"/>
                  </a:ext>
                </a:extLst>
              </p:cNvPr>
              <p:cNvSpPr txBox="1"/>
              <p:nvPr/>
            </p:nvSpPr>
            <p:spPr>
              <a:xfrm>
                <a:off x="5083060" y="4164586"/>
                <a:ext cx="1944763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B5593D-915B-4154-9371-DDB5EC594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3060" y="4164586"/>
                <a:ext cx="1944763" cy="6178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167D3D-D4EE-421A-9F67-CCA194D035C6}"/>
                  </a:ext>
                </a:extLst>
              </p:cNvPr>
              <p:cNvSpPr txBox="1"/>
              <p:nvPr/>
            </p:nvSpPr>
            <p:spPr>
              <a:xfrm>
                <a:off x="6601934" y="5075808"/>
                <a:ext cx="1314591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D167D3D-D4EE-421A-9F67-CCA194D035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934" y="5075808"/>
                <a:ext cx="1314591" cy="4601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66F9B-17DE-43AE-BE38-D6DACC73F86F}"/>
                  </a:ext>
                </a:extLst>
              </p:cNvPr>
              <p:cNvSpPr txBox="1"/>
              <p:nvPr/>
            </p:nvSpPr>
            <p:spPr>
              <a:xfrm>
                <a:off x="4372926" y="5888373"/>
                <a:ext cx="1331518" cy="492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0366F9B-17DE-43AE-BE38-D6DACC73F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926" y="5888373"/>
                <a:ext cx="1331518" cy="4929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61F741-6903-4286-A6C0-5EB2B7FBAF6F}"/>
                  </a:ext>
                </a:extLst>
              </p:cNvPr>
              <p:cNvSpPr txBox="1"/>
              <p:nvPr/>
            </p:nvSpPr>
            <p:spPr>
              <a:xfrm>
                <a:off x="539552" y="5169572"/>
                <a:ext cx="8391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Ponendo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arbitrariamente</a:t>
                </a:r>
                <a:r>
                  <a:rPr lang="en-US" dirty="0"/>
                  <a:t> a 1, ne segue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61F741-6903-4286-A6C0-5EB2B7FBA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69572"/>
                <a:ext cx="8391774" cy="369332"/>
              </a:xfrm>
              <a:prstGeom prst="rect">
                <a:avLst/>
              </a:prstGeom>
              <a:blipFill>
                <a:blip r:embed="rId11"/>
                <a:stretch>
                  <a:fillRect l="-6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4EF15C-D318-4017-BB20-CBE44EA77545}"/>
                  </a:ext>
                </a:extLst>
              </p:cNvPr>
              <p:cNvSpPr txBox="1"/>
              <p:nvPr/>
            </p:nvSpPr>
            <p:spPr>
              <a:xfrm>
                <a:off x="539552" y="5994517"/>
                <a:ext cx="3672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Analogamente per</a:t>
                </a:r>
                <a:r>
                  <a:rPr lang="el-GR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si </a:t>
                </a:r>
                <a:r>
                  <a:rPr lang="en-US" dirty="0" err="1"/>
                  <a:t>trova</a:t>
                </a:r>
                <a:r>
                  <a:rPr lang="en-US" dirty="0"/>
                  <a:t>: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4EF15C-D318-4017-BB20-CBE44EA77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994517"/>
                <a:ext cx="3672408" cy="369332"/>
              </a:xfrm>
              <a:prstGeom prst="rect">
                <a:avLst/>
              </a:prstGeom>
              <a:blipFill>
                <a:blip r:embed="rId12"/>
                <a:stretch>
                  <a:fillRect l="-149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8897912" cy="40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4</a:t>
            </a:fld>
            <a:endParaRPr lang="it-IT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763688" y="1988840"/>
            <a:ext cx="543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Mentre la </a:t>
            </a:r>
            <a:r>
              <a:rPr lang="it-IT" dirty="0">
                <a:solidFill>
                  <a:srgbClr val="FF0000"/>
                </a:solidFill>
              </a:rPr>
              <a:t>matrice è rettangolare </a:t>
            </a:r>
            <a:r>
              <a:rPr lang="it-IT" dirty="0"/>
              <a:t>di ordine m x n se m≠n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284984"/>
            <a:ext cx="678973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28800"/>
            <a:ext cx="5400600" cy="517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7236296" cy="50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86706"/>
            <a:ext cx="7704856" cy="507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3861048"/>
            <a:ext cx="779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una matrice quadrata </a:t>
            </a:r>
            <a:r>
              <a:rPr lang="it-IT" i="1" dirty="0"/>
              <a:t>A si dice </a:t>
            </a:r>
            <a:r>
              <a:rPr lang="it-IT" b="1" i="1" dirty="0">
                <a:solidFill>
                  <a:srgbClr val="FF0000"/>
                </a:solidFill>
              </a:rPr>
              <a:t>diagonale quando tutti gli elementi sono uguali </a:t>
            </a:r>
            <a:r>
              <a:rPr lang="it-IT" dirty="0"/>
              <a:t>a</a:t>
            </a:r>
          </a:p>
          <a:p>
            <a:r>
              <a:rPr lang="it-IT" dirty="0"/>
              <a:t>zero tranne quelli che si trovano sulla diagonale principale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869160"/>
            <a:ext cx="31623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899592" y="2060848"/>
            <a:ext cx="6408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diagonale principale è formata dagli elementi:</a:t>
            </a:r>
          </a:p>
          <a:p>
            <a:endParaRPr lang="it-IT" dirty="0"/>
          </a:p>
          <a:p>
            <a:pPr algn="ctr"/>
            <a:r>
              <a:rPr lang="it-IT" b="1" dirty="0"/>
              <a:t>A</a:t>
            </a:r>
            <a:r>
              <a:rPr lang="it-IT" b="1" baseline="-25000" dirty="0"/>
              <a:t>11</a:t>
            </a:r>
            <a:r>
              <a:rPr lang="it-IT" b="1" dirty="0"/>
              <a:t>, A</a:t>
            </a:r>
            <a:r>
              <a:rPr lang="it-IT" b="1" baseline="-25000" dirty="0"/>
              <a:t>22</a:t>
            </a:r>
            <a:r>
              <a:rPr lang="it-IT" b="1" dirty="0"/>
              <a:t>, .... A</a:t>
            </a:r>
            <a:r>
              <a:rPr lang="it-IT" b="1" baseline="-25000" dirty="0"/>
              <a:t>ii</a:t>
            </a:r>
            <a:r>
              <a:rPr lang="it-IT" b="1" dirty="0"/>
              <a:t>, ..... A</a:t>
            </a:r>
            <a:r>
              <a:rPr lang="it-IT" b="1" baseline="-25000" dirty="0"/>
              <a:t>nn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6</a:t>
            </a:fld>
            <a:endParaRPr lang="it-IT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060848"/>
            <a:ext cx="8641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Una </a:t>
            </a:r>
            <a:r>
              <a:rPr lang="it-IT" dirty="0">
                <a:solidFill>
                  <a:srgbClr val="FF0000"/>
                </a:solidFill>
              </a:rPr>
              <a:t>matrice è simmetrica </a:t>
            </a:r>
            <a:r>
              <a:rPr lang="it-IT" dirty="0"/>
              <a:t>se ha simmetria negli elementi rispetto alla diagonale principale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284984"/>
            <a:ext cx="31051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1920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7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1772816"/>
            <a:ext cx="8856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SOMMA</a:t>
            </a:r>
          </a:p>
          <a:p>
            <a:r>
              <a:rPr lang="it-IT" dirty="0"/>
              <a:t>Gli elementi della matrice somma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/>
              <a:t> si ottengono sommando gli elementi corrispondenti delle due matrici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B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Alle matrici dello stesso tipo A = (a</a:t>
            </a:r>
            <a:r>
              <a:rPr lang="it-IT" baseline="-25000" dirty="0"/>
              <a:t>ij</a:t>
            </a:r>
            <a:r>
              <a:rPr lang="it-IT" dirty="0"/>
              <a:t>) e B = (b</a:t>
            </a:r>
            <a:r>
              <a:rPr lang="it-IT" baseline="-25000" dirty="0"/>
              <a:t>ij</a:t>
            </a:r>
            <a:r>
              <a:rPr lang="it-IT" dirty="0"/>
              <a:t>) si fa corrispondere la matrice C = (c</a:t>
            </a:r>
            <a:r>
              <a:rPr lang="it-IT" baseline="-25000" dirty="0"/>
              <a:t>ij</a:t>
            </a:r>
            <a:r>
              <a:rPr lang="it-IT" dirty="0"/>
              <a:t> = a</a:t>
            </a:r>
            <a:r>
              <a:rPr lang="it-IT" baseline="-25000" dirty="0"/>
              <a:t>ij </a:t>
            </a:r>
            <a:r>
              <a:rPr lang="it-IT" dirty="0"/>
              <a:t>+ b</a:t>
            </a:r>
            <a:r>
              <a:rPr lang="it-IT" baseline="-25000" dirty="0"/>
              <a:t>ij</a:t>
            </a:r>
            <a:r>
              <a:rPr lang="it-IT" dirty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243" y="3284984"/>
            <a:ext cx="27527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26098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221088"/>
            <a:ext cx="87233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07504" y="5336048"/>
            <a:ext cx="8856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SOTTRAZIONE</a:t>
            </a:r>
          </a:p>
          <a:p>
            <a:r>
              <a:rPr lang="it-IT" dirty="0"/>
              <a:t>Gli elementi della matrice somma </a:t>
            </a:r>
            <a:r>
              <a:rPr lang="it-IT" dirty="0">
                <a:solidFill>
                  <a:srgbClr val="FF0000"/>
                </a:solidFill>
              </a:rPr>
              <a:t>C</a:t>
            </a:r>
            <a:r>
              <a:rPr lang="it-IT" dirty="0"/>
              <a:t> si ottengono sottraendo gli elementi corrispondenti delle due matrici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dirty="0"/>
              <a:t> e </a:t>
            </a:r>
            <a:r>
              <a:rPr lang="it-IT" dirty="0">
                <a:solidFill>
                  <a:srgbClr val="FF0000"/>
                </a:solidFill>
              </a:rPr>
              <a:t>B</a:t>
            </a:r>
            <a:r>
              <a:rPr lang="it-IT" dirty="0"/>
              <a:t>.</a:t>
            </a:r>
          </a:p>
          <a:p>
            <a:endParaRPr lang="it-IT" dirty="0"/>
          </a:p>
          <a:p>
            <a:r>
              <a:rPr lang="it-IT" dirty="0"/>
              <a:t>Alle matrici dello stesso tipo A = (a</a:t>
            </a:r>
            <a:r>
              <a:rPr lang="it-IT" baseline="-25000" dirty="0"/>
              <a:t>ij</a:t>
            </a:r>
            <a:r>
              <a:rPr lang="it-IT" dirty="0"/>
              <a:t>) e B = (b</a:t>
            </a:r>
            <a:r>
              <a:rPr lang="it-IT" baseline="-25000" dirty="0"/>
              <a:t>ij</a:t>
            </a:r>
            <a:r>
              <a:rPr lang="it-IT" dirty="0"/>
              <a:t>) si fa corrispondere la matrice C = (c</a:t>
            </a:r>
            <a:r>
              <a:rPr lang="it-IT" baseline="-25000" dirty="0"/>
              <a:t>ij</a:t>
            </a:r>
            <a:r>
              <a:rPr lang="it-IT" dirty="0"/>
              <a:t> = a</a:t>
            </a:r>
            <a:r>
              <a:rPr lang="it-IT" baseline="-25000" dirty="0"/>
              <a:t>ij </a:t>
            </a:r>
            <a:r>
              <a:rPr lang="it-IT" dirty="0"/>
              <a:t>- b</a:t>
            </a:r>
            <a:r>
              <a:rPr lang="it-IT" baseline="-25000" dirty="0"/>
              <a:t>ij</a:t>
            </a:r>
            <a:r>
              <a:rPr lang="it-IT" dirty="0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1776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8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TRASPOSTA</a:t>
            </a:r>
          </a:p>
          <a:p>
            <a:r>
              <a:rPr lang="it-IT" dirty="0"/>
              <a:t>Data una qualunque matrice </a:t>
            </a:r>
            <a:r>
              <a:rPr lang="it-IT" b="1" i="1" dirty="0">
                <a:solidFill>
                  <a:srgbClr val="FF0000"/>
                </a:solidFill>
              </a:rPr>
              <a:t>A</a:t>
            </a:r>
            <a:r>
              <a:rPr lang="it-IT" i="1" dirty="0"/>
              <a:t> di ordine m x n si definisce </a:t>
            </a:r>
            <a:r>
              <a:rPr lang="it-IT" b="1" i="1" dirty="0">
                <a:solidFill>
                  <a:srgbClr val="FF0000"/>
                </a:solidFill>
              </a:rPr>
              <a:t>trasposta di A </a:t>
            </a:r>
            <a:r>
              <a:rPr lang="it-IT" dirty="0"/>
              <a:t>e la si indica con </a:t>
            </a: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b="1" baseline="30000" dirty="0">
                <a:solidFill>
                  <a:srgbClr val="FF0000"/>
                </a:solidFill>
              </a:rPr>
              <a:t>T</a:t>
            </a:r>
            <a:r>
              <a:rPr lang="it-IT" dirty="0"/>
              <a:t> la matrice di ordine </a:t>
            </a:r>
            <a:r>
              <a:rPr lang="it-IT" i="1" dirty="0"/>
              <a:t>n x m ottenuta da </a:t>
            </a:r>
            <a:r>
              <a:rPr lang="it-IT" b="1" i="1" dirty="0">
                <a:solidFill>
                  <a:srgbClr val="FF0000"/>
                </a:solidFill>
              </a:rPr>
              <a:t>A</a:t>
            </a:r>
            <a:r>
              <a:rPr lang="it-IT" i="1" dirty="0"/>
              <a:t> </a:t>
            </a:r>
            <a:r>
              <a:rPr lang="it-IT" i="1" dirty="0">
                <a:solidFill>
                  <a:schemeClr val="tx2"/>
                </a:solidFill>
              </a:rPr>
              <a:t>scambiando le righe con le colonne</a:t>
            </a:r>
            <a:r>
              <a:rPr lang="it-IT" i="1" dirty="0"/>
              <a:t>.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29000"/>
            <a:ext cx="8064896" cy="214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995936" y="5877272"/>
            <a:ext cx="1397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(A</a:t>
            </a:r>
            <a:r>
              <a:rPr lang="it-IT" sz="2800" b="1" baseline="30000" dirty="0">
                <a:solidFill>
                  <a:srgbClr val="FF0000"/>
                </a:solidFill>
              </a:rPr>
              <a:t>T</a:t>
            </a:r>
            <a:r>
              <a:rPr lang="it-IT" sz="2800" b="1" dirty="0">
                <a:solidFill>
                  <a:srgbClr val="FF0000"/>
                </a:solidFill>
              </a:rPr>
              <a:t>)</a:t>
            </a:r>
            <a:r>
              <a:rPr lang="it-IT" sz="2800" b="1" baseline="30000" dirty="0">
                <a:solidFill>
                  <a:srgbClr val="FF0000"/>
                </a:solidFill>
              </a:rPr>
              <a:t>T</a:t>
            </a:r>
            <a:r>
              <a:rPr lang="it-IT" sz="2800" b="1" dirty="0">
                <a:solidFill>
                  <a:srgbClr val="FF0000"/>
                </a:solidFill>
              </a:rPr>
              <a:t> = 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74883" y="1229851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/>
              <a:t>MATRICI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DE87-C515-4485-B35B-A1D496760DEA}" type="slidenum">
              <a:rPr lang="it-IT" sz="1400" b="1" smtClean="0"/>
              <a:pPr/>
              <a:t>9</a:t>
            </a:fld>
            <a:endParaRPr lang="it-IT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1" y="206084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MOLTIPLICAZIONE per uno scalare</a:t>
            </a:r>
          </a:p>
          <a:p>
            <a:r>
              <a:rPr lang="it-IT" dirty="0"/>
              <a:t>La </a:t>
            </a:r>
            <a:r>
              <a:rPr lang="it-IT" dirty="0">
                <a:solidFill>
                  <a:srgbClr val="FF0000"/>
                </a:solidFill>
              </a:rPr>
              <a:t>moltiplicazione</a:t>
            </a:r>
            <a:r>
              <a:rPr lang="it-IT" dirty="0"/>
              <a:t> di una matrice per uno numero si ottiene moltiplicando tutti gli elementi della matrice per quel numero.</a:t>
            </a:r>
          </a:p>
        </p:txBody>
      </p:sp>
      <p:pic>
        <p:nvPicPr>
          <p:cNvPr id="12290" name="Picture 2" descr="[Maple Math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1756063" cy="1008112"/>
          </a:xfrm>
          <a:prstGeom prst="rect">
            <a:avLst/>
          </a:prstGeom>
          <a:noFill/>
        </p:spPr>
      </p:pic>
      <p:pic>
        <p:nvPicPr>
          <p:cNvPr id="12292" name="Picture 4" descr="[Maple Math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933056"/>
            <a:ext cx="1658504" cy="100811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4149080"/>
            <a:ext cx="585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 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4077072"/>
            <a:ext cx="771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k =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0032" y="4077072"/>
            <a:ext cx="724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Ak =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11565</TotalTime>
  <Words>1664</Words>
  <Application>Microsoft Office PowerPoint</Application>
  <PresentationFormat>On-screen Show (4:3)</PresentationFormat>
  <Paragraphs>270</Paragraphs>
  <Slides>42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costa</dc:creator>
  <cp:lastModifiedBy>COSTA GIOVANNI</cp:lastModifiedBy>
  <cp:revision>120</cp:revision>
  <dcterms:created xsi:type="dcterms:W3CDTF">2013-09-23T10:57:03Z</dcterms:created>
  <dcterms:modified xsi:type="dcterms:W3CDTF">2020-11-09T13:49:03Z</dcterms:modified>
</cp:coreProperties>
</file>