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448" r:id="rId2"/>
    <p:sldId id="449" r:id="rId3"/>
    <p:sldId id="361" r:id="rId4"/>
    <p:sldId id="458" r:id="rId5"/>
    <p:sldId id="459" r:id="rId6"/>
    <p:sldId id="364" r:id="rId7"/>
    <p:sldId id="365" r:id="rId8"/>
    <p:sldId id="452" r:id="rId9"/>
    <p:sldId id="366" r:id="rId10"/>
    <p:sldId id="367" r:id="rId11"/>
    <p:sldId id="368" r:id="rId12"/>
    <p:sldId id="369" r:id="rId13"/>
    <p:sldId id="370" r:id="rId14"/>
    <p:sldId id="371" r:id="rId15"/>
    <p:sldId id="372" r:id="rId16"/>
    <p:sldId id="373" r:id="rId17"/>
    <p:sldId id="374" r:id="rId1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7" autoAdjust="0"/>
    <p:restoredTop sz="94660"/>
  </p:normalViewPr>
  <p:slideViewPr>
    <p:cSldViewPr>
      <p:cViewPr varScale="1">
        <p:scale>
          <a:sx n="116" d="100"/>
          <a:sy n="116" d="100"/>
        </p:scale>
        <p:origin x="1134"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8AC903-59B2-48C2-ADD1-CE4E137E11D0}" type="datetimeFigureOut">
              <a:rPr lang="it-IT" smtClean="0"/>
              <a:pPr/>
              <a:t>02/12/2020</a:t>
            </a:fld>
            <a:endParaRPr lang="it-I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90815A-6F60-467E-81D5-60D832AF5438}" type="slidenum">
              <a:rPr lang="it-IT" smtClean="0"/>
              <a:pPr/>
              <a:t>‹#›</a:t>
            </a:fld>
            <a:endParaRPr lang="it-IT"/>
          </a:p>
        </p:txBody>
      </p:sp>
    </p:spTree>
    <p:extLst>
      <p:ext uri="{BB962C8B-B14F-4D97-AF65-F5344CB8AC3E}">
        <p14:creationId xmlns:p14="http://schemas.microsoft.com/office/powerpoint/2010/main" val="3854519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0E2994-BA75-4C8E-96BA-B4503FAC7F7F}" type="slidenum">
              <a:rPr lang="it-IT" altLang="it-IT"/>
              <a:pPr/>
              <a:t>1</a:t>
            </a:fld>
            <a:endParaRPr lang="it-IT" altLang="it-IT"/>
          </a:p>
        </p:txBody>
      </p:sp>
      <p:sp>
        <p:nvSpPr>
          <p:cNvPr id="513026"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2959479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6118C8-EACC-41A1-B94D-144E223142E9}" type="slidenum">
              <a:rPr lang="it-IT" altLang="it-IT"/>
              <a:pPr/>
              <a:t>2</a:t>
            </a:fld>
            <a:endParaRPr lang="it-IT" altLang="it-IT"/>
          </a:p>
        </p:txBody>
      </p:sp>
      <p:sp>
        <p:nvSpPr>
          <p:cNvPr id="514050" name="Rectangle 2"/>
          <p:cNvSpPr>
            <a:spLocks noGrp="1" noRot="1" noChangeAspect="1" noChangeArrowheads="1" noTextEdit="1"/>
          </p:cNvSpPr>
          <p:nvPr>
            <p:ph type="sldImg"/>
          </p:nvPr>
        </p:nvSpPr>
        <p:spPr>
          <a:ln/>
        </p:spPr>
      </p:sp>
      <p:sp>
        <p:nvSpPr>
          <p:cNvPr id="514051"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2827780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756815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798289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680459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59B462-C4B3-42AD-92AA-5D09214210A1}" type="slidenum">
              <a:rPr lang="it-IT"/>
              <a:pPr/>
              <a:t>17</a:t>
            </a:fld>
            <a:endParaRPr lang="it-IT"/>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p:txBody>
          <a:bodyPr/>
          <a:lstStyle/>
          <a:p>
            <a:endParaRPr lang="it-IT"/>
          </a:p>
        </p:txBody>
      </p:sp>
    </p:spTree>
    <p:extLst>
      <p:ext uri="{BB962C8B-B14F-4D97-AF65-F5344CB8AC3E}">
        <p14:creationId xmlns:p14="http://schemas.microsoft.com/office/powerpoint/2010/main" val="1890275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it-IT"/>
          </a:p>
        </p:txBody>
      </p:sp>
      <p:sp>
        <p:nvSpPr>
          <p:cNvPr id="4" name="Date Placeholder 3"/>
          <p:cNvSpPr>
            <a:spLocks noGrp="1"/>
          </p:cNvSpPr>
          <p:nvPr>
            <p:ph type="dt" idx="10"/>
          </p:nvPr>
        </p:nvSpPr>
        <p:spPr/>
        <p:txBody>
          <a:bodyPr/>
          <a:lstStyle>
            <a:lvl1pPr>
              <a:defRPr/>
            </a:lvl1pPr>
          </a:lstStyle>
          <a:p>
            <a:fld id="{088A2024-D739-470E-B312-9739B46A06C3}" type="datetime1">
              <a:rPr lang="it-IT" smtClean="0"/>
              <a:pPr/>
              <a:t>02/12/2020</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idx="10"/>
          </p:nvPr>
        </p:nvSpPr>
        <p:spPr/>
        <p:txBody>
          <a:bodyPr/>
          <a:lstStyle>
            <a:lvl1pPr>
              <a:defRPr/>
            </a:lvl1pPr>
          </a:lstStyle>
          <a:p>
            <a:fld id="{BCE4B510-6CC7-4B28-9772-2CF6DD23AF41}" type="datetime1">
              <a:rPr lang="it-IT" smtClean="0"/>
              <a:pPr/>
              <a:t>02/12/2020</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8588"/>
            <a:ext cx="2055813" cy="5995987"/>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457200" y="128588"/>
            <a:ext cx="6019800" cy="5995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idx="10"/>
          </p:nvPr>
        </p:nvSpPr>
        <p:spPr/>
        <p:txBody>
          <a:bodyPr/>
          <a:lstStyle>
            <a:lvl1pPr>
              <a:defRPr/>
            </a:lvl1pPr>
          </a:lstStyle>
          <a:p>
            <a:fld id="{3512BE05-C346-4E64-8CB1-44D2C7DDB2B1}" type="datetime1">
              <a:rPr lang="it-IT" smtClean="0"/>
              <a:pPr/>
              <a:t>02/12/2020</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idx="10"/>
          </p:nvPr>
        </p:nvSpPr>
        <p:spPr/>
        <p:txBody>
          <a:bodyPr/>
          <a:lstStyle>
            <a:lvl1pPr>
              <a:defRPr/>
            </a:lvl1pPr>
          </a:lstStyle>
          <a:p>
            <a:fld id="{B3FB8883-ACF8-4AE4-9D85-370F0C56C198}" type="datetime1">
              <a:rPr lang="it-IT" smtClean="0"/>
              <a:pPr/>
              <a:t>02/12/2020</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fld id="{75524F48-4C59-4359-81D5-79324B5C7F4C}" type="datetime1">
              <a:rPr lang="it-IT" smtClean="0"/>
              <a:pPr/>
              <a:t>02/12/2020</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p:cNvSpPr>
            <a:spLocks noGrp="1"/>
          </p:cNvSpPr>
          <p:nvPr>
            <p:ph type="dt" idx="10"/>
          </p:nvPr>
        </p:nvSpPr>
        <p:spPr/>
        <p:txBody>
          <a:bodyPr/>
          <a:lstStyle>
            <a:lvl1pPr>
              <a:defRPr/>
            </a:lvl1pPr>
          </a:lstStyle>
          <a:p>
            <a:fld id="{EAC36E7D-74D2-4BA6-ADD6-9A6ABD1106E8}" type="datetime1">
              <a:rPr lang="it-IT" smtClean="0"/>
              <a:pPr/>
              <a:t>02/12/2020</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p:cNvSpPr>
            <a:spLocks noGrp="1"/>
          </p:cNvSpPr>
          <p:nvPr>
            <p:ph type="dt" idx="10"/>
          </p:nvPr>
        </p:nvSpPr>
        <p:spPr/>
        <p:txBody>
          <a:bodyPr/>
          <a:lstStyle>
            <a:lvl1pPr>
              <a:defRPr/>
            </a:lvl1pPr>
          </a:lstStyle>
          <a:p>
            <a:fld id="{921E289A-7B2C-4FF0-8A6E-68EB6DC3D2AF}" type="datetime1">
              <a:rPr lang="it-IT" smtClean="0"/>
              <a:pPr/>
              <a:t>02/12/2020</a:t>
            </a:fld>
            <a:endParaRPr lang="it-IT"/>
          </a:p>
        </p:txBody>
      </p:sp>
      <p:sp>
        <p:nvSpPr>
          <p:cNvPr id="8" name="Slide Number Placeholder 7"/>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Date Placeholder 2"/>
          <p:cNvSpPr>
            <a:spLocks noGrp="1"/>
          </p:cNvSpPr>
          <p:nvPr>
            <p:ph type="dt" idx="10"/>
          </p:nvPr>
        </p:nvSpPr>
        <p:spPr/>
        <p:txBody>
          <a:bodyPr/>
          <a:lstStyle>
            <a:lvl1pPr>
              <a:defRPr/>
            </a:lvl1pPr>
          </a:lstStyle>
          <a:p>
            <a:fld id="{EAED80C9-D74C-461A-B590-A06CA0248421}" type="datetime1">
              <a:rPr lang="it-IT" smtClean="0"/>
              <a:pPr/>
              <a:t>02/12/2020</a:t>
            </a:fld>
            <a:endParaRPr lang="it-IT"/>
          </a:p>
        </p:txBody>
      </p:sp>
      <p:sp>
        <p:nvSpPr>
          <p:cNvPr id="4" name="Slide Number Placeholder 3"/>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fld id="{333E4F07-198F-4B4A-B57D-0D68924E5AC8}" type="datetime1">
              <a:rPr lang="it-IT" smtClean="0"/>
              <a:pPr/>
              <a:t>02/12/2020</a:t>
            </a:fld>
            <a:endParaRPr lang="it-IT"/>
          </a:p>
        </p:txBody>
      </p:sp>
      <p:sp>
        <p:nvSpPr>
          <p:cNvPr id="3" name="Slide Number Placeholder 2"/>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fld id="{B95C3C6B-2C7A-4084-B4DD-335FCBA0EE2F}" type="datetime1">
              <a:rPr lang="it-IT" smtClean="0"/>
              <a:pPr/>
              <a:t>02/12/2020</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it-I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fld id="{A33D53FD-3582-413B-9DC2-5883270C6E8A}" type="datetime1">
              <a:rPr lang="it-IT" smtClean="0"/>
              <a:pPr/>
              <a:t>02/12/2020</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128588"/>
            <a:ext cx="8228013" cy="14335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a:t>Fate clic per modificare il formato del testo del titolo</a:t>
            </a:r>
          </a:p>
        </p:txBody>
      </p:sp>
      <p:sp>
        <p:nvSpPr>
          <p:cNvPr id="1026" name="Rectangle 2"/>
          <p:cNvSpPr>
            <a:spLocks noGrp="1" noChangeArrowheads="1"/>
          </p:cNvSpPr>
          <p:nvPr>
            <p:ph type="body" idx="1"/>
          </p:nvPr>
        </p:nvSpPr>
        <p:spPr bwMode="auto">
          <a:xfrm>
            <a:off x="457200" y="1600200"/>
            <a:ext cx="8228013" cy="45243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a:t>Fate clic per modificare il formato del testo della struttura</a:t>
            </a:r>
          </a:p>
          <a:p>
            <a:pPr lvl="1"/>
            <a:r>
              <a:rPr lang="en-GB"/>
              <a:t>Secondo livello struttura</a:t>
            </a:r>
          </a:p>
          <a:p>
            <a:pPr lvl="2"/>
            <a:r>
              <a:rPr lang="en-GB"/>
              <a:t>Terzo livello struttura</a:t>
            </a:r>
          </a:p>
          <a:p>
            <a:pPr lvl="3"/>
            <a:r>
              <a:rPr lang="en-GB"/>
              <a:t>Quarto livello struttura</a:t>
            </a:r>
          </a:p>
          <a:p>
            <a:pPr lvl="4"/>
            <a:r>
              <a:rPr lang="en-GB"/>
              <a:t>Quinto livello struttura</a:t>
            </a:r>
          </a:p>
          <a:p>
            <a:pPr lvl="4"/>
            <a:r>
              <a:rPr lang="en-GB"/>
              <a:t>Sesto livello struttura</a:t>
            </a:r>
          </a:p>
          <a:p>
            <a:pPr lvl="4"/>
            <a:r>
              <a:rPr lang="en-GB"/>
              <a:t>Settimo livello struttura</a:t>
            </a:r>
          </a:p>
          <a:p>
            <a:pPr lvl="4"/>
            <a:r>
              <a:rPr lang="en-GB"/>
              <a:t>Ottavo livello struttura</a:t>
            </a:r>
          </a:p>
          <a:p>
            <a:pPr lvl="4"/>
            <a:r>
              <a:rPr lang="en-GB"/>
              <a:t>Nono livello struttura</a:t>
            </a:r>
          </a:p>
        </p:txBody>
      </p:sp>
      <p:sp>
        <p:nvSpPr>
          <p:cNvPr id="1027" name="Rectangle 3"/>
          <p:cNvSpPr>
            <a:spLocks noGrp="1" noChangeArrowheads="1"/>
          </p:cNvSpPr>
          <p:nvPr>
            <p:ph type="dt"/>
          </p:nvPr>
        </p:nvSpPr>
        <p:spPr bwMode="auto">
          <a:xfrm>
            <a:off x="457200" y="6354763"/>
            <a:ext cx="2132013" cy="3667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fld id="{29000CAA-AB70-4D16-BF5F-DE473C0DF8DB}" type="datetime1">
              <a:rPr lang="it-IT" smtClean="0"/>
              <a:pPr/>
              <a:t>02/12/2020</a:t>
            </a:fld>
            <a:endParaRPr lang="it-IT"/>
          </a:p>
        </p:txBody>
      </p:sp>
      <p:sp>
        <p:nvSpPr>
          <p:cNvPr id="1028" name="Text Box 4"/>
          <p:cNvSpPr txBox="1">
            <a:spLocks noChangeArrowheads="1"/>
          </p:cNvSpPr>
          <p:nvPr/>
        </p:nvSpPr>
        <p:spPr bwMode="auto">
          <a:xfrm>
            <a:off x="3124200" y="6354763"/>
            <a:ext cx="2895600" cy="368300"/>
          </a:xfrm>
          <a:prstGeom prst="rect">
            <a:avLst/>
          </a:prstGeom>
          <a:noFill/>
          <a:ln w="9525">
            <a:noFill/>
            <a:round/>
            <a:headEnd/>
            <a:tailEnd/>
          </a:ln>
          <a:effectLst/>
        </p:spPr>
        <p:txBody>
          <a:bodyPr wrap="none" anchor="ctr"/>
          <a:lstStyle/>
          <a:p>
            <a:endParaRPr lang="it-IT"/>
          </a:p>
        </p:txBody>
      </p:sp>
      <p:sp>
        <p:nvSpPr>
          <p:cNvPr id="1029" name="Rectangle 5"/>
          <p:cNvSpPr>
            <a:spLocks noGrp="1" noChangeArrowheads="1"/>
          </p:cNvSpPr>
          <p:nvPr>
            <p:ph type="sldNum"/>
          </p:nvPr>
        </p:nvSpPr>
        <p:spPr bwMode="auto">
          <a:xfrm>
            <a:off x="6553200" y="6354763"/>
            <a:ext cx="2132013" cy="3667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fld id="{1085DE87-C515-4485-B35B-A1D496760DEA}"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000000"/>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000000"/>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Text Box 2"/>
          <p:cNvSpPr txBox="1">
            <a:spLocks noChangeArrowheads="1"/>
          </p:cNvSpPr>
          <p:nvPr/>
        </p:nvSpPr>
        <p:spPr bwMode="auto">
          <a:xfrm>
            <a:off x="3657600" y="1384389"/>
            <a:ext cx="12089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it-IT" sz="2800" b="1" dirty="0"/>
              <a:t>Trigger</a:t>
            </a:r>
          </a:p>
        </p:txBody>
      </p:sp>
      <p:sp>
        <p:nvSpPr>
          <p:cNvPr id="473091" name="Text Box 3"/>
          <p:cNvSpPr txBox="1">
            <a:spLocks noChangeArrowheads="1"/>
          </p:cNvSpPr>
          <p:nvPr/>
        </p:nvSpPr>
        <p:spPr bwMode="auto">
          <a:xfrm>
            <a:off x="2051720" y="2060848"/>
            <a:ext cx="6840760"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buFontTx/>
              <a:buChar char="•"/>
            </a:pPr>
            <a:r>
              <a:rPr lang="en-GB" altLang="it-IT" sz="2000" dirty="0"/>
              <a:t> </a:t>
            </a:r>
            <a:r>
              <a:rPr lang="en-GB" altLang="it-IT" sz="2000" b="1" u="sng" dirty="0"/>
              <a:t>A </a:t>
            </a:r>
            <a:r>
              <a:rPr lang="en-GB" altLang="it-IT" sz="2000" b="1" u="sng" dirty="0" err="1"/>
              <a:t>soglia</a:t>
            </a:r>
            <a:r>
              <a:rPr lang="en-GB" altLang="it-IT" sz="2000" dirty="0"/>
              <a:t>: </a:t>
            </a:r>
            <a:r>
              <a:rPr lang="en-GB" altLang="it-IT" sz="2000" dirty="0" err="1"/>
              <a:t>il</a:t>
            </a:r>
            <a:r>
              <a:rPr lang="en-GB" altLang="it-IT" sz="2000" dirty="0"/>
              <a:t> trigger </a:t>
            </a:r>
            <a:r>
              <a:rPr lang="en-GB" altLang="it-IT" sz="2000" dirty="0" err="1"/>
              <a:t>viene</a:t>
            </a:r>
            <a:r>
              <a:rPr lang="en-GB" altLang="it-IT" sz="2000" dirty="0"/>
              <a:t> </a:t>
            </a:r>
            <a:r>
              <a:rPr lang="en-GB" altLang="it-IT" sz="2000" dirty="0" err="1"/>
              <a:t>attivato</a:t>
            </a:r>
            <a:r>
              <a:rPr lang="en-GB" altLang="it-IT" sz="2000" dirty="0"/>
              <a:t> </a:t>
            </a:r>
            <a:r>
              <a:rPr lang="en-GB" altLang="it-IT" sz="2000" dirty="0" err="1"/>
              <a:t>quando</a:t>
            </a:r>
            <a:endParaRPr lang="en-GB" altLang="it-IT" sz="2000" dirty="0"/>
          </a:p>
          <a:p>
            <a:pPr algn="just"/>
            <a:r>
              <a:rPr lang="en-GB" altLang="it-IT" sz="2000" dirty="0"/>
              <a:t>  </a:t>
            </a:r>
            <a:r>
              <a:rPr lang="en-GB" altLang="it-IT" sz="2000" dirty="0" err="1"/>
              <a:t>l’ampiezza</a:t>
            </a:r>
            <a:r>
              <a:rPr lang="en-GB" altLang="it-IT" sz="2000" dirty="0"/>
              <a:t> del </a:t>
            </a:r>
            <a:r>
              <a:rPr lang="en-GB" altLang="it-IT" sz="2000" dirty="0" err="1"/>
              <a:t>segnale</a:t>
            </a:r>
            <a:r>
              <a:rPr lang="en-GB" altLang="it-IT" sz="2000" dirty="0"/>
              <a:t> </a:t>
            </a:r>
            <a:r>
              <a:rPr lang="en-GB" altLang="it-IT" sz="2000" dirty="0" err="1"/>
              <a:t>supera</a:t>
            </a:r>
            <a:r>
              <a:rPr lang="en-GB" altLang="it-IT" sz="2000" dirty="0"/>
              <a:t> </a:t>
            </a:r>
            <a:r>
              <a:rPr lang="en-GB" altLang="it-IT" sz="2000" dirty="0" err="1"/>
              <a:t>una</a:t>
            </a:r>
            <a:r>
              <a:rPr lang="en-GB" altLang="it-IT" sz="2000" dirty="0"/>
              <a:t> </a:t>
            </a:r>
            <a:r>
              <a:rPr lang="en-GB" altLang="it-IT" sz="2000" dirty="0" err="1"/>
              <a:t>predefinita</a:t>
            </a:r>
            <a:endParaRPr lang="en-GB" altLang="it-IT" sz="2000" dirty="0"/>
          </a:p>
          <a:p>
            <a:pPr algn="just"/>
            <a:r>
              <a:rPr lang="en-GB" altLang="it-IT" sz="2000" dirty="0"/>
              <a:t>  </a:t>
            </a:r>
            <a:r>
              <a:rPr lang="en-GB" altLang="it-IT" sz="2000" dirty="0" err="1"/>
              <a:t>soglia</a:t>
            </a:r>
            <a:endParaRPr lang="en-GB" altLang="it-IT" sz="2000" dirty="0"/>
          </a:p>
          <a:p>
            <a:pPr algn="just"/>
            <a:endParaRPr lang="en-GB" altLang="it-IT" sz="2000" dirty="0"/>
          </a:p>
          <a:p>
            <a:pPr algn="just">
              <a:buFontTx/>
              <a:buChar char="•"/>
            </a:pPr>
            <a:r>
              <a:rPr lang="en-GB" altLang="it-IT" sz="2000" dirty="0"/>
              <a:t> </a:t>
            </a:r>
            <a:r>
              <a:rPr lang="en-GB" altLang="it-IT" sz="2000" b="1" u="sng" dirty="0"/>
              <a:t>RMS </a:t>
            </a:r>
            <a:r>
              <a:rPr lang="en-GB" altLang="it-IT" sz="2000" dirty="0"/>
              <a:t>(root-mean-square): </a:t>
            </a:r>
            <a:r>
              <a:rPr lang="en-GB" altLang="it-IT" sz="2000" dirty="0" err="1"/>
              <a:t>viene</a:t>
            </a:r>
            <a:r>
              <a:rPr lang="en-GB" altLang="it-IT" sz="2000" dirty="0"/>
              <a:t> </a:t>
            </a:r>
            <a:r>
              <a:rPr lang="en-GB" altLang="it-IT" sz="2000" dirty="0" err="1"/>
              <a:t>considerata</a:t>
            </a:r>
            <a:endParaRPr lang="en-GB" altLang="it-IT" sz="2000" dirty="0"/>
          </a:p>
          <a:p>
            <a:pPr algn="just"/>
            <a:r>
              <a:rPr lang="en-GB" altLang="it-IT" sz="2000" dirty="0"/>
              <a:t>  </a:t>
            </a:r>
            <a:r>
              <a:rPr lang="en-GB" altLang="it-IT" sz="2000" dirty="0" err="1"/>
              <a:t>l’ampiezza</a:t>
            </a:r>
            <a:r>
              <a:rPr lang="en-GB" altLang="it-IT" sz="2000" dirty="0"/>
              <a:t> del </a:t>
            </a:r>
            <a:r>
              <a:rPr lang="en-GB" altLang="it-IT" sz="2000" dirty="0" err="1"/>
              <a:t>segnale</a:t>
            </a:r>
            <a:r>
              <a:rPr lang="en-GB" altLang="it-IT" sz="2000" dirty="0"/>
              <a:t> in </a:t>
            </a:r>
            <a:r>
              <a:rPr lang="en-GB" altLang="it-IT" sz="2000" dirty="0" err="1"/>
              <a:t>una</a:t>
            </a:r>
            <a:r>
              <a:rPr lang="en-GB" altLang="it-IT" sz="2000" dirty="0"/>
              <a:t> breve </a:t>
            </a:r>
            <a:r>
              <a:rPr lang="en-GB" altLang="it-IT" sz="2000" dirty="0" err="1"/>
              <a:t>finestra</a:t>
            </a:r>
            <a:endParaRPr lang="en-GB" altLang="it-IT" sz="2000" dirty="0"/>
          </a:p>
          <a:p>
            <a:pPr algn="just"/>
            <a:r>
              <a:rPr lang="en-GB" altLang="it-IT" sz="2000" dirty="0"/>
              <a:t>  </a:t>
            </a:r>
            <a:r>
              <a:rPr lang="en-GB" altLang="it-IT" sz="2000" dirty="0" err="1"/>
              <a:t>temporale</a:t>
            </a:r>
            <a:r>
              <a:rPr lang="en-GB" altLang="it-IT" sz="2000" dirty="0"/>
              <a:t> al </a:t>
            </a:r>
            <a:r>
              <a:rPr lang="en-GB" altLang="it-IT" sz="2000" dirty="0" err="1"/>
              <a:t>posto</a:t>
            </a:r>
            <a:r>
              <a:rPr lang="en-GB" altLang="it-IT" sz="2000" dirty="0"/>
              <a:t> </a:t>
            </a:r>
            <a:r>
              <a:rPr lang="en-GB" altLang="it-IT" sz="2000" dirty="0" err="1"/>
              <a:t>dell’ampiezza</a:t>
            </a:r>
            <a:r>
              <a:rPr lang="en-GB" altLang="it-IT" sz="2000" dirty="0"/>
              <a:t> </a:t>
            </a:r>
            <a:r>
              <a:rPr lang="en-GB" altLang="it-IT" sz="2000" dirty="0" err="1"/>
              <a:t>istantanea</a:t>
            </a:r>
            <a:r>
              <a:rPr lang="en-GB" altLang="it-IT" sz="2000" dirty="0"/>
              <a:t>. </a:t>
            </a:r>
          </a:p>
          <a:p>
            <a:pPr algn="just"/>
            <a:endParaRPr lang="en-GB" altLang="it-IT" sz="2000" dirty="0"/>
          </a:p>
          <a:p>
            <a:pPr algn="just">
              <a:buFontTx/>
              <a:buChar char="•"/>
            </a:pPr>
            <a:r>
              <a:rPr lang="en-GB" altLang="it-IT" sz="2000" dirty="0"/>
              <a:t> </a:t>
            </a:r>
            <a:r>
              <a:rPr lang="en-GB" altLang="it-IT" sz="2000" b="1" u="sng" dirty="0"/>
              <a:t>STA/LTA</a:t>
            </a:r>
            <a:r>
              <a:rPr lang="en-GB" altLang="it-IT" sz="2000" dirty="0"/>
              <a:t>: </a:t>
            </a:r>
            <a:r>
              <a:rPr lang="en-GB" altLang="it-IT" sz="2000" dirty="0" err="1"/>
              <a:t>viene</a:t>
            </a:r>
            <a:r>
              <a:rPr lang="en-GB" altLang="it-IT" sz="2000" dirty="0"/>
              <a:t> </a:t>
            </a:r>
            <a:r>
              <a:rPr lang="en-GB" altLang="it-IT" sz="2000" dirty="0" err="1"/>
              <a:t>considerato</a:t>
            </a:r>
            <a:r>
              <a:rPr lang="en-GB" altLang="it-IT" sz="2000" dirty="0"/>
              <a:t> </a:t>
            </a:r>
            <a:r>
              <a:rPr lang="en-GB" altLang="it-IT" sz="2000" dirty="0" err="1"/>
              <a:t>il</a:t>
            </a:r>
            <a:r>
              <a:rPr lang="en-GB" altLang="it-IT" sz="2000" dirty="0"/>
              <a:t> </a:t>
            </a:r>
            <a:r>
              <a:rPr lang="en-GB" altLang="it-IT" sz="2000" dirty="0" err="1"/>
              <a:t>rapporto</a:t>
            </a:r>
            <a:r>
              <a:rPr lang="en-GB" altLang="it-IT" sz="2000" dirty="0"/>
              <a:t> </a:t>
            </a:r>
            <a:r>
              <a:rPr lang="en-GB" altLang="it-IT" sz="2000" dirty="0" err="1"/>
              <a:t>della</a:t>
            </a:r>
            <a:endParaRPr lang="en-GB" altLang="it-IT" sz="2000" dirty="0"/>
          </a:p>
          <a:p>
            <a:pPr algn="just"/>
            <a:r>
              <a:rPr lang="en-GB" altLang="it-IT" sz="2000" dirty="0"/>
              <a:t>  media del </a:t>
            </a:r>
            <a:r>
              <a:rPr lang="en-GB" altLang="it-IT" sz="2000" dirty="0" err="1"/>
              <a:t>segnale</a:t>
            </a:r>
            <a:r>
              <a:rPr lang="en-GB" altLang="it-IT" sz="2000" dirty="0"/>
              <a:t> </a:t>
            </a:r>
            <a:r>
              <a:rPr lang="en-GB" altLang="it-IT" sz="2000" dirty="0" err="1"/>
              <a:t>relativo</a:t>
            </a:r>
            <a:r>
              <a:rPr lang="en-GB" altLang="it-IT" sz="2000" dirty="0"/>
              <a:t> ad </a:t>
            </a:r>
            <a:r>
              <a:rPr lang="en-GB" altLang="it-IT" sz="2000" dirty="0" err="1"/>
              <a:t>una</a:t>
            </a:r>
            <a:r>
              <a:rPr lang="en-GB" altLang="it-IT" sz="2000" dirty="0"/>
              <a:t> </a:t>
            </a:r>
            <a:r>
              <a:rPr lang="en-GB" altLang="it-IT" sz="2000" dirty="0" err="1"/>
              <a:t>finestra</a:t>
            </a:r>
            <a:endParaRPr lang="en-GB" altLang="it-IT" sz="2000" dirty="0"/>
          </a:p>
          <a:p>
            <a:pPr algn="just"/>
            <a:r>
              <a:rPr lang="en-GB" altLang="it-IT" sz="2000" dirty="0"/>
              <a:t>  </a:t>
            </a:r>
            <a:r>
              <a:rPr lang="en-GB" altLang="it-IT" sz="2000" dirty="0" err="1"/>
              <a:t>temporale</a:t>
            </a:r>
            <a:r>
              <a:rPr lang="en-GB" altLang="it-IT" sz="2000" dirty="0"/>
              <a:t> </a:t>
            </a:r>
            <a:r>
              <a:rPr lang="en-GB" altLang="it-IT" sz="2000" dirty="0" err="1"/>
              <a:t>corta</a:t>
            </a:r>
            <a:r>
              <a:rPr lang="en-GB" altLang="it-IT" sz="2000" dirty="0"/>
              <a:t> (STA, short time average)</a:t>
            </a:r>
          </a:p>
          <a:p>
            <a:pPr algn="just"/>
            <a:r>
              <a:rPr lang="en-GB" altLang="it-IT" sz="2000" dirty="0"/>
              <a:t>  </a:t>
            </a:r>
            <a:r>
              <a:rPr lang="en-GB" altLang="it-IT" sz="2000" dirty="0" err="1"/>
              <a:t>rispetto</a:t>
            </a:r>
            <a:r>
              <a:rPr lang="en-GB" altLang="it-IT" sz="2000" dirty="0"/>
              <a:t> ad </a:t>
            </a:r>
            <a:r>
              <a:rPr lang="en-GB" altLang="it-IT" sz="2000" dirty="0" err="1"/>
              <a:t>una</a:t>
            </a:r>
            <a:r>
              <a:rPr lang="en-GB" altLang="it-IT" sz="2000" dirty="0"/>
              <a:t> </a:t>
            </a:r>
            <a:r>
              <a:rPr lang="en-GB" altLang="it-IT" sz="2000" dirty="0" err="1"/>
              <a:t>finestra</a:t>
            </a:r>
            <a:r>
              <a:rPr lang="en-GB" altLang="it-IT" sz="2000" dirty="0"/>
              <a:t> </a:t>
            </a:r>
            <a:r>
              <a:rPr lang="en-GB" altLang="it-IT" sz="2000" dirty="0" err="1"/>
              <a:t>temporale</a:t>
            </a:r>
            <a:r>
              <a:rPr lang="en-GB" altLang="it-IT" sz="2000" dirty="0"/>
              <a:t> </a:t>
            </a:r>
            <a:r>
              <a:rPr lang="en-GB" altLang="it-IT" sz="2000" dirty="0" err="1"/>
              <a:t>lunga</a:t>
            </a:r>
            <a:r>
              <a:rPr lang="en-GB" altLang="it-IT" sz="2000" dirty="0"/>
              <a:t> (LTA,</a:t>
            </a:r>
          </a:p>
          <a:p>
            <a:pPr algn="just"/>
            <a:r>
              <a:rPr lang="en-GB" altLang="it-IT" sz="2000" dirty="0"/>
              <a:t>  long time average).</a:t>
            </a:r>
          </a:p>
        </p:txBody>
      </p:sp>
    </p:spTree>
    <p:extLst>
      <p:ext uri="{BB962C8B-B14F-4D97-AF65-F5344CB8AC3E}">
        <p14:creationId xmlns:p14="http://schemas.microsoft.com/office/powerpoint/2010/main" val="917459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10</a:t>
            </a:fld>
            <a:endParaRPr lang="it-IT" sz="1400" b="1" dirty="0"/>
          </a:p>
        </p:txBody>
      </p:sp>
      <p:sp>
        <p:nvSpPr>
          <p:cNvPr id="11" name="Rectangle 2"/>
          <p:cNvSpPr>
            <a:spLocks noChangeArrowheads="1"/>
          </p:cNvSpPr>
          <p:nvPr/>
        </p:nvSpPr>
        <p:spPr bwMode="auto">
          <a:xfrm>
            <a:off x="179388" y="1383154"/>
            <a:ext cx="8713787" cy="4278094"/>
          </a:xfrm>
          <a:prstGeom prst="rect">
            <a:avLst/>
          </a:prstGeom>
          <a:noFill/>
          <a:ln w="9525">
            <a:noFill/>
            <a:miter lim="800000"/>
            <a:headEnd/>
            <a:tailEnd/>
          </a:ln>
        </p:spPr>
        <p:txBody>
          <a:bodyPr>
            <a:spAutoFit/>
          </a:bodyPr>
          <a:lstStyle/>
          <a:p>
            <a:pPr algn="just">
              <a:buFontTx/>
              <a:buChar char="•"/>
            </a:pPr>
            <a:r>
              <a:rPr lang="en-US" sz="1600" b="0" dirty="0">
                <a:latin typeface="+mj-lt"/>
                <a:ea typeface="ＭＳ Ｐゴシック" pitchFamily="34" charset="-128"/>
              </a:rPr>
              <a:t> The occurrence of a large earthquake is not necessarily as abrupt as described in the preceding paragraph although it can be very sudden. In 1976 a major earthquake with magnitude 7.8 struck a heavily populated area of northern China near the city of Tangshan. </a:t>
            </a:r>
          </a:p>
          <a:p>
            <a:pPr algn="just">
              <a:buFontTx/>
              <a:buChar char="•"/>
            </a:pPr>
            <a:endParaRPr lang="en-US" sz="1600" b="0" dirty="0">
              <a:latin typeface="+mj-lt"/>
              <a:ea typeface="ＭＳ Ｐゴシック" pitchFamily="34" charset="-128"/>
            </a:endParaRPr>
          </a:p>
          <a:p>
            <a:pPr algn="just">
              <a:buFontTx/>
              <a:buChar char="•"/>
            </a:pPr>
            <a:r>
              <a:rPr lang="en-US" sz="1600" b="0" dirty="0">
                <a:latin typeface="+mj-lt"/>
                <a:ea typeface="ＭＳ Ｐゴシック" pitchFamily="34" charset="-128"/>
              </a:rPr>
              <a:t> Although there were known faults in the area, they had long been seismically inactive, and the large earthquake struck without warning. It completely devastated the industrial region and caused an estimated 243,000 fatalities.</a:t>
            </a:r>
          </a:p>
          <a:p>
            <a:pPr algn="just">
              <a:buFontTx/>
              <a:buChar char="•"/>
            </a:pPr>
            <a:endParaRPr lang="en-US" sz="1600" b="0" dirty="0">
              <a:latin typeface="+mj-lt"/>
              <a:ea typeface="ＭＳ Ｐゴシック" pitchFamily="34" charset="-128"/>
            </a:endParaRPr>
          </a:p>
          <a:p>
            <a:pPr algn="just">
              <a:buFontTx/>
              <a:buChar char="•"/>
            </a:pPr>
            <a:r>
              <a:rPr lang="en-US" sz="1600" b="0" dirty="0">
                <a:latin typeface="+mj-lt"/>
                <a:ea typeface="ＭＳ Ｐゴシック" pitchFamily="34" charset="-128"/>
              </a:rPr>
              <a:t> However, in many instances the accumulating strain is partially released locally as </a:t>
            </a:r>
            <a:r>
              <a:rPr lang="en-US" sz="1600" b="0" u="sng" dirty="0">
                <a:latin typeface="+mj-lt"/>
                <a:ea typeface="ＭＳ Ｐゴシック" pitchFamily="34" charset="-128"/>
              </a:rPr>
              <a:t>small earthquakes, or foreshocks</a:t>
            </a:r>
            <a:r>
              <a:rPr lang="en-US" sz="1600" b="0" dirty="0">
                <a:latin typeface="+mj-lt"/>
                <a:ea typeface="ＭＳ Ｐゴシック" pitchFamily="34" charset="-128"/>
              </a:rPr>
              <a:t>. This is an indicator that strain energy is building up to the rupture level and is sometimes a premonition that a larger earthquake is imminent.</a:t>
            </a:r>
          </a:p>
          <a:p>
            <a:pPr algn="just">
              <a:buFontTx/>
              <a:buChar char="•"/>
            </a:pPr>
            <a:endParaRPr lang="en-US" sz="1600" b="0" dirty="0">
              <a:latin typeface="+mj-lt"/>
              <a:ea typeface="ＭＳ Ｐゴシック" pitchFamily="34" charset="-128"/>
            </a:endParaRPr>
          </a:p>
          <a:p>
            <a:pPr algn="just">
              <a:buFontTx/>
              <a:buChar char="•"/>
            </a:pPr>
            <a:r>
              <a:rPr lang="en-US" sz="1600" b="0" dirty="0">
                <a:latin typeface="+mj-lt"/>
                <a:ea typeface="ＭＳ Ｐゴシック" pitchFamily="34" charset="-128"/>
              </a:rPr>
              <a:t> When an earthquake occurs, most of the stored energy is released in the main shock. However, for weeks or months after a large earthquake there may be numerous lesser shocks, known as aftershocks, some of which can be comparable in size to the main earthquake. Structures weakened by the main event often collapse in large aftershocks, which can cause physical damage as severe as the main shock. The death toll from aftershocks is likely to be less, because people have evacuated damaged structures.</a:t>
            </a:r>
          </a:p>
        </p:txBody>
      </p:sp>
    </p:spTree>
    <p:extLst>
      <p:ext uri="{BB962C8B-B14F-4D97-AF65-F5344CB8AC3E}">
        <p14:creationId xmlns:p14="http://schemas.microsoft.com/office/powerpoint/2010/main" val="420947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dissolv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dissolve">
                                      <p:cBhvr>
                                        <p:cTn id="17" dur="500"/>
                                        <p:tgtEl>
                                          <p:spTgt spid="1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xEl>
                                              <p:pRg st="6" end="6"/>
                                            </p:txEl>
                                          </p:spTgt>
                                        </p:tgtEl>
                                        <p:attrNameLst>
                                          <p:attrName>style.visibility</p:attrName>
                                        </p:attrNameLst>
                                      </p:cBhvr>
                                      <p:to>
                                        <p:strVal val="visible"/>
                                      </p:to>
                                    </p:set>
                                    <p:animEffect transition="in" filter="dissolve">
                                      <p:cBhvr>
                                        <p:cTn id="22"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11</a:t>
            </a:fld>
            <a:endParaRPr lang="it-IT" sz="1400" b="1" dirty="0"/>
          </a:p>
        </p:txBody>
      </p:sp>
      <p:sp>
        <p:nvSpPr>
          <p:cNvPr id="8" name="Rectangle 3"/>
          <p:cNvSpPr>
            <a:spLocks noChangeArrowheads="1"/>
          </p:cNvSpPr>
          <p:nvPr/>
        </p:nvSpPr>
        <p:spPr bwMode="auto">
          <a:xfrm>
            <a:off x="251520" y="1124744"/>
            <a:ext cx="8675687" cy="528637"/>
          </a:xfrm>
          <a:prstGeom prst="rect">
            <a:avLst/>
          </a:prstGeom>
          <a:noFill/>
          <a:ln w="9525">
            <a:solidFill>
              <a:schemeClr val="tx1"/>
            </a:solidFill>
            <a:miter lim="800000"/>
            <a:headEnd/>
            <a:tailEnd/>
          </a:ln>
        </p:spPr>
        <p:txBody>
          <a:bodyPr>
            <a:spAutoFit/>
          </a:bodyPr>
          <a:lstStyle/>
          <a:p>
            <a:pPr algn="ctr" eaLnBrk="0" hangingPunct="0"/>
            <a:r>
              <a:rPr lang="en-US" sz="2800" b="0" dirty="0">
                <a:ea typeface="ＭＳ Ｐゴシック" pitchFamily="34" charset="-128"/>
              </a:rPr>
              <a:t>San Andreas Fault</a:t>
            </a:r>
          </a:p>
        </p:txBody>
      </p:sp>
      <p:pic>
        <p:nvPicPr>
          <p:cNvPr id="12" name="Picture 5" descr="http://geology.com/articles/images/san-andreas-fault-line.jpg"/>
          <p:cNvPicPr>
            <a:picLocks noChangeAspect="1" noChangeArrowheads="1"/>
          </p:cNvPicPr>
          <p:nvPr/>
        </p:nvPicPr>
        <p:blipFill>
          <a:blip r:embed="rId2" cstate="print"/>
          <a:srcRect/>
          <a:stretch>
            <a:fillRect/>
          </a:stretch>
        </p:blipFill>
        <p:spPr bwMode="auto">
          <a:xfrm>
            <a:off x="3492500" y="2023070"/>
            <a:ext cx="5334000" cy="4010025"/>
          </a:xfrm>
          <a:prstGeom prst="rect">
            <a:avLst/>
          </a:prstGeom>
          <a:noFill/>
        </p:spPr>
      </p:pic>
      <p:pic>
        <p:nvPicPr>
          <p:cNvPr id="13" name="Picture 7" descr="The San Andreas fault is the border between two tectonic plates—the North American Plate and Pacific Plate. Los Angeles is located on the Pacific Plate, and San Francisco is on the North American Plate. In a few million years, the two geographic areas will be right next to each other because the western side of the fault (the Pacific Plate) is moving northward with respect to the rest of the state. The fault is moving at about 2 centimeters (just under an inch) per year."/>
          <p:cNvPicPr>
            <a:picLocks noChangeAspect="1" noChangeArrowheads="1"/>
          </p:cNvPicPr>
          <p:nvPr/>
        </p:nvPicPr>
        <p:blipFill>
          <a:blip r:embed="rId3" cstate="print"/>
          <a:srcRect/>
          <a:stretch>
            <a:fillRect/>
          </a:stretch>
        </p:blipFill>
        <p:spPr bwMode="auto">
          <a:xfrm>
            <a:off x="323850" y="2023070"/>
            <a:ext cx="2943225" cy="4286250"/>
          </a:xfrm>
          <a:prstGeom prst="rect">
            <a:avLst/>
          </a:prstGeom>
          <a:noFill/>
        </p:spPr>
      </p:pic>
    </p:spTree>
    <p:extLst>
      <p:ext uri="{BB962C8B-B14F-4D97-AF65-F5344CB8AC3E}">
        <p14:creationId xmlns:p14="http://schemas.microsoft.com/office/powerpoint/2010/main" val="367279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12</a:t>
            </a:fld>
            <a:endParaRPr lang="it-IT" sz="1400" b="1" dirty="0"/>
          </a:p>
        </p:txBody>
      </p:sp>
      <p:sp>
        <p:nvSpPr>
          <p:cNvPr id="24" name="Rectangle 23"/>
          <p:cNvSpPr/>
          <p:nvPr/>
        </p:nvSpPr>
        <p:spPr>
          <a:xfrm>
            <a:off x="251520" y="1443841"/>
            <a:ext cx="8712968" cy="1569660"/>
          </a:xfrm>
          <a:prstGeom prst="rect">
            <a:avLst/>
          </a:prstGeom>
        </p:spPr>
        <p:txBody>
          <a:bodyPr wrap="square">
            <a:spAutoFit/>
          </a:bodyPr>
          <a:lstStyle/>
          <a:p>
            <a:pPr algn="just"/>
            <a:r>
              <a:rPr lang="en-US" sz="1600" dirty="0">
                <a:latin typeface="+mj-lt"/>
              </a:rPr>
              <a:t>There are three different causes types of earthquakes: </a:t>
            </a:r>
            <a:r>
              <a:rPr lang="en-US" sz="1600" dirty="0">
                <a:solidFill>
                  <a:srgbClr val="FF0000"/>
                </a:solidFill>
                <a:latin typeface="+mj-lt"/>
              </a:rPr>
              <a:t>tectonic, volcanic, and explosion</a:t>
            </a:r>
            <a:r>
              <a:rPr lang="en-US" sz="1600" dirty="0">
                <a:latin typeface="+mj-lt"/>
              </a:rPr>
              <a:t>. The type of earthquake depends on the region where it occurs and the geological make-up of that region. The most common are tectonic earthquakes. These occur when rocks in the Earth's crust break due to geological forces created by movement of tectonic plates. Another type, volcanic earthquakes occur in conjunction with volcanic activity. Collapse earthquakes are small earthquakes in underground caverns and mines, and explosion earthquakes result from the explosion of nuclear and chemical devices. </a:t>
            </a:r>
            <a:endParaRPr lang="it-IT" sz="1600" dirty="0">
              <a:latin typeface="+mj-lt"/>
            </a:endParaRPr>
          </a:p>
        </p:txBody>
      </p:sp>
      <p:sp>
        <p:nvSpPr>
          <p:cNvPr id="27" name="Text Box 4"/>
          <p:cNvSpPr txBox="1">
            <a:spLocks noChangeArrowheads="1"/>
          </p:cNvSpPr>
          <p:nvPr/>
        </p:nvSpPr>
        <p:spPr bwMode="auto">
          <a:xfrm>
            <a:off x="1619672" y="836712"/>
            <a:ext cx="6840760" cy="525401"/>
          </a:xfrm>
          <a:prstGeom prst="rect">
            <a:avLst/>
          </a:prstGeom>
          <a:noFill/>
          <a:ln w="9525">
            <a:noFill/>
            <a:round/>
            <a:headEnd/>
            <a:tailEnd/>
          </a:ln>
          <a:effectLst/>
        </p:spPr>
        <p:txBody>
          <a:bodyPr wrap="squar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800" dirty="0">
                <a:latin typeface="Calibri" pitchFamily="34" charset="0"/>
              </a:rPr>
              <a:t>Earthquake: elastic rebound theory </a:t>
            </a:r>
          </a:p>
        </p:txBody>
      </p:sp>
      <p:pic>
        <p:nvPicPr>
          <p:cNvPr id="11" name="Picture 2"/>
          <p:cNvPicPr>
            <a:picLocks noChangeAspect="1" noChangeArrowheads="1"/>
          </p:cNvPicPr>
          <p:nvPr/>
        </p:nvPicPr>
        <p:blipFill>
          <a:blip r:embed="rId2" cstate="print"/>
          <a:srcRect/>
          <a:stretch>
            <a:fillRect/>
          </a:stretch>
        </p:blipFill>
        <p:spPr bwMode="auto">
          <a:xfrm>
            <a:off x="611560" y="3284984"/>
            <a:ext cx="3810000" cy="2800350"/>
          </a:xfrm>
          <a:prstGeom prst="rect">
            <a:avLst/>
          </a:prstGeom>
          <a:noFill/>
          <a:ln w="9525">
            <a:noFill/>
            <a:miter lim="800000"/>
            <a:headEnd/>
            <a:tailEnd/>
          </a:ln>
        </p:spPr>
      </p:pic>
      <p:pic>
        <p:nvPicPr>
          <p:cNvPr id="12" name="Picture 3"/>
          <p:cNvPicPr>
            <a:picLocks noChangeAspect="1" noChangeArrowheads="1"/>
          </p:cNvPicPr>
          <p:nvPr/>
        </p:nvPicPr>
        <p:blipFill>
          <a:blip r:embed="rId3" cstate="print"/>
          <a:srcRect/>
          <a:stretch>
            <a:fillRect/>
          </a:stretch>
        </p:blipFill>
        <p:spPr bwMode="auto">
          <a:xfrm>
            <a:off x="5652120" y="3429000"/>
            <a:ext cx="2047875" cy="2571750"/>
          </a:xfrm>
          <a:prstGeom prst="rect">
            <a:avLst/>
          </a:prstGeom>
          <a:noFill/>
          <a:ln w="9525">
            <a:noFill/>
            <a:miter lim="800000"/>
            <a:headEnd/>
            <a:tailEnd/>
          </a:ln>
        </p:spPr>
      </p:pic>
      <p:sp>
        <p:nvSpPr>
          <p:cNvPr id="13" name="TextBox 12"/>
          <p:cNvSpPr txBox="1"/>
          <p:nvPr/>
        </p:nvSpPr>
        <p:spPr>
          <a:xfrm>
            <a:off x="1475656" y="6309320"/>
            <a:ext cx="2084417" cy="369332"/>
          </a:xfrm>
          <a:prstGeom prst="rect">
            <a:avLst/>
          </a:prstGeom>
          <a:noFill/>
        </p:spPr>
        <p:txBody>
          <a:bodyPr wrap="none" rtlCol="0">
            <a:spAutoFit/>
          </a:bodyPr>
          <a:lstStyle/>
          <a:p>
            <a:r>
              <a:rPr lang="it-IT" dirty="0"/>
              <a:t>Volcanic earthquake</a:t>
            </a:r>
          </a:p>
        </p:txBody>
      </p:sp>
      <p:sp>
        <p:nvSpPr>
          <p:cNvPr id="14" name="TextBox 13"/>
          <p:cNvSpPr txBox="1"/>
          <p:nvPr/>
        </p:nvSpPr>
        <p:spPr>
          <a:xfrm>
            <a:off x="5724128" y="6237312"/>
            <a:ext cx="2203424" cy="369332"/>
          </a:xfrm>
          <a:prstGeom prst="rect">
            <a:avLst/>
          </a:prstGeom>
          <a:noFill/>
        </p:spPr>
        <p:txBody>
          <a:bodyPr wrap="none" rtlCol="0">
            <a:spAutoFit/>
          </a:bodyPr>
          <a:lstStyle/>
          <a:p>
            <a:r>
              <a:rPr lang="it-IT" dirty="0"/>
              <a:t>Explosion earthquake</a:t>
            </a:r>
          </a:p>
        </p:txBody>
      </p:sp>
    </p:spTree>
    <p:extLst>
      <p:ext uri="{BB962C8B-B14F-4D97-AF65-F5344CB8AC3E}">
        <p14:creationId xmlns:p14="http://schemas.microsoft.com/office/powerpoint/2010/main" val="1517084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13</a:t>
            </a:fld>
            <a:endParaRPr lang="it-IT" sz="1400" b="1" dirty="0"/>
          </a:p>
        </p:txBody>
      </p:sp>
      <p:sp>
        <p:nvSpPr>
          <p:cNvPr id="25" name="Rectangle 24"/>
          <p:cNvSpPr/>
          <p:nvPr/>
        </p:nvSpPr>
        <p:spPr>
          <a:xfrm>
            <a:off x="323528" y="2492896"/>
            <a:ext cx="4032448" cy="1569660"/>
          </a:xfrm>
          <a:prstGeom prst="rect">
            <a:avLst/>
          </a:prstGeom>
        </p:spPr>
        <p:txBody>
          <a:bodyPr wrap="square">
            <a:spAutoFit/>
          </a:bodyPr>
          <a:lstStyle/>
          <a:p>
            <a:pPr algn="just"/>
            <a:r>
              <a:rPr lang="en-US" sz="1600" dirty="0">
                <a:latin typeface="+mj-lt"/>
              </a:rPr>
              <a:t>Tectonic earthquakes are explained by the so-called elastic rebound theory, formulated by the American geologist Harry Fielding Reid after the San Andreas Fault ruptured in 1906, generating the great San Francisco earthquake.</a:t>
            </a:r>
            <a:endParaRPr lang="it-IT" sz="1600" dirty="0">
              <a:latin typeface="+mj-lt"/>
            </a:endParaRPr>
          </a:p>
        </p:txBody>
      </p:sp>
      <p:pic>
        <p:nvPicPr>
          <p:cNvPr id="26" name="Picture 6" descr="http://bc.outcrop.org/images/earthquakes/lutge8e/FG15_05A-D.JPG"/>
          <p:cNvPicPr>
            <a:picLocks noChangeAspect="1" noChangeArrowheads="1"/>
          </p:cNvPicPr>
          <p:nvPr/>
        </p:nvPicPr>
        <p:blipFill>
          <a:blip r:embed="rId2" cstate="print"/>
          <a:srcRect/>
          <a:stretch>
            <a:fillRect/>
          </a:stretch>
        </p:blipFill>
        <p:spPr bwMode="auto">
          <a:xfrm>
            <a:off x="4644008" y="1844824"/>
            <a:ext cx="4012286" cy="4179465"/>
          </a:xfrm>
          <a:prstGeom prst="rect">
            <a:avLst/>
          </a:prstGeom>
          <a:noFill/>
        </p:spPr>
      </p:pic>
    </p:spTree>
    <p:extLst>
      <p:ext uri="{BB962C8B-B14F-4D97-AF65-F5344CB8AC3E}">
        <p14:creationId xmlns:p14="http://schemas.microsoft.com/office/powerpoint/2010/main" val="251071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8" name="Picture 2" descr="http://www.tulane.edu/%7Esanelson/images/elastreb.gif"/>
          <p:cNvPicPr>
            <a:picLocks noChangeAspect="1" noChangeArrowheads="1"/>
          </p:cNvPicPr>
          <p:nvPr/>
        </p:nvPicPr>
        <p:blipFill>
          <a:blip r:embed="rId3" cstate="print"/>
          <a:srcRect/>
          <a:stretch>
            <a:fillRect/>
          </a:stretch>
        </p:blipFill>
        <p:spPr bwMode="auto">
          <a:xfrm>
            <a:off x="4893658" y="2348880"/>
            <a:ext cx="4250342" cy="3240360"/>
          </a:xfrm>
          <a:prstGeom prst="rect">
            <a:avLst/>
          </a:prstGeom>
          <a:noFill/>
        </p:spPr>
      </p:pic>
      <p:pic>
        <p:nvPicPr>
          <p:cNvPr id="8" name="Picture 2"/>
          <p:cNvPicPr>
            <a:picLocks noChangeAspect="1" noChangeArrowheads="1"/>
          </p:cNvPicPr>
          <p:nvPr/>
        </p:nvPicPr>
        <p:blipFill>
          <a:blip r:embed="rId4" cstate="print"/>
          <a:srcRect/>
          <a:stretch>
            <a:fillRect/>
          </a:stretch>
        </p:blipFill>
        <p:spPr bwMode="auto">
          <a:xfrm>
            <a:off x="683568" y="1196752"/>
            <a:ext cx="3569999" cy="5661248"/>
          </a:xfrm>
          <a:prstGeom prst="rect">
            <a:avLst/>
          </a:prstGeom>
          <a:noFill/>
          <a:ln w="9525">
            <a:noFill/>
            <a:miter lim="800000"/>
            <a:headEnd/>
            <a:tailEnd/>
          </a:ln>
        </p:spPr>
      </p:pic>
    </p:spTree>
    <p:extLst>
      <p:ext uri="{BB962C8B-B14F-4D97-AF65-F5344CB8AC3E}">
        <p14:creationId xmlns:p14="http://schemas.microsoft.com/office/powerpoint/2010/main" val="372490712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15</a:t>
            </a:fld>
            <a:endParaRPr lang="it-IT" sz="1400" b="1" dirty="0"/>
          </a:p>
        </p:txBody>
      </p:sp>
      <p:sp>
        <p:nvSpPr>
          <p:cNvPr id="20" name="Text Box 2"/>
          <p:cNvSpPr txBox="1">
            <a:spLocks noChangeArrowheads="1"/>
          </p:cNvSpPr>
          <p:nvPr/>
        </p:nvSpPr>
        <p:spPr bwMode="auto">
          <a:xfrm>
            <a:off x="1763688" y="1196752"/>
            <a:ext cx="6781800" cy="701675"/>
          </a:xfrm>
          <a:prstGeom prst="rect">
            <a:avLst/>
          </a:prstGeom>
          <a:noFill/>
          <a:ln w="9525">
            <a:noFill/>
            <a:miter lim="800000"/>
            <a:headEnd/>
            <a:tailEnd/>
          </a:ln>
        </p:spPr>
        <p:txBody>
          <a:bodyPr>
            <a:spAutoFit/>
          </a:bodyPr>
          <a:lstStyle/>
          <a:p>
            <a:pPr>
              <a:spcBef>
                <a:spcPct val="50000"/>
              </a:spcBef>
            </a:pPr>
            <a:r>
              <a:rPr lang="en-US" sz="4000" b="1" dirty="0">
                <a:solidFill>
                  <a:schemeClr val="accent2"/>
                </a:solidFill>
              </a:rPr>
              <a:t>Elastic Rebound Theory</a:t>
            </a:r>
            <a:endParaRPr lang="en-US" sz="4000" b="1" dirty="0">
              <a:solidFill>
                <a:schemeClr val="accent2"/>
              </a:solidFill>
              <a:latin typeface="Times New Roman" pitchFamily="18" charset="0"/>
            </a:endParaRPr>
          </a:p>
        </p:txBody>
      </p:sp>
      <p:sp>
        <p:nvSpPr>
          <p:cNvPr id="22" name="Text Box 2"/>
          <p:cNvSpPr txBox="1">
            <a:spLocks noChangeArrowheads="1"/>
          </p:cNvSpPr>
          <p:nvPr/>
        </p:nvSpPr>
        <p:spPr bwMode="auto">
          <a:xfrm>
            <a:off x="5652120" y="3212976"/>
            <a:ext cx="3672408" cy="1569660"/>
          </a:xfrm>
          <a:prstGeom prst="rect">
            <a:avLst/>
          </a:prstGeom>
          <a:noFill/>
          <a:ln w="9525">
            <a:noFill/>
            <a:miter lim="800000"/>
            <a:headEnd/>
            <a:tailEnd/>
          </a:ln>
        </p:spPr>
        <p:txBody>
          <a:bodyPr wrap="square">
            <a:spAutoFit/>
          </a:bodyPr>
          <a:lstStyle/>
          <a:p>
            <a:pPr>
              <a:spcBef>
                <a:spcPct val="50000"/>
              </a:spcBef>
            </a:pPr>
            <a:r>
              <a:rPr lang="en-US" sz="1600" dirty="0">
                <a:latin typeface="+mj-lt"/>
              </a:rPr>
              <a:t>1. Stress on a fault slowly accumulates</a:t>
            </a:r>
          </a:p>
          <a:p>
            <a:pPr>
              <a:spcBef>
                <a:spcPct val="50000"/>
              </a:spcBef>
            </a:pPr>
            <a:r>
              <a:rPr lang="en-US" sz="1600" dirty="0">
                <a:latin typeface="+mj-lt"/>
              </a:rPr>
              <a:t>2. During an earthquake, stress on the fault is released</a:t>
            </a:r>
          </a:p>
          <a:p>
            <a:pPr>
              <a:spcBef>
                <a:spcPct val="50000"/>
              </a:spcBef>
            </a:pPr>
            <a:r>
              <a:rPr lang="en-US" sz="1600" dirty="0">
                <a:latin typeface="+mj-lt"/>
              </a:rPr>
              <a:t>3. After an earthquake, stress begins to re-accumulate</a:t>
            </a:r>
          </a:p>
        </p:txBody>
      </p:sp>
      <p:pic>
        <p:nvPicPr>
          <p:cNvPr id="21" name="Picture 2" descr="http://www.suu.edu/faculty/colberg/Hazards/Earthquakes/ElasticRebound.jpg"/>
          <p:cNvPicPr>
            <a:picLocks noChangeAspect="1" noChangeArrowheads="1"/>
          </p:cNvPicPr>
          <p:nvPr/>
        </p:nvPicPr>
        <p:blipFill>
          <a:blip r:embed="rId2" cstate="print"/>
          <a:srcRect/>
          <a:stretch>
            <a:fillRect/>
          </a:stretch>
        </p:blipFill>
        <p:spPr bwMode="auto">
          <a:xfrm>
            <a:off x="179512" y="2132856"/>
            <a:ext cx="5524422" cy="4176464"/>
          </a:xfrm>
          <a:prstGeom prst="rect">
            <a:avLst/>
          </a:prstGeom>
          <a:noFill/>
        </p:spPr>
      </p:pic>
    </p:spTree>
    <p:extLst>
      <p:ext uri="{BB962C8B-B14F-4D97-AF65-F5344CB8AC3E}">
        <p14:creationId xmlns:p14="http://schemas.microsoft.com/office/powerpoint/2010/main" val="3652707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16</a:t>
            </a:fld>
            <a:endParaRPr lang="it-IT" sz="1400" b="1" dirty="0"/>
          </a:p>
        </p:txBody>
      </p:sp>
      <p:pic>
        <p:nvPicPr>
          <p:cNvPr id="11" name="Picture 2" descr="Elastic Rebound"/>
          <p:cNvPicPr>
            <a:picLocks noChangeAspect="1" noChangeArrowheads="1"/>
          </p:cNvPicPr>
          <p:nvPr/>
        </p:nvPicPr>
        <p:blipFill>
          <a:blip r:embed="rId2" cstate="print"/>
          <a:srcRect/>
          <a:stretch>
            <a:fillRect/>
          </a:stretch>
        </p:blipFill>
        <p:spPr bwMode="auto">
          <a:xfrm>
            <a:off x="179512" y="1556792"/>
            <a:ext cx="4095750" cy="4819650"/>
          </a:xfrm>
          <a:prstGeom prst="rect">
            <a:avLst/>
          </a:prstGeom>
          <a:noFill/>
        </p:spPr>
      </p:pic>
      <p:pic>
        <p:nvPicPr>
          <p:cNvPr id="12" name="Picture 4" descr="A fence that was offset about 8.5 feet along the trace of the fault."/>
          <p:cNvPicPr>
            <a:picLocks noChangeAspect="1" noChangeArrowheads="1"/>
          </p:cNvPicPr>
          <p:nvPr/>
        </p:nvPicPr>
        <p:blipFill>
          <a:blip r:embed="rId3" cstate="print"/>
          <a:srcRect/>
          <a:stretch>
            <a:fillRect/>
          </a:stretch>
        </p:blipFill>
        <p:spPr bwMode="auto">
          <a:xfrm>
            <a:off x="4932040" y="1484784"/>
            <a:ext cx="3832845" cy="5023124"/>
          </a:xfrm>
          <a:prstGeom prst="rect">
            <a:avLst/>
          </a:prstGeom>
          <a:noFill/>
        </p:spPr>
      </p:pic>
    </p:spTree>
    <p:extLst>
      <p:ext uri="{BB962C8B-B14F-4D97-AF65-F5344CB8AC3E}">
        <p14:creationId xmlns:p14="http://schemas.microsoft.com/office/powerpoint/2010/main" val="594353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2" descr="ERebound"/>
          <p:cNvPicPr>
            <a:picLocks noChangeAspect="1" noChangeArrowheads="1" noCrop="1"/>
          </p:cNvPicPr>
          <p:nvPr/>
        </p:nvPicPr>
        <p:blipFill>
          <a:blip r:embed="rId3" cstate="print"/>
          <a:srcRect/>
          <a:stretch>
            <a:fillRect/>
          </a:stretch>
        </p:blipFill>
        <p:spPr bwMode="auto">
          <a:xfrm>
            <a:off x="250825" y="1916113"/>
            <a:ext cx="4248150" cy="4248150"/>
          </a:xfrm>
          <a:prstGeom prst="rect">
            <a:avLst/>
          </a:prstGeom>
          <a:noFill/>
        </p:spPr>
      </p:pic>
      <p:pic>
        <p:nvPicPr>
          <p:cNvPr id="300035" name="Picture 3" descr="Lezione004"/>
          <p:cNvPicPr>
            <a:picLocks noChangeAspect="1" noChangeArrowheads="1"/>
          </p:cNvPicPr>
          <p:nvPr/>
        </p:nvPicPr>
        <p:blipFill>
          <a:blip r:embed="rId4" cstate="print"/>
          <a:srcRect/>
          <a:stretch>
            <a:fillRect/>
          </a:stretch>
        </p:blipFill>
        <p:spPr bwMode="auto">
          <a:xfrm>
            <a:off x="4716463" y="1628775"/>
            <a:ext cx="4176712" cy="4968875"/>
          </a:xfrm>
          <a:prstGeom prst="rect">
            <a:avLst/>
          </a:prstGeom>
          <a:noFill/>
        </p:spPr>
      </p:pic>
      <p:sp>
        <p:nvSpPr>
          <p:cNvPr id="300039" name="Line 7"/>
          <p:cNvSpPr>
            <a:spLocks noChangeShapeType="1"/>
          </p:cNvSpPr>
          <p:nvPr/>
        </p:nvSpPr>
        <p:spPr bwMode="auto">
          <a:xfrm>
            <a:off x="1547813" y="1700213"/>
            <a:ext cx="1655762" cy="0"/>
          </a:xfrm>
          <a:prstGeom prst="line">
            <a:avLst/>
          </a:prstGeom>
          <a:noFill/>
          <a:ln w="57150">
            <a:solidFill>
              <a:schemeClr val="bg1"/>
            </a:solidFill>
            <a:round/>
            <a:headEnd/>
            <a:tailEnd type="triangle" w="med" len="med"/>
          </a:ln>
          <a:effectLst/>
        </p:spPr>
        <p:txBody>
          <a:bodyPr/>
          <a:lstStyle/>
          <a:p>
            <a:endParaRPr lang="it-IT"/>
          </a:p>
        </p:txBody>
      </p:sp>
      <p:sp>
        <p:nvSpPr>
          <p:cNvPr id="300040" name="Line 8"/>
          <p:cNvSpPr>
            <a:spLocks noChangeShapeType="1"/>
          </p:cNvSpPr>
          <p:nvPr/>
        </p:nvSpPr>
        <p:spPr bwMode="auto">
          <a:xfrm>
            <a:off x="1476375" y="6381750"/>
            <a:ext cx="1655763" cy="0"/>
          </a:xfrm>
          <a:prstGeom prst="line">
            <a:avLst/>
          </a:prstGeom>
          <a:noFill/>
          <a:ln w="57150">
            <a:solidFill>
              <a:schemeClr val="bg1"/>
            </a:solidFill>
            <a:round/>
            <a:headEnd type="triangle" w="med" len="med"/>
            <a:tailEnd/>
          </a:ln>
          <a:effectLst/>
        </p:spPr>
        <p:txBody>
          <a:bodyPr/>
          <a:lstStyle/>
          <a:p>
            <a:endParaRPr lang="it-IT"/>
          </a:p>
        </p:txBody>
      </p:sp>
      <p:pic>
        <p:nvPicPr>
          <p:cNvPr id="300041" name="Picture 9"/>
          <p:cNvPicPr>
            <a:picLocks noChangeAspect="1" noChangeArrowheads="1"/>
          </p:cNvPicPr>
          <p:nvPr/>
        </p:nvPicPr>
        <p:blipFill>
          <a:blip r:embed="rId5" cstate="print"/>
          <a:srcRect/>
          <a:stretch>
            <a:fillRect/>
          </a:stretch>
        </p:blipFill>
        <p:spPr bwMode="auto">
          <a:xfrm>
            <a:off x="179512" y="1340768"/>
            <a:ext cx="4400550" cy="5403850"/>
          </a:xfrm>
          <a:prstGeom prst="rect">
            <a:avLst/>
          </a:prstGeom>
          <a:noFill/>
        </p:spPr>
      </p:pic>
      <p:sp>
        <p:nvSpPr>
          <p:cNvPr id="300042" name="Rectangle 10"/>
          <p:cNvSpPr>
            <a:spLocks noChangeArrowheads="1"/>
          </p:cNvSpPr>
          <p:nvPr/>
        </p:nvSpPr>
        <p:spPr bwMode="auto">
          <a:xfrm>
            <a:off x="2699792" y="5958408"/>
            <a:ext cx="5465763" cy="1143000"/>
          </a:xfrm>
          <a:prstGeom prst="rect">
            <a:avLst/>
          </a:prstGeom>
          <a:noFill/>
          <a:ln w="9525">
            <a:noFill/>
            <a:miter lim="800000"/>
            <a:headEnd/>
            <a:tailEnd/>
          </a:ln>
          <a:effectLst/>
        </p:spPr>
        <p:txBody>
          <a:bodyPr anchor="ctr"/>
          <a:lstStyle/>
          <a:p>
            <a:pPr algn="ctr"/>
            <a:r>
              <a:rPr lang="en-US" sz="3600" dirty="0"/>
              <a:t>La </a:t>
            </a:r>
            <a:r>
              <a:rPr lang="en-US" sz="3600" dirty="0" err="1"/>
              <a:t>faglia</a:t>
            </a:r>
            <a:endParaRPr lang="en-US" sz="4400" dirty="0"/>
          </a:p>
        </p:txBody>
      </p:sp>
    </p:spTree>
    <p:extLst>
      <p:ext uri="{BB962C8B-B14F-4D97-AF65-F5344CB8AC3E}">
        <p14:creationId xmlns:p14="http://schemas.microsoft.com/office/powerpoint/2010/main" val="1033553098"/>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00041"/>
                                        </p:tgtEl>
                                        <p:attrNameLst>
                                          <p:attrName>style.visibility</p:attrName>
                                        </p:attrNameLst>
                                      </p:cBhvr>
                                      <p:to>
                                        <p:strVal val="visible"/>
                                      </p:to>
                                    </p:set>
                                    <p:anim calcmode="lin" valueType="num">
                                      <p:cBhvr>
                                        <p:cTn id="7" dur="500" fill="hold"/>
                                        <p:tgtEl>
                                          <p:spTgt spid="300041"/>
                                        </p:tgtEl>
                                        <p:attrNameLst>
                                          <p:attrName>ppt_w</p:attrName>
                                        </p:attrNameLst>
                                      </p:cBhvr>
                                      <p:tavLst>
                                        <p:tav tm="0">
                                          <p:val>
                                            <p:fltVal val="0"/>
                                          </p:val>
                                        </p:tav>
                                        <p:tav tm="100000">
                                          <p:val>
                                            <p:strVal val="#ppt_w"/>
                                          </p:val>
                                        </p:tav>
                                      </p:tavLst>
                                    </p:anim>
                                    <p:anim calcmode="lin" valueType="num">
                                      <p:cBhvr>
                                        <p:cTn id="8" dur="500" fill="hold"/>
                                        <p:tgtEl>
                                          <p:spTgt spid="30004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41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628800"/>
            <a:ext cx="8305800" cy="518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4115" name="Text Box 3"/>
          <p:cNvSpPr txBox="1">
            <a:spLocks noChangeArrowheads="1"/>
          </p:cNvSpPr>
          <p:nvPr/>
        </p:nvSpPr>
        <p:spPr bwMode="auto">
          <a:xfrm>
            <a:off x="755576" y="980728"/>
            <a:ext cx="734297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it-IT" sz="2400" b="1" dirty="0"/>
              <a:t>STA – short time average                  PEM – Pre-event time</a:t>
            </a:r>
          </a:p>
          <a:p>
            <a:r>
              <a:rPr lang="en-GB" altLang="it-IT" sz="2400" b="1" dirty="0"/>
              <a:t>LTA – long time average                    PET - post event time</a:t>
            </a:r>
          </a:p>
        </p:txBody>
      </p:sp>
      <p:sp>
        <p:nvSpPr>
          <p:cNvPr id="474116" name="Rectangle 4"/>
          <p:cNvSpPr>
            <a:spLocks noChangeArrowheads="1"/>
          </p:cNvSpPr>
          <p:nvPr/>
        </p:nvSpPr>
        <p:spPr bwMode="auto">
          <a:xfrm>
            <a:off x="3291136" y="4880000"/>
            <a:ext cx="2146300" cy="203200"/>
          </a:xfrm>
          <a:prstGeom prst="rect">
            <a:avLst/>
          </a:prstGeom>
          <a:noFill/>
          <a:ln w="127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extLst>
      <p:ext uri="{BB962C8B-B14F-4D97-AF65-F5344CB8AC3E}">
        <p14:creationId xmlns:p14="http://schemas.microsoft.com/office/powerpoint/2010/main" val="921605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74116"/>
                                        </p:tgtEl>
                                        <p:attrNameLst>
                                          <p:attrName>style.visibility</p:attrName>
                                        </p:attrNameLst>
                                      </p:cBhvr>
                                      <p:to>
                                        <p:strVal val="visible"/>
                                      </p:to>
                                    </p:set>
                                    <p:anim calcmode="lin" valueType="num">
                                      <p:cBhvr>
                                        <p:cTn id="7" dur="500" fill="hold"/>
                                        <p:tgtEl>
                                          <p:spTgt spid="474116"/>
                                        </p:tgtEl>
                                        <p:attrNameLst>
                                          <p:attrName>ppt_w</p:attrName>
                                        </p:attrNameLst>
                                      </p:cBhvr>
                                      <p:tavLst>
                                        <p:tav tm="0">
                                          <p:val>
                                            <p:fltVal val="0"/>
                                          </p:val>
                                        </p:tav>
                                        <p:tav tm="100000">
                                          <p:val>
                                            <p:strVal val="#ppt_w"/>
                                          </p:val>
                                        </p:tav>
                                      </p:tavLst>
                                    </p:anim>
                                    <p:anim calcmode="lin" valueType="num">
                                      <p:cBhvr>
                                        <p:cTn id="8" dur="500" fill="hold"/>
                                        <p:tgtEl>
                                          <p:spTgt spid="4741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7"/>
          <p:cNvGrpSpPr>
            <a:grpSpLocks/>
          </p:cNvGrpSpPr>
          <p:nvPr/>
        </p:nvGrpSpPr>
        <p:grpSpPr bwMode="auto">
          <a:xfrm>
            <a:off x="1115616" y="1268760"/>
            <a:ext cx="6762750" cy="5208587"/>
            <a:chOff x="749" y="691"/>
            <a:chExt cx="4260" cy="3281"/>
          </a:xfrm>
        </p:grpSpPr>
        <p:pic>
          <p:nvPicPr>
            <p:cNvPr id="7" name="Picture 8"/>
            <p:cNvPicPr>
              <a:picLocks noChangeAspect="1" noChangeArrowheads="1"/>
            </p:cNvPicPr>
            <p:nvPr/>
          </p:nvPicPr>
          <p:blipFill>
            <a:blip r:embed="rId3" cstate="print"/>
            <a:srcRect/>
            <a:stretch>
              <a:fillRect/>
            </a:stretch>
          </p:blipFill>
          <p:spPr bwMode="auto">
            <a:xfrm>
              <a:off x="749" y="691"/>
              <a:ext cx="4243" cy="2809"/>
            </a:xfrm>
            <a:prstGeom prst="rect">
              <a:avLst/>
            </a:prstGeom>
            <a:solidFill>
              <a:srgbClr val="000000"/>
            </a:solidFill>
            <a:ln w="9360">
              <a:solidFill>
                <a:srgbClr val="000000"/>
              </a:solidFill>
              <a:miter lim="800000"/>
              <a:headEnd/>
              <a:tailEnd/>
            </a:ln>
            <a:effectLst/>
          </p:spPr>
        </p:pic>
        <p:pic>
          <p:nvPicPr>
            <p:cNvPr id="8" name="Picture 9"/>
            <p:cNvPicPr>
              <a:picLocks noChangeAspect="1" noChangeArrowheads="1"/>
            </p:cNvPicPr>
            <p:nvPr/>
          </p:nvPicPr>
          <p:blipFill>
            <a:blip r:embed="rId4" cstate="print"/>
            <a:srcRect/>
            <a:stretch>
              <a:fillRect/>
            </a:stretch>
          </p:blipFill>
          <p:spPr bwMode="auto">
            <a:xfrm>
              <a:off x="768" y="3581"/>
              <a:ext cx="4241" cy="391"/>
            </a:xfrm>
            <a:prstGeom prst="rect">
              <a:avLst/>
            </a:prstGeom>
            <a:noFill/>
            <a:ln w="9360">
              <a:solidFill>
                <a:srgbClr val="000000"/>
              </a:solidFill>
              <a:miter lim="800000"/>
              <a:headEnd/>
              <a:tailEnd/>
            </a:ln>
            <a:effectLst/>
          </p:spPr>
        </p:pic>
      </p:grpSp>
      <p:grpSp>
        <p:nvGrpSpPr>
          <p:cNvPr id="9" name="Group 10"/>
          <p:cNvGrpSpPr>
            <a:grpSpLocks/>
          </p:cNvGrpSpPr>
          <p:nvPr/>
        </p:nvGrpSpPr>
        <p:grpSpPr bwMode="auto">
          <a:xfrm>
            <a:off x="2171303" y="1721197"/>
            <a:ext cx="4918075" cy="3065463"/>
            <a:chOff x="1414" y="976"/>
            <a:chExt cx="3098" cy="1931"/>
          </a:xfrm>
        </p:grpSpPr>
        <p:grpSp>
          <p:nvGrpSpPr>
            <p:cNvPr id="10" name="Group 11"/>
            <p:cNvGrpSpPr>
              <a:grpSpLocks/>
            </p:cNvGrpSpPr>
            <p:nvPr/>
          </p:nvGrpSpPr>
          <p:grpSpPr bwMode="auto">
            <a:xfrm>
              <a:off x="2675" y="976"/>
              <a:ext cx="1837" cy="1931"/>
              <a:chOff x="2675" y="976"/>
              <a:chExt cx="1837" cy="1931"/>
            </a:xfrm>
          </p:grpSpPr>
          <p:pic>
            <p:nvPicPr>
              <p:cNvPr id="26" name="Picture 12"/>
              <p:cNvPicPr>
                <a:picLocks noChangeAspect="1" noChangeArrowheads="1"/>
              </p:cNvPicPr>
              <p:nvPr/>
            </p:nvPicPr>
            <p:blipFill>
              <a:blip r:embed="rId5" cstate="print"/>
              <a:srcRect/>
              <a:stretch>
                <a:fillRect/>
              </a:stretch>
            </p:blipFill>
            <p:spPr bwMode="auto">
              <a:xfrm>
                <a:off x="3435" y="2446"/>
                <a:ext cx="181" cy="79"/>
              </a:xfrm>
              <a:prstGeom prst="rect">
                <a:avLst/>
              </a:prstGeom>
              <a:noFill/>
              <a:ln w="9525">
                <a:noFill/>
                <a:round/>
                <a:headEnd/>
                <a:tailEnd/>
              </a:ln>
              <a:effectLst/>
            </p:spPr>
          </p:pic>
          <p:grpSp>
            <p:nvGrpSpPr>
              <p:cNvPr id="27" name="Group 13"/>
              <p:cNvGrpSpPr>
                <a:grpSpLocks/>
              </p:cNvGrpSpPr>
              <p:nvPr/>
            </p:nvGrpSpPr>
            <p:grpSpPr bwMode="auto">
              <a:xfrm>
                <a:off x="2675" y="976"/>
                <a:ext cx="1837" cy="1931"/>
                <a:chOff x="2675" y="976"/>
                <a:chExt cx="1837" cy="1931"/>
              </a:xfrm>
            </p:grpSpPr>
            <p:grpSp>
              <p:nvGrpSpPr>
                <p:cNvPr id="28" name="Group 14"/>
                <p:cNvGrpSpPr>
                  <a:grpSpLocks/>
                </p:cNvGrpSpPr>
                <p:nvPr/>
              </p:nvGrpSpPr>
              <p:grpSpPr bwMode="auto">
                <a:xfrm>
                  <a:off x="2941" y="2800"/>
                  <a:ext cx="257" cy="107"/>
                  <a:chOff x="2941" y="2800"/>
                  <a:chExt cx="257" cy="107"/>
                </a:xfrm>
              </p:grpSpPr>
              <p:sp>
                <p:nvSpPr>
                  <p:cNvPr id="32" name="Rectangle 15"/>
                  <p:cNvSpPr>
                    <a:spLocks noChangeArrowheads="1"/>
                  </p:cNvSpPr>
                  <p:nvPr/>
                </p:nvSpPr>
                <p:spPr bwMode="auto">
                  <a:xfrm>
                    <a:off x="2941" y="2800"/>
                    <a:ext cx="257" cy="107"/>
                  </a:xfrm>
                  <a:prstGeom prst="rect">
                    <a:avLst/>
                  </a:prstGeom>
                  <a:solidFill>
                    <a:srgbClr val="FFFFFF"/>
                  </a:solidFill>
                  <a:ln w="9525">
                    <a:noFill/>
                    <a:round/>
                    <a:headEnd/>
                    <a:tailEnd/>
                  </a:ln>
                  <a:effectLst/>
                </p:spPr>
                <p:txBody>
                  <a:bodyPr wrap="none" anchor="ctr"/>
                  <a:lstStyle/>
                  <a:p>
                    <a:endParaRPr lang="it-IT"/>
                  </a:p>
                </p:txBody>
              </p:sp>
              <p:sp>
                <p:nvSpPr>
                  <p:cNvPr id="33" name="Rectangle 16"/>
                  <p:cNvSpPr>
                    <a:spLocks noChangeArrowheads="1"/>
                  </p:cNvSpPr>
                  <p:nvPr/>
                </p:nvSpPr>
                <p:spPr bwMode="auto">
                  <a:xfrm>
                    <a:off x="2941" y="2800"/>
                    <a:ext cx="257" cy="107"/>
                  </a:xfrm>
                  <a:prstGeom prst="rect">
                    <a:avLst/>
                  </a:prstGeom>
                  <a:noFill/>
                  <a:ln w="9360">
                    <a:solidFill>
                      <a:srgbClr val="343738"/>
                    </a:solidFill>
                    <a:miter lim="800000"/>
                    <a:headEnd/>
                    <a:tailEnd/>
                  </a:ln>
                  <a:effectLst/>
                </p:spPr>
                <p:txBody>
                  <a:bodyPr wrap="none" anchor="ctr"/>
                  <a:lstStyle/>
                  <a:p>
                    <a:endParaRPr lang="it-IT"/>
                  </a:p>
                </p:txBody>
              </p:sp>
              <p:pic>
                <p:nvPicPr>
                  <p:cNvPr id="34" name="Picture 17"/>
                  <p:cNvPicPr>
                    <a:picLocks noChangeAspect="1" noChangeArrowheads="1"/>
                  </p:cNvPicPr>
                  <p:nvPr/>
                </p:nvPicPr>
                <p:blipFill>
                  <a:blip r:embed="rId6" cstate="print"/>
                  <a:srcRect/>
                  <a:stretch>
                    <a:fillRect/>
                  </a:stretch>
                </p:blipFill>
                <p:spPr bwMode="auto">
                  <a:xfrm>
                    <a:off x="3079" y="2824"/>
                    <a:ext cx="100" cy="55"/>
                  </a:xfrm>
                  <a:prstGeom prst="rect">
                    <a:avLst/>
                  </a:prstGeom>
                  <a:noFill/>
                  <a:ln w="9525">
                    <a:noFill/>
                    <a:round/>
                    <a:headEnd/>
                    <a:tailEnd/>
                  </a:ln>
                  <a:effectLst/>
                </p:spPr>
              </p:pic>
              <p:pic>
                <p:nvPicPr>
                  <p:cNvPr id="35" name="Picture 18"/>
                  <p:cNvPicPr>
                    <a:picLocks noChangeAspect="1" noChangeArrowheads="1"/>
                  </p:cNvPicPr>
                  <p:nvPr/>
                </p:nvPicPr>
                <p:blipFill>
                  <a:blip r:embed="rId7" cstate="print"/>
                  <a:srcRect/>
                  <a:stretch>
                    <a:fillRect/>
                  </a:stretch>
                </p:blipFill>
                <p:spPr bwMode="auto">
                  <a:xfrm>
                    <a:off x="2953" y="2815"/>
                    <a:ext cx="91" cy="79"/>
                  </a:xfrm>
                  <a:prstGeom prst="rect">
                    <a:avLst/>
                  </a:prstGeom>
                  <a:noFill/>
                  <a:ln w="9525">
                    <a:noFill/>
                    <a:round/>
                    <a:headEnd/>
                    <a:tailEnd/>
                  </a:ln>
                  <a:effectLst/>
                </p:spPr>
              </p:pic>
            </p:grpSp>
            <p:pic>
              <p:nvPicPr>
                <p:cNvPr id="29" name="Picture 19"/>
                <p:cNvPicPr>
                  <a:picLocks noChangeAspect="1" noChangeArrowheads="1"/>
                </p:cNvPicPr>
                <p:nvPr/>
              </p:nvPicPr>
              <p:blipFill>
                <a:blip r:embed="rId8" cstate="print"/>
                <a:srcRect/>
                <a:stretch>
                  <a:fillRect/>
                </a:stretch>
              </p:blipFill>
              <p:spPr bwMode="auto">
                <a:xfrm>
                  <a:off x="4315" y="976"/>
                  <a:ext cx="197" cy="149"/>
                </a:xfrm>
                <a:prstGeom prst="rect">
                  <a:avLst/>
                </a:prstGeom>
                <a:noFill/>
                <a:ln w="9525">
                  <a:noFill/>
                  <a:round/>
                  <a:headEnd/>
                  <a:tailEnd/>
                </a:ln>
                <a:effectLst/>
              </p:spPr>
            </p:pic>
            <p:pic>
              <p:nvPicPr>
                <p:cNvPr id="30" name="Picture 20"/>
                <p:cNvPicPr>
                  <a:picLocks noChangeAspect="1" noChangeArrowheads="1"/>
                </p:cNvPicPr>
                <p:nvPr/>
              </p:nvPicPr>
              <p:blipFill>
                <a:blip r:embed="rId9" cstate="print"/>
                <a:srcRect/>
                <a:stretch>
                  <a:fillRect/>
                </a:stretch>
              </p:blipFill>
              <p:spPr bwMode="auto">
                <a:xfrm>
                  <a:off x="2675" y="2288"/>
                  <a:ext cx="181" cy="132"/>
                </a:xfrm>
                <a:prstGeom prst="rect">
                  <a:avLst/>
                </a:prstGeom>
                <a:noFill/>
                <a:ln w="9525">
                  <a:noFill/>
                  <a:round/>
                  <a:headEnd/>
                  <a:tailEnd/>
                </a:ln>
                <a:effectLst/>
              </p:spPr>
            </p:pic>
            <p:pic>
              <p:nvPicPr>
                <p:cNvPr id="31" name="Picture 21"/>
                <p:cNvPicPr>
                  <a:picLocks noChangeAspect="1" noChangeArrowheads="1"/>
                </p:cNvPicPr>
                <p:nvPr/>
              </p:nvPicPr>
              <p:blipFill>
                <a:blip r:embed="rId10" cstate="print"/>
                <a:srcRect/>
                <a:stretch>
                  <a:fillRect/>
                </a:stretch>
              </p:blipFill>
              <p:spPr bwMode="auto">
                <a:xfrm>
                  <a:off x="2750" y="2523"/>
                  <a:ext cx="213" cy="226"/>
                </a:xfrm>
                <a:prstGeom prst="rect">
                  <a:avLst/>
                </a:prstGeom>
                <a:noFill/>
                <a:ln w="9525">
                  <a:noFill/>
                  <a:round/>
                  <a:headEnd/>
                  <a:tailEnd/>
                </a:ln>
                <a:effectLst/>
              </p:spPr>
            </p:pic>
          </p:grpSp>
        </p:grpSp>
        <p:grpSp>
          <p:nvGrpSpPr>
            <p:cNvPr id="11" name="Group 22"/>
            <p:cNvGrpSpPr>
              <a:grpSpLocks/>
            </p:cNvGrpSpPr>
            <p:nvPr/>
          </p:nvGrpSpPr>
          <p:grpSpPr bwMode="auto">
            <a:xfrm>
              <a:off x="2863" y="1143"/>
              <a:ext cx="1516" cy="1644"/>
              <a:chOff x="2863" y="1143"/>
              <a:chExt cx="1516" cy="1644"/>
            </a:xfrm>
          </p:grpSpPr>
          <p:sp>
            <p:nvSpPr>
              <p:cNvPr id="17" name="Line 23"/>
              <p:cNvSpPr>
                <a:spLocks noChangeShapeType="1"/>
              </p:cNvSpPr>
              <p:nvPr/>
            </p:nvSpPr>
            <p:spPr bwMode="auto">
              <a:xfrm flipV="1">
                <a:off x="2863" y="1142"/>
                <a:ext cx="1516" cy="1178"/>
              </a:xfrm>
              <a:prstGeom prst="line">
                <a:avLst/>
              </a:prstGeom>
              <a:noFill/>
              <a:ln w="9360">
                <a:solidFill>
                  <a:srgbClr val="000000"/>
                </a:solidFill>
                <a:miter lim="800000"/>
                <a:headEnd type="triangle" w="med" len="med"/>
                <a:tailEnd type="triangle" w="med" len="med"/>
              </a:ln>
              <a:effectLst/>
            </p:spPr>
            <p:txBody>
              <a:bodyPr/>
              <a:lstStyle/>
              <a:p>
                <a:endParaRPr lang="it-IT"/>
              </a:p>
            </p:txBody>
          </p:sp>
          <p:sp>
            <p:nvSpPr>
              <p:cNvPr id="18" name="Line 24"/>
              <p:cNvSpPr>
                <a:spLocks noChangeShapeType="1"/>
              </p:cNvSpPr>
              <p:nvPr/>
            </p:nvSpPr>
            <p:spPr bwMode="auto">
              <a:xfrm flipV="1">
                <a:off x="2977" y="1142"/>
                <a:ext cx="1402" cy="1487"/>
              </a:xfrm>
              <a:prstGeom prst="line">
                <a:avLst/>
              </a:prstGeom>
              <a:noFill/>
              <a:ln w="9360">
                <a:solidFill>
                  <a:srgbClr val="000000"/>
                </a:solidFill>
                <a:miter lim="800000"/>
                <a:headEnd type="triangle" w="med" len="med"/>
                <a:tailEnd type="triangle" w="med" len="med"/>
              </a:ln>
              <a:effectLst/>
            </p:spPr>
            <p:txBody>
              <a:bodyPr/>
              <a:lstStyle/>
              <a:p>
                <a:endParaRPr lang="it-IT"/>
              </a:p>
            </p:txBody>
          </p:sp>
          <p:sp>
            <p:nvSpPr>
              <p:cNvPr id="19" name="Line 25"/>
              <p:cNvSpPr>
                <a:spLocks noChangeShapeType="1"/>
              </p:cNvSpPr>
              <p:nvPr/>
            </p:nvSpPr>
            <p:spPr bwMode="auto">
              <a:xfrm flipV="1">
                <a:off x="3091" y="1146"/>
                <a:ext cx="1288" cy="1642"/>
              </a:xfrm>
              <a:prstGeom prst="line">
                <a:avLst/>
              </a:prstGeom>
              <a:noFill/>
              <a:ln w="9360">
                <a:solidFill>
                  <a:srgbClr val="000000"/>
                </a:solidFill>
                <a:miter lim="800000"/>
                <a:headEnd/>
                <a:tailEnd type="triangle" w="med" len="med"/>
              </a:ln>
              <a:effectLst/>
            </p:spPr>
            <p:txBody>
              <a:bodyPr/>
              <a:lstStyle/>
              <a:p>
                <a:endParaRPr lang="it-IT"/>
              </a:p>
            </p:txBody>
          </p:sp>
          <p:sp>
            <p:nvSpPr>
              <p:cNvPr id="20" name="Line 26"/>
              <p:cNvSpPr>
                <a:spLocks noChangeShapeType="1"/>
              </p:cNvSpPr>
              <p:nvPr/>
            </p:nvSpPr>
            <p:spPr bwMode="auto">
              <a:xfrm>
                <a:off x="2863" y="2323"/>
                <a:ext cx="562" cy="147"/>
              </a:xfrm>
              <a:prstGeom prst="line">
                <a:avLst/>
              </a:prstGeom>
              <a:noFill/>
              <a:ln w="9360">
                <a:solidFill>
                  <a:srgbClr val="000000"/>
                </a:solidFill>
                <a:miter lim="800000"/>
                <a:headEnd type="triangle" w="med" len="med"/>
                <a:tailEnd type="triangle" w="med" len="med"/>
              </a:ln>
              <a:effectLst/>
            </p:spPr>
            <p:txBody>
              <a:bodyPr/>
              <a:lstStyle/>
              <a:p>
                <a:endParaRPr lang="it-IT"/>
              </a:p>
            </p:txBody>
          </p:sp>
          <p:sp>
            <p:nvSpPr>
              <p:cNvPr id="21" name="Line 27"/>
              <p:cNvSpPr>
                <a:spLocks noChangeShapeType="1"/>
              </p:cNvSpPr>
              <p:nvPr/>
            </p:nvSpPr>
            <p:spPr bwMode="auto">
              <a:xfrm>
                <a:off x="2863" y="2323"/>
                <a:ext cx="28" cy="182"/>
              </a:xfrm>
              <a:prstGeom prst="line">
                <a:avLst/>
              </a:prstGeom>
              <a:noFill/>
              <a:ln w="9360">
                <a:solidFill>
                  <a:srgbClr val="000000"/>
                </a:solidFill>
                <a:miter lim="800000"/>
                <a:headEnd type="triangle" w="med" len="med"/>
                <a:tailEnd type="triangle" w="med" len="med"/>
              </a:ln>
              <a:effectLst/>
            </p:spPr>
            <p:txBody>
              <a:bodyPr/>
              <a:lstStyle/>
              <a:p>
                <a:endParaRPr lang="it-IT"/>
              </a:p>
            </p:txBody>
          </p:sp>
          <p:sp>
            <p:nvSpPr>
              <p:cNvPr id="22" name="Line 28"/>
              <p:cNvSpPr>
                <a:spLocks noChangeShapeType="1"/>
              </p:cNvSpPr>
              <p:nvPr/>
            </p:nvSpPr>
            <p:spPr bwMode="auto">
              <a:xfrm>
                <a:off x="2977" y="2633"/>
                <a:ext cx="104" cy="146"/>
              </a:xfrm>
              <a:prstGeom prst="line">
                <a:avLst/>
              </a:prstGeom>
              <a:noFill/>
              <a:ln w="9360">
                <a:solidFill>
                  <a:srgbClr val="000000"/>
                </a:solidFill>
                <a:miter lim="800000"/>
                <a:headEnd type="triangle" w="med" len="med"/>
                <a:tailEnd type="triangle" w="med" len="med"/>
              </a:ln>
              <a:effectLst/>
            </p:spPr>
            <p:txBody>
              <a:bodyPr/>
              <a:lstStyle/>
              <a:p>
                <a:endParaRPr lang="it-IT"/>
              </a:p>
            </p:txBody>
          </p:sp>
          <p:sp>
            <p:nvSpPr>
              <p:cNvPr id="23" name="Line 29"/>
              <p:cNvSpPr>
                <a:spLocks noChangeShapeType="1"/>
              </p:cNvSpPr>
              <p:nvPr/>
            </p:nvSpPr>
            <p:spPr bwMode="auto">
              <a:xfrm flipV="1">
                <a:off x="3091" y="2466"/>
                <a:ext cx="333" cy="321"/>
              </a:xfrm>
              <a:prstGeom prst="line">
                <a:avLst/>
              </a:prstGeom>
              <a:noFill/>
              <a:ln w="9360">
                <a:solidFill>
                  <a:srgbClr val="000000"/>
                </a:solidFill>
                <a:miter lim="800000"/>
                <a:headEnd type="triangle" w="med" len="med"/>
                <a:tailEnd type="triangle" w="med" len="med"/>
              </a:ln>
              <a:effectLst/>
            </p:spPr>
            <p:txBody>
              <a:bodyPr/>
              <a:lstStyle/>
              <a:p>
                <a:endParaRPr lang="it-IT"/>
              </a:p>
            </p:txBody>
          </p:sp>
          <p:sp>
            <p:nvSpPr>
              <p:cNvPr id="24" name="Line 30"/>
              <p:cNvSpPr>
                <a:spLocks noChangeShapeType="1"/>
              </p:cNvSpPr>
              <p:nvPr/>
            </p:nvSpPr>
            <p:spPr bwMode="auto">
              <a:xfrm>
                <a:off x="2863" y="2323"/>
                <a:ext cx="219" cy="456"/>
              </a:xfrm>
              <a:prstGeom prst="line">
                <a:avLst/>
              </a:prstGeom>
              <a:noFill/>
              <a:ln w="9360">
                <a:solidFill>
                  <a:srgbClr val="000000"/>
                </a:solidFill>
                <a:miter lim="800000"/>
                <a:headEnd type="triangle" w="med" len="med"/>
                <a:tailEnd type="triangle" w="med" len="med"/>
              </a:ln>
              <a:effectLst/>
            </p:spPr>
            <p:txBody>
              <a:bodyPr/>
              <a:lstStyle/>
              <a:p>
                <a:endParaRPr lang="it-IT"/>
              </a:p>
            </p:txBody>
          </p:sp>
          <p:sp>
            <p:nvSpPr>
              <p:cNvPr id="25" name="Line 31"/>
              <p:cNvSpPr>
                <a:spLocks noChangeShapeType="1"/>
              </p:cNvSpPr>
              <p:nvPr/>
            </p:nvSpPr>
            <p:spPr bwMode="auto">
              <a:xfrm flipV="1">
                <a:off x="3435" y="1143"/>
                <a:ext cx="943" cy="1334"/>
              </a:xfrm>
              <a:prstGeom prst="line">
                <a:avLst/>
              </a:prstGeom>
              <a:noFill/>
              <a:ln w="9360">
                <a:solidFill>
                  <a:srgbClr val="000000"/>
                </a:solidFill>
                <a:miter lim="800000"/>
                <a:headEnd/>
                <a:tailEnd type="triangle" w="med" len="med"/>
              </a:ln>
              <a:effectLst/>
            </p:spPr>
            <p:txBody>
              <a:bodyPr/>
              <a:lstStyle/>
              <a:p>
                <a:endParaRPr lang="it-IT"/>
              </a:p>
            </p:txBody>
          </p:sp>
        </p:grpSp>
        <p:pic>
          <p:nvPicPr>
            <p:cNvPr id="12" name="Picture 32"/>
            <p:cNvPicPr>
              <a:picLocks noChangeAspect="1" noChangeArrowheads="1"/>
            </p:cNvPicPr>
            <p:nvPr/>
          </p:nvPicPr>
          <p:blipFill>
            <a:blip r:embed="rId11" cstate="print"/>
            <a:srcRect/>
            <a:stretch>
              <a:fillRect/>
            </a:stretch>
          </p:blipFill>
          <p:spPr bwMode="auto">
            <a:xfrm>
              <a:off x="1414" y="2133"/>
              <a:ext cx="643" cy="92"/>
            </a:xfrm>
            <a:prstGeom prst="rect">
              <a:avLst/>
            </a:prstGeom>
            <a:noFill/>
            <a:ln w="9525">
              <a:noFill/>
              <a:round/>
              <a:headEnd/>
              <a:tailEnd/>
            </a:ln>
            <a:effectLst/>
          </p:spPr>
        </p:pic>
        <p:grpSp>
          <p:nvGrpSpPr>
            <p:cNvPr id="13" name="Group 33"/>
            <p:cNvGrpSpPr>
              <a:grpSpLocks/>
            </p:cNvGrpSpPr>
            <p:nvPr/>
          </p:nvGrpSpPr>
          <p:grpSpPr bwMode="auto">
            <a:xfrm>
              <a:off x="2063" y="1143"/>
              <a:ext cx="2316" cy="1448"/>
              <a:chOff x="2063" y="1143"/>
              <a:chExt cx="2316" cy="1448"/>
            </a:xfrm>
          </p:grpSpPr>
          <p:sp>
            <p:nvSpPr>
              <p:cNvPr id="14" name="Line 34"/>
              <p:cNvSpPr>
                <a:spLocks noChangeShapeType="1"/>
              </p:cNvSpPr>
              <p:nvPr/>
            </p:nvSpPr>
            <p:spPr bwMode="auto">
              <a:xfrm flipV="1">
                <a:off x="2063" y="1142"/>
                <a:ext cx="2316" cy="1028"/>
              </a:xfrm>
              <a:prstGeom prst="line">
                <a:avLst/>
              </a:prstGeom>
              <a:noFill/>
              <a:ln w="9360">
                <a:solidFill>
                  <a:srgbClr val="000000"/>
                </a:solidFill>
                <a:miter lim="800000"/>
                <a:headEnd type="triangle" w="med" len="med"/>
                <a:tailEnd type="triangle" w="med" len="med"/>
              </a:ln>
              <a:effectLst/>
            </p:spPr>
            <p:txBody>
              <a:bodyPr/>
              <a:lstStyle/>
              <a:p>
                <a:endParaRPr lang="it-IT"/>
              </a:p>
            </p:txBody>
          </p:sp>
          <p:sp>
            <p:nvSpPr>
              <p:cNvPr id="15" name="Line 35"/>
              <p:cNvSpPr>
                <a:spLocks noChangeShapeType="1"/>
              </p:cNvSpPr>
              <p:nvPr/>
            </p:nvSpPr>
            <p:spPr bwMode="auto">
              <a:xfrm>
                <a:off x="2063" y="2170"/>
                <a:ext cx="599" cy="187"/>
              </a:xfrm>
              <a:prstGeom prst="line">
                <a:avLst/>
              </a:prstGeom>
              <a:noFill/>
              <a:ln w="9360">
                <a:solidFill>
                  <a:srgbClr val="000000"/>
                </a:solidFill>
                <a:miter lim="800000"/>
                <a:headEnd type="triangle" w="med" len="med"/>
                <a:tailEnd type="triangle" w="med" len="med"/>
              </a:ln>
              <a:effectLst/>
            </p:spPr>
            <p:txBody>
              <a:bodyPr/>
              <a:lstStyle/>
              <a:p>
                <a:endParaRPr lang="it-IT"/>
              </a:p>
            </p:txBody>
          </p:sp>
          <p:sp>
            <p:nvSpPr>
              <p:cNvPr id="16" name="Line 36"/>
              <p:cNvSpPr>
                <a:spLocks noChangeShapeType="1"/>
              </p:cNvSpPr>
              <p:nvPr/>
            </p:nvSpPr>
            <p:spPr bwMode="auto">
              <a:xfrm>
                <a:off x="2063" y="2170"/>
                <a:ext cx="676" cy="421"/>
              </a:xfrm>
              <a:prstGeom prst="line">
                <a:avLst/>
              </a:prstGeom>
              <a:noFill/>
              <a:ln w="9360">
                <a:solidFill>
                  <a:srgbClr val="000000"/>
                </a:solidFill>
                <a:miter lim="800000"/>
                <a:headEnd type="triangle" w="med" len="med"/>
                <a:tailEnd type="triangle" w="med" len="med"/>
              </a:ln>
              <a:effectLst/>
            </p:spPr>
            <p:txBody>
              <a:bodyPr/>
              <a:lstStyle/>
              <a:p>
                <a:endParaRPr lang="it-IT"/>
              </a:p>
            </p:txBody>
          </p:sp>
        </p:grpSp>
      </p:grpSp>
    </p:spTree>
    <p:extLst>
      <p:ext uri="{BB962C8B-B14F-4D97-AF65-F5344CB8AC3E}">
        <p14:creationId xmlns:p14="http://schemas.microsoft.com/office/powerpoint/2010/main" val="18116016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extLst>
              <a:ext uri="{28A0092B-C50C-407E-A947-70E740481C1C}">
                <a14:useLocalDpi xmlns:a14="http://schemas.microsoft.com/office/drawing/2010/main" val="0"/>
              </a:ext>
            </a:extLst>
          </a:blip>
          <a:srcRect l="1850" t="22159" r="-1850" b="-1534"/>
          <a:stretch/>
        </p:blipFill>
        <p:spPr bwMode="auto">
          <a:xfrm>
            <a:off x="1134982" y="1759339"/>
            <a:ext cx="6961453" cy="424141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39177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7504" y="1124744"/>
            <a:ext cx="8870449" cy="5669771"/>
          </a:xfrm>
          <a:prstGeom prst="rect">
            <a:avLst/>
          </a:prstGeom>
        </p:spPr>
      </p:pic>
    </p:spTree>
    <p:extLst>
      <p:ext uri="{BB962C8B-B14F-4D97-AF65-F5344CB8AC3E}">
        <p14:creationId xmlns:p14="http://schemas.microsoft.com/office/powerpoint/2010/main" val="591498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6</a:t>
            </a:fld>
            <a:endParaRPr lang="it-IT" sz="1400" b="1" dirty="0"/>
          </a:p>
        </p:txBody>
      </p:sp>
      <p:sp>
        <p:nvSpPr>
          <p:cNvPr id="11" name="Rectangle 2"/>
          <p:cNvSpPr>
            <a:spLocks noChangeArrowheads="1"/>
          </p:cNvSpPr>
          <p:nvPr/>
        </p:nvSpPr>
        <p:spPr bwMode="auto">
          <a:xfrm>
            <a:off x="179388" y="2205439"/>
            <a:ext cx="8785225" cy="4031873"/>
          </a:xfrm>
          <a:prstGeom prst="rect">
            <a:avLst/>
          </a:prstGeom>
          <a:noFill/>
          <a:ln w="9525">
            <a:noFill/>
            <a:miter lim="800000"/>
            <a:headEnd/>
            <a:tailEnd/>
          </a:ln>
        </p:spPr>
        <p:txBody>
          <a:bodyPr>
            <a:spAutoFit/>
          </a:bodyPr>
          <a:lstStyle/>
          <a:p>
            <a:pPr algn="just" eaLnBrk="0" hangingPunct="0">
              <a:buFontTx/>
              <a:buChar char="•"/>
            </a:pPr>
            <a:r>
              <a:rPr lang="en-US" sz="1600" b="0" dirty="0">
                <a:latin typeface="+mj-lt"/>
                <a:ea typeface="ＭＳ Ｐゴシック" pitchFamily="34" charset="-128"/>
              </a:rPr>
              <a:t> Most of the earthquakes which shake the Earth each year are so weak that they are only registered by sensitive seismographs, but some are strong enough to have serious, even catastrophic, consequences for mankind and the environment. </a:t>
            </a:r>
          </a:p>
          <a:p>
            <a:pPr algn="just" eaLnBrk="0" hangingPunct="0">
              <a:buFontTx/>
              <a:buChar char="•"/>
            </a:pPr>
            <a:endParaRPr lang="en-US" sz="1600" b="0" dirty="0">
              <a:latin typeface="+mj-lt"/>
              <a:ea typeface="ＭＳ Ｐゴシック" pitchFamily="34" charset="-128"/>
            </a:endParaRPr>
          </a:p>
          <a:p>
            <a:pPr algn="just" eaLnBrk="0" hangingPunct="0">
              <a:buFontTx/>
              <a:buChar char="•"/>
            </a:pPr>
            <a:r>
              <a:rPr lang="en-US" sz="1600" b="0" dirty="0">
                <a:latin typeface="+mj-lt"/>
                <a:ea typeface="ＭＳ Ｐゴシック" pitchFamily="34" charset="-128"/>
              </a:rPr>
              <a:t> About </a:t>
            </a:r>
            <a:r>
              <a:rPr lang="en-US" sz="1600" b="0" dirty="0">
                <a:solidFill>
                  <a:srgbClr val="FF0000"/>
                </a:solidFill>
                <a:latin typeface="+mj-lt"/>
                <a:ea typeface="ＭＳ Ｐゴシック" pitchFamily="34" charset="-128"/>
              </a:rPr>
              <a:t>90%</a:t>
            </a:r>
            <a:r>
              <a:rPr lang="en-US" sz="1600" b="0" dirty="0">
                <a:latin typeface="+mj-lt"/>
                <a:ea typeface="ＭＳ Ｐゴシック" pitchFamily="34" charset="-128"/>
              </a:rPr>
              <a:t> of all earthquakes result from </a:t>
            </a:r>
            <a:r>
              <a:rPr lang="en-US" sz="1600" b="0" dirty="0">
                <a:solidFill>
                  <a:srgbClr val="FF0000"/>
                </a:solidFill>
                <a:latin typeface="+mj-lt"/>
                <a:ea typeface="ＭＳ Ｐゴシック" pitchFamily="34" charset="-128"/>
              </a:rPr>
              <a:t>tectonic</a:t>
            </a:r>
            <a:r>
              <a:rPr lang="en-US" sz="1600" b="0" dirty="0">
                <a:latin typeface="+mj-lt"/>
                <a:ea typeface="ＭＳ Ｐゴシック" pitchFamily="34" charset="-128"/>
              </a:rPr>
              <a:t> events, primarily movements on faults. The remaining </a:t>
            </a:r>
            <a:r>
              <a:rPr lang="en-US" sz="1600" b="0" dirty="0">
                <a:solidFill>
                  <a:srgbClr val="FF0000"/>
                </a:solidFill>
                <a:latin typeface="+mj-lt"/>
                <a:ea typeface="ＭＳ Ｐゴシック" pitchFamily="34" charset="-128"/>
              </a:rPr>
              <a:t>10%</a:t>
            </a:r>
            <a:r>
              <a:rPr lang="en-US" sz="1600" b="0" dirty="0">
                <a:latin typeface="+mj-lt"/>
                <a:ea typeface="ＭＳ Ｐゴシック" pitchFamily="34" charset="-128"/>
              </a:rPr>
              <a:t> are related to </a:t>
            </a:r>
            <a:r>
              <a:rPr lang="en-US" sz="1600" b="0" dirty="0">
                <a:solidFill>
                  <a:srgbClr val="FF0000"/>
                </a:solidFill>
                <a:latin typeface="+mj-lt"/>
                <a:ea typeface="ＭＳ Ｐゴシック" pitchFamily="34" charset="-128"/>
              </a:rPr>
              <a:t>volcanism</a:t>
            </a:r>
            <a:r>
              <a:rPr lang="en-US" sz="1600" b="0" dirty="0">
                <a:latin typeface="+mj-lt"/>
                <a:ea typeface="ＭＳ Ｐゴシック" pitchFamily="34" charset="-128"/>
              </a:rPr>
              <a:t>, collapse of subterranean cavities, or man-made effects.</a:t>
            </a:r>
          </a:p>
          <a:p>
            <a:pPr algn="just" eaLnBrk="0" hangingPunct="0">
              <a:buFontTx/>
              <a:buChar char="•"/>
            </a:pPr>
            <a:r>
              <a:rPr lang="en-US" sz="1600" b="0" dirty="0">
                <a:latin typeface="+mj-lt"/>
                <a:ea typeface="ＭＳ Ｐゴシック" pitchFamily="34" charset="-128"/>
              </a:rPr>
              <a:t> Our understanding of the processes that lead to earthquakes derives to a large extent from observations of seismic events on the San Andreas fault in California. </a:t>
            </a:r>
          </a:p>
          <a:p>
            <a:pPr algn="just" eaLnBrk="0" hangingPunct="0">
              <a:buFontTx/>
              <a:buChar char="•"/>
            </a:pPr>
            <a:r>
              <a:rPr lang="en-US" sz="1600" b="0" dirty="0">
                <a:latin typeface="+mj-lt"/>
                <a:ea typeface="ＭＳ Ｐゴシック" pitchFamily="34" charset="-128"/>
              </a:rPr>
              <a:t> The average relative motion of the plates adjacent to the San Andreas fault is about 5 cm yr</a:t>
            </a:r>
            <a:r>
              <a:rPr lang="en-US" sz="1600" b="0" baseline="30000" dirty="0">
                <a:latin typeface="+mj-lt"/>
                <a:ea typeface="ＭＳ Ｐゴシック" pitchFamily="34" charset="-128"/>
              </a:rPr>
              <a:t>-1</a:t>
            </a:r>
            <a:r>
              <a:rPr lang="en-US" sz="1600" b="0" dirty="0">
                <a:latin typeface="+mj-lt"/>
                <a:ea typeface="ＭＳ Ｐゴシック" pitchFamily="34" charset="-128"/>
              </a:rPr>
              <a:t>, with the block to the west of the fault moving northward. </a:t>
            </a:r>
          </a:p>
          <a:p>
            <a:pPr algn="just" eaLnBrk="0" hangingPunct="0">
              <a:buFontTx/>
              <a:buChar char="•"/>
            </a:pPr>
            <a:endParaRPr lang="en-US" sz="1600" b="0" dirty="0">
              <a:latin typeface="+mj-lt"/>
              <a:ea typeface="ＭＳ Ｐゴシック" pitchFamily="34" charset="-128"/>
            </a:endParaRPr>
          </a:p>
          <a:p>
            <a:pPr algn="just" eaLnBrk="0" hangingPunct="0">
              <a:buFontTx/>
              <a:buChar char="•"/>
            </a:pPr>
            <a:r>
              <a:rPr lang="en-US" sz="1600" b="0" dirty="0">
                <a:latin typeface="+mj-lt"/>
                <a:ea typeface="ＭＳ Ｐゴシック" pitchFamily="34" charset="-128"/>
              </a:rPr>
              <a:t> On the fault-plane itself, this motion is not continuous but takes place spasmodically. According to modern plate tectonic theory this extensively studied fault system is a transform fault. This is a rather special type, so it cannot be assumed that the observations related to the San Andreas fault are applicable without reservation to all other faults. However, the elastic rebound model, proposed by H. F. Reid after the 1906 San Francisco quake, is a useful guide to how an earthquake may occur.</a:t>
            </a:r>
          </a:p>
        </p:txBody>
      </p:sp>
      <p:sp>
        <p:nvSpPr>
          <p:cNvPr id="5" name="Rectangle 2"/>
          <p:cNvSpPr>
            <a:spLocks noChangeArrowheads="1"/>
          </p:cNvSpPr>
          <p:nvPr/>
        </p:nvSpPr>
        <p:spPr bwMode="auto">
          <a:xfrm>
            <a:off x="179512" y="1268760"/>
            <a:ext cx="8675687" cy="528637"/>
          </a:xfrm>
          <a:prstGeom prst="rect">
            <a:avLst/>
          </a:prstGeom>
          <a:noFill/>
          <a:ln w="9525">
            <a:solidFill>
              <a:schemeClr val="tx1"/>
            </a:solidFill>
            <a:miter lim="800000"/>
            <a:headEnd/>
            <a:tailEnd/>
          </a:ln>
        </p:spPr>
        <p:txBody>
          <a:bodyPr>
            <a:spAutoFit/>
          </a:bodyPr>
          <a:lstStyle/>
          <a:p>
            <a:pPr algn="ctr" eaLnBrk="0" hangingPunct="0"/>
            <a:r>
              <a:rPr lang="en-US" sz="2800" b="0" dirty="0">
                <a:ea typeface="ＭＳ Ｐゴシック" pitchFamily="34" charset="-128"/>
              </a:rPr>
              <a:t>Earthquake: introduction</a:t>
            </a:r>
          </a:p>
        </p:txBody>
      </p:sp>
    </p:spTree>
    <p:extLst>
      <p:ext uri="{BB962C8B-B14F-4D97-AF65-F5344CB8AC3E}">
        <p14:creationId xmlns:p14="http://schemas.microsoft.com/office/powerpoint/2010/main" val="259312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dissolv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dissolve">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dissolve">
                                      <p:cBhvr>
                                        <p:cTn id="22" dur="500"/>
                                        <p:tgtEl>
                                          <p:spTgt spid="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animEffect transition="in" filter="dissolve">
                                      <p:cBhvr>
                                        <p:cTn id="27"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556792"/>
            <a:ext cx="8784976" cy="3693319"/>
          </a:xfrm>
          <a:prstGeom prst="rect">
            <a:avLst/>
          </a:prstGeom>
          <a:noFill/>
        </p:spPr>
        <p:txBody>
          <a:bodyPr wrap="square" rtlCol="0">
            <a:spAutoFit/>
          </a:bodyPr>
          <a:lstStyle/>
          <a:p>
            <a:r>
              <a:rPr lang="en-GB" sz="3200" dirty="0">
                <a:solidFill>
                  <a:srgbClr val="FF0000"/>
                </a:solidFill>
              </a:rPr>
              <a:t>               </a:t>
            </a:r>
            <a:r>
              <a:rPr lang="en-GB" sz="3200" u="sng" dirty="0">
                <a:solidFill>
                  <a:srgbClr val="FF0000"/>
                </a:solidFill>
              </a:rPr>
              <a:t>SORGENTI SISMICHE</a:t>
            </a:r>
          </a:p>
          <a:p>
            <a:endParaRPr lang="en-GB" sz="3200" u="sng" dirty="0">
              <a:solidFill>
                <a:srgbClr val="FF0000"/>
              </a:solidFill>
            </a:endParaRPr>
          </a:p>
          <a:p>
            <a:r>
              <a:rPr lang="en-GB" sz="2400" u="sng" dirty="0">
                <a:solidFill>
                  <a:srgbClr val="0070C0"/>
                </a:solidFill>
              </a:rPr>
              <a:t>NATURALI</a:t>
            </a:r>
            <a:r>
              <a:rPr lang="en-GB" sz="2400" dirty="0">
                <a:solidFill>
                  <a:srgbClr val="0070C0"/>
                </a:solidFill>
              </a:rPr>
              <a:t>                                                       </a:t>
            </a:r>
            <a:r>
              <a:rPr lang="en-GB" sz="2400" u="sng" dirty="0">
                <a:solidFill>
                  <a:srgbClr val="0070C0"/>
                </a:solidFill>
              </a:rPr>
              <a:t>ARTIFICIALI</a:t>
            </a:r>
          </a:p>
          <a:p>
            <a:endParaRPr lang="en-GB" sz="2400" u="sng" dirty="0">
              <a:solidFill>
                <a:srgbClr val="0070C0"/>
              </a:solidFill>
            </a:endParaRPr>
          </a:p>
          <a:p>
            <a:r>
              <a:rPr lang="en-GB" sz="3200" dirty="0">
                <a:solidFill>
                  <a:srgbClr val="0070C0"/>
                </a:solidFill>
              </a:rPr>
              <a:t>                                   </a:t>
            </a:r>
            <a:r>
              <a:rPr lang="en-GB" sz="2400" u="sng" dirty="0">
                <a:solidFill>
                  <a:srgbClr val="0070C0"/>
                </a:solidFill>
              </a:rPr>
              <a:t>CONTROLLATE</a:t>
            </a:r>
            <a:r>
              <a:rPr lang="en-GB" sz="3200" dirty="0">
                <a:solidFill>
                  <a:srgbClr val="0070C0"/>
                </a:solidFill>
              </a:rPr>
              <a:t>               </a:t>
            </a:r>
            <a:r>
              <a:rPr lang="en-GB" sz="2400" u="sng" dirty="0">
                <a:solidFill>
                  <a:srgbClr val="0070C0"/>
                </a:solidFill>
              </a:rPr>
              <a:t>INDOTTE</a:t>
            </a:r>
            <a:r>
              <a:rPr lang="en-GB" sz="3200" u="sng" dirty="0">
                <a:solidFill>
                  <a:srgbClr val="0070C0"/>
                </a:solidFill>
              </a:rPr>
              <a:t>            </a:t>
            </a:r>
          </a:p>
          <a:p>
            <a:endParaRPr lang="en-GB" dirty="0"/>
          </a:p>
          <a:p>
            <a:r>
              <a:rPr lang="en-GB" dirty="0"/>
              <a:t>TERREMOTI TETTONICI              ESPLOSIONI                                 TERREMOTI INDOTTI DA DIGHE</a:t>
            </a:r>
          </a:p>
          <a:p>
            <a:r>
              <a:rPr lang="en-GB" dirty="0"/>
              <a:t>TERREMOTI VULCANICI              RUMORE CULTURALE                TREMORI DI MINIERA </a:t>
            </a:r>
          </a:p>
          <a:p>
            <a:r>
              <a:rPr lang="en-GB" dirty="0"/>
              <a:t>IMPLOSIONI, COLLASSI                                                                     TERREMOTI INDOTTI DA                     MICROSISMI OCEANICI                                                                     INIEZIONE DI FLUIDI</a:t>
            </a:r>
          </a:p>
        </p:txBody>
      </p:sp>
      <p:cxnSp>
        <p:nvCxnSpPr>
          <p:cNvPr id="5" name="Straight Arrow Connector 4"/>
          <p:cNvCxnSpPr/>
          <p:nvPr/>
        </p:nvCxnSpPr>
        <p:spPr bwMode="auto">
          <a:xfrm flipH="1">
            <a:off x="1691680" y="2132856"/>
            <a:ext cx="1512168" cy="648072"/>
          </a:xfrm>
          <a:prstGeom prst="straightConnector1">
            <a:avLst/>
          </a:prstGeom>
          <a:solidFill>
            <a:srgbClr val="00B8FF"/>
          </a:solidFill>
          <a:ln w="9525" cap="flat" cmpd="sng" algn="ctr">
            <a:solidFill>
              <a:schemeClr val="tx1"/>
            </a:solidFill>
            <a:prstDash val="solid"/>
            <a:round/>
            <a:headEnd type="none" w="med" len="med"/>
            <a:tailEnd type="triangle"/>
          </a:ln>
          <a:effectLst/>
        </p:spPr>
      </p:cxnSp>
      <p:cxnSp>
        <p:nvCxnSpPr>
          <p:cNvPr id="7" name="Straight Arrow Connector 6"/>
          <p:cNvCxnSpPr/>
          <p:nvPr/>
        </p:nvCxnSpPr>
        <p:spPr bwMode="auto">
          <a:xfrm>
            <a:off x="3563888" y="2132856"/>
            <a:ext cx="1512168" cy="648072"/>
          </a:xfrm>
          <a:prstGeom prst="straightConnector1">
            <a:avLst/>
          </a:prstGeom>
          <a:solidFill>
            <a:srgbClr val="00B8FF"/>
          </a:solidFill>
          <a:ln w="9525" cap="flat" cmpd="sng" algn="ctr">
            <a:solidFill>
              <a:schemeClr val="tx1"/>
            </a:solidFill>
            <a:prstDash val="solid"/>
            <a:round/>
            <a:headEnd type="none" w="med" len="med"/>
            <a:tailEnd type="triangle"/>
          </a:ln>
          <a:effectLst/>
        </p:spPr>
      </p:cxnSp>
      <p:cxnSp>
        <p:nvCxnSpPr>
          <p:cNvPr id="9" name="Straight Arrow Connector 8"/>
          <p:cNvCxnSpPr/>
          <p:nvPr/>
        </p:nvCxnSpPr>
        <p:spPr bwMode="auto">
          <a:xfrm flipH="1">
            <a:off x="5328084" y="2996952"/>
            <a:ext cx="540060" cy="576064"/>
          </a:xfrm>
          <a:prstGeom prst="straightConnector1">
            <a:avLst/>
          </a:prstGeom>
          <a:solidFill>
            <a:srgbClr val="00B8FF"/>
          </a:solidFill>
          <a:ln w="9525" cap="flat" cmpd="sng" algn="ctr">
            <a:solidFill>
              <a:schemeClr val="tx1"/>
            </a:solidFill>
            <a:prstDash val="solid"/>
            <a:round/>
            <a:headEnd type="none" w="med" len="med"/>
            <a:tailEnd type="triangle"/>
          </a:ln>
          <a:effectLst/>
        </p:spPr>
      </p:cxnSp>
      <p:cxnSp>
        <p:nvCxnSpPr>
          <p:cNvPr id="11" name="Straight Arrow Connector 10"/>
          <p:cNvCxnSpPr/>
          <p:nvPr/>
        </p:nvCxnSpPr>
        <p:spPr bwMode="auto">
          <a:xfrm>
            <a:off x="6012160" y="2996952"/>
            <a:ext cx="576064" cy="648072"/>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32272551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1"/>
          </p:nvPr>
        </p:nvSpPr>
        <p:spPr/>
        <p:txBody>
          <a:bodyPr/>
          <a:lstStyle/>
          <a:p>
            <a:fld id="{1085DE87-C515-4485-B35B-A1D496760DEA}" type="slidenum">
              <a:rPr lang="it-IT" smtClean="0"/>
              <a:pPr/>
              <a:t>8</a:t>
            </a:fld>
            <a:endParaRPr lang="it-IT"/>
          </a:p>
        </p:txBody>
      </p:sp>
      <p:pic>
        <p:nvPicPr>
          <p:cNvPr id="3" name="Picture 2"/>
          <p:cNvPicPr>
            <a:picLocks noChangeAspect="1"/>
          </p:cNvPicPr>
          <p:nvPr/>
        </p:nvPicPr>
        <p:blipFill>
          <a:blip r:embed="rId2"/>
          <a:stretch>
            <a:fillRect/>
          </a:stretch>
        </p:blipFill>
        <p:spPr>
          <a:xfrm>
            <a:off x="1619672" y="1556792"/>
            <a:ext cx="5944254" cy="5229200"/>
          </a:xfrm>
          <a:prstGeom prst="rect">
            <a:avLst/>
          </a:prstGeom>
        </p:spPr>
      </p:pic>
    </p:spTree>
    <p:extLst>
      <p:ext uri="{BB962C8B-B14F-4D97-AF65-F5344CB8AC3E}">
        <p14:creationId xmlns:p14="http://schemas.microsoft.com/office/powerpoint/2010/main" val="2359570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9</a:t>
            </a:fld>
            <a:endParaRPr lang="it-IT" sz="1400" b="1" dirty="0"/>
          </a:p>
        </p:txBody>
      </p:sp>
      <p:sp>
        <p:nvSpPr>
          <p:cNvPr id="8" name="Rectangle 2"/>
          <p:cNvSpPr>
            <a:spLocks noChangeArrowheads="1"/>
          </p:cNvSpPr>
          <p:nvPr/>
        </p:nvSpPr>
        <p:spPr bwMode="auto">
          <a:xfrm>
            <a:off x="179388" y="1329730"/>
            <a:ext cx="6337300" cy="3539430"/>
          </a:xfrm>
          <a:prstGeom prst="rect">
            <a:avLst/>
          </a:prstGeom>
          <a:noFill/>
          <a:ln w="9525">
            <a:noFill/>
            <a:miter lim="800000"/>
            <a:headEnd/>
            <a:tailEnd/>
          </a:ln>
        </p:spPr>
        <p:txBody>
          <a:bodyPr>
            <a:spAutoFit/>
          </a:bodyPr>
          <a:lstStyle/>
          <a:p>
            <a:pPr algn="just" eaLnBrk="0" hangingPunct="0">
              <a:buFontTx/>
              <a:buChar char="•"/>
            </a:pPr>
            <a:r>
              <a:rPr lang="en-US" sz="1600" b="0" dirty="0">
                <a:latin typeface="+mj-lt"/>
                <a:ea typeface="ＭＳ Ｐゴシック" pitchFamily="34" charset="-128"/>
              </a:rPr>
              <a:t>The model is illustrated in Figure by the changes to five parallel lines, drawn normal to the trace of the fault in the unstrained state and intersecting it at the points A–E.</a:t>
            </a:r>
          </a:p>
          <a:p>
            <a:pPr algn="just" eaLnBrk="0" hangingPunct="0">
              <a:buFontTx/>
              <a:buChar char="•"/>
            </a:pPr>
            <a:r>
              <a:rPr lang="en-US" sz="1600" b="0" dirty="0">
                <a:latin typeface="+mj-lt"/>
                <a:ea typeface="ＭＳ Ｐゴシック" pitchFamily="34" charset="-128"/>
              </a:rPr>
              <a:t> Strain due to relative motion of the blocks adjacent to the fault accumulates over </a:t>
            </a:r>
            <a:r>
              <a:rPr lang="en-US" sz="1600" b="0" u="sng" dirty="0">
                <a:latin typeface="+mj-lt"/>
                <a:ea typeface="ＭＳ Ｐゴシック" pitchFamily="34" charset="-128"/>
              </a:rPr>
              <a:t>several years</a:t>
            </a:r>
            <a:r>
              <a:rPr lang="en-US" sz="1600" b="0" dirty="0">
                <a:latin typeface="+mj-lt"/>
                <a:ea typeface="ＭＳ Ｐゴシック" pitchFamily="34" charset="-128"/>
              </a:rPr>
              <a:t>. Far from the trace of the fault the five lines remain straight and parallel, but close to it they are bent. </a:t>
            </a:r>
          </a:p>
          <a:p>
            <a:pPr algn="just" eaLnBrk="0" hangingPunct="0">
              <a:buFontTx/>
              <a:buChar char="•"/>
            </a:pPr>
            <a:r>
              <a:rPr lang="en-US" sz="1600" b="0" dirty="0">
                <a:latin typeface="+mj-lt"/>
                <a:ea typeface="ＭＳ Ｐゴシック" pitchFamily="34" charset="-128"/>
              </a:rPr>
              <a:t> When the breaking point of the crustal rocks at C is exceeded, rupture occurs and there is a </a:t>
            </a:r>
            <a:r>
              <a:rPr lang="en-US" sz="1600" b="0" u="sng" dirty="0">
                <a:latin typeface="+mj-lt"/>
                <a:ea typeface="ＭＳ Ｐゴシック" pitchFamily="34" charset="-128"/>
              </a:rPr>
              <a:t>violent displacement</a:t>
            </a:r>
            <a:r>
              <a:rPr lang="en-US" sz="1600" b="0" dirty="0">
                <a:latin typeface="+mj-lt"/>
                <a:ea typeface="ＭＳ Ｐゴシック" pitchFamily="34" charset="-128"/>
              </a:rPr>
              <a:t> on the fault-plane. The relative displacement that has been taking place progressively between the adjacent plates during years or decades is achieved on the fault-plane in a few seconds. </a:t>
            </a:r>
          </a:p>
          <a:p>
            <a:pPr algn="just" eaLnBrk="0" hangingPunct="0">
              <a:buFontTx/>
              <a:buChar char="•"/>
            </a:pPr>
            <a:r>
              <a:rPr lang="en-US" sz="1600" b="0" dirty="0">
                <a:latin typeface="+mj-lt"/>
                <a:ea typeface="ＭＳ Ｐゴシック" pitchFamily="34" charset="-128"/>
              </a:rPr>
              <a:t> The strained rocks adjacent to the fault “rebound” suddenly. The accumulated strain energy is released with the seismic speed of the ruptured rocks, which is several kilometers per second.</a:t>
            </a:r>
          </a:p>
        </p:txBody>
      </p:sp>
      <p:pic>
        <p:nvPicPr>
          <p:cNvPr id="12" name="Picture 4"/>
          <p:cNvPicPr>
            <a:picLocks noChangeAspect="1" noChangeArrowheads="1"/>
          </p:cNvPicPr>
          <p:nvPr/>
        </p:nvPicPr>
        <p:blipFill>
          <a:blip r:embed="rId2" cstate="print"/>
          <a:srcRect/>
          <a:stretch>
            <a:fillRect/>
          </a:stretch>
        </p:blipFill>
        <p:spPr bwMode="auto">
          <a:xfrm>
            <a:off x="6586538" y="1268958"/>
            <a:ext cx="2368550" cy="4032250"/>
          </a:xfrm>
          <a:prstGeom prst="rect">
            <a:avLst/>
          </a:prstGeom>
          <a:noFill/>
          <a:ln w="9525">
            <a:solidFill>
              <a:schemeClr val="tx1"/>
            </a:solidFill>
            <a:miter lim="800000"/>
            <a:headEnd/>
            <a:tailEnd/>
          </a:ln>
          <a:effectLst/>
        </p:spPr>
      </p:pic>
      <p:sp>
        <p:nvSpPr>
          <p:cNvPr id="13" name="Rectangle 5"/>
          <p:cNvSpPr>
            <a:spLocks noChangeArrowheads="1"/>
          </p:cNvSpPr>
          <p:nvPr/>
        </p:nvSpPr>
        <p:spPr bwMode="auto">
          <a:xfrm>
            <a:off x="179388" y="5304110"/>
            <a:ext cx="8856662" cy="1077218"/>
          </a:xfrm>
          <a:prstGeom prst="rect">
            <a:avLst/>
          </a:prstGeom>
          <a:noFill/>
          <a:ln w="9525">
            <a:noFill/>
            <a:miter lim="800000"/>
            <a:headEnd/>
            <a:tailEnd/>
          </a:ln>
        </p:spPr>
        <p:txBody>
          <a:bodyPr>
            <a:spAutoFit/>
          </a:bodyPr>
          <a:lstStyle/>
          <a:p>
            <a:pPr algn="just" eaLnBrk="0" hangingPunct="0">
              <a:buFontTx/>
              <a:buChar char="•"/>
            </a:pPr>
            <a:r>
              <a:rPr lang="en-US" sz="1600" b="0" dirty="0">
                <a:latin typeface="+mj-lt"/>
                <a:ea typeface="ＭＳ Ｐゴシック" pitchFamily="34" charset="-128"/>
              </a:rPr>
              <a:t>The segments BC and C’D undergo </a:t>
            </a:r>
            <a:r>
              <a:rPr lang="en-US" sz="1600" b="0" u="sng" dirty="0">
                <a:latin typeface="+mj-lt"/>
                <a:ea typeface="ＭＳ Ｐゴシック" pitchFamily="34" charset="-128"/>
              </a:rPr>
              <a:t>compression</a:t>
            </a:r>
            <a:r>
              <a:rPr lang="en-US" sz="1600" b="0" dirty="0">
                <a:latin typeface="+mj-lt"/>
                <a:ea typeface="ＭＳ Ｐゴシック" pitchFamily="34" charset="-128"/>
              </a:rPr>
              <a:t>, while CD and BC’ experience dilatation. The points A and E do not move; the stored strain energy at these points is not released. The </a:t>
            </a:r>
            <a:r>
              <a:rPr lang="en-US" sz="1600" b="0" u="sng" dirty="0">
                <a:latin typeface="+mj-lt"/>
                <a:ea typeface="ＭＳ Ｐゴシック" pitchFamily="34" charset="-128"/>
              </a:rPr>
              <a:t>entire length</a:t>
            </a:r>
            <a:r>
              <a:rPr lang="en-US" sz="1600" b="0" dirty="0">
                <a:latin typeface="+mj-lt"/>
                <a:ea typeface="ＭＳ Ｐゴシック" pitchFamily="34" charset="-128"/>
              </a:rPr>
              <a:t> of the fault-plane is not displaced, only the region in which the breaking point has been exceeded. The greater the length of the fault-plane that is activated, the larger is the ensuing earthquake. </a:t>
            </a:r>
          </a:p>
        </p:txBody>
      </p:sp>
    </p:spTree>
    <p:extLst>
      <p:ext uri="{BB962C8B-B14F-4D97-AF65-F5344CB8AC3E}">
        <p14:creationId xmlns:p14="http://schemas.microsoft.com/office/powerpoint/2010/main" val="263687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dissolv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dissolv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dissolve">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dissolve">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dissolve">
                                      <p:cBhvr>
                                        <p:cTn id="3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isica terrestr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fisica terrestre</Template>
  <TotalTime>17513</TotalTime>
  <Words>1034</Words>
  <Application>Microsoft Office PowerPoint</Application>
  <PresentationFormat>On-screen Show (4:3)</PresentationFormat>
  <Paragraphs>74</Paragraphs>
  <Slides>17</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Microsoft YaHei</vt:lpstr>
      <vt:lpstr>ＭＳ Ｐゴシック</vt:lpstr>
      <vt:lpstr>Calibri</vt:lpstr>
      <vt:lpstr>Times New Roman</vt:lpstr>
      <vt:lpstr>fisica terrestre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costa</dc:creator>
  <cp:lastModifiedBy>COSTA GIOVANNI</cp:lastModifiedBy>
  <cp:revision>478</cp:revision>
  <dcterms:created xsi:type="dcterms:W3CDTF">2013-09-23T10:57:03Z</dcterms:created>
  <dcterms:modified xsi:type="dcterms:W3CDTF">2020-12-02T06:29:12Z</dcterms:modified>
</cp:coreProperties>
</file>