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75" r:id="rId2"/>
    <p:sldId id="376" r:id="rId3"/>
    <p:sldId id="377" r:id="rId4"/>
    <p:sldId id="378" r:id="rId5"/>
    <p:sldId id="379" r:id="rId6"/>
    <p:sldId id="451" r:id="rId7"/>
    <p:sldId id="453" r:id="rId8"/>
    <p:sldId id="454" r:id="rId9"/>
    <p:sldId id="455" r:id="rId10"/>
    <p:sldId id="456" r:id="rId11"/>
    <p:sldId id="450" r:id="rId12"/>
    <p:sldId id="380" r:id="rId13"/>
    <p:sldId id="381" r:id="rId14"/>
    <p:sldId id="382" r:id="rId15"/>
    <p:sldId id="383" r:id="rId16"/>
    <p:sldId id="384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7" autoAdjust="0"/>
    <p:restoredTop sz="94660"/>
  </p:normalViewPr>
  <p:slideViewPr>
    <p:cSldViewPr>
      <p:cViewPr varScale="1">
        <p:scale>
          <a:sx n="116" d="100"/>
          <a:sy n="116" d="100"/>
        </p:scale>
        <p:origin x="113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AC903-59B2-48C2-ADD1-CE4E137E11D0}" type="datetimeFigureOut">
              <a:rPr lang="it-IT" smtClean="0"/>
              <a:pPr/>
              <a:t>02/12/2020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0815A-6F60-467E-81D5-60D832AF54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4519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C98A499-500E-4F17-9427-7D8BA7A4866B}" type="slidenum">
              <a:rPr lang="en-GB" altLang="it-IT" sz="14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it-IT" sz="1400"/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79491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88A2024-D739-470E-B312-9739B46A06C3}" type="datetime1">
              <a:rPr lang="it-IT" smtClean="0"/>
              <a:pPr/>
              <a:t>02/12/2020</a:t>
            </a:fld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85DE87-C515-4485-B35B-A1D496760DE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BCE4B510-6CC7-4B28-9772-2CF6DD23AF41}" type="datetime1">
              <a:rPr lang="it-IT" smtClean="0"/>
              <a:pPr/>
              <a:t>02/12/2020</a:t>
            </a:fld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85DE87-C515-4485-B35B-A1D496760DE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512BE05-C346-4E64-8CB1-44D2C7DDB2B1}" type="datetime1">
              <a:rPr lang="it-IT" smtClean="0"/>
              <a:pPr/>
              <a:t>02/12/2020</a:t>
            </a:fld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85DE87-C515-4485-B35B-A1D496760DE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19520" cy="11362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0A03F-5185-478A-BD98-6B20455EC99E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06224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B3FB8883-ACF8-4AE4-9D85-370F0C56C198}" type="datetime1">
              <a:rPr lang="it-IT" smtClean="0"/>
              <a:pPr/>
              <a:t>02/12/2020</a:t>
            </a:fld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85DE87-C515-4485-B35B-A1D496760DE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75524F48-4C59-4359-81D5-79324B5C7F4C}" type="datetime1">
              <a:rPr lang="it-IT" smtClean="0"/>
              <a:pPr/>
              <a:t>02/12/2020</a:t>
            </a:fld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85DE87-C515-4485-B35B-A1D496760DE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EAC36E7D-74D2-4BA6-ADD6-9A6ABD1106E8}" type="datetime1">
              <a:rPr lang="it-IT" smtClean="0"/>
              <a:pPr/>
              <a:t>02/12/2020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85DE87-C515-4485-B35B-A1D496760DE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21E289A-7B2C-4FF0-8A6E-68EB6DC3D2AF}" type="datetime1">
              <a:rPr lang="it-IT" smtClean="0"/>
              <a:pPr/>
              <a:t>02/12/2020</a:t>
            </a:fld>
            <a:endParaRPr 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85DE87-C515-4485-B35B-A1D496760DE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EAED80C9-D74C-461A-B590-A06CA0248421}" type="datetime1">
              <a:rPr lang="it-IT" smtClean="0"/>
              <a:pPr/>
              <a:t>02/12/2020</a:t>
            </a:fld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85DE87-C515-4485-B35B-A1D496760DE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33E4F07-198F-4B4A-B57D-0D68924E5AC8}" type="datetime1">
              <a:rPr lang="it-IT" smtClean="0"/>
              <a:pPr/>
              <a:t>02/12/2020</a:t>
            </a:fld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85DE87-C515-4485-B35B-A1D496760DE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B95C3C6B-2C7A-4084-B4DD-335FCBA0EE2F}" type="datetime1">
              <a:rPr lang="it-IT" smtClean="0"/>
              <a:pPr/>
              <a:t>02/12/2020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85DE87-C515-4485-B35B-A1D496760DE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33D53FD-3582-413B-9DC2-5883270C6E8A}" type="datetime1">
              <a:rPr lang="it-IT" smtClean="0"/>
              <a:pPr/>
              <a:t>02/12/2020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85DE87-C515-4485-B35B-A1D496760DE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Fate clic per modificare il formato del testo della struttura</a:t>
            </a:r>
          </a:p>
          <a:p>
            <a:pPr lvl="1"/>
            <a:r>
              <a:rPr lang="en-GB"/>
              <a:t>Secondo livello struttura</a:t>
            </a:r>
          </a:p>
          <a:p>
            <a:pPr lvl="2"/>
            <a:r>
              <a:rPr lang="en-GB"/>
              <a:t>Terzo livello struttura</a:t>
            </a:r>
          </a:p>
          <a:p>
            <a:pPr lvl="3"/>
            <a:r>
              <a:rPr lang="en-GB"/>
              <a:t>Quarto livello struttura</a:t>
            </a:r>
          </a:p>
          <a:p>
            <a:pPr lvl="4"/>
            <a:r>
              <a:rPr lang="en-GB"/>
              <a:t>Quinto livello struttura</a:t>
            </a:r>
          </a:p>
          <a:p>
            <a:pPr lvl="4"/>
            <a:r>
              <a:rPr lang="en-GB"/>
              <a:t>Sesto livello struttura</a:t>
            </a:r>
          </a:p>
          <a:p>
            <a:pPr lvl="4"/>
            <a:r>
              <a:rPr lang="en-GB"/>
              <a:t>Settimo livello struttura</a:t>
            </a:r>
          </a:p>
          <a:p>
            <a:pPr lvl="4"/>
            <a:r>
              <a:rPr lang="en-GB"/>
              <a:t>Ottavo livello struttura</a:t>
            </a:r>
          </a:p>
          <a:p>
            <a:pPr lvl="4"/>
            <a:r>
              <a:rPr lang="en-GB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4763"/>
            <a:ext cx="2132013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29000CAA-AB70-4D16-BF5F-DE473C0DF8DB}" type="datetime1">
              <a:rPr lang="it-IT" smtClean="0"/>
              <a:pPr/>
              <a:t>02/12/2020</a:t>
            </a:fld>
            <a:endParaRPr lang="it-IT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4763"/>
            <a:ext cx="2132013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1085DE87-C515-4485-B35B-A1D496760DEA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85DE87-C515-4485-B35B-A1D496760DEA}" type="slidenum">
              <a:rPr lang="it-IT" sz="1400" b="1" smtClean="0"/>
              <a:pPr/>
              <a:t>1</a:t>
            </a:fld>
            <a:endParaRPr lang="it-IT" sz="1400" b="1" dirty="0"/>
          </a:p>
        </p:txBody>
      </p:sp>
      <p:pic>
        <p:nvPicPr>
          <p:cNvPr id="7" name="Picture 2" descr="http://geology.uprm.edu/Morelock/1_image/fltoff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7817649" cy="4968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7398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1085DE87-C515-4485-B35B-A1D496760DEA}" type="slidenum">
              <a:rPr lang="it-IT" smtClean="0"/>
              <a:pPr/>
              <a:t>10</a:t>
            </a:fld>
            <a:endParaRPr lang="it-I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090"/>
            <a:ext cx="8064896" cy="493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43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85DE87-C515-4485-B35B-A1D496760DEA}" type="slidenum">
              <a:rPr lang="it-IT" sz="1400" b="1" smtClean="0"/>
              <a:pPr/>
              <a:t>11</a:t>
            </a:fld>
            <a:endParaRPr lang="it-IT" sz="1400" b="1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8708370" cy="51125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5457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85DE87-C515-4485-B35B-A1D496760DEA}" type="slidenum">
              <a:rPr lang="it-IT" sz="1400" b="1" smtClean="0"/>
              <a:pPr/>
              <a:t>12</a:t>
            </a:fld>
            <a:endParaRPr lang="it-IT" sz="1400" b="1" dirty="0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79512" y="1001315"/>
            <a:ext cx="6192812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dirty="0">
                <a:latin typeface="Calibri" pitchFamily="34" charset="0"/>
              </a:rPr>
              <a:t>Earthquake: seismicity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07504" y="1628800"/>
            <a:ext cx="89281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en-US" sz="1600" b="0" dirty="0">
                <a:latin typeface="+mj-lt"/>
                <a:ea typeface="ＭＳ Ｐゴシック" pitchFamily="34" charset="-128"/>
              </a:rPr>
              <a:t> The </a:t>
            </a:r>
            <a:r>
              <a:rPr lang="en-US" sz="1600" b="0" i="1" dirty="0">
                <a:solidFill>
                  <a:srgbClr val="FF0000"/>
                </a:solidFill>
                <a:latin typeface="+mj-lt"/>
              </a:rPr>
              <a:t>circum-Pacific zone</a:t>
            </a:r>
            <a:r>
              <a:rPr lang="en-US" sz="1600" b="0" dirty="0">
                <a:latin typeface="+mj-lt"/>
              </a:rPr>
              <a:t>, in which about </a:t>
            </a:r>
            <a:r>
              <a:rPr lang="en-US" sz="1600" b="0" dirty="0">
                <a:solidFill>
                  <a:srgbClr val="FF0000"/>
                </a:solidFill>
                <a:latin typeface="+mj-lt"/>
              </a:rPr>
              <a:t>75–80%</a:t>
            </a:r>
            <a:r>
              <a:rPr lang="en-US" sz="1600" b="0" dirty="0">
                <a:latin typeface="+mj-lt"/>
              </a:rPr>
              <a:t> of the annual release of seismic energy takes place, forms a girdle that encompasses the mountain ranges on the west coast of the Americas and the island arcs along the east coast of Asia and Australasia. </a:t>
            </a:r>
          </a:p>
          <a:p>
            <a:pPr algn="just">
              <a:buFontTx/>
              <a:buChar char="•"/>
            </a:pPr>
            <a:endParaRPr lang="en-US" sz="1600" b="0" dirty="0">
              <a:latin typeface="+mj-lt"/>
            </a:endParaRPr>
          </a:p>
          <a:p>
            <a:pPr algn="just">
              <a:buFontTx/>
              <a:buChar char="•"/>
            </a:pPr>
            <a:r>
              <a:rPr lang="en-US" sz="1600" b="0" dirty="0">
                <a:latin typeface="+mj-lt"/>
              </a:rPr>
              <a:t> The </a:t>
            </a:r>
            <a:r>
              <a:rPr lang="en-US" sz="1600" b="0" i="1" dirty="0">
                <a:solidFill>
                  <a:srgbClr val="FF0000"/>
                </a:solidFill>
                <a:latin typeface="+mj-lt"/>
              </a:rPr>
              <a:t>Mediterranean-</a:t>
            </a:r>
            <a:r>
              <a:rPr lang="en-US" sz="1600" b="0" i="1" dirty="0" err="1">
                <a:solidFill>
                  <a:srgbClr val="FF0000"/>
                </a:solidFill>
                <a:latin typeface="+mj-lt"/>
              </a:rPr>
              <a:t>transasiatic</a:t>
            </a:r>
            <a:r>
              <a:rPr lang="en-US" sz="1600" b="0" i="1" dirty="0">
                <a:latin typeface="+mj-lt"/>
              </a:rPr>
              <a:t> zone</a:t>
            </a:r>
            <a:r>
              <a:rPr lang="en-US" sz="1600" b="0" dirty="0">
                <a:latin typeface="+mj-lt"/>
              </a:rPr>
              <a:t> responsible for about </a:t>
            </a:r>
            <a:r>
              <a:rPr lang="en-US" sz="1600" b="0" dirty="0">
                <a:solidFill>
                  <a:srgbClr val="FF0000"/>
                </a:solidFill>
                <a:latin typeface="+mj-lt"/>
              </a:rPr>
              <a:t>15–20%</a:t>
            </a:r>
            <a:r>
              <a:rPr lang="en-US" sz="1600" b="0" dirty="0">
                <a:latin typeface="+mj-lt"/>
              </a:rPr>
              <a:t> of the annual seismic energy release, begins at the Azores triple junction in the Atlantic Ocean and extends along the Azores–Gibraltar ridge; after passing through North Africa it makes a loop through the Italian peninsula, the Alps and the </a:t>
            </a:r>
            <a:r>
              <a:rPr lang="en-US" sz="1600" b="0" dirty="0" err="1">
                <a:latin typeface="+mj-lt"/>
              </a:rPr>
              <a:t>Dinarides</a:t>
            </a:r>
            <a:r>
              <a:rPr lang="en-US" sz="1600" b="0" dirty="0">
                <a:latin typeface="+mj-lt"/>
              </a:rPr>
              <a:t>; it then runs through Turkey, Iran, the Himalayan mountain chain and the island arcs of southeast Asia, where it terminates at the circum-Pacific zone. </a:t>
            </a:r>
          </a:p>
          <a:p>
            <a:pPr algn="just">
              <a:buFontTx/>
              <a:buChar char="•"/>
            </a:pPr>
            <a:endParaRPr lang="en-US" sz="1600" b="0" dirty="0">
              <a:latin typeface="+mj-lt"/>
            </a:endParaRPr>
          </a:p>
          <a:p>
            <a:pPr algn="just">
              <a:buFontTx/>
              <a:buChar char="•"/>
            </a:pPr>
            <a:r>
              <a:rPr lang="en-US" sz="1600" b="0" dirty="0">
                <a:latin typeface="+mj-lt"/>
              </a:rPr>
              <a:t> The system of </a:t>
            </a:r>
            <a:r>
              <a:rPr lang="en-US" sz="1600" b="0" i="1" dirty="0">
                <a:solidFill>
                  <a:srgbClr val="FF0000"/>
                </a:solidFill>
                <a:latin typeface="+mj-lt"/>
              </a:rPr>
              <a:t>oceanic ridges </a:t>
            </a:r>
            <a:r>
              <a:rPr lang="en-US" sz="1600" b="0" i="1" dirty="0">
                <a:latin typeface="+mj-lt"/>
              </a:rPr>
              <a:t>and rises </a:t>
            </a:r>
            <a:r>
              <a:rPr lang="en-US" sz="1600" b="0" dirty="0">
                <a:latin typeface="+mj-lt"/>
              </a:rPr>
              <a:t>forms the third most active zone of seismicity, with about </a:t>
            </a:r>
            <a:r>
              <a:rPr lang="en-US" sz="1600" b="0" dirty="0">
                <a:solidFill>
                  <a:srgbClr val="FF0000"/>
                </a:solidFill>
                <a:latin typeface="+mj-lt"/>
              </a:rPr>
              <a:t>3–7%</a:t>
            </a:r>
            <a:r>
              <a:rPr lang="en-US" sz="1600" b="0" dirty="0">
                <a:latin typeface="+mj-lt"/>
              </a:rPr>
              <a:t> of the annually released seismic energy. In addition to their seismicity, each of these zones is also characterized by active volcanism.</a:t>
            </a:r>
          </a:p>
          <a:p>
            <a:pPr algn="just">
              <a:buFontTx/>
              <a:buChar char="•"/>
            </a:pPr>
            <a:endParaRPr lang="en-US" sz="1600" b="0" dirty="0">
              <a:latin typeface="+mj-lt"/>
            </a:endParaRPr>
          </a:p>
          <a:p>
            <a:pPr algn="just">
              <a:buFontTx/>
              <a:buChar char="•"/>
            </a:pPr>
            <a:r>
              <a:rPr lang="en-US" sz="1600" b="0" dirty="0">
                <a:latin typeface="+mj-lt"/>
              </a:rPr>
              <a:t> The remainder of the Earth is considered to be </a:t>
            </a:r>
            <a:r>
              <a:rPr lang="en-US" sz="1600" b="0" i="1" dirty="0">
                <a:solidFill>
                  <a:srgbClr val="FF0000"/>
                </a:solidFill>
                <a:latin typeface="+mj-lt"/>
              </a:rPr>
              <a:t>aseismic</a:t>
            </a:r>
          </a:p>
          <a:p>
            <a:pPr algn="just">
              <a:buFontTx/>
              <a:buChar char="•"/>
            </a:pPr>
            <a:endParaRPr lang="en-US" sz="1600" b="0" i="1" dirty="0">
              <a:latin typeface="+mj-lt"/>
            </a:endParaRPr>
          </a:p>
          <a:p>
            <a:pPr algn="just">
              <a:buFontTx/>
              <a:buChar char="•"/>
            </a:pPr>
            <a:r>
              <a:rPr lang="en-US" sz="1600" b="0" i="1" dirty="0">
                <a:latin typeface="+mj-lt"/>
              </a:rPr>
              <a:t> 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However, no region of the Earth can be regarded as completely earthquake-free. About </a:t>
            </a:r>
            <a:r>
              <a:rPr lang="en-US" sz="1600" b="0" dirty="0">
                <a:solidFill>
                  <a:srgbClr val="FF0000"/>
                </a:solidFill>
                <a:latin typeface="+mj-lt"/>
                <a:ea typeface="ＭＳ Ｐゴシック" pitchFamily="34" charset="-128"/>
              </a:rPr>
              <a:t>1%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 of the global seismicity is due to </a:t>
            </a:r>
            <a:r>
              <a:rPr lang="en-US" sz="1600" b="0" i="1" dirty="0">
                <a:solidFill>
                  <a:srgbClr val="FF0000"/>
                </a:solidFill>
                <a:latin typeface="+mj-lt"/>
                <a:ea typeface="ＭＳ Ｐゴシック" pitchFamily="34" charset="-128"/>
              </a:rPr>
              <a:t>intraplate</a:t>
            </a:r>
            <a:r>
              <a:rPr lang="en-US" sz="1600" b="0" i="1" dirty="0">
                <a:latin typeface="+mj-lt"/>
                <a:ea typeface="ＭＳ Ｐゴシック" pitchFamily="34" charset="-128"/>
              </a:rPr>
              <a:t> 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earthquakes, which occur remote from the major seismic zones. These are not necessarily insignificant: some very large and damaging earthquakes (e.g. the New Madrid, Missouri, earthquakes of 1811 and 1812 in the Mississippi river valley) have been of the intraplate variety.</a:t>
            </a:r>
          </a:p>
        </p:txBody>
      </p:sp>
    </p:spTree>
    <p:extLst>
      <p:ext uri="{BB962C8B-B14F-4D97-AF65-F5344CB8AC3E}">
        <p14:creationId xmlns:p14="http://schemas.microsoft.com/office/powerpoint/2010/main" val="208586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85DE87-C515-4485-B35B-A1D496760DEA}" type="slidenum">
              <a:rPr lang="it-IT" sz="1400" b="1" smtClean="0"/>
              <a:pPr/>
              <a:t>13</a:t>
            </a:fld>
            <a:endParaRPr lang="it-IT" sz="1400" b="1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8396" y="1124744"/>
            <a:ext cx="89281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en-US" sz="1600" b="0" dirty="0">
                <a:latin typeface="+mj-lt"/>
                <a:ea typeface="ＭＳ Ｐゴシック" pitchFamily="34" charset="-128"/>
              </a:rPr>
              <a:t> Earthquakes can also be classified according to their focal depths. Earthquakes with shallow focal depths, less than </a:t>
            </a:r>
            <a:r>
              <a:rPr lang="en-US" sz="1600" b="0" dirty="0">
                <a:solidFill>
                  <a:srgbClr val="FF0000"/>
                </a:solidFill>
                <a:latin typeface="+mj-lt"/>
                <a:ea typeface="ＭＳ Ｐゴシック" pitchFamily="34" charset="-128"/>
              </a:rPr>
              <a:t>70 km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, occur in all the seismically active zones; only shallow earthquakes occur on the oceanic ridge systems.</a:t>
            </a:r>
          </a:p>
          <a:p>
            <a:pPr algn="just">
              <a:buFontTx/>
              <a:buChar char="•"/>
            </a:pPr>
            <a:r>
              <a:rPr lang="en-US" sz="1600" b="0" dirty="0">
                <a:latin typeface="+mj-lt"/>
                <a:ea typeface="ＭＳ Ｐゴシック" pitchFamily="34" charset="-128"/>
              </a:rPr>
              <a:t> The largest proportion </a:t>
            </a:r>
            <a:r>
              <a:rPr lang="en-US" sz="1600" b="0" dirty="0">
                <a:solidFill>
                  <a:srgbClr val="FF0000"/>
                </a:solidFill>
                <a:latin typeface="+mj-lt"/>
                <a:ea typeface="ＭＳ Ｐゴシック" pitchFamily="34" charset="-128"/>
              </a:rPr>
              <a:t>(about 85%) 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of the annual </a:t>
            </a:r>
            <a:r>
              <a:rPr lang="en-US" sz="1600" b="0" dirty="0" err="1">
                <a:latin typeface="+mj-lt"/>
                <a:ea typeface="ＭＳ Ｐゴシック" pitchFamily="34" charset="-128"/>
              </a:rPr>
              <a:t>releas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 of seismic energy is liberated in </a:t>
            </a:r>
            <a:r>
              <a:rPr lang="en-US" sz="1600" b="0" dirty="0">
                <a:solidFill>
                  <a:srgbClr val="FF0000"/>
                </a:solidFill>
                <a:latin typeface="+mj-lt"/>
                <a:ea typeface="ＭＳ Ｐゴシック" pitchFamily="34" charset="-128"/>
              </a:rPr>
              <a:t>shallow-focus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 earthquakes.</a:t>
            </a:r>
          </a:p>
          <a:p>
            <a:pPr algn="just">
              <a:buFontTx/>
              <a:buChar char="•"/>
            </a:pPr>
            <a:r>
              <a:rPr lang="en-US" sz="1600" b="0" dirty="0">
                <a:latin typeface="+mj-lt"/>
                <a:ea typeface="ＭＳ Ｐゴシック" pitchFamily="34" charset="-128"/>
              </a:rPr>
              <a:t> The remainder is set free by earthquakes with intermediate focal depths of </a:t>
            </a:r>
            <a:r>
              <a:rPr lang="en-US" sz="1600" b="0" dirty="0">
                <a:solidFill>
                  <a:srgbClr val="FF0000"/>
                </a:solidFill>
                <a:latin typeface="+mj-lt"/>
                <a:ea typeface="ＭＳ Ｐゴシック" pitchFamily="34" charset="-128"/>
              </a:rPr>
              <a:t>70–300 km  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(about </a:t>
            </a:r>
            <a:r>
              <a:rPr lang="en-US" sz="1600" b="0" dirty="0">
                <a:solidFill>
                  <a:srgbClr val="FF0000"/>
                </a:solidFill>
                <a:latin typeface="+mj-lt"/>
                <a:ea typeface="ＭＳ Ｐゴシック" pitchFamily="34" charset="-128"/>
              </a:rPr>
              <a:t>12%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) and by earthquakes with deep focal depths greater than </a:t>
            </a:r>
            <a:r>
              <a:rPr lang="en-US" sz="1600" b="0" dirty="0">
                <a:solidFill>
                  <a:srgbClr val="FF0000"/>
                </a:solidFill>
                <a:latin typeface="+mj-lt"/>
                <a:ea typeface="ＭＳ Ｐゴシック" pitchFamily="34" charset="-128"/>
              </a:rPr>
              <a:t>300 km 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(about </a:t>
            </a:r>
            <a:r>
              <a:rPr lang="en-US" sz="1600" b="0" dirty="0">
                <a:solidFill>
                  <a:srgbClr val="FF0000"/>
                </a:solidFill>
                <a:latin typeface="+mj-lt"/>
                <a:ea typeface="ＭＳ Ｐゴシック" pitchFamily="34" charset="-128"/>
              </a:rPr>
              <a:t>3%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). </a:t>
            </a:r>
          </a:p>
          <a:p>
            <a:pPr algn="just">
              <a:buFontTx/>
              <a:buChar char="•"/>
            </a:pPr>
            <a:r>
              <a:rPr lang="en-US" sz="1600" b="0" dirty="0">
                <a:latin typeface="+mj-lt"/>
                <a:ea typeface="ＭＳ Ｐゴシック" pitchFamily="34" charset="-128"/>
              </a:rPr>
              <a:t> These occur only in the circum-Pacific and Mediterranean-</a:t>
            </a:r>
            <a:r>
              <a:rPr lang="en-US" sz="1600" b="0" dirty="0" err="1">
                <a:latin typeface="+mj-lt"/>
                <a:ea typeface="ＭＳ Ｐゴシック" pitchFamily="34" charset="-128"/>
              </a:rPr>
              <a:t>transasiatic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 seismic zones, and accompany the process of plate </a:t>
            </a:r>
            <a:r>
              <a:rPr lang="en-US" sz="1600" b="0" dirty="0" err="1">
                <a:latin typeface="+mj-lt"/>
                <a:ea typeface="ＭＳ Ｐゴシック" pitchFamily="34" charset="-128"/>
              </a:rPr>
              <a:t>subduction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.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3175" y="3573463"/>
            <a:ext cx="4025900" cy="287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79388" y="3356992"/>
            <a:ext cx="47879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en-US" sz="1600" b="0" dirty="0">
                <a:latin typeface="+mj-lt"/>
                <a:ea typeface="ＭＳ Ｐゴシック" pitchFamily="34" charset="-128"/>
              </a:rPr>
              <a:t> The distributions of </a:t>
            </a:r>
            <a:r>
              <a:rPr lang="en-US" sz="1600" b="0" dirty="0" err="1">
                <a:latin typeface="+mj-lt"/>
                <a:ea typeface="ＭＳ Ｐゴシック" pitchFamily="34" charset="-128"/>
              </a:rPr>
              <a:t>epicentral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 locations and focal depths of intermediate and deep earthquakes give important evidence for the processes at a </a:t>
            </a:r>
            <a:r>
              <a:rPr lang="en-US" sz="1600" b="0" dirty="0" err="1">
                <a:latin typeface="+mj-lt"/>
                <a:ea typeface="ＭＳ Ｐゴシック" pitchFamily="34" charset="-128"/>
              </a:rPr>
              <a:t>subduction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 zone.</a:t>
            </a:r>
          </a:p>
          <a:p>
            <a:pPr algn="just">
              <a:buFontTx/>
              <a:buChar char="•"/>
            </a:pPr>
            <a:r>
              <a:rPr lang="en-US" sz="1600" b="0" dirty="0">
                <a:latin typeface="+mj-lt"/>
                <a:ea typeface="ＭＳ Ｐゴシック" pitchFamily="34" charset="-128"/>
              </a:rPr>
              <a:t>When the earthquake foci along a </a:t>
            </a:r>
            <a:r>
              <a:rPr lang="en-US" sz="1600" b="0" dirty="0" err="1">
                <a:latin typeface="+mj-lt"/>
                <a:ea typeface="ＭＳ Ｐゴシック" pitchFamily="34" charset="-128"/>
              </a:rPr>
              <a:t>subduction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 zone are projected onto a cross-section normal to the strike of the plate margin, they are seen to define a zone of seismicity about 30–40 km thick in the upper part of the 80–100 km thick </a:t>
            </a:r>
            <a:r>
              <a:rPr lang="en-US" sz="1600" b="0" dirty="0" err="1">
                <a:latin typeface="+mj-lt"/>
                <a:ea typeface="ＭＳ Ｐゴシック" pitchFamily="34" charset="-128"/>
              </a:rPr>
              <a:t>subducting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 oceanic plate, which plunges at roughly 30–60° beneath the overriding plate </a:t>
            </a:r>
          </a:p>
          <a:p>
            <a:pPr algn="just">
              <a:buFontTx/>
              <a:buChar char="•"/>
            </a:pPr>
            <a:r>
              <a:rPr lang="en-US" sz="1600" b="0" dirty="0">
                <a:latin typeface="+mj-lt"/>
                <a:ea typeface="ＭＳ Ｐゴシック" pitchFamily="34" charset="-128"/>
              </a:rPr>
              <a:t> For many years the inclined seismic zone was referred to in Western literature as a </a:t>
            </a:r>
            <a:r>
              <a:rPr lang="en-US" sz="1600" b="0" dirty="0" err="1">
                <a:latin typeface="+mj-lt"/>
                <a:ea typeface="ＭＳ Ｐゴシック" pitchFamily="34" charset="-128"/>
              </a:rPr>
              <a:t>Benioff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 zone in recognition of the Californian scientist, Hugo </a:t>
            </a:r>
            <a:r>
              <a:rPr lang="en-US" sz="1600" b="0" dirty="0" err="1">
                <a:latin typeface="+mj-lt"/>
                <a:ea typeface="ＭＳ Ｐゴシック" pitchFamily="34" charset="-128"/>
              </a:rPr>
              <a:t>Benioff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051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85DE87-C515-4485-B35B-A1D496760DEA}" type="slidenum">
              <a:rPr lang="it-IT" sz="1400" b="1" smtClean="0"/>
              <a:pPr/>
              <a:t>14</a:t>
            </a:fld>
            <a:endParaRPr lang="it-IT" sz="1400" b="1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648197"/>
            <a:ext cx="4464050" cy="2428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6513" y="1553121"/>
            <a:ext cx="446405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en-US" sz="1600" b="0" dirty="0">
                <a:latin typeface="+mj-lt"/>
                <a:ea typeface="ＭＳ Ｐゴシック" pitchFamily="34" charset="-128"/>
              </a:rPr>
              <a:t> In the years following  World War II </a:t>
            </a:r>
            <a:r>
              <a:rPr lang="en-US" sz="1600" b="0" dirty="0" err="1">
                <a:latin typeface="+mj-lt"/>
                <a:ea typeface="ＭＳ Ｐゴシック" pitchFamily="34" charset="-128"/>
              </a:rPr>
              <a:t>Benioff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 carried out important pioneering studies that described the distribution of deep earthquakes on steeply dipping surfaces of seismicity</a:t>
            </a:r>
          </a:p>
          <a:p>
            <a:pPr algn="just">
              <a:buFontTx/>
              <a:buChar char="•"/>
            </a:pPr>
            <a:r>
              <a:rPr lang="en-US" sz="1600" b="0" dirty="0">
                <a:latin typeface="+mj-lt"/>
                <a:ea typeface="ＭＳ Ｐゴシック" pitchFamily="34" charset="-128"/>
              </a:rPr>
              <a:t> Many characteristics of the occurrence of deep earthquakes  had been described in the late 1920s by a Japanese seismologist, </a:t>
            </a:r>
            <a:r>
              <a:rPr lang="en-US" sz="1600" b="0" dirty="0" err="1">
                <a:latin typeface="+mj-lt"/>
                <a:ea typeface="ＭＳ Ｐゴシック" pitchFamily="34" charset="-128"/>
              </a:rPr>
              <a:t>Kiyoo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 </a:t>
            </a:r>
            <a:r>
              <a:rPr lang="en-US" sz="1600" b="0" dirty="0" err="1">
                <a:latin typeface="+mj-lt"/>
                <a:ea typeface="ＭＳ Ｐゴシック" pitchFamily="34" charset="-128"/>
              </a:rPr>
              <a:t>Wadati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. He discovered that the closer the epicenters of earthquakes lay to the Asian continent, the greater were their focal depths; the deep seismicity appeared to lie on an inclined plane. 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79512" y="4581128"/>
            <a:ext cx="88566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en-US" sz="1600" b="0" dirty="0">
                <a:latin typeface="+mj-lt"/>
                <a:ea typeface="ＭＳ Ｐゴシック" pitchFamily="34" charset="-128"/>
              </a:rPr>
              <a:t> It was </a:t>
            </a:r>
            <a:r>
              <a:rPr lang="en-US" sz="1600" b="0" dirty="0" err="1">
                <a:latin typeface="+mj-lt"/>
                <a:ea typeface="ＭＳ Ｐゴシック" pitchFamily="34" charset="-128"/>
              </a:rPr>
              <a:t>Benioff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, however, who in 1954 proposed as an explanation of the phenomenon that the ocean floor was being “</a:t>
            </a:r>
            <a:r>
              <a:rPr lang="en-US" sz="1600" b="0" dirty="0" err="1">
                <a:latin typeface="+mj-lt"/>
                <a:ea typeface="ＭＳ Ｐゴシック" pitchFamily="34" charset="-128"/>
              </a:rPr>
              <a:t>subducted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” underneath the adjacent land. This was a bold proposal well in advance of the advent of plate tectonic theory.</a:t>
            </a:r>
          </a:p>
          <a:p>
            <a:pPr algn="just"/>
            <a:endParaRPr lang="en-US" sz="1600" b="0" dirty="0">
              <a:latin typeface="+mj-lt"/>
              <a:ea typeface="ＭＳ Ｐゴシック" pitchFamily="34" charset="-128"/>
            </a:endParaRPr>
          </a:p>
          <a:p>
            <a:pPr algn="just">
              <a:buFontTx/>
              <a:buChar char="•"/>
            </a:pPr>
            <a:r>
              <a:rPr lang="en-US" sz="1600" b="0" dirty="0">
                <a:latin typeface="+mj-lt"/>
                <a:ea typeface="ＭＳ Ｐゴシック" pitchFamily="34" charset="-128"/>
              </a:rPr>
              <a:t>Today the zone of active seismicity is called a </a:t>
            </a:r>
            <a:r>
              <a:rPr lang="en-US" sz="1600" b="0" u="sng" dirty="0" err="1">
                <a:latin typeface="+mj-lt"/>
                <a:ea typeface="ＭＳ Ｐゴシック" pitchFamily="34" charset="-128"/>
              </a:rPr>
              <a:t>Wadati–Benioff</a:t>
            </a:r>
            <a:r>
              <a:rPr lang="en-US" sz="1600" b="0" u="sng" dirty="0">
                <a:latin typeface="+mj-lt"/>
                <a:ea typeface="ＭＳ Ｐゴシック" pitchFamily="34" charset="-128"/>
              </a:rPr>
              <a:t> zone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 in recognition of both discoverers. </a:t>
            </a:r>
          </a:p>
        </p:txBody>
      </p:sp>
    </p:spTree>
    <p:extLst>
      <p:ext uri="{BB962C8B-B14F-4D97-AF65-F5344CB8AC3E}">
        <p14:creationId xmlns:p14="http://schemas.microsoft.com/office/powerpoint/2010/main" val="142006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85DE87-C515-4485-B35B-A1D496760DEA}" type="slidenum">
              <a:rPr lang="it-IT" sz="1400" b="1" smtClean="0"/>
              <a:pPr/>
              <a:t>15</a:t>
            </a:fld>
            <a:endParaRPr lang="it-IT" sz="1400" b="1" dirty="0"/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12900"/>
            <a:ext cx="3432175" cy="4824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7138" y="1395437"/>
            <a:ext cx="5341937" cy="2393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4651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85DE87-C515-4485-B35B-A1D496760DEA}" type="slidenum">
              <a:rPr lang="it-IT" sz="1400" b="1" smtClean="0"/>
              <a:pPr/>
              <a:t>16</a:t>
            </a:fld>
            <a:endParaRPr lang="it-IT" sz="1400" b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1216149"/>
            <a:ext cx="4464050" cy="2428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07950" y="3694380"/>
            <a:ext cx="8856663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en-US" sz="1600" b="0" dirty="0">
                <a:latin typeface="+mj-lt"/>
                <a:ea typeface="ＭＳ Ｐゴシック" pitchFamily="34" charset="-128"/>
              </a:rPr>
              <a:t>  In three dimensions the </a:t>
            </a:r>
            <a:r>
              <a:rPr lang="en-US" sz="1600" b="0" dirty="0" err="1">
                <a:latin typeface="+mj-lt"/>
                <a:ea typeface="ＭＳ Ｐゴシック" pitchFamily="34" charset="-128"/>
              </a:rPr>
              <a:t>Wadati–Benioff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 zone constitutes an inclined slab dipping underneath the overriding plate. It marks the location and orientation of the upper surface of the </a:t>
            </a:r>
            <a:r>
              <a:rPr lang="en-US" sz="1600" b="0" dirty="0" err="1">
                <a:latin typeface="+mj-lt"/>
                <a:ea typeface="ＭＳ Ｐゴシック" pitchFamily="34" charset="-128"/>
              </a:rPr>
              <a:t>subducting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 plate. The dip-angle of the zone varies between about 30° and 60°, becoming steeper with increasing depth, and it can extend to depths of several hundred kilometers into the Earth. The deepest reliably located focal depths extend down to about 680 km.</a:t>
            </a:r>
          </a:p>
          <a:p>
            <a:pPr algn="just">
              <a:buFontTx/>
              <a:buChar char="•"/>
            </a:pPr>
            <a:r>
              <a:rPr lang="en-US" sz="1600" b="0" dirty="0">
                <a:latin typeface="+mj-lt"/>
                <a:ea typeface="ＭＳ Ｐゴシック" pitchFamily="34" charset="-128"/>
              </a:rPr>
              <a:t> The structure of a </a:t>
            </a:r>
            <a:r>
              <a:rPr lang="en-US" sz="1600" b="0" dirty="0" err="1">
                <a:latin typeface="+mj-lt"/>
                <a:ea typeface="ＭＳ Ｐゴシック" pitchFamily="34" charset="-128"/>
              </a:rPr>
              <a:t>subducting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 plate is not always as simple as described: Pacific plate revealed a double </a:t>
            </a:r>
            <a:r>
              <a:rPr lang="en-US" sz="1600" b="0" dirty="0" err="1">
                <a:latin typeface="+mj-lt"/>
                <a:ea typeface="ＭＳ Ｐゴシック" pitchFamily="34" charset="-128"/>
              </a:rPr>
              <a:t>Wadati–Benioff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 zone under northeast Honshu, Japan. The seismicity at depths below 100 km defines two parallel planes about 30–40 km apart. The upper plane, identified with the top of the </a:t>
            </a:r>
            <a:r>
              <a:rPr lang="en-US" sz="1600" b="0" dirty="0" err="1">
                <a:latin typeface="+mj-lt"/>
                <a:ea typeface="ＭＳ Ｐゴシック" pitchFamily="34" charset="-128"/>
              </a:rPr>
              <a:t>subducting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 plate, is in a state of compression; the lower plane, in the middle of the slab, is in a state of extension. </a:t>
            </a:r>
          </a:p>
          <a:p>
            <a:pPr algn="just">
              <a:buFontTx/>
              <a:buChar char="•"/>
            </a:pPr>
            <a:r>
              <a:rPr lang="en-US" sz="1600" b="0" dirty="0">
                <a:latin typeface="+mj-lt"/>
                <a:ea typeface="ＭＳ Ｐゴシック" pitchFamily="34" charset="-128"/>
              </a:rPr>
              <a:t> These stress states are the result of unbending of the </a:t>
            </a:r>
            <a:r>
              <a:rPr lang="en-US" sz="1600" b="0" dirty="0" err="1">
                <a:latin typeface="+mj-lt"/>
                <a:ea typeface="ＭＳ Ｐゴシック" pitchFamily="34" charset="-128"/>
              </a:rPr>
              <a:t>subducting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 plate, which had previously undergone sharp bending at shallow depth below the trench axis. This information is inferred from analysis of the </a:t>
            </a:r>
            <a:r>
              <a:rPr lang="en-US" sz="1600" b="0" dirty="0">
                <a:solidFill>
                  <a:srgbClr val="FF3300"/>
                </a:solidFill>
                <a:latin typeface="+mj-lt"/>
                <a:ea typeface="ＭＳ Ｐゴシック" pitchFamily="34" charset="-128"/>
              </a:rPr>
              <a:t>mechanisms </a:t>
            </a:r>
            <a:r>
              <a:rPr lang="en-US" sz="1600" b="0" dirty="0">
                <a:latin typeface="+mj-lt"/>
                <a:ea typeface="ＭＳ Ｐゴシック" pitchFamily="34" charset="-128"/>
              </a:rPr>
              <a:t>by which the earthquakes occur.</a:t>
            </a:r>
          </a:p>
        </p:txBody>
      </p:sp>
    </p:spTree>
    <p:extLst>
      <p:ext uri="{BB962C8B-B14F-4D97-AF65-F5344CB8AC3E}">
        <p14:creationId xmlns:p14="http://schemas.microsoft.com/office/powerpoint/2010/main" val="181017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85DE87-C515-4485-B35B-A1D496760DEA}" type="slidenum">
              <a:rPr lang="it-IT" sz="1400" b="1" smtClean="0"/>
              <a:pPr/>
              <a:t>2</a:t>
            </a:fld>
            <a:endParaRPr lang="it-IT" sz="1400" b="1" dirty="0"/>
          </a:p>
        </p:txBody>
      </p:sp>
      <p:pic>
        <p:nvPicPr>
          <p:cNvPr id="9" name="Picture 2" descr="http://geophysics.ou.edu/geol1114/notes/structure/strike%20slip%20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8301883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64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85DE87-C515-4485-B35B-A1D496760DEA}" type="slidenum">
              <a:rPr lang="it-IT" sz="1400" b="1" smtClean="0"/>
              <a:pPr/>
              <a:t>3</a:t>
            </a:fld>
            <a:endParaRPr lang="it-IT" sz="1400" b="1" dirty="0"/>
          </a:p>
        </p:txBody>
      </p:sp>
      <p:pic>
        <p:nvPicPr>
          <p:cNvPr id="7" name="Picture 2" descr="https://courses.eas.ualberta.ca/eas233/images/flow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268760"/>
            <a:ext cx="4824536" cy="53147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539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85DE87-C515-4485-B35B-A1D496760DEA}" type="slidenum">
              <a:rPr lang="it-IT" sz="1400" b="1" smtClean="0"/>
              <a:pPr/>
              <a:t>4</a:t>
            </a:fld>
            <a:endParaRPr lang="it-IT" sz="1400" b="1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40767"/>
            <a:ext cx="7488832" cy="529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523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85DE87-C515-4485-B35B-A1D496760DEA}" type="slidenum">
              <a:rPr lang="it-IT" sz="1400" b="1" smtClean="0"/>
              <a:pPr/>
              <a:t>5</a:t>
            </a:fld>
            <a:endParaRPr lang="it-IT" sz="1400" b="1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8305506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0652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1085DE87-C515-4485-B35B-A1D496760DEA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366" t="6301" r="13806" b="63250"/>
          <a:stretch/>
        </p:blipFill>
        <p:spPr>
          <a:xfrm>
            <a:off x="827584" y="1484784"/>
            <a:ext cx="806986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58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5" y="1165203"/>
            <a:ext cx="3659914" cy="2431587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857195" y="6187442"/>
            <a:ext cx="4445259" cy="4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altLang="it-IT" sz="2177" dirty="0"/>
              <a:t>Terremoto Amatrice 24 agosto 2016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8" t="19456" r="29603" b="52560"/>
          <a:stretch/>
        </p:blipFill>
        <p:spPr>
          <a:xfrm>
            <a:off x="4340467" y="3628308"/>
            <a:ext cx="3961987" cy="2318661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781125" y="2322786"/>
            <a:ext cx="2721852" cy="371394"/>
          </a:xfrm>
          <a:custGeom>
            <a:avLst/>
            <a:gdLst>
              <a:gd name="connsiteX0" fmla="*/ 0 w 3000653"/>
              <a:gd name="connsiteY0" fmla="*/ 143106 h 409436"/>
              <a:gd name="connsiteX1" fmla="*/ 44389 w 3000653"/>
              <a:gd name="connsiteY1" fmla="*/ 178616 h 409436"/>
              <a:gd name="connsiteX2" fmla="*/ 71022 w 3000653"/>
              <a:gd name="connsiteY2" fmla="*/ 187494 h 409436"/>
              <a:gd name="connsiteX3" fmla="*/ 106532 w 3000653"/>
              <a:gd name="connsiteY3" fmla="*/ 240760 h 409436"/>
              <a:gd name="connsiteX4" fmla="*/ 168676 w 3000653"/>
              <a:gd name="connsiteY4" fmla="*/ 294026 h 409436"/>
              <a:gd name="connsiteX5" fmla="*/ 186431 w 3000653"/>
              <a:gd name="connsiteY5" fmla="*/ 320659 h 409436"/>
              <a:gd name="connsiteX6" fmla="*/ 213064 w 3000653"/>
              <a:gd name="connsiteY6" fmla="*/ 329537 h 409436"/>
              <a:gd name="connsiteX7" fmla="*/ 248575 w 3000653"/>
              <a:gd name="connsiteY7" fmla="*/ 338414 h 409436"/>
              <a:gd name="connsiteX8" fmla="*/ 275208 w 3000653"/>
              <a:gd name="connsiteY8" fmla="*/ 347292 h 409436"/>
              <a:gd name="connsiteX9" fmla="*/ 372862 w 3000653"/>
              <a:gd name="connsiteY9" fmla="*/ 356170 h 409436"/>
              <a:gd name="connsiteX10" fmla="*/ 577049 w 3000653"/>
              <a:gd name="connsiteY10" fmla="*/ 347292 h 409436"/>
              <a:gd name="connsiteX11" fmla="*/ 594804 w 3000653"/>
              <a:gd name="connsiteY11" fmla="*/ 373925 h 409436"/>
              <a:gd name="connsiteX12" fmla="*/ 621437 w 3000653"/>
              <a:gd name="connsiteY12" fmla="*/ 391680 h 409436"/>
              <a:gd name="connsiteX13" fmla="*/ 665826 w 3000653"/>
              <a:gd name="connsiteY13" fmla="*/ 400558 h 409436"/>
              <a:gd name="connsiteX14" fmla="*/ 701336 w 3000653"/>
              <a:gd name="connsiteY14" fmla="*/ 409436 h 409436"/>
              <a:gd name="connsiteX15" fmla="*/ 1047565 w 3000653"/>
              <a:gd name="connsiteY15" fmla="*/ 400558 h 409436"/>
              <a:gd name="connsiteX16" fmla="*/ 1145220 w 3000653"/>
              <a:gd name="connsiteY16" fmla="*/ 382803 h 409436"/>
              <a:gd name="connsiteX17" fmla="*/ 1225119 w 3000653"/>
              <a:gd name="connsiteY17" fmla="*/ 373925 h 409436"/>
              <a:gd name="connsiteX18" fmla="*/ 1287262 w 3000653"/>
              <a:gd name="connsiteY18" fmla="*/ 356170 h 409436"/>
              <a:gd name="connsiteX19" fmla="*/ 1349406 w 3000653"/>
              <a:gd name="connsiteY19" fmla="*/ 338414 h 409436"/>
              <a:gd name="connsiteX20" fmla="*/ 1411550 w 3000653"/>
              <a:gd name="connsiteY20" fmla="*/ 329537 h 409436"/>
              <a:gd name="connsiteX21" fmla="*/ 1553592 w 3000653"/>
              <a:gd name="connsiteY21" fmla="*/ 311781 h 409436"/>
              <a:gd name="connsiteX22" fmla="*/ 1660125 w 3000653"/>
              <a:gd name="connsiteY22" fmla="*/ 276271 h 409436"/>
              <a:gd name="connsiteX23" fmla="*/ 1686758 w 3000653"/>
              <a:gd name="connsiteY23" fmla="*/ 267393 h 409436"/>
              <a:gd name="connsiteX24" fmla="*/ 1713391 w 3000653"/>
              <a:gd name="connsiteY24" fmla="*/ 258515 h 409436"/>
              <a:gd name="connsiteX25" fmla="*/ 1873189 w 3000653"/>
              <a:gd name="connsiteY25" fmla="*/ 240760 h 409436"/>
              <a:gd name="connsiteX26" fmla="*/ 1997476 w 3000653"/>
              <a:gd name="connsiteY26" fmla="*/ 214127 h 409436"/>
              <a:gd name="connsiteX27" fmla="*/ 2041864 w 3000653"/>
              <a:gd name="connsiteY27" fmla="*/ 205249 h 409436"/>
              <a:gd name="connsiteX28" fmla="*/ 2095130 w 3000653"/>
              <a:gd name="connsiteY28" fmla="*/ 187494 h 409436"/>
              <a:gd name="connsiteX29" fmla="*/ 2139519 w 3000653"/>
              <a:gd name="connsiteY29" fmla="*/ 178616 h 409436"/>
              <a:gd name="connsiteX30" fmla="*/ 2175029 w 3000653"/>
              <a:gd name="connsiteY30" fmla="*/ 169739 h 409436"/>
              <a:gd name="connsiteX31" fmla="*/ 2228295 w 3000653"/>
              <a:gd name="connsiteY31" fmla="*/ 160861 h 409436"/>
              <a:gd name="connsiteX32" fmla="*/ 2325950 w 3000653"/>
              <a:gd name="connsiteY32" fmla="*/ 143106 h 409436"/>
              <a:gd name="connsiteX33" fmla="*/ 2379216 w 3000653"/>
              <a:gd name="connsiteY33" fmla="*/ 125350 h 409436"/>
              <a:gd name="connsiteX34" fmla="*/ 2405849 w 3000653"/>
              <a:gd name="connsiteY34" fmla="*/ 116473 h 409436"/>
              <a:gd name="connsiteX35" fmla="*/ 2530136 w 3000653"/>
              <a:gd name="connsiteY35" fmla="*/ 98717 h 409436"/>
              <a:gd name="connsiteX36" fmla="*/ 2565647 w 3000653"/>
              <a:gd name="connsiteY36" fmla="*/ 89840 h 409436"/>
              <a:gd name="connsiteX37" fmla="*/ 2592280 w 3000653"/>
              <a:gd name="connsiteY37" fmla="*/ 72084 h 409436"/>
              <a:gd name="connsiteX38" fmla="*/ 2681057 w 3000653"/>
              <a:gd name="connsiteY38" fmla="*/ 45451 h 409436"/>
              <a:gd name="connsiteX39" fmla="*/ 2760956 w 3000653"/>
              <a:gd name="connsiteY39" fmla="*/ 27696 h 409436"/>
              <a:gd name="connsiteX40" fmla="*/ 2849732 w 3000653"/>
              <a:gd name="connsiteY40" fmla="*/ 1063 h 409436"/>
              <a:gd name="connsiteX41" fmla="*/ 3000653 w 3000653"/>
              <a:gd name="connsiteY41" fmla="*/ 1063 h 409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000653" h="409436">
                <a:moveTo>
                  <a:pt x="0" y="143106"/>
                </a:moveTo>
                <a:cubicBezTo>
                  <a:pt x="14796" y="154943"/>
                  <a:pt x="28321" y="168574"/>
                  <a:pt x="44389" y="178616"/>
                </a:cubicBezTo>
                <a:cubicBezTo>
                  <a:pt x="52325" y="183576"/>
                  <a:pt x="64405" y="180877"/>
                  <a:pt x="71022" y="187494"/>
                </a:cubicBezTo>
                <a:cubicBezTo>
                  <a:pt x="86111" y="202583"/>
                  <a:pt x="91443" y="225671"/>
                  <a:pt x="106532" y="240760"/>
                </a:cubicBezTo>
                <a:cubicBezTo>
                  <a:pt x="149588" y="283816"/>
                  <a:pt x="128114" y="266985"/>
                  <a:pt x="168676" y="294026"/>
                </a:cubicBezTo>
                <a:cubicBezTo>
                  <a:pt x="174594" y="302904"/>
                  <a:pt x="178100" y="313994"/>
                  <a:pt x="186431" y="320659"/>
                </a:cubicBezTo>
                <a:cubicBezTo>
                  <a:pt x="193738" y="326505"/>
                  <a:pt x="204066" y="326966"/>
                  <a:pt x="213064" y="329537"/>
                </a:cubicBezTo>
                <a:cubicBezTo>
                  <a:pt x="224796" y="332889"/>
                  <a:pt x="236843" y="335062"/>
                  <a:pt x="248575" y="338414"/>
                </a:cubicBezTo>
                <a:cubicBezTo>
                  <a:pt x="257573" y="340985"/>
                  <a:pt x="265944" y="345969"/>
                  <a:pt x="275208" y="347292"/>
                </a:cubicBezTo>
                <a:cubicBezTo>
                  <a:pt x="307565" y="351915"/>
                  <a:pt x="340311" y="353211"/>
                  <a:pt x="372862" y="356170"/>
                </a:cubicBezTo>
                <a:cubicBezTo>
                  <a:pt x="440924" y="353211"/>
                  <a:pt x="509139" y="341859"/>
                  <a:pt x="577049" y="347292"/>
                </a:cubicBezTo>
                <a:cubicBezTo>
                  <a:pt x="587685" y="348143"/>
                  <a:pt x="587259" y="366380"/>
                  <a:pt x="594804" y="373925"/>
                </a:cubicBezTo>
                <a:cubicBezTo>
                  <a:pt x="602349" y="381470"/>
                  <a:pt x="611447" y="387934"/>
                  <a:pt x="621437" y="391680"/>
                </a:cubicBezTo>
                <a:cubicBezTo>
                  <a:pt x="635566" y="396978"/>
                  <a:pt x="651096" y="397285"/>
                  <a:pt x="665826" y="400558"/>
                </a:cubicBezTo>
                <a:cubicBezTo>
                  <a:pt x="677736" y="403205"/>
                  <a:pt x="689499" y="406477"/>
                  <a:pt x="701336" y="409436"/>
                </a:cubicBezTo>
                <a:lnTo>
                  <a:pt x="1047565" y="400558"/>
                </a:lnTo>
                <a:cubicBezTo>
                  <a:pt x="1243181" y="392234"/>
                  <a:pt x="1050726" y="398552"/>
                  <a:pt x="1145220" y="382803"/>
                </a:cubicBezTo>
                <a:cubicBezTo>
                  <a:pt x="1171652" y="378398"/>
                  <a:pt x="1198486" y="376884"/>
                  <a:pt x="1225119" y="373925"/>
                </a:cubicBezTo>
                <a:cubicBezTo>
                  <a:pt x="1288976" y="352638"/>
                  <a:pt x="1209231" y="378464"/>
                  <a:pt x="1287262" y="356170"/>
                </a:cubicBezTo>
                <a:cubicBezTo>
                  <a:pt x="1320541" y="346662"/>
                  <a:pt x="1311243" y="345353"/>
                  <a:pt x="1349406" y="338414"/>
                </a:cubicBezTo>
                <a:cubicBezTo>
                  <a:pt x="1369993" y="334671"/>
                  <a:pt x="1390868" y="332719"/>
                  <a:pt x="1411550" y="329537"/>
                </a:cubicBezTo>
                <a:cubicBezTo>
                  <a:pt x="1513835" y="313801"/>
                  <a:pt x="1414383" y="325703"/>
                  <a:pt x="1553592" y="311781"/>
                </a:cubicBezTo>
                <a:lnTo>
                  <a:pt x="1660125" y="276271"/>
                </a:lnTo>
                <a:lnTo>
                  <a:pt x="1686758" y="267393"/>
                </a:lnTo>
                <a:cubicBezTo>
                  <a:pt x="1695636" y="264434"/>
                  <a:pt x="1704160" y="260053"/>
                  <a:pt x="1713391" y="258515"/>
                </a:cubicBezTo>
                <a:cubicBezTo>
                  <a:pt x="1801806" y="243780"/>
                  <a:pt x="1748719" y="251133"/>
                  <a:pt x="1873189" y="240760"/>
                </a:cubicBezTo>
                <a:cubicBezTo>
                  <a:pt x="1937980" y="224561"/>
                  <a:pt x="1896726" y="234277"/>
                  <a:pt x="1997476" y="214127"/>
                </a:cubicBezTo>
                <a:cubicBezTo>
                  <a:pt x="2012272" y="211168"/>
                  <a:pt x="2027549" y="210020"/>
                  <a:pt x="2041864" y="205249"/>
                </a:cubicBezTo>
                <a:cubicBezTo>
                  <a:pt x="2059619" y="199331"/>
                  <a:pt x="2076778" y="191165"/>
                  <a:pt x="2095130" y="187494"/>
                </a:cubicBezTo>
                <a:cubicBezTo>
                  <a:pt x="2109926" y="184535"/>
                  <a:pt x="2124789" y="181889"/>
                  <a:pt x="2139519" y="178616"/>
                </a:cubicBezTo>
                <a:cubicBezTo>
                  <a:pt x="2151429" y="175969"/>
                  <a:pt x="2163065" y="172132"/>
                  <a:pt x="2175029" y="169739"/>
                </a:cubicBezTo>
                <a:cubicBezTo>
                  <a:pt x="2192680" y="166209"/>
                  <a:pt x="2210644" y="164391"/>
                  <a:pt x="2228295" y="160861"/>
                </a:cubicBezTo>
                <a:cubicBezTo>
                  <a:pt x="2332926" y="139934"/>
                  <a:pt x="2168003" y="165668"/>
                  <a:pt x="2325950" y="143106"/>
                </a:cubicBezTo>
                <a:lnTo>
                  <a:pt x="2379216" y="125350"/>
                </a:lnTo>
                <a:cubicBezTo>
                  <a:pt x="2388094" y="122391"/>
                  <a:pt x="2396563" y="117634"/>
                  <a:pt x="2405849" y="116473"/>
                </a:cubicBezTo>
                <a:cubicBezTo>
                  <a:pt x="2449499" y="111016"/>
                  <a:pt x="2487463" y="107251"/>
                  <a:pt x="2530136" y="98717"/>
                </a:cubicBezTo>
                <a:cubicBezTo>
                  <a:pt x="2542100" y="96324"/>
                  <a:pt x="2553810" y="92799"/>
                  <a:pt x="2565647" y="89840"/>
                </a:cubicBezTo>
                <a:cubicBezTo>
                  <a:pt x="2574525" y="83921"/>
                  <a:pt x="2582530" y="76417"/>
                  <a:pt x="2592280" y="72084"/>
                </a:cubicBezTo>
                <a:cubicBezTo>
                  <a:pt x="2630251" y="55208"/>
                  <a:pt x="2644907" y="55780"/>
                  <a:pt x="2681057" y="45451"/>
                </a:cubicBezTo>
                <a:cubicBezTo>
                  <a:pt x="2742248" y="27967"/>
                  <a:pt x="2664833" y="43715"/>
                  <a:pt x="2760956" y="27696"/>
                </a:cubicBezTo>
                <a:cubicBezTo>
                  <a:pt x="2767490" y="25518"/>
                  <a:pt x="2834075" y="1809"/>
                  <a:pt x="2849732" y="1063"/>
                </a:cubicBezTo>
                <a:cubicBezTo>
                  <a:pt x="2899982" y="-1330"/>
                  <a:pt x="2950346" y="1063"/>
                  <a:pt x="3000653" y="1063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33"/>
          </a:p>
        </p:txBody>
      </p:sp>
      <p:sp>
        <p:nvSpPr>
          <p:cNvPr id="12" name="Freeform 11"/>
          <p:cNvSpPr/>
          <p:nvPr/>
        </p:nvSpPr>
        <p:spPr>
          <a:xfrm>
            <a:off x="4759216" y="4473852"/>
            <a:ext cx="2721852" cy="861651"/>
          </a:xfrm>
          <a:custGeom>
            <a:avLst/>
            <a:gdLst>
              <a:gd name="connsiteX0" fmla="*/ 3000653 w 3000653"/>
              <a:gd name="connsiteY0" fmla="*/ 159798 h 949910"/>
              <a:gd name="connsiteX1" fmla="*/ 2885243 w 3000653"/>
              <a:gd name="connsiteY1" fmla="*/ 150920 h 949910"/>
              <a:gd name="connsiteX2" fmla="*/ 2858610 w 3000653"/>
              <a:gd name="connsiteY2" fmla="*/ 124287 h 949910"/>
              <a:gd name="connsiteX3" fmla="*/ 2831977 w 3000653"/>
              <a:gd name="connsiteY3" fmla="*/ 115409 h 949910"/>
              <a:gd name="connsiteX4" fmla="*/ 2805344 w 3000653"/>
              <a:gd name="connsiteY4" fmla="*/ 97654 h 949910"/>
              <a:gd name="connsiteX5" fmla="*/ 2752078 w 3000653"/>
              <a:gd name="connsiteY5" fmla="*/ 79899 h 949910"/>
              <a:gd name="connsiteX6" fmla="*/ 2672179 w 3000653"/>
              <a:gd name="connsiteY6" fmla="*/ 35510 h 949910"/>
              <a:gd name="connsiteX7" fmla="*/ 2654423 w 3000653"/>
              <a:gd name="connsiteY7" fmla="*/ 17755 h 949910"/>
              <a:gd name="connsiteX8" fmla="*/ 2618913 w 3000653"/>
              <a:gd name="connsiteY8" fmla="*/ 8877 h 949910"/>
              <a:gd name="connsiteX9" fmla="*/ 2521258 w 3000653"/>
              <a:gd name="connsiteY9" fmla="*/ 0 h 949910"/>
              <a:gd name="connsiteX10" fmla="*/ 2325950 w 3000653"/>
              <a:gd name="connsiteY10" fmla="*/ 8877 h 949910"/>
              <a:gd name="connsiteX11" fmla="*/ 2254928 w 3000653"/>
              <a:gd name="connsiteY11" fmla="*/ 26633 h 949910"/>
              <a:gd name="connsiteX12" fmla="*/ 2139519 w 3000653"/>
              <a:gd name="connsiteY12" fmla="*/ 35510 h 949910"/>
              <a:gd name="connsiteX13" fmla="*/ 2086253 w 3000653"/>
              <a:gd name="connsiteY13" fmla="*/ 44388 h 949910"/>
              <a:gd name="connsiteX14" fmla="*/ 2032987 w 3000653"/>
              <a:gd name="connsiteY14" fmla="*/ 62143 h 949910"/>
              <a:gd name="connsiteX15" fmla="*/ 2006354 w 3000653"/>
              <a:gd name="connsiteY15" fmla="*/ 71021 h 949910"/>
              <a:gd name="connsiteX16" fmla="*/ 1917577 w 3000653"/>
              <a:gd name="connsiteY16" fmla="*/ 88776 h 949910"/>
              <a:gd name="connsiteX17" fmla="*/ 1864311 w 3000653"/>
              <a:gd name="connsiteY17" fmla="*/ 106532 h 949910"/>
              <a:gd name="connsiteX18" fmla="*/ 1704513 w 3000653"/>
              <a:gd name="connsiteY18" fmla="*/ 124287 h 949910"/>
              <a:gd name="connsiteX19" fmla="*/ 1606858 w 3000653"/>
              <a:gd name="connsiteY19" fmla="*/ 142042 h 949910"/>
              <a:gd name="connsiteX20" fmla="*/ 1544715 w 3000653"/>
              <a:gd name="connsiteY20" fmla="*/ 159798 h 949910"/>
              <a:gd name="connsiteX21" fmla="*/ 1509204 w 3000653"/>
              <a:gd name="connsiteY21" fmla="*/ 168675 h 949910"/>
              <a:gd name="connsiteX22" fmla="*/ 1455938 w 3000653"/>
              <a:gd name="connsiteY22" fmla="*/ 186431 h 949910"/>
              <a:gd name="connsiteX23" fmla="*/ 1429305 w 3000653"/>
              <a:gd name="connsiteY23" fmla="*/ 195308 h 949910"/>
              <a:gd name="connsiteX24" fmla="*/ 1402672 w 3000653"/>
              <a:gd name="connsiteY24" fmla="*/ 204186 h 949910"/>
              <a:gd name="connsiteX25" fmla="*/ 1376039 w 3000653"/>
              <a:gd name="connsiteY25" fmla="*/ 221941 h 949910"/>
              <a:gd name="connsiteX26" fmla="*/ 1313895 w 3000653"/>
              <a:gd name="connsiteY26" fmla="*/ 239697 h 949910"/>
              <a:gd name="connsiteX27" fmla="*/ 1260629 w 3000653"/>
              <a:gd name="connsiteY27" fmla="*/ 257452 h 949910"/>
              <a:gd name="connsiteX28" fmla="*/ 1207363 w 3000653"/>
              <a:gd name="connsiteY28" fmla="*/ 275207 h 949910"/>
              <a:gd name="connsiteX29" fmla="*/ 1180730 w 3000653"/>
              <a:gd name="connsiteY29" fmla="*/ 284085 h 949910"/>
              <a:gd name="connsiteX30" fmla="*/ 1145220 w 3000653"/>
              <a:gd name="connsiteY30" fmla="*/ 292963 h 949910"/>
              <a:gd name="connsiteX31" fmla="*/ 1065321 w 3000653"/>
              <a:gd name="connsiteY31" fmla="*/ 328473 h 949910"/>
              <a:gd name="connsiteX32" fmla="*/ 958789 w 3000653"/>
              <a:gd name="connsiteY32" fmla="*/ 363984 h 949910"/>
              <a:gd name="connsiteX33" fmla="*/ 905523 w 3000653"/>
              <a:gd name="connsiteY33" fmla="*/ 381739 h 949910"/>
              <a:gd name="connsiteX34" fmla="*/ 878890 w 3000653"/>
              <a:gd name="connsiteY34" fmla="*/ 390617 h 949910"/>
              <a:gd name="connsiteX35" fmla="*/ 834501 w 3000653"/>
              <a:gd name="connsiteY35" fmla="*/ 426128 h 949910"/>
              <a:gd name="connsiteX36" fmla="*/ 807868 w 3000653"/>
              <a:gd name="connsiteY36" fmla="*/ 443883 h 949910"/>
              <a:gd name="connsiteX37" fmla="*/ 763480 w 3000653"/>
              <a:gd name="connsiteY37" fmla="*/ 479394 h 949910"/>
              <a:gd name="connsiteX38" fmla="*/ 736847 w 3000653"/>
              <a:gd name="connsiteY38" fmla="*/ 488272 h 949910"/>
              <a:gd name="connsiteX39" fmla="*/ 683581 w 3000653"/>
              <a:gd name="connsiteY39" fmla="*/ 523782 h 949910"/>
              <a:gd name="connsiteX40" fmla="*/ 665825 w 3000653"/>
              <a:gd name="connsiteY40" fmla="*/ 541538 h 949910"/>
              <a:gd name="connsiteX41" fmla="*/ 639192 w 3000653"/>
              <a:gd name="connsiteY41" fmla="*/ 559293 h 949910"/>
              <a:gd name="connsiteX42" fmla="*/ 612559 w 3000653"/>
              <a:gd name="connsiteY42" fmla="*/ 585926 h 949910"/>
              <a:gd name="connsiteX43" fmla="*/ 559293 w 3000653"/>
              <a:gd name="connsiteY43" fmla="*/ 621437 h 949910"/>
              <a:gd name="connsiteX44" fmla="*/ 488272 w 3000653"/>
              <a:gd name="connsiteY44" fmla="*/ 639192 h 949910"/>
              <a:gd name="connsiteX45" fmla="*/ 461639 w 3000653"/>
              <a:gd name="connsiteY45" fmla="*/ 656947 h 949910"/>
              <a:gd name="connsiteX46" fmla="*/ 443884 w 3000653"/>
              <a:gd name="connsiteY46" fmla="*/ 674703 h 949910"/>
              <a:gd name="connsiteX47" fmla="*/ 390618 w 3000653"/>
              <a:gd name="connsiteY47" fmla="*/ 692458 h 949910"/>
              <a:gd name="connsiteX48" fmla="*/ 363985 w 3000653"/>
              <a:gd name="connsiteY48" fmla="*/ 701336 h 949910"/>
              <a:gd name="connsiteX49" fmla="*/ 319596 w 3000653"/>
              <a:gd name="connsiteY49" fmla="*/ 736846 h 949910"/>
              <a:gd name="connsiteX50" fmla="*/ 275208 w 3000653"/>
              <a:gd name="connsiteY50" fmla="*/ 772357 h 949910"/>
              <a:gd name="connsiteX51" fmla="*/ 230820 w 3000653"/>
              <a:gd name="connsiteY51" fmla="*/ 816745 h 949910"/>
              <a:gd name="connsiteX52" fmla="*/ 186431 w 3000653"/>
              <a:gd name="connsiteY52" fmla="*/ 861134 h 949910"/>
              <a:gd name="connsiteX53" fmla="*/ 168676 w 3000653"/>
              <a:gd name="connsiteY53" fmla="*/ 887767 h 949910"/>
              <a:gd name="connsiteX54" fmla="*/ 142043 w 3000653"/>
              <a:gd name="connsiteY54" fmla="*/ 896644 h 949910"/>
              <a:gd name="connsiteX55" fmla="*/ 71022 w 3000653"/>
              <a:gd name="connsiteY55" fmla="*/ 932155 h 949910"/>
              <a:gd name="connsiteX56" fmla="*/ 17756 w 3000653"/>
              <a:gd name="connsiteY56" fmla="*/ 949910 h 949910"/>
              <a:gd name="connsiteX57" fmla="*/ 0 w 3000653"/>
              <a:gd name="connsiteY57" fmla="*/ 949910 h 94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000653" h="949910">
                <a:moveTo>
                  <a:pt x="3000653" y="159798"/>
                </a:moveTo>
                <a:cubicBezTo>
                  <a:pt x="2962183" y="156839"/>
                  <a:pt x="2922675" y="160278"/>
                  <a:pt x="2885243" y="150920"/>
                </a:cubicBezTo>
                <a:cubicBezTo>
                  <a:pt x="2873063" y="147875"/>
                  <a:pt x="2869056" y="131251"/>
                  <a:pt x="2858610" y="124287"/>
                </a:cubicBezTo>
                <a:cubicBezTo>
                  <a:pt x="2850824" y="119096"/>
                  <a:pt x="2840347" y="119594"/>
                  <a:pt x="2831977" y="115409"/>
                </a:cubicBezTo>
                <a:cubicBezTo>
                  <a:pt x="2822434" y="110637"/>
                  <a:pt x="2815094" y="101987"/>
                  <a:pt x="2805344" y="97654"/>
                </a:cubicBezTo>
                <a:cubicBezTo>
                  <a:pt x="2788241" y="90053"/>
                  <a:pt x="2752078" y="79899"/>
                  <a:pt x="2752078" y="79899"/>
                </a:cubicBezTo>
                <a:cubicBezTo>
                  <a:pt x="2691026" y="39197"/>
                  <a:pt x="2719056" y="51136"/>
                  <a:pt x="2672179" y="35510"/>
                </a:cubicBezTo>
                <a:cubicBezTo>
                  <a:pt x="2666260" y="29592"/>
                  <a:pt x="2661909" y="21498"/>
                  <a:pt x="2654423" y="17755"/>
                </a:cubicBezTo>
                <a:cubicBezTo>
                  <a:pt x="2643510" y="12299"/>
                  <a:pt x="2631007" y="10489"/>
                  <a:pt x="2618913" y="8877"/>
                </a:cubicBezTo>
                <a:cubicBezTo>
                  <a:pt x="2586514" y="4557"/>
                  <a:pt x="2553810" y="2959"/>
                  <a:pt x="2521258" y="0"/>
                </a:cubicBezTo>
                <a:cubicBezTo>
                  <a:pt x="2456155" y="2959"/>
                  <a:pt x="2390942" y="4063"/>
                  <a:pt x="2325950" y="8877"/>
                </a:cubicBezTo>
                <a:cubicBezTo>
                  <a:pt x="2134711" y="23043"/>
                  <a:pt x="2381256" y="10842"/>
                  <a:pt x="2254928" y="26633"/>
                </a:cubicBezTo>
                <a:cubicBezTo>
                  <a:pt x="2216643" y="31419"/>
                  <a:pt x="2177989" y="32551"/>
                  <a:pt x="2139519" y="35510"/>
                </a:cubicBezTo>
                <a:cubicBezTo>
                  <a:pt x="2121764" y="38469"/>
                  <a:pt x="2103716" y="40022"/>
                  <a:pt x="2086253" y="44388"/>
                </a:cubicBezTo>
                <a:cubicBezTo>
                  <a:pt x="2068096" y="48927"/>
                  <a:pt x="2050742" y="56225"/>
                  <a:pt x="2032987" y="62143"/>
                </a:cubicBezTo>
                <a:cubicBezTo>
                  <a:pt x="2024109" y="65102"/>
                  <a:pt x="2015585" y="69483"/>
                  <a:pt x="2006354" y="71021"/>
                </a:cubicBezTo>
                <a:cubicBezTo>
                  <a:pt x="1970373" y="77018"/>
                  <a:pt x="1950677" y="78846"/>
                  <a:pt x="1917577" y="88776"/>
                </a:cubicBezTo>
                <a:cubicBezTo>
                  <a:pt x="1899650" y="94154"/>
                  <a:pt x="1882663" y="102862"/>
                  <a:pt x="1864311" y="106532"/>
                </a:cubicBezTo>
                <a:cubicBezTo>
                  <a:pt x="1782089" y="122975"/>
                  <a:pt x="1834968" y="114252"/>
                  <a:pt x="1704513" y="124287"/>
                </a:cubicBezTo>
                <a:cubicBezTo>
                  <a:pt x="1623969" y="144424"/>
                  <a:pt x="1723497" y="120835"/>
                  <a:pt x="1606858" y="142042"/>
                </a:cubicBezTo>
                <a:cubicBezTo>
                  <a:pt x="1568697" y="148980"/>
                  <a:pt x="1577993" y="150290"/>
                  <a:pt x="1544715" y="159798"/>
                </a:cubicBezTo>
                <a:cubicBezTo>
                  <a:pt x="1532983" y="163150"/>
                  <a:pt x="1520891" y="165169"/>
                  <a:pt x="1509204" y="168675"/>
                </a:cubicBezTo>
                <a:cubicBezTo>
                  <a:pt x="1491277" y="174053"/>
                  <a:pt x="1473693" y="180513"/>
                  <a:pt x="1455938" y="186431"/>
                </a:cubicBezTo>
                <a:lnTo>
                  <a:pt x="1429305" y="195308"/>
                </a:lnTo>
                <a:cubicBezTo>
                  <a:pt x="1420427" y="198267"/>
                  <a:pt x="1410458" y="198995"/>
                  <a:pt x="1402672" y="204186"/>
                </a:cubicBezTo>
                <a:cubicBezTo>
                  <a:pt x="1393794" y="210104"/>
                  <a:pt x="1385582" y="217169"/>
                  <a:pt x="1376039" y="221941"/>
                </a:cubicBezTo>
                <a:cubicBezTo>
                  <a:pt x="1361120" y="229400"/>
                  <a:pt x="1328119" y="235430"/>
                  <a:pt x="1313895" y="239697"/>
                </a:cubicBezTo>
                <a:cubicBezTo>
                  <a:pt x="1295969" y="245075"/>
                  <a:pt x="1278384" y="251534"/>
                  <a:pt x="1260629" y="257452"/>
                </a:cubicBezTo>
                <a:lnTo>
                  <a:pt x="1207363" y="275207"/>
                </a:lnTo>
                <a:cubicBezTo>
                  <a:pt x="1198485" y="278166"/>
                  <a:pt x="1189808" y="281815"/>
                  <a:pt x="1180730" y="284085"/>
                </a:cubicBezTo>
                <a:lnTo>
                  <a:pt x="1145220" y="292963"/>
                </a:lnTo>
                <a:cubicBezTo>
                  <a:pt x="1103014" y="321100"/>
                  <a:pt x="1128710" y="307343"/>
                  <a:pt x="1065321" y="328473"/>
                </a:cubicBezTo>
                <a:lnTo>
                  <a:pt x="958789" y="363984"/>
                </a:lnTo>
                <a:lnTo>
                  <a:pt x="905523" y="381739"/>
                </a:lnTo>
                <a:cubicBezTo>
                  <a:pt x="896645" y="384698"/>
                  <a:pt x="886676" y="385426"/>
                  <a:pt x="878890" y="390617"/>
                </a:cubicBezTo>
                <a:cubicBezTo>
                  <a:pt x="796918" y="445264"/>
                  <a:pt x="897751" y="375528"/>
                  <a:pt x="834501" y="426128"/>
                </a:cubicBezTo>
                <a:cubicBezTo>
                  <a:pt x="826169" y="432793"/>
                  <a:pt x="816199" y="437218"/>
                  <a:pt x="807868" y="443883"/>
                </a:cubicBezTo>
                <a:cubicBezTo>
                  <a:pt x="780340" y="465906"/>
                  <a:pt x="799918" y="461175"/>
                  <a:pt x="763480" y="479394"/>
                </a:cubicBezTo>
                <a:cubicBezTo>
                  <a:pt x="755110" y="483579"/>
                  <a:pt x="745725" y="485313"/>
                  <a:pt x="736847" y="488272"/>
                </a:cubicBezTo>
                <a:cubicBezTo>
                  <a:pt x="696133" y="528984"/>
                  <a:pt x="748080" y="480782"/>
                  <a:pt x="683581" y="523782"/>
                </a:cubicBezTo>
                <a:cubicBezTo>
                  <a:pt x="676617" y="528425"/>
                  <a:pt x="672361" y="536309"/>
                  <a:pt x="665825" y="541538"/>
                </a:cubicBezTo>
                <a:cubicBezTo>
                  <a:pt x="657493" y="548203"/>
                  <a:pt x="647389" y="552463"/>
                  <a:pt x="639192" y="559293"/>
                </a:cubicBezTo>
                <a:cubicBezTo>
                  <a:pt x="629547" y="567330"/>
                  <a:pt x="622469" y="578218"/>
                  <a:pt x="612559" y="585926"/>
                </a:cubicBezTo>
                <a:cubicBezTo>
                  <a:pt x="595715" y="599027"/>
                  <a:pt x="580218" y="617252"/>
                  <a:pt x="559293" y="621437"/>
                </a:cubicBezTo>
                <a:cubicBezTo>
                  <a:pt x="542405" y="624814"/>
                  <a:pt x="506474" y="630091"/>
                  <a:pt x="488272" y="639192"/>
                </a:cubicBezTo>
                <a:cubicBezTo>
                  <a:pt x="478729" y="643964"/>
                  <a:pt x="469970" y="650282"/>
                  <a:pt x="461639" y="656947"/>
                </a:cubicBezTo>
                <a:cubicBezTo>
                  <a:pt x="455103" y="662176"/>
                  <a:pt x="451370" y="670960"/>
                  <a:pt x="443884" y="674703"/>
                </a:cubicBezTo>
                <a:cubicBezTo>
                  <a:pt x="427144" y="683073"/>
                  <a:pt x="408373" y="686540"/>
                  <a:pt x="390618" y="692458"/>
                </a:cubicBezTo>
                <a:lnTo>
                  <a:pt x="363985" y="701336"/>
                </a:lnTo>
                <a:cubicBezTo>
                  <a:pt x="321104" y="744215"/>
                  <a:pt x="375604" y="692039"/>
                  <a:pt x="319596" y="736846"/>
                </a:cubicBezTo>
                <a:cubicBezTo>
                  <a:pt x="256347" y="787446"/>
                  <a:pt x="357181" y="717709"/>
                  <a:pt x="275208" y="772357"/>
                </a:cubicBezTo>
                <a:cubicBezTo>
                  <a:pt x="239698" y="825623"/>
                  <a:pt x="278167" y="775316"/>
                  <a:pt x="230820" y="816745"/>
                </a:cubicBezTo>
                <a:cubicBezTo>
                  <a:pt x="215072" y="830524"/>
                  <a:pt x="198038" y="843723"/>
                  <a:pt x="186431" y="861134"/>
                </a:cubicBezTo>
                <a:cubicBezTo>
                  <a:pt x="180513" y="870012"/>
                  <a:pt x="177008" y="881102"/>
                  <a:pt x="168676" y="887767"/>
                </a:cubicBezTo>
                <a:cubicBezTo>
                  <a:pt x="161369" y="893613"/>
                  <a:pt x="150921" y="893685"/>
                  <a:pt x="142043" y="896644"/>
                </a:cubicBezTo>
                <a:cubicBezTo>
                  <a:pt x="111054" y="927635"/>
                  <a:pt x="132229" y="911753"/>
                  <a:pt x="71022" y="932155"/>
                </a:cubicBezTo>
                <a:lnTo>
                  <a:pt x="17756" y="949910"/>
                </a:lnTo>
                <a:lnTo>
                  <a:pt x="0" y="949910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33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4" y="3628308"/>
            <a:ext cx="3659914" cy="24399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39" y="1085337"/>
            <a:ext cx="3712348" cy="2474899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09691" y="6237312"/>
            <a:ext cx="1914864" cy="4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altLang="it-IT" sz="2177" dirty="0"/>
              <a:t>Monte Vettore</a:t>
            </a:r>
          </a:p>
        </p:txBody>
      </p:sp>
    </p:spTree>
    <p:extLst>
      <p:ext uri="{BB962C8B-B14F-4D97-AF65-F5344CB8AC3E}">
        <p14:creationId xmlns:p14="http://schemas.microsoft.com/office/powerpoint/2010/main" val="9583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339752" y="1124744"/>
            <a:ext cx="4445259" cy="4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altLang="it-IT" sz="2177" dirty="0"/>
              <a:t>Terremoto Amatrice 24 agosto 2016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5" t="10980" r="4979" b="63399"/>
          <a:stretch/>
        </p:blipFill>
        <p:spPr>
          <a:xfrm>
            <a:off x="652862" y="1684736"/>
            <a:ext cx="7955846" cy="331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5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6280892" cy="40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4" name="Text Box 5"/>
          <p:cNvSpPr txBox="1">
            <a:spLocks noChangeArrowheads="1"/>
          </p:cNvSpPr>
          <p:nvPr/>
        </p:nvSpPr>
        <p:spPr bwMode="auto">
          <a:xfrm>
            <a:off x="1340625" y="6140235"/>
            <a:ext cx="6139807" cy="50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4060" tIns="37030" rIns="74060" bIns="3703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9pPr>
          </a:lstStyle>
          <a:p>
            <a:pPr>
              <a:spcBef>
                <a:spcPts val="988"/>
              </a:spcBef>
              <a:spcAft>
                <a:spcPts val="823"/>
              </a:spcAft>
              <a:buClrTx/>
            </a:pPr>
            <a:r>
              <a:rPr lang="en-GB" altLang="it-IT" sz="1481" dirty="0" err="1">
                <a:solidFill>
                  <a:schemeClr val="tx1"/>
                </a:solidFill>
              </a:rPr>
              <a:t>Esempi</a:t>
            </a:r>
            <a:r>
              <a:rPr lang="en-GB" altLang="it-IT" sz="1481" dirty="0">
                <a:solidFill>
                  <a:schemeClr val="tx1"/>
                </a:solidFill>
              </a:rPr>
              <a:t> di </a:t>
            </a:r>
            <a:r>
              <a:rPr lang="en-GB" altLang="it-IT" sz="1481" dirty="0" err="1">
                <a:solidFill>
                  <a:schemeClr val="tx1"/>
                </a:solidFill>
              </a:rPr>
              <a:t>nastrini</a:t>
            </a:r>
            <a:r>
              <a:rPr lang="en-GB" altLang="it-IT" sz="1481" dirty="0">
                <a:solidFill>
                  <a:schemeClr val="tx1"/>
                </a:solidFill>
              </a:rPr>
              <a:t> </a:t>
            </a:r>
            <a:r>
              <a:rPr lang="en-GB" altLang="it-IT" sz="1481" dirty="0" err="1">
                <a:solidFill>
                  <a:schemeClr val="tx1"/>
                </a:solidFill>
              </a:rPr>
              <a:t>bianchi</a:t>
            </a:r>
            <a:r>
              <a:rPr lang="en-GB" altLang="it-IT" sz="1481" dirty="0">
                <a:solidFill>
                  <a:schemeClr val="tx1"/>
                </a:solidFill>
              </a:rPr>
              <a:t> di </a:t>
            </a:r>
            <a:r>
              <a:rPr lang="en-GB" altLang="it-IT" sz="1481" dirty="0" err="1">
                <a:solidFill>
                  <a:schemeClr val="tx1"/>
                </a:solidFill>
              </a:rPr>
              <a:t>neoformazione</a:t>
            </a:r>
            <a:r>
              <a:rPr lang="en-GB" altLang="it-IT" sz="1481" dirty="0">
                <a:solidFill>
                  <a:schemeClr val="tx1"/>
                </a:solidFill>
              </a:rPr>
              <a:t> </a:t>
            </a:r>
            <a:r>
              <a:rPr lang="en-GB" altLang="it-IT" sz="1481" dirty="0" err="1">
                <a:solidFill>
                  <a:schemeClr val="tx1"/>
                </a:solidFill>
              </a:rPr>
              <a:t>alla</a:t>
            </a:r>
            <a:r>
              <a:rPr lang="en-GB" altLang="it-IT" sz="1481" dirty="0">
                <a:solidFill>
                  <a:schemeClr val="tx1"/>
                </a:solidFill>
              </a:rPr>
              <a:t> base del piano di </a:t>
            </a:r>
            <a:r>
              <a:rPr lang="en-GB" altLang="it-IT" sz="1481" dirty="0" err="1">
                <a:solidFill>
                  <a:schemeClr val="tx1"/>
                </a:solidFill>
              </a:rPr>
              <a:t>faglia</a:t>
            </a:r>
            <a:r>
              <a:rPr lang="en-GB" altLang="it-IT" sz="1481" dirty="0">
                <a:solidFill>
                  <a:schemeClr val="tx1"/>
                </a:solidFill>
              </a:rPr>
              <a:t> in </a:t>
            </a:r>
            <a:r>
              <a:rPr lang="en-GB" altLang="it-IT" sz="1481" dirty="0" err="1">
                <a:solidFill>
                  <a:schemeClr val="tx1"/>
                </a:solidFill>
              </a:rPr>
              <a:t>roccia</a:t>
            </a:r>
            <a:r>
              <a:rPr lang="en-GB" altLang="it-IT" sz="1481" dirty="0">
                <a:solidFill>
                  <a:schemeClr val="tx1"/>
                </a:solidFill>
              </a:rPr>
              <a:t> del Monte </a:t>
            </a:r>
            <a:r>
              <a:rPr lang="en-GB" altLang="it-IT" sz="1481" dirty="0" err="1">
                <a:solidFill>
                  <a:schemeClr val="tx1"/>
                </a:solidFill>
              </a:rPr>
              <a:t>Vettore</a:t>
            </a:r>
            <a:r>
              <a:rPr lang="en-GB" altLang="it-IT" sz="148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267744" y="1204595"/>
            <a:ext cx="4445259" cy="4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altLang="it-IT" sz="2177" dirty="0"/>
              <a:t>Terremoto Amatrice 24 agosto 2016</a:t>
            </a:r>
          </a:p>
        </p:txBody>
      </p:sp>
    </p:spTree>
    <p:extLst>
      <p:ext uri="{BB962C8B-B14F-4D97-AF65-F5344CB8AC3E}">
        <p14:creationId xmlns:p14="http://schemas.microsoft.com/office/powerpoint/2010/main" val="390169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isica terrestr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fisica terrestre</Template>
  <TotalTime>17512</TotalTime>
  <Words>901</Words>
  <Application>Microsoft Office PowerPoint</Application>
  <PresentationFormat>On-screen Show (4:3)</PresentationFormat>
  <Paragraphs>44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Microsoft YaHei</vt:lpstr>
      <vt:lpstr>ＭＳ Ｐゴシック</vt:lpstr>
      <vt:lpstr>Arial</vt:lpstr>
      <vt:lpstr>Calibri</vt:lpstr>
      <vt:lpstr>Times New Roman</vt:lpstr>
      <vt:lpstr>WenQuanYi Zen Hei Sharp</vt:lpstr>
      <vt:lpstr>fisica terrestre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costa</dc:creator>
  <cp:lastModifiedBy>COSTA GIOVANNI</cp:lastModifiedBy>
  <cp:revision>477</cp:revision>
  <dcterms:created xsi:type="dcterms:W3CDTF">2013-09-23T10:57:03Z</dcterms:created>
  <dcterms:modified xsi:type="dcterms:W3CDTF">2020-12-02T06:31:09Z</dcterms:modified>
</cp:coreProperties>
</file>