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412" r:id="rId2"/>
    <p:sldId id="413" r:id="rId3"/>
    <p:sldId id="414" r:id="rId4"/>
    <p:sldId id="415" r:id="rId5"/>
    <p:sldId id="416" r:id="rId6"/>
    <p:sldId id="417" r:id="rId7"/>
    <p:sldId id="418" r:id="rId8"/>
    <p:sldId id="423" r:id="rId9"/>
    <p:sldId id="421" r:id="rId10"/>
    <p:sldId id="419" r:id="rId11"/>
    <p:sldId id="420" r:id="rId12"/>
    <p:sldId id="422" r:id="rId13"/>
    <p:sldId id="424" r:id="rId14"/>
    <p:sldId id="425" r:id="rId15"/>
    <p:sldId id="426" r:id="rId16"/>
    <p:sldId id="427" r:id="rId17"/>
    <p:sldId id="428"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16" d="100"/>
          <a:sy n="116" d="100"/>
        </p:scale>
        <p:origin x="11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02/12/2020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8838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5671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0808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8560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6858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F89F44-E5CC-45BB-A4C9-0795C1D21954}" type="slidenum">
              <a:rPr lang="en-US" altLang="it-IT" smtClean="0">
                <a:ea typeface="ヒラギノ角ゴ Pro W3" charset="-128"/>
              </a:rPr>
              <a:pPr>
                <a:spcBef>
                  <a:spcPct val="0"/>
                </a:spcBef>
              </a:pPr>
              <a:t>32</a:t>
            </a:fld>
            <a:endParaRPr lang="en-US" altLang="it-IT">
              <a:ea typeface="ヒラギノ角ゴ Pro W3" charset="-128"/>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anose="02020603050405020304" pitchFamily="18" charset="0"/>
            </a:endParaRPr>
          </a:p>
        </p:txBody>
      </p:sp>
    </p:spTree>
    <p:extLst>
      <p:ext uri="{BB962C8B-B14F-4D97-AF65-F5344CB8AC3E}">
        <p14:creationId xmlns:p14="http://schemas.microsoft.com/office/powerpoint/2010/main" val="223954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1"/>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9412A5F-E117-499F-9B55-648E0A6FFB6B}" type="slidenum">
              <a:rPr lang="en-GB" altLang="it-IT" sz="1400" smtClean="0"/>
              <a:pPr>
                <a:spcBef>
                  <a:spcPct val="0"/>
                </a:spcBef>
                <a:buClrTx/>
                <a:buFontTx/>
                <a:buNone/>
              </a:pPr>
              <a:t>34</a:t>
            </a:fld>
            <a:endParaRPr lang="en-GB" altLang="it-IT" sz="1400"/>
          </a:p>
        </p:txBody>
      </p:sp>
      <p:sp>
        <p:nvSpPr>
          <p:cNvPr id="20483"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Tree>
    <p:extLst>
      <p:ext uri="{BB962C8B-B14F-4D97-AF65-F5344CB8AC3E}">
        <p14:creationId xmlns:p14="http://schemas.microsoft.com/office/powerpoint/2010/main" val="139360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a:t>Click to edit Master title style</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en-GB" altLang="it-IT"/>
          </a:p>
        </p:txBody>
      </p:sp>
      <p:sp>
        <p:nvSpPr>
          <p:cNvPr id="4" name="Rectangle 4"/>
          <p:cNvSpPr>
            <a:spLocks noGrp="1" noChangeArrowheads="1"/>
          </p:cNvSpPr>
          <p:nvPr>
            <p:ph type="ftr" idx="11"/>
          </p:nvPr>
        </p:nvSpPr>
        <p:spPr>
          <a:xfrm>
            <a:off x="3028951" y="6356353"/>
            <a:ext cx="3086100" cy="365125"/>
          </a:xfrm>
          <a:prstGeom prst="rect">
            <a:avLst/>
          </a:prstGeom>
          <a:ln/>
        </p:spPr>
        <p:txBody>
          <a:bodyPr/>
          <a:lstStyle>
            <a:lvl1pPr>
              <a:defRPr/>
            </a:lvl1pPr>
          </a:lstStyle>
          <a:p>
            <a:pPr>
              <a:defRPr/>
            </a:pPr>
            <a:endParaRPr lang="en-GB" altLang="it-IT"/>
          </a:p>
        </p:txBody>
      </p:sp>
      <p:sp>
        <p:nvSpPr>
          <p:cNvPr id="5" name="Rectangle 5"/>
          <p:cNvSpPr>
            <a:spLocks noGrp="1" noChangeArrowheads="1"/>
          </p:cNvSpPr>
          <p:nvPr>
            <p:ph type="sldNum" idx="12"/>
          </p:nvPr>
        </p:nvSpPr>
        <p:spPr>
          <a:ln/>
        </p:spPr>
        <p:txBody>
          <a:bodyPr/>
          <a:lstStyle>
            <a:lvl1pPr>
              <a:defRPr/>
            </a:lvl1pPr>
          </a:lstStyle>
          <a:p>
            <a:pPr>
              <a:defRPr/>
            </a:pPr>
            <a:fld id="{3110A03F-5185-478A-BD98-6B20455EC99E}" type="slidenum">
              <a:rPr lang="en-GB" altLang="it-IT"/>
              <a:pPr>
                <a:defRPr/>
              </a:pPr>
              <a:t>‹#›</a:t>
            </a:fld>
            <a:endParaRPr lang="en-GB" altLang="it-IT"/>
          </a:p>
        </p:txBody>
      </p:sp>
    </p:spTree>
    <p:extLst>
      <p:ext uri="{BB962C8B-B14F-4D97-AF65-F5344CB8AC3E}">
        <p14:creationId xmlns:p14="http://schemas.microsoft.com/office/powerpoint/2010/main" val="20622422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02/12/2020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02/12/2020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02/12/2020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02/12/2020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9.bin"/><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1.png"/><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26.png"/><Relationship Id="rId7"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23.wmf"/><Relationship Id="rId4" Type="http://schemas.openxmlformats.org/officeDocument/2006/relationships/oleObject" Target="../embeddings/oleObject11.bin"/><Relationship Id="rId9" Type="http://schemas.openxmlformats.org/officeDocument/2006/relationships/image" Target="../media/image25.w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ngvterremoti.files.wordpress.com/2012/05/pericolositc3a02.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37.png"/><Relationship Id="rId5" Type="http://schemas.openxmlformats.org/officeDocument/2006/relationships/image" Target="../media/image35.wmf"/><Relationship Id="rId4" Type="http://schemas.openxmlformats.org/officeDocument/2006/relationships/oleObject" Target="../embeddings/oleObject14.bin"/></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wmf"/><Relationship Id="rId5" Type="http://schemas.openxmlformats.org/officeDocument/2006/relationships/oleObject" Target="../embeddings/oleObject7.bin"/><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a:t>
            </a:fld>
            <a:endParaRPr lang="it-IT" sz="1400" b="1" dirty="0"/>
          </a:p>
        </p:txBody>
      </p:sp>
      <p:sp>
        <p:nvSpPr>
          <p:cNvPr id="15" name="Text Box 4"/>
          <p:cNvSpPr txBox="1">
            <a:spLocks noChangeArrowheads="1"/>
          </p:cNvSpPr>
          <p:nvPr/>
        </p:nvSpPr>
        <p:spPr bwMode="auto">
          <a:xfrm>
            <a:off x="144141" y="1474738"/>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magnitude</a:t>
            </a:r>
          </a:p>
        </p:txBody>
      </p:sp>
      <p:sp>
        <p:nvSpPr>
          <p:cNvPr id="9" name="Rectangle 5"/>
          <p:cNvSpPr>
            <a:spLocks noChangeArrowheads="1"/>
          </p:cNvSpPr>
          <p:nvPr/>
        </p:nvSpPr>
        <p:spPr bwMode="auto">
          <a:xfrm>
            <a:off x="107504" y="2204864"/>
            <a:ext cx="8856663" cy="2831544"/>
          </a:xfrm>
          <a:prstGeom prst="rect">
            <a:avLst/>
          </a:prstGeom>
          <a:noFill/>
          <a:ln w="9525">
            <a:noFill/>
            <a:miter lim="800000"/>
            <a:headEnd/>
            <a:tailEnd/>
          </a:ln>
        </p:spPr>
        <p:txBody>
          <a:bodyPr>
            <a:spAutoFit/>
          </a:bodyPr>
          <a:lstStyle/>
          <a:p>
            <a:pPr algn="just">
              <a:buFontTx/>
              <a:buChar char="•"/>
            </a:pPr>
            <a:r>
              <a:rPr lang="en-US" sz="1800" b="0" dirty="0">
                <a:latin typeface="Comic Sans MS" pitchFamily="66" charset="0"/>
              </a:rPr>
              <a:t> </a:t>
            </a:r>
            <a:r>
              <a:rPr lang="en-US" sz="1600" b="0" dirty="0">
                <a:latin typeface="+mj-lt"/>
              </a:rPr>
              <a:t>Magnitude is an experimentally determined measure of the “size” of an earthquake. In 1935 C. F. Richter attempted to grade the sizes of local earthquakes in Southern California on the basis of the amplitude of the ground vibrations they produced at a known distance from the epicenter. The vibrations were recorded by seismographs, which were </a:t>
            </a:r>
            <a:r>
              <a:rPr lang="en-US" sz="1600" b="0" u="sng" dirty="0">
                <a:latin typeface="+mj-lt"/>
              </a:rPr>
              <a:t>standardized</a:t>
            </a:r>
            <a:r>
              <a:rPr lang="en-US" sz="1600" b="0" dirty="0">
                <a:latin typeface="+mj-lt"/>
              </a:rPr>
              <a:t> to have the same response to a given stimulus. </a:t>
            </a:r>
          </a:p>
          <a:p>
            <a:pPr algn="just">
              <a:buFontTx/>
              <a:buChar char="•"/>
            </a:pPr>
            <a:endParaRPr lang="en-US" sz="1600" b="0" dirty="0">
              <a:latin typeface="+mj-lt"/>
            </a:endParaRPr>
          </a:p>
          <a:p>
            <a:pPr algn="just">
              <a:buFontTx/>
              <a:buChar char="•"/>
            </a:pPr>
            <a:r>
              <a:rPr lang="en-US" sz="1600" b="0" dirty="0">
                <a:latin typeface="+mj-lt"/>
              </a:rPr>
              <a:t> Richter’s original definition of magnitude was based on surface-wave amplitudes (As) recorded by seismographs at an </a:t>
            </a:r>
            <a:r>
              <a:rPr lang="en-US" sz="1600" b="0" dirty="0" err="1">
                <a:latin typeface="+mj-lt"/>
              </a:rPr>
              <a:t>epicentral</a:t>
            </a:r>
            <a:r>
              <a:rPr lang="en-US" sz="1600" b="0" dirty="0">
                <a:latin typeface="+mj-lt"/>
              </a:rPr>
              <a:t> distance of 100 km.</a:t>
            </a:r>
          </a:p>
          <a:p>
            <a:pPr algn="just">
              <a:buFontTx/>
              <a:buChar char="•"/>
            </a:pPr>
            <a:endParaRPr lang="en-US" sz="1600" b="0" dirty="0">
              <a:latin typeface="+mj-lt"/>
            </a:endParaRPr>
          </a:p>
          <a:p>
            <a:pPr algn="just">
              <a:buFontTx/>
              <a:buChar char="•"/>
            </a:pPr>
            <a:r>
              <a:rPr lang="en-US" sz="1600" b="0" dirty="0">
                <a:latin typeface="+mj-lt"/>
              </a:rPr>
              <a:t> Because seismographs were located at various distance from the earthquake, an extra term was added to compensate for attenuation of the signal with increasing </a:t>
            </a:r>
            <a:r>
              <a:rPr lang="en-US" sz="1600" b="0" dirty="0" err="1">
                <a:latin typeface="+mj-lt"/>
              </a:rPr>
              <a:t>epicentral</a:t>
            </a:r>
            <a:r>
              <a:rPr lang="en-US" sz="1600" b="0" dirty="0">
                <a:latin typeface="+mj-lt"/>
              </a:rPr>
              <a:t> distance.</a:t>
            </a:r>
          </a:p>
        </p:txBody>
      </p:sp>
    </p:spTree>
    <p:extLst>
      <p:ext uri="{BB962C8B-B14F-4D97-AF65-F5344CB8AC3E}">
        <p14:creationId xmlns:p14="http://schemas.microsoft.com/office/powerpoint/2010/main" val="423295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dissolv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cstate="print"/>
          <a:srcRect t="45890"/>
          <a:stretch/>
        </p:blipFill>
        <p:spPr bwMode="auto">
          <a:xfrm>
            <a:off x="251520" y="3284984"/>
            <a:ext cx="7757029" cy="3024336"/>
          </a:xfrm>
          <a:prstGeom prst="rect">
            <a:avLst/>
          </a:prstGeom>
          <a:noFill/>
          <a:ln w="9525">
            <a:noFill/>
            <a:miter lim="800000"/>
            <a:headEnd/>
            <a:tailEnd/>
          </a:ln>
        </p:spPr>
      </p:pic>
      <p:sp>
        <p:nvSpPr>
          <p:cNvPr id="2" name="TextBox 1">
            <a:extLst>
              <a:ext uri="{FF2B5EF4-FFF2-40B4-BE49-F238E27FC236}">
                <a16:creationId xmlns:a16="http://schemas.microsoft.com/office/drawing/2014/main" id="{63649065-B23F-497E-A85D-63735EA8D097}"/>
              </a:ext>
            </a:extLst>
          </p:cNvPr>
          <p:cNvSpPr txBox="1"/>
          <p:nvPr/>
        </p:nvSpPr>
        <p:spPr>
          <a:xfrm>
            <a:off x="179512" y="1484784"/>
            <a:ext cx="8712968" cy="1477328"/>
          </a:xfrm>
          <a:prstGeom prst="rect">
            <a:avLst/>
          </a:prstGeom>
          <a:noFill/>
        </p:spPr>
        <p:txBody>
          <a:bodyPr wrap="square" rtlCol="0">
            <a:spAutoFit/>
          </a:bodyPr>
          <a:lstStyle/>
          <a:p>
            <a:pPr algn="ctr"/>
            <a:r>
              <a:rPr lang="en-US" dirty="0">
                <a:solidFill>
                  <a:srgbClr val="FF0000"/>
                </a:solidFill>
              </a:rPr>
              <a:t>PROFILI RADIAZIONE</a:t>
            </a:r>
          </a:p>
          <a:p>
            <a:pPr algn="ctr"/>
            <a:endParaRPr lang="en-US" dirty="0"/>
          </a:p>
          <a:p>
            <a:pPr algn="just"/>
            <a:r>
              <a:rPr lang="en-US" dirty="0"/>
              <a:t>Sia </a:t>
            </a:r>
            <a:r>
              <a:rPr lang="en-US" dirty="0" err="1"/>
              <a:t>M</a:t>
            </a:r>
            <a:r>
              <a:rPr lang="en-US" baseline="-25000" dirty="0" err="1"/>
              <a:t>s</a:t>
            </a:r>
            <a:r>
              <a:rPr lang="en-US" dirty="0"/>
              <a:t> </a:t>
            </a:r>
            <a:r>
              <a:rPr lang="en-US" dirty="0" err="1"/>
              <a:t>che</a:t>
            </a:r>
            <a:r>
              <a:rPr lang="en-US" dirty="0"/>
              <a:t> </a:t>
            </a:r>
            <a:r>
              <a:rPr lang="en-US" dirty="0" err="1"/>
              <a:t>M</a:t>
            </a:r>
            <a:r>
              <a:rPr lang="en-US" baseline="-25000" dirty="0" err="1"/>
              <a:t>s</a:t>
            </a:r>
            <a:r>
              <a:rPr lang="en-US" baseline="-25000" dirty="0"/>
              <a:t> </a:t>
            </a:r>
            <a:r>
              <a:rPr lang="en-US" dirty="0" err="1"/>
              <a:t>tendono</a:t>
            </a:r>
            <a:r>
              <a:rPr lang="en-US" dirty="0"/>
              <a:t> a </a:t>
            </a:r>
            <a:r>
              <a:rPr lang="en-US" dirty="0" err="1"/>
              <a:t>saturare</a:t>
            </a:r>
            <a:r>
              <a:rPr lang="en-US" dirty="0"/>
              <a:t> (non </a:t>
            </a:r>
            <a:r>
              <a:rPr lang="en-US" dirty="0" err="1"/>
              <a:t>danno</a:t>
            </a:r>
            <a:r>
              <a:rPr lang="en-US" dirty="0"/>
              <a:t> </a:t>
            </a:r>
            <a:r>
              <a:rPr lang="en-US" dirty="0" err="1"/>
              <a:t>valori</a:t>
            </a:r>
            <a:r>
              <a:rPr lang="en-US" dirty="0"/>
              <a:t> </a:t>
            </a:r>
            <a:r>
              <a:rPr lang="en-US" dirty="0" err="1"/>
              <a:t>abbastanza</a:t>
            </a:r>
            <a:r>
              <a:rPr lang="en-US" dirty="0"/>
              <a:t> </a:t>
            </a:r>
            <a:r>
              <a:rPr lang="en-US" dirty="0" err="1"/>
              <a:t>alti</a:t>
            </a:r>
            <a:r>
              <a:rPr lang="en-US" dirty="0"/>
              <a:t>) per </a:t>
            </a:r>
            <a:r>
              <a:rPr lang="en-US" dirty="0" err="1"/>
              <a:t>terremoti</a:t>
            </a:r>
            <a:r>
              <a:rPr lang="en-US" dirty="0"/>
              <a:t> molto </a:t>
            </a:r>
            <a:r>
              <a:rPr lang="en-US" dirty="0" err="1"/>
              <a:t>grandi</a:t>
            </a:r>
            <a:r>
              <a:rPr lang="en-US" dirty="0"/>
              <a:t> e </a:t>
            </a:r>
            <a:r>
              <a:rPr lang="en-US" dirty="0" err="1"/>
              <a:t>dipendono</a:t>
            </a:r>
            <a:r>
              <a:rPr lang="en-US" dirty="0"/>
              <a:t> </a:t>
            </a:r>
            <a:r>
              <a:rPr lang="en-US" dirty="0" err="1"/>
              <a:t>dalla</a:t>
            </a:r>
            <a:r>
              <a:rPr lang="en-US" dirty="0"/>
              <a:t> </a:t>
            </a:r>
            <a:r>
              <a:rPr lang="en-US" dirty="0" err="1"/>
              <a:t>frequenza</a:t>
            </a:r>
            <a:r>
              <a:rPr lang="en-US" dirty="0"/>
              <a:t>. </a:t>
            </a:r>
            <a:r>
              <a:rPr lang="en-US" dirty="0" err="1"/>
              <a:t>Inoltre</a:t>
            </a:r>
            <a:r>
              <a:rPr lang="en-US" dirty="0"/>
              <a:t>, I </a:t>
            </a:r>
            <a:r>
              <a:rPr lang="en-US" dirty="0" err="1"/>
              <a:t>terremoti</a:t>
            </a:r>
            <a:r>
              <a:rPr lang="en-US" dirty="0"/>
              <a:t> non </a:t>
            </a:r>
            <a:r>
              <a:rPr lang="en-US" dirty="0" err="1"/>
              <a:t>irradiano</a:t>
            </a:r>
            <a:r>
              <a:rPr lang="en-US" dirty="0"/>
              <a:t> </a:t>
            </a:r>
            <a:r>
              <a:rPr lang="en-US" dirty="0" err="1"/>
              <a:t>onde</a:t>
            </a:r>
            <a:r>
              <a:rPr lang="en-US" dirty="0"/>
              <a:t> </a:t>
            </a:r>
            <a:r>
              <a:rPr lang="en-US" dirty="0" err="1"/>
              <a:t>sismiche</a:t>
            </a:r>
            <a:r>
              <a:rPr lang="en-US" dirty="0"/>
              <a:t> </a:t>
            </a:r>
            <a:r>
              <a:rPr lang="en-US" dirty="0" err="1"/>
              <a:t>uniformemente</a:t>
            </a:r>
            <a:r>
              <a:rPr lang="en-US" dirty="0"/>
              <a:t> in </a:t>
            </a:r>
            <a:r>
              <a:rPr lang="en-US" dirty="0" err="1"/>
              <a:t>tutte</a:t>
            </a:r>
            <a:r>
              <a:rPr lang="en-US" dirty="0"/>
              <a:t> le </a:t>
            </a:r>
            <a:r>
              <a:rPr lang="en-US" dirty="0" err="1"/>
              <a:t>direzioni</a:t>
            </a:r>
            <a:r>
              <a:rPr lang="en-US" dirty="0"/>
              <a:t>, ma </a:t>
            </a:r>
            <a:r>
              <a:rPr lang="en-US" dirty="0" err="1"/>
              <a:t>hanno</a:t>
            </a:r>
            <a:r>
              <a:rPr lang="en-US" dirty="0"/>
              <a:t> </a:t>
            </a:r>
            <a:r>
              <a:rPr lang="en-US" dirty="0" err="1"/>
              <a:t>profili</a:t>
            </a:r>
            <a:r>
              <a:rPr lang="en-US" dirty="0"/>
              <a:t> di </a:t>
            </a:r>
            <a:r>
              <a:rPr lang="en-US" dirty="0" err="1"/>
              <a:t>radiazione</a:t>
            </a:r>
            <a:r>
              <a:rPr lang="en-US" dirty="0"/>
              <a:t> </a:t>
            </a:r>
            <a:r>
              <a:rPr lang="en-US" dirty="0" err="1"/>
              <a:t>caratteristici</a:t>
            </a:r>
            <a:r>
              <a:rPr lang="en-US" dirty="0"/>
              <a:t>:</a:t>
            </a:r>
          </a:p>
        </p:txBody>
      </p:sp>
    </p:spTree>
    <p:extLst>
      <p:ext uri="{BB962C8B-B14F-4D97-AF65-F5344CB8AC3E}">
        <p14:creationId xmlns:p14="http://schemas.microsoft.com/office/powerpoint/2010/main" val="10323256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776703-2245-432D-B204-E6F9B9F5EFDF}"/>
              </a:ext>
            </a:extLst>
          </p:cNvPr>
          <p:cNvSpPr txBox="1"/>
          <p:nvPr/>
        </p:nvSpPr>
        <p:spPr>
          <a:xfrm>
            <a:off x="304068" y="980728"/>
            <a:ext cx="8535864" cy="3139321"/>
          </a:xfrm>
          <a:prstGeom prst="rect">
            <a:avLst/>
          </a:prstGeom>
          <a:noFill/>
        </p:spPr>
        <p:txBody>
          <a:bodyPr wrap="square" rtlCol="0">
            <a:spAutoFit/>
          </a:bodyPr>
          <a:lstStyle/>
          <a:p>
            <a:pPr algn="just"/>
            <a:r>
              <a:rPr lang="en-US" dirty="0"/>
              <a:t>Il </a:t>
            </a:r>
            <a:r>
              <a:rPr lang="en-US" dirty="0" err="1"/>
              <a:t>terremoto</a:t>
            </a:r>
            <a:r>
              <a:rPr lang="en-US" dirty="0"/>
              <a:t> non </a:t>
            </a:r>
            <a:r>
              <a:rPr lang="en-US" dirty="0" err="1"/>
              <a:t>irradia</a:t>
            </a:r>
            <a:r>
              <a:rPr lang="en-US" dirty="0"/>
              <a:t> </a:t>
            </a:r>
            <a:r>
              <a:rPr lang="en-US" dirty="0" err="1"/>
              <a:t>onde</a:t>
            </a:r>
            <a:r>
              <a:rPr lang="en-US" dirty="0"/>
              <a:t> P </a:t>
            </a:r>
            <a:r>
              <a:rPr lang="en-US" dirty="0" err="1"/>
              <a:t>lungo</a:t>
            </a:r>
            <a:r>
              <a:rPr lang="en-US" dirty="0"/>
              <a:t> la </a:t>
            </a:r>
            <a:r>
              <a:rPr lang="en-US" dirty="0" err="1"/>
              <a:t>faglia</a:t>
            </a:r>
            <a:r>
              <a:rPr lang="en-US" dirty="0"/>
              <a:t> e </a:t>
            </a:r>
            <a:r>
              <a:rPr lang="en-US" dirty="0" err="1"/>
              <a:t>lungo</a:t>
            </a:r>
            <a:r>
              <a:rPr lang="en-US" dirty="0"/>
              <a:t> la </a:t>
            </a:r>
            <a:r>
              <a:rPr lang="en-US" dirty="0" err="1"/>
              <a:t>direzione</a:t>
            </a:r>
            <a:r>
              <a:rPr lang="en-US" dirty="0"/>
              <a:t> </a:t>
            </a:r>
            <a:r>
              <a:rPr lang="en-US" dirty="0" err="1"/>
              <a:t>perpendicolare</a:t>
            </a:r>
            <a:r>
              <a:rPr lang="en-US" dirty="0"/>
              <a:t> ad </a:t>
            </a:r>
            <a:r>
              <a:rPr lang="en-US" dirty="0" err="1"/>
              <a:t>essa</a:t>
            </a:r>
            <a:r>
              <a:rPr lang="en-US" dirty="0"/>
              <a:t> (</a:t>
            </a:r>
            <a:r>
              <a:rPr lang="en-US" dirty="0" err="1"/>
              <a:t>piani</a:t>
            </a:r>
            <a:r>
              <a:rPr lang="en-US" dirty="0"/>
              <a:t> </a:t>
            </a:r>
            <a:r>
              <a:rPr lang="en-US" dirty="0" err="1"/>
              <a:t>nodali</a:t>
            </a:r>
            <a:r>
              <a:rPr lang="en-US" dirty="0"/>
              <a:t>), </a:t>
            </a:r>
            <a:r>
              <a:rPr lang="en-US" dirty="0" err="1"/>
              <a:t>mentre</a:t>
            </a:r>
            <a:r>
              <a:rPr lang="en-US" dirty="0"/>
              <a:t> per le </a:t>
            </a:r>
            <a:r>
              <a:rPr lang="en-US" dirty="0" err="1"/>
              <a:t>onde</a:t>
            </a:r>
            <a:r>
              <a:rPr lang="en-US" dirty="0"/>
              <a:t> S </a:t>
            </a:r>
            <a:r>
              <a:rPr lang="en-US" dirty="0" err="1"/>
              <a:t>tali</a:t>
            </a:r>
            <a:r>
              <a:rPr lang="en-US" dirty="0"/>
              <a:t> </a:t>
            </a:r>
            <a:r>
              <a:rPr lang="en-US" dirty="0" err="1"/>
              <a:t>direzioni</a:t>
            </a:r>
            <a:r>
              <a:rPr lang="en-US" dirty="0"/>
              <a:t> </a:t>
            </a:r>
            <a:r>
              <a:rPr lang="en-US" dirty="0" err="1"/>
              <a:t>hanno</a:t>
            </a:r>
            <a:r>
              <a:rPr lang="en-US" dirty="0"/>
              <a:t> </a:t>
            </a:r>
            <a:r>
              <a:rPr lang="en-US" dirty="0" err="1"/>
              <a:t>il</a:t>
            </a:r>
            <a:r>
              <a:rPr lang="en-US" dirty="0"/>
              <a:t> Massimo di </a:t>
            </a:r>
            <a:r>
              <a:rPr lang="en-US" dirty="0" err="1"/>
              <a:t>radiazione</a:t>
            </a:r>
            <a:r>
              <a:rPr lang="en-US" dirty="0"/>
              <a:t>. Per le </a:t>
            </a:r>
            <a:r>
              <a:rPr lang="en-US" dirty="0" err="1"/>
              <a:t>onde</a:t>
            </a:r>
            <a:r>
              <a:rPr lang="en-US" dirty="0"/>
              <a:t> P </a:t>
            </a:r>
            <a:r>
              <a:rPr lang="en-US" dirty="0" err="1"/>
              <a:t>il</a:t>
            </a:r>
            <a:r>
              <a:rPr lang="en-US" dirty="0"/>
              <a:t> Massimo di </a:t>
            </a:r>
            <a:r>
              <a:rPr lang="en-US" dirty="0" err="1"/>
              <a:t>radiazione</a:t>
            </a:r>
            <a:r>
              <a:rPr lang="en-US" dirty="0"/>
              <a:t> </a:t>
            </a:r>
            <a:r>
              <a:rPr lang="en-US" dirty="0" err="1"/>
              <a:t>avviene</a:t>
            </a:r>
            <a:r>
              <a:rPr lang="en-US" dirty="0"/>
              <a:t> </a:t>
            </a:r>
            <a:r>
              <a:rPr lang="en-US" dirty="0" err="1"/>
              <a:t>nella</a:t>
            </a:r>
            <a:r>
              <a:rPr lang="en-US" dirty="0"/>
              <a:t> </a:t>
            </a:r>
            <a:r>
              <a:rPr lang="en-US" dirty="0" err="1"/>
              <a:t>direzione</a:t>
            </a:r>
            <a:r>
              <a:rPr lang="en-US" dirty="0"/>
              <a:t> di </a:t>
            </a:r>
            <a:r>
              <a:rPr lang="en-US" dirty="0" err="1"/>
              <a:t>massima</a:t>
            </a:r>
            <a:r>
              <a:rPr lang="en-US" dirty="0"/>
              <a:t> </a:t>
            </a:r>
            <a:r>
              <a:rPr lang="en-US" dirty="0" err="1"/>
              <a:t>compressione</a:t>
            </a:r>
            <a:r>
              <a:rPr lang="en-US" dirty="0"/>
              <a:t> (con </a:t>
            </a:r>
            <a:r>
              <a:rPr lang="en-US" dirty="0" err="1"/>
              <a:t>polarità</a:t>
            </a:r>
            <a:r>
              <a:rPr lang="en-US" dirty="0"/>
              <a:t> primo </a:t>
            </a:r>
            <a:r>
              <a:rPr lang="en-US" dirty="0" err="1"/>
              <a:t>impulso</a:t>
            </a:r>
            <a:r>
              <a:rPr lang="en-US" dirty="0"/>
              <a:t> </a:t>
            </a:r>
            <a:r>
              <a:rPr lang="en-US" dirty="0" err="1"/>
              <a:t>negativa</a:t>
            </a:r>
            <a:r>
              <a:rPr lang="en-US" dirty="0"/>
              <a:t>) e di </a:t>
            </a:r>
            <a:r>
              <a:rPr lang="en-US" dirty="0" err="1"/>
              <a:t>massima</a:t>
            </a:r>
            <a:r>
              <a:rPr lang="en-US" dirty="0"/>
              <a:t> </a:t>
            </a:r>
            <a:r>
              <a:rPr lang="en-US" dirty="0" err="1"/>
              <a:t>tensione</a:t>
            </a:r>
            <a:r>
              <a:rPr lang="en-US" dirty="0"/>
              <a:t> (con </a:t>
            </a:r>
            <a:r>
              <a:rPr lang="en-US" dirty="0" err="1"/>
              <a:t>polarità</a:t>
            </a:r>
            <a:r>
              <a:rPr lang="en-US" dirty="0"/>
              <a:t> primo </a:t>
            </a:r>
            <a:r>
              <a:rPr lang="en-US" dirty="0" err="1"/>
              <a:t>impulso</a:t>
            </a:r>
            <a:r>
              <a:rPr lang="en-US" dirty="0"/>
              <a:t> </a:t>
            </a:r>
            <a:r>
              <a:rPr lang="en-US" dirty="0" err="1"/>
              <a:t>positiva</a:t>
            </a:r>
            <a:r>
              <a:rPr lang="en-US" dirty="0"/>
              <a:t>).</a:t>
            </a:r>
          </a:p>
          <a:p>
            <a:pPr algn="just"/>
            <a:r>
              <a:rPr lang="en-US" dirty="0" err="1"/>
              <a:t>L’ampiezza</a:t>
            </a:r>
            <a:r>
              <a:rPr lang="en-US" dirty="0"/>
              <a:t> </a:t>
            </a:r>
            <a:r>
              <a:rPr lang="en-US" dirty="0" err="1"/>
              <a:t>dell’onda</a:t>
            </a:r>
            <a:r>
              <a:rPr lang="en-US" dirty="0"/>
              <a:t> </a:t>
            </a:r>
            <a:r>
              <a:rPr lang="en-US" dirty="0" err="1"/>
              <a:t>che</a:t>
            </a:r>
            <a:r>
              <a:rPr lang="en-US" dirty="0"/>
              <a:t> </a:t>
            </a:r>
            <a:r>
              <a:rPr lang="en-US" dirty="0" err="1"/>
              <a:t>arriva</a:t>
            </a:r>
            <a:r>
              <a:rPr lang="en-US" dirty="0"/>
              <a:t> </a:t>
            </a:r>
            <a:r>
              <a:rPr lang="en-US" dirty="0" err="1"/>
              <a:t>alla</a:t>
            </a:r>
            <a:r>
              <a:rPr lang="en-US" dirty="0"/>
              <a:t> </a:t>
            </a:r>
            <a:r>
              <a:rPr lang="en-US" dirty="0" err="1"/>
              <a:t>stazione</a:t>
            </a:r>
            <a:r>
              <a:rPr lang="en-US" dirty="0"/>
              <a:t> </a:t>
            </a:r>
            <a:r>
              <a:rPr lang="en-US" dirty="0" err="1"/>
              <a:t>dipende</a:t>
            </a:r>
            <a:r>
              <a:rPr lang="en-US" dirty="0"/>
              <a:t> </a:t>
            </a:r>
            <a:r>
              <a:rPr lang="en-US" dirty="0" err="1"/>
              <a:t>fortemente</a:t>
            </a:r>
            <a:r>
              <a:rPr lang="en-US" dirty="0"/>
              <a:t> </a:t>
            </a:r>
            <a:r>
              <a:rPr lang="en-US" dirty="0" err="1"/>
              <a:t>dall’azimuth</a:t>
            </a:r>
            <a:r>
              <a:rPr lang="en-US" dirty="0"/>
              <a:t> della </a:t>
            </a:r>
            <a:r>
              <a:rPr lang="en-US" dirty="0" err="1"/>
              <a:t>stazione</a:t>
            </a:r>
            <a:r>
              <a:rPr lang="en-US" dirty="0"/>
              <a:t> rispetto </a:t>
            </a:r>
            <a:r>
              <a:rPr lang="en-US" dirty="0" err="1"/>
              <a:t>alla</a:t>
            </a:r>
            <a:r>
              <a:rPr lang="en-US" dirty="0"/>
              <a:t> </a:t>
            </a:r>
            <a:r>
              <a:rPr lang="en-US" dirty="0" err="1"/>
              <a:t>faglia</a:t>
            </a:r>
            <a:r>
              <a:rPr lang="en-US" dirty="0"/>
              <a:t>.</a:t>
            </a:r>
          </a:p>
          <a:p>
            <a:pPr algn="just"/>
            <a:r>
              <a:rPr lang="en-US" dirty="0"/>
              <a:t>Una </a:t>
            </a:r>
            <a:r>
              <a:rPr lang="en-US" dirty="0" err="1"/>
              <a:t>certa</a:t>
            </a:r>
            <a:r>
              <a:rPr lang="en-US" dirty="0"/>
              <a:t> </a:t>
            </a:r>
            <a:r>
              <a:rPr lang="en-US" dirty="0" err="1"/>
              <a:t>distribuzione</a:t>
            </a:r>
            <a:r>
              <a:rPr lang="en-US" dirty="0"/>
              <a:t> di </a:t>
            </a:r>
            <a:r>
              <a:rPr lang="en-US" dirty="0" err="1"/>
              <a:t>stazioni</a:t>
            </a:r>
            <a:r>
              <a:rPr lang="en-US" dirty="0"/>
              <a:t> </a:t>
            </a:r>
            <a:r>
              <a:rPr lang="en-US" dirty="0" err="1"/>
              <a:t>potrà</a:t>
            </a:r>
            <a:r>
              <a:rPr lang="en-US" dirty="0"/>
              <a:t> </a:t>
            </a:r>
            <a:r>
              <a:rPr lang="en-US" dirty="0" err="1"/>
              <a:t>quindi</a:t>
            </a:r>
            <a:r>
              <a:rPr lang="en-US" dirty="0"/>
              <a:t> </a:t>
            </a:r>
            <a:r>
              <a:rPr lang="en-US" dirty="0" err="1"/>
              <a:t>sovrastimare</a:t>
            </a:r>
            <a:r>
              <a:rPr lang="en-US" dirty="0"/>
              <a:t> </a:t>
            </a:r>
            <a:r>
              <a:rPr lang="en-US" dirty="0" err="1"/>
              <a:t>oppure</a:t>
            </a:r>
            <a:r>
              <a:rPr lang="en-US" dirty="0"/>
              <a:t> </a:t>
            </a:r>
            <a:r>
              <a:rPr lang="en-US" dirty="0" err="1"/>
              <a:t>sottostimare</a:t>
            </a:r>
            <a:r>
              <a:rPr lang="en-US" dirty="0"/>
              <a:t> la magnitude.</a:t>
            </a:r>
          </a:p>
          <a:p>
            <a:pPr algn="just"/>
            <a:r>
              <a:rPr lang="en-US" dirty="0"/>
              <a:t>Per le </a:t>
            </a:r>
            <a:r>
              <a:rPr lang="en-US" dirty="0" err="1"/>
              <a:t>ragioni</a:t>
            </a:r>
            <a:r>
              <a:rPr lang="en-US" dirty="0"/>
              <a:t> sopra </a:t>
            </a:r>
            <a:r>
              <a:rPr lang="en-US" dirty="0" err="1"/>
              <a:t>esposte</a:t>
            </a:r>
            <a:r>
              <a:rPr lang="en-US" dirty="0"/>
              <a:t> </a:t>
            </a:r>
            <a:r>
              <a:rPr lang="en-US" dirty="0" err="1"/>
              <a:t>si</a:t>
            </a:r>
            <a:r>
              <a:rPr lang="en-US" dirty="0"/>
              <a:t> </a:t>
            </a:r>
            <a:r>
              <a:rPr lang="en-US" dirty="0" err="1"/>
              <a:t>preferisce</a:t>
            </a:r>
            <a:r>
              <a:rPr lang="en-US" dirty="0"/>
              <a:t> </a:t>
            </a:r>
            <a:r>
              <a:rPr lang="en-US" dirty="0" err="1"/>
              <a:t>caratterizzare</a:t>
            </a:r>
            <a:r>
              <a:rPr lang="en-US" dirty="0"/>
              <a:t> la </a:t>
            </a:r>
            <a:r>
              <a:rPr lang="en-US" dirty="0" err="1"/>
              <a:t>entità</a:t>
            </a:r>
            <a:r>
              <a:rPr lang="en-US" dirty="0"/>
              <a:t> del </a:t>
            </a:r>
            <a:r>
              <a:rPr lang="en-US" dirty="0" err="1"/>
              <a:t>terremoto</a:t>
            </a:r>
            <a:r>
              <a:rPr lang="en-US" dirty="0"/>
              <a:t> </a:t>
            </a:r>
            <a:r>
              <a:rPr lang="en-US" dirty="0" err="1"/>
              <a:t>mediante</a:t>
            </a:r>
            <a:r>
              <a:rPr lang="en-US" dirty="0"/>
              <a:t> un parametron </a:t>
            </a:r>
            <a:r>
              <a:rPr lang="en-US" dirty="0" err="1"/>
              <a:t>più</a:t>
            </a:r>
            <a:r>
              <a:rPr lang="en-US" dirty="0"/>
              <a:t> </a:t>
            </a:r>
            <a:r>
              <a:rPr lang="en-US" dirty="0" err="1"/>
              <a:t>fisico</a:t>
            </a:r>
            <a:r>
              <a:rPr lang="en-US" dirty="0"/>
              <a:t>, </a:t>
            </a:r>
            <a:r>
              <a:rPr lang="en-US" dirty="0" err="1"/>
              <a:t>il</a:t>
            </a:r>
            <a:r>
              <a:rPr lang="en-US" dirty="0"/>
              <a:t> </a:t>
            </a:r>
            <a:r>
              <a:rPr lang="en-US" dirty="0" err="1"/>
              <a:t>momento</a:t>
            </a:r>
            <a:r>
              <a:rPr lang="en-US" dirty="0"/>
              <a:t> </a:t>
            </a:r>
            <a:r>
              <a:rPr lang="en-US" dirty="0" err="1"/>
              <a:t>sismico</a:t>
            </a:r>
            <a:r>
              <a:rPr lang="en-US" dirty="0"/>
              <a:t> e con una magnitude </a:t>
            </a:r>
            <a:r>
              <a:rPr lang="en-US" dirty="0" err="1"/>
              <a:t>legata</a:t>
            </a:r>
            <a:r>
              <a:rPr lang="en-US" dirty="0"/>
              <a:t> ad </a:t>
            </a:r>
            <a:r>
              <a:rPr lang="en-US" dirty="0" err="1"/>
              <a:t>esso</a:t>
            </a:r>
            <a:r>
              <a:rPr lang="en-US" dirty="0"/>
              <a:t>.</a:t>
            </a:r>
          </a:p>
        </p:txBody>
      </p:sp>
      <p:pic>
        <p:nvPicPr>
          <p:cNvPr id="4" name="Picture 2">
            <a:extLst>
              <a:ext uri="{FF2B5EF4-FFF2-40B4-BE49-F238E27FC236}">
                <a16:creationId xmlns:a16="http://schemas.microsoft.com/office/drawing/2014/main" id="{32353DB5-5BF7-4970-898A-9B1B2642D905}"/>
              </a:ext>
            </a:extLst>
          </p:cNvPr>
          <p:cNvPicPr>
            <a:picLocks noChangeAspect="1" noChangeArrowheads="1"/>
          </p:cNvPicPr>
          <p:nvPr/>
        </p:nvPicPr>
        <p:blipFill rotWithShape="1">
          <a:blip r:embed="rId3" cstate="print"/>
          <a:srcRect t="45890"/>
          <a:stretch/>
        </p:blipFill>
        <p:spPr bwMode="auto">
          <a:xfrm>
            <a:off x="755576" y="4120049"/>
            <a:ext cx="6696744" cy="2610949"/>
          </a:xfrm>
          <a:prstGeom prst="rect">
            <a:avLst/>
          </a:prstGeom>
          <a:noFill/>
          <a:ln w="9525">
            <a:noFill/>
            <a:miter lim="800000"/>
            <a:headEnd/>
            <a:tailEnd/>
          </a:ln>
        </p:spPr>
      </p:pic>
    </p:spTree>
    <p:extLst>
      <p:ext uri="{BB962C8B-B14F-4D97-AF65-F5344CB8AC3E}">
        <p14:creationId xmlns:p14="http://schemas.microsoft.com/office/powerpoint/2010/main" val="39601834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a:t>
            </a:fld>
            <a:endParaRPr lang="it-IT" sz="1400" b="1" dirty="0"/>
          </a:p>
        </p:txBody>
      </p:sp>
      <p:sp>
        <p:nvSpPr>
          <p:cNvPr id="11" name="Rectangle 3"/>
          <p:cNvSpPr>
            <a:spLocks noChangeArrowheads="1"/>
          </p:cNvSpPr>
          <p:nvPr/>
        </p:nvSpPr>
        <p:spPr bwMode="auto">
          <a:xfrm>
            <a:off x="142875" y="1231031"/>
            <a:ext cx="8856663" cy="1815882"/>
          </a:xfrm>
          <a:prstGeom prst="rect">
            <a:avLst/>
          </a:prstGeom>
          <a:noFill/>
          <a:ln w="9525">
            <a:noFill/>
            <a:miter lim="800000"/>
            <a:headEnd/>
            <a:tailEnd/>
          </a:ln>
        </p:spPr>
        <p:txBody>
          <a:bodyPr>
            <a:spAutoFit/>
          </a:bodyPr>
          <a:lstStyle/>
          <a:p>
            <a:pPr algn="just">
              <a:buFontTx/>
              <a:buChar char="•"/>
            </a:pPr>
            <a:r>
              <a:rPr lang="en-US" sz="1600" b="0" dirty="0">
                <a:latin typeface="+mj-lt"/>
              </a:rPr>
              <a:t> As discussed in the elastic rebound model, a tectonic earthquake arises from abrupt displacement of a segment of a fault. The area S of the fractured segment and the amount by which it slipped D can be inferred.</a:t>
            </a:r>
          </a:p>
          <a:p>
            <a:pPr algn="just">
              <a:buFontTx/>
              <a:buChar char="•"/>
            </a:pPr>
            <a:endParaRPr lang="en-US" sz="1600" b="0" dirty="0">
              <a:latin typeface="+mj-lt"/>
            </a:endParaRPr>
          </a:p>
          <a:p>
            <a:pPr algn="just">
              <a:buFontTx/>
              <a:buChar char="•"/>
            </a:pPr>
            <a:r>
              <a:rPr lang="en-US" sz="1600" b="0" dirty="0">
                <a:latin typeface="+mj-lt"/>
              </a:rPr>
              <a:t> Together with the rigidity modulus m of the rocks adjacent to the fault, these quantities define the seismic moment M</a:t>
            </a:r>
            <a:r>
              <a:rPr lang="en-US" sz="1600" b="0" baseline="-25000" dirty="0">
                <a:latin typeface="+mj-lt"/>
              </a:rPr>
              <a:t>0 </a:t>
            </a:r>
            <a:r>
              <a:rPr lang="en-US" sz="1600" b="0" dirty="0">
                <a:latin typeface="+mj-lt"/>
              </a:rPr>
              <a:t>of the earthquake. Assuming that the displacement and rigidity are constant over the area of the rupture: </a:t>
            </a:r>
          </a:p>
        </p:txBody>
      </p:sp>
      <p:graphicFrame>
        <p:nvGraphicFramePr>
          <p:cNvPr id="13" name="Object 5"/>
          <p:cNvGraphicFramePr>
            <a:graphicFrameLocks noChangeAspect="1"/>
          </p:cNvGraphicFramePr>
          <p:nvPr/>
        </p:nvGraphicFramePr>
        <p:xfrm>
          <a:off x="3059113" y="3318594"/>
          <a:ext cx="2720975" cy="412750"/>
        </p:xfrm>
        <a:graphic>
          <a:graphicData uri="http://schemas.openxmlformats.org/presentationml/2006/ole">
            <mc:AlternateContent xmlns:mc="http://schemas.openxmlformats.org/markup-compatibility/2006">
              <mc:Choice xmlns:v="urn:schemas-microsoft-com:vml" Requires="v">
                <p:oleObj spid="_x0000_s134204" name="Equation" r:id="rId3" imgW="1828800" imgH="279360" progId="Equation.3">
                  <p:embed/>
                </p:oleObj>
              </mc:Choice>
              <mc:Fallback>
                <p:oleObj name="Equation" r:id="rId3" imgW="182880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318594"/>
                        <a:ext cx="2720975" cy="412750"/>
                      </a:xfrm>
                      <a:prstGeom prst="rect">
                        <a:avLst/>
                      </a:prstGeom>
                      <a:solidFill>
                        <a:srgbClr val="FF9900"/>
                      </a:solidFill>
                      <a:ln w="9525">
                        <a:solidFill>
                          <a:schemeClr val="tx1"/>
                        </a:solidFill>
                        <a:miter lim="800000"/>
                        <a:headEnd/>
                        <a:tailEnd/>
                      </a:ln>
                    </p:spPr>
                  </p:pic>
                </p:oleObj>
              </mc:Fallback>
            </mc:AlternateContent>
          </a:graphicData>
        </a:graphic>
      </p:graphicFrame>
      <p:sp>
        <p:nvSpPr>
          <p:cNvPr id="14" name="Rectangle 6"/>
          <p:cNvSpPr>
            <a:spLocks noChangeArrowheads="1"/>
          </p:cNvSpPr>
          <p:nvPr/>
        </p:nvSpPr>
        <p:spPr bwMode="auto">
          <a:xfrm>
            <a:off x="142875" y="3894856"/>
            <a:ext cx="8856663" cy="584775"/>
          </a:xfrm>
          <a:prstGeom prst="rect">
            <a:avLst/>
          </a:prstGeom>
          <a:noFill/>
          <a:ln w="9525">
            <a:noFill/>
            <a:miter lim="800000"/>
            <a:headEnd/>
            <a:tailEnd/>
          </a:ln>
        </p:spPr>
        <p:txBody>
          <a:bodyPr>
            <a:spAutoFit/>
          </a:bodyPr>
          <a:lstStyle/>
          <a:p>
            <a:pPr algn="just">
              <a:buFontTx/>
              <a:buChar char="•"/>
            </a:pPr>
            <a:r>
              <a:rPr lang="en-US" sz="1600" b="0" dirty="0">
                <a:latin typeface="+mj-lt"/>
              </a:rPr>
              <a:t> The seismic moment can be used to define a </a:t>
            </a:r>
            <a:r>
              <a:rPr lang="en-US" sz="1600" b="0" dirty="0">
                <a:solidFill>
                  <a:srgbClr val="FF3300"/>
                </a:solidFill>
                <a:latin typeface="+mj-lt"/>
              </a:rPr>
              <a:t>moment magnitude</a:t>
            </a:r>
            <a:r>
              <a:rPr lang="en-US" sz="1600" b="0" dirty="0">
                <a:latin typeface="+mj-lt"/>
              </a:rPr>
              <a:t> (M</a:t>
            </a:r>
            <a:r>
              <a:rPr lang="en-US" sz="1600" b="0" baseline="-25000" dirty="0">
                <a:latin typeface="+mj-lt"/>
              </a:rPr>
              <a:t>w</a:t>
            </a:r>
            <a:r>
              <a:rPr lang="en-US" sz="1600" b="0" dirty="0">
                <a:latin typeface="+mj-lt"/>
              </a:rPr>
              <a:t>). The definition adopted by the responsible commission of IASPEI is:</a:t>
            </a:r>
          </a:p>
        </p:txBody>
      </p:sp>
      <p:graphicFrame>
        <p:nvGraphicFramePr>
          <p:cNvPr id="16" name="Object 7"/>
          <p:cNvGraphicFramePr>
            <a:graphicFrameLocks noChangeAspect="1"/>
          </p:cNvGraphicFramePr>
          <p:nvPr/>
        </p:nvGraphicFramePr>
        <p:xfrm>
          <a:off x="2333625" y="4615581"/>
          <a:ext cx="4476750" cy="582613"/>
        </p:xfrm>
        <a:graphic>
          <a:graphicData uri="http://schemas.openxmlformats.org/presentationml/2006/ole">
            <mc:AlternateContent xmlns:mc="http://schemas.openxmlformats.org/markup-compatibility/2006">
              <mc:Choice xmlns:v="urn:schemas-microsoft-com:vml" Requires="v">
                <p:oleObj spid="_x0000_s134205" name="Equation" r:id="rId5" imgW="3009600" imgH="393480" progId="Equation.3">
                  <p:embed/>
                </p:oleObj>
              </mc:Choice>
              <mc:Fallback>
                <p:oleObj name="Equation" r:id="rId5" imgW="300960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25" y="4615581"/>
                        <a:ext cx="4476750" cy="582613"/>
                      </a:xfrm>
                      <a:prstGeom prst="rect">
                        <a:avLst/>
                      </a:prstGeom>
                      <a:solidFill>
                        <a:srgbClr val="FF9900"/>
                      </a:solidFill>
                      <a:ln w="9525">
                        <a:solidFill>
                          <a:schemeClr val="tx1"/>
                        </a:solidFill>
                        <a:miter lim="800000"/>
                        <a:headEnd/>
                        <a:tailEnd/>
                      </a:ln>
                    </p:spPr>
                  </p:pic>
                </p:oleObj>
              </mc:Fallback>
            </mc:AlternateContent>
          </a:graphicData>
        </a:graphic>
      </p:graphicFrame>
      <p:sp>
        <p:nvSpPr>
          <p:cNvPr id="17" name="Rectangle 8"/>
          <p:cNvSpPr>
            <a:spLocks noChangeArrowheads="1"/>
          </p:cNvSpPr>
          <p:nvPr/>
        </p:nvSpPr>
        <p:spPr bwMode="auto">
          <a:xfrm>
            <a:off x="142875" y="5334719"/>
            <a:ext cx="8856663" cy="1077218"/>
          </a:xfrm>
          <a:prstGeom prst="rect">
            <a:avLst/>
          </a:prstGeom>
          <a:noFill/>
          <a:ln w="9525">
            <a:noFill/>
            <a:miter lim="800000"/>
            <a:headEnd/>
            <a:tailEnd/>
          </a:ln>
        </p:spPr>
        <p:txBody>
          <a:bodyPr>
            <a:spAutoFit/>
          </a:bodyPr>
          <a:lstStyle/>
          <a:p>
            <a:pPr algn="just"/>
            <a:r>
              <a:rPr lang="en-US" sz="1600" b="0" dirty="0">
                <a:latin typeface="+mj-lt"/>
              </a:rPr>
              <a:t>In this equation M</a:t>
            </a:r>
            <a:r>
              <a:rPr lang="en-US" sz="1600" b="0" baseline="-25000" dirty="0">
                <a:latin typeface="+mj-lt"/>
              </a:rPr>
              <a:t>0</a:t>
            </a:r>
            <a:r>
              <a:rPr lang="en-US" sz="1600" b="0" dirty="0">
                <a:latin typeface="+mj-lt"/>
              </a:rPr>
              <a:t> is in N m</a:t>
            </a:r>
          </a:p>
          <a:p>
            <a:pPr algn="just">
              <a:buFontTx/>
              <a:buChar char="•"/>
            </a:pPr>
            <a:r>
              <a:rPr lang="en-US" sz="1600" b="0" dirty="0">
                <a:latin typeface="+mj-lt"/>
              </a:rPr>
              <a:t> Mw is more appropriate for describing the magnitudes of very large earthquakes. It has largely replaced M</a:t>
            </a:r>
            <a:r>
              <a:rPr lang="en-US" sz="1600" b="0" baseline="-25000" dirty="0">
                <a:latin typeface="+mj-lt"/>
              </a:rPr>
              <a:t>s</a:t>
            </a:r>
            <a:r>
              <a:rPr lang="en-US" sz="1600" b="0" dirty="0">
                <a:latin typeface="+mj-lt"/>
              </a:rPr>
              <a:t> in scientific evaluation of earthquake size, although M</a:t>
            </a:r>
            <a:r>
              <a:rPr lang="en-US" sz="1600" b="0" baseline="-25000" dirty="0">
                <a:latin typeface="+mj-lt"/>
              </a:rPr>
              <a:t>s </a:t>
            </a:r>
            <a:r>
              <a:rPr lang="en-US" sz="1600" b="0" dirty="0">
                <a:latin typeface="+mj-lt"/>
              </a:rPr>
              <a:t>is often quoted in reports in the media.</a:t>
            </a:r>
          </a:p>
        </p:txBody>
      </p:sp>
    </p:spTree>
    <p:extLst>
      <p:ext uri="{BB962C8B-B14F-4D97-AF65-F5344CB8AC3E}">
        <p14:creationId xmlns:p14="http://schemas.microsoft.com/office/powerpoint/2010/main" val="35726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dissolv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dissolve">
                                      <p:cBhvr>
                                        <p:cTn id="3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a:t>
            </a:fld>
            <a:endParaRPr lang="it-IT" sz="1400" b="1" dirty="0"/>
          </a:p>
        </p:txBody>
      </p:sp>
      <p:sp>
        <p:nvSpPr>
          <p:cNvPr id="12" name="Rectangle 5"/>
          <p:cNvSpPr>
            <a:spLocks noChangeArrowheads="1"/>
          </p:cNvSpPr>
          <p:nvPr/>
        </p:nvSpPr>
        <p:spPr bwMode="auto">
          <a:xfrm>
            <a:off x="142875" y="1222881"/>
            <a:ext cx="8856663" cy="2062103"/>
          </a:xfrm>
          <a:prstGeom prst="rect">
            <a:avLst/>
          </a:prstGeom>
          <a:noFill/>
          <a:ln w="9525">
            <a:noFill/>
            <a:miter lim="800000"/>
            <a:headEnd/>
            <a:tailEnd/>
          </a:ln>
        </p:spPr>
        <p:txBody>
          <a:bodyPr>
            <a:spAutoFit/>
          </a:bodyPr>
          <a:lstStyle/>
          <a:p>
            <a:pPr algn="just">
              <a:buFontTx/>
              <a:buChar char="•"/>
            </a:pPr>
            <a:r>
              <a:rPr lang="en-US" sz="1600" b="0" dirty="0">
                <a:latin typeface="+mj-lt"/>
              </a:rPr>
              <a:t> The magnitude scale is, in principle, open ended. Negative Richter magnitudes are possible, but the limit of sensitivity of seismographs is around -2. The maximum possible magnitude is limited by the shear strength of the crust and upper mantle, and since the beginning of instrumental recording none has been observed with a surface wave magnitude M</a:t>
            </a:r>
            <a:r>
              <a:rPr lang="en-US" sz="1600" b="0" baseline="-25000" dirty="0">
                <a:latin typeface="+mj-lt"/>
              </a:rPr>
              <a:t>s</a:t>
            </a:r>
            <a:r>
              <a:rPr lang="en-US" sz="1600" b="0" dirty="0">
                <a:latin typeface="+mj-lt"/>
              </a:rPr>
              <a:t> as high as 9. However, this is largely due to a saturation effect resulting from the method by which surface-wave magnitudes M</a:t>
            </a:r>
            <a:r>
              <a:rPr lang="en-US" sz="1600" b="0" baseline="-25000" dirty="0">
                <a:latin typeface="+mj-lt"/>
              </a:rPr>
              <a:t>s</a:t>
            </a:r>
            <a:r>
              <a:rPr lang="en-US" sz="1600" b="0" dirty="0">
                <a:latin typeface="+mj-lt"/>
              </a:rPr>
              <a:t> are computed.</a:t>
            </a:r>
          </a:p>
          <a:p>
            <a:pPr algn="just">
              <a:buFontTx/>
              <a:buChar char="•"/>
            </a:pPr>
            <a:endParaRPr lang="en-US" sz="1600" b="0" dirty="0">
              <a:latin typeface="+mj-lt"/>
            </a:endParaRPr>
          </a:p>
          <a:p>
            <a:pPr algn="just">
              <a:buFontTx/>
              <a:buChar char="•"/>
            </a:pPr>
            <a:r>
              <a:rPr lang="en-US" sz="1600" b="0" dirty="0">
                <a:latin typeface="+mj-lt"/>
              </a:rPr>
              <a:t> Seismic moment magnitudes Mw of 9 and larger have been computed for some giant earthquakes. The largest in recorded history was the 1960 Chile earthquake with M</a:t>
            </a:r>
            <a:r>
              <a:rPr lang="en-US" sz="1600" b="0" baseline="-25000" dirty="0">
                <a:latin typeface="+mj-lt"/>
              </a:rPr>
              <a:t>w</a:t>
            </a:r>
            <a:r>
              <a:rPr lang="en-US" sz="1600" b="0" dirty="0">
                <a:latin typeface="+mj-lt"/>
              </a:rPr>
              <a:t>=9.5.</a:t>
            </a:r>
          </a:p>
        </p:txBody>
      </p:sp>
      <p:pic>
        <p:nvPicPr>
          <p:cNvPr id="18" name="Picture 7" descr="ioMw_vs_m"/>
          <p:cNvPicPr>
            <a:picLocks noChangeAspect="1" noChangeArrowheads="1"/>
          </p:cNvPicPr>
          <p:nvPr/>
        </p:nvPicPr>
        <p:blipFill>
          <a:blip r:embed="rId2" cstate="print"/>
          <a:srcRect/>
          <a:stretch>
            <a:fillRect/>
          </a:stretch>
        </p:blipFill>
        <p:spPr bwMode="auto">
          <a:xfrm>
            <a:off x="3492500" y="3644900"/>
            <a:ext cx="4032250" cy="28908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084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a:t>
            </a:fld>
            <a:endParaRPr lang="it-IT" sz="1400" b="1" dirty="0"/>
          </a:p>
        </p:txBody>
      </p:sp>
      <p:sp>
        <p:nvSpPr>
          <p:cNvPr id="9" name="Rectangle 3"/>
          <p:cNvSpPr>
            <a:spLocks noChangeArrowheads="1"/>
          </p:cNvSpPr>
          <p:nvPr/>
        </p:nvSpPr>
        <p:spPr bwMode="auto">
          <a:xfrm>
            <a:off x="142875" y="1124744"/>
            <a:ext cx="8856663" cy="830997"/>
          </a:xfrm>
          <a:prstGeom prst="rect">
            <a:avLst/>
          </a:prstGeom>
          <a:noFill/>
          <a:ln w="9525">
            <a:noFill/>
            <a:miter lim="800000"/>
            <a:headEnd/>
            <a:tailEnd/>
          </a:ln>
        </p:spPr>
        <p:txBody>
          <a:bodyPr>
            <a:spAutoFit/>
          </a:bodyPr>
          <a:lstStyle/>
          <a:p>
            <a:pPr algn="just">
              <a:buFontTx/>
              <a:buChar char="•"/>
            </a:pPr>
            <a:r>
              <a:rPr lang="en-US" sz="1600" b="0" dirty="0">
                <a:latin typeface="+mj-lt"/>
              </a:rPr>
              <a:t> When an earthquake occurs on a fault, the ruptured area spreads in size from the point of initial failure, akin to opening a zip fastener. If the fault ruptures along a </a:t>
            </a:r>
            <a:r>
              <a:rPr lang="en-US" sz="1600" b="0" u="sng" dirty="0">
                <a:latin typeface="+mj-lt"/>
              </a:rPr>
              <a:t>length L</a:t>
            </a:r>
            <a:r>
              <a:rPr lang="en-US" sz="1600" b="0" dirty="0">
                <a:latin typeface="+mj-lt"/>
              </a:rPr>
              <a:t>, and the fractured segment has a down-dip dimension </a:t>
            </a:r>
            <a:r>
              <a:rPr lang="en-US" sz="1600" b="0" u="sng" dirty="0">
                <a:latin typeface="+mj-lt"/>
              </a:rPr>
              <a:t>w</a:t>
            </a:r>
            <a:r>
              <a:rPr lang="en-US" sz="1600" b="0" dirty="0">
                <a:latin typeface="+mj-lt"/>
              </a:rPr>
              <a:t> (referred to as the width of the faulted zone), the area S is equal to </a:t>
            </a:r>
            <a:r>
              <a:rPr lang="en-US" sz="1600" b="0" u="sng" dirty="0" err="1">
                <a:latin typeface="+mj-lt"/>
              </a:rPr>
              <a:t>wL</a:t>
            </a:r>
            <a:r>
              <a:rPr lang="en-US" sz="1600" b="0" dirty="0">
                <a:latin typeface="+mj-lt"/>
              </a:rPr>
              <a:t>.</a:t>
            </a:r>
          </a:p>
        </p:txBody>
      </p:sp>
      <p:sp>
        <p:nvSpPr>
          <p:cNvPr id="13" name="Rectangle 7"/>
          <p:cNvSpPr>
            <a:spLocks noChangeArrowheads="1"/>
          </p:cNvSpPr>
          <p:nvPr/>
        </p:nvSpPr>
        <p:spPr bwMode="auto">
          <a:xfrm>
            <a:off x="611560" y="3284984"/>
            <a:ext cx="3493021" cy="1077218"/>
          </a:xfrm>
          <a:prstGeom prst="rect">
            <a:avLst/>
          </a:prstGeom>
          <a:noFill/>
          <a:ln w="9525">
            <a:noFill/>
            <a:miter lim="800000"/>
            <a:headEnd/>
            <a:tailEnd/>
          </a:ln>
        </p:spPr>
        <p:txBody>
          <a:bodyPr wrap="square">
            <a:spAutoFit/>
          </a:bodyPr>
          <a:lstStyle/>
          <a:p>
            <a:pPr algn="just">
              <a:buFontTx/>
              <a:buChar char="•"/>
            </a:pPr>
            <a:r>
              <a:rPr lang="en-US" sz="1600" b="0" dirty="0">
                <a:latin typeface="+mj-lt"/>
              </a:rPr>
              <a:t> This inference is supported by the correlation between seismic moment and the ruptured area S for many shallow earthquakes</a:t>
            </a:r>
          </a:p>
        </p:txBody>
      </p:sp>
      <p:pic>
        <p:nvPicPr>
          <p:cNvPr id="14" name="Picture 6"/>
          <p:cNvPicPr>
            <a:picLocks noChangeAspect="1" noChangeArrowheads="1"/>
          </p:cNvPicPr>
          <p:nvPr/>
        </p:nvPicPr>
        <p:blipFill>
          <a:blip r:embed="rId2" cstate="print"/>
          <a:srcRect/>
          <a:stretch>
            <a:fillRect/>
          </a:stretch>
        </p:blipFill>
        <p:spPr bwMode="auto">
          <a:xfrm>
            <a:off x="4955324" y="2348880"/>
            <a:ext cx="3195752" cy="309785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778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a:t>
            </a:fld>
            <a:endParaRPr lang="it-IT" sz="1400" b="1" dirty="0"/>
          </a:p>
        </p:txBody>
      </p:sp>
      <p:sp>
        <p:nvSpPr>
          <p:cNvPr id="12" name="Rectangle 3"/>
          <p:cNvSpPr>
            <a:spLocks noChangeArrowheads="1"/>
          </p:cNvSpPr>
          <p:nvPr/>
        </p:nvSpPr>
        <p:spPr bwMode="auto">
          <a:xfrm>
            <a:off x="142875" y="1211268"/>
            <a:ext cx="8856663" cy="1569660"/>
          </a:xfrm>
          <a:prstGeom prst="rect">
            <a:avLst/>
          </a:prstGeom>
          <a:noFill/>
          <a:ln w="9525">
            <a:noFill/>
            <a:miter lim="800000"/>
            <a:headEnd/>
            <a:tailEnd/>
          </a:ln>
        </p:spPr>
        <p:txBody>
          <a:bodyPr>
            <a:spAutoFit/>
          </a:bodyPr>
          <a:lstStyle/>
          <a:p>
            <a:pPr algn="just">
              <a:buFontTx/>
              <a:buChar char="•"/>
            </a:pPr>
            <a:r>
              <a:rPr lang="en-US" sz="1600" b="0" dirty="0">
                <a:latin typeface="+mj-lt"/>
              </a:rPr>
              <a:t> The length L of the rupture zone determines how long the ground motion lasts in an earthquake. This factor has a significant bearing on the extent of damage to structures during moderate to strong earthquakes. Theory gives the speed of propagation of the rupture as </a:t>
            </a:r>
            <a:r>
              <a:rPr lang="en-US" sz="1600" b="0" u="sng" dirty="0">
                <a:solidFill>
                  <a:srgbClr val="FF0000"/>
                </a:solidFill>
                <a:latin typeface="+mj-lt"/>
              </a:rPr>
              <a:t>75–95% of the shear wave velocity</a:t>
            </a:r>
            <a:r>
              <a:rPr lang="en-US" sz="1600" b="0" dirty="0">
                <a:latin typeface="+mj-lt"/>
              </a:rPr>
              <a:t>. </a:t>
            </a:r>
          </a:p>
          <a:p>
            <a:pPr algn="just">
              <a:buFontTx/>
              <a:buChar char="•"/>
            </a:pPr>
            <a:endParaRPr lang="en-US" sz="1600" b="0" dirty="0">
              <a:latin typeface="+mj-lt"/>
            </a:endParaRPr>
          </a:p>
          <a:p>
            <a:pPr algn="just">
              <a:buFontTx/>
              <a:buChar char="•"/>
            </a:pPr>
            <a:r>
              <a:rPr lang="en-US" sz="1600" b="0" dirty="0">
                <a:latin typeface="+mj-lt"/>
              </a:rPr>
              <a:t> Assuming that the rupture propagates along the fault at about </a:t>
            </a:r>
            <a:r>
              <a:rPr lang="en-US" sz="1600" b="0" dirty="0">
                <a:solidFill>
                  <a:srgbClr val="FF0000"/>
                </a:solidFill>
                <a:latin typeface="+mj-lt"/>
              </a:rPr>
              <a:t>2.5–3.0 km s</a:t>
            </a:r>
            <a:r>
              <a:rPr lang="en-US" sz="1600" b="0" baseline="30000" dirty="0">
                <a:solidFill>
                  <a:srgbClr val="FF0000"/>
                </a:solidFill>
                <a:latin typeface="+mj-lt"/>
              </a:rPr>
              <a:t>-1</a:t>
            </a:r>
            <a:r>
              <a:rPr lang="en-US" sz="1600" b="0" dirty="0">
                <a:latin typeface="+mj-lt"/>
              </a:rPr>
              <a:t>, the duration of the ground motion can be estimated for an earthquake of a given magnitude or seismic moment</a:t>
            </a:r>
          </a:p>
        </p:txBody>
      </p:sp>
      <p:sp>
        <p:nvSpPr>
          <p:cNvPr id="16" name="Rectangle 5"/>
          <p:cNvSpPr>
            <a:spLocks noChangeArrowheads="1"/>
          </p:cNvSpPr>
          <p:nvPr/>
        </p:nvSpPr>
        <p:spPr bwMode="auto">
          <a:xfrm>
            <a:off x="116428" y="3560524"/>
            <a:ext cx="4429125" cy="2062103"/>
          </a:xfrm>
          <a:prstGeom prst="rect">
            <a:avLst/>
          </a:prstGeom>
          <a:noFill/>
          <a:ln w="9525">
            <a:noFill/>
            <a:miter lim="800000"/>
            <a:headEnd/>
            <a:tailEnd/>
          </a:ln>
        </p:spPr>
        <p:txBody>
          <a:bodyPr>
            <a:spAutoFit/>
          </a:bodyPr>
          <a:lstStyle/>
          <a:p>
            <a:pPr algn="just">
              <a:buFontTx/>
              <a:buChar char="•"/>
            </a:pPr>
            <a:r>
              <a:rPr lang="en-US" sz="1600" b="0" dirty="0">
                <a:latin typeface="+mj-lt"/>
              </a:rPr>
              <a:t> For example, close to the epicenter of a magnitude 5 earthquake the vibration may last a few seconds, whereas in a magnitude 8 earthquake it might last about 50 s. However, there is a lot of scatter about the ideal correlation.</a:t>
            </a:r>
          </a:p>
          <a:p>
            <a:pPr algn="just">
              <a:buFontTx/>
              <a:buChar char="•"/>
            </a:pPr>
            <a:endParaRPr lang="en-US" sz="1600" b="0" dirty="0">
              <a:latin typeface="+mj-lt"/>
            </a:endParaRPr>
          </a:p>
          <a:p>
            <a:pPr algn="just">
              <a:buFontTx/>
              <a:buChar char="•"/>
            </a:pPr>
            <a:r>
              <a:rPr lang="en-US" sz="1600" b="0" dirty="0">
                <a:latin typeface="+mj-lt"/>
              </a:rPr>
              <a:t> In the great Sumatra earthquake, with magnitude 9.0, the rupture continued for some </a:t>
            </a:r>
            <a:r>
              <a:rPr lang="en-US" sz="1600" b="0" u="sng" dirty="0">
                <a:latin typeface="+mj-lt"/>
              </a:rPr>
              <a:t>500 s</a:t>
            </a:r>
            <a:r>
              <a:rPr lang="en-US" sz="1600" b="0" dirty="0">
                <a:latin typeface="+mj-lt"/>
              </a:rPr>
              <a:t>!.</a:t>
            </a:r>
          </a:p>
        </p:txBody>
      </p:sp>
      <p:pic>
        <p:nvPicPr>
          <p:cNvPr id="17" name="Picture 8"/>
          <p:cNvPicPr>
            <a:picLocks noChangeAspect="1" noChangeArrowheads="1"/>
          </p:cNvPicPr>
          <p:nvPr/>
        </p:nvPicPr>
        <p:blipFill>
          <a:blip r:embed="rId2" cstate="print"/>
          <a:srcRect/>
          <a:stretch>
            <a:fillRect/>
          </a:stretch>
        </p:blipFill>
        <p:spPr bwMode="auto">
          <a:xfrm>
            <a:off x="4859339" y="3207944"/>
            <a:ext cx="3601094" cy="3391294"/>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0672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dissolv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dissolve">
                                      <p:cBhvr>
                                        <p:cTn id="2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16</a:t>
            </a:fld>
            <a:endParaRPr lang="it-IT" sz="1400" b="1" dirty="0"/>
          </a:p>
        </p:txBody>
      </p:sp>
      <p:sp>
        <p:nvSpPr>
          <p:cNvPr id="15" name="Text Box 4"/>
          <p:cNvSpPr txBox="1">
            <a:spLocks noChangeArrowheads="1"/>
          </p:cNvSpPr>
          <p:nvPr/>
        </p:nvSpPr>
        <p:spPr bwMode="auto">
          <a:xfrm>
            <a:off x="141028" y="951211"/>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energy</a:t>
            </a:r>
          </a:p>
        </p:txBody>
      </p:sp>
      <p:sp>
        <p:nvSpPr>
          <p:cNvPr id="11" name="Rectangle 3"/>
          <p:cNvSpPr>
            <a:spLocks noChangeArrowheads="1"/>
          </p:cNvSpPr>
          <p:nvPr/>
        </p:nvSpPr>
        <p:spPr bwMode="auto">
          <a:xfrm>
            <a:off x="167667" y="1722513"/>
            <a:ext cx="8677275" cy="1569660"/>
          </a:xfrm>
          <a:prstGeom prst="rect">
            <a:avLst/>
          </a:prstGeom>
          <a:noFill/>
          <a:ln w="9525">
            <a:noFill/>
            <a:miter lim="800000"/>
            <a:headEnd/>
            <a:tailEnd/>
          </a:ln>
        </p:spPr>
        <p:txBody>
          <a:bodyPr>
            <a:spAutoFit/>
          </a:bodyPr>
          <a:lstStyle/>
          <a:p>
            <a:pPr algn="just">
              <a:buFontTx/>
              <a:buChar char="•"/>
            </a:pPr>
            <a:r>
              <a:rPr lang="en-US" sz="1600" b="0" dirty="0">
                <a:latin typeface="+mj-lt"/>
              </a:rPr>
              <a:t>The definition of earthquake magnitude relates it to the logarithm of the amplitude of a seismic disturbance. Noting that the energy of a wave is proportional to the square of its amplitude it should be no surprise that the magnitude is also related to the logarithm of the energy. Several equations have been proposed for this relationship.</a:t>
            </a:r>
          </a:p>
          <a:p>
            <a:pPr algn="just">
              <a:buFontTx/>
              <a:buChar char="•"/>
            </a:pPr>
            <a:r>
              <a:rPr lang="en-US" sz="1600" b="0" dirty="0">
                <a:latin typeface="+mj-lt"/>
              </a:rPr>
              <a:t> An empirical formula worked out by Gutenberg relates the energy release E to the surface-wave magnitude Ms: </a:t>
            </a:r>
          </a:p>
        </p:txBody>
      </p:sp>
      <p:graphicFrame>
        <p:nvGraphicFramePr>
          <p:cNvPr id="13" name="Object 4"/>
          <p:cNvGraphicFramePr>
            <a:graphicFrameLocks noChangeAspect="1"/>
          </p:cNvGraphicFramePr>
          <p:nvPr>
            <p:extLst/>
          </p:nvPr>
        </p:nvGraphicFramePr>
        <p:xfrm>
          <a:off x="2699792" y="3469957"/>
          <a:ext cx="4043363" cy="411163"/>
        </p:xfrm>
        <a:graphic>
          <a:graphicData uri="http://schemas.openxmlformats.org/presentationml/2006/ole">
            <mc:AlternateContent xmlns:mc="http://schemas.openxmlformats.org/markup-compatibility/2006">
              <mc:Choice xmlns:v="urn:schemas-microsoft-com:vml" Requires="v">
                <p:oleObj spid="_x0000_s135199" name="Equation" r:id="rId3" imgW="2717640" imgH="279360" progId="Equation.3">
                  <p:embed/>
                </p:oleObj>
              </mc:Choice>
              <mc:Fallback>
                <p:oleObj name="Equation" r:id="rId3" imgW="271764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469957"/>
                        <a:ext cx="4043363" cy="41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4" name="Picture 7"/>
          <p:cNvPicPr>
            <a:picLocks noChangeAspect="1" noChangeArrowheads="1"/>
          </p:cNvPicPr>
          <p:nvPr/>
        </p:nvPicPr>
        <p:blipFill>
          <a:blip r:embed="rId5" cstate="print"/>
          <a:srcRect/>
          <a:stretch>
            <a:fillRect/>
          </a:stretch>
        </p:blipFill>
        <p:spPr bwMode="auto">
          <a:xfrm>
            <a:off x="5109779" y="4300191"/>
            <a:ext cx="3816350" cy="1979612"/>
          </a:xfrm>
          <a:prstGeom prst="rect">
            <a:avLst/>
          </a:prstGeom>
          <a:noFill/>
          <a:ln w="9525">
            <a:solidFill>
              <a:schemeClr val="tx1"/>
            </a:solidFill>
            <a:miter lim="800000"/>
            <a:headEnd/>
            <a:tailEnd/>
          </a:ln>
          <a:effectLst/>
        </p:spPr>
      </p:pic>
      <p:sp>
        <p:nvSpPr>
          <p:cNvPr id="18" name="Rectangle 8"/>
          <p:cNvSpPr>
            <a:spLocks noChangeArrowheads="1"/>
          </p:cNvSpPr>
          <p:nvPr/>
        </p:nvSpPr>
        <p:spPr bwMode="auto">
          <a:xfrm>
            <a:off x="-1971" y="4157306"/>
            <a:ext cx="5040312" cy="2554545"/>
          </a:xfrm>
          <a:prstGeom prst="rect">
            <a:avLst/>
          </a:prstGeom>
          <a:noFill/>
          <a:ln w="9525">
            <a:noFill/>
            <a:miter lim="800000"/>
            <a:headEnd/>
            <a:tailEnd/>
          </a:ln>
        </p:spPr>
        <p:txBody>
          <a:bodyPr>
            <a:spAutoFit/>
          </a:bodyPr>
          <a:lstStyle/>
          <a:p>
            <a:pPr algn="just">
              <a:buFontTx/>
              <a:buChar char="•"/>
            </a:pPr>
            <a:r>
              <a:rPr lang="en-US" sz="1600" b="0" dirty="0">
                <a:latin typeface="+mj-lt"/>
              </a:rPr>
              <a:t>The logarithmic nature of the formula means that the energy release increases very rapidly with increasing magnitude. For example, when the magnitudes of two earthquakes differ by 1, their corresponding energies differ by a factor 32 (=10</a:t>
            </a:r>
            <a:r>
              <a:rPr lang="en-US" sz="1600" b="0" baseline="30000" dirty="0">
                <a:latin typeface="+mj-lt"/>
              </a:rPr>
              <a:t>1.5</a:t>
            </a:r>
            <a:r>
              <a:rPr lang="en-US" sz="1600" b="0" dirty="0">
                <a:latin typeface="+mj-lt"/>
              </a:rPr>
              <a:t>). Hence, a magnitude 7 earthquake releases about 1000 times the energy of a magnitude 5 earthquake. Another way of regarding this observation is that it takes 1000 magnitude 5 earthquakes to release the same amount of energy as a single large earthquake with magnitude 7. </a:t>
            </a:r>
            <a:endParaRPr lang="en-US" sz="1800" b="0" dirty="0">
              <a:latin typeface="+mj-lt"/>
            </a:endParaRPr>
          </a:p>
        </p:txBody>
      </p:sp>
    </p:spTree>
    <p:extLst>
      <p:ext uri="{BB962C8B-B14F-4D97-AF65-F5344CB8AC3E}">
        <p14:creationId xmlns:p14="http://schemas.microsoft.com/office/powerpoint/2010/main" val="7768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dissolv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17</a:t>
            </a:fld>
            <a:endParaRPr lang="it-IT" sz="1400" b="1" dirty="0"/>
          </a:p>
        </p:txBody>
      </p:sp>
      <p:sp>
        <p:nvSpPr>
          <p:cNvPr id="12" name="Rectangle 8"/>
          <p:cNvSpPr>
            <a:spLocks noChangeArrowheads="1"/>
          </p:cNvSpPr>
          <p:nvPr/>
        </p:nvSpPr>
        <p:spPr bwMode="auto">
          <a:xfrm>
            <a:off x="214313" y="1191890"/>
            <a:ext cx="4718050" cy="2308324"/>
          </a:xfrm>
          <a:prstGeom prst="rect">
            <a:avLst/>
          </a:prstGeom>
          <a:noFill/>
          <a:ln w="9525">
            <a:noFill/>
            <a:miter lim="800000"/>
            <a:headEnd/>
            <a:tailEnd/>
          </a:ln>
        </p:spPr>
        <p:txBody>
          <a:bodyPr>
            <a:spAutoFit/>
          </a:bodyPr>
          <a:lstStyle/>
          <a:p>
            <a:pPr algn="just">
              <a:buFontTx/>
              <a:buChar char="•"/>
            </a:pPr>
            <a:r>
              <a:rPr lang="en-US" sz="1600" b="0" dirty="0">
                <a:latin typeface="+mj-lt"/>
              </a:rPr>
              <a:t> Multiplying the mean number of earthquakes per year by their estimated energy (using one of the energy–magnitude equations) gives an impression of the importance of very large earthquakes.</a:t>
            </a:r>
          </a:p>
          <a:p>
            <a:pPr algn="just">
              <a:buFontTx/>
              <a:buChar char="•"/>
            </a:pPr>
            <a:endParaRPr lang="en-US" sz="1600" b="0" dirty="0">
              <a:latin typeface="+mj-lt"/>
            </a:endParaRPr>
          </a:p>
          <a:p>
            <a:pPr algn="just">
              <a:buFontTx/>
              <a:buChar char="•"/>
            </a:pPr>
            <a:r>
              <a:rPr lang="en-US" sz="1600" b="0" dirty="0">
                <a:latin typeface="+mj-lt"/>
              </a:rPr>
              <a:t> Ms &gt; 7 are responsible for most of the annual seismic energy. In a year in which a very large earthquake (Ms&gt;8) occurs, most of the annual seismic energy is released in that single event.</a:t>
            </a:r>
          </a:p>
        </p:txBody>
      </p:sp>
      <p:pic>
        <p:nvPicPr>
          <p:cNvPr id="16" name="Picture 9" descr="earthquake-statistics"/>
          <p:cNvPicPr>
            <a:picLocks noChangeAspect="1" noChangeArrowheads="1"/>
          </p:cNvPicPr>
          <p:nvPr/>
        </p:nvPicPr>
        <p:blipFill>
          <a:blip r:embed="rId2" cstate="print"/>
          <a:srcRect/>
          <a:stretch>
            <a:fillRect/>
          </a:stretch>
        </p:blipFill>
        <p:spPr bwMode="auto">
          <a:xfrm>
            <a:off x="5148064" y="1099274"/>
            <a:ext cx="3671888" cy="2468563"/>
          </a:xfrm>
          <a:prstGeom prst="rect">
            <a:avLst/>
          </a:prstGeom>
          <a:noFill/>
          <a:ln w="9525">
            <a:solidFill>
              <a:schemeClr val="tx1"/>
            </a:solidFill>
            <a:miter lim="800000"/>
            <a:headEnd/>
            <a:tailEnd/>
          </a:ln>
        </p:spPr>
      </p:pic>
      <p:sp>
        <p:nvSpPr>
          <p:cNvPr id="17" name="Rectangle 10"/>
          <p:cNvSpPr>
            <a:spLocks noChangeArrowheads="1"/>
          </p:cNvSpPr>
          <p:nvPr/>
        </p:nvSpPr>
        <p:spPr bwMode="auto">
          <a:xfrm>
            <a:off x="107504" y="3567837"/>
            <a:ext cx="8785225" cy="3046988"/>
          </a:xfrm>
          <a:prstGeom prst="rect">
            <a:avLst/>
          </a:prstGeom>
          <a:noFill/>
          <a:ln w="9525">
            <a:noFill/>
            <a:miter lim="800000"/>
            <a:headEnd/>
            <a:tailEnd/>
          </a:ln>
        </p:spPr>
        <p:txBody>
          <a:bodyPr>
            <a:spAutoFit/>
          </a:bodyPr>
          <a:lstStyle/>
          <a:p>
            <a:pPr algn="just">
              <a:buFontTx/>
              <a:buChar char="•"/>
            </a:pPr>
            <a:r>
              <a:rPr lang="en-US" sz="1600" b="0" dirty="0">
                <a:latin typeface="+mj-lt"/>
              </a:rPr>
              <a:t> It is rather difficult to appreciate the amount of energy released in an earthquake from the numerical magnitude alone. A few examples help illustrate the amounts of energy involved. Earthquakes with M</a:t>
            </a:r>
            <a:r>
              <a:rPr lang="en-US" sz="1600" b="0" baseline="-25000" dirty="0">
                <a:latin typeface="+mj-lt"/>
              </a:rPr>
              <a:t>s</a:t>
            </a:r>
            <a:r>
              <a:rPr lang="en-US" sz="1600" b="0" dirty="0">
                <a:latin typeface="+mj-lt"/>
              </a:rPr>
              <a:t>=1 are so weak that they can only be recorded instrumentally; they are referred to as micro earthquakes. The energy associated with one of these events is equivalent to the kinetic energy of a medium sized automobile weighing 1.5 tons which is travelling at 130 km h</a:t>
            </a:r>
            <a:r>
              <a:rPr lang="en-US" sz="1600" b="0" baseline="30000" dirty="0">
                <a:latin typeface="+mj-lt"/>
              </a:rPr>
              <a:t>-1</a:t>
            </a:r>
            <a:r>
              <a:rPr lang="en-US" sz="1600" b="0" dirty="0">
                <a:latin typeface="+mj-lt"/>
              </a:rPr>
              <a:t> (80 m.p.h.). </a:t>
            </a:r>
          </a:p>
          <a:p>
            <a:pPr algn="just">
              <a:buFontTx/>
              <a:buChar char="•"/>
            </a:pPr>
            <a:r>
              <a:rPr lang="en-US" sz="1600" b="0" dirty="0">
                <a:latin typeface="+mj-lt"/>
              </a:rPr>
              <a:t> The energy released by explosives provides another means of comparison, although the conversion of energy into heat, light and shock waves is proportionately different in the two phenomena. One ton of the explosive trinitrotoluene (TNT) releases about 4.2x10</a:t>
            </a:r>
            <a:r>
              <a:rPr lang="en-US" sz="1600" b="0" baseline="30000" dirty="0">
                <a:latin typeface="+mj-lt"/>
              </a:rPr>
              <a:t>9</a:t>
            </a:r>
            <a:r>
              <a:rPr lang="en-US" sz="1600" b="0" dirty="0">
                <a:latin typeface="+mj-lt"/>
              </a:rPr>
              <a:t> joules of energy. Equation 8 shows that the 11 kiloton atomic bomb which destroyed Hiroshima released about the same amount of energy as an earthquake with magnitude 5.9. The energy released in a 1 megaton nuclear explosion is equivalent to an earthquake with magnitude 7.2; the 2004 Sumatra earthquake (magnitude 9.0) released an amount of energy equivalent to the detonation of 475 megaton bombs.</a:t>
            </a:r>
          </a:p>
        </p:txBody>
      </p:sp>
    </p:spTree>
    <p:extLst>
      <p:ext uri="{BB962C8B-B14F-4D97-AF65-F5344CB8AC3E}">
        <p14:creationId xmlns:p14="http://schemas.microsoft.com/office/powerpoint/2010/main" val="279240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dissolv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dissolve">
                                      <p:cBhvr>
                                        <p:cTn id="2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492128"/>
            <a:ext cx="2133600" cy="365125"/>
          </a:xfrm>
          <a:prstGeom prst="rect">
            <a:avLst/>
          </a:prstGeom>
        </p:spPr>
        <p:txBody>
          <a:bodyPr/>
          <a:lstStyle/>
          <a:p>
            <a:fld id="{1085DE87-C515-4485-B35B-A1D496760DEA}" type="slidenum">
              <a:rPr lang="it-IT" sz="1400" b="1" smtClean="0"/>
              <a:pPr/>
              <a:t>18</a:t>
            </a:fld>
            <a:endParaRPr lang="it-IT" sz="1400" b="1" dirty="0"/>
          </a:p>
        </p:txBody>
      </p:sp>
      <p:sp>
        <p:nvSpPr>
          <p:cNvPr id="15" name="Text Box 4"/>
          <p:cNvSpPr txBox="1">
            <a:spLocks noChangeArrowheads="1"/>
          </p:cNvSpPr>
          <p:nvPr/>
        </p:nvSpPr>
        <p:spPr bwMode="auto">
          <a:xfrm>
            <a:off x="252215" y="908720"/>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frequency</a:t>
            </a:r>
          </a:p>
        </p:txBody>
      </p:sp>
      <p:sp>
        <p:nvSpPr>
          <p:cNvPr id="11" name="Rectangle 3"/>
          <p:cNvSpPr>
            <a:spLocks noChangeArrowheads="1"/>
          </p:cNvSpPr>
          <p:nvPr/>
        </p:nvSpPr>
        <p:spPr bwMode="auto">
          <a:xfrm>
            <a:off x="287016" y="1484784"/>
            <a:ext cx="4718050" cy="2308324"/>
          </a:xfrm>
          <a:prstGeom prst="rect">
            <a:avLst/>
          </a:prstGeom>
          <a:noFill/>
          <a:ln w="9525">
            <a:noFill/>
            <a:miter lim="800000"/>
            <a:headEnd/>
            <a:tailEnd/>
          </a:ln>
        </p:spPr>
        <p:txBody>
          <a:bodyPr>
            <a:spAutoFit/>
          </a:bodyPr>
          <a:lstStyle/>
          <a:p>
            <a:pPr algn="just">
              <a:buFontTx/>
              <a:buChar char="•"/>
            </a:pPr>
            <a:r>
              <a:rPr lang="en-US" sz="1600" b="0" dirty="0">
                <a:latin typeface="+mj-lt"/>
              </a:rPr>
              <a:t>Every year there are many small earthquakes, and only a few large ones. According to a compilation published by </a:t>
            </a:r>
            <a:r>
              <a:rPr lang="en-US" sz="1600" b="0" dirty="0">
                <a:solidFill>
                  <a:srgbClr val="FF0000"/>
                </a:solidFill>
                <a:latin typeface="+mj-lt"/>
              </a:rPr>
              <a:t>Gutenberg and Richter in 1954</a:t>
            </a:r>
            <a:r>
              <a:rPr lang="en-US" sz="1600" b="0" dirty="0">
                <a:latin typeface="+mj-lt"/>
              </a:rPr>
              <a:t>, the mean annual number of earthquakes in the years 1918–1945 with magnitudes 4–4.9 was around 6000, while there were only an average of about 100 earthquakes per year with magnitudes 6–6.9. The relationship between annual frequency (N) and magnitude (M</a:t>
            </a:r>
            <a:r>
              <a:rPr lang="en-US" sz="1600" b="0" baseline="-25000" dirty="0">
                <a:latin typeface="+mj-lt"/>
              </a:rPr>
              <a:t>s</a:t>
            </a:r>
            <a:r>
              <a:rPr lang="en-US" sz="1600" b="0" dirty="0">
                <a:latin typeface="+mj-lt"/>
              </a:rPr>
              <a:t>) is logarithmic and is given by an equation of the form:</a:t>
            </a:r>
            <a:endParaRPr lang="en-US" sz="1800" b="0" dirty="0">
              <a:latin typeface="+mj-lt"/>
            </a:endParaRPr>
          </a:p>
        </p:txBody>
      </p:sp>
      <p:pic>
        <p:nvPicPr>
          <p:cNvPr id="13" name="Picture 6"/>
          <p:cNvPicPr>
            <a:picLocks noChangeAspect="1" noChangeArrowheads="1"/>
          </p:cNvPicPr>
          <p:nvPr/>
        </p:nvPicPr>
        <p:blipFill>
          <a:blip r:embed="rId3" cstate="print"/>
          <a:srcRect/>
          <a:stretch>
            <a:fillRect/>
          </a:stretch>
        </p:blipFill>
        <p:spPr bwMode="auto">
          <a:xfrm>
            <a:off x="5365428" y="1556792"/>
            <a:ext cx="3535363" cy="2190750"/>
          </a:xfrm>
          <a:prstGeom prst="rect">
            <a:avLst/>
          </a:prstGeom>
          <a:noFill/>
          <a:ln w="9525">
            <a:solidFill>
              <a:schemeClr val="tx1"/>
            </a:solidFill>
            <a:miter lim="800000"/>
            <a:headEnd/>
            <a:tailEnd/>
          </a:ln>
          <a:effectLst/>
        </p:spPr>
      </p:pic>
      <p:graphicFrame>
        <p:nvGraphicFramePr>
          <p:cNvPr id="14" name="Object 7"/>
          <p:cNvGraphicFramePr>
            <a:graphicFrameLocks noChangeAspect="1"/>
          </p:cNvGraphicFramePr>
          <p:nvPr>
            <p:extLst/>
          </p:nvPr>
        </p:nvGraphicFramePr>
        <p:xfrm>
          <a:off x="1548359" y="3861048"/>
          <a:ext cx="3533775" cy="411163"/>
        </p:xfrm>
        <a:graphic>
          <a:graphicData uri="http://schemas.openxmlformats.org/presentationml/2006/ole">
            <mc:AlternateContent xmlns:mc="http://schemas.openxmlformats.org/markup-compatibility/2006">
              <mc:Choice xmlns:v="urn:schemas-microsoft-com:vml" Requires="v">
                <p:oleObj spid="_x0000_s136281" name="Equation" r:id="rId4" imgW="2374560" imgH="279360" progId="Equation.3">
                  <p:embed/>
                </p:oleObj>
              </mc:Choice>
              <mc:Fallback>
                <p:oleObj name="Equation" r:id="rId4" imgW="237456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359" y="3861048"/>
                        <a:ext cx="3533775" cy="41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8" name="Rectangle 10"/>
          <p:cNvSpPr>
            <a:spLocks noChangeArrowheads="1"/>
          </p:cNvSpPr>
          <p:nvPr/>
        </p:nvSpPr>
        <p:spPr bwMode="auto">
          <a:xfrm>
            <a:off x="323528" y="4293096"/>
            <a:ext cx="8640763" cy="1631216"/>
          </a:xfrm>
          <a:prstGeom prst="rect">
            <a:avLst/>
          </a:prstGeom>
          <a:noFill/>
          <a:ln w="9525">
            <a:noFill/>
            <a:miter lim="800000"/>
            <a:headEnd/>
            <a:tailEnd/>
          </a:ln>
        </p:spPr>
        <p:txBody>
          <a:bodyPr>
            <a:spAutoFit/>
          </a:bodyPr>
          <a:lstStyle/>
          <a:p>
            <a:pPr algn="just">
              <a:buFontTx/>
              <a:buChar char="•"/>
            </a:pPr>
            <a:r>
              <a:rPr lang="en-US" sz="1600" b="0" dirty="0">
                <a:latin typeface="+mj-lt"/>
              </a:rPr>
              <a:t> The value of a varies between about 8 and 9 from one region to another, while b is approximately unity for regional and global seismicity. </a:t>
            </a:r>
          </a:p>
          <a:p>
            <a:pPr algn="just">
              <a:buFontTx/>
              <a:buChar char="•"/>
            </a:pPr>
            <a:r>
              <a:rPr lang="en-US" sz="1600" dirty="0">
                <a:latin typeface="+mj-lt"/>
              </a:rPr>
              <a:t>Low values of b indicate area less </a:t>
            </a:r>
            <a:r>
              <a:rPr lang="en-US" sz="1600" dirty="0" err="1">
                <a:latin typeface="+mj-lt"/>
              </a:rPr>
              <a:t>fracturated</a:t>
            </a:r>
            <a:r>
              <a:rPr lang="en-US" sz="1600" dirty="0">
                <a:latin typeface="+mj-lt"/>
              </a:rPr>
              <a:t> and characterize continental rift and deep earthquakes. </a:t>
            </a:r>
          </a:p>
          <a:p>
            <a:pPr algn="just">
              <a:buFontTx/>
              <a:buChar char="•"/>
            </a:pPr>
            <a:r>
              <a:rPr lang="en-US" sz="1600" dirty="0">
                <a:latin typeface="+mj-lt"/>
              </a:rPr>
              <a:t>High values of b indicate area highly fractured and are typical of oceanic ridges. </a:t>
            </a:r>
          </a:p>
          <a:p>
            <a:pPr algn="just">
              <a:buFontTx/>
              <a:buChar char="•"/>
            </a:pPr>
            <a:r>
              <a:rPr lang="it-IT" sz="1600" dirty="0"/>
              <a:t>The b value is determined </a:t>
            </a:r>
            <a:r>
              <a:rPr lang="en-US" sz="1600" dirty="0"/>
              <a:t>with the method of maximum likelihood</a:t>
            </a:r>
            <a:r>
              <a:rPr lang="it-IT" sz="1600" dirty="0"/>
              <a:t>:</a:t>
            </a:r>
          </a:p>
          <a:p>
            <a:pPr algn="just">
              <a:buFontTx/>
              <a:buChar char="•"/>
            </a:pPr>
            <a:endParaRPr lang="en-US" sz="1600" b="0" dirty="0">
              <a:latin typeface="+mj-lt"/>
            </a:endParaRPr>
          </a:p>
        </p:txBody>
      </p:sp>
      <p:sp>
        <p:nvSpPr>
          <p:cNvPr id="19" name="Rectangle 18"/>
          <p:cNvSpPr/>
          <p:nvPr/>
        </p:nvSpPr>
        <p:spPr>
          <a:xfrm>
            <a:off x="465374" y="6255023"/>
            <a:ext cx="8496944" cy="338554"/>
          </a:xfrm>
          <a:prstGeom prst="rect">
            <a:avLst/>
          </a:prstGeom>
        </p:spPr>
        <p:txBody>
          <a:bodyPr wrap="square">
            <a:spAutoFit/>
          </a:bodyPr>
          <a:lstStyle/>
          <a:p>
            <a:r>
              <a:rPr lang="it-IT" sz="1600" dirty="0">
                <a:latin typeface="+mj-lt"/>
              </a:rPr>
              <a:t>The Gutenberg Richter law characterize a seismic area and is important for seismic hazard</a:t>
            </a:r>
          </a:p>
        </p:txBody>
      </p:sp>
      <p:graphicFrame>
        <p:nvGraphicFramePr>
          <p:cNvPr id="223235" name="Object 3"/>
          <p:cNvGraphicFramePr>
            <a:graphicFrameLocks noChangeAspect="1"/>
          </p:cNvGraphicFramePr>
          <p:nvPr>
            <p:extLst/>
          </p:nvPr>
        </p:nvGraphicFramePr>
        <p:xfrm>
          <a:off x="1836391" y="5571126"/>
          <a:ext cx="1171992" cy="576064"/>
        </p:xfrm>
        <a:graphic>
          <a:graphicData uri="http://schemas.openxmlformats.org/presentationml/2006/ole">
            <mc:AlternateContent xmlns:mc="http://schemas.openxmlformats.org/markup-compatibility/2006">
              <mc:Choice xmlns:v="urn:schemas-microsoft-com:vml" Requires="v">
                <p:oleObj spid="_x0000_s136282" name="Equation" r:id="rId6" imgW="799920" imgH="393480" progId="Equation.3">
                  <p:embed/>
                </p:oleObj>
              </mc:Choice>
              <mc:Fallback>
                <p:oleObj name="Equation" r:id="rId6" imgW="7999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391" y="5571126"/>
                        <a:ext cx="1171992"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3236" name="Object 4"/>
          <p:cNvGraphicFramePr>
            <a:graphicFrameLocks noChangeAspect="1"/>
          </p:cNvGraphicFramePr>
          <p:nvPr>
            <p:extLst/>
          </p:nvPr>
        </p:nvGraphicFramePr>
        <p:xfrm>
          <a:off x="4788719" y="5598304"/>
          <a:ext cx="2575463" cy="652016"/>
        </p:xfrm>
        <a:graphic>
          <a:graphicData uri="http://schemas.openxmlformats.org/presentationml/2006/ole">
            <mc:AlternateContent xmlns:mc="http://schemas.openxmlformats.org/markup-compatibility/2006">
              <mc:Choice xmlns:v="urn:schemas-microsoft-com:vml" Requires="v">
                <p:oleObj spid="_x0000_s136283" name="Equation" r:id="rId8" imgW="2006280" imgH="507960" progId="Equation.3">
                  <p:embed/>
                </p:oleObj>
              </mc:Choice>
              <mc:Fallback>
                <p:oleObj name="Equation" r:id="rId8" imgW="2006280" imgH="507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719" y="5598304"/>
                        <a:ext cx="2575463" cy="6520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749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dissolve">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dissolve">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dissolve">
                                      <p:cBhvr>
                                        <p:cTn id="32" dur="500"/>
                                        <p:tgtEl>
                                          <p:spTgt spid="1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dissolve">
                                      <p:cBhvr>
                                        <p:cTn id="3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rot="60000">
            <a:off x="1810447" y="1170831"/>
            <a:ext cx="5328592" cy="5404967"/>
          </a:xfrm>
          <a:prstGeom prst="rect">
            <a:avLst/>
          </a:prstGeom>
          <a:noFill/>
          <a:ln w="9525">
            <a:noFill/>
            <a:miter lim="800000"/>
            <a:headEnd/>
            <a:tailEnd/>
          </a:ln>
        </p:spPr>
      </p:pic>
    </p:spTree>
    <p:extLst>
      <p:ext uri="{BB962C8B-B14F-4D97-AF65-F5344CB8AC3E}">
        <p14:creationId xmlns:p14="http://schemas.microsoft.com/office/powerpoint/2010/main" val="10166621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464"/>
            <a:ext cx="9144000" cy="1202400"/>
          </a:xfrm>
        </p:spPr>
        <p:txBody>
          <a:bodyPr>
            <a:normAutofit/>
          </a:bodyPr>
          <a:lstStyle/>
          <a:p>
            <a:pPr algn="ctr"/>
            <a:r>
              <a:rPr lang="it-IT" sz="3628" b="1" dirty="0">
                <a:latin typeface="+mn-lt"/>
              </a:rPr>
              <a:t>Magnitudo</a:t>
            </a:r>
          </a:p>
        </p:txBody>
      </p:sp>
      <p:sp>
        <p:nvSpPr>
          <p:cNvPr id="5" name="TextBox 4"/>
          <p:cNvSpPr txBox="1"/>
          <p:nvPr/>
        </p:nvSpPr>
        <p:spPr>
          <a:xfrm>
            <a:off x="4215612" y="2811860"/>
            <a:ext cx="4484771" cy="427361"/>
          </a:xfrm>
          <a:prstGeom prst="rect">
            <a:avLst/>
          </a:prstGeom>
          <a:noFill/>
        </p:spPr>
        <p:txBody>
          <a:bodyPr wrap="square" rtlCol="0">
            <a:spAutoFit/>
          </a:bodyPr>
          <a:lstStyle/>
          <a:p>
            <a:pPr algn="just"/>
            <a:r>
              <a:rPr lang="it-IT" sz="2177" dirty="0"/>
              <a:t>.</a:t>
            </a:r>
          </a:p>
        </p:txBody>
      </p:sp>
      <p:sp>
        <p:nvSpPr>
          <p:cNvPr id="8" name="TextBox 7"/>
          <p:cNvSpPr txBox="1"/>
          <p:nvPr/>
        </p:nvSpPr>
        <p:spPr>
          <a:xfrm>
            <a:off x="4279527" y="4394211"/>
            <a:ext cx="4484770" cy="1767407"/>
          </a:xfrm>
          <a:prstGeom prst="rect">
            <a:avLst/>
          </a:prstGeom>
          <a:noFill/>
        </p:spPr>
        <p:txBody>
          <a:bodyPr wrap="square" rtlCol="0">
            <a:spAutoFit/>
          </a:bodyPr>
          <a:lstStyle/>
          <a:p>
            <a:r>
              <a:rPr lang="it-IT" sz="1814" dirty="0"/>
              <a:t>A = ampiezza massima delle oscillazioni del terremoto che si sta osservando</a:t>
            </a:r>
          </a:p>
          <a:p>
            <a:r>
              <a:rPr lang="it-IT" sz="1814" dirty="0"/>
              <a:t>A</a:t>
            </a:r>
            <a:r>
              <a:rPr lang="it-IT" sz="1270" dirty="0"/>
              <a:t>0</a:t>
            </a:r>
            <a:r>
              <a:rPr lang="it-IT" sz="1814" dirty="0"/>
              <a:t> = ampiezza massima delle oscillazioni causate da un terremoto di riferimento</a:t>
            </a:r>
          </a:p>
          <a:p>
            <a:r>
              <a:rPr lang="it-IT" sz="1814" dirty="0"/>
              <a:t>ɛ = fattore di correzione (distanza reale dall’epicentro, profondità dell’ipocentro)</a:t>
            </a:r>
          </a:p>
        </p:txBody>
      </p:sp>
      <p:sp>
        <p:nvSpPr>
          <p:cNvPr id="9" name="Rectangle 8"/>
          <p:cNvSpPr/>
          <p:nvPr/>
        </p:nvSpPr>
        <p:spPr>
          <a:xfrm>
            <a:off x="291426" y="1374470"/>
            <a:ext cx="8615715" cy="2549159"/>
          </a:xfrm>
          <a:prstGeom prst="rect">
            <a:avLst/>
          </a:prstGeom>
        </p:spPr>
        <p:txBody>
          <a:bodyPr wrap="square">
            <a:spAutoFit/>
          </a:bodyPr>
          <a:lstStyle/>
          <a:p>
            <a:pPr algn="just"/>
            <a:r>
              <a:rPr lang="it-IT" sz="1814" dirty="0"/>
              <a:t>La </a:t>
            </a:r>
            <a:r>
              <a:rPr lang="it-IT" sz="1814" b="1" i="1" dirty="0"/>
              <a:t>magnitudo</a:t>
            </a:r>
            <a:r>
              <a:rPr lang="it-IT" sz="1814" dirty="0"/>
              <a:t>, più propriamente, è un parametro atto a rappresentare l’energia sprigionata da un terremoto. Viene calcolata sulla base di misure effettuate sul sismogramma, maggiore è l’energia liberata dal sisma maggiori sono le ampiezze delle oscillazioni registrate. Misurata per molti anni (simbolo M) tramite la Scala Richter, oggi esistono diverse scale di magnitudo. Tutte le scale, a differenza della Scala Mercalli, non sono decimali ma </a:t>
            </a:r>
            <a:r>
              <a:rPr lang="it-IT" sz="1814" i="1" dirty="0"/>
              <a:t>logaritmiche</a:t>
            </a:r>
            <a:r>
              <a:rPr lang="it-IT" sz="1814" dirty="0"/>
              <a:t> perciò la differenza di un’unità implica un potenziale energetico di circa </a:t>
            </a:r>
            <a:r>
              <a:rPr lang="it-IT" sz="1814" i="1" dirty="0"/>
              <a:t>30 volte maggiore o minore</a:t>
            </a:r>
            <a:r>
              <a:rPr lang="it-IT" sz="1814" dirty="0"/>
              <a:t>.</a:t>
            </a:r>
          </a:p>
          <a:p>
            <a:pPr algn="just"/>
            <a:br>
              <a:rPr lang="it-IT" sz="1633" dirty="0"/>
            </a:br>
            <a:endParaRPr lang="it-IT" sz="1633" dirty="0"/>
          </a:p>
        </p:txBody>
      </p:sp>
      <p:graphicFrame>
        <p:nvGraphicFramePr>
          <p:cNvPr id="12" name="Object 11"/>
          <p:cNvGraphicFramePr>
            <a:graphicFrameLocks noChangeAspect="1"/>
          </p:cNvGraphicFramePr>
          <p:nvPr>
            <p:extLst/>
          </p:nvPr>
        </p:nvGraphicFramePr>
        <p:xfrm>
          <a:off x="4779392" y="3709832"/>
          <a:ext cx="2705215" cy="486331"/>
        </p:xfrm>
        <a:graphic>
          <a:graphicData uri="http://schemas.openxmlformats.org/presentationml/2006/ole">
            <mc:AlternateContent xmlns:mc="http://schemas.openxmlformats.org/markup-compatibility/2006">
              <mc:Choice xmlns:v="urn:schemas-microsoft-com:vml" Requires="v">
                <p:oleObj spid="_x0000_s129055" name="Equation" r:id="rId3" imgW="1130040" imgH="203040" progId="Equation.3">
                  <p:embed/>
                </p:oleObj>
              </mc:Choice>
              <mc:Fallback>
                <p:oleObj name="Equation" r:id="rId3" imgW="1130040" imgH="203040" progId="Equation.3">
                  <p:embed/>
                  <p:pic>
                    <p:nvPicPr>
                      <p:cNvPr id="0" name=""/>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4779392" y="3709832"/>
                        <a:ext cx="2705215" cy="486331"/>
                      </a:xfrm>
                      <a:prstGeom prst="rect">
                        <a:avLst/>
                      </a:prstGeom>
                      <a:solidFill>
                        <a:schemeClr val="tx1">
                          <a:lumMod val="95000"/>
                        </a:schemeClr>
                      </a:solidFill>
                      <a:ln w="9525">
                        <a:solidFill>
                          <a:schemeClr val="tx1"/>
                        </a:solidFill>
                        <a:miter lim="800000"/>
                        <a:headEnd/>
                        <a:tailEnd/>
                      </a:ln>
                      <a:extLst/>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847" y="3486463"/>
            <a:ext cx="3610451" cy="2894865"/>
          </a:xfrm>
          <a:prstGeom prst="rect">
            <a:avLst/>
          </a:prstGeom>
        </p:spPr>
      </p:pic>
    </p:spTree>
    <p:extLst>
      <p:ext uri="{BB962C8B-B14F-4D97-AF65-F5344CB8AC3E}">
        <p14:creationId xmlns:p14="http://schemas.microsoft.com/office/powerpoint/2010/main" val="936316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rot="-60000">
            <a:off x="296490" y="1340768"/>
            <a:ext cx="8477250" cy="5429250"/>
          </a:xfrm>
          <a:prstGeom prst="rect">
            <a:avLst/>
          </a:prstGeom>
          <a:noFill/>
          <a:ln w="9525">
            <a:noFill/>
            <a:miter lim="800000"/>
            <a:headEnd/>
            <a:tailEnd/>
          </a:ln>
        </p:spPr>
      </p:pic>
    </p:spTree>
    <p:extLst>
      <p:ext uri="{BB962C8B-B14F-4D97-AF65-F5344CB8AC3E}">
        <p14:creationId xmlns:p14="http://schemas.microsoft.com/office/powerpoint/2010/main" val="27267666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rot="-60000">
            <a:off x="683568" y="1412776"/>
            <a:ext cx="7488832" cy="5139222"/>
          </a:xfrm>
          <a:prstGeom prst="rect">
            <a:avLst/>
          </a:prstGeom>
          <a:noFill/>
          <a:ln w="9525">
            <a:noFill/>
            <a:miter lim="800000"/>
            <a:headEnd/>
            <a:tailEnd/>
          </a:ln>
        </p:spPr>
      </p:pic>
    </p:spTree>
    <p:extLst>
      <p:ext uri="{BB962C8B-B14F-4D97-AF65-F5344CB8AC3E}">
        <p14:creationId xmlns:p14="http://schemas.microsoft.com/office/powerpoint/2010/main" val="42554172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755" y="2006712"/>
            <a:ext cx="4042430" cy="4112921"/>
          </a:xfrm>
          <a:prstGeom prst="rect">
            <a:avLst/>
          </a:prstGeom>
        </p:spPr>
        <p:txBody>
          <a:bodyPr wrap="square">
            <a:spAutoFit/>
          </a:bodyPr>
          <a:lstStyle/>
          <a:p>
            <a:pPr algn="just"/>
            <a:r>
              <a:rPr lang="it-IT" sz="1633" dirty="0">
                <a:cs typeface="Times New Roman" pitchFamily="18" charset="0"/>
              </a:rPr>
              <a:t>Guardando la mappa dei terremoti italiani dall’anno 1000 al 2006, è facile notare che </a:t>
            </a:r>
            <a:r>
              <a:rPr lang="it-IT" sz="1633" b="1" dirty="0">
                <a:cs typeface="Times New Roman" pitchFamily="18" charset="0"/>
              </a:rPr>
              <a:t>i terremoti spesso avvengono in zone già colpite in passato</a:t>
            </a:r>
            <a:r>
              <a:rPr lang="it-IT" sz="1633" dirty="0">
                <a:cs typeface="Times New Roman" pitchFamily="18" charset="0"/>
              </a:rPr>
              <a:t>. Gli eventi storici più forti si sono verificati in Sicilia, nelle Alpi orientali e lungo gli Appennini centro-meridionali, dall’Abruzzo alla Calabria. Ma ci sono stati terremoti importanti anche nell’Appennino centro-settentrionale e nel Gargano.</a:t>
            </a:r>
            <a:r>
              <a:rPr lang="it-IT" sz="1633" dirty="0"/>
              <a:t> In particolare, </a:t>
            </a:r>
            <a:r>
              <a:rPr lang="it-IT" sz="1633" b="1" dirty="0"/>
              <a:t>dal 1900 ad oggi si sono verificati 30 terremoti molto forti (Mw≥5.8)</a:t>
            </a:r>
            <a:r>
              <a:rPr lang="it-IT" sz="1633" dirty="0"/>
              <a:t>, alcuni dei quali sono stati catastrofici. Qui di seguito li riportiamo in ordine cronologico. </a:t>
            </a:r>
            <a:r>
              <a:rPr lang="it-IT" sz="1633" b="1" dirty="0"/>
              <a:t>Il più forte tra questi è il terremoto che nel 1908 distrusse Messina e Reggio Calabria.</a:t>
            </a:r>
            <a:endParaRPr lang="it-IT" sz="1633" dirty="0">
              <a:cs typeface="Times New Roman" pitchFamily="18" charset="0"/>
            </a:endParaRPr>
          </a:p>
        </p:txBody>
      </p:sp>
      <p:pic>
        <p:nvPicPr>
          <p:cNvPr id="124930" name="Picture 2" descr="https://ingvterremoti.files.wordpress.com/2015/06/figura11_cpti-11.jpg"/>
          <p:cNvPicPr>
            <a:picLocks noChangeAspect="1" noChangeArrowheads="1"/>
          </p:cNvPicPr>
          <p:nvPr/>
        </p:nvPicPr>
        <p:blipFill>
          <a:blip r:embed="rId2"/>
          <a:srcRect/>
          <a:stretch>
            <a:fillRect/>
          </a:stretch>
        </p:blipFill>
        <p:spPr bwMode="auto">
          <a:xfrm>
            <a:off x="5243469" y="1819901"/>
            <a:ext cx="3428352" cy="4849459"/>
          </a:xfrm>
          <a:prstGeom prst="rect">
            <a:avLst/>
          </a:prstGeom>
          <a:noFill/>
        </p:spPr>
      </p:pic>
      <p:sp>
        <p:nvSpPr>
          <p:cNvPr id="7" name="Rectangle 6"/>
          <p:cNvSpPr/>
          <p:nvPr/>
        </p:nvSpPr>
        <p:spPr>
          <a:xfrm>
            <a:off x="5223233" y="1539689"/>
            <a:ext cx="3459735" cy="315599"/>
          </a:xfrm>
          <a:prstGeom prst="rect">
            <a:avLst/>
          </a:prstGeom>
        </p:spPr>
        <p:txBody>
          <a:bodyPr wrap="square">
            <a:spAutoFit/>
          </a:bodyPr>
          <a:lstStyle/>
          <a:p>
            <a:r>
              <a:rPr lang="it-IT" sz="1451" dirty="0"/>
              <a:t>La sismicità dall’anno 1000 al 2006 by INGV</a:t>
            </a:r>
          </a:p>
        </p:txBody>
      </p:sp>
      <p:sp>
        <p:nvSpPr>
          <p:cNvPr id="8" name="TextBox 7"/>
          <p:cNvSpPr txBox="1"/>
          <p:nvPr/>
        </p:nvSpPr>
        <p:spPr>
          <a:xfrm>
            <a:off x="1" y="911846"/>
            <a:ext cx="9144000" cy="650627"/>
          </a:xfrm>
          <a:prstGeom prst="rect">
            <a:avLst/>
          </a:prstGeom>
          <a:noFill/>
        </p:spPr>
        <p:txBody>
          <a:bodyPr wrap="square" rtlCol="0">
            <a:spAutoFit/>
          </a:bodyPr>
          <a:lstStyle/>
          <a:p>
            <a:pPr algn="ctr"/>
            <a:r>
              <a:rPr lang="it-IT" sz="3628" b="1" dirty="0"/>
              <a:t>Terremoti passati</a:t>
            </a:r>
          </a:p>
        </p:txBody>
      </p:sp>
    </p:spTree>
    <p:extLst>
      <p:ext uri="{BB962C8B-B14F-4D97-AF65-F5344CB8AC3E}">
        <p14:creationId xmlns:p14="http://schemas.microsoft.com/office/powerpoint/2010/main" val="3370858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786" y="1960736"/>
            <a:ext cx="3571667" cy="1600053"/>
          </a:xfrm>
          <a:prstGeom prst="rect">
            <a:avLst/>
          </a:prstGeom>
        </p:spPr>
        <p:txBody>
          <a:bodyPr wrap="square">
            <a:spAutoFit/>
          </a:bodyPr>
          <a:lstStyle/>
          <a:p>
            <a:pPr algn="just"/>
            <a:r>
              <a:rPr lang="it-IT" sz="1633" dirty="0"/>
              <a:t>Guardando la mappa degli ultimi 30 anni (1985-2014) di sismicità si nota che i terremoti recenti sono localizzati in aree distribuite principalmente lungo la fascia al di sotto degli Appennini, dell’arco Calabro e delle Alpi.</a:t>
            </a:r>
          </a:p>
        </p:txBody>
      </p:sp>
      <p:pic>
        <p:nvPicPr>
          <p:cNvPr id="125954" name="Picture 2" descr="https://ingvterremoti.files.wordpress.com/2015/06/figura12_1985-2014.jpg"/>
          <p:cNvPicPr>
            <a:picLocks noChangeAspect="1" noChangeArrowheads="1"/>
          </p:cNvPicPr>
          <p:nvPr/>
        </p:nvPicPr>
        <p:blipFill>
          <a:blip r:embed="rId2"/>
          <a:srcRect/>
          <a:stretch>
            <a:fillRect/>
          </a:stretch>
        </p:blipFill>
        <p:spPr bwMode="auto">
          <a:xfrm>
            <a:off x="4886972" y="1556755"/>
            <a:ext cx="3665291" cy="5184613"/>
          </a:xfrm>
          <a:prstGeom prst="rect">
            <a:avLst/>
          </a:prstGeom>
          <a:noFill/>
        </p:spPr>
      </p:pic>
      <p:sp>
        <p:nvSpPr>
          <p:cNvPr id="6" name="TextBox 5"/>
          <p:cNvSpPr txBox="1"/>
          <p:nvPr/>
        </p:nvSpPr>
        <p:spPr>
          <a:xfrm>
            <a:off x="1" y="932653"/>
            <a:ext cx="9144000" cy="650627"/>
          </a:xfrm>
          <a:prstGeom prst="rect">
            <a:avLst/>
          </a:prstGeom>
          <a:noFill/>
        </p:spPr>
        <p:txBody>
          <a:bodyPr wrap="square" rtlCol="0">
            <a:spAutoFit/>
          </a:bodyPr>
          <a:lstStyle/>
          <a:p>
            <a:pPr algn="ctr"/>
            <a:r>
              <a:rPr lang="it-IT" sz="3628" b="1" dirty="0"/>
              <a:t>Terremoti recenti</a:t>
            </a:r>
          </a:p>
        </p:txBody>
      </p:sp>
      <p:sp>
        <p:nvSpPr>
          <p:cNvPr id="7" name="Rectangle 6"/>
          <p:cNvSpPr/>
          <p:nvPr/>
        </p:nvSpPr>
        <p:spPr>
          <a:xfrm>
            <a:off x="1218009" y="5701624"/>
            <a:ext cx="3452264" cy="678647"/>
          </a:xfrm>
          <a:prstGeom prst="rect">
            <a:avLst/>
          </a:prstGeom>
        </p:spPr>
        <p:txBody>
          <a:bodyPr wrap="square">
            <a:spAutoFit/>
          </a:bodyPr>
          <a:lstStyle/>
          <a:p>
            <a:r>
              <a:rPr lang="it-IT" sz="1270" dirty="0"/>
              <a:t>La sismicità dal 1985 al 2014. Sono mostrati i terremoti di magnitudo ML≥2.0 registrati dalla Rete Sismica Nazionale </a:t>
            </a:r>
          </a:p>
        </p:txBody>
      </p:sp>
    </p:spTree>
    <p:extLst>
      <p:ext uri="{BB962C8B-B14F-4D97-AF65-F5344CB8AC3E}">
        <p14:creationId xmlns:p14="http://schemas.microsoft.com/office/powerpoint/2010/main" val="577339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s://ingvterremoti.files.wordpress.com/2012/05/pericolositc3a02.jpg?w=528&amp;h=515">
            <a:hlinkClick r:id="rId2"/>
          </p:cNvPr>
          <p:cNvPicPr>
            <a:picLocks noChangeAspect="1" noChangeArrowheads="1"/>
          </p:cNvPicPr>
          <p:nvPr/>
        </p:nvPicPr>
        <p:blipFill>
          <a:blip r:embed="rId3"/>
          <a:srcRect/>
          <a:stretch>
            <a:fillRect/>
          </a:stretch>
        </p:blipFill>
        <p:spPr bwMode="auto">
          <a:xfrm>
            <a:off x="4391611" y="2003735"/>
            <a:ext cx="4561920" cy="4449601"/>
          </a:xfrm>
          <a:prstGeom prst="rect">
            <a:avLst/>
          </a:prstGeom>
          <a:noFill/>
        </p:spPr>
      </p:pic>
      <p:sp>
        <p:nvSpPr>
          <p:cNvPr id="5" name="Rectangle 4"/>
          <p:cNvSpPr/>
          <p:nvPr/>
        </p:nvSpPr>
        <p:spPr>
          <a:xfrm>
            <a:off x="1" y="1891597"/>
            <a:ext cx="4274231" cy="4334392"/>
          </a:xfrm>
          <a:prstGeom prst="rect">
            <a:avLst/>
          </a:prstGeom>
        </p:spPr>
        <p:txBody>
          <a:bodyPr wrap="square">
            <a:spAutoFit/>
          </a:bodyPr>
          <a:lstStyle/>
          <a:p>
            <a:pPr algn="just"/>
            <a:r>
              <a:rPr lang="it-IT" sz="1451" dirty="0"/>
              <a:t>Per questo l’INGV ha realizzato la mappa della</a:t>
            </a:r>
            <a:r>
              <a:rPr lang="it-IT" sz="1451" b="1" dirty="0"/>
              <a:t> pericolosità sismica</a:t>
            </a:r>
            <a:r>
              <a:rPr lang="it-IT" sz="1451" dirty="0"/>
              <a:t> (</a:t>
            </a:r>
            <a:r>
              <a:rPr lang="it-IT" sz="1451" b="1" dirty="0">
                <a:solidFill>
                  <a:srgbClr val="FFC000"/>
                </a:solidFill>
              </a:rPr>
              <a:t>zonesismiche.mi.ingv.it</a:t>
            </a:r>
            <a:r>
              <a:rPr lang="it-IT" sz="1451" dirty="0"/>
              <a:t>). Questa mappa si basa sull’analisi dei terremoti del passato, sulle informazioni geologiche disponibili e sulle conoscenze che si hanno sul modo in cui si propagano le onde (e quindi l’energia) dall’ipocentro all’area in esame. Confrontando tutte queste informazioni è possibile ottenere i valori di scuotimento del terreno in un dato luogo a causa di un probabile terremoto, vicino o lontano che sia: tali valori sono espressi in termini di </a:t>
            </a:r>
            <a:r>
              <a:rPr lang="it-IT" sz="1451" b="1" dirty="0"/>
              <a:t>accelerazione massima orizzontale del suolo</a:t>
            </a:r>
            <a:r>
              <a:rPr lang="it-IT" sz="1451" dirty="0"/>
              <a:t> rispetto a </a:t>
            </a:r>
            <a:r>
              <a:rPr lang="it-IT" sz="1451" b="1" i="1" dirty="0"/>
              <a:t>g</a:t>
            </a:r>
            <a:r>
              <a:rPr lang="it-IT" sz="1451" dirty="0"/>
              <a:t> (l’accelerazione di gravità). La stima della pericolosità sismica fornisce l’accelerazione massima attesa su suolo rigido con una probabilità di superamento del 10% in 50 anni. Questa mappa, in continuo aggiornamento, mostra la pericolosità delle varie zone dal minimo (colore grigio) al massimo (colore viola).</a:t>
            </a:r>
          </a:p>
        </p:txBody>
      </p:sp>
      <p:sp>
        <p:nvSpPr>
          <p:cNvPr id="4" name="Rectangle 3"/>
          <p:cNvSpPr/>
          <p:nvPr/>
        </p:nvSpPr>
        <p:spPr>
          <a:xfrm>
            <a:off x="-297768" y="1043954"/>
            <a:ext cx="9144000" cy="483209"/>
          </a:xfrm>
          <a:prstGeom prst="rect">
            <a:avLst/>
          </a:prstGeom>
        </p:spPr>
        <p:txBody>
          <a:bodyPr wrap="square">
            <a:spAutoFit/>
          </a:bodyPr>
          <a:lstStyle/>
          <a:p>
            <a:pPr algn="ctr"/>
            <a:r>
              <a:rPr lang="it-IT" sz="2540" b="1" dirty="0"/>
              <a:t>Pericolosità sismica del territorio nazionale</a:t>
            </a:r>
          </a:p>
        </p:txBody>
      </p:sp>
    </p:spTree>
    <p:extLst>
      <p:ext uri="{BB962C8B-B14F-4D97-AF65-F5344CB8AC3E}">
        <p14:creationId xmlns:p14="http://schemas.microsoft.com/office/powerpoint/2010/main" val="2369744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944" y="1899824"/>
            <a:ext cx="4221769" cy="4557658"/>
          </a:xfrm>
          <a:prstGeom prst="rect">
            <a:avLst/>
          </a:prstGeom>
        </p:spPr>
        <p:txBody>
          <a:bodyPr wrap="square">
            <a:spAutoFit/>
          </a:bodyPr>
          <a:lstStyle/>
          <a:p>
            <a:pPr algn="just"/>
            <a:r>
              <a:rPr lang="it-IT" sz="1451" dirty="0"/>
              <a:t>La mappa di pericolosità è uno strumento fondamentale per la realizzazione di misure di prevenzione che consentano di ridurre gli effetti dei terremoti, per esempio costruendo edifici resistenti alle vibrazioni dei terremoti più forti che possiamo aspettarci in una determinata zona. Sulla base della mappa di pericolosità sismica, infatti, la legge italiana ha classificato il territorio nazionale in 4 zone: dalla zona 1, dove potrebbero verificarsi terremoti molto forti, alla zona 4, a bassa pericolosità ma comunque a rischio per la presenza di edifici vulnerabili.</a:t>
            </a:r>
          </a:p>
          <a:p>
            <a:pPr algn="just"/>
            <a:r>
              <a:rPr lang="it-IT" sz="1451" dirty="0"/>
              <a:t>Circa il 60% dei comuni italiani è classificato nelle prime tre zone. I comuni devono rispettare precise norme sulla progettazione e realizzazione delle costruzioni nuove e sull’adeguamento di quelle vecchie. Tali norme, aggiornate nel luglio 2009, stabiliscono cosa deve essere fatto, in ogni punto del territorio nazionale, in fase di progettazione delle strutture e contengono inoltre nuove regole per il rafforzamento delle strutture esistenti.</a:t>
            </a:r>
          </a:p>
        </p:txBody>
      </p:sp>
      <p:pic>
        <p:nvPicPr>
          <p:cNvPr id="128002" name="Picture 2" descr="mappa_opcm3519"/>
          <p:cNvPicPr>
            <a:picLocks noChangeAspect="1" noChangeArrowheads="1"/>
          </p:cNvPicPr>
          <p:nvPr/>
        </p:nvPicPr>
        <p:blipFill>
          <a:blip r:embed="rId2"/>
          <a:srcRect/>
          <a:stretch>
            <a:fillRect/>
          </a:stretch>
        </p:blipFill>
        <p:spPr bwMode="auto">
          <a:xfrm>
            <a:off x="4959515" y="1692735"/>
            <a:ext cx="3394665" cy="4860328"/>
          </a:xfrm>
          <a:prstGeom prst="rect">
            <a:avLst/>
          </a:prstGeom>
          <a:noFill/>
        </p:spPr>
      </p:pic>
      <p:sp>
        <p:nvSpPr>
          <p:cNvPr id="6" name="Rectangle 5"/>
          <p:cNvSpPr/>
          <p:nvPr/>
        </p:nvSpPr>
        <p:spPr>
          <a:xfrm>
            <a:off x="-297768" y="980728"/>
            <a:ext cx="9144000" cy="483209"/>
          </a:xfrm>
          <a:prstGeom prst="rect">
            <a:avLst/>
          </a:prstGeom>
        </p:spPr>
        <p:txBody>
          <a:bodyPr wrap="square">
            <a:spAutoFit/>
          </a:bodyPr>
          <a:lstStyle/>
          <a:p>
            <a:pPr algn="ctr"/>
            <a:r>
              <a:rPr lang="it-IT" sz="2540" b="1" dirty="0"/>
              <a:t>Pericolosità sismica del territorio nazionale</a:t>
            </a:r>
          </a:p>
        </p:txBody>
      </p:sp>
    </p:spTree>
    <p:extLst>
      <p:ext uri="{BB962C8B-B14F-4D97-AF65-F5344CB8AC3E}">
        <p14:creationId xmlns:p14="http://schemas.microsoft.com/office/powerpoint/2010/main" val="2488691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26</a:t>
            </a:fld>
            <a:endParaRPr lang="it-IT" sz="1400" b="1" dirty="0"/>
          </a:p>
        </p:txBody>
      </p:sp>
      <p:sp>
        <p:nvSpPr>
          <p:cNvPr id="7" name="Text Box 2"/>
          <p:cNvSpPr txBox="1">
            <a:spLocks noChangeArrowheads="1"/>
          </p:cNvSpPr>
          <p:nvPr/>
        </p:nvSpPr>
        <p:spPr bwMode="auto">
          <a:xfrm>
            <a:off x="323528" y="1844824"/>
            <a:ext cx="3505200" cy="3693319"/>
          </a:xfrm>
          <a:prstGeom prst="rect">
            <a:avLst/>
          </a:prstGeom>
          <a:noFill/>
          <a:ln w="9525">
            <a:noFill/>
            <a:miter lim="800000"/>
            <a:headEnd/>
            <a:tailEnd/>
          </a:ln>
        </p:spPr>
        <p:txBody>
          <a:bodyPr>
            <a:spAutoFit/>
          </a:bodyPr>
          <a:lstStyle/>
          <a:p>
            <a:pPr>
              <a:spcBef>
                <a:spcPct val="50000"/>
              </a:spcBef>
            </a:pPr>
            <a:r>
              <a:rPr lang="en-US" sz="1800" dirty="0"/>
              <a:t>The size of the area that slips during an earthquake is increases with earthquake size.</a:t>
            </a:r>
          </a:p>
          <a:p>
            <a:pPr>
              <a:spcBef>
                <a:spcPct val="50000"/>
              </a:spcBef>
            </a:pPr>
            <a:r>
              <a:rPr lang="en-US" sz="1800" dirty="0"/>
              <a:t>The largest earthquakes generally rupture the entire depth of the fault, which is controlled by temperature. </a:t>
            </a:r>
          </a:p>
          <a:p>
            <a:pPr>
              <a:spcBef>
                <a:spcPct val="50000"/>
              </a:spcBef>
            </a:pPr>
            <a:r>
              <a:rPr lang="en-US" sz="1800" dirty="0"/>
              <a:t>The temperature increases with depth to a point where the rocks become plastic and no longer store the elastic strain energy necessary to fail suddenly.</a:t>
            </a:r>
          </a:p>
        </p:txBody>
      </p:sp>
      <p:pic>
        <p:nvPicPr>
          <p:cNvPr id="8" name="Picture 3" descr="eq_rupt_area"/>
          <p:cNvPicPr>
            <a:picLocks noChangeAspect="1" noChangeArrowheads="1"/>
          </p:cNvPicPr>
          <p:nvPr/>
        </p:nvPicPr>
        <p:blipFill>
          <a:blip r:embed="rId2" cstate="print"/>
          <a:srcRect/>
          <a:stretch>
            <a:fillRect/>
          </a:stretch>
        </p:blipFill>
        <p:spPr bwMode="auto">
          <a:xfrm>
            <a:off x="5105400" y="1752600"/>
            <a:ext cx="3268663" cy="1806575"/>
          </a:xfrm>
          <a:prstGeom prst="rect">
            <a:avLst/>
          </a:prstGeom>
          <a:noFill/>
          <a:ln w="9525">
            <a:noFill/>
            <a:miter lim="800000"/>
            <a:headEnd/>
            <a:tailEnd/>
          </a:ln>
        </p:spPr>
      </p:pic>
      <p:sp>
        <p:nvSpPr>
          <p:cNvPr id="9" name="Text Box 4"/>
          <p:cNvSpPr txBox="1">
            <a:spLocks noChangeArrowheads="1"/>
          </p:cNvSpPr>
          <p:nvPr/>
        </p:nvSpPr>
        <p:spPr bwMode="auto">
          <a:xfrm>
            <a:off x="4716016" y="3717032"/>
            <a:ext cx="4038600" cy="915988"/>
          </a:xfrm>
          <a:prstGeom prst="rect">
            <a:avLst/>
          </a:prstGeom>
          <a:noFill/>
          <a:ln w="9525">
            <a:noFill/>
            <a:miter lim="800000"/>
            <a:headEnd/>
            <a:tailEnd/>
          </a:ln>
        </p:spPr>
        <p:txBody>
          <a:bodyPr>
            <a:spAutoFit/>
          </a:bodyPr>
          <a:lstStyle/>
          <a:p>
            <a:pPr>
              <a:spcBef>
                <a:spcPct val="50000"/>
              </a:spcBef>
            </a:pPr>
            <a:r>
              <a:rPr lang="en-US" sz="1800" dirty="0"/>
              <a:t>The shaded regions on the fault surface are the areas that rupture during different size events</a:t>
            </a:r>
          </a:p>
        </p:txBody>
      </p:sp>
    </p:spTree>
    <p:extLst>
      <p:ext uri="{BB962C8B-B14F-4D97-AF65-F5344CB8AC3E}">
        <p14:creationId xmlns:p14="http://schemas.microsoft.com/office/powerpoint/2010/main" val="3571382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27</a:t>
            </a:fld>
            <a:endParaRPr lang="it-IT" sz="1400" b="1" dirty="0"/>
          </a:p>
        </p:txBody>
      </p:sp>
      <p:sp>
        <p:nvSpPr>
          <p:cNvPr id="15" name="Text Box 4"/>
          <p:cNvSpPr txBox="1">
            <a:spLocks noChangeArrowheads="1"/>
          </p:cNvSpPr>
          <p:nvPr/>
        </p:nvSpPr>
        <p:spPr bwMode="auto">
          <a:xfrm>
            <a:off x="467098" y="1084467"/>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aftershock</a:t>
            </a:r>
          </a:p>
        </p:txBody>
      </p:sp>
      <p:grpSp>
        <p:nvGrpSpPr>
          <p:cNvPr id="11" name="Group 12"/>
          <p:cNvGrpSpPr>
            <a:grpSpLocks/>
          </p:cNvGrpSpPr>
          <p:nvPr/>
        </p:nvGrpSpPr>
        <p:grpSpPr bwMode="auto">
          <a:xfrm>
            <a:off x="395536" y="1876654"/>
            <a:ext cx="8640763" cy="1569660"/>
            <a:chOff x="107504" y="1412776"/>
            <a:chExt cx="8640960" cy="1569472"/>
          </a:xfrm>
        </p:grpSpPr>
        <p:sp>
          <p:nvSpPr>
            <p:cNvPr id="12" name="TextBox 11"/>
            <p:cNvSpPr txBox="1"/>
            <p:nvPr/>
          </p:nvSpPr>
          <p:spPr>
            <a:xfrm>
              <a:off x="107504" y="1412776"/>
              <a:ext cx="8640960" cy="1569472"/>
            </a:xfrm>
            <a:prstGeom prst="rect">
              <a:avLst/>
            </a:prstGeom>
            <a:noFill/>
          </p:spPr>
          <p:txBody>
            <a:bodyPr>
              <a:spAutoFit/>
            </a:bodyPr>
            <a:lstStyle/>
            <a:p>
              <a:pPr marL="342900" indent="-342900" algn="just">
                <a:buFontTx/>
                <a:buAutoNum type="arabicPeriod"/>
                <a:defRPr/>
              </a:pPr>
              <a:r>
                <a:rPr lang="en-US" sz="1600" dirty="0"/>
                <a:t>Occur after each strong earthquake</a:t>
              </a:r>
            </a:p>
            <a:p>
              <a:pPr marL="342900" indent="-342900" algn="just">
                <a:buFontTx/>
                <a:buAutoNum type="arabicPeriod"/>
                <a:defRPr/>
              </a:pPr>
              <a:r>
                <a:rPr lang="en-US" sz="1600" dirty="0"/>
                <a:t>The biggest replica is typically at least one unit of magnitude smaller than the main event</a:t>
              </a:r>
              <a:endParaRPr lang="it-IT" sz="1600" dirty="0">
                <a:latin typeface="+mn-lt"/>
                <a:cs typeface="Arial" charset="0"/>
              </a:endParaRPr>
            </a:p>
            <a:p>
              <a:pPr marL="342900" indent="-342900" algn="just">
                <a:buFontTx/>
                <a:buAutoNum type="arabicPeriod"/>
                <a:defRPr/>
              </a:pPr>
              <a:r>
                <a:rPr lang="en-US" sz="1600" dirty="0"/>
                <a:t>The sum of the energy associated with the sequence of aftershocks is usually 5-10% of that released from the main event          is a secondary process</a:t>
              </a:r>
              <a:endParaRPr lang="it-IT" sz="1600" dirty="0">
                <a:latin typeface="+mn-lt"/>
                <a:cs typeface="Arial" charset="0"/>
              </a:endParaRPr>
            </a:p>
            <a:p>
              <a:pPr marL="342900" indent="-342900" algn="just">
                <a:buFontTx/>
                <a:buAutoNum type="arabicPeriod"/>
                <a:defRPr/>
              </a:pPr>
              <a:r>
                <a:rPr lang="en-US" sz="1600" dirty="0"/>
                <a:t>By studying the Japanese earthquakes (1981) OMORI showed that the number of replicas decreases with time after the main event and follows the law of OMORI</a:t>
              </a:r>
              <a:endParaRPr lang="it-IT" sz="1600" dirty="0">
                <a:latin typeface="+mn-lt"/>
                <a:cs typeface="Arial" charset="0"/>
              </a:endParaRPr>
            </a:p>
          </p:txBody>
        </p:sp>
        <p:cxnSp>
          <p:nvCxnSpPr>
            <p:cNvPr id="13" name="Straight Arrow Connector 12"/>
            <p:cNvCxnSpPr/>
            <p:nvPr/>
          </p:nvCxnSpPr>
          <p:spPr>
            <a:xfrm>
              <a:off x="3059453" y="2348669"/>
              <a:ext cx="2889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a:blip r:embed="rId3" cstate="print"/>
          <a:srcRect/>
          <a:stretch>
            <a:fillRect/>
          </a:stretch>
        </p:blipFill>
        <p:spPr bwMode="auto">
          <a:xfrm>
            <a:off x="107504" y="4364038"/>
            <a:ext cx="3671888" cy="1992312"/>
          </a:xfrm>
          <a:prstGeom prst="rect">
            <a:avLst/>
          </a:prstGeom>
          <a:noFill/>
          <a:ln w="9525">
            <a:noFill/>
            <a:miter lim="800000"/>
            <a:headEnd/>
            <a:tailEnd/>
          </a:ln>
        </p:spPr>
      </p:pic>
      <p:graphicFrame>
        <p:nvGraphicFramePr>
          <p:cNvPr id="16" name="Object 3"/>
          <p:cNvGraphicFramePr>
            <a:graphicFrameLocks noChangeAspect="1"/>
          </p:cNvGraphicFramePr>
          <p:nvPr>
            <p:extLst/>
          </p:nvPr>
        </p:nvGraphicFramePr>
        <p:xfrm>
          <a:off x="1331640" y="4048745"/>
          <a:ext cx="935707" cy="630585"/>
        </p:xfrm>
        <a:graphic>
          <a:graphicData uri="http://schemas.openxmlformats.org/presentationml/2006/ole">
            <mc:AlternateContent xmlns:mc="http://schemas.openxmlformats.org/markup-compatibility/2006">
              <mc:Choice xmlns:v="urn:schemas-microsoft-com:vml" Requires="v">
                <p:oleObj spid="_x0000_s137247" name="Equation" r:id="rId4" imgW="583920" imgH="393480" progId="Equation.3">
                  <p:embed/>
                </p:oleObj>
              </mc:Choice>
              <mc:Fallback>
                <p:oleObj name="Equation" r:id="rId4" imgW="5839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048745"/>
                        <a:ext cx="935707" cy="630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5220" name="Picture 20" descr="Risultati immagini per aftershock sequence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483" y="3779078"/>
            <a:ext cx="4007433" cy="25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263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7785457" cy="395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203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628800"/>
            <a:ext cx="4536504" cy="44381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64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a:t>
            </a:fld>
            <a:endParaRPr lang="it-IT" sz="1400" b="1" dirty="0"/>
          </a:p>
        </p:txBody>
      </p:sp>
      <p:grpSp>
        <p:nvGrpSpPr>
          <p:cNvPr id="7" name="Group 6"/>
          <p:cNvGrpSpPr/>
          <p:nvPr/>
        </p:nvGrpSpPr>
        <p:grpSpPr>
          <a:xfrm>
            <a:off x="179512" y="1268760"/>
            <a:ext cx="8761814" cy="4767833"/>
            <a:chOff x="179512" y="1268760"/>
            <a:chExt cx="8761814" cy="4767833"/>
          </a:xfrm>
        </p:grpSpPr>
        <p:pic>
          <p:nvPicPr>
            <p:cNvPr id="8" name="Picture 3"/>
            <p:cNvPicPr>
              <a:picLocks noChangeAspect="1" noChangeArrowheads="1"/>
            </p:cNvPicPr>
            <p:nvPr/>
          </p:nvPicPr>
          <p:blipFill>
            <a:blip r:embed="rId3" cstate="print"/>
            <a:srcRect/>
            <a:stretch>
              <a:fillRect/>
            </a:stretch>
          </p:blipFill>
          <p:spPr bwMode="auto">
            <a:xfrm>
              <a:off x="4788024" y="1268760"/>
              <a:ext cx="4153302" cy="1362645"/>
            </a:xfrm>
            <a:prstGeom prst="rect">
              <a:avLst/>
            </a:prstGeom>
            <a:noFill/>
            <a:ln w="9525">
              <a:noFill/>
              <a:miter lim="800000"/>
              <a:headEnd/>
              <a:tailEnd/>
            </a:ln>
          </p:spPr>
        </p:pic>
        <p:pic>
          <p:nvPicPr>
            <p:cNvPr id="11" name="Picture 4" descr="dia_richter_scale"/>
            <p:cNvPicPr>
              <a:picLocks noChangeAspect="1" noChangeArrowheads="1"/>
            </p:cNvPicPr>
            <p:nvPr/>
          </p:nvPicPr>
          <p:blipFill>
            <a:blip r:embed="rId4" cstate="print"/>
            <a:srcRect/>
            <a:stretch>
              <a:fillRect/>
            </a:stretch>
          </p:blipFill>
          <p:spPr bwMode="auto">
            <a:xfrm>
              <a:off x="179512" y="1340768"/>
              <a:ext cx="4572000" cy="4695825"/>
            </a:xfrm>
            <a:prstGeom prst="rect">
              <a:avLst/>
            </a:prstGeom>
            <a:noFill/>
            <a:ln w="9525">
              <a:solidFill>
                <a:schemeClr val="tx1"/>
              </a:solidFill>
              <a:miter lim="800000"/>
              <a:headEnd/>
              <a:tailEnd/>
            </a:ln>
          </p:spPr>
        </p:pic>
        <p:graphicFrame>
          <p:nvGraphicFramePr>
            <p:cNvPr id="214018" name="Object 2"/>
            <p:cNvGraphicFramePr>
              <a:graphicFrameLocks noChangeAspect="1"/>
            </p:cNvGraphicFramePr>
            <p:nvPr/>
          </p:nvGraphicFramePr>
          <p:xfrm>
            <a:off x="5220072" y="2852936"/>
            <a:ext cx="3456384" cy="309368"/>
          </p:xfrm>
          <a:graphic>
            <a:graphicData uri="http://schemas.openxmlformats.org/presentationml/2006/ole">
              <mc:AlternateContent xmlns:mc="http://schemas.openxmlformats.org/markup-compatibility/2006">
                <mc:Choice xmlns:v="urn:schemas-microsoft-com:vml" Requires="v">
                  <p:oleObj spid="_x0000_s130079" name="Equation" r:id="rId5" imgW="3111480" imgH="279360" progId="Equation.3">
                    <p:embed/>
                  </p:oleObj>
                </mc:Choice>
                <mc:Fallback>
                  <p:oleObj name="Equation" r:id="rId5" imgW="3111480" imgH="2793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2852936"/>
                          <a:ext cx="3456384" cy="309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2" name="Picture 5" descr="6a1 copy"/>
            <p:cNvPicPr>
              <a:picLocks noChangeAspect="1" noChangeArrowheads="1"/>
            </p:cNvPicPr>
            <p:nvPr/>
          </p:nvPicPr>
          <p:blipFill>
            <a:blip r:embed="rId7" cstate="print"/>
            <a:srcRect/>
            <a:stretch>
              <a:fillRect/>
            </a:stretch>
          </p:blipFill>
          <p:spPr bwMode="auto">
            <a:xfrm>
              <a:off x="5004048" y="3501008"/>
              <a:ext cx="3917776" cy="2142534"/>
            </a:xfrm>
            <a:prstGeom prst="rect">
              <a:avLst/>
            </a:prstGeom>
            <a:noFill/>
          </p:spPr>
        </p:pic>
      </p:grpSp>
    </p:spTree>
    <p:extLst>
      <p:ext uri="{BB962C8B-B14F-4D97-AF65-F5344CB8AC3E}">
        <p14:creationId xmlns:p14="http://schemas.microsoft.com/office/powerpoint/2010/main" val="429056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eti_agg_28ott_1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6951138" cy="490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4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egacy.ingv.it/roma/attivita/sismologia/sorgentesismica/esempi/irpinia/figur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68" y="1969426"/>
            <a:ext cx="3840500" cy="2976389"/>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legacy.ingv.it/roma/attivita/sismologia/sorgentesismica/esempi/irpinia/figur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378" y="2381114"/>
            <a:ext cx="3861910" cy="21530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31840" y="1196752"/>
            <a:ext cx="2886368" cy="371512"/>
          </a:xfrm>
          <a:prstGeom prst="rect">
            <a:avLst/>
          </a:prstGeom>
        </p:spPr>
        <p:txBody>
          <a:bodyPr wrap="none">
            <a:spAutoFit/>
          </a:bodyPr>
          <a:lstStyle/>
          <a:p>
            <a:r>
              <a:rPr lang="it-IT" sz="1814" dirty="0">
                <a:effectLst>
                  <a:outerShdw blurRad="38100" dist="38100" dir="2700000" algn="tl">
                    <a:srgbClr val="000000">
                      <a:alpha val="43137"/>
                    </a:srgbClr>
                  </a:outerShdw>
                </a:effectLst>
                <a:latin typeface="Verdana" panose="020B0604030504040204" pitchFamily="34" charset="0"/>
              </a:rPr>
              <a:t>Terremoto Irpinia 1980</a:t>
            </a:r>
            <a:endParaRPr lang="it-IT" sz="1814"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81" y="5089589"/>
            <a:ext cx="627037" cy="812065"/>
          </a:xfrm>
          <a:prstGeom prst="rect">
            <a:avLst/>
          </a:prstGeom>
        </p:spPr>
      </p:pic>
    </p:spTree>
    <p:extLst>
      <p:ext uri="{BB962C8B-B14F-4D97-AF65-F5344CB8AC3E}">
        <p14:creationId xmlns:p14="http://schemas.microsoft.com/office/powerpoint/2010/main" val="11518355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B295A5-A860-4DD3-9F1E-5DA9676186CC}" type="slidenum">
              <a:rPr lang="en-US" altLang="it-IT" sz="1400" smtClean="0">
                <a:ea typeface="ヒラギノ角ゴ Pro W3" charset="-128"/>
              </a:rPr>
              <a:pPr>
                <a:spcBef>
                  <a:spcPct val="0"/>
                </a:spcBef>
                <a:buFontTx/>
                <a:buNone/>
              </a:pPr>
              <a:t>32</a:t>
            </a:fld>
            <a:endParaRPr lang="en-US" altLang="it-IT" sz="1400">
              <a:ea typeface="ヒラギノ角ゴ Pro W3" charset="-128"/>
            </a:endParaRPr>
          </a:p>
        </p:txBody>
      </p:sp>
      <p:sp>
        <p:nvSpPr>
          <p:cNvPr id="13315" name="Text Box 2"/>
          <p:cNvSpPr txBox="1">
            <a:spLocks noChangeArrowheads="1"/>
          </p:cNvSpPr>
          <p:nvPr/>
        </p:nvSpPr>
        <p:spPr bwMode="auto">
          <a:xfrm>
            <a:off x="381000" y="1780952"/>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800">
              <a:ea typeface="ヒラギノ角ゴ Pro W3" charset="-128"/>
            </a:endParaRPr>
          </a:p>
        </p:txBody>
      </p:sp>
      <p:grpSp>
        <p:nvGrpSpPr>
          <p:cNvPr id="13316" name="Group 8"/>
          <p:cNvGrpSpPr>
            <a:grpSpLocks/>
          </p:cNvGrpSpPr>
          <p:nvPr/>
        </p:nvGrpSpPr>
        <p:grpSpPr bwMode="auto">
          <a:xfrm>
            <a:off x="3513138" y="2668365"/>
            <a:ext cx="5435600" cy="3265487"/>
            <a:chOff x="3708400" y="2276475"/>
            <a:chExt cx="5435600" cy="3265488"/>
          </a:xfrm>
        </p:grpSpPr>
        <p:pic>
          <p:nvPicPr>
            <p:cNvPr id="13326" name="Picture 4" descr="Fig2-CFS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276475"/>
              <a:ext cx="54356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7"/>
            <p:cNvSpPr>
              <a:spLocks noChangeArrowheads="1"/>
            </p:cNvSpPr>
            <p:nvPr/>
          </p:nvSpPr>
          <p:spPr bwMode="auto">
            <a:xfrm>
              <a:off x="5795962" y="3379787"/>
              <a:ext cx="215900" cy="265113"/>
            </a:xfrm>
            <a:prstGeom prst="star5">
              <a:avLst/>
            </a:prstGeom>
            <a:solidFill>
              <a:srgbClr val="FF3300"/>
            </a:solidFill>
            <a:ln w="15875">
              <a:solidFill>
                <a:schemeClr val="tx1"/>
              </a:solidFill>
              <a:miter lim="800000"/>
              <a:headEnd/>
              <a:tailEnd/>
            </a:ln>
            <a:effectLst/>
          </p:spPr>
          <p:txBody>
            <a:bodyPr wrap="none" anchor="ctr"/>
            <a:lstStyle/>
            <a:p>
              <a:pPr>
                <a:defRPr/>
              </a:pPr>
              <a:endParaRPr lang="en-US"/>
            </a:p>
          </p:txBody>
        </p:sp>
      </p:grpSp>
      <p:sp>
        <p:nvSpPr>
          <p:cNvPr id="11" name="Text Box 5"/>
          <p:cNvSpPr txBox="1">
            <a:spLocks noChangeArrowheads="1"/>
          </p:cNvSpPr>
          <p:nvPr/>
        </p:nvSpPr>
        <p:spPr bwMode="auto">
          <a:xfrm>
            <a:off x="-180975" y="1196752"/>
            <a:ext cx="9601200" cy="1322388"/>
          </a:xfrm>
          <a:prstGeom prst="rect">
            <a:avLst/>
          </a:prstGeom>
          <a:noFill/>
          <a:ln w="9525">
            <a:noFill/>
            <a:miter lim="800000"/>
            <a:headEnd/>
            <a:tailEnd/>
          </a:ln>
        </p:spPr>
        <p:txBody>
          <a:bodyPr>
            <a:spAutoFit/>
          </a:bodyPr>
          <a:lstStyle/>
          <a:p>
            <a:pPr algn="ctr">
              <a:defRPr/>
            </a:pPr>
            <a:r>
              <a:rPr lang="en-US" dirty="0" err="1">
                <a:latin typeface="+mj-lt"/>
              </a:rPr>
              <a:t>Visco</a:t>
            </a:r>
            <a:r>
              <a:rPr lang="en-US" dirty="0">
                <a:latin typeface="+mj-lt"/>
              </a:rPr>
              <a:t>-elastic modeling and stress evolution since 1511 up to 2004 accounting for </a:t>
            </a:r>
            <a:r>
              <a:rPr lang="en-US" dirty="0" err="1">
                <a:latin typeface="+mj-lt"/>
              </a:rPr>
              <a:t>coseismic</a:t>
            </a:r>
            <a:r>
              <a:rPr lang="en-US" dirty="0">
                <a:latin typeface="+mj-lt"/>
              </a:rPr>
              <a:t> and </a:t>
            </a:r>
            <a:r>
              <a:rPr lang="en-US" dirty="0" err="1">
                <a:latin typeface="+mj-lt"/>
              </a:rPr>
              <a:t>postseismic</a:t>
            </a:r>
            <a:r>
              <a:rPr lang="en-US" dirty="0">
                <a:latin typeface="+mj-lt"/>
              </a:rPr>
              <a:t> deformation </a:t>
            </a:r>
          </a:p>
          <a:p>
            <a:pPr algn="ctr">
              <a:defRPr/>
            </a:pPr>
            <a:r>
              <a:rPr lang="en-US" dirty="0">
                <a:latin typeface="+mj-lt"/>
              </a:rPr>
              <a:t>of each past major event</a:t>
            </a:r>
            <a:r>
              <a:rPr lang="it-IT" sz="2800" dirty="0">
                <a:latin typeface="+mj-lt"/>
              </a:rPr>
              <a:t> </a:t>
            </a:r>
          </a:p>
          <a:p>
            <a:pPr algn="ctr">
              <a:defRPr/>
            </a:pPr>
            <a:r>
              <a:rPr lang="it-IT" sz="1600" dirty="0">
                <a:latin typeface="+mj-lt"/>
              </a:rPr>
              <a:t>(Borghi, Aoudia- </a:t>
            </a:r>
            <a:r>
              <a:rPr lang="it-IT" sz="1600" i="1" dirty="0">
                <a:latin typeface="+mj-lt"/>
              </a:rPr>
              <a:t>Tectonophysics</a:t>
            </a:r>
            <a:r>
              <a:rPr lang="it-IT" sz="1600" dirty="0">
                <a:latin typeface="+mj-lt"/>
              </a:rPr>
              <a:t>, 2009)</a:t>
            </a:r>
          </a:p>
        </p:txBody>
      </p:sp>
      <p:sp>
        <p:nvSpPr>
          <p:cNvPr id="13318" name="Text Box 6"/>
          <p:cNvSpPr txBox="1">
            <a:spLocks noChangeArrowheads="1"/>
          </p:cNvSpPr>
          <p:nvPr/>
        </p:nvSpPr>
        <p:spPr bwMode="auto">
          <a:xfrm>
            <a:off x="0" y="2619152"/>
            <a:ext cx="35639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3300"/>
              </a:buClr>
              <a:buFont typeface="Wingdings" panose="05000000000000000000" pitchFamily="2" charset="2"/>
              <a:buChar char="Ø"/>
            </a:pPr>
            <a:r>
              <a:rPr lang="en-US" altLang="it-IT" sz="1600" dirty="0">
                <a:ea typeface="ヒラギノ角ゴ Pro W3" charset="-128"/>
              </a:rPr>
              <a:t>3-D Finite Elements Method</a:t>
            </a:r>
          </a:p>
          <a:p>
            <a:pPr>
              <a:spcBef>
                <a:spcPct val="0"/>
              </a:spcBef>
              <a:buClr>
                <a:srgbClr val="FF3300"/>
              </a:buClr>
              <a:buFont typeface="Wingdings" panose="05000000000000000000" pitchFamily="2" charset="2"/>
              <a:buNone/>
            </a:pPr>
            <a:endParaRPr lang="en-US" altLang="it-IT" sz="1600" dirty="0">
              <a:ea typeface="ヒラギノ角ゴ Pro W3" charset="-128"/>
            </a:endParaRPr>
          </a:p>
          <a:p>
            <a:pPr>
              <a:spcBef>
                <a:spcPct val="0"/>
              </a:spcBef>
              <a:buClr>
                <a:srgbClr val="FF3300"/>
              </a:buClr>
              <a:buFont typeface="Wingdings" panose="05000000000000000000" pitchFamily="2" charset="2"/>
              <a:buChar char="Ø"/>
            </a:pPr>
            <a:r>
              <a:rPr lang="en-US" altLang="it-IT" sz="1600" dirty="0">
                <a:ea typeface="ヒラギノ角ゴ Pro W3" charset="-128"/>
              </a:rPr>
              <a:t>domain boundaries extending 100 km away from the most external point of each fault </a:t>
            </a:r>
          </a:p>
          <a:p>
            <a:pPr>
              <a:spcBef>
                <a:spcPct val="0"/>
              </a:spcBef>
              <a:buClr>
                <a:srgbClr val="FF3300"/>
              </a:buClr>
              <a:buFont typeface="Wingdings" panose="05000000000000000000" pitchFamily="2" charset="2"/>
              <a:buNone/>
            </a:pPr>
            <a:endParaRPr lang="en-US" altLang="it-IT" sz="1600" dirty="0">
              <a:ea typeface="ヒラギノ角ゴ Pro W3" charset="-128"/>
            </a:endParaRPr>
          </a:p>
          <a:p>
            <a:pPr>
              <a:spcBef>
                <a:spcPct val="0"/>
              </a:spcBef>
              <a:buClr>
                <a:srgbClr val="FF3300"/>
              </a:buClr>
              <a:buFont typeface="Wingdings" panose="05000000000000000000" pitchFamily="2" charset="2"/>
              <a:buChar char="Ø"/>
            </a:pPr>
            <a:r>
              <a:rPr lang="en-US" altLang="it-IT" sz="1600" dirty="0">
                <a:ea typeface="ヒラギノ角ゴ Pro W3" charset="-128"/>
              </a:rPr>
              <a:t>an Earth model comprised by a 16-km-thick elastic upper curst, a viscoelastic lower crust with viscosity 10</a:t>
            </a:r>
            <a:r>
              <a:rPr lang="en-US" altLang="it-IT" sz="1600" baseline="30000" dirty="0">
                <a:ea typeface="ヒラギノ角ゴ Pro W3" charset="-128"/>
              </a:rPr>
              <a:t>19</a:t>
            </a:r>
            <a:r>
              <a:rPr lang="en-US" altLang="it-IT" sz="1600" dirty="0">
                <a:ea typeface="ヒラギノ角ゴ Pro W3" charset="-128"/>
              </a:rPr>
              <a:t> Pa s between a depth of 16 km and the Moho at 37 km and a viscoelastic lithospheric mantle with viscosity 10</a:t>
            </a:r>
            <a:r>
              <a:rPr lang="en-US" altLang="it-IT" sz="1600" baseline="30000" dirty="0">
                <a:ea typeface="ヒラギノ角ゴ Pro W3" charset="-128"/>
              </a:rPr>
              <a:t>21</a:t>
            </a:r>
            <a:r>
              <a:rPr lang="en-US" altLang="it-IT" sz="1600" dirty="0">
                <a:ea typeface="ヒラギノ角ゴ Pro W3" charset="-128"/>
              </a:rPr>
              <a:t> Pa s.</a:t>
            </a:r>
            <a:endParaRPr lang="it-IT" altLang="it-IT" sz="1600" dirty="0">
              <a:ea typeface="ヒラギノ角ゴ Pro W3" charset="-128"/>
            </a:endParaRPr>
          </a:p>
        </p:txBody>
      </p:sp>
    </p:spTree>
    <p:extLst>
      <p:ext uri="{BB962C8B-B14F-4D97-AF65-F5344CB8AC3E}">
        <p14:creationId xmlns:p14="http://schemas.microsoft.com/office/powerpoint/2010/main" val="1348329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33</a:t>
            </a:fld>
            <a:endParaRPr lang="it-IT" sz="1400" b="1" dirty="0"/>
          </a:p>
        </p:txBody>
      </p:sp>
      <p:sp>
        <p:nvSpPr>
          <p:cNvPr id="17" name="TextBox 16"/>
          <p:cNvSpPr txBox="1"/>
          <p:nvPr/>
        </p:nvSpPr>
        <p:spPr>
          <a:xfrm>
            <a:off x="107950" y="1412875"/>
            <a:ext cx="8640763" cy="2062103"/>
          </a:xfrm>
          <a:prstGeom prst="rect">
            <a:avLst/>
          </a:prstGeom>
          <a:noFill/>
        </p:spPr>
        <p:txBody>
          <a:bodyPr>
            <a:spAutoFit/>
          </a:bodyPr>
          <a:lstStyle/>
          <a:p>
            <a:pPr marL="342900" indent="-342900" algn="just">
              <a:buFont typeface="+mj-lt"/>
              <a:buAutoNum type="arabicPeriod" startAt="5"/>
              <a:defRPr/>
            </a:pPr>
            <a:r>
              <a:rPr lang="it-IT" sz="1600" dirty="0">
                <a:latin typeface="+mn-lt"/>
                <a:cs typeface="Arial" charset="0"/>
              </a:rPr>
              <a:t>The aftershocks occur:</a:t>
            </a:r>
          </a:p>
          <a:p>
            <a:pPr marL="342900" indent="-342900" algn="just">
              <a:defRPr/>
            </a:pPr>
            <a:endParaRPr lang="it-IT" sz="1600" dirty="0">
              <a:latin typeface="+mn-lt"/>
              <a:cs typeface="Arial" charset="0"/>
            </a:endParaRPr>
          </a:p>
          <a:p>
            <a:pPr marL="1257300" lvl="2" indent="-342900" algn="just">
              <a:buFont typeface="+mj-lt"/>
              <a:buAutoNum type="alphaLcParenR"/>
              <a:defRPr/>
            </a:pPr>
            <a:r>
              <a:rPr lang="it-IT" sz="1600" dirty="0">
                <a:latin typeface="+mn-lt"/>
                <a:cs typeface="Arial" charset="0"/>
              </a:rPr>
              <a:t>On a fault</a:t>
            </a:r>
          </a:p>
          <a:p>
            <a:pPr marL="2171700" lvl="4" indent="-342900" algn="just">
              <a:buFont typeface="+mj-lt"/>
              <a:buAutoNum type="arabicPeriod"/>
              <a:defRPr/>
            </a:pPr>
            <a:r>
              <a:rPr lang="it-IT" sz="1600" dirty="0">
                <a:latin typeface="+mn-lt"/>
                <a:cs typeface="Arial" charset="0"/>
              </a:rPr>
              <a:t>On the fault plane</a:t>
            </a:r>
          </a:p>
          <a:p>
            <a:pPr marL="2171700" lvl="4" indent="-342900" algn="just">
              <a:buFont typeface="+mj-lt"/>
              <a:buAutoNum type="arabicPeriod"/>
              <a:defRPr/>
            </a:pPr>
            <a:r>
              <a:rPr lang="en-US" sz="1600" dirty="0"/>
              <a:t>At the end of the fault where stress to increase due to the major earthquake</a:t>
            </a:r>
            <a:endParaRPr lang="it-IT" sz="1600" dirty="0">
              <a:latin typeface="+mn-lt"/>
              <a:cs typeface="Arial" charset="0"/>
            </a:endParaRPr>
          </a:p>
          <a:p>
            <a:pPr marL="1257300" lvl="2" indent="-342900" algn="just">
              <a:buFont typeface="+mj-lt"/>
              <a:buAutoNum type="alphaLcParenR"/>
              <a:defRPr/>
            </a:pPr>
            <a:r>
              <a:rPr lang="it-IT" sz="1600" dirty="0">
                <a:latin typeface="+mn-lt"/>
                <a:cs typeface="Arial" charset="0"/>
              </a:rPr>
              <a:t>Around the fault</a:t>
            </a:r>
          </a:p>
          <a:p>
            <a:pPr marL="2171700" lvl="4" indent="-342900" algn="just">
              <a:buFont typeface="+mj-lt"/>
              <a:buAutoNum type="arabicPeriod"/>
              <a:defRPr/>
            </a:pPr>
            <a:endParaRPr lang="it-IT" sz="1600" dirty="0">
              <a:latin typeface="+mn-lt"/>
              <a:cs typeface="Arial" charset="0"/>
            </a:endParaRPr>
          </a:p>
        </p:txBody>
      </p:sp>
      <p:sp>
        <p:nvSpPr>
          <p:cNvPr id="18" name="TextBox 12"/>
          <p:cNvSpPr txBox="1">
            <a:spLocks noChangeArrowheads="1"/>
          </p:cNvSpPr>
          <p:nvPr/>
        </p:nvSpPr>
        <p:spPr bwMode="auto">
          <a:xfrm>
            <a:off x="611560" y="5661248"/>
            <a:ext cx="8208963" cy="831850"/>
          </a:xfrm>
          <a:prstGeom prst="rect">
            <a:avLst/>
          </a:prstGeom>
          <a:noFill/>
          <a:ln w="9525">
            <a:noFill/>
            <a:miter lim="800000"/>
            <a:headEnd/>
            <a:tailEnd/>
          </a:ln>
        </p:spPr>
        <p:txBody>
          <a:bodyPr>
            <a:spAutoFit/>
          </a:bodyPr>
          <a:lstStyle/>
          <a:p>
            <a:pPr>
              <a:defRPr/>
            </a:pPr>
            <a:r>
              <a:rPr lang="it-IT" sz="1600" dirty="0">
                <a:latin typeface="+mn-lt"/>
                <a:cs typeface="Arial" charset="0"/>
              </a:rPr>
              <a:t>Sezione schematica strutturale dell’area ipocentrale dell’Emilia ritracciata da Toscani et al., 2009</a:t>
            </a:r>
            <a:r>
              <a:rPr lang="en-US" sz="1600" b="1" dirty="0">
                <a:latin typeface="Arial" charset="0"/>
                <a:cs typeface="Arial" charset="0"/>
              </a:rPr>
              <a:t> </a:t>
            </a:r>
            <a:r>
              <a:rPr lang="en-US" sz="1600" dirty="0">
                <a:latin typeface="Arial" charset="0"/>
                <a:cs typeface="Arial" charset="0"/>
              </a:rPr>
              <a:t>(</a:t>
            </a:r>
            <a:r>
              <a:rPr lang="en-US" sz="1600" dirty="0" err="1">
                <a:latin typeface="Arial" charset="0"/>
                <a:cs typeface="Arial" charset="0"/>
              </a:rPr>
              <a:t>Da</a:t>
            </a:r>
            <a:r>
              <a:rPr lang="en-US" sz="1600" dirty="0">
                <a:latin typeface="Arial" charset="0"/>
                <a:cs typeface="Arial" charset="0"/>
              </a:rPr>
              <a:t> </a:t>
            </a:r>
            <a:r>
              <a:rPr lang="en-US" sz="1600" dirty="0">
                <a:latin typeface="+mn-lt"/>
                <a:cs typeface="Arial" charset="0"/>
              </a:rPr>
              <a:t>THE FERRARA ARC THRUST EARTHQUAKES OF MAY-JUNE 2012 (NORTHERN ITALY):</a:t>
            </a:r>
            <a:r>
              <a:rPr lang="it-IT" sz="1600" dirty="0">
                <a:latin typeface="+mn-lt"/>
                <a:cs typeface="Arial" charset="0"/>
              </a:rPr>
              <a:t>STRONG-MOTION AND GEOLOGICAL OBSERVATIONS-– REPORT I)</a:t>
            </a:r>
          </a:p>
        </p:txBody>
      </p:sp>
      <p:pic>
        <p:nvPicPr>
          <p:cNvPr id="19" name="Picture 2"/>
          <p:cNvPicPr>
            <a:picLocks noChangeAspect="1" noChangeArrowheads="1"/>
          </p:cNvPicPr>
          <p:nvPr/>
        </p:nvPicPr>
        <p:blipFill>
          <a:blip r:embed="rId2" cstate="print"/>
          <a:srcRect/>
          <a:stretch>
            <a:fillRect/>
          </a:stretch>
        </p:blipFill>
        <p:spPr bwMode="auto">
          <a:xfrm>
            <a:off x="1116013" y="4005263"/>
            <a:ext cx="7042150" cy="1403350"/>
          </a:xfrm>
          <a:prstGeom prst="rect">
            <a:avLst/>
          </a:prstGeom>
          <a:noFill/>
          <a:ln w="9525">
            <a:noFill/>
            <a:miter lim="800000"/>
            <a:headEnd/>
            <a:tailEnd/>
          </a:ln>
        </p:spPr>
      </p:pic>
    </p:spTree>
    <p:extLst>
      <p:ext uri="{BB962C8B-B14F-4D97-AF65-F5344CB8AC3E}">
        <p14:creationId xmlns:p14="http://schemas.microsoft.com/office/powerpoint/2010/main" val="38898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7819" y="1156093"/>
            <a:ext cx="7105931" cy="4599431"/>
            <a:chOff x="990608" y="1045551"/>
            <a:chExt cx="8446487" cy="5383285"/>
          </a:xfrm>
        </p:grpSpPr>
        <p:pic>
          <p:nvPicPr>
            <p:cNvPr id="19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8" y="1045551"/>
              <a:ext cx="6878162" cy="53832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AutoShape 5"/>
            <p:cNvSpPr>
              <a:spLocks noChangeArrowheads="1"/>
            </p:cNvSpPr>
            <p:nvPr/>
          </p:nvSpPr>
          <p:spPr bwMode="auto">
            <a:xfrm>
              <a:off x="5758949" y="3395877"/>
              <a:ext cx="1633131" cy="587582"/>
            </a:xfrm>
            <a:prstGeom prst="leftArrow">
              <a:avLst>
                <a:gd name="adj1" fmla="val 50000"/>
                <a:gd name="adj2" fmla="val 69485"/>
              </a:avLst>
            </a:prstGeom>
            <a:solidFill>
              <a:srgbClr val="C5000B"/>
            </a:solidFill>
            <a:ln w="360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sz="1481"/>
            </a:p>
          </p:txBody>
        </p:sp>
        <p:sp>
          <p:nvSpPr>
            <p:cNvPr id="19463" name="Text Box 6"/>
            <p:cNvSpPr txBox="1">
              <a:spLocks noChangeArrowheads="1"/>
            </p:cNvSpPr>
            <p:nvPr/>
          </p:nvSpPr>
          <p:spPr bwMode="auto">
            <a:xfrm>
              <a:off x="7868770" y="3456363"/>
              <a:ext cx="1568325" cy="561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060" tIns="37030" rIns="74060" bIns="3703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lgn="ctr" eaLnBrk="1">
                <a:spcAft>
                  <a:spcPct val="0"/>
                </a:spcAft>
                <a:buClrTx/>
                <a:buFontTx/>
                <a:buNone/>
              </a:pPr>
              <a:r>
                <a:rPr lang="en-GB" altLang="it-IT" sz="1481" b="1">
                  <a:solidFill>
                    <a:schemeClr val="tx1"/>
                  </a:solidFill>
                </a:rPr>
                <a:t>EVENTO PRINCIPALE</a:t>
              </a:r>
            </a:p>
          </p:txBody>
        </p:sp>
        <p:sp>
          <p:nvSpPr>
            <p:cNvPr id="19464" name="Line 7"/>
            <p:cNvSpPr>
              <a:spLocks noChangeShapeType="1"/>
            </p:cNvSpPr>
            <p:nvPr/>
          </p:nvSpPr>
          <p:spPr bwMode="auto">
            <a:xfrm flipV="1">
              <a:off x="5496841" y="1954286"/>
              <a:ext cx="1697939" cy="1968686"/>
            </a:xfrm>
            <a:prstGeom prst="line">
              <a:avLst/>
            </a:prstGeom>
            <a:noFill/>
            <a:ln w="360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481"/>
            </a:p>
          </p:txBody>
        </p:sp>
        <p:sp>
          <p:nvSpPr>
            <p:cNvPr id="19465" name="Rectangle 8"/>
            <p:cNvSpPr>
              <a:spLocks noChangeArrowheads="1"/>
            </p:cNvSpPr>
            <p:nvPr/>
          </p:nvSpPr>
          <p:spPr bwMode="auto">
            <a:xfrm>
              <a:off x="6346530" y="1306218"/>
              <a:ext cx="1633131" cy="326914"/>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4060" tIns="37030" rIns="74060" bIns="3703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lgn="ctr" eaLnBrk="1">
                <a:spcAft>
                  <a:spcPct val="0"/>
                </a:spcAft>
                <a:buClrTx/>
                <a:buFontTx/>
                <a:buNone/>
              </a:pPr>
              <a:r>
                <a:rPr lang="en-GB" altLang="it-IT" sz="1235" b="1"/>
                <a:t>MONTE VETTORE</a:t>
              </a:r>
            </a:p>
          </p:txBody>
        </p:sp>
        <p:sp>
          <p:nvSpPr>
            <p:cNvPr id="19466" name="Rectangle 9"/>
            <p:cNvSpPr>
              <a:spLocks noChangeArrowheads="1"/>
            </p:cNvSpPr>
            <p:nvPr/>
          </p:nvSpPr>
          <p:spPr bwMode="auto">
            <a:xfrm>
              <a:off x="4386484" y="1437271"/>
              <a:ext cx="783442" cy="260668"/>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4060" tIns="37030" rIns="74060" bIns="3703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lgn="ctr" eaLnBrk="1">
                <a:spcAft>
                  <a:spcPct val="0"/>
                </a:spcAft>
                <a:buClrTx/>
                <a:buFontTx/>
                <a:buNone/>
              </a:pPr>
              <a:r>
                <a:rPr lang="en-GB" altLang="it-IT" sz="1235" b="1"/>
                <a:t>NORCIA</a:t>
              </a:r>
            </a:p>
          </p:txBody>
        </p:sp>
        <p:sp>
          <p:nvSpPr>
            <p:cNvPr id="9226" name="AutoShape 10"/>
            <p:cNvSpPr>
              <a:spLocks noChangeArrowheads="1"/>
            </p:cNvSpPr>
            <p:nvPr/>
          </p:nvSpPr>
          <p:spPr bwMode="auto">
            <a:xfrm>
              <a:off x="5236174" y="3395877"/>
              <a:ext cx="456527" cy="456528"/>
            </a:xfrm>
            <a:prstGeom prst="star5">
              <a:avLst/>
            </a:prstGeom>
            <a:solidFill>
              <a:srgbClr val="FF00CC"/>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defRPr/>
              </a:pPr>
              <a:endParaRPr lang="it-IT" sz="1481"/>
            </a:p>
          </p:txBody>
        </p:sp>
      </p:grpSp>
      <p:sp>
        <p:nvSpPr>
          <p:cNvPr id="12" name="Rectangle 3"/>
          <p:cNvSpPr>
            <a:spLocks noChangeArrowheads="1"/>
          </p:cNvSpPr>
          <p:nvPr/>
        </p:nvSpPr>
        <p:spPr bwMode="auto">
          <a:xfrm>
            <a:off x="2408156" y="392415"/>
            <a:ext cx="444525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177" dirty="0"/>
              <a:t>Terremoto Amatrice 24 agosto 2016</a:t>
            </a:r>
          </a:p>
        </p:txBody>
      </p:sp>
    </p:spTree>
    <p:extLst>
      <p:ext uri="{BB962C8B-B14F-4D97-AF65-F5344CB8AC3E}">
        <p14:creationId xmlns:p14="http://schemas.microsoft.com/office/powerpoint/2010/main" val="35732008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35</a:t>
            </a:fld>
            <a:endParaRPr lang="it-IT" sz="1400" b="1" dirty="0"/>
          </a:p>
        </p:txBody>
      </p:sp>
      <p:pic>
        <p:nvPicPr>
          <p:cNvPr id="11" name="Picture 2"/>
          <p:cNvPicPr>
            <a:picLocks noChangeAspect="1" noChangeArrowheads="1"/>
          </p:cNvPicPr>
          <p:nvPr/>
        </p:nvPicPr>
        <p:blipFill>
          <a:blip r:embed="rId2" cstate="print"/>
          <a:srcRect/>
          <a:stretch>
            <a:fillRect/>
          </a:stretch>
        </p:blipFill>
        <p:spPr bwMode="auto">
          <a:xfrm>
            <a:off x="250825" y="1196975"/>
            <a:ext cx="4900613" cy="5327650"/>
          </a:xfrm>
          <a:prstGeom prst="rect">
            <a:avLst/>
          </a:prstGeom>
          <a:noFill/>
          <a:ln w="9525">
            <a:noFill/>
            <a:miter lim="800000"/>
            <a:headEnd/>
            <a:tailEnd/>
          </a:ln>
        </p:spPr>
      </p:pic>
      <p:sp>
        <p:nvSpPr>
          <p:cNvPr id="12" name="TextBox 11"/>
          <p:cNvSpPr txBox="1"/>
          <p:nvPr/>
        </p:nvSpPr>
        <p:spPr>
          <a:xfrm>
            <a:off x="5076825" y="1989138"/>
            <a:ext cx="3816350" cy="3077766"/>
          </a:xfrm>
          <a:prstGeom prst="rect">
            <a:avLst/>
          </a:prstGeom>
          <a:noFill/>
        </p:spPr>
        <p:txBody>
          <a:bodyPr>
            <a:spAutoFit/>
          </a:bodyPr>
          <a:lstStyle/>
          <a:p>
            <a:pPr>
              <a:defRPr/>
            </a:pPr>
            <a:r>
              <a:rPr lang="en-US" sz="1600" dirty="0"/>
              <a:t>Aftershocks and slip of the earthquake in Morgan Hill (California) in 1984, a strike-slip earthquake on the Hayward let him. (a) the distribution of the aftershocks on the fault, which shows the hypocenter of the main event (star) and the bounds of rupture as reported by </a:t>
            </a:r>
            <a:r>
              <a:rPr lang="en-US" sz="1600" dirty="0" err="1"/>
              <a:t>Cockerham</a:t>
            </a:r>
            <a:r>
              <a:rPr lang="en-US" sz="1600" dirty="0"/>
              <a:t> and Eaton (1984). (b) slip </a:t>
            </a:r>
            <a:r>
              <a:rPr lang="en-US" sz="1600" dirty="0" err="1"/>
              <a:t>distrubution</a:t>
            </a:r>
            <a:r>
              <a:rPr lang="en-US" sz="1600" dirty="0"/>
              <a:t> of the two major earthquakes in the sequence. (c) the two overlapping figures (from </a:t>
            </a:r>
            <a:r>
              <a:rPr lang="en-US" sz="1600" dirty="0" err="1"/>
              <a:t>Bakun</a:t>
            </a:r>
            <a:r>
              <a:rPr lang="en-US" sz="1600" dirty="0"/>
              <a:t>, King and </a:t>
            </a:r>
            <a:r>
              <a:rPr lang="en-US" sz="1600" dirty="0" err="1"/>
              <a:t>Cockerham</a:t>
            </a:r>
            <a:r>
              <a:rPr lang="en-US" sz="1600" dirty="0"/>
              <a:t>, 1986).</a:t>
            </a:r>
            <a:r>
              <a:rPr lang="it-IT" sz="1600" dirty="0">
                <a:latin typeface="+mn-lt"/>
                <a:cs typeface="Arial" charset="0"/>
              </a:rPr>
              <a:t> </a:t>
            </a:r>
          </a:p>
          <a:p>
            <a:pPr>
              <a:defRPr/>
            </a:pPr>
            <a:endParaRPr lang="it-IT" dirty="0">
              <a:latin typeface="Arial" charset="0"/>
              <a:cs typeface="Arial" charset="0"/>
            </a:endParaRPr>
          </a:p>
        </p:txBody>
      </p:sp>
    </p:spTree>
    <p:extLst>
      <p:ext uri="{BB962C8B-B14F-4D97-AF65-F5344CB8AC3E}">
        <p14:creationId xmlns:p14="http://schemas.microsoft.com/office/powerpoint/2010/main" val="206393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4</a:t>
            </a:fld>
            <a:endParaRPr lang="it-IT" sz="1400" b="1" dirty="0"/>
          </a:p>
        </p:txBody>
      </p:sp>
      <p:sp>
        <p:nvSpPr>
          <p:cNvPr id="12" name="Rectangle 3"/>
          <p:cNvSpPr>
            <a:spLocks noChangeArrowheads="1"/>
          </p:cNvSpPr>
          <p:nvPr/>
        </p:nvSpPr>
        <p:spPr bwMode="auto">
          <a:xfrm>
            <a:off x="142875" y="1302593"/>
            <a:ext cx="8856663" cy="4247317"/>
          </a:xfrm>
          <a:prstGeom prst="rect">
            <a:avLst/>
          </a:prstGeom>
          <a:noFill/>
          <a:ln w="9525">
            <a:noFill/>
            <a:miter lim="800000"/>
            <a:headEnd/>
            <a:tailEnd/>
          </a:ln>
        </p:spPr>
        <p:txBody>
          <a:bodyPr>
            <a:spAutoFit/>
          </a:bodyPr>
          <a:lstStyle/>
          <a:p>
            <a:pPr algn="just">
              <a:buFontTx/>
              <a:buChar char="•"/>
            </a:pPr>
            <a:r>
              <a:rPr lang="en-US" sz="1800" b="0" dirty="0">
                <a:latin typeface="+mj-lt"/>
              </a:rPr>
              <a:t> Increasingly sensitive instruments allowed the recording of signals from distant earthquakes; those from events with </a:t>
            </a:r>
            <a:r>
              <a:rPr lang="en-US" sz="1800" b="0" dirty="0" err="1">
                <a:latin typeface="+mj-lt"/>
              </a:rPr>
              <a:t>epicentral</a:t>
            </a:r>
            <a:r>
              <a:rPr lang="en-US" sz="1800" b="0" dirty="0">
                <a:latin typeface="+mj-lt"/>
              </a:rPr>
              <a:t> distances greater than 20° are known as </a:t>
            </a:r>
            <a:r>
              <a:rPr lang="en-US" sz="1800" b="0" u="sng" dirty="0" err="1">
                <a:latin typeface="+mj-lt"/>
              </a:rPr>
              <a:t>teleseismic</a:t>
            </a:r>
            <a:r>
              <a:rPr lang="en-US" sz="1800" b="0" dirty="0">
                <a:latin typeface="+mj-lt"/>
              </a:rPr>
              <a:t> signals. Originally, the magnitude was determined from the horizontal ground motion, because seismological stations were equipped mainly with horizontal-motion seismometers. However, the surface waves recorded by these instruments consist of superposed Love and Rayleigh waves, which complicates the theoretical interpretation of the records. </a:t>
            </a:r>
          </a:p>
          <a:p>
            <a:pPr algn="just">
              <a:buFontTx/>
              <a:buChar char="•"/>
            </a:pPr>
            <a:endParaRPr lang="en-US" sz="1800" b="0" dirty="0">
              <a:latin typeface="+mj-lt"/>
            </a:endParaRPr>
          </a:p>
          <a:p>
            <a:pPr algn="just">
              <a:buFontTx/>
              <a:buChar char="•"/>
            </a:pPr>
            <a:r>
              <a:rPr lang="en-US" sz="1800" b="0" dirty="0">
                <a:latin typeface="+mj-lt"/>
              </a:rPr>
              <a:t> Vertical-motion seismometers record only the Rayleigh waves (together with P- and SV-waves), and so progressively the definition of surface-wave magnitude has come to be based on the vertical component of motion. The majority of surface-wave magnitudes assigned to earthquakes worldwide are now based on vertical-motion records.</a:t>
            </a:r>
          </a:p>
          <a:p>
            <a:pPr algn="just">
              <a:buFontTx/>
              <a:buChar char="•"/>
            </a:pPr>
            <a:endParaRPr lang="en-US" sz="1800" b="0" dirty="0">
              <a:latin typeface="+mj-lt"/>
            </a:endParaRPr>
          </a:p>
          <a:p>
            <a:pPr algn="just">
              <a:buFontTx/>
              <a:buChar char="•"/>
            </a:pPr>
            <a:r>
              <a:rPr lang="en-US" sz="1800" b="0" dirty="0">
                <a:latin typeface="+mj-lt"/>
              </a:rPr>
              <a:t>The International Association for Seismology and Physics of the Earth’s Interior (IASPEI) has adopted the following definition of the surface-wave magnitude (Ms) of an earthquake:</a:t>
            </a:r>
          </a:p>
        </p:txBody>
      </p:sp>
      <p:graphicFrame>
        <p:nvGraphicFramePr>
          <p:cNvPr id="13" name="Object 4"/>
          <p:cNvGraphicFramePr>
            <a:graphicFrameLocks noChangeAspect="1"/>
          </p:cNvGraphicFramePr>
          <p:nvPr/>
        </p:nvGraphicFramePr>
        <p:xfrm>
          <a:off x="1763713" y="6271468"/>
          <a:ext cx="5932487" cy="469900"/>
        </p:xfrm>
        <a:graphic>
          <a:graphicData uri="http://schemas.openxmlformats.org/presentationml/2006/ole">
            <mc:AlternateContent xmlns:mc="http://schemas.openxmlformats.org/markup-compatibility/2006">
              <mc:Choice xmlns:v="urn:schemas-microsoft-com:vml" Requires="v">
                <p:oleObj spid="_x0000_s131103" name="Equation" r:id="rId3" imgW="3987720" imgH="317160" progId="Equation.3">
                  <p:embed/>
                </p:oleObj>
              </mc:Choice>
              <mc:Fallback>
                <p:oleObj name="Equation" r:id="rId3" imgW="39877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6271468"/>
                        <a:ext cx="5932487"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Tree>
    <p:extLst>
      <p:ext uri="{BB962C8B-B14F-4D97-AF65-F5344CB8AC3E}">
        <p14:creationId xmlns:p14="http://schemas.microsoft.com/office/powerpoint/2010/main" val="34674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dissolv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5</a:t>
            </a:fld>
            <a:endParaRPr lang="it-IT" sz="1400" b="1" dirty="0"/>
          </a:p>
        </p:txBody>
      </p:sp>
      <p:sp>
        <p:nvSpPr>
          <p:cNvPr id="9" name="Rectangle 3"/>
          <p:cNvSpPr>
            <a:spLocks noChangeArrowheads="1"/>
          </p:cNvSpPr>
          <p:nvPr/>
        </p:nvSpPr>
        <p:spPr bwMode="auto">
          <a:xfrm>
            <a:off x="142875" y="1893600"/>
            <a:ext cx="8856663" cy="2831544"/>
          </a:xfrm>
          <a:prstGeom prst="rect">
            <a:avLst/>
          </a:prstGeom>
          <a:noFill/>
          <a:ln w="9525">
            <a:noFill/>
            <a:miter lim="800000"/>
            <a:headEnd/>
            <a:tailEnd/>
          </a:ln>
        </p:spPr>
        <p:txBody>
          <a:bodyPr>
            <a:spAutoFit/>
          </a:bodyPr>
          <a:lstStyle/>
          <a:p>
            <a:pPr algn="just"/>
            <a:r>
              <a:rPr lang="en-US" sz="1600" b="0" dirty="0">
                <a:latin typeface="+mj-lt"/>
              </a:rPr>
              <a:t>where A</a:t>
            </a:r>
            <a:r>
              <a:rPr lang="en-US" sz="1600" b="0" baseline="-25000" dirty="0">
                <a:latin typeface="+mj-lt"/>
              </a:rPr>
              <a:t>s</a:t>
            </a:r>
            <a:r>
              <a:rPr lang="en-US" sz="1600" b="0" dirty="0">
                <a:latin typeface="+mj-lt"/>
              </a:rPr>
              <a:t> is the vertical component of the ground motion in micrometers (</a:t>
            </a:r>
            <a:r>
              <a:rPr lang="en-US" sz="1600" b="0" dirty="0">
                <a:latin typeface="+mj-lt"/>
                <a:sym typeface="Symbol" pitchFamily="18" charset="2"/>
              </a:rPr>
              <a:t></a:t>
            </a:r>
            <a:r>
              <a:rPr lang="en-US" sz="1600" b="0" dirty="0">
                <a:latin typeface="+mj-lt"/>
              </a:rPr>
              <a:t>m) determined from the maximum Rayleigh-wave amplitude, T is the period of the wave (18–22 seconds), </a:t>
            </a:r>
            <a:r>
              <a:rPr lang="en-US" sz="1600" b="0" dirty="0">
                <a:latin typeface="+mj-lt"/>
                <a:sym typeface="Symbol" pitchFamily="18" charset="2"/>
              </a:rPr>
              <a:t> </a:t>
            </a:r>
            <a:r>
              <a:rPr lang="en-US" sz="1600" b="0" dirty="0">
                <a:latin typeface="+mj-lt"/>
              </a:rPr>
              <a:t>is the </a:t>
            </a:r>
            <a:r>
              <a:rPr lang="en-US" sz="1600" b="0" dirty="0" err="1">
                <a:latin typeface="+mj-lt"/>
              </a:rPr>
              <a:t>epicentral</a:t>
            </a:r>
            <a:r>
              <a:rPr lang="en-US" sz="1600" b="0" dirty="0">
                <a:latin typeface="+mj-lt"/>
              </a:rPr>
              <a:t> distance in degrees (20°&lt; </a:t>
            </a:r>
            <a:r>
              <a:rPr lang="en-US" sz="1600" b="0" dirty="0">
                <a:latin typeface="+mj-lt"/>
                <a:sym typeface="Symbol" pitchFamily="18" charset="2"/>
              </a:rPr>
              <a:t> &lt; </a:t>
            </a:r>
            <a:r>
              <a:rPr lang="en-US" sz="1600" b="0" dirty="0">
                <a:latin typeface="+mj-lt"/>
              </a:rPr>
              <a:t>160°), and where the earthquake has a focal depth of less than 50 km.</a:t>
            </a:r>
          </a:p>
          <a:p>
            <a:pPr algn="just"/>
            <a:endParaRPr lang="en-US" sz="1600" b="0" dirty="0">
              <a:latin typeface="+mj-lt"/>
            </a:endParaRPr>
          </a:p>
          <a:p>
            <a:pPr algn="just">
              <a:buFontTx/>
              <a:buChar char="•"/>
            </a:pPr>
            <a:r>
              <a:rPr lang="en-US" sz="1600" b="0" dirty="0">
                <a:latin typeface="+mj-lt"/>
              </a:rPr>
              <a:t> The depth of the source affects the nature of the seismic wave train, even when the same energy is released. An earthquake with a deep focus may generate only a small surface-wave train, while shallow earthquakes cause very strong surface waves. Equation 4 for Ms was derived from the study of shallow earthquakes, observed at a distance greater than 20°. Therefore, corrections must be made to the computed value of Ms to compensate for the effects of a focal depth greater than 50 km or </a:t>
            </a:r>
            <a:r>
              <a:rPr lang="en-US" sz="1600" b="0" dirty="0" err="1">
                <a:latin typeface="+mj-lt"/>
              </a:rPr>
              <a:t>epicentral</a:t>
            </a:r>
            <a:r>
              <a:rPr lang="en-US" sz="1600" b="0" dirty="0">
                <a:latin typeface="+mj-lt"/>
              </a:rPr>
              <a:t> distance less than 20°</a:t>
            </a:r>
          </a:p>
          <a:p>
            <a:pPr algn="just"/>
            <a:endParaRPr lang="en-US" sz="1800" b="0" dirty="0">
              <a:latin typeface="Comic Sans MS" pitchFamily="66" charset="0"/>
            </a:endParaRPr>
          </a:p>
        </p:txBody>
      </p:sp>
      <p:graphicFrame>
        <p:nvGraphicFramePr>
          <p:cNvPr id="11" name="Object 4"/>
          <p:cNvGraphicFramePr>
            <a:graphicFrameLocks noChangeAspect="1"/>
          </p:cNvGraphicFramePr>
          <p:nvPr/>
        </p:nvGraphicFramePr>
        <p:xfrm>
          <a:off x="1476375" y="1302916"/>
          <a:ext cx="5932488" cy="469900"/>
        </p:xfrm>
        <a:graphic>
          <a:graphicData uri="http://schemas.openxmlformats.org/presentationml/2006/ole">
            <mc:AlternateContent xmlns:mc="http://schemas.openxmlformats.org/markup-compatibility/2006">
              <mc:Choice xmlns:v="urn:schemas-microsoft-com:vml" Requires="v">
                <p:oleObj spid="_x0000_s132156" name="Equation" r:id="rId3" imgW="3987720" imgH="317160" progId="Equation.3">
                  <p:embed/>
                </p:oleObj>
              </mc:Choice>
              <mc:Fallback>
                <p:oleObj name="Equation" r:id="rId3" imgW="39877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02916"/>
                        <a:ext cx="5932488"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4" name="Rectangle 7"/>
          <p:cNvSpPr>
            <a:spLocks noChangeArrowheads="1"/>
          </p:cNvSpPr>
          <p:nvPr/>
        </p:nvSpPr>
        <p:spPr bwMode="auto">
          <a:xfrm>
            <a:off x="142875" y="4797152"/>
            <a:ext cx="8856663" cy="1077218"/>
          </a:xfrm>
          <a:prstGeom prst="rect">
            <a:avLst/>
          </a:prstGeom>
          <a:noFill/>
          <a:ln w="9525">
            <a:noFill/>
            <a:miter lim="800000"/>
            <a:headEnd/>
            <a:tailEnd/>
          </a:ln>
        </p:spPr>
        <p:txBody>
          <a:bodyPr>
            <a:spAutoFit/>
          </a:bodyPr>
          <a:lstStyle/>
          <a:p>
            <a:pPr algn="just"/>
            <a:r>
              <a:rPr lang="en-US" sz="1600" b="0" dirty="0">
                <a:latin typeface="+mj-lt"/>
              </a:rPr>
              <a:t>The amplitude of </a:t>
            </a:r>
            <a:r>
              <a:rPr lang="en-US" sz="1600" b="0" u="sng" dirty="0">
                <a:latin typeface="+mj-lt"/>
              </a:rPr>
              <a:t>body waves</a:t>
            </a:r>
            <a:r>
              <a:rPr lang="en-US" sz="1600" b="0" dirty="0">
                <a:latin typeface="+mj-lt"/>
              </a:rPr>
              <a:t> is not sensitive to the focal depth. As a result, earthquake magnitude scales have also been developed for use with body waves. An equation, proposed by B. Gutenberg in 1945, can be used to calculate a body-wave magnitude (</a:t>
            </a:r>
            <a:r>
              <a:rPr lang="en-US" sz="1600" b="0" dirty="0" err="1">
                <a:latin typeface="+mj-lt"/>
              </a:rPr>
              <a:t>m</a:t>
            </a:r>
            <a:r>
              <a:rPr lang="en-US" sz="1600" b="0" baseline="-25000" dirty="0" err="1">
                <a:latin typeface="+mj-lt"/>
              </a:rPr>
              <a:t>b</a:t>
            </a:r>
            <a:r>
              <a:rPr lang="en-US" sz="1600" b="0" dirty="0">
                <a:latin typeface="+mj-lt"/>
              </a:rPr>
              <a:t>) from the maximum amplitude (</a:t>
            </a:r>
            <a:r>
              <a:rPr lang="en-US" sz="1600" b="0" dirty="0" err="1">
                <a:latin typeface="+mj-lt"/>
              </a:rPr>
              <a:t>A</a:t>
            </a:r>
            <a:r>
              <a:rPr lang="en-US" sz="1600" b="0" baseline="-25000" dirty="0" err="1">
                <a:latin typeface="+mj-lt"/>
              </a:rPr>
              <a:t>p</a:t>
            </a:r>
            <a:r>
              <a:rPr lang="en-US" sz="1600" b="0" dirty="0">
                <a:latin typeface="+mj-lt"/>
              </a:rPr>
              <a:t>) of the ground motion associated with P-waves having a period (T) of less than 3 s:</a:t>
            </a:r>
          </a:p>
        </p:txBody>
      </p:sp>
      <p:graphicFrame>
        <p:nvGraphicFramePr>
          <p:cNvPr id="16" name="Object 8"/>
          <p:cNvGraphicFramePr>
            <a:graphicFrameLocks noChangeAspect="1"/>
          </p:cNvGraphicFramePr>
          <p:nvPr/>
        </p:nvGraphicFramePr>
        <p:xfrm>
          <a:off x="2370138" y="6237288"/>
          <a:ext cx="4402137" cy="506412"/>
        </p:xfrm>
        <a:graphic>
          <a:graphicData uri="http://schemas.openxmlformats.org/presentationml/2006/ole">
            <mc:AlternateContent xmlns:mc="http://schemas.openxmlformats.org/markup-compatibility/2006">
              <mc:Choice xmlns:v="urn:schemas-microsoft-com:vml" Requires="v">
                <p:oleObj spid="_x0000_s132157" name="Equation" r:id="rId5" imgW="2958840" imgH="342720" progId="Equation.3">
                  <p:embed/>
                </p:oleObj>
              </mc:Choice>
              <mc:Fallback>
                <p:oleObj name="Equation" r:id="rId5" imgW="295884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138" y="6237288"/>
                        <a:ext cx="4402137" cy="506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Tree>
    <p:extLst>
      <p:ext uri="{BB962C8B-B14F-4D97-AF65-F5344CB8AC3E}">
        <p14:creationId xmlns:p14="http://schemas.microsoft.com/office/powerpoint/2010/main" val="41925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a:t>
            </a:fld>
            <a:endParaRPr lang="it-IT" sz="1400" b="1" dirty="0"/>
          </a:p>
        </p:txBody>
      </p:sp>
      <p:graphicFrame>
        <p:nvGraphicFramePr>
          <p:cNvPr id="12" name="Object 4"/>
          <p:cNvGraphicFramePr>
            <a:graphicFrameLocks noChangeAspect="1"/>
          </p:cNvGraphicFramePr>
          <p:nvPr/>
        </p:nvGraphicFramePr>
        <p:xfrm>
          <a:off x="1476375" y="1374924"/>
          <a:ext cx="5932488" cy="469900"/>
        </p:xfrm>
        <a:graphic>
          <a:graphicData uri="http://schemas.openxmlformats.org/presentationml/2006/ole">
            <mc:AlternateContent xmlns:mc="http://schemas.openxmlformats.org/markup-compatibility/2006">
              <mc:Choice xmlns:v="urn:schemas-microsoft-com:vml" Requires="v">
                <p:oleObj spid="_x0000_s133180" name="Equation" r:id="rId3" imgW="3987720" imgH="317160" progId="Equation.3">
                  <p:embed/>
                </p:oleObj>
              </mc:Choice>
              <mc:Fallback>
                <p:oleObj name="Equation" r:id="rId3" imgW="39877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74924"/>
                        <a:ext cx="5932488"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3" name="Rectangle 5"/>
          <p:cNvSpPr>
            <a:spLocks noChangeArrowheads="1"/>
          </p:cNvSpPr>
          <p:nvPr/>
        </p:nvSpPr>
        <p:spPr bwMode="auto">
          <a:xfrm>
            <a:off x="142875" y="2710661"/>
            <a:ext cx="8856663" cy="646331"/>
          </a:xfrm>
          <a:prstGeom prst="rect">
            <a:avLst/>
          </a:prstGeom>
          <a:noFill/>
          <a:ln w="9525">
            <a:noFill/>
            <a:miter lim="800000"/>
            <a:headEnd/>
            <a:tailEnd/>
          </a:ln>
        </p:spPr>
        <p:txBody>
          <a:bodyPr>
            <a:spAutoFit/>
          </a:bodyPr>
          <a:lstStyle/>
          <a:p>
            <a:pPr algn="just"/>
            <a:r>
              <a:rPr lang="en-US" sz="1800" b="0" dirty="0">
                <a:latin typeface="+mj-lt"/>
              </a:rPr>
              <a:t>Where Q(</a:t>
            </a:r>
            <a:r>
              <a:rPr lang="en-US" sz="1800" b="0" dirty="0">
                <a:latin typeface="+mj-lt"/>
                <a:sym typeface="Symbol" pitchFamily="18" charset="2"/>
              </a:rPr>
              <a:t></a:t>
            </a:r>
            <a:r>
              <a:rPr lang="en-US" sz="1800" b="0" dirty="0">
                <a:latin typeface="+mj-lt"/>
              </a:rPr>
              <a:t>, h) is an empirical correction for signal attenuation due to </a:t>
            </a:r>
            <a:r>
              <a:rPr lang="en-US" sz="1800" b="0" dirty="0" err="1">
                <a:latin typeface="+mj-lt"/>
              </a:rPr>
              <a:t>epicentral</a:t>
            </a:r>
            <a:r>
              <a:rPr lang="en-US" sz="1800" b="0" dirty="0">
                <a:latin typeface="+mj-lt"/>
              </a:rPr>
              <a:t> distance (</a:t>
            </a:r>
            <a:r>
              <a:rPr lang="en-US" sz="1800" b="0" dirty="0">
                <a:latin typeface="+mj-lt"/>
                <a:sym typeface="Symbol" pitchFamily="18" charset="2"/>
              </a:rPr>
              <a:t></a:t>
            </a:r>
            <a:r>
              <a:rPr lang="en-US" sz="1800" b="0" dirty="0">
                <a:latin typeface="+mj-lt"/>
              </a:rPr>
              <a:t>) and focal depth (h) that is made by reading directly from a graph or table of values.</a:t>
            </a:r>
          </a:p>
        </p:txBody>
      </p:sp>
      <p:graphicFrame>
        <p:nvGraphicFramePr>
          <p:cNvPr id="17" name="Object 6"/>
          <p:cNvGraphicFramePr>
            <a:graphicFrameLocks noChangeAspect="1"/>
          </p:cNvGraphicFramePr>
          <p:nvPr/>
        </p:nvGraphicFramePr>
        <p:xfrm>
          <a:off x="1403350" y="2058491"/>
          <a:ext cx="4402138" cy="506413"/>
        </p:xfrm>
        <a:graphic>
          <a:graphicData uri="http://schemas.openxmlformats.org/presentationml/2006/ole">
            <mc:AlternateContent xmlns:mc="http://schemas.openxmlformats.org/markup-compatibility/2006">
              <mc:Choice xmlns:v="urn:schemas-microsoft-com:vml" Requires="v">
                <p:oleObj spid="_x0000_s133181" name="Equation" r:id="rId5" imgW="2958840" imgH="342720" progId="Equation.3">
                  <p:embed/>
                </p:oleObj>
              </mc:Choice>
              <mc:Fallback>
                <p:oleObj name="Equation" r:id="rId5" imgW="295884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2058491"/>
                        <a:ext cx="4402138" cy="506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8" name="Picture 7"/>
          <p:cNvPicPr>
            <a:picLocks noChangeAspect="1" noChangeArrowheads="1"/>
          </p:cNvPicPr>
          <p:nvPr/>
        </p:nvPicPr>
        <p:blipFill>
          <a:blip r:embed="rId7" cstate="print"/>
          <a:srcRect/>
          <a:stretch>
            <a:fillRect/>
          </a:stretch>
        </p:blipFill>
        <p:spPr bwMode="auto">
          <a:xfrm>
            <a:off x="2484438" y="3429000"/>
            <a:ext cx="4031778" cy="327422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7389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a:t>
            </a:fld>
            <a:endParaRPr lang="it-IT" sz="1400" b="1" dirty="0"/>
          </a:p>
        </p:txBody>
      </p:sp>
      <p:sp>
        <p:nvSpPr>
          <p:cNvPr id="11" name="Rectangle 3"/>
          <p:cNvSpPr>
            <a:spLocks noChangeArrowheads="1"/>
          </p:cNvSpPr>
          <p:nvPr/>
        </p:nvSpPr>
        <p:spPr bwMode="auto">
          <a:xfrm>
            <a:off x="142875" y="1630263"/>
            <a:ext cx="8856663" cy="1323439"/>
          </a:xfrm>
          <a:prstGeom prst="rect">
            <a:avLst/>
          </a:prstGeom>
          <a:noFill/>
          <a:ln w="9525">
            <a:noFill/>
            <a:miter lim="800000"/>
            <a:headEnd/>
            <a:tailEnd/>
          </a:ln>
        </p:spPr>
        <p:txBody>
          <a:bodyPr>
            <a:spAutoFit/>
          </a:bodyPr>
          <a:lstStyle/>
          <a:p>
            <a:pPr algn="just"/>
            <a:r>
              <a:rPr lang="en-US" sz="1600" b="0" dirty="0">
                <a:latin typeface="+mj-lt"/>
              </a:rPr>
              <a:t>For some earthquakes both Ms and </a:t>
            </a:r>
            <a:r>
              <a:rPr lang="en-US" sz="1600" b="0" dirty="0" err="1">
                <a:latin typeface="+mj-lt"/>
              </a:rPr>
              <a:t>m</a:t>
            </a:r>
            <a:r>
              <a:rPr lang="en-US" sz="1600" b="0" baseline="-25000" dirty="0" err="1">
                <a:latin typeface="+mj-lt"/>
              </a:rPr>
              <a:t>b</a:t>
            </a:r>
            <a:r>
              <a:rPr lang="en-US" sz="1600" b="0" dirty="0">
                <a:latin typeface="+mj-lt"/>
              </a:rPr>
              <a:t> can be calculated. Unfortunately, the different estimates of magnitude often do not agree well, except for small earthquakes. This is due to the way the ground responds to a seismic event, and to the different natures of body waves and surface waves. Body waves have a different dependence of amplitude on frequency than do surface waves. </a:t>
            </a:r>
            <a:r>
              <a:rPr lang="en-US" sz="1600" b="0" dirty="0" err="1">
                <a:latin typeface="+mj-lt"/>
              </a:rPr>
              <a:t>m</a:t>
            </a:r>
            <a:r>
              <a:rPr lang="en-US" sz="1600" b="0" baseline="-25000" dirty="0" err="1">
                <a:latin typeface="+mj-lt"/>
              </a:rPr>
              <a:t>b</a:t>
            </a:r>
            <a:r>
              <a:rPr lang="en-US" sz="1600" b="0" dirty="0">
                <a:latin typeface="+mj-lt"/>
              </a:rPr>
              <a:t> is estimated from a </a:t>
            </a:r>
            <a:r>
              <a:rPr lang="en-US" sz="1600" b="0" dirty="0" err="1">
                <a:latin typeface="+mj-lt"/>
              </a:rPr>
              <a:t>highfrequency</a:t>
            </a:r>
            <a:r>
              <a:rPr lang="en-US" sz="1600" b="0" dirty="0">
                <a:latin typeface="+mj-lt"/>
              </a:rPr>
              <a:t> (1 Hz) phase whereas Ms is determined from low-frequency (0.05 Hz) vibrations.</a:t>
            </a:r>
          </a:p>
        </p:txBody>
      </p:sp>
      <p:pic>
        <p:nvPicPr>
          <p:cNvPr id="14" name="Picture 5" descr="ANd9GcTlBAnwDMDdNhFdysOyLKYfYoJmQg2sJLS_FMhmhIxRT2SKRdG8-Q"/>
          <p:cNvPicPr>
            <a:picLocks noChangeAspect="1" noChangeArrowheads="1"/>
          </p:cNvPicPr>
          <p:nvPr/>
        </p:nvPicPr>
        <p:blipFill>
          <a:blip r:embed="rId2" cstate="print"/>
          <a:srcRect/>
          <a:stretch>
            <a:fillRect/>
          </a:stretch>
        </p:blipFill>
        <p:spPr bwMode="auto">
          <a:xfrm>
            <a:off x="1095375" y="3863876"/>
            <a:ext cx="6953250" cy="215741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244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a:t>
            </a:fld>
            <a:endParaRPr lang="it-IT" sz="1400" b="1" dirty="0"/>
          </a:p>
        </p:txBody>
      </p:sp>
      <p:pic>
        <p:nvPicPr>
          <p:cNvPr id="11" name="Picture 2" descr="4_6_05"/>
          <p:cNvPicPr>
            <a:picLocks noChangeAspect="1" noChangeArrowheads="1"/>
          </p:cNvPicPr>
          <p:nvPr/>
        </p:nvPicPr>
        <p:blipFill>
          <a:blip r:embed="rId2" cstate="print"/>
          <a:srcRect t="7777"/>
          <a:stretch>
            <a:fillRect/>
          </a:stretch>
        </p:blipFill>
        <p:spPr bwMode="auto">
          <a:xfrm>
            <a:off x="3851920" y="1844824"/>
            <a:ext cx="4792539" cy="4725144"/>
          </a:xfrm>
          <a:prstGeom prst="rect">
            <a:avLst/>
          </a:prstGeom>
          <a:noFill/>
        </p:spPr>
      </p:pic>
      <p:sp>
        <p:nvSpPr>
          <p:cNvPr id="13" name="Text Box 3"/>
          <p:cNvSpPr txBox="1">
            <a:spLocks noChangeArrowheads="1"/>
          </p:cNvSpPr>
          <p:nvPr/>
        </p:nvSpPr>
        <p:spPr bwMode="auto">
          <a:xfrm>
            <a:off x="611560" y="1259468"/>
            <a:ext cx="7772400" cy="369332"/>
          </a:xfrm>
          <a:prstGeom prst="rect">
            <a:avLst/>
          </a:prstGeom>
          <a:noFill/>
          <a:ln w="9525">
            <a:noFill/>
            <a:miter lim="800000"/>
            <a:headEnd/>
            <a:tailEnd/>
          </a:ln>
          <a:effectLst/>
        </p:spPr>
        <p:txBody>
          <a:bodyPr>
            <a:spAutoFit/>
          </a:bodyPr>
          <a:lstStyle/>
          <a:p>
            <a:pPr algn="ctr" eaLnBrk="1" hangingPunct="1">
              <a:spcBef>
                <a:spcPct val="50000"/>
              </a:spcBef>
            </a:pPr>
            <a:r>
              <a:rPr lang="en-US" b="1" dirty="0">
                <a:latin typeface="+mj-lt"/>
              </a:rPr>
              <a:t>DIFFERENT MAGNITUDES REFLECT ENERGY RELEASE AT DIFFERENT PERIODS</a:t>
            </a:r>
          </a:p>
        </p:txBody>
      </p:sp>
      <p:sp>
        <p:nvSpPr>
          <p:cNvPr id="14" name="Text Box 4"/>
          <p:cNvSpPr txBox="1">
            <a:spLocks noChangeArrowheads="1"/>
          </p:cNvSpPr>
          <p:nvPr/>
        </p:nvSpPr>
        <p:spPr bwMode="auto">
          <a:xfrm>
            <a:off x="683568" y="2708920"/>
            <a:ext cx="2362200" cy="2862322"/>
          </a:xfrm>
          <a:prstGeom prst="rect">
            <a:avLst/>
          </a:prstGeom>
          <a:noFill/>
          <a:ln w="9525">
            <a:noFill/>
            <a:miter lim="800000"/>
            <a:headEnd/>
            <a:tailEnd/>
          </a:ln>
          <a:effectLst/>
        </p:spPr>
        <p:txBody>
          <a:bodyPr>
            <a:spAutoFit/>
          </a:bodyPr>
          <a:lstStyle/>
          <a:p>
            <a:pPr eaLnBrk="1" hangingPunct="1">
              <a:spcBef>
                <a:spcPct val="50000"/>
              </a:spcBef>
            </a:pPr>
            <a:r>
              <a:rPr lang="en-US" sz="1800" b="1" dirty="0">
                <a:latin typeface="+mj-lt"/>
              </a:rPr>
              <a:t>1 s - Body wave magnitude </a:t>
            </a:r>
            <a:r>
              <a:rPr lang="en-US" sz="1800" b="1" dirty="0" err="1">
                <a:latin typeface="+mj-lt"/>
              </a:rPr>
              <a:t>m</a:t>
            </a:r>
            <a:r>
              <a:rPr lang="en-US" sz="1800" b="1" baseline="-25000" dirty="0" err="1">
                <a:latin typeface="+mj-lt"/>
              </a:rPr>
              <a:t>b</a:t>
            </a:r>
            <a:endParaRPr lang="en-US" sz="1800" b="1" baseline="-25000" dirty="0">
              <a:latin typeface="+mj-lt"/>
            </a:endParaRPr>
          </a:p>
          <a:p>
            <a:pPr eaLnBrk="1" hangingPunct="1">
              <a:spcBef>
                <a:spcPct val="50000"/>
              </a:spcBef>
            </a:pPr>
            <a:endParaRPr lang="en-US" sz="1800" b="1" baseline="-25000" dirty="0">
              <a:latin typeface="+mj-lt"/>
            </a:endParaRPr>
          </a:p>
          <a:p>
            <a:pPr eaLnBrk="1" hangingPunct="1">
              <a:spcBef>
                <a:spcPct val="50000"/>
              </a:spcBef>
            </a:pPr>
            <a:r>
              <a:rPr lang="en-US" sz="1800" b="1" dirty="0">
                <a:latin typeface="+mj-lt"/>
              </a:rPr>
              <a:t>20 s - Surface wave magnitude M</a:t>
            </a:r>
            <a:r>
              <a:rPr lang="en-US" sz="1800" b="1" baseline="-25000" dirty="0">
                <a:latin typeface="+mj-lt"/>
              </a:rPr>
              <a:t>s</a:t>
            </a:r>
          </a:p>
          <a:p>
            <a:pPr eaLnBrk="1" hangingPunct="1">
              <a:spcBef>
                <a:spcPct val="50000"/>
              </a:spcBef>
            </a:pPr>
            <a:endParaRPr lang="en-US" sz="1800" b="1" baseline="-25000" dirty="0">
              <a:latin typeface="+mj-lt"/>
            </a:endParaRPr>
          </a:p>
          <a:p>
            <a:pPr eaLnBrk="1" hangingPunct="1">
              <a:spcBef>
                <a:spcPct val="50000"/>
              </a:spcBef>
            </a:pPr>
            <a:r>
              <a:rPr lang="en-US" sz="1800" b="1" dirty="0">
                <a:latin typeface="+mj-lt"/>
              </a:rPr>
              <a:t>Long period - moment magnitude M</a:t>
            </a:r>
            <a:r>
              <a:rPr lang="en-US" sz="1800" b="1" baseline="-25000" dirty="0">
                <a:latin typeface="+mj-lt"/>
              </a:rPr>
              <a:t>w</a:t>
            </a:r>
            <a:r>
              <a:rPr lang="en-US" sz="1800" b="1" dirty="0">
                <a:latin typeface="+mj-lt"/>
              </a:rPr>
              <a:t> derived from moment M</a:t>
            </a:r>
            <a:r>
              <a:rPr lang="en-US" sz="1800" b="1" baseline="-25000" dirty="0">
                <a:latin typeface="+mj-lt"/>
              </a:rPr>
              <a:t>0</a:t>
            </a:r>
            <a:endParaRPr lang="en-US" sz="1800" b="1" dirty="0">
              <a:latin typeface="+mj-lt"/>
            </a:endParaRPr>
          </a:p>
        </p:txBody>
      </p:sp>
    </p:spTree>
    <p:extLst>
      <p:ext uri="{BB962C8B-B14F-4D97-AF65-F5344CB8AC3E}">
        <p14:creationId xmlns:p14="http://schemas.microsoft.com/office/powerpoint/2010/main" val="2751647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a:t>
            </a:fld>
            <a:endParaRPr lang="it-IT" sz="1400" b="1" dirty="0"/>
          </a:p>
        </p:txBody>
      </p:sp>
      <p:sp>
        <p:nvSpPr>
          <p:cNvPr id="15" name="Text Box 4"/>
          <p:cNvSpPr txBox="1">
            <a:spLocks noChangeArrowheads="1"/>
          </p:cNvSpPr>
          <p:nvPr/>
        </p:nvSpPr>
        <p:spPr bwMode="auto">
          <a:xfrm>
            <a:off x="144141" y="1078137"/>
            <a:ext cx="6696744" cy="648512"/>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magnitude saturation</a:t>
            </a:r>
          </a:p>
        </p:txBody>
      </p:sp>
      <p:sp>
        <p:nvSpPr>
          <p:cNvPr id="9" name="Rectangle 3"/>
          <p:cNvSpPr>
            <a:spLocks noChangeArrowheads="1"/>
          </p:cNvSpPr>
          <p:nvPr/>
        </p:nvSpPr>
        <p:spPr bwMode="auto">
          <a:xfrm>
            <a:off x="107504" y="1638519"/>
            <a:ext cx="8856663" cy="1815882"/>
          </a:xfrm>
          <a:prstGeom prst="rect">
            <a:avLst/>
          </a:prstGeom>
          <a:noFill/>
          <a:ln w="9525">
            <a:noFill/>
            <a:miter lim="800000"/>
            <a:headEnd/>
            <a:tailEnd/>
          </a:ln>
        </p:spPr>
        <p:txBody>
          <a:bodyPr>
            <a:spAutoFit/>
          </a:bodyPr>
          <a:lstStyle/>
          <a:p>
            <a:pPr algn="just">
              <a:buFontTx/>
              <a:buChar char="•"/>
            </a:pPr>
            <a:r>
              <a:rPr lang="en-US" sz="1600" b="0" dirty="0">
                <a:latin typeface="+mj-lt"/>
              </a:rPr>
              <a:t> Above a certain size, each method becomes insensitive to the size of the earthquake, and exhibits magnitude saturation. This occurs for body-wave estimates at around </a:t>
            </a:r>
            <a:r>
              <a:rPr lang="en-US" sz="1600" b="0" dirty="0" err="1">
                <a:latin typeface="+mj-lt"/>
              </a:rPr>
              <a:t>m</a:t>
            </a:r>
            <a:r>
              <a:rPr lang="en-US" sz="1600" b="0" baseline="-25000" dirty="0" err="1">
                <a:latin typeface="+mj-lt"/>
              </a:rPr>
              <a:t>b</a:t>
            </a:r>
            <a:r>
              <a:rPr lang="en-US" sz="1600" b="0" dirty="0">
                <a:latin typeface="+mj-lt"/>
              </a:rPr>
              <a:t>&gt;6; all larger earthquakes give the same body-wave magnitude. Similarly, surface-wave estimates of magnitude saturate at M</a:t>
            </a:r>
            <a:r>
              <a:rPr lang="en-US" sz="1600" b="0" baseline="-25000" dirty="0">
                <a:latin typeface="+mj-lt"/>
              </a:rPr>
              <a:t>s</a:t>
            </a:r>
            <a:r>
              <a:rPr lang="en-US" sz="1600" b="0" dirty="0">
                <a:latin typeface="+mj-lt"/>
              </a:rPr>
              <a:t>&gt;8.</a:t>
            </a:r>
          </a:p>
          <a:p>
            <a:pPr algn="just"/>
            <a:endParaRPr lang="en-US" sz="1600" b="0" dirty="0">
              <a:latin typeface="+mj-lt"/>
            </a:endParaRPr>
          </a:p>
          <a:p>
            <a:pPr algn="just">
              <a:buFontTx/>
              <a:buChar char="•"/>
            </a:pPr>
            <a:r>
              <a:rPr lang="en-US" sz="1600" b="0" dirty="0">
                <a:latin typeface="+mj-lt"/>
              </a:rPr>
              <a:t> Thus, for very large earthquakes, M</a:t>
            </a:r>
            <a:r>
              <a:rPr lang="en-US" sz="1600" b="0" baseline="-25000" dirty="0">
                <a:latin typeface="+mj-lt"/>
              </a:rPr>
              <a:t>s</a:t>
            </a:r>
            <a:r>
              <a:rPr lang="en-US" sz="1600" b="0" dirty="0">
                <a:latin typeface="+mj-lt"/>
              </a:rPr>
              <a:t> and </a:t>
            </a:r>
            <a:r>
              <a:rPr lang="en-US" sz="1600" b="0" dirty="0" err="1">
                <a:latin typeface="+mj-lt"/>
              </a:rPr>
              <a:t>m</a:t>
            </a:r>
            <a:r>
              <a:rPr lang="en-US" sz="1600" b="0" baseline="-25000" dirty="0" err="1">
                <a:latin typeface="+mj-lt"/>
              </a:rPr>
              <a:t>b</a:t>
            </a:r>
            <a:r>
              <a:rPr lang="en-US" sz="1600" b="0" dirty="0">
                <a:latin typeface="+mj-lt"/>
              </a:rPr>
              <a:t> underestimate the energy released. An alternative definition of magnitude, based upon the </a:t>
            </a:r>
            <a:r>
              <a:rPr lang="en-US" sz="1600" b="0" u="sng" dirty="0">
                <a:latin typeface="+mj-lt"/>
              </a:rPr>
              <a:t>long-period spectrum</a:t>
            </a:r>
            <a:r>
              <a:rPr lang="en-US" sz="1600" b="0" dirty="0">
                <a:latin typeface="+mj-lt"/>
              </a:rPr>
              <a:t>  (M</a:t>
            </a:r>
            <a:r>
              <a:rPr lang="en-US" sz="1600" b="0" baseline="-25000" dirty="0">
                <a:latin typeface="+mj-lt"/>
              </a:rPr>
              <a:t>w </a:t>
            </a:r>
            <a:r>
              <a:rPr lang="en-US" sz="1600" b="0" dirty="0">
                <a:latin typeface="+mj-lt"/>
              </a:rPr>
              <a:t>) of the seismic wave, is preferred for very large earthquakes. It makes use of the physical dimensions of the focus.</a:t>
            </a:r>
          </a:p>
        </p:txBody>
      </p:sp>
      <p:pic>
        <p:nvPicPr>
          <p:cNvPr id="12" name="Picture 5" descr="image9"/>
          <p:cNvPicPr>
            <a:picLocks noChangeAspect="1" noChangeArrowheads="1"/>
          </p:cNvPicPr>
          <p:nvPr/>
        </p:nvPicPr>
        <p:blipFill>
          <a:blip r:embed="rId2" cstate="print"/>
          <a:srcRect/>
          <a:stretch>
            <a:fillRect/>
          </a:stretch>
        </p:blipFill>
        <p:spPr bwMode="auto">
          <a:xfrm>
            <a:off x="5364163" y="3573463"/>
            <a:ext cx="3455987" cy="30289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472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17511</TotalTime>
  <Words>3230</Words>
  <Application>Microsoft Office PowerPoint</Application>
  <PresentationFormat>On-screen Show (4:3)</PresentationFormat>
  <Paragraphs>147</Paragraphs>
  <Slides>35</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Microsoft YaHei</vt:lpstr>
      <vt:lpstr>Arial</vt:lpstr>
      <vt:lpstr>Calibri</vt:lpstr>
      <vt:lpstr>Comic Sans MS</vt:lpstr>
      <vt:lpstr>Symbol</vt:lpstr>
      <vt:lpstr>Times</vt:lpstr>
      <vt:lpstr>Times New Roman</vt:lpstr>
      <vt:lpstr>Verdana</vt:lpstr>
      <vt:lpstr>WenQuanYi Zen Hei Sharp</vt:lpstr>
      <vt:lpstr>Wingdings</vt:lpstr>
      <vt:lpstr>ヒラギノ角ゴ Pro W3</vt:lpstr>
      <vt:lpstr>fisica terrestre</vt:lpstr>
      <vt:lpstr>Equation</vt:lpstr>
      <vt:lpstr>PowerPoint Presentation</vt:lpstr>
      <vt:lpstr>Magnitudo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477</cp:revision>
  <dcterms:created xsi:type="dcterms:W3CDTF">2013-09-23T10:57:03Z</dcterms:created>
  <dcterms:modified xsi:type="dcterms:W3CDTF">2020-12-02T06:37:00Z</dcterms:modified>
</cp:coreProperties>
</file>