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373" r:id="rId2"/>
    <p:sldId id="313" r:id="rId3"/>
    <p:sldId id="376" r:id="rId4"/>
    <p:sldId id="316" r:id="rId5"/>
    <p:sldId id="377" r:id="rId6"/>
    <p:sldId id="380" r:id="rId7"/>
    <p:sldId id="312" r:id="rId8"/>
    <p:sldId id="315" r:id="rId9"/>
    <p:sldId id="317" r:id="rId10"/>
    <p:sldId id="374" r:id="rId11"/>
    <p:sldId id="319" r:id="rId12"/>
    <p:sldId id="320" r:id="rId13"/>
    <p:sldId id="321" r:id="rId14"/>
    <p:sldId id="322" r:id="rId15"/>
    <p:sldId id="375" r:id="rId16"/>
    <p:sldId id="323" r:id="rId17"/>
    <p:sldId id="324" r:id="rId18"/>
    <p:sldId id="325" r:id="rId19"/>
    <p:sldId id="326" r:id="rId20"/>
    <p:sldId id="341" r:id="rId21"/>
    <p:sldId id="342" r:id="rId22"/>
    <p:sldId id="327" r:id="rId23"/>
    <p:sldId id="328" r:id="rId24"/>
    <p:sldId id="329" r:id="rId25"/>
    <p:sldId id="330" r:id="rId26"/>
    <p:sldId id="331" r:id="rId27"/>
    <p:sldId id="332" r:id="rId28"/>
    <p:sldId id="333" r:id="rId29"/>
    <p:sldId id="334" r:id="rId30"/>
    <p:sldId id="379" r:id="rId31"/>
    <p:sldId id="335" r:id="rId32"/>
    <p:sldId id="336" r:id="rId33"/>
    <p:sldId id="337" r:id="rId34"/>
    <p:sldId id="338" r:id="rId35"/>
    <p:sldId id="339" r:id="rId36"/>
    <p:sldId id="340" r:id="rId37"/>
    <p:sldId id="343" r:id="rId38"/>
    <p:sldId id="346" r:id="rId39"/>
    <p:sldId id="347" r:id="rId40"/>
    <p:sldId id="348" r:id="rId41"/>
    <p:sldId id="351" r:id="rId42"/>
    <p:sldId id="349" r:id="rId43"/>
    <p:sldId id="358" r:id="rId44"/>
    <p:sldId id="363" r:id="rId45"/>
    <p:sldId id="364" r:id="rId46"/>
    <p:sldId id="365" r:id="rId47"/>
    <p:sldId id="366" r:id="rId48"/>
    <p:sldId id="367" r:id="rId49"/>
    <p:sldId id="368" r:id="rId50"/>
    <p:sldId id="369" r:id="rId51"/>
    <p:sldId id="370" r:id="rId52"/>
    <p:sldId id="371" r:id="rId53"/>
    <p:sldId id="372" r:id="rId5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7" autoAdjust="0"/>
    <p:restoredTop sz="94660"/>
  </p:normalViewPr>
  <p:slideViewPr>
    <p:cSldViewPr>
      <p:cViewPr varScale="1">
        <p:scale>
          <a:sx n="116" d="100"/>
          <a:sy n="116" d="100"/>
        </p:scale>
        <p:origin x="113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4.wmf"/><Relationship Id="rId7" Type="http://schemas.openxmlformats.org/officeDocument/2006/relationships/image" Target="../media/image38.wmf"/><Relationship Id="rId2" Type="http://schemas.openxmlformats.org/officeDocument/2006/relationships/image" Target="../media/image33.wmf"/><Relationship Id="rId1" Type="http://schemas.openxmlformats.org/officeDocument/2006/relationships/image" Target="../media/image32.wmf"/><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4" Type="http://schemas.openxmlformats.org/officeDocument/2006/relationships/image" Target="../media/image4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 Id="rId4" Type="http://schemas.openxmlformats.org/officeDocument/2006/relationships/image" Target="../media/image5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8AC903-59B2-48C2-ADD1-CE4E137E11D0}" type="datetimeFigureOut">
              <a:rPr lang="it-IT" smtClean="0"/>
              <a:pPr/>
              <a:t>11/01/2021</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90815A-6F60-467E-81D5-60D832AF5438}" type="slidenum">
              <a:rPr lang="it-IT" smtClean="0"/>
              <a:pPr/>
              <a:t>‹#›</a:t>
            </a:fld>
            <a:endParaRPr lang="it-IT"/>
          </a:p>
        </p:txBody>
      </p:sp>
    </p:spTree>
    <p:extLst>
      <p:ext uri="{BB962C8B-B14F-4D97-AF65-F5344CB8AC3E}">
        <p14:creationId xmlns:p14="http://schemas.microsoft.com/office/powerpoint/2010/main" val="3854519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CA39BBD-C191-4FD0-BE5B-88B22E2C0EFD}" type="slidenum">
              <a:rPr lang="it-IT" altLang="it-IT" sz="1300" smtClean="0"/>
              <a:pPr>
                <a:spcBef>
                  <a:spcPct val="0"/>
                </a:spcBef>
              </a:pPr>
              <a:t>1</a:t>
            </a:fld>
            <a:endParaRPr lang="it-IT" altLang="it-IT" sz="1300"/>
          </a:p>
        </p:txBody>
      </p:sp>
      <p:sp>
        <p:nvSpPr>
          <p:cNvPr id="4099" name="Rectangle 2"/>
          <p:cNvSpPr>
            <a:spLocks noGrp="1" noRot="1" noChangeAspect="1" noChangeArrowheads="1" noTextEdit="1"/>
          </p:cNvSpPr>
          <p:nvPr>
            <p:ph type="sldImg"/>
          </p:nvPr>
        </p:nvSpPr>
        <p:spPr>
          <a:xfrm>
            <a:off x="992188" y="768350"/>
            <a:ext cx="5114925" cy="3836988"/>
          </a:xfrm>
          <a:ln/>
        </p:spPr>
      </p:sp>
      <p:sp>
        <p:nvSpPr>
          <p:cNvPr id="4100"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613463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xfrm>
            <a:off x="992188" y="768350"/>
            <a:ext cx="5114925" cy="3836988"/>
          </a:xfrm>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D624B6-86BE-436E-B0E7-E33EC1AAEDFB}" type="slidenum">
              <a:rPr lang="it-IT" altLang="it-IT" sz="1300" smtClean="0">
                <a:latin typeface="Calibri" panose="020F0502020204030204" pitchFamily="34" charset="0"/>
                <a:cs typeface="Arial" panose="020B0604020202020204" pitchFamily="34" charset="0"/>
              </a:rPr>
              <a:pPr>
                <a:spcBef>
                  <a:spcPct val="0"/>
                </a:spcBef>
              </a:pPr>
              <a:t>11</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82658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7CE1A6-84D5-4272-B154-307A1C934BB0}" type="slidenum">
              <a:rPr lang="it-IT" altLang="it-IT" sz="1300" smtClean="0"/>
              <a:pPr>
                <a:spcBef>
                  <a:spcPct val="0"/>
                </a:spcBef>
              </a:pPr>
              <a:t>13</a:t>
            </a:fld>
            <a:endParaRPr lang="it-IT" altLang="it-IT" sz="1300"/>
          </a:p>
        </p:txBody>
      </p:sp>
      <p:sp>
        <p:nvSpPr>
          <p:cNvPr id="18435" name="Rectangle 2"/>
          <p:cNvSpPr>
            <a:spLocks noGrp="1" noRot="1" noChangeAspect="1" noChangeArrowheads="1" noTextEdit="1"/>
          </p:cNvSpPr>
          <p:nvPr>
            <p:ph type="sldImg"/>
          </p:nvPr>
        </p:nvSpPr>
        <p:spPr>
          <a:xfrm>
            <a:off x="992188" y="768350"/>
            <a:ext cx="5114925" cy="3836988"/>
          </a:xfrm>
          <a:ln/>
        </p:spPr>
      </p:sp>
      <p:sp>
        <p:nvSpPr>
          <p:cNvPr id="18436"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414628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8DB742-67C5-44EE-B0BF-F87EE6FB8E97}" type="slidenum">
              <a:rPr lang="it-IT" altLang="it-IT" sz="1300" smtClean="0"/>
              <a:pPr>
                <a:spcBef>
                  <a:spcPct val="0"/>
                </a:spcBef>
              </a:pPr>
              <a:t>14</a:t>
            </a:fld>
            <a:endParaRPr lang="it-IT" altLang="it-IT" sz="1300"/>
          </a:p>
        </p:txBody>
      </p:sp>
      <p:sp>
        <p:nvSpPr>
          <p:cNvPr id="20483" name="Rectangle 2"/>
          <p:cNvSpPr>
            <a:spLocks noGrp="1" noRot="1" noChangeAspect="1" noChangeArrowheads="1" noTextEdit="1"/>
          </p:cNvSpPr>
          <p:nvPr>
            <p:ph type="sldImg"/>
          </p:nvPr>
        </p:nvSpPr>
        <p:spPr>
          <a:xfrm>
            <a:off x="992188" y="768350"/>
            <a:ext cx="5114925" cy="3836988"/>
          </a:xfrm>
          <a:ln/>
        </p:spPr>
      </p:sp>
      <p:sp>
        <p:nvSpPr>
          <p:cNvPr id="20484"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539725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8DB742-67C5-44EE-B0BF-F87EE6FB8E97}" type="slidenum">
              <a:rPr lang="it-IT" altLang="it-IT" sz="1300" smtClean="0"/>
              <a:pPr>
                <a:spcBef>
                  <a:spcPct val="0"/>
                </a:spcBef>
              </a:pPr>
              <a:t>15</a:t>
            </a:fld>
            <a:endParaRPr lang="it-IT" altLang="it-IT" sz="1300"/>
          </a:p>
        </p:txBody>
      </p:sp>
      <p:sp>
        <p:nvSpPr>
          <p:cNvPr id="20483" name="Rectangle 2"/>
          <p:cNvSpPr>
            <a:spLocks noGrp="1" noRot="1" noChangeAspect="1" noChangeArrowheads="1" noTextEdit="1"/>
          </p:cNvSpPr>
          <p:nvPr>
            <p:ph type="sldImg"/>
          </p:nvPr>
        </p:nvSpPr>
        <p:spPr>
          <a:xfrm>
            <a:off x="992188" y="768350"/>
            <a:ext cx="5114925" cy="3836988"/>
          </a:xfrm>
          <a:ln/>
        </p:spPr>
      </p:sp>
      <p:sp>
        <p:nvSpPr>
          <p:cNvPr id="20484"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258416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992188" y="768350"/>
            <a:ext cx="5114925" cy="3836988"/>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3532EB-2C6C-4A1F-BE51-3C788246BCFD}" type="slidenum">
              <a:rPr lang="it-IT" altLang="it-IT" sz="1300" smtClean="0">
                <a:latin typeface="Calibri" panose="020F0502020204030204" pitchFamily="34" charset="0"/>
                <a:cs typeface="Arial" panose="020B0604020202020204" pitchFamily="34" charset="0"/>
              </a:rPr>
              <a:pPr>
                <a:spcBef>
                  <a:spcPct val="0"/>
                </a:spcBef>
              </a:pPr>
              <a:t>16</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66402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992188" y="768350"/>
            <a:ext cx="5114925" cy="3836988"/>
          </a:xfrm>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0849EA-51D2-49C0-A7C9-E4D407C9D190}" type="slidenum">
              <a:rPr lang="it-IT" altLang="it-IT" sz="1300" smtClean="0">
                <a:latin typeface="Calibri" panose="020F0502020204030204" pitchFamily="34" charset="0"/>
                <a:cs typeface="Arial" panose="020B0604020202020204" pitchFamily="34" charset="0"/>
              </a:rPr>
              <a:pPr>
                <a:spcBef>
                  <a:spcPct val="0"/>
                </a:spcBef>
              </a:pPr>
              <a:t>19</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7648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992188" y="768350"/>
            <a:ext cx="5114925" cy="3836988"/>
          </a:xfrm>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6C42A1-7F3E-48F1-99F7-903B75A9EC4F}" type="slidenum">
              <a:rPr lang="it-IT" altLang="it-IT" sz="1300" smtClean="0">
                <a:latin typeface="Calibri" panose="020F0502020204030204" pitchFamily="34" charset="0"/>
                <a:cs typeface="Arial" panose="020B0604020202020204" pitchFamily="34" charset="0"/>
              </a:rPr>
              <a:pPr>
                <a:spcBef>
                  <a:spcPct val="0"/>
                </a:spcBef>
              </a:pPr>
              <a:t>20</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98410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992188" y="768350"/>
            <a:ext cx="5114925" cy="3836988"/>
          </a:xfr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78561B-AA5E-42F3-8937-6CE6D6671A07}" type="slidenum">
              <a:rPr lang="it-IT" altLang="it-IT" sz="1300" smtClean="0">
                <a:latin typeface="Calibri" panose="020F0502020204030204" pitchFamily="34" charset="0"/>
                <a:cs typeface="Arial" panose="020B0604020202020204" pitchFamily="34" charset="0"/>
              </a:rPr>
              <a:pPr>
                <a:spcBef>
                  <a:spcPct val="0"/>
                </a:spcBef>
              </a:pPr>
              <a:t>22</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20415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992188" y="768350"/>
            <a:ext cx="5114925" cy="3836988"/>
          </a:xfrm>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FE0C1C-A573-42E1-83A3-29CA69F7701A}" type="slidenum">
              <a:rPr lang="it-IT" altLang="it-IT" sz="1300" smtClean="0">
                <a:latin typeface="Calibri" panose="020F0502020204030204" pitchFamily="34" charset="0"/>
                <a:cs typeface="Arial" panose="020B0604020202020204" pitchFamily="34" charset="0"/>
              </a:rPr>
              <a:pPr>
                <a:spcBef>
                  <a:spcPct val="0"/>
                </a:spcBef>
              </a:pPr>
              <a:t>23</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06503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992188" y="768350"/>
            <a:ext cx="5114925" cy="3836988"/>
          </a:xfr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D5FC024-5F4B-4FF7-A6D6-9AD015A92E46}" type="slidenum">
              <a:rPr lang="it-IT" altLang="it-IT" sz="1300" smtClean="0">
                <a:latin typeface="Calibri" panose="020F0502020204030204" pitchFamily="34" charset="0"/>
                <a:cs typeface="Arial" panose="020B0604020202020204" pitchFamily="34" charset="0"/>
              </a:rPr>
              <a:pPr>
                <a:spcBef>
                  <a:spcPct val="0"/>
                </a:spcBef>
              </a:pPr>
              <a:t>24</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88916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9316BD-6525-4308-AAB3-6C905371BC2B}" type="slidenum">
              <a:rPr lang="it-IT" altLang="it-IT" sz="1300" smtClean="0"/>
              <a:pPr>
                <a:spcBef>
                  <a:spcPct val="0"/>
                </a:spcBef>
              </a:pPr>
              <a:t>2</a:t>
            </a:fld>
            <a:endParaRPr lang="it-IT" altLang="it-IT" sz="1300"/>
          </a:p>
        </p:txBody>
      </p:sp>
      <p:sp>
        <p:nvSpPr>
          <p:cNvPr id="6147" name="Rectangle 2"/>
          <p:cNvSpPr>
            <a:spLocks noGrp="1" noRot="1" noChangeAspect="1" noChangeArrowheads="1" noTextEdit="1"/>
          </p:cNvSpPr>
          <p:nvPr>
            <p:ph type="sldImg"/>
          </p:nvPr>
        </p:nvSpPr>
        <p:spPr>
          <a:xfrm>
            <a:off x="992188" y="768350"/>
            <a:ext cx="5114925" cy="3836988"/>
          </a:xfrm>
          <a:ln/>
        </p:spPr>
      </p:sp>
      <p:sp>
        <p:nvSpPr>
          <p:cNvPr id="6148"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259715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992188" y="768350"/>
            <a:ext cx="5114925" cy="3836988"/>
          </a:xfrm>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A316FE5-505A-4721-A0F3-5BC76CD6EBA4}" type="slidenum">
              <a:rPr lang="it-IT" altLang="it-IT" sz="1300" smtClean="0">
                <a:latin typeface="Calibri" panose="020F0502020204030204" pitchFamily="34" charset="0"/>
                <a:cs typeface="Arial" panose="020B0604020202020204" pitchFamily="34" charset="0"/>
              </a:rPr>
              <a:pPr>
                <a:spcBef>
                  <a:spcPct val="0"/>
                </a:spcBef>
              </a:pPr>
              <a:t>25</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68430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992188" y="768350"/>
            <a:ext cx="5114925" cy="3836988"/>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32203FF-19CA-4B08-A818-B4AE5F4A163C}" type="slidenum">
              <a:rPr lang="it-IT" altLang="it-IT" sz="1300" smtClean="0">
                <a:latin typeface="Calibri" panose="020F0502020204030204" pitchFamily="34" charset="0"/>
                <a:cs typeface="Arial" panose="020B0604020202020204" pitchFamily="34" charset="0"/>
              </a:rPr>
              <a:pPr>
                <a:spcBef>
                  <a:spcPct val="0"/>
                </a:spcBef>
              </a:pPr>
              <a:t>27</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08874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992188" y="768350"/>
            <a:ext cx="5114925" cy="3836988"/>
          </a:xfrm>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4E2B56-2668-442C-BF5F-72AB7C6D2E0E}" type="slidenum">
              <a:rPr lang="it-IT" altLang="it-IT" sz="1300" smtClean="0">
                <a:latin typeface="Calibri" panose="020F0502020204030204" pitchFamily="34" charset="0"/>
                <a:cs typeface="Arial" panose="020B0604020202020204" pitchFamily="34" charset="0"/>
              </a:rPr>
              <a:pPr>
                <a:spcBef>
                  <a:spcPct val="0"/>
                </a:spcBef>
              </a:pPr>
              <a:t>28</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33073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992188" y="768350"/>
            <a:ext cx="5114925" cy="3836988"/>
          </a:xfrm>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57E33AD-BEF3-4EAB-897E-AEDF3E4BBE33}" type="slidenum">
              <a:rPr lang="it-IT" altLang="it-IT" sz="1300" smtClean="0">
                <a:latin typeface="Calibri" panose="020F0502020204030204" pitchFamily="34" charset="0"/>
                <a:cs typeface="Arial" panose="020B0604020202020204" pitchFamily="34" charset="0"/>
              </a:rPr>
              <a:pPr>
                <a:spcBef>
                  <a:spcPct val="0"/>
                </a:spcBef>
              </a:pPr>
              <a:t>29</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39433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992188" y="768350"/>
            <a:ext cx="5114925" cy="3836988"/>
          </a:xfrm>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791460C-1171-4D55-8FF7-50B9D1F47A2B}" type="slidenum">
              <a:rPr lang="it-IT" altLang="it-IT" sz="1300" smtClean="0">
                <a:latin typeface="Calibri" panose="020F0502020204030204" pitchFamily="34" charset="0"/>
                <a:cs typeface="Arial" panose="020B0604020202020204" pitchFamily="34" charset="0"/>
              </a:rPr>
              <a:pPr>
                <a:spcBef>
                  <a:spcPct val="0"/>
                </a:spcBef>
              </a:pPr>
              <a:t>31</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91220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992188" y="768350"/>
            <a:ext cx="5114925" cy="3836988"/>
          </a:xfrm>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B476DA-4DE5-474E-818D-FBA74BB242F1}" type="slidenum">
              <a:rPr lang="it-IT" altLang="it-IT" sz="1300" smtClean="0">
                <a:latin typeface="Calibri" panose="020F0502020204030204" pitchFamily="34" charset="0"/>
                <a:cs typeface="Arial" panose="020B0604020202020204" pitchFamily="34" charset="0"/>
              </a:rPr>
              <a:pPr>
                <a:spcBef>
                  <a:spcPct val="0"/>
                </a:spcBef>
              </a:pPr>
              <a:t>32</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97609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992188" y="768350"/>
            <a:ext cx="5114925" cy="3836988"/>
          </a:xfrm>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00F05F8-55C3-47BD-8828-6F5541EA9154}" type="slidenum">
              <a:rPr lang="it-IT" altLang="it-IT" sz="1300" smtClean="0">
                <a:latin typeface="Calibri" panose="020F0502020204030204" pitchFamily="34" charset="0"/>
                <a:cs typeface="Arial" panose="020B0604020202020204" pitchFamily="34" charset="0"/>
              </a:rPr>
              <a:pPr>
                <a:spcBef>
                  <a:spcPct val="0"/>
                </a:spcBef>
              </a:pPr>
              <a:t>33</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46125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992188" y="768350"/>
            <a:ext cx="5114925" cy="3836988"/>
          </a:xfrm>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EAE25D-7360-42E7-9200-E446095915F9}" type="slidenum">
              <a:rPr lang="it-IT" altLang="it-IT" sz="1300" smtClean="0">
                <a:latin typeface="Calibri" panose="020F0502020204030204" pitchFamily="34" charset="0"/>
                <a:cs typeface="Arial" panose="020B0604020202020204" pitchFamily="34" charset="0"/>
              </a:rPr>
              <a:pPr>
                <a:spcBef>
                  <a:spcPct val="0"/>
                </a:spcBef>
              </a:pPr>
              <a:t>34</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31307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992188" y="768350"/>
            <a:ext cx="5114925" cy="3836988"/>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051671B-3DEF-4EFA-A375-AA1383DA3577}" type="slidenum">
              <a:rPr lang="it-IT" altLang="it-IT" sz="1300" smtClean="0">
                <a:latin typeface="Calibri" panose="020F0502020204030204" pitchFamily="34" charset="0"/>
                <a:cs typeface="Arial" panose="020B0604020202020204" pitchFamily="34" charset="0"/>
              </a:rPr>
              <a:pPr>
                <a:spcBef>
                  <a:spcPct val="0"/>
                </a:spcBef>
              </a:pPr>
              <a:t>35</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43488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992188" y="768350"/>
            <a:ext cx="5114925" cy="3836988"/>
          </a:xfrm>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A73691-98F5-40F3-A485-4E2AC55FBF56}" type="slidenum">
              <a:rPr lang="it-IT" altLang="it-IT" sz="1300" smtClean="0">
                <a:latin typeface="Calibri" panose="020F0502020204030204" pitchFamily="34" charset="0"/>
                <a:cs typeface="Arial" panose="020B0604020202020204" pitchFamily="34" charset="0"/>
              </a:rPr>
              <a:pPr>
                <a:spcBef>
                  <a:spcPct val="0"/>
                </a:spcBef>
              </a:pPr>
              <a:t>36</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78701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CA39BBD-C191-4FD0-BE5B-88B22E2C0EFD}" type="slidenum">
              <a:rPr lang="it-IT" altLang="it-IT" sz="1300" smtClean="0"/>
              <a:pPr>
                <a:spcBef>
                  <a:spcPct val="0"/>
                </a:spcBef>
              </a:pPr>
              <a:t>3</a:t>
            </a:fld>
            <a:endParaRPr lang="it-IT" altLang="it-IT" sz="1300"/>
          </a:p>
        </p:txBody>
      </p:sp>
      <p:sp>
        <p:nvSpPr>
          <p:cNvPr id="4099" name="Rectangle 2"/>
          <p:cNvSpPr>
            <a:spLocks noGrp="1" noRot="1" noChangeAspect="1" noChangeArrowheads="1" noTextEdit="1"/>
          </p:cNvSpPr>
          <p:nvPr>
            <p:ph type="sldImg"/>
          </p:nvPr>
        </p:nvSpPr>
        <p:spPr>
          <a:xfrm>
            <a:off x="992188" y="768350"/>
            <a:ext cx="5114925" cy="3836988"/>
          </a:xfrm>
          <a:ln/>
        </p:spPr>
      </p:sp>
      <p:sp>
        <p:nvSpPr>
          <p:cNvPr id="4100"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6899006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992188" y="768350"/>
            <a:ext cx="5114925" cy="3836988"/>
          </a:xfrm>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570B35-0B01-4EE0-BBB0-EC95A03A2EDA}" type="slidenum">
              <a:rPr lang="it-IT" altLang="it-IT" sz="1300" smtClean="0">
                <a:latin typeface="Calibri" panose="020F0502020204030204" pitchFamily="34" charset="0"/>
                <a:cs typeface="Arial" panose="020B0604020202020204" pitchFamily="34" charset="0"/>
              </a:rPr>
              <a:pPr>
                <a:spcBef>
                  <a:spcPct val="0"/>
                </a:spcBef>
              </a:pPr>
              <a:t>37</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998634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992188" y="768350"/>
            <a:ext cx="5114925" cy="3836988"/>
          </a:xfrm>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13434C-3BA2-43B1-9414-1ED7FB74B827}" type="slidenum">
              <a:rPr lang="it-IT" altLang="it-IT" sz="1300" smtClean="0">
                <a:latin typeface="Calibri" panose="020F0502020204030204" pitchFamily="34" charset="0"/>
                <a:cs typeface="Arial" panose="020B0604020202020204" pitchFamily="34" charset="0"/>
              </a:rPr>
              <a:pPr>
                <a:spcBef>
                  <a:spcPct val="0"/>
                </a:spcBef>
              </a:pPr>
              <a:t>38</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19539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992188" y="768350"/>
            <a:ext cx="5114925" cy="3836988"/>
          </a:xfrm>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2F61D7A-0E73-40AB-B14E-8092C1E5F081}" type="slidenum">
              <a:rPr lang="it-IT" altLang="it-IT" sz="1300" smtClean="0">
                <a:latin typeface="Calibri" panose="020F0502020204030204" pitchFamily="34" charset="0"/>
                <a:cs typeface="Arial" panose="020B0604020202020204" pitchFamily="34" charset="0"/>
              </a:rPr>
              <a:pPr>
                <a:spcBef>
                  <a:spcPct val="0"/>
                </a:spcBef>
              </a:pPr>
              <a:t>40</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5314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992188" y="768350"/>
            <a:ext cx="5114925" cy="3836988"/>
          </a:xfrm>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BC112F-5A96-4BFB-BE30-97BF64C2CAEB}" type="slidenum">
              <a:rPr lang="it-IT" altLang="it-IT" sz="1300" smtClean="0">
                <a:latin typeface="Calibri" panose="020F0502020204030204" pitchFamily="34" charset="0"/>
                <a:cs typeface="Arial" panose="020B0604020202020204" pitchFamily="34" charset="0"/>
              </a:rPr>
              <a:pPr>
                <a:spcBef>
                  <a:spcPct val="0"/>
                </a:spcBef>
              </a:pPr>
              <a:t>41</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023052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992188" y="768350"/>
            <a:ext cx="5114925" cy="3836988"/>
          </a:xfrm>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A429A5C-31E7-4C5F-8E0E-D264C31E4DA0}" type="slidenum">
              <a:rPr lang="it-IT" altLang="it-IT" sz="1300" smtClean="0">
                <a:latin typeface="Calibri" panose="020F0502020204030204" pitchFamily="34" charset="0"/>
                <a:cs typeface="Arial" panose="020B0604020202020204" pitchFamily="34" charset="0"/>
              </a:rPr>
              <a:pPr>
                <a:spcBef>
                  <a:spcPct val="0"/>
                </a:spcBef>
              </a:pPr>
              <a:t>43</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438168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992188" y="768350"/>
            <a:ext cx="5114925" cy="3836988"/>
          </a:xfrm>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CC605F-6FBE-43C3-8AB0-46CFE21F2CB6}" type="slidenum">
              <a:rPr lang="it-IT" altLang="it-IT" sz="1300" smtClean="0">
                <a:latin typeface="Calibri" panose="020F0502020204030204" pitchFamily="34" charset="0"/>
                <a:cs typeface="Arial" panose="020B0604020202020204" pitchFamily="34" charset="0"/>
              </a:rPr>
              <a:pPr>
                <a:spcBef>
                  <a:spcPct val="0"/>
                </a:spcBef>
              </a:pPr>
              <a:t>44</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873071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xfrm>
            <a:off x="992188" y="768350"/>
            <a:ext cx="5114925" cy="3836988"/>
          </a:xfrm>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3E56F91-F371-43A2-AE13-859AB1D72C90}" type="slidenum">
              <a:rPr lang="it-IT" altLang="it-IT" sz="1300" smtClean="0">
                <a:latin typeface="Calibri" panose="020F0502020204030204" pitchFamily="34" charset="0"/>
                <a:cs typeface="Arial" panose="020B0604020202020204" pitchFamily="34" charset="0"/>
              </a:rPr>
              <a:pPr>
                <a:spcBef>
                  <a:spcPct val="0"/>
                </a:spcBef>
              </a:pPr>
              <a:t>45</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192131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992188" y="768350"/>
            <a:ext cx="5114925" cy="3836988"/>
          </a:xfrm>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7A308C1-705C-4636-A091-E8C51E821DE2}" type="slidenum">
              <a:rPr lang="it-IT" altLang="it-IT" sz="1300" smtClean="0">
                <a:latin typeface="Calibri" panose="020F0502020204030204" pitchFamily="34" charset="0"/>
                <a:cs typeface="Arial" panose="020B0604020202020204" pitchFamily="34" charset="0"/>
              </a:rPr>
              <a:pPr>
                <a:spcBef>
                  <a:spcPct val="0"/>
                </a:spcBef>
              </a:pPr>
              <a:t>46</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24691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992188" y="768350"/>
            <a:ext cx="5114925" cy="3836988"/>
          </a:xfrm>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0092CC-755D-4193-92A2-6A9FF28C2FD7}" type="slidenum">
              <a:rPr lang="it-IT" altLang="it-IT" sz="1300" smtClean="0">
                <a:latin typeface="Calibri" panose="020F0502020204030204" pitchFamily="34" charset="0"/>
                <a:cs typeface="Arial" panose="020B0604020202020204" pitchFamily="34" charset="0"/>
              </a:rPr>
              <a:pPr>
                <a:spcBef>
                  <a:spcPct val="0"/>
                </a:spcBef>
              </a:pPr>
              <a:t>47</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678249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48117CF-060F-4CAF-A736-554DFDE0DE13}" type="slidenum">
              <a:rPr lang="it-IT" altLang="it-IT" sz="1300" smtClean="0"/>
              <a:pPr>
                <a:spcBef>
                  <a:spcPct val="0"/>
                </a:spcBef>
              </a:pPr>
              <a:t>48</a:t>
            </a:fld>
            <a:endParaRPr lang="it-IT" altLang="it-IT" sz="1300"/>
          </a:p>
        </p:txBody>
      </p:sp>
      <p:sp>
        <p:nvSpPr>
          <p:cNvPr id="101379" name="Rectangle 2"/>
          <p:cNvSpPr>
            <a:spLocks noGrp="1" noRot="1" noChangeAspect="1" noChangeArrowheads="1" noTextEdit="1"/>
          </p:cNvSpPr>
          <p:nvPr>
            <p:ph type="sldImg"/>
          </p:nvPr>
        </p:nvSpPr>
        <p:spPr>
          <a:xfrm>
            <a:off x="992188" y="768350"/>
            <a:ext cx="5114925" cy="3836988"/>
          </a:xfrm>
          <a:ln/>
        </p:spPr>
      </p:sp>
      <p:sp>
        <p:nvSpPr>
          <p:cNvPr id="101380"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963085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CA39BBD-C191-4FD0-BE5B-88B22E2C0EFD}" type="slidenum">
              <a:rPr lang="it-IT" altLang="it-IT" sz="1300" smtClean="0"/>
              <a:pPr>
                <a:spcBef>
                  <a:spcPct val="0"/>
                </a:spcBef>
              </a:pPr>
              <a:t>5</a:t>
            </a:fld>
            <a:endParaRPr lang="it-IT" altLang="it-IT" sz="1300"/>
          </a:p>
        </p:txBody>
      </p:sp>
      <p:sp>
        <p:nvSpPr>
          <p:cNvPr id="4099" name="Rectangle 2"/>
          <p:cNvSpPr>
            <a:spLocks noGrp="1" noRot="1" noChangeAspect="1" noChangeArrowheads="1" noTextEdit="1"/>
          </p:cNvSpPr>
          <p:nvPr>
            <p:ph type="sldImg"/>
          </p:nvPr>
        </p:nvSpPr>
        <p:spPr>
          <a:xfrm>
            <a:off x="992188" y="768350"/>
            <a:ext cx="5114925" cy="3836988"/>
          </a:xfrm>
          <a:ln/>
        </p:spPr>
      </p:sp>
      <p:sp>
        <p:nvSpPr>
          <p:cNvPr id="4100"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9312266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916298-3B1B-430E-9375-C2C5D2ECFA44}" type="slidenum">
              <a:rPr lang="it-IT" altLang="it-IT" sz="1300" smtClean="0"/>
              <a:pPr>
                <a:spcBef>
                  <a:spcPct val="0"/>
                </a:spcBef>
              </a:pPr>
              <a:t>49</a:t>
            </a:fld>
            <a:endParaRPr lang="it-IT" altLang="it-IT" sz="1300"/>
          </a:p>
        </p:txBody>
      </p:sp>
      <p:sp>
        <p:nvSpPr>
          <p:cNvPr id="103427" name="Rectangle 2"/>
          <p:cNvSpPr>
            <a:spLocks noGrp="1" noRot="1" noChangeAspect="1" noChangeArrowheads="1" noTextEdit="1"/>
          </p:cNvSpPr>
          <p:nvPr>
            <p:ph type="sldImg"/>
          </p:nvPr>
        </p:nvSpPr>
        <p:spPr>
          <a:xfrm>
            <a:off x="992188" y="768350"/>
            <a:ext cx="5114925" cy="3836988"/>
          </a:xfrm>
          <a:ln/>
        </p:spPr>
      </p:sp>
      <p:sp>
        <p:nvSpPr>
          <p:cNvPr id="103428"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4621524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18F3FE1-1503-48B7-8770-64A63A1225EF}" type="slidenum">
              <a:rPr lang="it-IT" altLang="it-IT" sz="1300" smtClean="0"/>
              <a:pPr>
                <a:spcBef>
                  <a:spcPct val="0"/>
                </a:spcBef>
              </a:pPr>
              <a:t>50</a:t>
            </a:fld>
            <a:endParaRPr lang="it-IT" altLang="it-IT" sz="1300"/>
          </a:p>
        </p:txBody>
      </p:sp>
      <p:sp>
        <p:nvSpPr>
          <p:cNvPr id="105475" name="Rectangle 2"/>
          <p:cNvSpPr>
            <a:spLocks noGrp="1" noRot="1" noChangeAspect="1" noChangeArrowheads="1" noTextEdit="1"/>
          </p:cNvSpPr>
          <p:nvPr>
            <p:ph type="sldImg"/>
          </p:nvPr>
        </p:nvSpPr>
        <p:spPr>
          <a:xfrm>
            <a:off x="992188" y="768350"/>
            <a:ext cx="5114925" cy="3836988"/>
          </a:xfrm>
          <a:ln/>
        </p:spPr>
      </p:sp>
      <p:sp>
        <p:nvSpPr>
          <p:cNvPr id="105476"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221150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CA39BBD-C191-4FD0-BE5B-88B22E2C0EFD}" type="slidenum">
              <a:rPr lang="it-IT" altLang="it-IT" sz="1300" smtClean="0"/>
              <a:pPr>
                <a:spcBef>
                  <a:spcPct val="0"/>
                </a:spcBef>
              </a:pPr>
              <a:t>6</a:t>
            </a:fld>
            <a:endParaRPr lang="it-IT" altLang="it-IT" sz="1300"/>
          </a:p>
        </p:txBody>
      </p:sp>
      <p:sp>
        <p:nvSpPr>
          <p:cNvPr id="4099" name="Rectangle 2"/>
          <p:cNvSpPr>
            <a:spLocks noGrp="1" noRot="1" noChangeAspect="1" noChangeArrowheads="1" noTextEdit="1"/>
          </p:cNvSpPr>
          <p:nvPr>
            <p:ph type="sldImg"/>
          </p:nvPr>
        </p:nvSpPr>
        <p:spPr>
          <a:xfrm>
            <a:off x="992188" y="768350"/>
            <a:ext cx="5114925" cy="3836988"/>
          </a:xfrm>
          <a:ln/>
        </p:spPr>
      </p:sp>
      <p:sp>
        <p:nvSpPr>
          <p:cNvPr id="4100"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773492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992188" y="768350"/>
            <a:ext cx="5114925" cy="3836988"/>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6833461-9209-4A88-8D87-8EA896B429B0}" type="slidenum">
              <a:rPr lang="it-IT" altLang="it-IT" sz="1300" smtClean="0">
                <a:latin typeface="Calibri" panose="020F0502020204030204" pitchFamily="34" charset="0"/>
                <a:cs typeface="Arial" panose="020B0604020202020204" pitchFamily="34" charset="0"/>
              </a:rPr>
              <a:pPr>
                <a:spcBef>
                  <a:spcPct val="0"/>
                </a:spcBef>
              </a:pPr>
              <a:t>7</a:t>
            </a:fld>
            <a:endParaRPr lang="it-IT" altLang="it-IT" sz="13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3763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6B5D99-4F1C-46ED-82AE-0D12E711A007}" type="slidenum">
              <a:rPr lang="it-IT" altLang="it-IT" sz="1300" smtClean="0"/>
              <a:pPr>
                <a:spcBef>
                  <a:spcPct val="0"/>
                </a:spcBef>
              </a:pPr>
              <a:t>8</a:t>
            </a:fld>
            <a:endParaRPr lang="it-IT" altLang="it-IT" sz="1300"/>
          </a:p>
        </p:txBody>
      </p:sp>
      <p:sp>
        <p:nvSpPr>
          <p:cNvPr id="9219" name="Rectangle 2"/>
          <p:cNvSpPr>
            <a:spLocks noGrp="1" noRot="1" noChangeAspect="1" noChangeArrowheads="1" noTextEdit="1"/>
          </p:cNvSpPr>
          <p:nvPr>
            <p:ph type="sldImg"/>
          </p:nvPr>
        </p:nvSpPr>
        <p:spPr>
          <a:xfrm>
            <a:off x="992188" y="768350"/>
            <a:ext cx="5114925" cy="3836988"/>
          </a:xfrm>
          <a:ln/>
        </p:spPr>
      </p:sp>
      <p:sp>
        <p:nvSpPr>
          <p:cNvPr id="9220"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dirty="0"/>
          </a:p>
        </p:txBody>
      </p:sp>
    </p:spTree>
    <p:extLst>
      <p:ext uri="{BB962C8B-B14F-4D97-AF65-F5344CB8AC3E}">
        <p14:creationId xmlns:p14="http://schemas.microsoft.com/office/powerpoint/2010/main" val="2292388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FC1B757-FBBE-49A6-B951-0B4AA29B93FB}" type="slidenum">
              <a:rPr lang="it-IT" altLang="it-IT" sz="1300" smtClean="0"/>
              <a:pPr>
                <a:spcBef>
                  <a:spcPct val="0"/>
                </a:spcBef>
              </a:pPr>
              <a:t>9</a:t>
            </a:fld>
            <a:endParaRPr lang="it-IT" altLang="it-IT" sz="1300"/>
          </a:p>
        </p:txBody>
      </p:sp>
      <p:sp>
        <p:nvSpPr>
          <p:cNvPr id="12291" name="Rectangle 2"/>
          <p:cNvSpPr>
            <a:spLocks noGrp="1" noRot="1" noChangeAspect="1" noChangeArrowheads="1" noTextEdit="1"/>
          </p:cNvSpPr>
          <p:nvPr>
            <p:ph type="sldImg"/>
          </p:nvPr>
        </p:nvSpPr>
        <p:spPr>
          <a:xfrm>
            <a:off x="992188" y="768350"/>
            <a:ext cx="5114925" cy="3836988"/>
          </a:xfrm>
          <a:ln/>
        </p:spPr>
      </p:sp>
      <p:sp>
        <p:nvSpPr>
          <p:cNvPr id="12292"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513906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FC1B757-FBBE-49A6-B951-0B4AA29B93FB}" type="slidenum">
              <a:rPr lang="it-IT" altLang="it-IT" sz="1300" smtClean="0"/>
              <a:pPr>
                <a:spcBef>
                  <a:spcPct val="0"/>
                </a:spcBef>
              </a:pPr>
              <a:t>10</a:t>
            </a:fld>
            <a:endParaRPr lang="it-IT" altLang="it-IT" sz="1300"/>
          </a:p>
        </p:txBody>
      </p:sp>
      <p:sp>
        <p:nvSpPr>
          <p:cNvPr id="12291" name="Rectangle 2"/>
          <p:cNvSpPr>
            <a:spLocks noGrp="1" noRot="1" noChangeAspect="1" noChangeArrowheads="1" noTextEdit="1"/>
          </p:cNvSpPr>
          <p:nvPr>
            <p:ph type="sldImg"/>
          </p:nvPr>
        </p:nvSpPr>
        <p:spPr>
          <a:xfrm>
            <a:off x="992188" y="768350"/>
            <a:ext cx="5114925" cy="3836988"/>
          </a:xfrm>
          <a:ln/>
        </p:spPr>
      </p:sp>
      <p:sp>
        <p:nvSpPr>
          <p:cNvPr id="12292"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821583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Date Placeholder 3"/>
          <p:cNvSpPr>
            <a:spLocks noGrp="1"/>
          </p:cNvSpPr>
          <p:nvPr>
            <p:ph type="dt" idx="10"/>
          </p:nvPr>
        </p:nvSpPr>
        <p:spPr/>
        <p:txBody>
          <a:bodyPr/>
          <a:lstStyle>
            <a:lvl1pPr>
              <a:defRPr/>
            </a:lvl1pPr>
          </a:lstStyle>
          <a:p>
            <a:fld id="{088A2024-D739-470E-B312-9739B46A06C3}" type="datetime1">
              <a:rPr lang="it-IT" smtClean="0"/>
              <a:pPr/>
              <a:t>11/01/2021</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BCE4B510-6CC7-4B28-9772-2CF6DD23AF41}" type="datetime1">
              <a:rPr lang="it-IT" smtClean="0"/>
              <a:pPr/>
              <a:t>11/01/2021</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5813" cy="5995987"/>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128588"/>
            <a:ext cx="6019800" cy="5995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3512BE05-C346-4E64-8CB1-44D2C7DDB2B1}" type="datetime1">
              <a:rPr lang="it-IT" smtClean="0"/>
              <a:pPr/>
              <a:t>11/01/2021</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B3FB8883-ACF8-4AE4-9D85-370F0C56C198}" type="datetime1">
              <a:rPr lang="it-IT" smtClean="0"/>
              <a:pPr/>
              <a:t>11/01/2021</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fld id="{75524F48-4C59-4359-81D5-79324B5C7F4C}" type="datetime1">
              <a:rPr lang="it-IT" smtClean="0"/>
              <a:pPr/>
              <a:t>11/01/2021</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idx="10"/>
          </p:nvPr>
        </p:nvSpPr>
        <p:spPr/>
        <p:txBody>
          <a:bodyPr/>
          <a:lstStyle>
            <a:lvl1pPr>
              <a:defRPr/>
            </a:lvl1pPr>
          </a:lstStyle>
          <a:p>
            <a:fld id="{EAC36E7D-74D2-4BA6-ADD6-9A6ABD1106E8}" type="datetime1">
              <a:rPr lang="it-IT" smtClean="0"/>
              <a:pPr/>
              <a:t>11/01/2021</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idx="10"/>
          </p:nvPr>
        </p:nvSpPr>
        <p:spPr/>
        <p:txBody>
          <a:bodyPr/>
          <a:lstStyle>
            <a:lvl1pPr>
              <a:defRPr/>
            </a:lvl1pPr>
          </a:lstStyle>
          <a:p>
            <a:fld id="{921E289A-7B2C-4FF0-8A6E-68EB6DC3D2AF}" type="datetime1">
              <a:rPr lang="it-IT" smtClean="0"/>
              <a:pPr/>
              <a:t>11/01/2021</a:t>
            </a:fld>
            <a:endParaRPr lang="it-IT"/>
          </a:p>
        </p:txBody>
      </p:sp>
      <p:sp>
        <p:nvSpPr>
          <p:cNvPr id="8" name="Slide Number Placeholder 7"/>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2"/>
          <p:cNvSpPr>
            <a:spLocks noGrp="1"/>
          </p:cNvSpPr>
          <p:nvPr>
            <p:ph type="dt" idx="10"/>
          </p:nvPr>
        </p:nvSpPr>
        <p:spPr/>
        <p:txBody>
          <a:bodyPr/>
          <a:lstStyle>
            <a:lvl1pPr>
              <a:defRPr/>
            </a:lvl1pPr>
          </a:lstStyle>
          <a:p>
            <a:fld id="{EAED80C9-D74C-461A-B590-A06CA0248421}" type="datetime1">
              <a:rPr lang="it-IT" smtClean="0"/>
              <a:pPr/>
              <a:t>11/01/2021</a:t>
            </a:fld>
            <a:endParaRPr lang="it-IT"/>
          </a:p>
        </p:txBody>
      </p:sp>
      <p:sp>
        <p:nvSpPr>
          <p:cNvPr id="4" name="Slide Number Placeholder 3"/>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fld id="{333E4F07-198F-4B4A-B57D-0D68924E5AC8}" type="datetime1">
              <a:rPr lang="it-IT" smtClean="0"/>
              <a:pPr/>
              <a:t>11/01/2021</a:t>
            </a:fld>
            <a:endParaRPr lang="it-IT"/>
          </a:p>
        </p:txBody>
      </p:sp>
      <p:sp>
        <p:nvSpPr>
          <p:cNvPr id="3" name="Slide Number Placeholder 2"/>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B95C3C6B-2C7A-4084-B4DD-335FCBA0EE2F}" type="datetime1">
              <a:rPr lang="it-IT" smtClean="0"/>
              <a:pPr/>
              <a:t>11/01/2021</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A33D53FD-3582-413B-9DC2-5883270C6E8A}" type="datetime1">
              <a:rPr lang="it-IT" smtClean="0"/>
              <a:pPr/>
              <a:t>11/01/2021</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228013" cy="14335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a:t>Fate clic per modificare il formato del testo del titolo</a:t>
            </a:r>
          </a:p>
        </p:txBody>
      </p:sp>
      <p:sp>
        <p:nvSpPr>
          <p:cNvPr id="1026" name="Rectangle 2"/>
          <p:cNvSpPr>
            <a:spLocks noGrp="1" noChangeArrowheads="1"/>
          </p:cNvSpPr>
          <p:nvPr>
            <p:ph type="body" idx="1"/>
          </p:nvPr>
        </p:nvSpPr>
        <p:spPr bwMode="auto">
          <a:xfrm>
            <a:off x="457200" y="1600200"/>
            <a:ext cx="82280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a:t>Fate clic per modificare il formato del testo della struttura</a:t>
            </a:r>
          </a:p>
          <a:p>
            <a:pPr lvl="1"/>
            <a:r>
              <a:rPr lang="en-GB"/>
              <a:t>Secondo livello struttura</a:t>
            </a:r>
          </a:p>
          <a:p>
            <a:pPr lvl="2"/>
            <a:r>
              <a:rPr lang="en-GB"/>
              <a:t>Terzo livello struttura</a:t>
            </a:r>
          </a:p>
          <a:p>
            <a:pPr lvl="3"/>
            <a:r>
              <a:rPr lang="en-GB"/>
              <a:t>Quarto livello struttura</a:t>
            </a:r>
          </a:p>
          <a:p>
            <a:pPr lvl="4"/>
            <a:r>
              <a:rPr lang="en-GB"/>
              <a:t>Quinto livello struttura</a:t>
            </a:r>
          </a:p>
          <a:p>
            <a:pPr lvl="4"/>
            <a:r>
              <a:rPr lang="en-GB"/>
              <a:t>Sesto livello struttura</a:t>
            </a:r>
          </a:p>
          <a:p>
            <a:pPr lvl="4"/>
            <a:r>
              <a:rPr lang="en-GB"/>
              <a:t>Settimo livello struttura</a:t>
            </a:r>
          </a:p>
          <a:p>
            <a:pPr lvl="4"/>
            <a:r>
              <a:rPr lang="en-GB"/>
              <a:t>Ottavo livello struttura</a:t>
            </a:r>
          </a:p>
          <a:p>
            <a:pPr lvl="4"/>
            <a:r>
              <a:rPr lang="en-GB"/>
              <a:t>Nono livello struttura</a:t>
            </a:r>
          </a:p>
        </p:txBody>
      </p:sp>
      <p:sp>
        <p:nvSpPr>
          <p:cNvPr id="1027" name="Rectangle 3"/>
          <p:cNvSpPr>
            <a:spLocks noGrp="1" noChangeArrowheads="1"/>
          </p:cNvSpPr>
          <p:nvPr>
            <p:ph type="dt"/>
          </p:nvPr>
        </p:nvSpPr>
        <p:spPr bwMode="auto">
          <a:xfrm>
            <a:off x="457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29000CAA-AB70-4D16-BF5F-DE473C0DF8DB}" type="datetime1">
              <a:rPr lang="it-IT" smtClean="0"/>
              <a:pPr/>
              <a:t>11/01/2021</a:t>
            </a:fld>
            <a:endParaRPr lang="it-IT"/>
          </a:p>
        </p:txBody>
      </p:sp>
      <p:sp>
        <p:nvSpPr>
          <p:cNvPr id="1028" name="Text Box 4"/>
          <p:cNvSpPr txBox="1">
            <a:spLocks noChangeArrowheads="1"/>
          </p:cNvSpPr>
          <p:nvPr/>
        </p:nvSpPr>
        <p:spPr bwMode="auto">
          <a:xfrm>
            <a:off x="3124200" y="6354763"/>
            <a:ext cx="2895600" cy="368300"/>
          </a:xfrm>
          <a:prstGeom prst="rect">
            <a:avLst/>
          </a:prstGeom>
          <a:noFill/>
          <a:ln w="9525">
            <a:noFill/>
            <a:round/>
            <a:headEnd/>
            <a:tailEnd/>
          </a:ln>
          <a:effectLst/>
        </p:spPr>
        <p:txBody>
          <a:bodyPr wrap="none" anchor="ctr"/>
          <a:lstStyle/>
          <a:p>
            <a:endParaRPr lang="it-IT"/>
          </a:p>
        </p:txBody>
      </p:sp>
      <p:sp>
        <p:nvSpPr>
          <p:cNvPr id="1029" name="Rectangle 5"/>
          <p:cNvSpPr>
            <a:spLocks noGrp="1" noChangeArrowheads="1"/>
          </p:cNvSpPr>
          <p:nvPr>
            <p:ph type="sldNum"/>
          </p:nvPr>
        </p:nvSpPr>
        <p:spPr bwMode="auto">
          <a:xfrm>
            <a:off x="6553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1085DE87-C515-4485-B35B-A1D496760DEA}"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4.xml"/><Relationship Id="rId7" Type="http://schemas.openxmlformats.org/officeDocument/2006/relationships/image" Target="../media/image14.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3.wmf"/><Relationship Id="rId4" Type="http://schemas.openxmlformats.org/officeDocument/2006/relationships/oleObject" Target="../embeddings/oleObject1.bin"/><Relationship Id="rId9" Type="http://schemas.openxmlformats.org/officeDocument/2006/relationships/image" Target="../media/image15.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8.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20.jpe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27.wmf"/><Relationship Id="rId3" Type="http://schemas.openxmlformats.org/officeDocument/2006/relationships/notesSlide" Target="../notesSlides/notesSlide17.xml"/><Relationship Id="rId7" Type="http://schemas.openxmlformats.org/officeDocument/2006/relationships/image" Target="../media/image24.wmf"/><Relationship Id="rId12"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26.wmf"/><Relationship Id="rId5" Type="http://schemas.openxmlformats.org/officeDocument/2006/relationships/image" Target="../media/image23.wmf"/><Relationship Id="rId15" Type="http://schemas.openxmlformats.org/officeDocument/2006/relationships/image" Target="../media/image28.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25.wmf"/><Relationship Id="rId14" Type="http://schemas.openxmlformats.org/officeDocument/2006/relationships/oleObject" Target="../embeddings/oleObject10.bin"/></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oleObject" Target="../embeddings/oleObject15.bin"/><Relationship Id="rId18" Type="http://schemas.openxmlformats.org/officeDocument/2006/relationships/image" Target="../media/image38.wmf"/><Relationship Id="rId3" Type="http://schemas.openxmlformats.org/officeDocument/2006/relationships/notesSlide" Target="../notesSlides/notesSlide21.xml"/><Relationship Id="rId7" Type="http://schemas.openxmlformats.org/officeDocument/2006/relationships/image" Target="../media/image33.wmf"/><Relationship Id="rId12" Type="http://schemas.openxmlformats.org/officeDocument/2006/relationships/image" Target="../media/image35.wmf"/><Relationship Id="rId17" Type="http://schemas.openxmlformats.org/officeDocument/2006/relationships/oleObject" Target="../embeddings/oleObject17.bin"/><Relationship Id="rId2" Type="http://schemas.openxmlformats.org/officeDocument/2006/relationships/slideLayout" Target="../slideLayouts/slideLayout1.xml"/><Relationship Id="rId16" Type="http://schemas.openxmlformats.org/officeDocument/2006/relationships/image" Target="../media/image37.wmf"/><Relationship Id="rId1" Type="http://schemas.openxmlformats.org/officeDocument/2006/relationships/vmlDrawing" Target="../drawings/vmlDrawing4.vml"/><Relationship Id="rId6" Type="http://schemas.openxmlformats.org/officeDocument/2006/relationships/oleObject" Target="../embeddings/oleObject12.bin"/><Relationship Id="rId11" Type="http://schemas.openxmlformats.org/officeDocument/2006/relationships/oleObject" Target="../embeddings/oleObject14.bin"/><Relationship Id="rId5" Type="http://schemas.openxmlformats.org/officeDocument/2006/relationships/image" Target="../media/image32.wmf"/><Relationship Id="rId15" Type="http://schemas.openxmlformats.org/officeDocument/2006/relationships/oleObject" Target="../embeddings/oleObject16.bin"/><Relationship Id="rId10" Type="http://schemas.openxmlformats.org/officeDocument/2006/relationships/image" Target="../media/image39.jpeg"/><Relationship Id="rId4" Type="http://schemas.openxmlformats.org/officeDocument/2006/relationships/oleObject" Target="../embeddings/oleObject11.bin"/><Relationship Id="rId9" Type="http://schemas.openxmlformats.org/officeDocument/2006/relationships/image" Target="../media/image34.wmf"/><Relationship Id="rId14" Type="http://schemas.openxmlformats.org/officeDocument/2006/relationships/image" Target="../media/image36.w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44.wmf"/><Relationship Id="rId3" Type="http://schemas.openxmlformats.org/officeDocument/2006/relationships/notesSlide" Target="../notesSlides/notesSlide22.xml"/><Relationship Id="rId7" Type="http://schemas.openxmlformats.org/officeDocument/2006/relationships/image" Target="../media/image41.wmf"/><Relationship Id="rId12"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19.bin"/><Relationship Id="rId11" Type="http://schemas.openxmlformats.org/officeDocument/2006/relationships/image" Target="../media/image43.wmf"/><Relationship Id="rId5" Type="http://schemas.openxmlformats.org/officeDocument/2006/relationships/image" Target="../media/image40.wmf"/><Relationship Id="rId15" Type="http://schemas.openxmlformats.org/officeDocument/2006/relationships/image" Target="../media/image45.wmf"/><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42.wmf"/><Relationship Id="rId14" Type="http://schemas.openxmlformats.org/officeDocument/2006/relationships/oleObject" Target="../embeddings/oleObject23.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23.xml"/><Relationship Id="rId7" Type="http://schemas.openxmlformats.org/officeDocument/2006/relationships/image" Target="../media/image47.w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25.bin"/><Relationship Id="rId11" Type="http://schemas.openxmlformats.org/officeDocument/2006/relationships/image" Target="../media/image49.wmf"/><Relationship Id="rId5" Type="http://schemas.openxmlformats.org/officeDocument/2006/relationships/image" Target="../media/image46.wmf"/><Relationship Id="rId10" Type="http://schemas.openxmlformats.org/officeDocument/2006/relationships/oleObject" Target="../embeddings/oleObject27.bin"/><Relationship Id="rId4" Type="http://schemas.openxmlformats.org/officeDocument/2006/relationships/oleObject" Target="../embeddings/oleObject24.bin"/><Relationship Id="rId9" Type="http://schemas.openxmlformats.org/officeDocument/2006/relationships/image" Target="../media/image48.w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24.xml"/><Relationship Id="rId7" Type="http://schemas.openxmlformats.org/officeDocument/2006/relationships/image" Target="../media/image53.wmf"/><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oleObject" Target="../embeddings/oleObject29.bin"/><Relationship Id="rId11" Type="http://schemas.openxmlformats.org/officeDocument/2006/relationships/image" Target="../media/image55.wmf"/><Relationship Id="rId5" Type="http://schemas.openxmlformats.org/officeDocument/2006/relationships/image" Target="../media/image52.wmf"/><Relationship Id="rId10" Type="http://schemas.openxmlformats.org/officeDocument/2006/relationships/oleObject" Target="../embeddings/oleObject31.bin"/><Relationship Id="rId4" Type="http://schemas.openxmlformats.org/officeDocument/2006/relationships/oleObject" Target="../embeddings/oleObject28.bin"/><Relationship Id="rId9" Type="http://schemas.openxmlformats.org/officeDocument/2006/relationships/image" Target="../media/image54.wmf"/></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notesSlide" Target="../notesSlides/notesSlide25.xml"/><Relationship Id="rId7" Type="http://schemas.openxmlformats.org/officeDocument/2006/relationships/image" Target="../media/image57.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33.bin"/><Relationship Id="rId5" Type="http://schemas.openxmlformats.org/officeDocument/2006/relationships/image" Target="../media/image56.wmf"/><Relationship Id="rId4" Type="http://schemas.openxmlformats.org/officeDocument/2006/relationships/oleObject" Target="../embeddings/oleObject32.bin"/><Relationship Id="rId9" Type="http://schemas.openxmlformats.org/officeDocument/2006/relationships/image" Target="../media/image58.w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59.wmf"/><Relationship Id="rId5" Type="http://schemas.openxmlformats.org/officeDocument/2006/relationships/oleObject" Target="../embeddings/oleObject35.bin"/><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64.wmf"/><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oleObject" Target="../embeddings/oleObject37.bin"/><Relationship Id="rId5" Type="http://schemas.openxmlformats.org/officeDocument/2006/relationships/image" Target="../media/image63.wmf"/><Relationship Id="rId4" Type="http://schemas.openxmlformats.org/officeDocument/2006/relationships/oleObject" Target="../embeddings/oleObject36.bin"/></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70.wmf"/><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oleObject" Target="../embeddings/oleObject38.bin"/><Relationship Id="rId5" Type="http://schemas.openxmlformats.org/officeDocument/2006/relationships/image" Target="../media/image72.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178593" y="1124744"/>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it-IT" sz="2800" dirty="0">
                <a:latin typeface="Calibri" panose="020F0502020204030204" pitchFamily="34" charset="0"/>
                <a:ea typeface="ＭＳ Ｐゴシック" panose="020B0600070205080204" pitchFamily="34" charset="-128"/>
              </a:rPr>
              <a:t>Il calore della Terra: introduzione</a:t>
            </a:r>
            <a:endParaRPr lang="en-US" altLang="it-IT" sz="2800" b="0" dirty="0">
              <a:latin typeface="Calibri" panose="020F0502020204030204" pitchFamily="34" charset="0"/>
              <a:ea typeface="ＭＳ Ｐゴシック" panose="020B0600070205080204" pitchFamily="34" charset="-128"/>
            </a:endParaRPr>
          </a:p>
        </p:txBody>
      </p:sp>
      <p:sp>
        <p:nvSpPr>
          <p:cNvPr id="2" name="Rectangle 1">
            <a:extLst>
              <a:ext uri="{FF2B5EF4-FFF2-40B4-BE49-F238E27FC236}">
                <a16:creationId xmlns:a16="http://schemas.microsoft.com/office/drawing/2014/main" id="{26CF81D3-7886-42C0-A7E5-AE530F805BA3}"/>
              </a:ext>
            </a:extLst>
          </p:cNvPr>
          <p:cNvSpPr/>
          <p:nvPr/>
        </p:nvSpPr>
        <p:spPr>
          <a:xfrm>
            <a:off x="70923" y="2204864"/>
            <a:ext cx="4484515" cy="3970318"/>
          </a:xfrm>
          <a:prstGeom prst="rect">
            <a:avLst/>
          </a:prstGeom>
        </p:spPr>
        <p:txBody>
          <a:bodyPr wrap="square">
            <a:spAutoFit/>
          </a:bodyPr>
          <a:lstStyle/>
          <a:p>
            <a:pPr algn="just"/>
            <a:r>
              <a:rPr lang="it-IT" dirty="0"/>
              <a:t>Vulcani, intrusioni, terremoti, costruzione di montagne e metamorfismo è tutto controllato dal trasferimento e dalla generazione di calore. Il bilancio termico terrestre controlla l'attività della litosfera e astenosfera così come lo sviluppo della struttura più interna della terra.</a:t>
            </a:r>
          </a:p>
          <a:p>
            <a:pPr algn="just"/>
            <a:r>
              <a:rPr lang="it-IT" dirty="0"/>
              <a:t>Il calore arriva alla superficie terrestre dal suo interno e dal sole. Praticamente tutto il calore viene dal sole, ma alla fine è tutto irradiato nello spazio. Da una prospettiva geologica, il calore del sole è importante perché guida l'acqua superficiale ciclo, la pioggia e, quindi, l'erosione. </a:t>
            </a:r>
            <a:endParaRPr lang="en-US" dirty="0"/>
          </a:p>
        </p:txBody>
      </p:sp>
      <p:pic>
        <p:nvPicPr>
          <p:cNvPr id="4" name="Picture 3">
            <a:extLst>
              <a:ext uri="{FF2B5EF4-FFF2-40B4-BE49-F238E27FC236}">
                <a16:creationId xmlns:a16="http://schemas.microsoft.com/office/drawing/2014/main" id="{4BFD0D9F-F495-497A-A6C9-64A0F634E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2327418"/>
            <a:ext cx="4315175" cy="3725210"/>
          </a:xfrm>
          <a:prstGeom prst="rect">
            <a:avLst/>
          </a:prstGeom>
        </p:spPr>
      </p:pic>
    </p:spTree>
    <p:extLst>
      <p:ext uri="{BB962C8B-B14F-4D97-AF65-F5344CB8AC3E}">
        <p14:creationId xmlns:p14="http://schemas.microsoft.com/office/powerpoint/2010/main" val="1402206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148084" y="1844824"/>
            <a:ext cx="878522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None/>
            </a:pPr>
            <a:endParaRPr lang="en-US" altLang="it-IT" sz="1600" b="0" dirty="0">
              <a:latin typeface="Calibri" panose="020F0502020204030204" pitchFamily="34" charset="0"/>
              <a:ea typeface="ＭＳ Ｐゴシック" panose="020B0600070205080204" pitchFamily="34" charset="-128"/>
            </a:endParaRPr>
          </a:p>
          <a:p>
            <a:pPr algn="just">
              <a:spcBef>
                <a:spcPct val="0"/>
              </a:spcBef>
            </a:pPr>
            <a:r>
              <a:rPr lang="en-US" altLang="it-IT" sz="1600" b="0" dirty="0">
                <a:latin typeface="Calibri" panose="020F0502020204030204" pitchFamily="34" charset="0"/>
                <a:ea typeface="ＭＳ Ｐゴシック" panose="020B0600070205080204" pitchFamily="34" charset="-128"/>
              </a:rPr>
              <a:t> </a:t>
            </a:r>
            <a:r>
              <a:rPr lang="it-IT" altLang="it-IT" sz="1600" dirty="0">
                <a:latin typeface="Calibri" panose="020F0502020204030204" pitchFamily="34" charset="0"/>
                <a:ea typeface="ＭＳ Ｐゴシック" panose="020B0600070205080204" pitchFamily="34" charset="-128"/>
              </a:rPr>
              <a:t>La temperatura apparentemente non ha limiti superiori. Ad esempio, la temperatura della superficie del Sole è inferiore a </a:t>
            </a:r>
            <a:r>
              <a:rPr lang="it-IT" altLang="it-IT" sz="1600" dirty="0">
                <a:solidFill>
                  <a:srgbClr val="0070C0"/>
                </a:solidFill>
                <a:latin typeface="Calibri" panose="020F0502020204030204" pitchFamily="34" charset="0"/>
                <a:ea typeface="ＭＳ Ｐゴシック" panose="020B0600070205080204" pitchFamily="34" charset="-128"/>
              </a:rPr>
              <a:t>10.000 K</a:t>
            </a:r>
            <a:r>
              <a:rPr lang="it-IT" altLang="it-IT" sz="1600" dirty="0">
                <a:latin typeface="Calibri" panose="020F0502020204030204" pitchFamily="34" charset="0"/>
                <a:ea typeface="ＭＳ Ｐゴシック" panose="020B0600070205080204" pitchFamily="34" charset="-128"/>
              </a:rPr>
              <a:t>, ma la temperatura al suo centro è di circa </a:t>
            </a:r>
            <a:r>
              <a:rPr lang="it-IT" altLang="it-IT" sz="1600" dirty="0">
                <a:solidFill>
                  <a:srgbClr val="0070C0"/>
                </a:solidFill>
                <a:latin typeface="Calibri" panose="020F0502020204030204" pitchFamily="34" charset="0"/>
                <a:ea typeface="ＭＳ Ｐゴシック" panose="020B0600070205080204" pitchFamily="34" charset="-128"/>
              </a:rPr>
              <a:t>10.000.000 K</a:t>
            </a:r>
            <a:r>
              <a:rPr lang="it-IT" altLang="it-IT" sz="1600" dirty="0">
                <a:latin typeface="Calibri" panose="020F0502020204030204" pitchFamily="34" charset="0"/>
                <a:ea typeface="ＭＳ Ｐゴシック" panose="020B0600070205080204" pitchFamily="34" charset="-128"/>
              </a:rPr>
              <a:t> e sono state raggiunte temperature superiori a </a:t>
            </a:r>
            <a:r>
              <a:rPr lang="it-IT" altLang="it-IT" sz="1600" dirty="0">
                <a:solidFill>
                  <a:srgbClr val="0070C0"/>
                </a:solidFill>
                <a:latin typeface="Calibri" panose="020F0502020204030204" pitchFamily="34" charset="0"/>
                <a:ea typeface="ＭＳ Ｐゴシック" panose="020B0600070205080204" pitchFamily="34" charset="-128"/>
              </a:rPr>
              <a:t>100.000.000 K</a:t>
            </a:r>
            <a:r>
              <a:rPr lang="it-IT" altLang="it-IT" sz="1600" dirty="0">
                <a:latin typeface="Calibri" panose="020F0502020204030204" pitchFamily="34" charset="0"/>
                <a:ea typeface="ＭＳ Ｐゴシック" panose="020B0600070205080204" pitchFamily="34" charset="-128"/>
              </a:rPr>
              <a:t> negli esperimenti di fisica. Ma quando il calore viene rimosso da un oggetto diventa sempre più difficile abbassarne ulteriormente la temperatura. La limitazione della bassa temperatura viene spesso definita "</a:t>
            </a:r>
            <a:r>
              <a:rPr lang="it-IT" altLang="it-IT" sz="1600" dirty="0">
                <a:solidFill>
                  <a:srgbClr val="0070C0"/>
                </a:solidFill>
                <a:latin typeface="Calibri" panose="020F0502020204030204" pitchFamily="34" charset="0"/>
                <a:ea typeface="ＭＳ Ｐゴシック" panose="020B0600070205080204" pitchFamily="34" charset="-128"/>
              </a:rPr>
              <a:t>zero assoluto</a:t>
            </a:r>
            <a:r>
              <a:rPr lang="it-IT" altLang="it-IT" sz="1600" dirty="0">
                <a:latin typeface="Calibri" panose="020F0502020204030204" pitchFamily="34" charset="0"/>
                <a:ea typeface="ＭＳ Ｐゴシック" panose="020B0600070205080204" pitchFamily="34" charset="-128"/>
              </a:rPr>
              <a:t>" e viene considerata come lo zero della scala di temperatura Kelvin, chiamata in onore di Lord Kelvin. Le sue divisioni sono le stesse della scala Celsius e l'unità di temperatura è chiamata kelvin. La scala è definita in modo che il punto triplo dell'acqua - dove le fasi solida, liquida e gassosa dell'acqua possono coesistere in equilibrio - è pari a </a:t>
            </a:r>
            <a:r>
              <a:rPr lang="it-IT" altLang="it-IT" sz="1600" dirty="0">
                <a:solidFill>
                  <a:srgbClr val="0070C0"/>
                </a:solidFill>
                <a:latin typeface="Calibri" panose="020F0502020204030204" pitchFamily="34" charset="0"/>
                <a:ea typeface="ＭＳ Ｐゴシック" panose="020B0600070205080204" pitchFamily="34" charset="-128"/>
              </a:rPr>
              <a:t>273,16 kelvin</a:t>
            </a:r>
            <a:r>
              <a:rPr lang="it-IT" altLang="it-IT" sz="1600" dirty="0">
                <a:latin typeface="Calibri" panose="020F0502020204030204" pitchFamily="34" charset="0"/>
                <a:ea typeface="ＭＳ Ｐゴシック" panose="020B0600070205080204" pitchFamily="34" charset="-128"/>
              </a:rPr>
              <a:t>, scritto </a:t>
            </a:r>
            <a:r>
              <a:rPr lang="it-IT" altLang="it-IT" sz="1600" dirty="0">
                <a:solidFill>
                  <a:srgbClr val="0070C0"/>
                </a:solidFill>
                <a:latin typeface="Calibri" panose="020F0502020204030204" pitchFamily="34" charset="0"/>
                <a:ea typeface="ＭＳ Ｐゴシック" panose="020B0600070205080204" pitchFamily="34" charset="-128"/>
              </a:rPr>
              <a:t>273,16 K</a:t>
            </a:r>
            <a:endParaRPr lang="en-US" altLang="it-IT" sz="1600" b="0" dirty="0">
              <a:solidFill>
                <a:srgbClr val="0070C0"/>
              </a:solidFill>
              <a:latin typeface="Calibri" panose="020F0502020204030204" pitchFamily="34" charset="0"/>
              <a:ea typeface="ＭＳ Ｐゴシック" panose="020B0600070205080204" pitchFamily="34" charset="-128"/>
            </a:endParaRPr>
          </a:p>
        </p:txBody>
      </p:sp>
      <p:sp>
        <p:nvSpPr>
          <p:cNvPr id="11267" name="Rectangle 3"/>
          <p:cNvSpPr>
            <a:spLocks noChangeArrowheads="1"/>
          </p:cNvSpPr>
          <p:nvPr/>
        </p:nvSpPr>
        <p:spPr bwMode="auto">
          <a:xfrm>
            <a:off x="234156" y="1268760"/>
            <a:ext cx="8675687"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it-IT" sz="2800" dirty="0">
                <a:latin typeface="Calibri" panose="020F0502020204030204" pitchFamily="34" charset="0"/>
                <a:ea typeface="ＭＳ Ｐゴシック" panose="020B0600070205080204" pitchFamily="34" charset="-128"/>
              </a:rPr>
              <a:t>Il calore della Terra: temperatura e calore</a:t>
            </a:r>
            <a:endParaRPr lang="en-US" altLang="it-IT" sz="2800" b="0" dirty="0">
              <a:latin typeface="Calibri" panose="020F0502020204030204" pitchFamily="34" charset="0"/>
              <a:ea typeface="ＭＳ Ｐゴシック" panose="020B0600070205080204" pitchFamily="34" charset="-128"/>
            </a:endParaRPr>
          </a:p>
        </p:txBody>
      </p:sp>
      <p:pic>
        <p:nvPicPr>
          <p:cNvPr id="4" name="Picture 2" descr="https://encrypted-tbn0.gstatic.com/images?q=tbn:ANd9GcQIP2R6vstcQAZsXgvrL0hfQdmcr14hlsqV9Vf-iMvDgmJG2aaQ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4221088"/>
            <a:ext cx="2998647" cy="2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1187624" y="4339754"/>
            <a:ext cx="2988227" cy="2448446"/>
          </a:xfrm>
          <a:prstGeom prst="rect">
            <a:avLst/>
          </a:prstGeom>
        </p:spPr>
      </p:pic>
    </p:spTree>
    <p:extLst>
      <p:ext uri="{BB962C8B-B14F-4D97-AF65-F5344CB8AC3E}">
        <p14:creationId xmlns:p14="http://schemas.microsoft.com/office/powerpoint/2010/main" val="2588803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79298">
                                            <p:txEl>
                                              <p:pRg st="1" end="1"/>
                                            </p:txEl>
                                          </p:spTgt>
                                        </p:tgtEl>
                                        <p:attrNameLst>
                                          <p:attrName>style.visibility</p:attrName>
                                        </p:attrNameLst>
                                      </p:cBhvr>
                                      <p:to>
                                        <p:strVal val="visible"/>
                                      </p:to>
                                    </p:set>
                                    <p:animEffect transition="in" filter="dissolve">
                                      <p:cBhvr>
                                        <p:cTn id="7" dur="500"/>
                                        <p:tgtEl>
                                          <p:spTgt spid="10792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7950" y="1382713"/>
            <a:ext cx="8928100" cy="5016500"/>
          </a:xfrm>
          <a:prstGeom prst="rect">
            <a:avLst/>
          </a:prstGeom>
          <a:noFill/>
        </p:spPr>
        <p:txBody>
          <a:bodyPr>
            <a:spAutoFit/>
          </a:bodyPr>
          <a:lstStyle/>
          <a:p>
            <a:pPr algn="just">
              <a:defRPr/>
            </a:pPr>
            <a:r>
              <a:rPr lang="it-IT" sz="1600" dirty="0">
                <a:latin typeface="+mn-lt"/>
                <a:cs typeface="Arial" charset="0"/>
              </a:rPr>
              <a:t>Il calore giunge alla superficie terrestre sia dal </a:t>
            </a:r>
            <a:r>
              <a:rPr lang="it-IT" sz="1600" dirty="0">
                <a:solidFill>
                  <a:srgbClr val="0070C0"/>
                </a:solidFill>
                <a:latin typeface="+mn-lt"/>
                <a:cs typeface="Arial" charset="0"/>
              </a:rPr>
              <a:t>Sole</a:t>
            </a:r>
            <a:r>
              <a:rPr lang="it-IT" sz="1600" dirty="0">
                <a:latin typeface="+mn-lt"/>
                <a:cs typeface="Arial" charset="0"/>
              </a:rPr>
              <a:t> che </a:t>
            </a:r>
            <a:r>
              <a:rPr lang="it-IT" sz="1600" dirty="0">
                <a:solidFill>
                  <a:srgbClr val="0070C0"/>
                </a:solidFill>
                <a:latin typeface="+mn-lt"/>
                <a:cs typeface="Arial" charset="0"/>
              </a:rPr>
              <a:t>dall’interno della Terra</a:t>
            </a:r>
            <a:r>
              <a:rPr lang="it-IT" sz="1600" dirty="0">
                <a:latin typeface="+mn-lt"/>
                <a:cs typeface="Arial" charset="0"/>
              </a:rPr>
              <a:t>. I tassi di energia ricevuti da tutta la Terra sono: </a:t>
            </a:r>
            <a:r>
              <a:rPr lang="it-IT" sz="1600" dirty="0">
                <a:solidFill>
                  <a:srgbClr val="FF0000"/>
                </a:solidFill>
                <a:latin typeface="+mn-lt"/>
                <a:cs typeface="Arial" charset="0"/>
              </a:rPr>
              <a:t>2x10</a:t>
            </a:r>
            <a:r>
              <a:rPr lang="it-IT" sz="1600" baseline="30000" dirty="0">
                <a:solidFill>
                  <a:srgbClr val="FF0000"/>
                </a:solidFill>
                <a:latin typeface="+mn-lt"/>
                <a:cs typeface="Arial" charset="0"/>
              </a:rPr>
              <a:t>17</a:t>
            </a:r>
            <a:r>
              <a:rPr lang="it-IT" sz="1600" dirty="0">
                <a:solidFill>
                  <a:srgbClr val="FF0000"/>
                </a:solidFill>
                <a:latin typeface="+mn-lt"/>
                <a:cs typeface="Arial" charset="0"/>
              </a:rPr>
              <a:t> W dal Sole </a:t>
            </a:r>
            <a:r>
              <a:rPr lang="it-IT" sz="1600" dirty="0">
                <a:latin typeface="+mn-lt"/>
                <a:cs typeface="Arial" charset="0"/>
              </a:rPr>
              <a:t>(circa 4x10</a:t>
            </a:r>
            <a:r>
              <a:rPr lang="it-IT" sz="1600" baseline="30000" dirty="0">
                <a:latin typeface="+mn-lt"/>
                <a:cs typeface="Arial" charset="0"/>
              </a:rPr>
              <a:t>2</a:t>
            </a:r>
            <a:r>
              <a:rPr lang="it-IT" sz="1600" dirty="0">
                <a:latin typeface="+mn-lt"/>
                <a:cs typeface="Arial" charset="0"/>
              </a:rPr>
              <a:t> W/m</a:t>
            </a:r>
            <a:r>
              <a:rPr lang="it-IT" sz="1600" baseline="30000" dirty="0">
                <a:latin typeface="+mn-lt"/>
                <a:cs typeface="Arial" charset="0"/>
              </a:rPr>
              <a:t>2</a:t>
            </a:r>
            <a:r>
              <a:rPr lang="it-IT" sz="1600" dirty="0">
                <a:latin typeface="+mn-lt"/>
                <a:cs typeface="Arial" charset="0"/>
              </a:rPr>
              <a:t>), </a:t>
            </a:r>
            <a:r>
              <a:rPr lang="it-IT" sz="1600" dirty="0">
                <a:solidFill>
                  <a:srgbClr val="FF0000"/>
                </a:solidFill>
                <a:latin typeface="+mn-lt"/>
                <a:cs typeface="Arial" charset="0"/>
              </a:rPr>
              <a:t>dall’interno</a:t>
            </a:r>
            <a:r>
              <a:rPr lang="it-IT" sz="1600" dirty="0">
                <a:latin typeface="+mn-lt"/>
                <a:cs typeface="Arial" charset="0"/>
              </a:rPr>
              <a:t> invece </a:t>
            </a:r>
            <a:r>
              <a:rPr lang="it-IT" sz="1600" dirty="0">
                <a:solidFill>
                  <a:srgbClr val="FF0000"/>
                </a:solidFill>
                <a:latin typeface="+mn-lt"/>
                <a:cs typeface="Arial" charset="0"/>
              </a:rPr>
              <a:t>4x10</a:t>
            </a:r>
            <a:r>
              <a:rPr lang="it-IT" sz="1600" baseline="30000" dirty="0">
                <a:solidFill>
                  <a:srgbClr val="FF0000"/>
                </a:solidFill>
                <a:latin typeface="+mn-lt"/>
                <a:cs typeface="Arial" charset="0"/>
              </a:rPr>
              <a:t>13</a:t>
            </a:r>
            <a:r>
              <a:rPr lang="it-IT" sz="1600" dirty="0">
                <a:latin typeface="+mn-lt"/>
                <a:cs typeface="Arial" charset="0"/>
              </a:rPr>
              <a:t> W (circa 8x10</a:t>
            </a:r>
            <a:r>
              <a:rPr lang="it-IT" sz="1600" baseline="30000" dirty="0">
                <a:latin typeface="+mn-lt"/>
                <a:cs typeface="Arial" charset="0"/>
              </a:rPr>
              <a:t>-2</a:t>
            </a:r>
            <a:r>
              <a:rPr lang="it-IT" sz="1600" dirty="0">
                <a:latin typeface="+mn-lt"/>
                <a:cs typeface="Arial" charset="0"/>
              </a:rPr>
              <a:t> W/m</a:t>
            </a:r>
            <a:r>
              <a:rPr lang="it-IT" sz="1600" baseline="30000" dirty="0">
                <a:latin typeface="+mn-lt"/>
                <a:cs typeface="Arial" charset="0"/>
              </a:rPr>
              <a:t>2</a:t>
            </a:r>
            <a:r>
              <a:rPr lang="it-IT" sz="1600" dirty="0">
                <a:latin typeface="+mn-lt"/>
                <a:cs typeface="Arial" charset="0"/>
              </a:rPr>
              <a:t>). Per confronto l’energia liberata dai terremoti è circa 10</a:t>
            </a:r>
            <a:r>
              <a:rPr lang="it-IT" sz="1600" baseline="30000" dirty="0">
                <a:latin typeface="+mn-lt"/>
                <a:cs typeface="Arial" charset="0"/>
              </a:rPr>
              <a:t>11</a:t>
            </a:r>
            <a:r>
              <a:rPr lang="it-IT" sz="1600" dirty="0">
                <a:latin typeface="+mn-lt"/>
                <a:cs typeface="Arial" charset="0"/>
              </a:rPr>
              <a:t> W.</a:t>
            </a:r>
          </a:p>
          <a:p>
            <a:pPr algn="just">
              <a:defRPr/>
            </a:pPr>
            <a:r>
              <a:rPr lang="it-IT" sz="1600" dirty="0">
                <a:latin typeface="+mn-lt"/>
                <a:cs typeface="Arial" charset="0"/>
              </a:rPr>
              <a:t>Il calore può propagarsi in vari modi!</a:t>
            </a:r>
          </a:p>
          <a:p>
            <a:pPr algn="just">
              <a:defRPr/>
            </a:pPr>
            <a:endParaRPr lang="it-IT" sz="1600" dirty="0">
              <a:latin typeface="+mn-lt"/>
              <a:cs typeface="Arial" charset="0"/>
            </a:endParaRPr>
          </a:p>
          <a:p>
            <a:pPr algn="just">
              <a:defRPr/>
            </a:pPr>
            <a:r>
              <a:rPr lang="it-IT" sz="1600" dirty="0">
                <a:solidFill>
                  <a:srgbClr val="FF0000"/>
                </a:solidFill>
                <a:latin typeface="+mn-lt"/>
                <a:cs typeface="Arial" charset="0"/>
              </a:rPr>
              <a:t>Conduzione</a:t>
            </a:r>
            <a:r>
              <a:rPr lang="it-IT" sz="1600" dirty="0">
                <a:latin typeface="+mn-lt"/>
                <a:cs typeface="Arial" charset="0"/>
              </a:rPr>
              <a:t> – trasferimento attraverso il mezzo tramite interazioni molecolari od atomiche; è la vibrazione termica a propagarsi!</a:t>
            </a:r>
          </a:p>
          <a:p>
            <a:pPr algn="just">
              <a:defRPr/>
            </a:pPr>
            <a:r>
              <a:rPr lang="it-IT" sz="1600" dirty="0">
                <a:solidFill>
                  <a:srgbClr val="FF0000"/>
                </a:solidFill>
                <a:latin typeface="+mn-lt"/>
                <a:cs typeface="Arial" charset="0"/>
              </a:rPr>
              <a:t>Convezione</a:t>
            </a:r>
            <a:r>
              <a:rPr lang="it-IT" sz="1600" dirty="0">
                <a:latin typeface="+mn-lt"/>
                <a:cs typeface="Arial" charset="0"/>
              </a:rPr>
              <a:t> – il trasferimento avviene perchè le molecole stesse viaggiano da una parte all’altra nel mezzo; è più efficace della conduzione; possibile nei liquidi e gas.</a:t>
            </a:r>
          </a:p>
          <a:p>
            <a:pPr algn="just">
              <a:defRPr/>
            </a:pPr>
            <a:r>
              <a:rPr lang="it-IT" sz="1600" dirty="0">
                <a:solidFill>
                  <a:srgbClr val="FF0000"/>
                </a:solidFill>
                <a:latin typeface="+mn-lt"/>
                <a:cs typeface="Arial" charset="0"/>
              </a:rPr>
              <a:t>Radiazione</a:t>
            </a:r>
            <a:r>
              <a:rPr lang="it-IT" sz="1600" dirty="0">
                <a:latin typeface="+mn-lt"/>
                <a:cs typeface="Arial" charset="0"/>
              </a:rPr>
              <a:t> – trasferimento diretto mediante onde elettromagnetiche.</a:t>
            </a:r>
          </a:p>
          <a:p>
            <a:pPr algn="just">
              <a:defRPr/>
            </a:pPr>
            <a:r>
              <a:rPr lang="it-IT" sz="1600" dirty="0">
                <a:solidFill>
                  <a:srgbClr val="FF0000"/>
                </a:solidFill>
                <a:latin typeface="+mn-lt"/>
                <a:cs typeface="Arial" charset="0"/>
              </a:rPr>
              <a:t>Advezione</a:t>
            </a:r>
            <a:r>
              <a:rPr lang="it-IT" sz="1600" dirty="0">
                <a:latin typeface="+mn-lt"/>
                <a:cs typeface="Arial" charset="0"/>
              </a:rPr>
              <a:t> – quando il mezzo intero contenente calore si muove (ad es. sollevamento isostatico della litosfera, moto di una zolla...).</a:t>
            </a:r>
          </a:p>
          <a:p>
            <a:pPr algn="just">
              <a:defRPr/>
            </a:pPr>
            <a:endParaRPr lang="it-IT" sz="1600" dirty="0">
              <a:latin typeface="+mn-lt"/>
              <a:cs typeface="Arial" charset="0"/>
            </a:endParaRPr>
          </a:p>
          <a:p>
            <a:pPr algn="just">
              <a:defRPr/>
            </a:pPr>
            <a:r>
              <a:rPr lang="it-IT" sz="1600" dirty="0">
                <a:latin typeface="+mn-lt"/>
                <a:cs typeface="Arial" charset="0"/>
              </a:rPr>
              <a:t>Nella </a:t>
            </a:r>
            <a:r>
              <a:rPr lang="it-IT" sz="1600" dirty="0">
                <a:solidFill>
                  <a:srgbClr val="0070C0"/>
                </a:solidFill>
                <a:latin typeface="+mn-lt"/>
                <a:cs typeface="Arial" charset="0"/>
              </a:rPr>
              <a:t>litosfera</a:t>
            </a:r>
            <a:r>
              <a:rPr lang="it-IT" sz="1600" dirty="0">
                <a:latin typeface="+mn-lt"/>
                <a:cs typeface="Arial" charset="0"/>
              </a:rPr>
              <a:t> il calore viene trasferito in modo predominante attraverso la </a:t>
            </a:r>
            <a:r>
              <a:rPr lang="it-IT" sz="1600" dirty="0">
                <a:solidFill>
                  <a:srgbClr val="0070C0"/>
                </a:solidFill>
                <a:latin typeface="+mn-lt"/>
                <a:cs typeface="Arial" charset="0"/>
              </a:rPr>
              <a:t>conduzione</a:t>
            </a:r>
            <a:r>
              <a:rPr lang="it-IT" sz="1600" dirty="0">
                <a:latin typeface="+mn-lt"/>
                <a:cs typeface="Arial" charset="0"/>
              </a:rPr>
              <a:t>; nel </a:t>
            </a:r>
            <a:r>
              <a:rPr lang="it-IT" sz="1600" dirty="0">
                <a:solidFill>
                  <a:srgbClr val="0070C0"/>
                </a:solidFill>
                <a:latin typeface="+mn-lt"/>
                <a:cs typeface="Arial" charset="0"/>
              </a:rPr>
              <a:t>mantello</a:t>
            </a:r>
            <a:r>
              <a:rPr lang="it-IT" sz="1600" dirty="0">
                <a:latin typeface="+mn-lt"/>
                <a:cs typeface="Arial" charset="0"/>
              </a:rPr>
              <a:t> e nel nucleo esterno la </a:t>
            </a:r>
            <a:r>
              <a:rPr lang="it-IT" sz="1600" dirty="0">
                <a:solidFill>
                  <a:srgbClr val="0070C0"/>
                </a:solidFill>
                <a:latin typeface="+mn-lt"/>
                <a:cs typeface="Arial" charset="0"/>
              </a:rPr>
              <a:t>convezione</a:t>
            </a:r>
            <a:r>
              <a:rPr lang="it-IT" sz="1600" dirty="0">
                <a:latin typeface="+mn-lt"/>
                <a:cs typeface="Arial" charset="0"/>
              </a:rPr>
              <a:t> è più efficace.</a:t>
            </a:r>
          </a:p>
          <a:p>
            <a:pPr algn="just">
              <a:defRPr/>
            </a:pPr>
            <a:endParaRPr lang="it-IT" sz="1600" dirty="0">
              <a:latin typeface="+mn-lt"/>
              <a:cs typeface="Arial" charset="0"/>
            </a:endParaRPr>
          </a:p>
          <a:p>
            <a:pPr algn="just">
              <a:defRPr/>
            </a:pPr>
            <a:r>
              <a:rPr lang="it-IT" sz="1600" dirty="0">
                <a:latin typeface="+mn-lt"/>
                <a:cs typeface="Arial" charset="0"/>
              </a:rPr>
              <a:t>Poichè non è possibile misurare la temperatura in profondità, la struttura termica della Terra viene dedotta </a:t>
            </a:r>
            <a:r>
              <a:rPr lang="it-IT" sz="1600" dirty="0">
                <a:solidFill>
                  <a:srgbClr val="0070C0"/>
                </a:solidFill>
                <a:latin typeface="+mn-lt"/>
                <a:cs typeface="Arial" charset="0"/>
              </a:rPr>
              <a:t>estrapolando le misure ottenute vicino la superficie da osservazioni sismologiche, dalla conoscenza della fisica delle alte pressioni e temperature, da modelli termici della Terra.</a:t>
            </a:r>
          </a:p>
          <a:p>
            <a:pPr algn="just">
              <a:defRPr/>
            </a:pPr>
            <a:r>
              <a:rPr lang="it-IT" sz="1600" dirty="0">
                <a:latin typeface="+mn-lt"/>
                <a:cs typeface="Arial" charset="0"/>
              </a:rPr>
              <a:t> </a:t>
            </a:r>
          </a:p>
        </p:txBody>
      </p:sp>
      <p:sp>
        <p:nvSpPr>
          <p:cNvPr id="14339" name="Slide Number Placeholder 8"/>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27BBC01-B1EE-4F0E-99BE-9EAA92DE8A63}" type="slidenum">
              <a:rPr lang="it-IT" altLang="it-IT" sz="1400" smtClean="0">
                <a:solidFill>
                  <a:srgbClr val="898989"/>
                </a:solidFill>
                <a:latin typeface="Calibri" panose="020F0502020204030204" pitchFamily="34" charset="0"/>
                <a:cs typeface="Arial" panose="020B0604020202020204" pitchFamily="34" charset="0"/>
              </a:rPr>
              <a:pPr>
                <a:spcBef>
                  <a:spcPct val="0"/>
                </a:spcBef>
                <a:buFontTx/>
                <a:buNone/>
              </a:pPr>
              <a:t>11</a:t>
            </a:fld>
            <a:endParaRPr lang="it-IT" altLang="it-IT" sz="1400">
              <a:solidFill>
                <a:srgbClr val="898989"/>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63551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http://www.ewsp.it/bacheca/wp-content/uploads/2013/04/fig-1-tipi-conduzione-term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844824"/>
            <a:ext cx="80645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230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79388" y="1196752"/>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it-IT" sz="2800" dirty="0">
                <a:latin typeface="Calibri" panose="020F0502020204030204" pitchFamily="34" charset="0"/>
                <a:ea typeface="ＭＳ Ｐゴシック" panose="020B0600070205080204" pitchFamily="34" charset="-128"/>
              </a:rPr>
              <a:t>Calore della Terra: trasporto del calore</a:t>
            </a:r>
            <a:endParaRPr lang="en-US" altLang="it-IT" sz="2800" b="0" dirty="0">
              <a:latin typeface="Calibri" panose="020F0502020204030204" pitchFamily="34" charset="0"/>
              <a:ea typeface="ＭＳ Ｐゴシック" panose="020B0600070205080204" pitchFamily="34" charset="-128"/>
            </a:endParaRPr>
          </a:p>
        </p:txBody>
      </p:sp>
      <p:sp>
        <p:nvSpPr>
          <p:cNvPr id="1104899" name="Rectangle 3"/>
          <p:cNvSpPr>
            <a:spLocks noChangeArrowheads="1"/>
          </p:cNvSpPr>
          <p:nvPr/>
        </p:nvSpPr>
        <p:spPr bwMode="auto">
          <a:xfrm>
            <a:off x="175956" y="1844824"/>
            <a:ext cx="8785225"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it-IT" altLang="it-IT" sz="1600" dirty="0">
                <a:latin typeface="Calibri" panose="020F0502020204030204" pitchFamily="34" charset="0"/>
                <a:ea typeface="ＭＳ Ｐゴシック" panose="020B0600070205080204" pitchFamily="34" charset="-128"/>
              </a:rPr>
              <a:t>La</a:t>
            </a:r>
            <a:r>
              <a:rPr lang="it-IT" altLang="it-IT" sz="1600" dirty="0">
                <a:solidFill>
                  <a:srgbClr val="FF0000"/>
                </a:solidFill>
                <a:latin typeface="Calibri" panose="020F0502020204030204" pitchFamily="34" charset="0"/>
                <a:ea typeface="ＭＳ Ｐゴシック" panose="020B0600070205080204" pitchFamily="34" charset="-128"/>
              </a:rPr>
              <a:t> conduzione </a:t>
            </a:r>
            <a:r>
              <a:rPr lang="it-IT" altLang="it-IT" sz="1600" dirty="0">
                <a:latin typeface="Calibri" panose="020F0502020204030204" pitchFamily="34" charset="0"/>
                <a:ea typeface="ＭＳ Ｐゴシック" panose="020B0600070205080204" pitchFamily="34" charset="-128"/>
              </a:rPr>
              <a:t>è il processo più significativo di trasporto del calore nei materiali solidi e quindi è molto importante nella crosta e nella litosfera. Tuttavia, è una forma inefficiente di trasporto del calore e quando le molecole sono libere di muoversi, come in un fluido o un gas, il processo di convezione diventa più importante</a:t>
            </a:r>
            <a:r>
              <a:rPr lang="en-US" altLang="it-IT" sz="1600" b="0" dirty="0">
                <a:latin typeface="Calibri" panose="020F0502020204030204" pitchFamily="34" charset="0"/>
                <a:ea typeface="ＭＳ Ｐゴシック" panose="020B0600070205080204" pitchFamily="34" charset="-128"/>
              </a:rPr>
              <a:t>. </a:t>
            </a:r>
          </a:p>
          <a:p>
            <a:pPr algn="just">
              <a:spcBef>
                <a:spcPct val="0"/>
              </a:spcBef>
            </a:pPr>
            <a:endParaRPr lang="en-US" altLang="it-IT" sz="1600" b="0" dirty="0">
              <a:latin typeface="Calibri" panose="020F0502020204030204" pitchFamily="34" charset="0"/>
              <a:ea typeface="ＭＳ Ｐゴシック" panose="020B0600070205080204" pitchFamily="34" charset="-128"/>
            </a:endParaRPr>
          </a:p>
          <a:p>
            <a:pPr algn="just">
              <a:spcBef>
                <a:spcPct val="0"/>
              </a:spcBef>
            </a:pPr>
            <a:r>
              <a:rPr lang="en-US" altLang="it-IT" sz="1600" b="0" dirty="0">
                <a:latin typeface="Calibri" panose="020F0502020204030204" pitchFamily="34" charset="0"/>
                <a:ea typeface="ＭＳ Ｐゴシック" panose="020B0600070205080204" pitchFamily="34" charset="-128"/>
              </a:rPr>
              <a:t> </a:t>
            </a:r>
            <a:r>
              <a:rPr lang="it-IT" altLang="it-IT" sz="1600" dirty="0">
                <a:latin typeface="Calibri" panose="020F0502020204030204" pitchFamily="34" charset="0"/>
                <a:ea typeface="ＭＳ Ｐゴシック" panose="020B0600070205080204" pitchFamily="34" charset="-128"/>
              </a:rPr>
              <a:t>Sebbene il mantello sia solido dal punto di vista del rapido passaggio delle onde sismiche, la temperatura è sufficientemente alta perché il mantello agisca come un fluido viscoso per lunghi intervalli di tempo. Di conseguenza, la </a:t>
            </a:r>
            <a:r>
              <a:rPr lang="it-IT" altLang="it-IT" sz="1600" dirty="0">
                <a:solidFill>
                  <a:srgbClr val="FF0000"/>
                </a:solidFill>
                <a:latin typeface="Calibri" panose="020F0502020204030204" pitchFamily="34" charset="0"/>
                <a:ea typeface="ＭＳ Ｐゴシック" panose="020B0600070205080204" pitchFamily="34" charset="-128"/>
              </a:rPr>
              <a:t>convezione</a:t>
            </a:r>
            <a:r>
              <a:rPr lang="it-IT" altLang="it-IT" sz="1600" dirty="0">
                <a:latin typeface="Calibri" panose="020F0502020204030204" pitchFamily="34" charset="0"/>
                <a:ea typeface="ＭＳ Ｐゴシック" panose="020B0600070205080204" pitchFamily="34" charset="-128"/>
              </a:rPr>
              <a:t> è una forma più importante di trasferimento di calore rispetto alla conduzione nel </a:t>
            </a:r>
            <a:r>
              <a:rPr lang="it-IT" altLang="it-IT" sz="1600" dirty="0">
                <a:solidFill>
                  <a:srgbClr val="0070C0"/>
                </a:solidFill>
                <a:latin typeface="Calibri" panose="020F0502020204030204" pitchFamily="34" charset="0"/>
                <a:ea typeface="ＭＳ Ｐゴシック" panose="020B0600070205080204" pitchFamily="34" charset="-128"/>
              </a:rPr>
              <a:t>mantello</a:t>
            </a:r>
            <a:r>
              <a:rPr lang="it-IT" altLang="it-IT" sz="1600" dirty="0">
                <a:latin typeface="Calibri" panose="020F0502020204030204" pitchFamily="34" charset="0"/>
                <a:ea typeface="ＭＳ Ｐゴシック" panose="020B0600070205080204" pitchFamily="34" charset="-128"/>
              </a:rPr>
              <a:t>.</a:t>
            </a:r>
            <a:endParaRPr lang="en-US" altLang="it-IT" sz="1600" b="0" dirty="0">
              <a:latin typeface="Calibri" panose="020F0502020204030204" pitchFamily="34" charset="0"/>
              <a:ea typeface="ＭＳ Ｐゴシック" panose="020B0600070205080204" pitchFamily="34" charset="-128"/>
            </a:endParaRPr>
          </a:p>
          <a:p>
            <a:pPr algn="just">
              <a:spcBef>
                <a:spcPct val="0"/>
              </a:spcBef>
            </a:pPr>
            <a:endParaRPr lang="en-US" altLang="it-IT" sz="1600" b="0" dirty="0">
              <a:latin typeface="Calibri" panose="020F0502020204030204" pitchFamily="34" charset="0"/>
              <a:ea typeface="ＭＳ Ｐゴシック" panose="020B0600070205080204" pitchFamily="34" charset="-128"/>
            </a:endParaRPr>
          </a:p>
          <a:p>
            <a:pPr algn="just">
              <a:spcBef>
                <a:spcPct val="0"/>
              </a:spcBef>
            </a:pPr>
            <a:r>
              <a:rPr lang="en-US" altLang="it-IT" sz="1600" b="0" dirty="0">
                <a:latin typeface="Calibri" panose="020F0502020204030204" pitchFamily="34" charset="0"/>
                <a:ea typeface="ＭＳ Ｐゴシック" panose="020B0600070205080204" pitchFamily="34" charset="-128"/>
              </a:rPr>
              <a:t> </a:t>
            </a:r>
            <a:r>
              <a:rPr lang="it-IT" altLang="it-IT" sz="1600" dirty="0">
                <a:latin typeface="Calibri" panose="020F0502020204030204" pitchFamily="34" charset="0"/>
                <a:ea typeface="ＭＳ Ｐゴシック" panose="020B0600070205080204" pitchFamily="34" charset="-128"/>
              </a:rPr>
              <a:t>La </a:t>
            </a:r>
            <a:r>
              <a:rPr lang="it-IT" altLang="it-IT" sz="1600" dirty="0">
                <a:solidFill>
                  <a:srgbClr val="FF0000"/>
                </a:solidFill>
                <a:latin typeface="Calibri" panose="020F0502020204030204" pitchFamily="34" charset="0"/>
                <a:ea typeface="ＭＳ Ｐゴシック" panose="020B0600070205080204" pitchFamily="34" charset="-128"/>
              </a:rPr>
              <a:t>convezione </a:t>
            </a:r>
            <a:r>
              <a:rPr lang="it-IT" altLang="it-IT" sz="1600" dirty="0">
                <a:latin typeface="Calibri" panose="020F0502020204030204" pitchFamily="34" charset="0"/>
                <a:ea typeface="ＭＳ Ｐゴシック" panose="020B0600070205080204" pitchFamily="34" charset="-128"/>
              </a:rPr>
              <a:t>è anche la forma più importante di trasporto del calore nel </a:t>
            </a:r>
            <a:r>
              <a:rPr lang="it-IT" altLang="it-IT" sz="1600" dirty="0">
                <a:solidFill>
                  <a:srgbClr val="0070C0"/>
                </a:solidFill>
                <a:latin typeface="Calibri" panose="020F0502020204030204" pitchFamily="34" charset="0"/>
                <a:ea typeface="ＭＳ Ｐゴシック" panose="020B0600070205080204" pitchFamily="34" charset="-128"/>
              </a:rPr>
              <a:t>nucleo</a:t>
            </a:r>
            <a:r>
              <a:rPr lang="it-IT" altLang="it-IT" sz="1600" dirty="0">
                <a:latin typeface="Calibri" panose="020F0502020204030204" pitchFamily="34" charset="0"/>
                <a:ea typeface="ＭＳ Ｐゴシック" panose="020B0600070205080204" pitchFamily="34" charset="-128"/>
              </a:rPr>
              <a:t> fluido, dove i relativi cambiamenti nel campo geomagnetico mostrano che il ricambio del fluido del nucleo è rapido in termini geologici.</a:t>
            </a:r>
            <a:r>
              <a:rPr lang="en-US" altLang="it-IT" sz="1600" b="0" dirty="0">
                <a:latin typeface="Calibri" panose="020F0502020204030204" pitchFamily="34" charset="0"/>
                <a:ea typeface="ＭＳ Ｐゴシック" panose="020B0600070205080204" pitchFamily="34" charset="-128"/>
              </a:rPr>
              <a:t>.</a:t>
            </a:r>
          </a:p>
          <a:p>
            <a:pPr algn="just">
              <a:spcBef>
                <a:spcPct val="0"/>
              </a:spcBef>
            </a:pPr>
            <a:endParaRPr lang="en-US" altLang="it-IT" sz="1600" b="0" dirty="0">
              <a:latin typeface="Calibri" panose="020F0502020204030204" pitchFamily="34" charset="0"/>
              <a:ea typeface="ＭＳ Ｐゴシック" panose="020B0600070205080204" pitchFamily="34" charset="-128"/>
            </a:endParaRPr>
          </a:p>
          <a:p>
            <a:pPr algn="just">
              <a:spcBef>
                <a:spcPct val="0"/>
              </a:spcBef>
            </a:pPr>
            <a:r>
              <a:rPr lang="en-US" altLang="it-IT" sz="1600" b="0" dirty="0">
                <a:latin typeface="Calibri" panose="020F0502020204030204" pitchFamily="34" charset="0"/>
                <a:ea typeface="ＭＳ Ｐゴシック" panose="020B0600070205080204" pitchFamily="34" charset="-128"/>
              </a:rPr>
              <a:t> </a:t>
            </a:r>
            <a:r>
              <a:rPr lang="it-IT" altLang="it-IT" sz="1600" dirty="0">
                <a:latin typeface="Calibri" panose="020F0502020204030204" pitchFamily="34" charset="0"/>
                <a:ea typeface="ＭＳ Ｐゴシック" panose="020B0600070205080204" pitchFamily="34" charset="-128"/>
              </a:rPr>
              <a:t>La</a:t>
            </a:r>
            <a:r>
              <a:rPr lang="it-IT" altLang="it-IT" sz="1600" dirty="0">
                <a:solidFill>
                  <a:srgbClr val="FF0000"/>
                </a:solidFill>
                <a:latin typeface="Calibri" panose="020F0502020204030204" pitchFamily="34" charset="0"/>
                <a:ea typeface="ＭＳ Ｐゴシック" panose="020B0600070205080204" pitchFamily="34" charset="-128"/>
              </a:rPr>
              <a:t> radiazione </a:t>
            </a:r>
            <a:r>
              <a:rPr lang="it-IT" altLang="it-IT" sz="1600" dirty="0">
                <a:latin typeface="Calibri" panose="020F0502020204030204" pitchFamily="34" charset="0"/>
                <a:ea typeface="ＭＳ Ｐゴシック" panose="020B0600070205080204" pitchFamily="34" charset="-128"/>
              </a:rPr>
              <a:t>è il processo meno importante di trasporto del calore sulla Terra. È significativo solo nelle regioni più calde del </a:t>
            </a:r>
            <a:r>
              <a:rPr lang="it-IT" altLang="it-IT" sz="1600" dirty="0">
                <a:solidFill>
                  <a:srgbClr val="0070C0"/>
                </a:solidFill>
                <a:latin typeface="Calibri" panose="020F0502020204030204" pitchFamily="34" charset="0"/>
                <a:ea typeface="ＭＳ Ｐゴシック" panose="020B0600070205080204" pitchFamily="34" charset="-128"/>
              </a:rPr>
              <a:t>nucleo</a:t>
            </a:r>
            <a:r>
              <a:rPr lang="it-IT" altLang="it-IT" sz="1600" dirty="0">
                <a:latin typeface="Calibri" panose="020F0502020204030204" pitchFamily="34" charset="0"/>
                <a:ea typeface="ＭＳ Ｐゴシック" panose="020B0600070205080204" pitchFamily="34" charset="-128"/>
              </a:rPr>
              <a:t> e del </a:t>
            </a:r>
            <a:r>
              <a:rPr lang="it-IT" altLang="it-IT" sz="1600" dirty="0">
                <a:solidFill>
                  <a:srgbClr val="0070C0"/>
                </a:solidFill>
                <a:latin typeface="Calibri" panose="020F0502020204030204" pitchFamily="34" charset="0"/>
                <a:ea typeface="ＭＳ Ｐゴシック" panose="020B0600070205080204" pitchFamily="34" charset="-128"/>
              </a:rPr>
              <a:t>mantello inferiore</a:t>
            </a:r>
            <a:r>
              <a:rPr lang="it-IT" altLang="it-IT" sz="1600" dirty="0">
                <a:latin typeface="Calibri" panose="020F0502020204030204" pitchFamily="34" charset="0"/>
                <a:ea typeface="ＭＳ Ｐゴシック" panose="020B0600070205080204" pitchFamily="34" charset="-128"/>
              </a:rPr>
              <a:t>. L'assorbimento di energia radiante da parte della materia aumenta la sua temperatura e quindi il gradiente di temperatura. Quindi, la radiazione termica può essere presa in considerazione come una modifica della capacità del materiale di trasferire calore per conduzione</a:t>
            </a:r>
            <a:r>
              <a:rPr lang="en-US" altLang="it-IT" sz="1600" b="0" dirty="0">
                <a:latin typeface="Calibri" panose="020F0502020204030204" pitchFamily="34" charset="0"/>
                <a:ea typeface="ＭＳ Ｐゴシック" panose="020B0600070205080204" pitchFamily="34" charset="-128"/>
              </a:rPr>
              <a:t>.</a:t>
            </a:r>
          </a:p>
        </p:txBody>
      </p:sp>
    </p:spTree>
    <p:extLst>
      <p:ext uri="{BB962C8B-B14F-4D97-AF65-F5344CB8AC3E}">
        <p14:creationId xmlns:p14="http://schemas.microsoft.com/office/powerpoint/2010/main" val="2237256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04899">
                                            <p:txEl>
                                              <p:pRg st="0" end="0"/>
                                            </p:txEl>
                                          </p:spTgt>
                                        </p:tgtEl>
                                        <p:attrNameLst>
                                          <p:attrName>style.visibility</p:attrName>
                                        </p:attrNameLst>
                                      </p:cBhvr>
                                      <p:to>
                                        <p:strVal val="visible"/>
                                      </p:to>
                                    </p:set>
                                    <p:animEffect transition="in" filter="dissolve">
                                      <p:cBhvr>
                                        <p:cTn id="7" dur="500"/>
                                        <p:tgtEl>
                                          <p:spTgt spid="11048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04899">
                                            <p:txEl>
                                              <p:pRg st="2" end="2"/>
                                            </p:txEl>
                                          </p:spTgt>
                                        </p:tgtEl>
                                        <p:attrNameLst>
                                          <p:attrName>style.visibility</p:attrName>
                                        </p:attrNameLst>
                                      </p:cBhvr>
                                      <p:to>
                                        <p:strVal val="visible"/>
                                      </p:to>
                                    </p:set>
                                    <p:animEffect transition="in" filter="dissolve">
                                      <p:cBhvr>
                                        <p:cTn id="12" dur="500"/>
                                        <p:tgtEl>
                                          <p:spTgt spid="110489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04899">
                                            <p:txEl>
                                              <p:pRg st="4" end="4"/>
                                            </p:txEl>
                                          </p:spTgt>
                                        </p:tgtEl>
                                        <p:attrNameLst>
                                          <p:attrName>style.visibility</p:attrName>
                                        </p:attrNameLst>
                                      </p:cBhvr>
                                      <p:to>
                                        <p:strVal val="visible"/>
                                      </p:to>
                                    </p:set>
                                    <p:animEffect transition="in" filter="dissolve">
                                      <p:cBhvr>
                                        <p:cTn id="17" dur="500"/>
                                        <p:tgtEl>
                                          <p:spTgt spid="110489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104899">
                                            <p:txEl>
                                              <p:pRg st="6" end="6"/>
                                            </p:txEl>
                                          </p:spTgt>
                                        </p:tgtEl>
                                        <p:attrNameLst>
                                          <p:attrName>style.visibility</p:attrName>
                                        </p:attrNameLst>
                                      </p:cBhvr>
                                      <p:to>
                                        <p:strVal val="visible"/>
                                      </p:to>
                                    </p:set>
                                    <p:animEffect transition="in" filter="dissolve">
                                      <p:cBhvr>
                                        <p:cTn id="22" dur="500"/>
                                        <p:tgtEl>
                                          <p:spTgt spid="11048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2" name="Rectangle 2"/>
          <p:cNvSpPr>
            <a:spLocks noChangeArrowheads="1"/>
          </p:cNvSpPr>
          <p:nvPr/>
        </p:nvSpPr>
        <p:spPr bwMode="auto">
          <a:xfrm>
            <a:off x="123825" y="2132856"/>
            <a:ext cx="878522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1600" b="0" dirty="0">
                <a:latin typeface="Calibri" panose="020F0502020204030204" pitchFamily="34" charset="0"/>
                <a:ea typeface="ＭＳ Ｐゴシック" panose="020B0600070205080204" pitchFamily="34" charset="-128"/>
              </a:rPr>
              <a:t> </a:t>
            </a:r>
            <a:r>
              <a:rPr lang="it-IT" altLang="it-IT" sz="1600" dirty="0">
                <a:latin typeface="Calibri" panose="020F0502020204030204" pitchFamily="34" charset="0"/>
                <a:ea typeface="ＭＳ Ｐゴシック" panose="020B0600070205080204" pitchFamily="34" charset="-128"/>
              </a:rPr>
              <a:t>In contrasto con le distribuzioni radiali di densità, velocità sismica e parametri elastici, che sono noti con una buona misura di affidabilità, la nostra conoscenza della temperatura all'interno della Terra è ancora imprecisa. La temperatura può essere misurata solo nelle immediate vicinanze della superficie terrestre, in pozzi e miniere profonde</a:t>
            </a:r>
            <a:r>
              <a:rPr lang="en-US" altLang="it-IT" sz="1600" b="0" dirty="0">
                <a:latin typeface="Calibri" panose="020F0502020204030204" pitchFamily="34" charset="0"/>
                <a:ea typeface="ＭＳ Ｐゴシック" panose="020B0600070205080204" pitchFamily="34" charset="-128"/>
              </a:rPr>
              <a:t>.</a:t>
            </a:r>
          </a:p>
          <a:p>
            <a:pPr algn="just">
              <a:spcBef>
                <a:spcPct val="0"/>
              </a:spcBef>
            </a:pPr>
            <a:endParaRPr lang="en-US" altLang="it-IT" sz="1600" b="0" dirty="0">
              <a:latin typeface="Calibri" panose="020F0502020204030204" pitchFamily="34" charset="0"/>
              <a:ea typeface="ＭＳ Ｐゴシック" panose="020B0600070205080204" pitchFamily="34" charset="-128"/>
            </a:endParaRPr>
          </a:p>
          <a:p>
            <a:pPr algn="just">
              <a:spcBef>
                <a:spcPct val="0"/>
              </a:spcBef>
            </a:pPr>
            <a:r>
              <a:rPr lang="en-US" altLang="it-IT" sz="1600" b="0" dirty="0">
                <a:latin typeface="Calibri" panose="020F0502020204030204" pitchFamily="34" charset="0"/>
                <a:ea typeface="ＭＳ Ｐゴシック" panose="020B0600070205080204" pitchFamily="34" charset="-128"/>
              </a:rPr>
              <a:t> </a:t>
            </a:r>
            <a:r>
              <a:rPr lang="it-IT" altLang="it-IT" sz="1600" dirty="0">
                <a:latin typeface="Calibri" panose="020F0502020204030204" pitchFamily="34" charset="0"/>
                <a:ea typeface="ＭＳ Ｐゴシック" panose="020B0600070205080204" pitchFamily="34" charset="-128"/>
              </a:rPr>
              <a:t>Le temperature in prossimità della superficie aumentano rapidamente con la profondità di circa 30 K km-1. A questo ritmo, l'estrapolazione lineare darebbe una temperatura di circa 200.000 K al centro della Terra. Questa è maggiore della temperatura della superficie del Sole ed è irrealisticamente alta.</a:t>
            </a:r>
          </a:p>
          <a:p>
            <a:pPr algn="just">
              <a:spcBef>
                <a:spcPct val="0"/>
              </a:spcBef>
              <a:buNone/>
            </a:pPr>
            <a:endParaRPr lang="en-US" altLang="it-IT" sz="1600" b="0" dirty="0">
              <a:latin typeface="Calibri" panose="020F0502020204030204" pitchFamily="34" charset="0"/>
              <a:ea typeface="ＭＳ Ｐゴシック" panose="020B0600070205080204" pitchFamily="34" charset="-128"/>
            </a:endParaRPr>
          </a:p>
          <a:p>
            <a:pPr algn="just">
              <a:spcBef>
                <a:spcPct val="0"/>
              </a:spcBef>
            </a:pPr>
            <a:r>
              <a:rPr lang="en-US" altLang="it-IT" sz="1600" b="0" dirty="0">
                <a:latin typeface="Calibri" panose="020F0502020204030204" pitchFamily="34" charset="0"/>
                <a:ea typeface="ＭＳ Ｐゴシック" panose="020B0600070205080204" pitchFamily="34" charset="-128"/>
              </a:rPr>
              <a:t> </a:t>
            </a:r>
            <a:r>
              <a:rPr lang="it-IT" altLang="it-IT" sz="1600" dirty="0">
                <a:latin typeface="Calibri" panose="020F0502020204030204" pitchFamily="34" charset="0"/>
                <a:ea typeface="ＭＳ Ｐゴシック" panose="020B0600070205080204" pitchFamily="34" charset="-128"/>
              </a:rPr>
              <a:t>Le condizioni di alta temperatura e pressione nel profondo interno della terra possono essere dedotte da esperimenti e le temperature adiabatiche e del punto di fusione possono essere calcolate con ipotesi ragionevoli. Tuttavia, il profilo temperatura-profondità è poco conosciuto e le temperature ipotizzate hanno oscillato ampiamente.</a:t>
            </a:r>
            <a:endParaRPr lang="en-US" altLang="it-IT" sz="1600" b="0" dirty="0">
              <a:latin typeface="Calibri" panose="020F0502020204030204" pitchFamily="34" charset="0"/>
              <a:ea typeface="ＭＳ Ｐゴシック" panose="020B0600070205080204" pitchFamily="34" charset="-128"/>
            </a:endParaRPr>
          </a:p>
          <a:p>
            <a:pPr algn="just">
              <a:spcBef>
                <a:spcPct val="0"/>
              </a:spcBef>
            </a:pPr>
            <a:endParaRPr lang="en-US" altLang="it-IT" sz="1600" b="0" dirty="0">
              <a:latin typeface="Calibri" panose="020F0502020204030204" pitchFamily="34" charset="0"/>
              <a:ea typeface="ＭＳ Ｐゴシック" panose="020B0600070205080204" pitchFamily="34" charset="-128"/>
            </a:endParaRPr>
          </a:p>
        </p:txBody>
      </p:sp>
      <p:sp>
        <p:nvSpPr>
          <p:cNvPr id="19459" name="Rectangle 3"/>
          <p:cNvSpPr>
            <a:spLocks noChangeArrowheads="1"/>
          </p:cNvSpPr>
          <p:nvPr/>
        </p:nvSpPr>
        <p:spPr bwMode="auto">
          <a:xfrm>
            <a:off x="233363" y="91122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it-IT" sz="2800" dirty="0">
                <a:latin typeface="Calibri" panose="020F0502020204030204" pitchFamily="34" charset="0"/>
                <a:ea typeface="ＭＳ Ｐゴシック" panose="020B0600070205080204" pitchFamily="34" charset="-128"/>
              </a:rPr>
              <a:t>Calore della Terra: trasporto del calore</a:t>
            </a:r>
            <a:endParaRPr lang="en-US" altLang="it-IT" sz="2800" b="0"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105441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85442">
                                            <p:txEl>
                                              <p:pRg st="0" end="0"/>
                                            </p:txEl>
                                          </p:spTgt>
                                        </p:tgtEl>
                                        <p:attrNameLst>
                                          <p:attrName>style.visibility</p:attrName>
                                        </p:attrNameLst>
                                      </p:cBhvr>
                                      <p:to>
                                        <p:strVal val="visible"/>
                                      </p:to>
                                    </p:set>
                                    <p:animEffect transition="in" filter="dissolve">
                                      <p:cBhvr>
                                        <p:cTn id="7" dur="500"/>
                                        <p:tgtEl>
                                          <p:spTgt spid="10854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85442">
                                            <p:txEl>
                                              <p:pRg st="2" end="2"/>
                                            </p:txEl>
                                          </p:spTgt>
                                        </p:tgtEl>
                                        <p:attrNameLst>
                                          <p:attrName>style.visibility</p:attrName>
                                        </p:attrNameLst>
                                      </p:cBhvr>
                                      <p:to>
                                        <p:strVal val="visible"/>
                                      </p:to>
                                    </p:set>
                                    <p:animEffect transition="in" filter="dissolve">
                                      <p:cBhvr>
                                        <p:cTn id="12" dur="500"/>
                                        <p:tgtEl>
                                          <p:spTgt spid="108544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085442">
                                            <p:txEl>
                                              <p:pRg st="4" end="4"/>
                                            </p:txEl>
                                          </p:spTgt>
                                        </p:tgtEl>
                                        <p:attrNameLst>
                                          <p:attrName>style.visibility</p:attrName>
                                        </p:attrNameLst>
                                      </p:cBhvr>
                                      <p:to>
                                        <p:strVal val="visible"/>
                                      </p:to>
                                    </p:set>
                                    <p:animEffect transition="in" filter="dissolve">
                                      <p:cBhvr>
                                        <p:cTn id="17" dur="500"/>
                                        <p:tgtEl>
                                          <p:spTgt spid="108544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2" name="Rectangle 2"/>
          <p:cNvSpPr>
            <a:spLocks noChangeArrowheads="1"/>
          </p:cNvSpPr>
          <p:nvPr/>
        </p:nvSpPr>
        <p:spPr bwMode="auto">
          <a:xfrm>
            <a:off x="178593" y="2060848"/>
            <a:ext cx="87852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None/>
            </a:pPr>
            <a:endParaRPr lang="en-US" altLang="it-IT" sz="1600" b="0" dirty="0">
              <a:latin typeface="Calibri" panose="020F0502020204030204" pitchFamily="34" charset="0"/>
              <a:ea typeface="ＭＳ Ｐゴシック" panose="020B0600070205080204" pitchFamily="34" charset="-128"/>
            </a:endParaRPr>
          </a:p>
          <a:p>
            <a:pPr algn="just">
              <a:spcBef>
                <a:spcPct val="0"/>
              </a:spcBef>
            </a:pPr>
            <a:r>
              <a:rPr lang="en-US" altLang="it-IT" sz="1600" b="0" dirty="0">
                <a:latin typeface="Calibri" panose="020F0502020204030204" pitchFamily="34" charset="0"/>
                <a:ea typeface="ＭＳ Ｐゴシック" panose="020B0600070205080204" pitchFamily="34" charset="-128"/>
              </a:rPr>
              <a:t> </a:t>
            </a:r>
            <a:r>
              <a:rPr lang="it-IT" altLang="it-IT" sz="1600" dirty="0">
                <a:latin typeface="Calibri" panose="020F0502020204030204" pitchFamily="34" charset="0"/>
                <a:ea typeface="ＭＳ Ｐゴシック" panose="020B0600070205080204" pitchFamily="34" charset="-128"/>
              </a:rPr>
              <a:t> limiti sono posti alla temperatura effettiva dallo stato fisico noto dell'interno della Terra dedotto dalla sismologia. La temperatura nel nucleo interno solido deve essere inferiore al punto di fusione, mentre la temperatura del nucleo esterno fuso è superiore al punto di fusione. Allo stesso modo la temperatura nel mantello solido e nella crosta è inferiore al punto di fusione</a:t>
            </a:r>
            <a:r>
              <a:rPr lang="en-US" altLang="it-IT" sz="1600" dirty="0">
                <a:latin typeface="Calibri" panose="020F0502020204030204" pitchFamily="34" charset="0"/>
                <a:ea typeface="ＭＳ Ｐゴシック" panose="020B0600070205080204" pitchFamily="34" charset="-128"/>
              </a:rPr>
              <a:t>.</a:t>
            </a:r>
            <a:endParaRPr lang="en-US" altLang="it-IT" sz="1600" b="0" dirty="0">
              <a:latin typeface="Calibri" panose="020F0502020204030204" pitchFamily="34" charset="0"/>
              <a:ea typeface="ＭＳ Ｐゴシック" panose="020B0600070205080204" pitchFamily="34" charset="-128"/>
            </a:endParaRPr>
          </a:p>
          <a:p>
            <a:pPr algn="just">
              <a:spcBef>
                <a:spcPct val="0"/>
              </a:spcBef>
            </a:pPr>
            <a:endParaRPr lang="en-US" altLang="it-IT" sz="1600" b="0" dirty="0">
              <a:latin typeface="Calibri" panose="020F0502020204030204" pitchFamily="34" charset="0"/>
              <a:ea typeface="ＭＳ Ｐゴシック" panose="020B0600070205080204" pitchFamily="34" charset="-128"/>
            </a:endParaRPr>
          </a:p>
          <a:p>
            <a:pPr algn="just">
              <a:spcBef>
                <a:spcPct val="0"/>
              </a:spcBef>
            </a:pPr>
            <a:r>
              <a:rPr lang="en-US" altLang="it-IT" sz="1600" b="0" dirty="0">
                <a:latin typeface="Calibri" panose="020F0502020204030204" pitchFamily="34" charset="0"/>
                <a:ea typeface="ＭＳ Ｐゴシック" panose="020B0600070205080204" pitchFamily="34" charset="-128"/>
              </a:rPr>
              <a:t> </a:t>
            </a:r>
            <a:r>
              <a:rPr lang="it-IT" altLang="it-IT" sz="1600" dirty="0">
                <a:latin typeface="Calibri" panose="020F0502020204030204" pitchFamily="34" charset="0"/>
                <a:ea typeface="ＭＳ Ｐゴシック" panose="020B0600070205080204" pitchFamily="34" charset="-128"/>
              </a:rPr>
              <a:t>L'astenosfera ha una bassa rigidità perché la sua temperatura si avvicina al </a:t>
            </a:r>
            <a:r>
              <a:rPr lang="it-IT" altLang="it-IT" sz="1600" dirty="0" err="1">
                <a:latin typeface="Calibri" panose="020F0502020204030204" pitchFamily="34" charset="0"/>
                <a:ea typeface="ＭＳ Ｐゴシック" panose="020B0600070205080204" pitchFamily="34" charset="-128"/>
              </a:rPr>
              <a:t>solidus</a:t>
            </a:r>
            <a:r>
              <a:rPr lang="it-IT" altLang="it-IT" sz="1600" dirty="0">
                <a:latin typeface="Calibri" panose="020F0502020204030204" pitchFamily="34" charset="0"/>
                <a:ea typeface="ＭＳ Ｐゴシック" panose="020B0600070205080204" pitchFamily="34" charset="-128"/>
              </a:rPr>
              <a:t> (“punto di fusione”). La relazione tra la temperatura effettiva e il punto di fusione determina il modo in cui le diverse parti dell'interno della Terra si comportano </a:t>
            </a:r>
            <a:r>
              <a:rPr lang="it-IT" altLang="it-IT" sz="1600" dirty="0" err="1">
                <a:latin typeface="Calibri" panose="020F0502020204030204" pitchFamily="34" charset="0"/>
                <a:ea typeface="ＭＳ Ｐゴシック" panose="020B0600070205080204" pitchFamily="34" charset="-128"/>
              </a:rPr>
              <a:t>reologicamente</a:t>
            </a:r>
            <a:r>
              <a:rPr lang="it-IT" altLang="it-IT" sz="1600" dirty="0">
                <a:latin typeface="Calibri" panose="020F0502020204030204" pitchFamily="34" charset="0"/>
                <a:ea typeface="ＭＳ Ｐゴシック" panose="020B0600070205080204" pitchFamily="34" charset="-128"/>
              </a:rPr>
              <a:t>.</a:t>
            </a:r>
            <a:endParaRPr lang="en-US" altLang="it-IT" sz="1600" b="0" dirty="0">
              <a:latin typeface="Calibri" panose="020F0502020204030204" pitchFamily="34" charset="0"/>
              <a:ea typeface="ＭＳ Ｐゴシック" panose="020B0600070205080204" pitchFamily="34" charset="-128"/>
            </a:endParaRPr>
          </a:p>
        </p:txBody>
      </p:sp>
      <p:sp>
        <p:nvSpPr>
          <p:cNvPr id="19459" name="Rectangle 3"/>
          <p:cNvSpPr>
            <a:spLocks noChangeArrowheads="1"/>
          </p:cNvSpPr>
          <p:nvPr/>
        </p:nvSpPr>
        <p:spPr bwMode="auto">
          <a:xfrm>
            <a:off x="233363" y="91122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it-IT" sz="2800" dirty="0">
                <a:latin typeface="Calibri" panose="020F0502020204030204" pitchFamily="34" charset="0"/>
                <a:ea typeface="ＭＳ Ｐゴシック" panose="020B0600070205080204" pitchFamily="34" charset="-128"/>
              </a:rPr>
              <a:t>Calore della Terra: trasporto del calore</a:t>
            </a:r>
            <a:endParaRPr lang="en-US" altLang="it-IT" sz="2800" b="0"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3931260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85442">
                                            <p:txEl>
                                              <p:pRg st="1" end="1"/>
                                            </p:txEl>
                                          </p:spTgt>
                                        </p:tgtEl>
                                        <p:attrNameLst>
                                          <p:attrName>style.visibility</p:attrName>
                                        </p:attrNameLst>
                                      </p:cBhvr>
                                      <p:to>
                                        <p:strVal val="visible"/>
                                      </p:to>
                                    </p:set>
                                    <p:animEffect transition="in" filter="dissolve">
                                      <p:cBhvr>
                                        <p:cTn id="7" dur="500"/>
                                        <p:tgtEl>
                                          <p:spTgt spid="108544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85442">
                                            <p:txEl>
                                              <p:pRg st="3" end="3"/>
                                            </p:txEl>
                                          </p:spTgt>
                                        </p:tgtEl>
                                        <p:attrNameLst>
                                          <p:attrName>style.visibility</p:attrName>
                                        </p:attrNameLst>
                                      </p:cBhvr>
                                      <p:to>
                                        <p:strVal val="visible"/>
                                      </p:to>
                                    </p:set>
                                    <p:animEffect transition="in" filter="dissolve">
                                      <p:cBhvr>
                                        <p:cTn id="12" dur="500"/>
                                        <p:tgtEl>
                                          <p:spTgt spid="108544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88703" y="1700808"/>
            <a:ext cx="8928100" cy="2062162"/>
          </a:xfrm>
          <a:prstGeom prst="rect">
            <a:avLst/>
          </a:prstGeom>
          <a:noFill/>
        </p:spPr>
        <p:txBody>
          <a:bodyPr>
            <a:spAutoFit/>
          </a:bodyPr>
          <a:lstStyle/>
          <a:p>
            <a:pPr algn="just">
              <a:defRPr/>
            </a:pPr>
            <a:r>
              <a:rPr lang="it-IT" sz="1600" dirty="0">
                <a:latin typeface="+mn-lt"/>
                <a:cs typeface="Arial" charset="0"/>
              </a:rPr>
              <a:t>Il </a:t>
            </a:r>
            <a:r>
              <a:rPr lang="it-IT" sz="1600" dirty="0">
                <a:solidFill>
                  <a:srgbClr val="FF0000"/>
                </a:solidFill>
                <a:latin typeface="+mn-lt"/>
                <a:cs typeface="Arial" charset="0"/>
              </a:rPr>
              <a:t>flusso di calore </a:t>
            </a:r>
            <a:r>
              <a:rPr lang="it-IT" sz="1600" dirty="0">
                <a:latin typeface="+mn-lt"/>
                <a:cs typeface="Arial" charset="0"/>
              </a:rPr>
              <a:t>viene definito come </a:t>
            </a:r>
            <a:r>
              <a:rPr lang="it-IT" sz="1600" dirty="0">
                <a:solidFill>
                  <a:srgbClr val="0070C0"/>
                </a:solidFill>
                <a:latin typeface="+mn-lt"/>
                <a:cs typeface="Arial" charset="0"/>
              </a:rPr>
              <a:t>quantità di energia termica trasferita per unità di superficie e unità di tempo</a:t>
            </a:r>
            <a:r>
              <a:rPr lang="it-IT" sz="1600" dirty="0">
                <a:latin typeface="+mn-lt"/>
                <a:cs typeface="Arial" charset="0"/>
              </a:rPr>
              <a:t>. Chiaramente esso sarà maggiore ove la differenza di temperatura </a:t>
            </a:r>
            <a:r>
              <a:rPr lang="el-GR" sz="1600" dirty="0">
                <a:solidFill>
                  <a:srgbClr val="0070C0"/>
                </a:solidFill>
                <a:latin typeface="+mn-lt"/>
                <a:cs typeface="Arial" charset="0"/>
              </a:rPr>
              <a:t>Δ</a:t>
            </a:r>
            <a:r>
              <a:rPr lang="it-IT" sz="1600" dirty="0">
                <a:solidFill>
                  <a:srgbClr val="0070C0"/>
                </a:solidFill>
                <a:latin typeface="+mn-lt"/>
                <a:cs typeface="Arial" charset="0"/>
              </a:rPr>
              <a:t>T</a:t>
            </a:r>
            <a:r>
              <a:rPr lang="it-IT" sz="1600" dirty="0">
                <a:latin typeface="+mn-lt"/>
                <a:cs typeface="Arial" charset="0"/>
              </a:rPr>
              <a:t> è grande e lo spessore </a:t>
            </a:r>
            <a:r>
              <a:rPr lang="el-GR" sz="1600" dirty="0">
                <a:solidFill>
                  <a:srgbClr val="0070C0"/>
                </a:solidFill>
                <a:latin typeface="+mn-lt"/>
                <a:cs typeface="Arial" charset="0"/>
              </a:rPr>
              <a:t>Δ</a:t>
            </a:r>
            <a:r>
              <a:rPr lang="it-IT" sz="1600" dirty="0">
                <a:solidFill>
                  <a:srgbClr val="0070C0"/>
                </a:solidFill>
                <a:latin typeface="+mn-lt"/>
                <a:cs typeface="Arial" charset="0"/>
              </a:rPr>
              <a:t>z</a:t>
            </a:r>
            <a:r>
              <a:rPr lang="it-IT" sz="1600" dirty="0">
                <a:latin typeface="+mn-lt"/>
                <a:cs typeface="Arial" charset="0"/>
              </a:rPr>
              <a:t>, entro cui questa differenza esiste, piccola.; cioè ove c’è un gradiente di temperatura (differenza di temperatura per unità di lunghezza) elevato: </a:t>
            </a: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21507" name="Object 3"/>
          <p:cNvGraphicFramePr>
            <a:graphicFrameLocks noChangeAspect="1"/>
          </p:cNvGraphicFramePr>
          <p:nvPr>
            <p:extLst/>
          </p:nvPr>
        </p:nvGraphicFramePr>
        <p:xfrm>
          <a:off x="4003465" y="2721223"/>
          <a:ext cx="1058863" cy="819150"/>
        </p:xfrm>
        <a:graphic>
          <a:graphicData uri="http://schemas.openxmlformats.org/presentationml/2006/ole">
            <mc:AlternateContent xmlns:mc="http://schemas.openxmlformats.org/markup-compatibility/2006">
              <mc:Choice xmlns:v="urn:schemas-microsoft-com:vml" Requires="v">
                <p:oleObj spid="_x0000_s164920" name="Equation" r:id="rId4" imgW="507780" imgH="393529" progId="Equation.3">
                  <p:embed/>
                </p:oleObj>
              </mc:Choice>
              <mc:Fallback>
                <p:oleObj name="Equation" r:id="rId4" imgW="507780" imgH="39352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3465" y="2721223"/>
                        <a:ext cx="105886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1"/>
          <p:cNvSpPr txBox="1"/>
          <p:nvPr/>
        </p:nvSpPr>
        <p:spPr>
          <a:xfrm>
            <a:off x="199815" y="3861048"/>
            <a:ext cx="8928100" cy="831850"/>
          </a:xfrm>
          <a:prstGeom prst="rect">
            <a:avLst/>
          </a:prstGeom>
          <a:noFill/>
        </p:spPr>
        <p:txBody>
          <a:bodyPr>
            <a:spAutoFit/>
          </a:bodyPr>
          <a:lstStyle/>
          <a:p>
            <a:pPr algn="just">
              <a:defRPr/>
            </a:pPr>
            <a:r>
              <a:rPr lang="it-IT" sz="1600" dirty="0">
                <a:latin typeface="+mn-lt"/>
                <a:cs typeface="Arial" charset="0"/>
              </a:rPr>
              <a:t>La costante di proporzionalità dipende dal mezzo ed è detta </a:t>
            </a:r>
            <a:r>
              <a:rPr lang="it-IT" sz="1600" dirty="0">
                <a:solidFill>
                  <a:srgbClr val="FF0000"/>
                </a:solidFill>
                <a:latin typeface="+mn-lt"/>
                <a:cs typeface="Arial" charset="0"/>
              </a:rPr>
              <a:t>conduttività termica</a:t>
            </a:r>
            <a:r>
              <a:rPr lang="it-IT" sz="1600" dirty="0">
                <a:latin typeface="+mn-lt"/>
                <a:cs typeface="Arial" charset="0"/>
              </a:rPr>
              <a:t>, </a:t>
            </a:r>
            <a:r>
              <a:rPr lang="it-IT" sz="1600" dirty="0">
                <a:solidFill>
                  <a:srgbClr val="FF0000"/>
                </a:solidFill>
                <a:latin typeface="+mn-lt"/>
                <a:cs typeface="Arial" charset="0"/>
              </a:rPr>
              <a:t>k</a:t>
            </a:r>
            <a:r>
              <a:rPr lang="it-IT" sz="1600" dirty="0">
                <a:latin typeface="+mn-lt"/>
                <a:cs typeface="Arial" charset="0"/>
              </a:rPr>
              <a:t>. Per </a:t>
            </a:r>
            <a:r>
              <a:rPr lang="el-GR" sz="1600" dirty="0">
                <a:solidFill>
                  <a:srgbClr val="0070C0"/>
                </a:solidFill>
                <a:latin typeface="+mn-lt"/>
                <a:cs typeface="Arial" charset="0"/>
              </a:rPr>
              <a:t>Δ</a:t>
            </a:r>
            <a:r>
              <a:rPr lang="it-IT" sz="1600" dirty="0">
                <a:solidFill>
                  <a:srgbClr val="0070C0"/>
                </a:solidFill>
                <a:latin typeface="+mn-lt"/>
                <a:cs typeface="Arial" charset="0"/>
              </a:rPr>
              <a:t>z</a:t>
            </a:r>
            <a:r>
              <a:rPr lang="el-GR" sz="1600" dirty="0">
                <a:solidFill>
                  <a:srgbClr val="0070C0"/>
                </a:solidFill>
                <a:latin typeface="+mn-lt"/>
                <a:cs typeface="Arial" charset="0"/>
              </a:rPr>
              <a:t>→</a:t>
            </a:r>
            <a:r>
              <a:rPr lang="it-IT" sz="1600" dirty="0">
                <a:solidFill>
                  <a:srgbClr val="0070C0"/>
                </a:solidFill>
                <a:latin typeface="+mn-lt"/>
                <a:cs typeface="Arial" charset="0"/>
              </a:rPr>
              <a:t>0</a:t>
            </a:r>
            <a:r>
              <a:rPr lang="it-IT" sz="1600" dirty="0">
                <a:latin typeface="+mn-lt"/>
                <a:cs typeface="Arial" charset="0"/>
              </a:rPr>
              <a:t> avremo</a:t>
            </a: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21509" name="Object 4"/>
          <p:cNvGraphicFramePr>
            <a:graphicFrameLocks noChangeAspect="1"/>
          </p:cNvGraphicFramePr>
          <p:nvPr>
            <p:extLst/>
          </p:nvPr>
        </p:nvGraphicFramePr>
        <p:xfrm>
          <a:off x="3860590" y="4569073"/>
          <a:ext cx="1316038" cy="769938"/>
        </p:xfrm>
        <a:graphic>
          <a:graphicData uri="http://schemas.openxmlformats.org/presentationml/2006/ole">
            <mc:AlternateContent xmlns:mc="http://schemas.openxmlformats.org/markup-compatibility/2006">
              <mc:Choice xmlns:v="urn:schemas-microsoft-com:vml" Requires="v">
                <p:oleObj spid="_x0000_s164921" name="Equation" r:id="rId6" imgW="672808" imgH="393529" progId="Equation.3">
                  <p:embed/>
                </p:oleObj>
              </mc:Choice>
              <mc:Fallback>
                <p:oleObj name="Equation" r:id="rId6" imgW="672808" imgH="39352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0590" y="4569073"/>
                        <a:ext cx="13160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TextBox 14"/>
          <p:cNvSpPr txBox="1"/>
          <p:nvPr/>
        </p:nvSpPr>
        <p:spPr>
          <a:xfrm>
            <a:off x="331578" y="5334248"/>
            <a:ext cx="1755775" cy="338138"/>
          </a:xfrm>
          <a:prstGeom prst="rect">
            <a:avLst/>
          </a:prstGeom>
          <a:noFill/>
        </p:spPr>
        <p:txBody>
          <a:bodyPr wrap="none">
            <a:spAutoFit/>
          </a:bodyPr>
          <a:lstStyle/>
          <a:p>
            <a:pPr>
              <a:defRPr/>
            </a:pPr>
            <a:r>
              <a:rPr lang="it-IT" sz="1600" dirty="0">
                <a:latin typeface="+mn-lt"/>
                <a:cs typeface="Arial" charset="0"/>
              </a:rPr>
              <a:t>Ovvero in generale</a:t>
            </a:r>
          </a:p>
        </p:txBody>
      </p:sp>
      <p:graphicFrame>
        <p:nvGraphicFramePr>
          <p:cNvPr id="21511" name="Object 5"/>
          <p:cNvGraphicFramePr>
            <a:graphicFrameLocks noChangeAspect="1"/>
          </p:cNvGraphicFramePr>
          <p:nvPr>
            <p:extLst/>
          </p:nvPr>
        </p:nvGraphicFramePr>
        <p:xfrm>
          <a:off x="3787565" y="5961311"/>
          <a:ext cx="1357313" cy="503237"/>
        </p:xfrm>
        <a:graphic>
          <a:graphicData uri="http://schemas.openxmlformats.org/presentationml/2006/ole">
            <mc:AlternateContent xmlns:mc="http://schemas.openxmlformats.org/markup-compatibility/2006">
              <mc:Choice xmlns:v="urn:schemas-microsoft-com:vml" Requires="v">
                <p:oleObj spid="_x0000_s164922" name="Equation" r:id="rId8" imgW="647700" imgH="241300" progId="Equation.3">
                  <p:embed/>
                </p:oleObj>
              </mc:Choice>
              <mc:Fallback>
                <p:oleObj name="Equation" r:id="rId8" imgW="647700" imgH="241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7565" y="5961311"/>
                        <a:ext cx="135731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A671BA23-ABDC-4DE6-8FA8-7625059BE8D8}"/>
              </a:ext>
            </a:extLst>
          </p:cNvPr>
          <p:cNvSpPr/>
          <p:nvPr/>
        </p:nvSpPr>
        <p:spPr>
          <a:xfrm>
            <a:off x="3453796" y="1149657"/>
            <a:ext cx="2024850" cy="369332"/>
          </a:xfrm>
          <a:prstGeom prst="rect">
            <a:avLst/>
          </a:prstGeom>
        </p:spPr>
        <p:txBody>
          <a:bodyPr wrap="none">
            <a:spAutoFit/>
          </a:bodyPr>
          <a:lstStyle/>
          <a:p>
            <a:r>
              <a:rPr lang="en-US" b="1" cap="all" dirty="0" err="1">
                <a:solidFill>
                  <a:srgbClr val="FF0000"/>
                </a:solidFill>
              </a:rPr>
              <a:t>flusso</a:t>
            </a:r>
            <a:r>
              <a:rPr lang="en-US" b="1" cap="all" dirty="0">
                <a:solidFill>
                  <a:srgbClr val="FF0000"/>
                </a:solidFill>
              </a:rPr>
              <a:t> di </a:t>
            </a:r>
            <a:r>
              <a:rPr lang="en-US" b="1" cap="all" dirty="0" err="1">
                <a:solidFill>
                  <a:srgbClr val="FF0000"/>
                </a:solidFill>
              </a:rPr>
              <a:t>calore</a:t>
            </a:r>
            <a:r>
              <a:rPr lang="en-US" b="1" cap="all" dirty="0">
                <a:solidFill>
                  <a:srgbClr val="FF0000"/>
                </a:solidFill>
              </a:rPr>
              <a:t> </a:t>
            </a:r>
          </a:p>
        </p:txBody>
      </p:sp>
    </p:spTree>
    <p:extLst>
      <p:ext uri="{BB962C8B-B14F-4D97-AF65-F5344CB8AC3E}">
        <p14:creationId xmlns:p14="http://schemas.microsoft.com/office/powerpoint/2010/main" val="2379395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124744"/>
            <a:ext cx="8136904" cy="5109091"/>
          </a:xfrm>
          <a:prstGeom prst="rect">
            <a:avLst/>
          </a:prstGeom>
          <a:noFill/>
        </p:spPr>
        <p:txBody>
          <a:bodyPr wrap="square" rtlCol="0">
            <a:spAutoFit/>
          </a:bodyPr>
          <a:lstStyle/>
          <a:p>
            <a:pPr algn="ctr"/>
            <a:r>
              <a:rPr lang="it-IT" sz="2400" dirty="0">
                <a:solidFill>
                  <a:srgbClr val="FF0000"/>
                </a:solidFill>
              </a:rPr>
              <a:t>Come si misura il flusso di calore </a:t>
            </a:r>
          </a:p>
          <a:p>
            <a:pPr algn="ctr"/>
            <a:endParaRPr lang="it-IT" sz="3200" dirty="0">
              <a:solidFill>
                <a:srgbClr val="FF0000"/>
              </a:solidFill>
            </a:endParaRPr>
          </a:p>
          <a:p>
            <a:pPr algn="just"/>
            <a:r>
              <a:rPr lang="it-IT" dirty="0"/>
              <a:t>Misure in aree oceaniche: </a:t>
            </a:r>
          </a:p>
          <a:p>
            <a:pPr algn="just"/>
            <a:endParaRPr lang="it-IT" dirty="0"/>
          </a:p>
          <a:p>
            <a:pPr algn="just"/>
            <a:r>
              <a:rPr lang="it-IT" dirty="0"/>
              <a:t>Il fondale oceanico è coperto di sedimenti debolmente compattati</a:t>
            </a:r>
          </a:p>
          <a:p>
            <a:pPr algn="just"/>
            <a:endParaRPr lang="it-IT" dirty="0"/>
          </a:p>
          <a:p>
            <a:pPr algn="just"/>
            <a:r>
              <a:rPr lang="it-IT" dirty="0"/>
              <a:t>Una sonda con termostati viene fatta scendere da una nave. La sonda è grande ca 3m. </a:t>
            </a:r>
          </a:p>
          <a:p>
            <a:pPr algn="just"/>
            <a:endParaRPr lang="it-IT" dirty="0"/>
          </a:p>
          <a:p>
            <a:pPr algn="just"/>
            <a:r>
              <a:rPr lang="it-IT" dirty="0"/>
              <a:t>Non sono necessarie troppe misure perché la temperatura del fondale è fissa (1-2 °C) e corrisponde alla temperatura alla quale la densità dell’acqua ha massimo (2°C). </a:t>
            </a:r>
          </a:p>
          <a:p>
            <a:pPr algn="just"/>
            <a:endParaRPr lang="it-IT" dirty="0"/>
          </a:p>
          <a:p>
            <a:pPr algn="just"/>
            <a:r>
              <a:rPr lang="it-IT" dirty="0"/>
              <a:t>La variazione dipende dalla salinità. </a:t>
            </a:r>
          </a:p>
          <a:p>
            <a:pPr algn="just"/>
            <a:endParaRPr lang="it-IT" dirty="0"/>
          </a:p>
          <a:p>
            <a:pPr algn="just"/>
            <a:r>
              <a:rPr lang="it-IT" dirty="0"/>
              <a:t>La </a:t>
            </a:r>
            <a:r>
              <a:rPr lang="it-IT" dirty="0">
                <a:solidFill>
                  <a:srgbClr val="0070C0"/>
                </a:solidFill>
              </a:rPr>
              <a:t>conducibilità termica </a:t>
            </a:r>
            <a:r>
              <a:rPr lang="it-IT" dirty="0"/>
              <a:t>viene direttamente misurata attraverso la sonda grazie ad un riscaldatore. La misura del flusso di calore e del gradiente termico fornisce una stima della conducibilità.</a:t>
            </a:r>
          </a:p>
        </p:txBody>
      </p:sp>
    </p:spTree>
    <p:extLst>
      <p:ext uri="{BB962C8B-B14F-4D97-AF65-F5344CB8AC3E}">
        <p14:creationId xmlns:p14="http://schemas.microsoft.com/office/powerpoint/2010/main" val="1870397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2" name="Picture 2" descr="Figura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24744"/>
            <a:ext cx="4248472" cy="5020277"/>
          </a:xfrm>
          <a:prstGeom prst="rect">
            <a:avLst/>
          </a:prstGeom>
          <a:noFill/>
          <a:extLst>
            <a:ext uri="{909E8E84-426E-40DD-AFC4-6F175D3DCCD1}">
              <a14:hiddenFill xmlns:a14="http://schemas.microsoft.com/office/drawing/2010/main">
                <a:solidFill>
                  <a:srgbClr val="FFFFFF"/>
                </a:solidFill>
              </a14:hiddenFill>
            </a:ext>
          </a:extLst>
        </p:spPr>
      </p:pic>
      <p:pic>
        <p:nvPicPr>
          <p:cNvPr id="558084" name="Picture 4" descr="Figura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844824"/>
            <a:ext cx="4493299" cy="37444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7584" y="6145021"/>
            <a:ext cx="3240360" cy="507831"/>
          </a:xfrm>
          <a:prstGeom prst="rect">
            <a:avLst/>
          </a:prstGeom>
          <a:noFill/>
        </p:spPr>
        <p:txBody>
          <a:bodyPr wrap="square" rtlCol="0">
            <a:spAutoFit/>
          </a:bodyPr>
          <a:lstStyle/>
          <a:p>
            <a:r>
              <a:rPr lang="it-IT" sz="900" dirty="0"/>
              <a:t>Carta del flusso di calore dell’area ad Ovest del Monte Amiata. Sono indicati i pozzi di gradiente misurati durante la prospezione geotermica</a:t>
            </a:r>
          </a:p>
        </p:txBody>
      </p:sp>
      <p:sp>
        <p:nvSpPr>
          <p:cNvPr id="3" name="TextBox 2"/>
          <p:cNvSpPr txBox="1"/>
          <p:nvPr/>
        </p:nvSpPr>
        <p:spPr>
          <a:xfrm>
            <a:off x="4499992" y="5844938"/>
            <a:ext cx="4392488" cy="400110"/>
          </a:xfrm>
          <a:prstGeom prst="rect">
            <a:avLst/>
          </a:prstGeom>
          <a:noFill/>
        </p:spPr>
        <p:txBody>
          <a:bodyPr wrap="square" rtlCol="0">
            <a:spAutoFit/>
          </a:bodyPr>
          <a:lstStyle/>
          <a:p>
            <a:r>
              <a:rPr lang="it-IT" sz="1000" dirty="0"/>
              <a:t>Carta dei gradienti geotermici della Toscana nell’area comprendente i campi geotermici di Larderello e Monte Amiata</a:t>
            </a:r>
          </a:p>
        </p:txBody>
      </p:sp>
    </p:spTree>
    <p:extLst>
      <p:ext uri="{BB962C8B-B14F-4D97-AF65-F5344CB8AC3E}">
        <p14:creationId xmlns:p14="http://schemas.microsoft.com/office/powerpoint/2010/main" val="1591326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9"/>
          <p:cNvSpPr>
            <a:spLocks noGrp="1"/>
          </p:cNvSpPr>
          <p:nvPr>
            <p:ph type="sldNum" sz="quarter" idx="4294967295"/>
          </p:nvPr>
        </p:nvSpPr>
        <p:spPr>
          <a:xfrm>
            <a:off x="6843713" y="6308725"/>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9A3D75C-4311-4ECE-9A4E-9A7B2C73993F}"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19</a:t>
            </a:fld>
            <a:endParaRPr lang="it-IT" altLang="it-IT" sz="1400" b="1">
              <a:solidFill>
                <a:srgbClr val="898989"/>
              </a:solidFill>
              <a:latin typeface="Calibri" panose="020F0502020204030204" pitchFamily="34" charset="0"/>
              <a:cs typeface="Arial" panose="020B0604020202020204" pitchFamily="34" charset="0"/>
            </a:endParaRPr>
          </a:p>
        </p:txBody>
      </p:sp>
      <p:pic>
        <p:nvPicPr>
          <p:cNvPr id="2355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4567238"/>
            <a:ext cx="3313112"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3887788" y="2349500"/>
            <a:ext cx="5040312" cy="3292475"/>
          </a:xfrm>
          <a:prstGeom prst="rect">
            <a:avLst/>
          </a:prstGeom>
          <a:noFill/>
        </p:spPr>
        <p:txBody>
          <a:bodyPr>
            <a:spAutoFit/>
          </a:bodyPr>
          <a:lstStyle/>
          <a:p>
            <a:pPr algn="just">
              <a:defRPr/>
            </a:pPr>
            <a:r>
              <a:rPr lang="it-IT" sz="1600" dirty="0">
                <a:latin typeface="+mn-lt"/>
                <a:cs typeface="Arial" charset="0"/>
              </a:rPr>
              <a:t>Il </a:t>
            </a:r>
            <a:r>
              <a:rPr lang="it-IT" sz="1600" dirty="0">
                <a:solidFill>
                  <a:srgbClr val="0070C0"/>
                </a:solidFill>
                <a:latin typeface="+mn-lt"/>
                <a:cs typeface="Arial" charset="0"/>
              </a:rPr>
              <a:t>flusso di calore </a:t>
            </a:r>
            <a:r>
              <a:rPr lang="it-IT" sz="1600" dirty="0">
                <a:latin typeface="+mn-lt"/>
                <a:cs typeface="Arial" charset="0"/>
              </a:rPr>
              <a:t>ha ovviamente direzione opposta a quella del </a:t>
            </a:r>
            <a:r>
              <a:rPr lang="it-IT" sz="1600" dirty="0">
                <a:solidFill>
                  <a:srgbClr val="0070C0"/>
                </a:solidFill>
                <a:latin typeface="+mn-lt"/>
                <a:cs typeface="Arial" charset="0"/>
              </a:rPr>
              <a:t>gradiente di temperatura</a:t>
            </a:r>
            <a:r>
              <a:rPr lang="it-IT" sz="1600" dirty="0">
                <a:latin typeface="+mn-lt"/>
                <a:cs typeface="Arial" charset="0"/>
              </a:rPr>
              <a:t> (il calore si propaga da regioni calde a quelle fredde, per cui il segno meno. </a:t>
            </a:r>
          </a:p>
          <a:p>
            <a:pPr algn="just">
              <a:defRPr/>
            </a:pPr>
            <a:r>
              <a:rPr lang="it-IT" sz="1600" dirty="0">
                <a:latin typeface="+mn-lt"/>
                <a:cs typeface="Arial" charset="0"/>
              </a:rPr>
              <a:t>Poichè nella Terra la temperatura aumenta con la profondità, il flusso di calore è diretto verso la superficie! Il flusso di calore viene misurato indirettamente, misurando:</a:t>
            </a:r>
          </a:p>
          <a:p>
            <a:pPr marL="342900" indent="-342900" algn="just">
              <a:buFontTx/>
              <a:buAutoNum type="arabicPeriod"/>
              <a:defRPr/>
            </a:pPr>
            <a:r>
              <a:rPr lang="it-IT" sz="1600" dirty="0">
                <a:latin typeface="+mn-lt"/>
                <a:cs typeface="Arial" charset="0"/>
              </a:rPr>
              <a:t>Il gradiente termico (verticale)</a:t>
            </a:r>
          </a:p>
          <a:p>
            <a:pPr marL="342900" indent="-342900" algn="just">
              <a:buFontTx/>
              <a:buAutoNum type="arabicPeriod"/>
              <a:defRPr/>
            </a:pPr>
            <a:r>
              <a:rPr lang="it-IT" sz="1600" dirty="0">
                <a:latin typeface="+mn-lt"/>
                <a:cs typeface="Arial" charset="0"/>
              </a:rPr>
              <a:t>La conduttività termica</a:t>
            </a:r>
          </a:p>
          <a:p>
            <a:pPr indent="-342900" algn="just">
              <a:defRPr/>
            </a:pPr>
            <a:r>
              <a:rPr lang="it-IT" sz="1600" dirty="0">
                <a:latin typeface="+mn-lt"/>
                <a:cs typeface="Arial" charset="0"/>
              </a:rPr>
              <a:t>Il flusso di calore è essenzialmente verticale, poichè le variazioni laterali di temperatura nella Terra sono trascurabili rispetto alle verticali!</a:t>
            </a:r>
          </a:p>
          <a:p>
            <a:pPr algn="just">
              <a:defRPr/>
            </a:pPr>
            <a:endParaRPr lang="it-IT" sz="1600" dirty="0">
              <a:latin typeface="+mn-lt"/>
              <a:cs typeface="Arial" charset="0"/>
            </a:endParaRPr>
          </a:p>
          <a:p>
            <a:pPr algn="just">
              <a:defRPr/>
            </a:pPr>
            <a:r>
              <a:rPr lang="it-IT" sz="1600" dirty="0">
                <a:latin typeface="+mn-lt"/>
                <a:cs typeface="Arial" charset="0"/>
              </a:rPr>
              <a:t> </a:t>
            </a:r>
          </a:p>
        </p:txBody>
      </p:sp>
      <p:pic>
        <p:nvPicPr>
          <p:cNvPr id="23557" name="Picture 6" descr="https://encrypted-tbn3.gstatic.com/images?q=tbn:ANd9GcQACEujvNr9lqdzItBeoFY5P79cyTAHr5DVK2sIgQ7njjD-Np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1196975"/>
            <a:ext cx="27352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558" name="Object 3"/>
          <p:cNvGraphicFramePr>
            <a:graphicFrameLocks noChangeAspect="1"/>
          </p:cNvGraphicFramePr>
          <p:nvPr/>
        </p:nvGraphicFramePr>
        <p:xfrm>
          <a:off x="1187450" y="3225800"/>
          <a:ext cx="431800" cy="635000"/>
        </p:xfrm>
        <a:graphic>
          <a:graphicData uri="http://schemas.openxmlformats.org/presentationml/2006/ole">
            <mc:AlternateContent xmlns:mc="http://schemas.openxmlformats.org/markup-compatibility/2006">
              <mc:Choice xmlns:v="urn:schemas-microsoft-com:vml" Requires="v">
                <p:oleObj spid="_x0000_s165906" name="Equation" r:id="rId6" imgW="266469" imgH="393359" progId="Equation.3">
                  <p:embed/>
                </p:oleObj>
              </mc:Choice>
              <mc:Fallback>
                <p:oleObj name="Equation" r:id="rId6" imgW="266469" imgH="39335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3225800"/>
                        <a:ext cx="4318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3559" name="Straight Arrow Connector 2"/>
          <p:cNvCxnSpPr>
            <a:cxnSpLocks noChangeShapeType="1"/>
          </p:cNvCxnSpPr>
          <p:nvPr/>
        </p:nvCxnSpPr>
        <p:spPr bwMode="auto">
          <a:xfrm>
            <a:off x="1763713" y="3592513"/>
            <a:ext cx="1223962" cy="0"/>
          </a:xfrm>
          <a:prstGeom prst="straightConnector1">
            <a:avLst/>
          </a:prstGeom>
          <a:noFill/>
          <a:ln w="123825" algn="ctr">
            <a:solidFill>
              <a:srgbClr val="00B05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22229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ChangeArrowheads="1"/>
          </p:cNvSpPr>
          <p:nvPr/>
        </p:nvSpPr>
        <p:spPr bwMode="auto">
          <a:xfrm>
            <a:off x="179512" y="2276872"/>
            <a:ext cx="4537423"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1600" b="0" dirty="0">
                <a:latin typeface="Calibri" panose="020F0502020204030204" pitchFamily="34" charset="0"/>
                <a:ea typeface="ＭＳ Ｐゴシック" panose="020B0600070205080204" pitchFamily="34" charset="-128"/>
              </a:rPr>
              <a:t> </a:t>
            </a:r>
            <a:r>
              <a:rPr lang="it-IT" altLang="it-IT" sz="1600" dirty="0">
                <a:solidFill>
                  <a:srgbClr val="0070C0"/>
                </a:solidFill>
                <a:latin typeface="Calibri" panose="020F0502020204030204" pitchFamily="34" charset="0"/>
                <a:ea typeface="ＭＳ Ｐゴシック" panose="020B0600070205080204" pitchFamily="34" charset="-128"/>
              </a:rPr>
              <a:t>L'energia radiante proveniente dal Sole</a:t>
            </a:r>
            <a:r>
              <a:rPr lang="it-IT" altLang="it-IT" sz="1600" dirty="0">
                <a:latin typeface="Calibri" panose="020F0502020204030204" pitchFamily="34" charset="0"/>
                <a:ea typeface="ＭＳ Ｐゴシック" panose="020B0600070205080204" pitchFamily="34" charset="-128"/>
              </a:rPr>
              <a:t>, in congiunzione con </a:t>
            </a:r>
            <a:r>
              <a:rPr lang="it-IT" altLang="it-IT" sz="1600" dirty="0">
                <a:solidFill>
                  <a:srgbClr val="0070C0"/>
                </a:solidFill>
                <a:latin typeface="Calibri" panose="020F0502020204030204" pitchFamily="34" charset="0"/>
                <a:ea typeface="ＭＳ Ｐゴシック" panose="020B0600070205080204" pitchFamily="34" charset="-128"/>
              </a:rPr>
              <a:t>l'energia gravitazionale</a:t>
            </a:r>
            <a:r>
              <a:rPr lang="it-IT" altLang="it-IT" sz="1600" dirty="0">
                <a:latin typeface="Calibri" panose="020F0502020204030204" pitchFamily="34" charset="0"/>
                <a:ea typeface="ＭＳ Ｐゴシック" panose="020B0600070205080204" pitchFamily="34" charset="-128"/>
              </a:rPr>
              <a:t>, determina quasi tutti i processi naturali che si verificano sopra o sopra la superficie terrestre. Il sole incandescente caldo emette radiazioni in una gamma molto ampia di lunghezze d'onda. L'incidente di radiazione sulla Terra si riflette in gran parte nello spazio, la parte entra nell'atmosfera e viene riflessa dalle nuvole o viene assorbita e riattivata nello spazio. Una parte molto piccola raggiunge la superficie, dove è anche parzialmente riflessa, specialmente dalle superfici d'acqua che coprono i tre quarti del globo. Alcuni vengono assorbiti (ad es. Dalla vegetazione) e servono come fonte di energia per vari cicli naturali.</a:t>
            </a:r>
            <a:endParaRPr lang="en-US" altLang="it-IT" sz="1600" b="0" dirty="0">
              <a:latin typeface="Calibri" panose="020F0502020204030204" pitchFamily="34" charset="0"/>
              <a:ea typeface="ＭＳ Ｐゴシック" panose="020B0600070205080204" pitchFamily="34" charset="-128"/>
            </a:endParaRPr>
          </a:p>
        </p:txBody>
      </p:sp>
      <p:sp>
        <p:nvSpPr>
          <p:cNvPr id="5123" name="Rectangle 3"/>
          <p:cNvSpPr>
            <a:spLocks noChangeArrowheads="1"/>
          </p:cNvSpPr>
          <p:nvPr/>
        </p:nvSpPr>
        <p:spPr bwMode="auto">
          <a:xfrm>
            <a:off x="233361" y="1028155"/>
            <a:ext cx="8675687"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it-IT" sz="2800" dirty="0">
                <a:latin typeface="Calibri" panose="020F0502020204030204" pitchFamily="34" charset="0"/>
                <a:ea typeface="ＭＳ Ｐゴシック" panose="020B0600070205080204" pitchFamily="34" charset="-128"/>
              </a:rPr>
              <a:t>Il calore della Terra: introduzione</a:t>
            </a:r>
            <a:endParaRPr lang="en-US" altLang="it-IT" sz="2800" b="0" dirty="0">
              <a:latin typeface="Calibri" panose="020F0502020204030204" pitchFamily="34" charset="0"/>
              <a:ea typeface="ＭＳ Ｐゴシック" panose="020B0600070205080204" pitchFamily="34" charset="-128"/>
            </a:endParaRPr>
          </a:p>
        </p:txBody>
      </p:sp>
      <p:pic>
        <p:nvPicPr>
          <p:cNvPr id="5124" name="Picture 5" descr="http://www.kidsgeo.com/images/heat-budg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276872"/>
            <a:ext cx="3817121" cy="329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1893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74178"/>
                                        </p:tgtEl>
                                        <p:attrNameLst>
                                          <p:attrName>style.visibility</p:attrName>
                                        </p:attrNameLst>
                                      </p:cBhvr>
                                      <p:to>
                                        <p:strVal val="visible"/>
                                      </p:to>
                                    </p:set>
                                    <p:animEffect transition="in" filter="dissolve">
                                      <p:cBhvr>
                                        <p:cTn id="7" dur="500"/>
                                        <p:tgtEl>
                                          <p:spTgt spid="1074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4178"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125538"/>
            <a:ext cx="4537075" cy="566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4110D5D-51D3-49CF-BC16-9540C7BDABCB}"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20</a:t>
            </a:fld>
            <a:endParaRPr lang="it-IT" altLang="it-IT" sz="1400" b="1">
              <a:solidFill>
                <a:srgbClr val="898989"/>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89843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p:cNvPicPr>
          <p:nvPr/>
        </p:nvPicPr>
        <p:blipFill rotWithShape="1">
          <a:blip r:embed="rId2">
            <a:extLst>
              <a:ext uri="{28A0092B-C50C-407E-A947-70E740481C1C}">
                <a14:useLocalDpi xmlns:a14="http://schemas.microsoft.com/office/drawing/2010/main" val="0"/>
              </a:ext>
            </a:extLst>
          </a:blip>
          <a:srcRect l="8133" t="15518" r="58529"/>
          <a:stretch/>
        </p:blipFill>
        <p:spPr bwMode="auto">
          <a:xfrm>
            <a:off x="755576" y="1124744"/>
            <a:ext cx="7848872" cy="55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4943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9"/>
          <p:cNvSpPr>
            <a:spLocks noGrp="1"/>
          </p:cNvSpPr>
          <p:nvPr>
            <p:ph type="sldNum" sz="quarter" idx="4294967295"/>
          </p:nvPr>
        </p:nvSpPr>
        <p:spPr>
          <a:xfrm>
            <a:off x="6553200" y="5635625"/>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7F2706B-0E9C-4679-B652-5BBF6309C73D}"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22</a:t>
            </a:fld>
            <a:endParaRPr lang="it-IT" altLang="it-IT" sz="1400" b="1">
              <a:solidFill>
                <a:srgbClr val="898989"/>
              </a:solidFill>
              <a:latin typeface="Calibri" panose="020F0502020204030204" pitchFamily="34" charset="0"/>
              <a:cs typeface="Arial" panose="020B0604020202020204" pitchFamily="34" charset="0"/>
            </a:endParaRPr>
          </a:p>
        </p:txBody>
      </p:sp>
      <p:sp>
        <p:nvSpPr>
          <p:cNvPr id="8" name="TextBox 7"/>
          <p:cNvSpPr txBox="1"/>
          <p:nvPr/>
        </p:nvSpPr>
        <p:spPr>
          <a:xfrm>
            <a:off x="3708400" y="1125538"/>
            <a:ext cx="1336675" cy="338137"/>
          </a:xfrm>
          <a:prstGeom prst="rect">
            <a:avLst/>
          </a:prstGeom>
          <a:noFill/>
        </p:spPr>
        <p:txBody>
          <a:bodyPr wrap="none">
            <a:spAutoFit/>
          </a:bodyPr>
          <a:lstStyle/>
          <a:p>
            <a:pPr algn="ctr">
              <a:defRPr/>
            </a:pPr>
            <a:r>
              <a:rPr lang="it-IT" sz="1600" dirty="0">
                <a:solidFill>
                  <a:srgbClr val="FF0000"/>
                </a:solidFill>
                <a:latin typeface="+mn-lt"/>
                <a:cs typeface="Arial" charset="0"/>
              </a:rPr>
              <a:t>CONDUZIONE</a:t>
            </a:r>
          </a:p>
        </p:txBody>
      </p:sp>
      <p:sp>
        <p:nvSpPr>
          <p:cNvPr id="15" name="TextBox 14"/>
          <p:cNvSpPr txBox="1"/>
          <p:nvPr/>
        </p:nvSpPr>
        <p:spPr>
          <a:xfrm>
            <a:off x="3654424" y="1451491"/>
            <a:ext cx="1444625" cy="339725"/>
          </a:xfrm>
          <a:prstGeom prst="rect">
            <a:avLst/>
          </a:prstGeom>
          <a:noFill/>
        </p:spPr>
        <p:txBody>
          <a:bodyPr wrap="none">
            <a:spAutoFit/>
          </a:bodyPr>
          <a:lstStyle/>
          <a:p>
            <a:pPr>
              <a:defRPr/>
            </a:pPr>
            <a:r>
              <a:rPr lang="it-IT" sz="1600" dirty="0">
                <a:latin typeface="+mn-lt"/>
                <a:cs typeface="Arial" charset="0"/>
              </a:rPr>
              <a:t>Unità di misura</a:t>
            </a:r>
          </a:p>
        </p:txBody>
      </p:sp>
      <p:graphicFrame>
        <p:nvGraphicFramePr>
          <p:cNvPr id="25605" name="Object 5"/>
          <p:cNvGraphicFramePr>
            <a:graphicFrameLocks noChangeAspect="1"/>
          </p:cNvGraphicFramePr>
          <p:nvPr>
            <p:extLst/>
          </p:nvPr>
        </p:nvGraphicFramePr>
        <p:xfrm>
          <a:off x="827584" y="2420888"/>
          <a:ext cx="2763837" cy="504825"/>
        </p:xfrm>
        <a:graphic>
          <a:graphicData uri="http://schemas.openxmlformats.org/presentationml/2006/ole">
            <mc:AlternateContent xmlns:mc="http://schemas.openxmlformats.org/markup-compatibility/2006">
              <mc:Choice xmlns:v="urn:schemas-microsoft-com:vml" Requires="v">
                <p:oleObj spid="_x0000_s167010" name="Equation" r:id="rId4" imgW="2298700" imgH="419100" progId="Equation.3">
                  <p:embed/>
                </p:oleObj>
              </mc:Choice>
              <mc:Fallback>
                <p:oleObj name="Equation" r:id="rId4" imgW="22987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2420888"/>
                        <a:ext cx="2763837"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TextBox 18"/>
          <p:cNvSpPr txBox="1"/>
          <p:nvPr/>
        </p:nvSpPr>
        <p:spPr>
          <a:xfrm>
            <a:off x="755576" y="3717032"/>
            <a:ext cx="1012825" cy="338137"/>
          </a:xfrm>
          <a:prstGeom prst="rect">
            <a:avLst/>
          </a:prstGeom>
          <a:noFill/>
        </p:spPr>
        <p:txBody>
          <a:bodyPr wrap="none">
            <a:spAutoFit/>
          </a:bodyPr>
          <a:lstStyle/>
          <a:p>
            <a:pPr>
              <a:defRPr/>
            </a:pPr>
            <a:r>
              <a:rPr lang="it-IT" sz="1600" dirty="0">
                <a:latin typeface="+mn-lt"/>
                <a:cs typeface="Arial" charset="0"/>
              </a:rPr>
              <a:t>Unità CGS</a:t>
            </a:r>
          </a:p>
        </p:txBody>
      </p:sp>
      <p:graphicFrame>
        <p:nvGraphicFramePr>
          <p:cNvPr id="25607" name="Object 6"/>
          <p:cNvGraphicFramePr>
            <a:graphicFrameLocks noChangeAspect="1"/>
          </p:cNvGraphicFramePr>
          <p:nvPr>
            <p:extLst/>
          </p:nvPr>
        </p:nvGraphicFramePr>
        <p:xfrm>
          <a:off x="1115467" y="4221088"/>
          <a:ext cx="515937" cy="444500"/>
        </p:xfrm>
        <a:graphic>
          <a:graphicData uri="http://schemas.openxmlformats.org/presentationml/2006/ole">
            <mc:AlternateContent xmlns:mc="http://schemas.openxmlformats.org/markup-compatibility/2006">
              <mc:Choice xmlns:v="urn:schemas-microsoft-com:vml" Requires="v">
                <p:oleObj spid="_x0000_s167011" name="Equation" r:id="rId6" imgW="457002" imgH="393529" progId="Equation.3">
                  <p:embed/>
                </p:oleObj>
              </mc:Choice>
              <mc:Fallback>
                <p:oleObj name="Equation" r:id="rId6" imgW="457002" imgH="39352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5467" y="4221088"/>
                        <a:ext cx="515937"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608" name="Object 7"/>
          <p:cNvGraphicFramePr>
            <a:graphicFrameLocks noChangeAspect="1"/>
          </p:cNvGraphicFramePr>
          <p:nvPr>
            <p:extLst/>
          </p:nvPr>
        </p:nvGraphicFramePr>
        <p:xfrm>
          <a:off x="2699792" y="4221088"/>
          <a:ext cx="2201862" cy="431800"/>
        </p:xfrm>
        <a:graphic>
          <a:graphicData uri="http://schemas.openxmlformats.org/presentationml/2006/ole">
            <mc:AlternateContent xmlns:mc="http://schemas.openxmlformats.org/markup-compatibility/2006">
              <mc:Choice xmlns:v="urn:schemas-microsoft-com:vml" Requires="v">
                <p:oleObj spid="_x0000_s167012" name="Equation" r:id="rId8" imgW="2005729" imgH="393529" progId="Equation.3">
                  <p:embed/>
                </p:oleObj>
              </mc:Choice>
              <mc:Fallback>
                <p:oleObj name="Equation" r:id="rId8" imgW="2005729" imgH="393529"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99792" y="4221088"/>
                        <a:ext cx="2201862"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6"/>
          <p:cNvGraphicFramePr>
            <a:graphicFrameLocks noChangeAspect="1"/>
          </p:cNvGraphicFramePr>
          <p:nvPr>
            <p:extLst/>
          </p:nvPr>
        </p:nvGraphicFramePr>
        <p:xfrm>
          <a:off x="4572000" y="2422476"/>
          <a:ext cx="2076450" cy="503237"/>
        </p:xfrm>
        <a:graphic>
          <a:graphicData uri="http://schemas.openxmlformats.org/presentationml/2006/ole">
            <mc:AlternateContent xmlns:mc="http://schemas.openxmlformats.org/markup-compatibility/2006">
              <mc:Choice xmlns:v="urn:schemas-microsoft-com:vml" Requires="v">
                <p:oleObj spid="_x0000_s167013" name="Equation" r:id="rId10" imgW="1727200" imgH="419100" progId="Equation.3">
                  <p:embed/>
                </p:oleObj>
              </mc:Choice>
              <mc:Fallback>
                <p:oleObj name="Equation" r:id="rId10" imgW="1727200" imgH="4191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2422476"/>
                        <a:ext cx="2076450"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8"/>
          <p:cNvGraphicFramePr>
            <a:graphicFrameLocks noChangeAspect="1"/>
          </p:cNvGraphicFramePr>
          <p:nvPr>
            <p:extLst/>
          </p:nvPr>
        </p:nvGraphicFramePr>
        <p:xfrm>
          <a:off x="7092404" y="4386188"/>
          <a:ext cx="1223963" cy="255588"/>
        </p:xfrm>
        <a:graphic>
          <a:graphicData uri="http://schemas.openxmlformats.org/presentationml/2006/ole">
            <mc:AlternateContent xmlns:mc="http://schemas.openxmlformats.org/markup-compatibility/2006">
              <mc:Choice xmlns:v="urn:schemas-microsoft-com:vml" Requires="v">
                <p:oleObj spid="_x0000_s167014" name="Equation" r:id="rId12" imgW="850531" imgH="177723" progId="Equation.3">
                  <p:embed/>
                </p:oleObj>
              </mc:Choice>
              <mc:Fallback>
                <p:oleObj name="Equation" r:id="rId12" imgW="850531" imgH="177723"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92404" y="4386188"/>
                        <a:ext cx="1223963"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9"/>
          <p:cNvGraphicFramePr>
            <a:graphicFrameLocks noChangeAspect="1"/>
          </p:cNvGraphicFramePr>
          <p:nvPr>
            <p:extLst/>
          </p:nvPr>
        </p:nvGraphicFramePr>
        <p:xfrm>
          <a:off x="6876504" y="4817988"/>
          <a:ext cx="1603375" cy="431800"/>
        </p:xfrm>
        <a:graphic>
          <a:graphicData uri="http://schemas.openxmlformats.org/presentationml/2006/ole">
            <mc:AlternateContent xmlns:mc="http://schemas.openxmlformats.org/markup-compatibility/2006">
              <mc:Choice xmlns:v="urn:schemas-microsoft-com:vml" Requires="v">
                <p:oleObj spid="_x0000_s167015" name="Equation" r:id="rId14" imgW="1459866" imgH="393529" progId="Equation.3">
                  <p:embed/>
                </p:oleObj>
              </mc:Choice>
              <mc:Fallback>
                <p:oleObj name="Equation" r:id="rId14" imgW="1459866" imgH="393529"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76504" y="4817988"/>
                        <a:ext cx="160337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TextBox 11"/>
          <p:cNvSpPr txBox="1"/>
          <p:nvPr/>
        </p:nvSpPr>
        <p:spPr>
          <a:xfrm>
            <a:off x="7308304" y="3881363"/>
            <a:ext cx="792163" cy="339725"/>
          </a:xfrm>
          <a:prstGeom prst="rect">
            <a:avLst/>
          </a:prstGeom>
          <a:noFill/>
        </p:spPr>
        <p:txBody>
          <a:bodyPr>
            <a:spAutoFit/>
          </a:bodyPr>
          <a:lstStyle/>
          <a:p>
            <a:pPr>
              <a:defRPr/>
            </a:pPr>
            <a:r>
              <a:rPr lang="it-IT" sz="1600" dirty="0">
                <a:latin typeface="+mn-lt"/>
                <a:cs typeface="Arial" charset="0"/>
              </a:rPr>
              <a:t>NB:</a:t>
            </a:r>
          </a:p>
        </p:txBody>
      </p:sp>
    </p:spTree>
    <p:extLst>
      <p:ext uri="{BB962C8B-B14F-4D97-AF65-F5344CB8AC3E}">
        <p14:creationId xmlns:p14="http://schemas.microsoft.com/office/powerpoint/2010/main" val="2666161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02B219A-F1A4-46C9-B560-12AE44757B72}"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23</a:t>
            </a:fld>
            <a:endParaRPr lang="it-IT" altLang="it-IT" sz="1400" b="1">
              <a:solidFill>
                <a:srgbClr val="898989"/>
              </a:solidFill>
              <a:latin typeface="Calibri" panose="020F0502020204030204" pitchFamily="34" charset="0"/>
              <a:cs typeface="Arial" panose="020B0604020202020204" pitchFamily="34" charset="0"/>
            </a:endParaRPr>
          </a:p>
        </p:txBody>
      </p:sp>
      <p:sp>
        <p:nvSpPr>
          <p:cNvPr id="15" name="TextBox 14"/>
          <p:cNvSpPr txBox="1"/>
          <p:nvPr/>
        </p:nvSpPr>
        <p:spPr>
          <a:xfrm>
            <a:off x="250825" y="1484313"/>
            <a:ext cx="185738" cy="585787"/>
          </a:xfrm>
          <a:prstGeom prst="rect">
            <a:avLst/>
          </a:prstGeom>
          <a:noFill/>
        </p:spPr>
        <p:txBody>
          <a:bodyPr wrap="none">
            <a:spAutoFit/>
          </a:bodyPr>
          <a:lstStyle/>
          <a:p>
            <a:pPr>
              <a:defRPr/>
            </a:pPr>
            <a:endParaRPr lang="it-IT" sz="1600" dirty="0">
              <a:latin typeface="+mn-lt"/>
              <a:cs typeface="Arial" charset="0"/>
            </a:endParaRPr>
          </a:p>
          <a:p>
            <a:pPr>
              <a:defRPr/>
            </a:pPr>
            <a:endParaRPr lang="it-IT" sz="1600" dirty="0">
              <a:latin typeface="+mn-lt"/>
              <a:cs typeface="Arial" charset="0"/>
            </a:endParaRPr>
          </a:p>
        </p:txBody>
      </p:sp>
      <p:pic>
        <p:nvPicPr>
          <p:cNvPr id="276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268760"/>
            <a:ext cx="5643562"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779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BD21978-2E27-41F3-91F5-082093E09958}"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24</a:t>
            </a:fld>
            <a:endParaRPr lang="it-IT" altLang="it-IT" sz="1400" b="1">
              <a:solidFill>
                <a:srgbClr val="898989"/>
              </a:solidFill>
              <a:latin typeface="Calibri" panose="020F0502020204030204" pitchFamily="34" charset="0"/>
              <a:cs typeface="Arial" panose="020B0604020202020204" pitchFamily="34" charset="0"/>
            </a:endParaRPr>
          </a:p>
        </p:txBody>
      </p:sp>
      <p:sp>
        <p:nvSpPr>
          <p:cNvPr id="13" name="TextBox 12"/>
          <p:cNvSpPr txBox="1"/>
          <p:nvPr/>
        </p:nvSpPr>
        <p:spPr>
          <a:xfrm>
            <a:off x="182166" y="1196752"/>
            <a:ext cx="8928100" cy="2800767"/>
          </a:xfrm>
          <a:prstGeom prst="rect">
            <a:avLst/>
          </a:prstGeom>
          <a:noFill/>
        </p:spPr>
        <p:txBody>
          <a:bodyPr>
            <a:spAutoFit/>
          </a:bodyPr>
          <a:lstStyle/>
          <a:p>
            <a:pPr algn="just">
              <a:defRPr/>
            </a:pPr>
            <a:r>
              <a:rPr lang="it-IT" sz="1600" dirty="0">
                <a:latin typeface="+mn-lt"/>
                <a:cs typeface="Arial" charset="0"/>
              </a:rPr>
              <a:t>Attenti a non confondere il </a:t>
            </a:r>
            <a:r>
              <a:rPr lang="it-IT" sz="1600" dirty="0">
                <a:solidFill>
                  <a:srgbClr val="0070C0"/>
                </a:solidFill>
                <a:latin typeface="+mn-lt"/>
                <a:cs typeface="Arial" charset="0"/>
              </a:rPr>
              <a:t>gradiente termico </a:t>
            </a:r>
            <a:r>
              <a:rPr lang="it-IT" sz="1600" dirty="0">
                <a:latin typeface="+mn-lt"/>
                <a:cs typeface="Arial" charset="0"/>
              </a:rPr>
              <a:t>con il </a:t>
            </a:r>
            <a:r>
              <a:rPr lang="it-IT" sz="1600" dirty="0">
                <a:solidFill>
                  <a:srgbClr val="0070C0"/>
                </a:solidFill>
                <a:latin typeface="+mn-lt"/>
                <a:cs typeface="Arial" charset="0"/>
              </a:rPr>
              <a:t>flusso di calore</a:t>
            </a:r>
            <a:r>
              <a:rPr lang="it-IT" sz="1600" dirty="0">
                <a:latin typeface="+mn-lt"/>
                <a:cs typeface="Arial" charset="0"/>
              </a:rPr>
              <a:t>! In assenza di sorgenti di calore il flusso di calore è essenzialmente costante con la profondità (altrimenti si avrebbe accumulo o sottrazione di calore in certi strati modificandone la temperatura). Il gradiente termico invece può variare con la profondità, se la conduttività termica non è costante.</a:t>
            </a:r>
          </a:p>
          <a:p>
            <a:pPr algn="just">
              <a:defRPr/>
            </a:pPr>
            <a:endParaRPr lang="it-IT" sz="1600" dirty="0">
              <a:latin typeface="+mn-lt"/>
              <a:cs typeface="Arial" charset="0"/>
            </a:endParaRPr>
          </a:p>
          <a:p>
            <a:pPr algn="just">
              <a:defRPr/>
            </a:pPr>
            <a:r>
              <a:rPr lang="it-IT" sz="1600" dirty="0">
                <a:latin typeface="+mn-lt"/>
                <a:cs typeface="Arial" charset="0"/>
              </a:rPr>
              <a:t>Esempio: A che profondità la temperatura è di 300°C?</a:t>
            </a:r>
          </a:p>
          <a:p>
            <a:pPr algn="just">
              <a:defRPr/>
            </a:pPr>
            <a:endParaRPr lang="it-IT" sz="1600" dirty="0">
              <a:latin typeface="+mn-lt"/>
              <a:cs typeface="Arial" charset="0"/>
            </a:endParaRPr>
          </a:p>
          <a:p>
            <a:pPr algn="just">
              <a:defRPr/>
            </a:pPr>
            <a:r>
              <a:rPr lang="it-IT" sz="1600" dirty="0">
                <a:latin typeface="+mn-lt"/>
                <a:cs typeface="Arial" charset="0"/>
              </a:rPr>
              <a:t>In una zona con rocce esposte in superficie abbiamo q=180mWm</a:t>
            </a:r>
            <a:r>
              <a:rPr lang="it-IT" sz="1600" baseline="30000" dirty="0">
                <a:latin typeface="+mn-lt"/>
                <a:cs typeface="Arial" charset="0"/>
              </a:rPr>
              <a:t>-2</a:t>
            </a:r>
            <a:r>
              <a:rPr lang="it-IT" sz="1600" dirty="0">
                <a:latin typeface="+mn-lt"/>
                <a:cs typeface="Arial" charset="0"/>
              </a:rPr>
              <a:t> e la conduzione termica delle rocce è k=2.4W/m°C. Pertanto il </a:t>
            </a:r>
            <a:r>
              <a:rPr lang="it-IT" sz="1600" dirty="0">
                <a:solidFill>
                  <a:srgbClr val="0070C0"/>
                </a:solidFill>
                <a:latin typeface="+mn-lt"/>
                <a:cs typeface="Arial" charset="0"/>
              </a:rPr>
              <a:t>gradiente termico </a:t>
            </a:r>
            <a:r>
              <a:rPr lang="it-IT" sz="1600" dirty="0">
                <a:latin typeface="+mn-lt"/>
                <a:cs typeface="Arial" charset="0"/>
              </a:rPr>
              <a:t>risulta</a:t>
            </a:r>
            <a:r>
              <a:rPr lang="it-IT" sz="1600" dirty="0">
                <a:solidFill>
                  <a:srgbClr val="0070C0"/>
                </a:solidFill>
                <a:latin typeface="+mn-lt"/>
                <a:cs typeface="Arial" charset="0"/>
              </a:rPr>
              <a:t>: ∂T/∂z=q/k=75°C/km</a:t>
            </a:r>
          </a:p>
          <a:p>
            <a:pPr algn="just">
              <a:defRPr/>
            </a:pPr>
            <a:endParaRPr lang="it-IT" sz="1600" dirty="0">
              <a:solidFill>
                <a:srgbClr val="0070C0"/>
              </a:solidFill>
              <a:latin typeface="+mn-lt"/>
              <a:cs typeface="Arial" charset="0"/>
            </a:endParaRPr>
          </a:p>
          <a:p>
            <a:pPr algn="just">
              <a:defRPr/>
            </a:pPr>
            <a:r>
              <a:rPr lang="it-IT" sz="1600" dirty="0">
                <a:latin typeface="+mn-lt"/>
                <a:cs typeface="Arial" charset="0"/>
              </a:rPr>
              <a:t>Ed assumendo la temperatura di superficie di 0°C, la temperatura di 300°C si troverà a 4km di profondità. </a:t>
            </a:r>
          </a:p>
        </p:txBody>
      </p:sp>
      <p:pic>
        <p:nvPicPr>
          <p:cNvPr id="2970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50631"/>
          <a:stretch/>
        </p:blipFill>
        <p:spPr bwMode="auto">
          <a:xfrm>
            <a:off x="2411760" y="4109926"/>
            <a:ext cx="4105151"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960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CEAAAC9-D698-49AE-8200-A35E7D31BCA7}"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25</a:t>
            </a:fld>
            <a:endParaRPr lang="it-IT" altLang="it-IT" sz="1400" b="1">
              <a:solidFill>
                <a:srgbClr val="898989"/>
              </a:solidFill>
              <a:latin typeface="Calibri" panose="020F0502020204030204" pitchFamily="34" charset="0"/>
              <a:cs typeface="Arial" panose="020B0604020202020204" pitchFamily="34" charset="0"/>
            </a:endParaRPr>
          </a:p>
        </p:txBody>
      </p:sp>
      <p:sp>
        <p:nvSpPr>
          <p:cNvPr id="13" name="TextBox 12"/>
          <p:cNvSpPr txBox="1"/>
          <p:nvPr/>
        </p:nvSpPr>
        <p:spPr>
          <a:xfrm>
            <a:off x="107504" y="1484784"/>
            <a:ext cx="8928100" cy="2308324"/>
          </a:xfrm>
          <a:prstGeom prst="rect">
            <a:avLst/>
          </a:prstGeom>
          <a:noFill/>
        </p:spPr>
        <p:txBody>
          <a:bodyPr>
            <a:spAutoFit/>
          </a:bodyPr>
          <a:lstStyle/>
          <a:p>
            <a:pPr algn="just">
              <a:defRPr/>
            </a:pPr>
            <a:r>
              <a:rPr lang="it-IT" sz="1600" dirty="0">
                <a:latin typeface="+mn-lt"/>
                <a:cs typeface="Arial" charset="0"/>
              </a:rPr>
              <a:t>Supponiamo però che in una località vicina i primi 100 m siano composti da tufo vulcanico con k=0.4mW/m°C e q=60Wm</a:t>
            </a:r>
            <a:r>
              <a:rPr lang="it-IT" sz="1600" baseline="30000" dirty="0">
                <a:latin typeface="+mn-lt"/>
                <a:cs typeface="Arial" charset="0"/>
              </a:rPr>
              <a:t>-2</a:t>
            </a:r>
            <a:r>
              <a:rPr lang="it-IT" sz="1600" dirty="0">
                <a:latin typeface="+mn-lt"/>
                <a:cs typeface="Arial" charset="0"/>
              </a:rPr>
              <a:t>. il </a:t>
            </a:r>
            <a:r>
              <a:rPr lang="it-IT" sz="1600" dirty="0">
                <a:solidFill>
                  <a:srgbClr val="0070C0"/>
                </a:solidFill>
                <a:latin typeface="+mn-lt"/>
                <a:cs typeface="Arial" charset="0"/>
              </a:rPr>
              <a:t>gradiente termico</a:t>
            </a:r>
            <a:r>
              <a:rPr lang="it-IT" sz="1600" dirty="0">
                <a:latin typeface="+mn-lt"/>
                <a:cs typeface="Arial" charset="0"/>
              </a:rPr>
              <a:t> del tufo risulta essere </a:t>
            </a:r>
            <a:r>
              <a:rPr lang="it-IT" sz="1600" dirty="0">
                <a:solidFill>
                  <a:srgbClr val="0070C0"/>
                </a:solidFill>
                <a:latin typeface="+mn-lt"/>
                <a:cs typeface="Arial" charset="0"/>
              </a:rPr>
              <a:t>150°C/km</a:t>
            </a:r>
            <a:r>
              <a:rPr lang="it-IT" sz="1600" dirty="0">
                <a:latin typeface="+mn-lt"/>
                <a:cs typeface="Arial" charset="0"/>
              </a:rPr>
              <a:t>, mentre supponendo il basamento uguale a prima, risulta essere 25°C/km sotto di esso. Per cui alla base del tufo la temperatura sarà di 15°C e per avere un incremento di altri 285°C con un gradiente di 25°C/km, occorrono ancora 11.4 km, per cui la temperatura di 300°C si troverà a 11.5 km di profondità. </a:t>
            </a: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pic>
        <p:nvPicPr>
          <p:cNvPr id="31748"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51515"/>
          <a:stretch/>
        </p:blipFill>
        <p:spPr bwMode="auto">
          <a:xfrm>
            <a:off x="2627784" y="3212976"/>
            <a:ext cx="4031680"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897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70" name="Picture 2" descr="Risultati immagini per gradiente termico immag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196752"/>
            <a:ext cx="4320480" cy="5317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939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FF620DD-7162-4D82-AF33-2302BA2E700C}"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27</a:t>
            </a:fld>
            <a:endParaRPr lang="it-IT" altLang="it-IT" sz="1400" b="1">
              <a:solidFill>
                <a:srgbClr val="898989"/>
              </a:solidFill>
              <a:latin typeface="Calibri" panose="020F0502020204030204" pitchFamily="34" charset="0"/>
              <a:cs typeface="Arial" panose="020B0604020202020204" pitchFamily="34" charset="0"/>
            </a:endParaRPr>
          </a:p>
        </p:txBody>
      </p:sp>
      <p:sp>
        <p:nvSpPr>
          <p:cNvPr id="13" name="TextBox 12"/>
          <p:cNvSpPr txBox="1"/>
          <p:nvPr/>
        </p:nvSpPr>
        <p:spPr>
          <a:xfrm>
            <a:off x="3811588" y="1412875"/>
            <a:ext cx="5153025" cy="3786188"/>
          </a:xfrm>
          <a:prstGeom prst="rect">
            <a:avLst/>
          </a:prstGeom>
          <a:noFill/>
        </p:spPr>
        <p:txBody>
          <a:bodyPr>
            <a:spAutoFit/>
          </a:bodyPr>
          <a:lstStyle/>
          <a:p>
            <a:pPr algn="just">
              <a:defRPr/>
            </a:pPr>
            <a:r>
              <a:rPr lang="it-IT" sz="1600" dirty="0">
                <a:latin typeface="+mn-lt"/>
                <a:cs typeface="Arial" charset="0"/>
              </a:rPr>
              <a:t>Consideriamo un piccolo elemento di volume di area </a:t>
            </a:r>
            <a:r>
              <a:rPr lang="it-IT" sz="1600" dirty="0">
                <a:solidFill>
                  <a:srgbClr val="0070C0"/>
                </a:solidFill>
                <a:latin typeface="+mn-lt"/>
                <a:cs typeface="Arial" charset="0"/>
              </a:rPr>
              <a:t>S</a:t>
            </a:r>
            <a:r>
              <a:rPr lang="it-IT" sz="1600" dirty="0">
                <a:latin typeface="+mn-lt"/>
                <a:cs typeface="Arial" charset="0"/>
              </a:rPr>
              <a:t> ed altezza </a:t>
            </a:r>
            <a:r>
              <a:rPr lang="el-GR" sz="1600" dirty="0">
                <a:solidFill>
                  <a:srgbClr val="0070C0"/>
                </a:solidFill>
                <a:latin typeface="+mn-lt"/>
                <a:cs typeface="Arial" charset="0"/>
              </a:rPr>
              <a:t>δ</a:t>
            </a:r>
            <a:r>
              <a:rPr lang="it-IT" sz="1600" dirty="0">
                <a:solidFill>
                  <a:srgbClr val="0070C0"/>
                </a:solidFill>
                <a:latin typeface="+mn-lt"/>
                <a:cs typeface="Arial" charset="0"/>
              </a:rPr>
              <a:t>z</a:t>
            </a:r>
            <a:r>
              <a:rPr lang="it-IT" sz="1600" dirty="0">
                <a:latin typeface="+mn-lt"/>
                <a:cs typeface="Arial" charset="0"/>
              </a:rPr>
              <a:t> ed assumiamo il calore si propaghi solo attraverso le superfici indicate. Un cambio di temperatura </a:t>
            </a:r>
            <a:r>
              <a:rPr lang="el-GR" sz="1600" dirty="0">
                <a:solidFill>
                  <a:srgbClr val="0070C0"/>
                </a:solidFill>
                <a:latin typeface="+mn-lt"/>
                <a:cs typeface="Arial" charset="0"/>
              </a:rPr>
              <a:t>δ</a:t>
            </a:r>
            <a:r>
              <a:rPr lang="it-IT" sz="1600" dirty="0">
                <a:solidFill>
                  <a:srgbClr val="0070C0"/>
                </a:solidFill>
                <a:latin typeface="+mn-lt"/>
                <a:cs typeface="Arial" charset="0"/>
              </a:rPr>
              <a:t>T</a:t>
            </a:r>
            <a:r>
              <a:rPr lang="it-IT" sz="1600" dirty="0">
                <a:latin typeface="+mn-lt"/>
                <a:cs typeface="Arial" charset="0"/>
              </a:rPr>
              <a:t> nel tempo </a:t>
            </a:r>
            <a:r>
              <a:rPr lang="el-GR" sz="1600" dirty="0">
                <a:solidFill>
                  <a:srgbClr val="0070C0"/>
                </a:solidFill>
                <a:latin typeface="+mn-lt"/>
                <a:cs typeface="Arial" charset="0"/>
              </a:rPr>
              <a:t>δ</a:t>
            </a:r>
            <a:r>
              <a:rPr lang="it-IT" sz="1600" dirty="0">
                <a:solidFill>
                  <a:srgbClr val="0070C0"/>
                </a:solidFill>
                <a:latin typeface="+mn-lt"/>
                <a:cs typeface="Arial" charset="0"/>
              </a:rPr>
              <a:t>t</a:t>
            </a:r>
            <a:r>
              <a:rPr lang="it-IT" sz="1600" dirty="0">
                <a:latin typeface="+mn-lt"/>
                <a:cs typeface="Arial" charset="0"/>
              </a:rPr>
              <a:t> dipende da:</a:t>
            </a:r>
          </a:p>
          <a:p>
            <a:pPr marL="342900" indent="-342900" algn="just">
              <a:buFontTx/>
              <a:buAutoNum type="arabicPeriod"/>
              <a:defRPr/>
            </a:pPr>
            <a:r>
              <a:rPr lang="it-IT" sz="1600" dirty="0">
                <a:latin typeface="+mn-lt"/>
                <a:cs typeface="Arial" charset="0"/>
              </a:rPr>
              <a:t>Flusso di calore netto attraverso le superfici</a:t>
            </a:r>
          </a:p>
          <a:p>
            <a:pPr marL="342900" indent="-342900" algn="just">
              <a:buFontTx/>
              <a:buAutoNum type="arabicPeriod"/>
              <a:defRPr/>
            </a:pPr>
            <a:r>
              <a:rPr lang="it-IT" sz="1600" dirty="0">
                <a:latin typeface="+mn-lt"/>
                <a:cs typeface="Arial" charset="0"/>
              </a:rPr>
              <a:t>Calore generato nell’elemento di volume</a:t>
            </a:r>
          </a:p>
          <a:p>
            <a:pPr marL="342900" indent="-342900" algn="just">
              <a:buFontTx/>
              <a:buAutoNum type="arabicPeriod"/>
              <a:defRPr/>
            </a:pPr>
            <a:r>
              <a:rPr lang="it-IT" sz="1600" dirty="0">
                <a:latin typeface="+mn-lt"/>
                <a:cs typeface="Arial" charset="0"/>
              </a:rPr>
              <a:t>Capacità termica (calore specifico) del mezzo</a:t>
            </a:r>
          </a:p>
          <a:p>
            <a:pPr indent="-342900" algn="just">
              <a:defRPr/>
            </a:pPr>
            <a:r>
              <a:rPr lang="it-IT" sz="1600" dirty="0">
                <a:latin typeface="+mn-lt"/>
                <a:cs typeface="Arial" charset="0"/>
              </a:rPr>
              <a:t>Il calore che entra nel volume attraverso la superficie </a:t>
            </a:r>
            <a:r>
              <a:rPr lang="it-IT" sz="1600" dirty="0">
                <a:solidFill>
                  <a:srgbClr val="0070C0"/>
                </a:solidFill>
                <a:latin typeface="+mn-lt"/>
                <a:cs typeface="Arial" charset="0"/>
              </a:rPr>
              <a:t>S</a:t>
            </a:r>
            <a:r>
              <a:rPr lang="it-IT" sz="1600" dirty="0">
                <a:latin typeface="+mn-lt"/>
                <a:cs typeface="Arial" charset="0"/>
              </a:rPr>
              <a:t> al livello </a:t>
            </a:r>
            <a:r>
              <a:rPr lang="it-IT" sz="1600" dirty="0">
                <a:solidFill>
                  <a:srgbClr val="0070C0"/>
                </a:solidFill>
                <a:latin typeface="+mn-lt"/>
                <a:cs typeface="Arial" charset="0"/>
              </a:rPr>
              <a:t>z</a:t>
            </a:r>
            <a:r>
              <a:rPr lang="it-IT" sz="1600" dirty="0">
                <a:latin typeface="+mn-lt"/>
                <a:cs typeface="Arial" charset="0"/>
              </a:rPr>
              <a:t> sarà </a:t>
            </a:r>
            <a:r>
              <a:rPr lang="it-IT" sz="1600" dirty="0">
                <a:solidFill>
                  <a:srgbClr val="0070C0"/>
                </a:solidFill>
                <a:latin typeface="+mn-lt"/>
                <a:cs typeface="Arial" charset="0"/>
              </a:rPr>
              <a:t>S</a:t>
            </a:r>
            <a:r>
              <a:rPr lang="it-IT" sz="1600" baseline="-25000" dirty="0">
                <a:solidFill>
                  <a:srgbClr val="0070C0"/>
                </a:solidFill>
                <a:latin typeface="+mn-lt"/>
                <a:cs typeface="Arial" charset="0"/>
              </a:rPr>
              <a:t>q</a:t>
            </a:r>
            <a:r>
              <a:rPr lang="it-IT" sz="1600" dirty="0">
                <a:solidFill>
                  <a:srgbClr val="0070C0"/>
                </a:solidFill>
                <a:latin typeface="+mn-lt"/>
                <a:cs typeface="Arial" charset="0"/>
              </a:rPr>
              <a:t>(z)</a:t>
            </a:r>
            <a:r>
              <a:rPr lang="it-IT" sz="1600" dirty="0">
                <a:latin typeface="+mn-lt"/>
                <a:cs typeface="Arial" charset="0"/>
              </a:rPr>
              <a:t>, mentre il calore che esce attraverso la superficie </a:t>
            </a:r>
            <a:r>
              <a:rPr lang="it-IT" sz="1600" dirty="0">
                <a:solidFill>
                  <a:srgbClr val="0070C0"/>
                </a:solidFill>
                <a:latin typeface="+mn-lt"/>
                <a:cs typeface="Arial" charset="0"/>
              </a:rPr>
              <a:t>S</a:t>
            </a:r>
            <a:r>
              <a:rPr lang="it-IT" sz="1600" dirty="0">
                <a:latin typeface="+mn-lt"/>
                <a:cs typeface="Arial" charset="0"/>
              </a:rPr>
              <a:t> al livello </a:t>
            </a:r>
            <a:r>
              <a:rPr lang="it-IT" sz="1600" dirty="0">
                <a:solidFill>
                  <a:srgbClr val="0070C0"/>
                </a:solidFill>
                <a:latin typeface="+mn-lt"/>
                <a:cs typeface="Arial" charset="0"/>
              </a:rPr>
              <a:t>z+</a:t>
            </a:r>
            <a:r>
              <a:rPr lang="el-GR" sz="1600" dirty="0">
                <a:solidFill>
                  <a:srgbClr val="0070C0"/>
                </a:solidFill>
                <a:latin typeface="+mn-lt"/>
                <a:cs typeface="Arial" charset="0"/>
              </a:rPr>
              <a:t> δ</a:t>
            </a:r>
            <a:r>
              <a:rPr lang="it-IT" sz="1600" dirty="0">
                <a:solidFill>
                  <a:srgbClr val="0070C0"/>
                </a:solidFill>
                <a:latin typeface="+mn-lt"/>
                <a:cs typeface="Arial" charset="0"/>
              </a:rPr>
              <a:t>z </a:t>
            </a:r>
            <a:r>
              <a:rPr lang="it-IT" sz="1600" dirty="0">
                <a:latin typeface="+mn-lt"/>
                <a:cs typeface="Arial" charset="0"/>
              </a:rPr>
              <a:t>sarà </a:t>
            </a:r>
            <a:r>
              <a:rPr lang="it-IT" sz="1600" dirty="0">
                <a:solidFill>
                  <a:srgbClr val="0070C0"/>
                </a:solidFill>
                <a:latin typeface="+mn-lt"/>
                <a:cs typeface="Arial" charset="0"/>
              </a:rPr>
              <a:t>S</a:t>
            </a:r>
            <a:r>
              <a:rPr lang="it-IT" sz="1600" baseline="-25000" dirty="0">
                <a:solidFill>
                  <a:srgbClr val="0070C0"/>
                </a:solidFill>
                <a:latin typeface="+mn-lt"/>
                <a:cs typeface="Arial" charset="0"/>
              </a:rPr>
              <a:t>q</a:t>
            </a:r>
            <a:r>
              <a:rPr lang="it-IT" sz="1600" dirty="0">
                <a:solidFill>
                  <a:srgbClr val="0070C0"/>
                </a:solidFill>
                <a:latin typeface="+mn-lt"/>
                <a:cs typeface="Arial" charset="0"/>
              </a:rPr>
              <a:t>(z+</a:t>
            </a:r>
            <a:r>
              <a:rPr lang="el-GR" sz="1600" dirty="0">
                <a:solidFill>
                  <a:srgbClr val="0070C0"/>
                </a:solidFill>
                <a:latin typeface="+mn-lt"/>
                <a:cs typeface="Arial" charset="0"/>
              </a:rPr>
              <a:t> δ</a:t>
            </a:r>
            <a:r>
              <a:rPr lang="it-IT" sz="1600" dirty="0">
                <a:solidFill>
                  <a:srgbClr val="0070C0"/>
                </a:solidFill>
                <a:latin typeface="+mn-lt"/>
                <a:cs typeface="Arial" charset="0"/>
              </a:rPr>
              <a:t>z )</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sp>
        <p:nvSpPr>
          <p:cNvPr id="11" name="TextBox 10"/>
          <p:cNvSpPr txBox="1"/>
          <p:nvPr/>
        </p:nvSpPr>
        <p:spPr>
          <a:xfrm>
            <a:off x="107950" y="4029075"/>
            <a:ext cx="8712200" cy="1569660"/>
          </a:xfrm>
          <a:prstGeom prst="rect">
            <a:avLst/>
          </a:prstGeom>
          <a:noFill/>
        </p:spPr>
        <p:txBody>
          <a:bodyPr>
            <a:spAutoFit/>
          </a:bodyPr>
          <a:lstStyle/>
          <a:p>
            <a:pPr algn="just">
              <a:defRPr/>
            </a:pPr>
            <a:r>
              <a:rPr lang="it-IT" sz="1600" dirty="0">
                <a:latin typeface="+mn-lt"/>
                <a:cs typeface="Arial" charset="0"/>
              </a:rPr>
              <a:t>Sviluppando l’ultimo termine in serie di Taylor ed ignorando i termini di ordine </a:t>
            </a:r>
            <a:r>
              <a:rPr lang="it-IT" sz="1600" dirty="0">
                <a:solidFill>
                  <a:srgbClr val="0070C0"/>
                </a:solidFill>
                <a:latin typeface="+mn-lt"/>
                <a:cs typeface="Arial" charset="0"/>
              </a:rPr>
              <a:t>(</a:t>
            </a:r>
            <a:r>
              <a:rPr lang="el-GR" sz="1600" dirty="0">
                <a:solidFill>
                  <a:srgbClr val="0070C0"/>
                </a:solidFill>
                <a:latin typeface="+mn-lt"/>
                <a:cs typeface="Arial" charset="0"/>
              </a:rPr>
              <a:t>δ</a:t>
            </a:r>
            <a:r>
              <a:rPr lang="it-IT" sz="1600" dirty="0">
                <a:solidFill>
                  <a:srgbClr val="0070C0"/>
                </a:solidFill>
                <a:latin typeface="+mn-lt"/>
                <a:cs typeface="Arial" charset="0"/>
              </a:rPr>
              <a:t>z)</a:t>
            </a:r>
            <a:r>
              <a:rPr lang="it-IT" sz="1600" baseline="30000" dirty="0">
                <a:solidFill>
                  <a:srgbClr val="0070C0"/>
                </a:solidFill>
                <a:latin typeface="+mn-lt"/>
                <a:cs typeface="Arial" charset="0"/>
              </a:rPr>
              <a:t>2 </a:t>
            </a:r>
            <a:r>
              <a:rPr lang="it-IT" sz="1600" dirty="0">
                <a:latin typeface="+mn-lt"/>
                <a:cs typeface="Arial" charset="0"/>
              </a:rPr>
              <a:t>e superiori:</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35845" name="Object 3"/>
          <p:cNvGraphicFramePr>
            <a:graphicFrameLocks noChangeAspect="1"/>
          </p:cNvGraphicFramePr>
          <p:nvPr/>
        </p:nvGraphicFramePr>
        <p:xfrm>
          <a:off x="3524250" y="4349750"/>
          <a:ext cx="1838325" cy="431800"/>
        </p:xfrm>
        <a:graphic>
          <a:graphicData uri="http://schemas.openxmlformats.org/presentationml/2006/ole">
            <mc:AlternateContent xmlns:mc="http://schemas.openxmlformats.org/markup-compatibility/2006">
              <mc:Choice xmlns:v="urn:schemas-microsoft-com:vml" Requires="v">
                <p:oleObj spid="_x0000_s168050" name="Equation" r:id="rId4" imgW="1675673" imgH="393529" progId="Equation.3">
                  <p:embed/>
                </p:oleObj>
              </mc:Choice>
              <mc:Fallback>
                <p:oleObj name="Equation" r:id="rId4" imgW="1675673" imgH="39352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0" y="4349750"/>
                        <a:ext cx="183832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109538" y="4749800"/>
            <a:ext cx="8713787" cy="1568450"/>
          </a:xfrm>
          <a:prstGeom prst="rect">
            <a:avLst/>
          </a:prstGeom>
          <a:noFill/>
        </p:spPr>
        <p:txBody>
          <a:bodyPr>
            <a:spAutoFit/>
          </a:bodyPr>
          <a:lstStyle/>
          <a:p>
            <a:pPr algn="just">
              <a:defRPr/>
            </a:pPr>
            <a:r>
              <a:rPr lang="it-IT" sz="1600" dirty="0">
                <a:latin typeface="+mn-lt"/>
                <a:cs typeface="Arial" charset="0"/>
              </a:rPr>
              <a:t>Per cui il calore netto che resta nel volume sarà</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35847" name="Object 4"/>
          <p:cNvGraphicFramePr>
            <a:graphicFrameLocks noChangeAspect="1"/>
          </p:cNvGraphicFramePr>
          <p:nvPr/>
        </p:nvGraphicFramePr>
        <p:xfrm>
          <a:off x="3563938" y="5143500"/>
          <a:ext cx="1800225" cy="407988"/>
        </p:xfrm>
        <a:graphic>
          <a:graphicData uri="http://schemas.openxmlformats.org/presentationml/2006/ole">
            <mc:AlternateContent xmlns:mc="http://schemas.openxmlformats.org/markup-compatibility/2006">
              <mc:Choice xmlns:v="urn:schemas-microsoft-com:vml" Requires="v">
                <p:oleObj spid="_x0000_s168051" name="Equation" r:id="rId6" imgW="1739900" imgH="393700" progId="Equation.3">
                  <p:embed/>
                </p:oleObj>
              </mc:Choice>
              <mc:Fallback>
                <p:oleObj name="Equation" r:id="rId6" imgW="17399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938" y="5143500"/>
                        <a:ext cx="1800225" cy="407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 name="TextBox 15"/>
          <p:cNvSpPr txBox="1"/>
          <p:nvPr/>
        </p:nvSpPr>
        <p:spPr>
          <a:xfrm>
            <a:off x="107950" y="5589588"/>
            <a:ext cx="8712200" cy="1816100"/>
          </a:xfrm>
          <a:prstGeom prst="rect">
            <a:avLst/>
          </a:prstGeom>
          <a:noFill/>
        </p:spPr>
        <p:txBody>
          <a:bodyPr>
            <a:spAutoFit/>
          </a:bodyPr>
          <a:lstStyle/>
          <a:p>
            <a:pPr algn="just">
              <a:defRPr/>
            </a:pPr>
            <a:r>
              <a:rPr lang="it-IT" sz="1600" dirty="0">
                <a:latin typeface="+mn-lt"/>
                <a:cs typeface="Arial" charset="0"/>
              </a:rPr>
              <a:t>Supponendo che il calore generato entro il volume lo sia ad un tasso </a:t>
            </a:r>
            <a:r>
              <a:rPr lang="it-IT" sz="1600" dirty="0">
                <a:solidFill>
                  <a:srgbClr val="0070C0"/>
                </a:solidFill>
                <a:latin typeface="+mn-lt"/>
                <a:cs typeface="Arial" charset="0"/>
              </a:rPr>
              <a:t>A</a:t>
            </a:r>
            <a:r>
              <a:rPr lang="it-IT" sz="1600" dirty="0">
                <a:latin typeface="+mn-lt"/>
                <a:cs typeface="Arial" charset="0"/>
              </a:rPr>
              <a:t>, il calore totale generato per unità di tempo sarà</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35849" name="Object 5"/>
          <p:cNvGraphicFramePr>
            <a:graphicFrameLocks noChangeAspect="1"/>
          </p:cNvGraphicFramePr>
          <p:nvPr/>
        </p:nvGraphicFramePr>
        <p:xfrm>
          <a:off x="3995738" y="6165850"/>
          <a:ext cx="447675" cy="215900"/>
        </p:xfrm>
        <a:graphic>
          <a:graphicData uri="http://schemas.openxmlformats.org/presentationml/2006/ole">
            <mc:AlternateContent xmlns:mc="http://schemas.openxmlformats.org/markup-compatibility/2006">
              <mc:Choice xmlns:v="urn:schemas-microsoft-com:vml" Requires="v">
                <p:oleObj spid="_x0000_s168052" name="Equation" r:id="rId8" imgW="368140" imgH="177723" progId="Equation.3">
                  <p:embed/>
                </p:oleObj>
              </mc:Choice>
              <mc:Fallback>
                <p:oleObj name="Equation" r:id="rId8" imgW="368140" imgH="17772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5738" y="6165850"/>
                        <a:ext cx="447675"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5850" name="Group 11"/>
          <p:cNvGrpSpPr>
            <a:grpSpLocks/>
          </p:cNvGrpSpPr>
          <p:nvPr/>
        </p:nvGrpSpPr>
        <p:grpSpPr bwMode="auto">
          <a:xfrm>
            <a:off x="157957" y="1245675"/>
            <a:ext cx="3603625" cy="2838450"/>
            <a:chOff x="222093" y="1094614"/>
            <a:chExt cx="3604241" cy="2838442"/>
          </a:xfrm>
        </p:grpSpPr>
        <p:grpSp>
          <p:nvGrpSpPr>
            <p:cNvPr id="35851" name="Group 7"/>
            <p:cNvGrpSpPr>
              <a:grpSpLocks/>
            </p:cNvGrpSpPr>
            <p:nvPr/>
          </p:nvGrpSpPr>
          <p:grpSpPr bwMode="auto">
            <a:xfrm>
              <a:off x="897567" y="1094614"/>
              <a:ext cx="2362284" cy="2838442"/>
              <a:chOff x="897567" y="1094614"/>
              <a:chExt cx="2362284" cy="2838442"/>
            </a:xfrm>
          </p:grpSpPr>
          <p:pic>
            <p:nvPicPr>
              <p:cNvPr id="35855" name="Picture 6" descr="https://encrypted-tbn2.gstatic.com/images?q=tbn:ANd9GcRXJKs_edUFIU1oIJ_rrWNIoXj-iNB4sqydQJncPr8k1xTRBaJ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7567" y="1420846"/>
                <a:ext cx="19335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5856" name="Object 4"/>
              <p:cNvGraphicFramePr>
                <a:graphicFrameLocks noChangeAspect="1"/>
              </p:cNvGraphicFramePr>
              <p:nvPr/>
            </p:nvGraphicFramePr>
            <p:xfrm>
              <a:off x="1763688" y="1165366"/>
              <a:ext cx="247408" cy="247410"/>
            </p:xfrm>
            <a:graphic>
              <a:graphicData uri="http://schemas.openxmlformats.org/presentationml/2006/ole">
                <mc:AlternateContent xmlns:mc="http://schemas.openxmlformats.org/markup-compatibility/2006">
                  <mc:Choice xmlns:v="urn:schemas-microsoft-com:vml" Requires="v">
                    <p:oleObj spid="_x0000_s168053" name="Equation" r:id="rId11" imgW="126725" imgH="126725" progId="Equation.3">
                      <p:embed/>
                    </p:oleObj>
                  </mc:Choice>
                  <mc:Fallback>
                    <p:oleObj name="Equation" r:id="rId11" imgW="126725" imgH="126725"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63688" y="1165366"/>
                            <a:ext cx="247408" cy="24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857" name="Object 3"/>
              <p:cNvGraphicFramePr>
                <a:graphicFrameLocks noChangeAspect="1"/>
              </p:cNvGraphicFramePr>
              <p:nvPr/>
            </p:nvGraphicFramePr>
            <p:xfrm>
              <a:off x="2355136" y="1094614"/>
              <a:ext cx="904715" cy="404812"/>
            </p:xfrm>
            <a:graphic>
              <a:graphicData uri="http://schemas.openxmlformats.org/presentationml/2006/ole">
                <mc:AlternateContent xmlns:mc="http://schemas.openxmlformats.org/markup-compatibility/2006">
                  <mc:Choice xmlns:v="urn:schemas-microsoft-com:vml" Requires="v">
                    <p:oleObj spid="_x0000_s168054" name="Equation" r:id="rId13" imgW="482181" imgH="215713" progId="Equation.3">
                      <p:embed/>
                    </p:oleObj>
                  </mc:Choice>
                  <mc:Fallback>
                    <p:oleObj name="Equation" r:id="rId13" imgW="482181" imgH="215713"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55136" y="1094614"/>
                            <a:ext cx="90471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858" name="Rectangle 1"/>
              <p:cNvSpPr>
                <a:spLocks noChangeArrowheads="1"/>
              </p:cNvSpPr>
              <p:nvPr/>
            </p:nvSpPr>
            <p:spPr bwMode="auto">
              <a:xfrm>
                <a:off x="2555776" y="2564904"/>
                <a:ext cx="360040" cy="360040"/>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35859" name="Rectangle 19"/>
              <p:cNvSpPr>
                <a:spLocks noChangeArrowheads="1"/>
              </p:cNvSpPr>
              <p:nvPr/>
            </p:nvSpPr>
            <p:spPr bwMode="auto">
              <a:xfrm>
                <a:off x="1995096" y="1769387"/>
                <a:ext cx="360040" cy="360040"/>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35860" name="Rectangle 21"/>
              <p:cNvSpPr>
                <a:spLocks noChangeArrowheads="1"/>
              </p:cNvSpPr>
              <p:nvPr/>
            </p:nvSpPr>
            <p:spPr bwMode="auto">
              <a:xfrm>
                <a:off x="1259632" y="3573016"/>
                <a:ext cx="360040" cy="360040"/>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grpSp>
        <p:sp>
          <p:nvSpPr>
            <p:cNvPr id="35852" name="TextBox 2"/>
            <p:cNvSpPr txBox="1">
              <a:spLocks noChangeArrowheads="1"/>
            </p:cNvSpPr>
            <p:nvPr/>
          </p:nvSpPr>
          <p:spPr bwMode="auto">
            <a:xfrm>
              <a:off x="1236106" y="3460938"/>
              <a:ext cx="4555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it-IT" sz="2000" b="0">
                  <a:latin typeface="Symbol" panose="05050102010706020507" pitchFamily="18" charset="2"/>
                </a:rPr>
                <a:t>D</a:t>
              </a:r>
              <a:r>
                <a:rPr lang="en-GB" altLang="it-IT" sz="2000" b="0"/>
                <a:t>z</a:t>
              </a:r>
              <a:endParaRPr lang="it-IT" altLang="it-IT" sz="2000" b="0"/>
            </a:p>
          </p:txBody>
        </p:sp>
        <p:graphicFrame>
          <p:nvGraphicFramePr>
            <p:cNvPr id="35853" name="Object 4"/>
            <p:cNvGraphicFramePr>
              <a:graphicFrameLocks noChangeAspect="1"/>
            </p:cNvGraphicFramePr>
            <p:nvPr/>
          </p:nvGraphicFramePr>
          <p:xfrm>
            <a:off x="222093" y="2312829"/>
            <a:ext cx="605491" cy="396091"/>
          </p:xfrm>
          <a:graphic>
            <a:graphicData uri="http://schemas.openxmlformats.org/presentationml/2006/ole">
              <mc:AlternateContent xmlns:mc="http://schemas.openxmlformats.org/markup-compatibility/2006">
                <mc:Choice xmlns:v="urn:schemas-microsoft-com:vml" Requires="v">
                  <p:oleObj spid="_x0000_s168055" name="Equation" r:id="rId15" imgW="368300" imgH="241300" progId="Equation.3">
                    <p:embed/>
                  </p:oleObj>
                </mc:Choice>
                <mc:Fallback>
                  <p:oleObj name="Equation" r:id="rId15" imgW="368300" imgH="2413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2093" y="2312829"/>
                          <a:ext cx="605491" cy="39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854" name="Object 4"/>
            <p:cNvGraphicFramePr>
              <a:graphicFrameLocks noChangeAspect="1"/>
            </p:cNvGraphicFramePr>
            <p:nvPr/>
          </p:nvGraphicFramePr>
          <p:xfrm>
            <a:off x="2771800" y="2308045"/>
            <a:ext cx="1054534" cy="400875"/>
          </p:xfrm>
          <a:graphic>
            <a:graphicData uri="http://schemas.openxmlformats.org/presentationml/2006/ole">
              <mc:AlternateContent xmlns:mc="http://schemas.openxmlformats.org/markup-compatibility/2006">
                <mc:Choice xmlns:v="urn:schemas-microsoft-com:vml" Requires="v">
                  <p:oleObj spid="_x0000_s168056" name="Equation" r:id="rId17" imgW="634725" imgH="241195" progId="Equation.3">
                    <p:embed/>
                  </p:oleObj>
                </mc:Choice>
                <mc:Fallback>
                  <p:oleObj name="Equation" r:id="rId17" imgW="634725" imgH="241195"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71800" y="2308045"/>
                          <a:ext cx="1054534" cy="4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2663257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9"/>
          <p:cNvSpPr>
            <a:spLocks noGrp="1"/>
          </p:cNvSpPr>
          <p:nvPr>
            <p:ph type="sldNum" sz="quarter" idx="4294967295"/>
          </p:nvPr>
        </p:nvSpPr>
        <p:spPr>
          <a:xfrm>
            <a:off x="6661150" y="6082474"/>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01F77E0-A1A2-4939-A594-21A13EB29B88}"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28</a:t>
            </a:fld>
            <a:endParaRPr lang="it-IT" altLang="it-IT" sz="1400" b="1">
              <a:solidFill>
                <a:srgbClr val="898989"/>
              </a:solidFill>
              <a:latin typeface="Calibri" panose="020F0502020204030204" pitchFamily="34" charset="0"/>
              <a:cs typeface="Arial" panose="020B0604020202020204" pitchFamily="34" charset="0"/>
            </a:endParaRPr>
          </a:p>
        </p:txBody>
      </p:sp>
      <p:sp>
        <p:nvSpPr>
          <p:cNvPr id="11" name="TextBox 10"/>
          <p:cNvSpPr txBox="1"/>
          <p:nvPr/>
        </p:nvSpPr>
        <p:spPr>
          <a:xfrm>
            <a:off x="107950" y="1196975"/>
            <a:ext cx="8712200" cy="1570038"/>
          </a:xfrm>
          <a:prstGeom prst="rect">
            <a:avLst/>
          </a:prstGeom>
          <a:noFill/>
        </p:spPr>
        <p:txBody>
          <a:bodyPr>
            <a:spAutoFit/>
          </a:bodyPr>
          <a:lstStyle/>
          <a:p>
            <a:pPr algn="just">
              <a:defRPr/>
            </a:pPr>
            <a:r>
              <a:rPr lang="it-IT" sz="1600" dirty="0">
                <a:latin typeface="+mn-lt"/>
                <a:cs typeface="Arial" charset="0"/>
              </a:rPr>
              <a:t>Il calore totale acquisito per unità di tempo dall’elemento di volume sarà</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37892" name="Object 5"/>
          <p:cNvGraphicFramePr>
            <a:graphicFrameLocks noChangeAspect="1"/>
          </p:cNvGraphicFramePr>
          <p:nvPr/>
        </p:nvGraphicFramePr>
        <p:xfrm>
          <a:off x="4067175" y="1557338"/>
          <a:ext cx="1152525" cy="495300"/>
        </p:xfrm>
        <a:graphic>
          <a:graphicData uri="http://schemas.openxmlformats.org/presentationml/2006/ole">
            <mc:AlternateContent xmlns:mc="http://schemas.openxmlformats.org/markup-compatibility/2006">
              <mc:Choice xmlns:v="urn:schemas-microsoft-com:vml" Requires="v">
                <p:oleObj spid="_x0000_s169058" name="Equation" r:id="rId4" imgW="914400" imgH="393700" progId="Equation.3">
                  <p:embed/>
                </p:oleObj>
              </mc:Choice>
              <mc:Fallback>
                <p:oleObj name="Equation" r:id="rId4" imgW="914400" imgH="393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1557338"/>
                        <a:ext cx="115252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TextBox 18"/>
          <p:cNvSpPr txBox="1"/>
          <p:nvPr/>
        </p:nvSpPr>
        <p:spPr>
          <a:xfrm>
            <a:off x="107950" y="2060575"/>
            <a:ext cx="8928100" cy="2062163"/>
          </a:xfrm>
          <a:prstGeom prst="rect">
            <a:avLst/>
          </a:prstGeom>
          <a:noFill/>
        </p:spPr>
        <p:txBody>
          <a:bodyPr>
            <a:spAutoFit/>
          </a:bodyPr>
          <a:lstStyle/>
          <a:p>
            <a:pPr algn="just">
              <a:defRPr/>
            </a:pPr>
            <a:r>
              <a:rPr lang="it-IT" sz="1600" dirty="0">
                <a:latin typeface="+mn-lt"/>
                <a:cs typeface="Arial" charset="0"/>
              </a:rPr>
              <a:t>L’incremento di temperatura dovuto a questo calore per unità di tempo è determinato dal </a:t>
            </a:r>
            <a:r>
              <a:rPr lang="it-IT" sz="1600" dirty="0">
                <a:solidFill>
                  <a:srgbClr val="FF0000"/>
                </a:solidFill>
                <a:latin typeface="+mn-lt"/>
                <a:cs typeface="Arial" charset="0"/>
              </a:rPr>
              <a:t>calore specifico </a:t>
            </a:r>
            <a:r>
              <a:rPr lang="it-IT" sz="1600" dirty="0">
                <a:solidFill>
                  <a:srgbClr val="0070C0"/>
                </a:solidFill>
                <a:latin typeface="+mn-lt"/>
                <a:cs typeface="Arial" charset="0"/>
              </a:rPr>
              <a:t>c</a:t>
            </a:r>
            <a:r>
              <a:rPr lang="it-IT" sz="1600" baseline="-25000" dirty="0">
                <a:solidFill>
                  <a:srgbClr val="0070C0"/>
                </a:solidFill>
                <a:latin typeface="+mn-lt"/>
                <a:cs typeface="Arial" charset="0"/>
              </a:rPr>
              <a:t>p</a:t>
            </a:r>
            <a:r>
              <a:rPr lang="it-IT" sz="1600" dirty="0">
                <a:latin typeface="+mn-lt"/>
                <a:cs typeface="Arial" charset="0"/>
              </a:rPr>
              <a:t>, che è la quantità di calore necessaria per far </a:t>
            </a:r>
            <a:r>
              <a:rPr lang="it-IT" sz="1600" dirty="0">
                <a:solidFill>
                  <a:srgbClr val="0070C0"/>
                </a:solidFill>
                <a:latin typeface="+mn-lt"/>
                <a:cs typeface="Arial" charset="0"/>
              </a:rPr>
              <a:t>aumentare di 1°C la massa di 1 kg </a:t>
            </a:r>
            <a:r>
              <a:rPr lang="it-IT" sz="1600" dirty="0">
                <a:latin typeface="+mn-lt"/>
                <a:cs typeface="Arial" charset="0"/>
              </a:rPr>
              <a:t>di un dato materiale. Il tasso di acquisizione di temperatura sarà </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37894" name="Object 6"/>
          <p:cNvGraphicFramePr>
            <a:graphicFrameLocks noChangeAspect="1"/>
          </p:cNvGraphicFramePr>
          <p:nvPr>
            <p:extLst/>
          </p:nvPr>
        </p:nvGraphicFramePr>
        <p:xfrm>
          <a:off x="4248150" y="2758249"/>
          <a:ext cx="787400" cy="436563"/>
        </p:xfrm>
        <a:graphic>
          <a:graphicData uri="http://schemas.openxmlformats.org/presentationml/2006/ole">
            <mc:AlternateContent xmlns:mc="http://schemas.openxmlformats.org/markup-compatibility/2006">
              <mc:Choice xmlns:v="urn:schemas-microsoft-com:vml" Requires="v">
                <p:oleObj spid="_x0000_s169059" name="Equation" r:id="rId6" imgW="710891" imgH="393529" progId="Equation.3">
                  <p:embed/>
                </p:oleObj>
              </mc:Choice>
              <mc:Fallback>
                <p:oleObj name="Equation" r:id="rId6" imgW="710891" imgH="39352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8150" y="2758249"/>
                        <a:ext cx="787400"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TextBox 20"/>
          <p:cNvSpPr txBox="1"/>
          <p:nvPr/>
        </p:nvSpPr>
        <p:spPr>
          <a:xfrm>
            <a:off x="215900" y="3263074"/>
            <a:ext cx="1738313" cy="338138"/>
          </a:xfrm>
          <a:prstGeom prst="rect">
            <a:avLst/>
          </a:prstGeom>
          <a:noFill/>
        </p:spPr>
        <p:txBody>
          <a:bodyPr wrap="none">
            <a:spAutoFit/>
          </a:bodyPr>
          <a:lstStyle/>
          <a:p>
            <a:pPr>
              <a:defRPr/>
            </a:pPr>
            <a:r>
              <a:rPr lang="it-IT" sz="1600" dirty="0">
                <a:latin typeface="+mn-lt"/>
                <a:cs typeface="Arial" charset="0"/>
              </a:rPr>
              <a:t>E avremo pertanto</a:t>
            </a:r>
          </a:p>
        </p:txBody>
      </p:sp>
      <p:graphicFrame>
        <p:nvGraphicFramePr>
          <p:cNvPr id="37896" name="Object 8"/>
          <p:cNvGraphicFramePr>
            <a:graphicFrameLocks noChangeAspect="1"/>
          </p:cNvGraphicFramePr>
          <p:nvPr>
            <p:extLst/>
          </p:nvPr>
        </p:nvGraphicFramePr>
        <p:xfrm>
          <a:off x="3830638" y="3550412"/>
          <a:ext cx="1911350" cy="436562"/>
        </p:xfrm>
        <a:graphic>
          <a:graphicData uri="http://schemas.openxmlformats.org/presentationml/2006/ole">
            <mc:AlternateContent xmlns:mc="http://schemas.openxmlformats.org/markup-compatibility/2006">
              <mc:Choice xmlns:v="urn:schemas-microsoft-com:vml" Requires="v">
                <p:oleObj spid="_x0000_s169060" name="Equation" r:id="rId8" imgW="1726451" imgH="393529" progId="Equation.3">
                  <p:embed/>
                </p:oleObj>
              </mc:Choice>
              <mc:Fallback>
                <p:oleObj name="Equation" r:id="rId8" imgW="1726451" imgH="393529"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30638" y="3550412"/>
                        <a:ext cx="1911350"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 name="TextBox 22"/>
          <p:cNvSpPr txBox="1"/>
          <p:nvPr/>
        </p:nvSpPr>
        <p:spPr>
          <a:xfrm>
            <a:off x="287338" y="4271137"/>
            <a:ext cx="8856662" cy="338137"/>
          </a:xfrm>
          <a:prstGeom prst="rect">
            <a:avLst/>
          </a:prstGeom>
          <a:noFill/>
        </p:spPr>
        <p:txBody>
          <a:bodyPr>
            <a:spAutoFit/>
          </a:bodyPr>
          <a:lstStyle/>
          <a:p>
            <a:pPr>
              <a:defRPr/>
            </a:pPr>
            <a:r>
              <a:rPr lang="it-IT" sz="1600" dirty="0">
                <a:latin typeface="+mn-lt"/>
                <a:cs typeface="Arial" charset="0"/>
              </a:rPr>
              <a:t>Semplificando e passando al limite </a:t>
            </a:r>
            <a:r>
              <a:rPr lang="el-GR" sz="1600" dirty="0">
                <a:solidFill>
                  <a:srgbClr val="0070C0"/>
                </a:solidFill>
                <a:latin typeface="+mn-lt"/>
                <a:cs typeface="Arial" charset="0"/>
              </a:rPr>
              <a:t>δ</a:t>
            </a:r>
            <a:r>
              <a:rPr lang="it-IT" sz="1600" dirty="0">
                <a:solidFill>
                  <a:srgbClr val="0070C0"/>
                </a:solidFill>
                <a:latin typeface="+mn-lt"/>
                <a:cs typeface="Arial" charset="0"/>
              </a:rPr>
              <a:t>t→0</a:t>
            </a:r>
          </a:p>
        </p:txBody>
      </p:sp>
      <p:graphicFrame>
        <p:nvGraphicFramePr>
          <p:cNvPr id="37898" name="Object 9"/>
          <p:cNvGraphicFramePr>
            <a:graphicFrameLocks noChangeAspect="1"/>
          </p:cNvGraphicFramePr>
          <p:nvPr>
            <p:extLst/>
          </p:nvPr>
        </p:nvGraphicFramePr>
        <p:xfrm>
          <a:off x="3959225" y="4558474"/>
          <a:ext cx="1179513" cy="436563"/>
        </p:xfrm>
        <a:graphic>
          <a:graphicData uri="http://schemas.openxmlformats.org/presentationml/2006/ole">
            <mc:AlternateContent xmlns:mc="http://schemas.openxmlformats.org/markup-compatibility/2006">
              <mc:Choice xmlns:v="urn:schemas-microsoft-com:vml" Requires="v">
                <p:oleObj spid="_x0000_s169061" name="Equation" r:id="rId10" imgW="1066337" imgH="393529" progId="Equation.3">
                  <p:embed/>
                </p:oleObj>
              </mc:Choice>
              <mc:Fallback>
                <p:oleObj name="Equation" r:id="rId10" imgW="1066337" imgH="393529"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9225" y="4558474"/>
                        <a:ext cx="1179513"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 name="TextBox 24"/>
          <p:cNvSpPr txBox="1"/>
          <p:nvPr/>
        </p:nvSpPr>
        <p:spPr>
          <a:xfrm>
            <a:off x="358775" y="5134737"/>
            <a:ext cx="8713788" cy="339725"/>
          </a:xfrm>
          <a:prstGeom prst="rect">
            <a:avLst/>
          </a:prstGeom>
          <a:noFill/>
        </p:spPr>
        <p:txBody>
          <a:bodyPr>
            <a:spAutoFit/>
          </a:bodyPr>
          <a:lstStyle/>
          <a:p>
            <a:pPr>
              <a:defRPr/>
            </a:pPr>
            <a:r>
              <a:rPr lang="it-IT" sz="1600" dirty="0">
                <a:latin typeface="+mn-lt"/>
                <a:cs typeface="Arial" charset="0"/>
              </a:rPr>
              <a:t>Essendo </a:t>
            </a:r>
            <a:r>
              <a:rPr lang="it-IT" sz="1600" dirty="0">
                <a:solidFill>
                  <a:srgbClr val="0070C0"/>
                </a:solidFill>
                <a:latin typeface="+mn-lt"/>
                <a:cs typeface="Arial" charset="0"/>
              </a:rPr>
              <a:t>q=-k∂T/∂z </a:t>
            </a:r>
            <a:r>
              <a:rPr lang="it-IT" sz="1600" dirty="0">
                <a:latin typeface="+mn-lt"/>
                <a:cs typeface="Arial" charset="0"/>
              </a:rPr>
              <a:t>avremo</a:t>
            </a:r>
          </a:p>
        </p:txBody>
      </p:sp>
      <p:graphicFrame>
        <p:nvGraphicFramePr>
          <p:cNvPr id="37900" name="Object 11"/>
          <p:cNvGraphicFramePr>
            <a:graphicFrameLocks noChangeAspect="1"/>
          </p:cNvGraphicFramePr>
          <p:nvPr>
            <p:extLst/>
          </p:nvPr>
        </p:nvGraphicFramePr>
        <p:xfrm>
          <a:off x="3887788" y="5495099"/>
          <a:ext cx="1374775" cy="465138"/>
        </p:xfrm>
        <a:graphic>
          <a:graphicData uri="http://schemas.openxmlformats.org/presentationml/2006/ole">
            <mc:AlternateContent xmlns:mc="http://schemas.openxmlformats.org/markup-compatibility/2006">
              <mc:Choice xmlns:v="urn:schemas-microsoft-com:vml" Requires="v">
                <p:oleObj spid="_x0000_s169062" name="Equation" r:id="rId12" imgW="1244600" imgH="419100" progId="Equation.3">
                  <p:embed/>
                </p:oleObj>
              </mc:Choice>
              <mc:Fallback>
                <p:oleObj name="Equation" r:id="rId12" imgW="1244600" imgH="4191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87788" y="5495099"/>
                        <a:ext cx="1374775"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901" name="Object 12"/>
          <p:cNvGraphicFramePr>
            <a:graphicFrameLocks noChangeAspect="1"/>
          </p:cNvGraphicFramePr>
          <p:nvPr>
            <p:extLst/>
          </p:nvPr>
        </p:nvGraphicFramePr>
        <p:xfrm>
          <a:off x="3887788" y="6071362"/>
          <a:ext cx="1333500" cy="469900"/>
        </p:xfrm>
        <a:graphic>
          <a:graphicData uri="http://schemas.openxmlformats.org/presentationml/2006/ole">
            <mc:AlternateContent xmlns:mc="http://schemas.openxmlformats.org/markup-compatibility/2006">
              <mc:Choice xmlns:v="urn:schemas-microsoft-com:vml" Requires="v">
                <p:oleObj spid="_x0000_s169063" name="Equation" r:id="rId14" imgW="1333500" imgH="469900" progId="Equation.3">
                  <p:embed/>
                </p:oleObj>
              </mc:Choice>
              <mc:Fallback>
                <p:oleObj name="Equation" r:id="rId14" imgW="1333500" imgH="4699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87788" y="6071362"/>
                        <a:ext cx="13335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1497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41C16AB-1B0C-4F22-8F95-57ABC16B7353}"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29</a:t>
            </a:fld>
            <a:endParaRPr lang="it-IT" altLang="it-IT" sz="1400" b="1">
              <a:solidFill>
                <a:srgbClr val="898989"/>
              </a:solidFill>
              <a:latin typeface="Calibri" panose="020F0502020204030204" pitchFamily="34" charset="0"/>
              <a:cs typeface="Arial" panose="020B0604020202020204" pitchFamily="34" charset="0"/>
            </a:endParaRPr>
          </a:p>
        </p:txBody>
      </p:sp>
      <p:sp>
        <p:nvSpPr>
          <p:cNvPr id="11" name="TextBox 10"/>
          <p:cNvSpPr txBox="1"/>
          <p:nvPr/>
        </p:nvSpPr>
        <p:spPr>
          <a:xfrm>
            <a:off x="107950" y="1196975"/>
            <a:ext cx="8712200" cy="1570038"/>
          </a:xfrm>
          <a:prstGeom prst="rect">
            <a:avLst/>
          </a:prstGeom>
          <a:noFill/>
        </p:spPr>
        <p:txBody>
          <a:bodyPr>
            <a:spAutoFit/>
          </a:bodyPr>
          <a:lstStyle/>
          <a:p>
            <a:pPr algn="just">
              <a:defRPr/>
            </a:pPr>
            <a:r>
              <a:rPr lang="it-IT" sz="1600" dirty="0">
                <a:latin typeface="+mn-lt"/>
                <a:cs typeface="Arial" charset="0"/>
              </a:rPr>
              <a:t>Generalizzando a 3-D</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sp>
        <p:nvSpPr>
          <p:cNvPr id="19" name="TextBox 18"/>
          <p:cNvSpPr txBox="1"/>
          <p:nvPr/>
        </p:nvSpPr>
        <p:spPr>
          <a:xfrm>
            <a:off x="34925" y="3429000"/>
            <a:ext cx="8929688" cy="2308324"/>
          </a:xfrm>
          <a:prstGeom prst="rect">
            <a:avLst/>
          </a:prstGeom>
          <a:noFill/>
        </p:spPr>
        <p:txBody>
          <a:bodyPr>
            <a:spAutoFit/>
          </a:bodyPr>
          <a:lstStyle/>
          <a:p>
            <a:pPr algn="just">
              <a:defRPr/>
            </a:pPr>
            <a:r>
              <a:rPr lang="it-IT" sz="1600" dirty="0">
                <a:latin typeface="+mn-lt"/>
                <a:cs typeface="Arial" charset="0"/>
              </a:rPr>
              <a:t>detta </a:t>
            </a:r>
            <a:r>
              <a:rPr lang="it-IT" sz="1600" dirty="0">
                <a:solidFill>
                  <a:srgbClr val="FF0000"/>
                </a:solidFill>
                <a:latin typeface="+mn-lt"/>
                <a:cs typeface="Arial" charset="0"/>
              </a:rPr>
              <a:t>diffusività termica</a:t>
            </a:r>
            <a:r>
              <a:rPr lang="it-IT" sz="1600" dirty="0">
                <a:latin typeface="+mn-lt"/>
                <a:cs typeface="Arial" charset="0"/>
              </a:rPr>
              <a:t>, che indica l’abilità del corpo a </a:t>
            </a:r>
            <a:r>
              <a:rPr lang="it-IT" sz="1600" dirty="0">
                <a:solidFill>
                  <a:srgbClr val="0070C0"/>
                </a:solidFill>
                <a:latin typeface="+mn-lt"/>
                <a:cs typeface="Arial" charset="0"/>
              </a:rPr>
              <a:t>perdere calore per conduzione</a:t>
            </a:r>
            <a:r>
              <a:rPr lang="it-IT" sz="1600" dirty="0">
                <a:latin typeface="+mn-lt"/>
                <a:cs typeface="Arial" charset="0"/>
              </a:rPr>
              <a:t>.</a:t>
            </a:r>
          </a:p>
          <a:p>
            <a:pPr algn="just">
              <a:defRPr/>
            </a:pPr>
            <a:endParaRPr lang="it-IT" sz="1600" dirty="0">
              <a:latin typeface="+mn-lt"/>
              <a:cs typeface="Arial" charset="0"/>
            </a:endParaRPr>
          </a:p>
          <a:p>
            <a:pPr algn="just">
              <a:defRPr/>
            </a:pPr>
            <a:r>
              <a:rPr lang="it-IT" sz="1600" dirty="0">
                <a:latin typeface="+mn-lt"/>
                <a:cs typeface="Arial" charset="0"/>
              </a:rPr>
              <a:t>L’equazione si semplifica notevolmente nel caso di </a:t>
            </a:r>
            <a:r>
              <a:rPr lang="it-IT" sz="1600" dirty="0">
                <a:solidFill>
                  <a:srgbClr val="FF0000"/>
                </a:solidFill>
                <a:latin typeface="+mn-lt"/>
                <a:cs typeface="Arial" charset="0"/>
              </a:rPr>
              <a:t>stazionarietà </a:t>
            </a:r>
            <a:r>
              <a:rPr lang="it-IT" sz="1600" dirty="0">
                <a:latin typeface="+mn-lt"/>
                <a:cs typeface="Arial" charset="0"/>
              </a:rPr>
              <a:t>(la temperatura non cambia nel tempo; condizioni di equilibrio termico)</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39941" name="Object 8"/>
          <p:cNvGraphicFramePr>
            <a:graphicFrameLocks noChangeAspect="1"/>
          </p:cNvGraphicFramePr>
          <p:nvPr/>
        </p:nvGraphicFramePr>
        <p:xfrm>
          <a:off x="3708400" y="1428750"/>
          <a:ext cx="1643063" cy="644525"/>
        </p:xfrm>
        <a:graphic>
          <a:graphicData uri="http://schemas.openxmlformats.org/presentationml/2006/ole">
            <mc:AlternateContent xmlns:mc="http://schemas.openxmlformats.org/markup-compatibility/2006">
              <mc:Choice xmlns:v="urn:schemas-microsoft-com:vml" Requires="v">
                <p:oleObj spid="_x0000_s170054" name="Equation" r:id="rId4" imgW="1129810" imgH="444307" progId="Equation.3">
                  <p:embed/>
                </p:oleObj>
              </mc:Choice>
              <mc:Fallback>
                <p:oleObj name="Equation" r:id="rId4" imgW="1129810" imgH="44430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1428750"/>
                        <a:ext cx="1643063" cy="64452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TextBox 23"/>
          <p:cNvSpPr txBox="1"/>
          <p:nvPr/>
        </p:nvSpPr>
        <p:spPr>
          <a:xfrm>
            <a:off x="179388" y="2076450"/>
            <a:ext cx="8712200" cy="1568450"/>
          </a:xfrm>
          <a:prstGeom prst="rect">
            <a:avLst/>
          </a:prstGeom>
          <a:noFill/>
        </p:spPr>
        <p:txBody>
          <a:bodyPr>
            <a:spAutoFit/>
          </a:bodyPr>
          <a:lstStyle/>
          <a:p>
            <a:pPr algn="just">
              <a:defRPr/>
            </a:pPr>
            <a:r>
              <a:rPr lang="it-IT" sz="1600" dirty="0">
                <a:latin typeface="+mn-lt"/>
                <a:cs typeface="Arial" charset="0"/>
              </a:rPr>
              <a:t>dove  si è introdotta la costante</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39943" name="Object 10"/>
          <p:cNvGraphicFramePr>
            <a:graphicFrameLocks noChangeAspect="1"/>
          </p:cNvGraphicFramePr>
          <p:nvPr/>
        </p:nvGraphicFramePr>
        <p:xfrm>
          <a:off x="3924300" y="2565400"/>
          <a:ext cx="935038" cy="744538"/>
        </p:xfrm>
        <a:graphic>
          <a:graphicData uri="http://schemas.openxmlformats.org/presentationml/2006/ole">
            <mc:AlternateContent xmlns:mc="http://schemas.openxmlformats.org/markup-compatibility/2006">
              <mc:Choice xmlns:v="urn:schemas-microsoft-com:vml" Requires="v">
                <p:oleObj spid="_x0000_s170055" name="Equation" r:id="rId6" imgW="558558" imgH="444307" progId="Equation.3">
                  <p:embed/>
                </p:oleObj>
              </mc:Choice>
              <mc:Fallback>
                <p:oleObj name="Equation" r:id="rId6" imgW="558558" imgH="444307"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2565400"/>
                        <a:ext cx="935038"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944" name="Object 11"/>
          <p:cNvGraphicFramePr>
            <a:graphicFrameLocks noChangeAspect="1"/>
          </p:cNvGraphicFramePr>
          <p:nvPr/>
        </p:nvGraphicFramePr>
        <p:xfrm>
          <a:off x="3924300" y="4292600"/>
          <a:ext cx="1217613" cy="685800"/>
        </p:xfrm>
        <a:graphic>
          <a:graphicData uri="http://schemas.openxmlformats.org/presentationml/2006/ole">
            <mc:AlternateContent xmlns:mc="http://schemas.openxmlformats.org/markup-compatibility/2006">
              <mc:Choice xmlns:v="urn:schemas-microsoft-com:vml" Requires="v">
                <p:oleObj spid="_x0000_s170056" name="Equation" r:id="rId8" imgW="698197" imgH="393529" progId="Equation.3">
                  <p:embed/>
                </p:oleObj>
              </mc:Choice>
              <mc:Fallback>
                <p:oleObj name="Equation" r:id="rId8" imgW="698197" imgH="393529"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4300" y="4292600"/>
                        <a:ext cx="12176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TextBox 28"/>
          <p:cNvSpPr txBox="1"/>
          <p:nvPr/>
        </p:nvSpPr>
        <p:spPr>
          <a:xfrm>
            <a:off x="44450" y="5099050"/>
            <a:ext cx="8712200" cy="1570038"/>
          </a:xfrm>
          <a:prstGeom prst="rect">
            <a:avLst/>
          </a:prstGeom>
          <a:noFill/>
        </p:spPr>
        <p:txBody>
          <a:bodyPr>
            <a:spAutoFit/>
          </a:bodyPr>
          <a:lstStyle/>
          <a:p>
            <a:pPr algn="just">
              <a:defRPr/>
            </a:pPr>
            <a:r>
              <a:rPr lang="it-IT" sz="1600" dirty="0">
                <a:latin typeface="+mn-lt"/>
                <a:cs typeface="Arial" charset="0"/>
              </a:rPr>
              <a:t>E quando non è presente la generazione di calore (A=0)</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39946" name="Object 12"/>
          <p:cNvGraphicFramePr>
            <a:graphicFrameLocks noChangeAspect="1"/>
          </p:cNvGraphicFramePr>
          <p:nvPr/>
        </p:nvGraphicFramePr>
        <p:xfrm>
          <a:off x="3851275" y="5649913"/>
          <a:ext cx="1366838" cy="731837"/>
        </p:xfrm>
        <a:graphic>
          <a:graphicData uri="http://schemas.openxmlformats.org/presentationml/2006/ole">
            <mc:AlternateContent xmlns:mc="http://schemas.openxmlformats.org/markup-compatibility/2006">
              <mc:Choice xmlns:v="urn:schemas-microsoft-com:vml" Requires="v">
                <p:oleObj spid="_x0000_s170057" name="Equation" r:id="rId10" imgW="736280" imgH="393529" progId="Equation.3">
                  <p:embed/>
                </p:oleObj>
              </mc:Choice>
              <mc:Fallback>
                <p:oleObj name="Equation" r:id="rId10" imgW="736280" imgH="393529"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1275" y="5649913"/>
                        <a:ext cx="136683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 name="TextBox 30"/>
          <p:cNvSpPr txBox="1"/>
          <p:nvPr/>
        </p:nvSpPr>
        <p:spPr>
          <a:xfrm>
            <a:off x="5651500" y="5589588"/>
            <a:ext cx="2366963" cy="338137"/>
          </a:xfrm>
          <a:prstGeom prst="rect">
            <a:avLst/>
          </a:prstGeom>
          <a:noFill/>
        </p:spPr>
        <p:txBody>
          <a:bodyPr wrap="none">
            <a:spAutoFit/>
          </a:bodyPr>
          <a:lstStyle/>
          <a:p>
            <a:pPr>
              <a:defRPr/>
            </a:pPr>
            <a:r>
              <a:rPr lang="it-IT" sz="1600" dirty="0">
                <a:solidFill>
                  <a:srgbClr val="FF0000"/>
                </a:solidFill>
                <a:latin typeface="+mn-lt"/>
                <a:cs typeface="Arial" charset="0"/>
              </a:rPr>
              <a:t>Equazione della diffusione</a:t>
            </a:r>
          </a:p>
        </p:txBody>
      </p:sp>
    </p:spTree>
    <p:extLst>
      <p:ext uri="{BB962C8B-B14F-4D97-AF65-F5344CB8AC3E}">
        <p14:creationId xmlns:p14="http://schemas.microsoft.com/office/powerpoint/2010/main" val="1664822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ChangeArrowheads="1"/>
          </p:cNvSpPr>
          <p:nvPr/>
        </p:nvSpPr>
        <p:spPr bwMode="auto">
          <a:xfrm>
            <a:off x="123823" y="2060848"/>
            <a:ext cx="87852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None/>
            </a:pPr>
            <a:endParaRPr lang="en-US" altLang="it-IT" sz="1600" b="0" u="sng" dirty="0">
              <a:latin typeface="Calibri" panose="020F0502020204030204" pitchFamily="34" charset="0"/>
              <a:ea typeface="ＭＳ Ｐゴシック" panose="020B0600070205080204" pitchFamily="34" charset="-128"/>
            </a:endParaRPr>
          </a:p>
        </p:txBody>
      </p:sp>
      <p:sp>
        <p:nvSpPr>
          <p:cNvPr id="3075" name="Rectangle 3"/>
          <p:cNvSpPr>
            <a:spLocks noChangeArrowheads="1"/>
          </p:cNvSpPr>
          <p:nvPr/>
        </p:nvSpPr>
        <p:spPr bwMode="auto">
          <a:xfrm>
            <a:off x="178593" y="1124744"/>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it-IT" sz="2800" dirty="0">
                <a:latin typeface="Calibri" panose="020F0502020204030204" pitchFamily="34" charset="0"/>
                <a:ea typeface="ＭＳ Ｐゴシック" panose="020B0600070205080204" pitchFamily="34" charset="-128"/>
              </a:rPr>
              <a:t>Il calore della Terra: introduzione</a:t>
            </a:r>
            <a:endParaRPr lang="en-US" altLang="it-IT" sz="2800" b="0" dirty="0">
              <a:latin typeface="Calibri" panose="020F0502020204030204" pitchFamily="34" charset="0"/>
              <a:ea typeface="ＭＳ Ｐゴシック" panose="020B0600070205080204" pitchFamily="34" charset="-128"/>
            </a:endParaRPr>
          </a:p>
        </p:txBody>
      </p:sp>
      <p:sp>
        <p:nvSpPr>
          <p:cNvPr id="2" name="Rectangle 1">
            <a:extLst>
              <a:ext uri="{FF2B5EF4-FFF2-40B4-BE49-F238E27FC236}">
                <a16:creationId xmlns:a16="http://schemas.microsoft.com/office/drawing/2014/main" id="{4520E3A7-BA17-4354-9587-B4BB41636ED5}"/>
              </a:ext>
            </a:extLst>
          </p:cNvPr>
          <p:cNvSpPr/>
          <p:nvPr/>
        </p:nvSpPr>
        <p:spPr>
          <a:xfrm>
            <a:off x="178593" y="2230052"/>
            <a:ext cx="4537423" cy="3693319"/>
          </a:xfrm>
          <a:prstGeom prst="rect">
            <a:avLst/>
          </a:prstGeom>
        </p:spPr>
        <p:txBody>
          <a:bodyPr wrap="square">
            <a:spAutoFit/>
          </a:bodyPr>
          <a:lstStyle/>
          <a:p>
            <a:pPr algn="just"/>
            <a:r>
              <a:rPr lang="it-IT" dirty="0"/>
              <a:t>La fonte di calore per le intrusioni ignee, metamorfismo e tettonica è interna alla terra, ed è questa fonte interna che rappresenta la maggior parte dei fenomeni geologici. Il sole e il biosfera hanno mantenuto la temperatura superficiale entro l'intervallo di stabilità dell'acqua liquida, 15-25° C mediata nel tempo geologico. Dato questo vincolo, il movimento del calore all'interno ha governato l'evoluzione geologica della terra, controllando la tettonica delle placche, l’attività ignea, il metamorfismo, l'evoluzione del nucleo e quindi il campo magnetico terrestre. </a:t>
            </a:r>
            <a:endParaRPr lang="en-US" dirty="0"/>
          </a:p>
        </p:txBody>
      </p:sp>
      <p:pic>
        <p:nvPicPr>
          <p:cNvPr id="184322" name="Picture 2" descr="IL FLUSSO DI CALORE TERRESTRE">
            <a:extLst>
              <a:ext uri="{FF2B5EF4-FFF2-40B4-BE49-F238E27FC236}">
                <a16:creationId xmlns:a16="http://schemas.microsoft.com/office/drawing/2014/main" id="{B167ADA0-939F-44EF-8D47-E0578FB81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145" y="2776355"/>
            <a:ext cx="4138262" cy="2748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967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nodePh="1">
                                  <p:stCondLst>
                                    <p:cond delay="0"/>
                                  </p:stCondLst>
                                  <p:endCondLst>
                                    <p:cond evt="begin" delay="0">
                                      <p:tn val="5"/>
                                    </p:cond>
                                  </p:endCondLst>
                                  <p:childTnLst>
                                    <p:set>
                                      <p:cBhvr>
                                        <p:cTn id="6" dur="1" fill="hold">
                                          <p:stCondLst>
                                            <p:cond delay="0"/>
                                          </p:stCondLst>
                                        </p:cTn>
                                        <p:tgtEl>
                                          <p:spTgt spid="650242">
                                            <p:txEl>
                                              <p:pRg st="0" end="0"/>
                                            </p:txEl>
                                          </p:spTgt>
                                        </p:tgtEl>
                                        <p:attrNameLst>
                                          <p:attrName>style.visibility</p:attrName>
                                        </p:attrNameLst>
                                      </p:cBhvr>
                                      <p:to>
                                        <p:strVal val="visible"/>
                                      </p:to>
                                    </p:set>
                                    <p:animEffect transition="in" filter="dissolve">
                                      <p:cBhvr>
                                        <p:cTn id="7" dur="500"/>
                                        <p:tgtEl>
                                          <p:spTgt spid="6502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55FB08-3E8B-412E-B2BA-C85F9271FBB7}"/>
              </a:ext>
            </a:extLst>
          </p:cNvPr>
          <p:cNvSpPr>
            <a:spLocks noGrp="1"/>
          </p:cNvSpPr>
          <p:nvPr>
            <p:ph type="sldNum" idx="11"/>
          </p:nvPr>
        </p:nvSpPr>
        <p:spPr/>
        <p:txBody>
          <a:bodyPr/>
          <a:lstStyle/>
          <a:p>
            <a:fld id="{1085DE87-C515-4485-B35B-A1D496760DEA}" type="slidenum">
              <a:rPr lang="it-IT" smtClean="0"/>
              <a:pPr/>
              <a:t>30</a:t>
            </a:fld>
            <a:endParaRPr lang="it-IT"/>
          </a:p>
        </p:txBody>
      </p:sp>
      <p:pic>
        <p:nvPicPr>
          <p:cNvPr id="4" name="Picture 3">
            <a:extLst>
              <a:ext uri="{FF2B5EF4-FFF2-40B4-BE49-F238E27FC236}">
                <a16:creationId xmlns:a16="http://schemas.microsoft.com/office/drawing/2014/main" id="{50CE924D-B4BB-4771-A5CE-B94E323631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628800"/>
            <a:ext cx="4225764" cy="4176464"/>
          </a:xfrm>
          <a:prstGeom prst="rect">
            <a:avLst/>
          </a:prstGeom>
        </p:spPr>
      </p:pic>
      <p:pic>
        <p:nvPicPr>
          <p:cNvPr id="5" name="Picture 4">
            <a:extLst>
              <a:ext uri="{FF2B5EF4-FFF2-40B4-BE49-F238E27FC236}">
                <a16:creationId xmlns:a16="http://schemas.microsoft.com/office/drawing/2014/main" id="{63962151-8E90-4E21-ABC5-4A0BA4E61686}"/>
              </a:ext>
            </a:extLst>
          </p:cNvPr>
          <p:cNvPicPr>
            <a:picLocks noChangeAspect="1"/>
          </p:cNvPicPr>
          <p:nvPr/>
        </p:nvPicPr>
        <p:blipFill rotWithShape="1">
          <a:blip r:embed="rId3"/>
          <a:srcRect l="75200" t="21000" r="17171" b="30439"/>
          <a:stretch/>
        </p:blipFill>
        <p:spPr>
          <a:xfrm>
            <a:off x="4788024" y="1772816"/>
            <a:ext cx="3619862" cy="4320480"/>
          </a:xfrm>
          <a:prstGeom prst="rect">
            <a:avLst/>
          </a:prstGeom>
        </p:spPr>
      </p:pic>
    </p:spTree>
    <p:extLst>
      <p:ext uri="{BB962C8B-B14F-4D97-AF65-F5344CB8AC3E}">
        <p14:creationId xmlns:p14="http://schemas.microsoft.com/office/powerpoint/2010/main" val="759103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D422611-3E6F-4C87-B2AE-6F2DB90CAEFB}"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31</a:t>
            </a:fld>
            <a:endParaRPr lang="it-IT" altLang="it-IT" sz="1400" b="1">
              <a:solidFill>
                <a:srgbClr val="898989"/>
              </a:solidFill>
              <a:latin typeface="Calibri" panose="020F0502020204030204" pitchFamily="34" charset="0"/>
              <a:cs typeface="Arial" panose="020B0604020202020204" pitchFamily="34" charset="0"/>
            </a:endParaRPr>
          </a:p>
        </p:txBody>
      </p:sp>
      <p:sp>
        <p:nvSpPr>
          <p:cNvPr id="19" name="TextBox 18"/>
          <p:cNvSpPr txBox="1"/>
          <p:nvPr/>
        </p:nvSpPr>
        <p:spPr>
          <a:xfrm>
            <a:off x="0" y="3473449"/>
            <a:ext cx="9001125" cy="3292475"/>
          </a:xfrm>
          <a:prstGeom prst="rect">
            <a:avLst/>
          </a:prstGeom>
          <a:noFill/>
        </p:spPr>
        <p:txBody>
          <a:bodyPr>
            <a:spAutoFit/>
          </a:bodyPr>
          <a:lstStyle/>
          <a:p>
            <a:pPr algn="just">
              <a:defRPr/>
            </a:pPr>
            <a:r>
              <a:rPr lang="it-IT" sz="1600" dirty="0">
                <a:latin typeface="+mn-lt"/>
                <a:cs typeface="Arial" charset="0"/>
              </a:rPr>
              <a:t>Per trovare </a:t>
            </a:r>
            <a:r>
              <a:rPr lang="it-IT" sz="1600" dirty="0">
                <a:solidFill>
                  <a:srgbClr val="0070C0"/>
                </a:solidFill>
                <a:latin typeface="+mn-lt"/>
                <a:cs typeface="Arial" charset="0"/>
              </a:rPr>
              <a:t>T(z)</a:t>
            </a:r>
            <a:r>
              <a:rPr lang="it-IT" sz="1600" dirty="0">
                <a:latin typeface="+mn-lt"/>
                <a:cs typeface="Arial" charset="0"/>
              </a:rPr>
              <a:t> dobbiamo integrare l’equazione due volte e determinare due costanti di integrazione (mediante due condizioni al contorno). Assumendo la superficie libera a </a:t>
            </a:r>
            <a:r>
              <a:rPr lang="it-IT" sz="1600" dirty="0">
                <a:solidFill>
                  <a:srgbClr val="0070C0"/>
                </a:solidFill>
                <a:latin typeface="+mn-lt"/>
                <a:cs typeface="Arial" charset="0"/>
              </a:rPr>
              <a:t>z=0</a:t>
            </a:r>
            <a:r>
              <a:rPr lang="it-IT" sz="1600" dirty="0">
                <a:latin typeface="+mn-lt"/>
                <a:cs typeface="Arial" charset="0"/>
              </a:rPr>
              <a:t>, le due condizioni possono essere:</a:t>
            </a:r>
          </a:p>
          <a:p>
            <a:pPr algn="just">
              <a:defRPr/>
            </a:pPr>
            <a:endParaRPr lang="it-IT" sz="1600" dirty="0">
              <a:latin typeface="+mn-lt"/>
              <a:cs typeface="Arial" charset="0"/>
            </a:endParaRPr>
          </a:p>
          <a:p>
            <a:pPr marL="342900" indent="-342900" algn="just">
              <a:buFontTx/>
              <a:buAutoNum type="arabicPeriod"/>
              <a:defRPr/>
            </a:pPr>
            <a:r>
              <a:rPr lang="it-IT" sz="1600" i="1" dirty="0">
                <a:latin typeface="+mn-lt"/>
                <a:cs typeface="Arial" charset="0"/>
              </a:rPr>
              <a:t>T=0</a:t>
            </a:r>
            <a:r>
              <a:rPr lang="it-IT" sz="1600" dirty="0">
                <a:latin typeface="+mn-lt"/>
                <a:cs typeface="Arial" charset="0"/>
              </a:rPr>
              <a:t>	per z=0</a:t>
            </a:r>
          </a:p>
          <a:p>
            <a:pPr marL="342900" indent="-342900" algn="just">
              <a:buFontTx/>
              <a:buAutoNum type="arabicPeriod"/>
              <a:defRPr/>
            </a:pPr>
            <a:r>
              <a:rPr lang="it-IT" sz="1600" i="1" dirty="0">
                <a:latin typeface="+mn-lt"/>
                <a:cs typeface="Arial" charset="0"/>
              </a:rPr>
              <a:t>q=-q</a:t>
            </a:r>
            <a:r>
              <a:rPr lang="it-IT" sz="1600" i="1" baseline="-25000" dirty="0">
                <a:latin typeface="+mn-lt"/>
                <a:cs typeface="Arial" charset="0"/>
              </a:rPr>
              <a:t>0</a:t>
            </a:r>
            <a:r>
              <a:rPr lang="it-IT" sz="1600" i="1" dirty="0">
                <a:latin typeface="+mn-lt"/>
                <a:cs typeface="Arial" charset="0"/>
              </a:rPr>
              <a:t>=-k∂T/∂z</a:t>
            </a:r>
            <a:r>
              <a:rPr lang="it-IT" sz="1600" dirty="0">
                <a:latin typeface="+mn-lt"/>
                <a:cs typeface="Arial" charset="0"/>
              </a:rPr>
              <a:t>	per z=0</a:t>
            </a:r>
          </a:p>
          <a:p>
            <a:pPr marL="342900" indent="-342900" algn="just">
              <a:defRPr/>
            </a:pPr>
            <a:endParaRPr lang="it-IT" sz="1600" dirty="0">
              <a:latin typeface="+mn-lt"/>
              <a:cs typeface="Arial" charset="0"/>
            </a:endParaRPr>
          </a:p>
          <a:p>
            <a:pPr marL="342900" indent="-342900" algn="just">
              <a:defRPr/>
            </a:pPr>
            <a:r>
              <a:rPr lang="it-IT" sz="1600" dirty="0">
                <a:latin typeface="+mn-lt"/>
                <a:cs typeface="Arial" charset="0"/>
              </a:rPr>
              <a:t>Integrando una volta otteniamo</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sp>
        <p:nvSpPr>
          <p:cNvPr id="24" name="TextBox 23"/>
          <p:cNvSpPr txBox="1"/>
          <p:nvPr/>
        </p:nvSpPr>
        <p:spPr>
          <a:xfrm>
            <a:off x="34925" y="1484313"/>
            <a:ext cx="9001125" cy="2554287"/>
          </a:xfrm>
          <a:prstGeom prst="rect">
            <a:avLst/>
          </a:prstGeom>
          <a:noFill/>
        </p:spPr>
        <p:txBody>
          <a:bodyPr>
            <a:spAutoFit/>
          </a:bodyPr>
          <a:lstStyle/>
          <a:p>
            <a:pPr algn="just">
              <a:defRPr/>
            </a:pPr>
            <a:r>
              <a:rPr lang="it-IT" sz="1600" dirty="0">
                <a:latin typeface="+mn-lt"/>
                <a:cs typeface="Arial" charset="0"/>
              </a:rPr>
              <a:t>La curva indicante la variazione della temperatura con la profondità è detta </a:t>
            </a:r>
            <a:r>
              <a:rPr lang="it-IT" sz="1600" dirty="0">
                <a:solidFill>
                  <a:srgbClr val="FF0000"/>
                </a:solidFill>
                <a:latin typeface="+mn-lt"/>
                <a:cs typeface="Arial" charset="0"/>
              </a:rPr>
              <a:t>geoterma</a:t>
            </a:r>
            <a:r>
              <a:rPr lang="it-IT" sz="1600" dirty="0">
                <a:latin typeface="+mn-lt"/>
                <a:cs typeface="Arial" charset="0"/>
              </a:rPr>
              <a:t>. Le temperatura in una colonna di roccia dipenderà da fattori </a:t>
            </a:r>
            <a:r>
              <a:rPr lang="it-IT" sz="1600" dirty="0">
                <a:solidFill>
                  <a:srgbClr val="0070C0"/>
                </a:solidFill>
                <a:latin typeface="+mn-lt"/>
                <a:cs typeface="Arial" charset="0"/>
              </a:rPr>
              <a:t>interni </a:t>
            </a:r>
            <a:r>
              <a:rPr lang="it-IT" sz="1600" dirty="0">
                <a:latin typeface="+mn-lt"/>
                <a:cs typeface="Arial" charset="0"/>
              </a:rPr>
              <a:t>(conduttività, calore specifico, densità, generazione di calore) ed </a:t>
            </a:r>
            <a:r>
              <a:rPr lang="it-IT" sz="1600" dirty="0">
                <a:solidFill>
                  <a:srgbClr val="0070C0"/>
                </a:solidFill>
                <a:latin typeface="+mn-lt"/>
                <a:cs typeface="Arial" charset="0"/>
              </a:rPr>
              <a:t>esterni</a:t>
            </a:r>
            <a:r>
              <a:rPr lang="it-IT" sz="1600" dirty="0">
                <a:latin typeface="+mn-lt"/>
                <a:cs typeface="Arial" charset="0"/>
              </a:rPr>
              <a:t> (flusso di calore alla base, temperatura di superficie, eventuali erosioni e deposizioni). Per un flusso di calore costante, la colonna raggiunge un equilibrio termico (</a:t>
            </a:r>
            <a:r>
              <a:rPr lang="it-IT" sz="1600" i="1" dirty="0">
                <a:solidFill>
                  <a:srgbClr val="0070C0"/>
                </a:solidFill>
                <a:latin typeface="+mn-lt"/>
                <a:cs typeface="Arial" charset="0"/>
              </a:rPr>
              <a:t>∂T/∂t=0</a:t>
            </a:r>
            <a:r>
              <a:rPr lang="it-IT" sz="1600" dirty="0">
                <a:latin typeface="+mn-lt"/>
                <a:cs typeface="Arial" charset="0"/>
              </a:rPr>
              <a:t>), per cui</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sp>
        <p:nvSpPr>
          <p:cNvPr id="29" name="TextBox 28"/>
          <p:cNvSpPr txBox="1"/>
          <p:nvPr/>
        </p:nvSpPr>
        <p:spPr>
          <a:xfrm>
            <a:off x="34925" y="5681628"/>
            <a:ext cx="8929688" cy="1570038"/>
          </a:xfrm>
          <a:prstGeom prst="rect">
            <a:avLst/>
          </a:prstGeom>
          <a:noFill/>
        </p:spPr>
        <p:txBody>
          <a:bodyPr>
            <a:spAutoFit/>
          </a:bodyPr>
          <a:lstStyle/>
          <a:p>
            <a:pPr algn="just">
              <a:defRPr/>
            </a:pPr>
            <a:r>
              <a:rPr lang="it-IT" sz="1600" dirty="0">
                <a:latin typeface="+mn-lt"/>
                <a:cs typeface="Arial" charset="0"/>
              </a:rPr>
              <a:t>Dalla seconda condizione al contorno </a:t>
            </a:r>
            <a:r>
              <a:rPr lang="it-IT" sz="1600" i="1" dirty="0">
                <a:latin typeface="+mn-lt"/>
                <a:cs typeface="Arial" charset="0"/>
              </a:rPr>
              <a:t>∂T/∂z=q</a:t>
            </a:r>
            <a:r>
              <a:rPr lang="it-IT" sz="1600" i="1" baseline="-25000" dirty="0">
                <a:latin typeface="+mn-lt"/>
                <a:cs typeface="Arial" charset="0"/>
              </a:rPr>
              <a:t>0</a:t>
            </a:r>
            <a:r>
              <a:rPr lang="it-IT" sz="1600" i="1" dirty="0">
                <a:latin typeface="+mn-lt"/>
                <a:cs typeface="Arial" charset="0"/>
              </a:rPr>
              <a:t>/k </a:t>
            </a:r>
            <a:r>
              <a:rPr lang="it-IT" sz="1600" dirty="0">
                <a:latin typeface="+mn-lt"/>
                <a:cs typeface="Arial" charset="0"/>
              </a:rPr>
              <a:t>otteniamo </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sp>
        <p:nvSpPr>
          <p:cNvPr id="31" name="TextBox 30"/>
          <p:cNvSpPr txBox="1"/>
          <p:nvPr/>
        </p:nvSpPr>
        <p:spPr>
          <a:xfrm>
            <a:off x="3203575" y="981075"/>
            <a:ext cx="2370138" cy="338138"/>
          </a:xfrm>
          <a:prstGeom prst="rect">
            <a:avLst/>
          </a:prstGeom>
          <a:noFill/>
        </p:spPr>
        <p:txBody>
          <a:bodyPr wrap="none">
            <a:spAutoFit/>
          </a:bodyPr>
          <a:lstStyle/>
          <a:p>
            <a:pPr>
              <a:defRPr/>
            </a:pPr>
            <a:r>
              <a:rPr lang="it-IT" sz="1600" dirty="0">
                <a:solidFill>
                  <a:srgbClr val="FF0000"/>
                </a:solidFill>
                <a:latin typeface="+mn-lt"/>
                <a:cs typeface="Arial" charset="0"/>
              </a:rPr>
              <a:t>GEOTERME DI EQUILIBRIO</a:t>
            </a:r>
          </a:p>
        </p:txBody>
      </p:sp>
      <p:graphicFrame>
        <p:nvGraphicFramePr>
          <p:cNvPr id="41991" name="Object 6"/>
          <p:cNvGraphicFramePr>
            <a:graphicFrameLocks noChangeAspect="1"/>
          </p:cNvGraphicFramePr>
          <p:nvPr/>
        </p:nvGraphicFramePr>
        <p:xfrm>
          <a:off x="3708400" y="2565400"/>
          <a:ext cx="1331913" cy="812800"/>
        </p:xfrm>
        <a:graphic>
          <a:graphicData uri="http://schemas.openxmlformats.org/presentationml/2006/ole">
            <mc:AlternateContent xmlns:mc="http://schemas.openxmlformats.org/markup-compatibility/2006">
              <mc:Choice xmlns:v="urn:schemas-microsoft-com:vml" Requires="v">
                <p:oleObj spid="_x0000_s171074" name="Equation" r:id="rId4" imgW="685800" imgH="419100" progId="Equation.3">
                  <p:embed/>
                </p:oleObj>
              </mc:Choice>
              <mc:Fallback>
                <p:oleObj name="Equation" r:id="rId4" imgW="6858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2565400"/>
                        <a:ext cx="133191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992" name="Object 7"/>
          <p:cNvGraphicFramePr>
            <a:graphicFrameLocks noChangeAspect="1"/>
          </p:cNvGraphicFramePr>
          <p:nvPr>
            <p:extLst/>
          </p:nvPr>
        </p:nvGraphicFramePr>
        <p:xfrm>
          <a:off x="3347864" y="4983480"/>
          <a:ext cx="1512887" cy="615950"/>
        </p:xfrm>
        <a:graphic>
          <a:graphicData uri="http://schemas.openxmlformats.org/presentationml/2006/ole">
            <mc:AlternateContent xmlns:mc="http://schemas.openxmlformats.org/markup-compatibility/2006">
              <mc:Choice xmlns:v="urn:schemas-microsoft-com:vml" Requires="v">
                <p:oleObj spid="_x0000_s171075" name="Equation" r:id="rId6" imgW="965200" imgH="393700" progId="Equation.3">
                  <p:embed/>
                </p:oleObj>
              </mc:Choice>
              <mc:Fallback>
                <p:oleObj name="Equation" r:id="rId6" imgW="9652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7864" y="4983480"/>
                        <a:ext cx="15128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993" name="Object 8"/>
          <p:cNvGraphicFramePr>
            <a:graphicFrameLocks noChangeAspect="1"/>
          </p:cNvGraphicFramePr>
          <p:nvPr>
            <p:extLst/>
          </p:nvPr>
        </p:nvGraphicFramePr>
        <p:xfrm>
          <a:off x="5436096" y="5517232"/>
          <a:ext cx="792163" cy="661988"/>
        </p:xfrm>
        <a:graphic>
          <a:graphicData uri="http://schemas.openxmlformats.org/presentationml/2006/ole">
            <mc:AlternateContent xmlns:mc="http://schemas.openxmlformats.org/markup-compatibility/2006">
              <mc:Choice xmlns:v="urn:schemas-microsoft-com:vml" Requires="v">
                <p:oleObj spid="_x0000_s171076" name="Equation" r:id="rId8" imgW="469696" imgH="393529" progId="Equation.3">
                  <p:embed/>
                </p:oleObj>
              </mc:Choice>
              <mc:Fallback>
                <p:oleObj name="Equation" r:id="rId8" imgW="469696" imgH="393529"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6096" y="5517232"/>
                        <a:ext cx="7921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7"/>
          <p:cNvGraphicFramePr>
            <a:graphicFrameLocks noChangeAspect="1"/>
          </p:cNvGraphicFramePr>
          <p:nvPr>
            <p:extLst/>
          </p:nvPr>
        </p:nvGraphicFramePr>
        <p:xfrm>
          <a:off x="6754813" y="5549900"/>
          <a:ext cx="1612900" cy="615950"/>
        </p:xfrm>
        <a:graphic>
          <a:graphicData uri="http://schemas.openxmlformats.org/presentationml/2006/ole">
            <mc:AlternateContent xmlns:mc="http://schemas.openxmlformats.org/markup-compatibility/2006">
              <mc:Choice xmlns:v="urn:schemas-microsoft-com:vml" Requires="v">
                <p:oleObj spid="_x0000_s171077" name="Equation" r:id="rId10" imgW="1028520" imgH="393480" progId="Equation.3">
                  <p:embed/>
                </p:oleObj>
              </mc:Choice>
              <mc:Fallback>
                <p:oleObj name="Equation" r:id="rId10" imgW="1028520" imgH="393480" progId="Equation.3">
                  <p:embed/>
                  <p:pic>
                    <p:nvPicPr>
                      <p:cNvPr id="0" name=""/>
                      <p:cNvPicPr>
                        <a:picLocks noChangeAspect="1" noChangeArrowheads="1"/>
                      </p:cNvPicPr>
                      <p:nvPr/>
                    </p:nvPicPr>
                    <p:blipFill>
                      <a:blip r:embed="rId11"/>
                      <a:srcRect/>
                      <a:stretch>
                        <a:fillRect/>
                      </a:stretch>
                    </p:blipFill>
                    <p:spPr bwMode="auto">
                      <a:xfrm>
                        <a:off x="6754813" y="5549900"/>
                        <a:ext cx="1612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94794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479F525-1480-4F41-9200-44B028FCEFE2}"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32</a:t>
            </a:fld>
            <a:endParaRPr lang="it-IT" altLang="it-IT" sz="1400" b="1">
              <a:solidFill>
                <a:srgbClr val="898989"/>
              </a:solidFill>
              <a:latin typeface="Calibri" panose="020F0502020204030204" pitchFamily="34" charset="0"/>
              <a:cs typeface="Arial" panose="020B0604020202020204" pitchFamily="34" charset="0"/>
            </a:endParaRPr>
          </a:p>
        </p:txBody>
      </p:sp>
      <p:sp>
        <p:nvSpPr>
          <p:cNvPr id="19" name="TextBox 18"/>
          <p:cNvSpPr txBox="1"/>
          <p:nvPr/>
        </p:nvSpPr>
        <p:spPr>
          <a:xfrm>
            <a:off x="107950" y="1557338"/>
            <a:ext cx="9001125" cy="1568450"/>
          </a:xfrm>
          <a:prstGeom prst="rect">
            <a:avLst/>
          </a:prstGeom>
          <a:noFill/>
        </p:spPr>
        <p:txBody>
          <a:bodyPr>
            <a:spAutoFit/>
          </a:bodyPr>
          <a:lstStyle/>
          <a:p>
            <a:pPr marL="342900" indent="-342900" algn="just">
              <a:defRPr/>
            </a:pPr>
            <a:r>
              <a:rPr lang="it-IT" sz="1600" dirty="0">
                <a:latin typeface="+mn-lt"/>
                <a:cs typeface="Arial" charset="0"/>
              </a:rPr>
              <a:t>Integrando nuovamente</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sp>
        <p:nvSpPr>
          <p:cNvPr id="29" name="TextBox 28"/>
          <p:cNvSpPr txBox="1"/>
          <p:nvPr/>
        </p:nvSpPr>
        <p:spPr>
          <a:xfrm>
            <a:off x="34925" y="2636838"/>
            <a:ext cx="8929688" cy="1816100"/>
          </a:xfrm>
          <a:prstGeom prst="rect">
            <a:avLst/>
          </a:prstGeom>
          <a:noFill/>
        </p:spPr>
        <p:txBody>
          <a:bodyPr>
            <a:spAutoFit/>
          </a:bodyPr>
          <a:lstStyle/>
          <a:p>
            <a:pPr algn="just">
              <a:defRPr/>
            </a:pPr>
            <a:r>
              <a:rPr lang="it-IT" sz="1600" dirty="0">
                <a:latin typeface="+mn-lt"/>
                <a:cs typeface="Arial" charset="0"/>
              </a:rPr>
              <a:t>Dalla prima condizione al contorno T(0)=0 otteniamo </a:t>
            </a:r>
            <a:r>
              <a:rPr lang="it-IT" sz="1600" i="1" dirty="0">
                <a:latin typeface="+mn-lt"/>
                <a:cs typeface="Arial" charset="0"/>
              </a:rPr>
              <a:t>c</a:t>
            </a:r>
            <a:r>
              <a:rPr lang="it-IT" sz="1600" i="1" baseline="-25000" dirty="0">
                <a:latin typeface="+mn-lt"/>
                <a:cs typeface="Arial" charset="0"/>
              </a:rPr>
              <a:t>2</a:t>
            </a:r>
            <a:r>
              <a:rPr lang="it-IT" sz="1600" i="1" dirty="0">
                <a:latin typeface="+mn-lt"/>
                <a:cs typeface="Arial" charset="0"/>
              </a:rPr>
              <a:t>=0.</a:t>
            </a:r>
          </a:p>
          <a:p>
            <a:pPr algn="just">
              <a:defRPr/>
            </a:pPr>
            <a:r>
              <a:rPr lang="it-IT" sz="1600" dirty="0">
                <a:latin typeface="+mn-lt"/>
                <a:cs typeface="Arial" charset="0"/>
              </a:rPr>
              <a:t>La temperatura nella colonna di roccia è data quindi da</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44037" name="Object 5"/>
          <p:cNvGraphicFramePr>
            <a:graphicFrameLocks noChangeAspect="1"/>
          </p:cNvGraphicFramePr>
          <p:nvPr>
            <p:extLst/>
          </p:nvPr>
        </p:nvGraphicFramePr>
        <p:xfrm>
          <a:off x="3378199" y="1779588"/>
          <a:ext cx="2519363" cy="635000"/>
        </p:xfrm>
        <a:graphic>
          <a:graphicData uri="http://schemas.openxmlformats.org/presentationml/2006/ole">
            <mc:AlternateContent xmlns:mc="http://schemas.openxmlformats.org/markup-compatibility/2006">
              <mc:Choice xmlns:v="urn:schemas-microsoft-com:vml" Requires="v">
                <p:oleObj spid="_x0000_s172082" name="Equation" r:id="rId4" imgW="1562100" imgH="393700" progId="Equation.3">
                  <p:embed/>
                </p:oleObj>
              </mc:Choice>
              <mc:Fallback>
                <p:oleObj name="Equation" r:id="rId4" imgW="1562100" imgH="393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199" y="1779588"/>
                        <a:ext cx="25193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038" name="Object 6"/>
          <p:cNvGraphicFramePr>
            <a:graphicFrameLocks noChangeAspect="1"/>
          </p:cNvGraphicFramePr>
          <p:nvPr/>
        </p:nvGraphicFramePr>
        <p:xfrm>
          <a:off x="3551238" y="3429000"/>
          <a:ext cx="2173287" cy="647700"/>
        </p:xfrm>
        <a:graphic>
          <a:graphicData uri="http://schemas.openxmlformats.org/presentationml/2006/ole">
            <mc:AlternateContent xmlns:mc="http://schemas.openxmlformats.org/markup-compatibility/2006">
              <mc:Choice xmlns:v="urn:schemas-microsoft-com:vml" Requires="v">
                <p:oleObj spid="_x0000_s172083" name="Equation" r:id="rId6" imgW="1320227" imgH="393529" progId="Equation.3">
                  <p:embed/>
                </p:oleObj>
              </mc:Choice>
              <mc:Fallback>
                <p:oleObj name="Equation" r:id="rId6" imgW="1320227" imgH="39352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1238" y="3429000"/>
                        <a:ext cx="21732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Box 19"/>
          <p:cNvSpPr txBox="1"/>
          <p:nvPr/>
        </p:nvSpPr>
        <p:spPr>
          <a:xfrm>
            <a:off x="107950" y="4349750"/>
            <a:ext cx="8928100" cy="1816100"/>
          </a:xfrm>
          <a:prstGeom prst="rect">
            <a:avLst/>
          </a:prstGeom>
          <a:noFill/>
        </p:spPr>
        <p:txBody>
          <a:bodyPr>
            <a:spAutoFit/>
          </a:bodyPr>
          <a:lstStyle/>
          <a:p>
            <a:pPr algn="just">
              <a:defRPr/>
            </a:pPr>
            <a:r>
              <a:rPr lang="it-IT" sz="1600" dirty="0">
                <a:latin typeface="+mn-lt"/>
                <a:cs typeface="Arial" charset="0"/>
              </a:rPr>
              <a:t>Nel caso la seconda condizione al contorno assegni un dato flusso di calore alla base della colonna </a:t>
            </a:r>
            <a:r>
              <a:rPr lang="it-IT" sz="1600" i="1" dirty="0">
                <a:solidFill>
                  <a:srgbClr val="0070C0"/>
                </a:solidFill>
                <a:latin typeface="+mn-lt"/>
                <a:cs typeface="Arial" charset="0"/>
              </a:rPr>
              <a:t>q(z=d)=-q</a:t>
            </a:r>
            <a:r>
              <a:rPr lang="it-IT" sz="1600" i="1" baseline="-25000" dirty="0">
                <a:solidFill>
                  <a:srgbClr val="0070C0"/>
                </a:solidFill>
                <a:latin typeface="+mn-lt"/>
                <a:cs typeface="Arial" charset="0"/>
              </a:rPr>
              <a:t>d</a:t>
            </a:r>
            <a:r>
              <a:rPr lang="it-IT" sz="1600" dirty="0">
                <a:latin typeface="+mn-lt"/>
                <a:cs typeface="Arial" charset="0"/>
              </a:rPr>
              <a:t>, la geoterma sarà data da</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44040" name="Object 7"/>
          <p:cNvGraphicFramePr>
            <a:graphicFrameLocks noChangeAspect="1"/>
          </p:cNvGraphicFramePr>
          <p:nvPr/>
        </p:nvGraphicFramePr>
        <p:xfrm>
          <a:off x="3284538" y="5332413"/>
          <a:ext cx="2800350" cy="688975"/>
        </p:xfrm>
        <a:graphic>
          <a:graphicData uri="http://schemas.openxmlformats.org/presentationml/2006/ole">
            <mc:AlternateContent xmlns:mc="http://schemas.openxmlformats.org/markup-compatibility/2006">
              <mc:Choice xmlns:v="urn:schemas-microsoft-com:vml" Requires="v">
                <p:oleObj spid="_x0000_s172084" name="Equation" r:id="rId8" imgW="1752600" imgH="431800" progId="Equation.3">
                  <p:embed/>
                </p:oleObj>
              </mc:Choice>
              <mc:Fallback>
                <p:oleObj name="Equation" r:id="rId8" imgW="1752600" imgH="431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4538" y="5332413"/>
                        <a:ext cx="28003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05212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AFEC770-78FD-42B7-82F3-81A147231D11}"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33</a:t>
            </a:fld>
            <a:endParaRPr lang="it-IT" altLang="it-IT" sz="1400" b="1">
              <a:solidFill>
                <a:srgbClr val="898989"/>
              </a:solidFill>
              <a:latin typeface="Calibri" panose="020F0502020204030204" pitchFamily="34" charset="0"/>
              <a:cs typeface="Arial" panose="020B0604020202020204" pitchFamily="34" charset="0"/>
            </a:endParaRPr>
          </a:p>
        </p:txBody>
      </p:sp>
      <p:sp>
        <p:nvSpPr>
          <p:cNvPr id="31" name="TextBox 30"/>
          <p:cNvSpPr txBox="1"/>
          <p:nvPr/>
        </p:nvSpPr>
        <p:spPr>
          <a:xfrm>
            <a:off x="107950" y="1187450"/>
            <a:ext cx="8928100" cy="585788"/>
          </a:xfrm>
          <a:prstGeom prst="rect">
            <a:avLst/>
          </a:prstGeom>
          <a:noFill/>
        </p:spPr>
        <p:txBody>
          <a:bodyPr>
            <a:spAutoFit/>
          </a:bodyPr>
          <a:lstStyle/>
          <a:p>
            <a:pPr>
              <a:defRPr/>
            </a:pPr>
            <a:r>
              <a:rPr lang="it-IT" sz="1600" dirty="0">
                <a:solidFill>
                  <a:srgbClr val="FF0000"/>
                </a:solidFill>
                <a:latin typeface="+mn-lt"/>
                <a:cs typeface="Arial" charset="0"/>
              </a:rPr>
              <a:t>Variazioni della geoterma per variazioni di conduttività, generazione radioattiva di calore, flusso di calore alla base</a:t>
            </a:r>
          </a:p>
        </p:txBody>
      </p:sp>
      <p:pic>
        <p:nvPicPr>
          <p:cNvPr id="4608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700808"/>
            <a:ext cx="4824412"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214313" y="4797425"/>
            <a:ext cx="8929687" cy="2800350"/>
          </a:xfrm>
          <a:prstGeom prst="rect">
            <a:avLst/>
          </a:prstGeom>
          <a:noFill/>
        </p:spPr>
        <p:txBody>
          <a:bodyPr>
            <a:spAutoFit/>
          </a:bodyPr>
          <a:lstStyle/>
          <a:p>
            <a:pPr algn="just">
              <a:defRPr/>
            </a:pPr>
            <a:r>
              <a:rPr lang="it-IT" sz="1600" dirty="0">
                <a:latin typeface="+mn-lt"/>
                <a:cs typeface="Arial" charset="0"/>
              </a:rPr>
              <a:t>Geoterme di equilibrio calcolate dall’eq (*) per una colonna di roccia spessa 50 km. </a:t>
            </a:r>
            <a:r>
              <a:rPr lang="it-IT" sz="1600" dirty="0">
                <a:solidFill>
                  <a:srgbClr val="FF0000"/>
                </a:solidFill>
                <a:latin typeface="+mn-lt"/>
                <a:cs typeface="Arial" charset="0"/>
              </a:rPr>
              <a:t>Curva a</a:t>
            </a:r>
            <a:r>
              <a:rPr lang="it-IT" sz="1600" dirty="0">
                <a:latin typeface="+mn-lt"/>
                <a:cs typeface="Arial" charset="0"/>
              </a:rPr>
              <a:t>: modello standard con conduttività </a:t>
            </a:r>
            <a:r>
              <a:rPr lang="it-IT" sz="1600" dirty="0">
                <a:solidFill>
                  <a:srgbClr val="00B0F0"/>
                </a:solidFill>
                <a:latin typeface="+mn-lt"/>
                <a:cs typeface="Arial" charset="0"/>
              </a:rPr>
              <a:t>2.5 Wm</a:t>
            </a:r>
            <a:r>
              <a:rPr lang="it-IT" sz="1600" baseline="30000" dirty="0">
                <a:solidFill>
                  <a:srgbClr val="00B0F0"/>
                </a:solidFill>
                <a:latin typeface="+mn-lt"/>
                <a:cs typeface="Arial" charset="0"/>
              </a:rPr>
              <a:t>-1</a:t>
            </a:r>
            <a:r>
              <a:rPr lang="it-IT" sz="1600" dirty="0">
                <a:solidFill>
                  <a:srgbClr val="00B0F0"/>
                </a:solidFill>
                <a:latin typeface="+mn-lt"/>
                <a:cs typeface="Arial" charset="0"/>
              </a:rPr>
              <a:t>°C</a:t>
            </a:r>
            <a:r>
              <a:rPr lang="it-IT" sz="1600" baseline="30000" dirty="0">
                <a:solidFill>
                  <a:srgbClr val="00B0F0"/>
                </a:solidFill>
                <a:latin typeface="+mn-lt"/>
                <a:cs typeface="Arial" charset="0"/>
              </a:rPr>
              <a:t>-1</a:t>
            </a:r>
            <a:r>
              <a:rPr lang="it-IT" sz="1600" dirty="0">
                <a:latin typeface="+mn-lt"/>
                <a:cs typeface="Arial" charset="0"/>
              </a:rPr>
              <a:t>, generazione di calore radioattiva </a:t>
            </a:r>
            <a:r>
              <a:rPr lang="it-IT" sz="1600" dirty="0">
                <a:solidFill>
                  <a:srgbClr val="00B0F0"/>
                </a:solidFill>
                <a:latin typeface="+mn-lt"/>
                <a:cs typeface="Arial" charset="0"/>
              </a:rPr>
              <a:t>1.25</a:t>
            </a:r>
            <a:r>
              <a:rPr lang="el-GR" sz="1600" dirty="0">
                <a:solidFill>
                  <a:srgbClr val="00B0F0"/>
                </a:solidFill>
                <a:latin typeface="+mn-lt"/>
                <a:cs typeface="Arial" charset="0"/>
              </a:rPr>
              <a:t>μ</a:t>
            </a:r>
            <a:r>
              <a:rPr lang="it-IT" sz="1600" dirty="0">
                <a:solidFill>
                  <a:srgbClr val="00B0F0"/>
                </a:solidFill>
                <a:latin typeface="+mn-lt"/>
                <a:cs typeface="Arial" charset="0"/>
              </a:rPr>
              <a:t>Wm</a:t>
            </a:r>
            <a:r>
              <a:rPr lang="it-IT" sz="1600" baseline="30000" dirty="0">
                <a:solidFill>
                  <a:srgbClr val="00B0F0"/>
                </a:solidFill>
                <a:latin typeface="+mn-lt"/>
                <a:cs typeface="Arial" charset="0"/>
              </a:rPr>
              <a:t>-3</a:t>
            </a:r>
            <a:r>
              <a:rPr lang="it-IT" sz="1600" dirty="0">
                <a:solidFill>
                  <a:srgbClr val="00B0F0"/>
                </a:solidFill>
                <a:latin typeface="+mn-lt"/>
                <a:cs typeface="Arial" charset="0"/>
              </a:rPr>
              <a:t> </a:t>
            </a:r>
            <a:r>
              <a:rPr lang="it-IT" sz="1600" dirty="0">
                <a:latin typeface="+mn-lt"/>
                <a:cs typeface="Arial" charset="0"/>
              </a:rPr>
              <a:t>e flusso di calore alla base </a:t>
            </a:r>
            <a:r>
              <a:rPr lang="it-IT" sz="1600" dirty="0">
                <a:solidFill>
                  <a:srgbClr val="00B0F0"/>
                </a:solidFill>
                <a:latin typeface="+mn-lt"/>
                <a:cs typeface="Arial" charset="0"/>
              </a:rPr>
              <a:t>21x10</a:t>
            </a:r>
            <a:r>
              <a:rPr lang="it-IT" sz="1600" baseline="30000" dirty="0">
                <a:solidFill>
                  <a:srgbClr val="00B0F0"/>
                </a:solidFill>
                <a:latin typeface="+mn-lt"/>
                <a:cs typeface="Arial" charset="0"/>
              </a:rPr>
              <a:t>-3</a:t>
            </a:r>
            <a:r>
              <a:rPr lang="it-IT" sz="1600" dirty="0">
                <a:solidFill>
                  <a:srgbClr val="00B0F0"/>
                </a:solidFill>
                <a:latin typeface="+mn-lt"/>
                <a:cs typeface="Arial" charset="0"/>
              </a:rPr>
              <a:t>Wm</a:t>
            </a:r>
            <a:r>
              <a:rPr lang="it-IT" sz="1600" baseline="30000" dirty="0">
                <a:solidFill>
                  <a:srgbClr val="00B0F0"/>
                </a:solidFill>
                <a:latin typeface="+mn-lt"/>
                <a:cs typeface="Arial" charset="0"/>
              </a:rPr>
              <a:t>-2</a:t>
            </a:r>
            <a:r>
              <a:rPr lang="it-IT" sz="1600" dirty="0">
                <a:latin typeface="+mn-lt"/>
                <a:cs typeface="Arial" charset="0"/>
              </a:rPr>
              <a:t>. </a:t>
            </a:r>
            <a:r>
              <a:rPr lang="it-IT" sz="1600" dirty="0">
                <a:solidFill>
                  <a:srgbClr val="FF0000"/>
                </a:solidFill>
                <a:latin typeface="+mn-lt"/>
                <a:cs typeface="Arial" charset="0"/>
              </a:rPr>
              <a:t>Curva b:</a:t>
            </a:r>
            <a:r>
              <a:rPr lang="it-IT" sz="1600" dirty="0">
                <a:latin typeface="+mn-lt"/>
                <a:cs typeface="Arial" charset="0"/>
              </a:rPr>
              <a:t> modello standard con conduttività diminuita a </a:t>
            </a:r>
            <a:r>
              <a:rPr lang="it-IT" sz="1600" dirty="0">
                <a:solidFill>
                  <a:srgbClr val="00B0F0"/>
                </a:solidFill>
                <a:latin typeface="+mn-lt"/>
                <a:cs typeface="Arial" charset="0"/>
              </a:rPr>
              <a:t>1.7 Wm</a:t>
            </a:r>
            <a:r>
              <a:rPr lang="it-IT" sz="1600" baseline="30000" dirty="0">
                <a:solidFill>
                  <a:srgbClr val="00B0F0"/>
                </a:solidFill>
                <a:latin typeface="+mn-lt"/>
                <a:cs typeface="Arial" charset="0"/>
              </a:rPr>
              <a:t>-1</a:t>
            </a:r>
            <a:r>
              <a:rPr lang="it-IT" sz="1600" dirty="0">
                <a:solidFill>
                  <a:srgbClr val="00B0F0"/>
                </a:solidFill>
                <a:latin typeface="+mn-lt"/>
                <a:cs typeface="Arial" charset="0"/>
              </a:rPr>
              <a:t>°C</a:t>
            </a:r>
            <a:r>
              <a:rPr lang="it-IT" sz="1600" baseline="30000" dirty="0">
                <a:solidFill>
                  <a:srgbClr val="00B0F0"/>
                </a:solidFill>
                <a:latin typeface="+mn-lt"/>
                <a:cs typeface="Arial" charset="0"/>
              </a:rPr>
              <a:t>-1</a:t>
            </a:r>
            <a:r>
              <a:rPr lang="it-IT" sz="1600" dirty="0">
                <a:latin typeface="+mn-lt"/>
                <a:cs typeface="Arial" charset="0"/>
              </a:rPr>
              <a:t>. </a:t>
            </a:r>
            <a:r>
              <a:rPr lang="it-IT" sz="1600" dirty="0">
                <a:solidFill>
                  <a:srgbClr val="FF0000"/>
                </a:solidFill>
                <a:latin typeface="+mn-lt"/>
                <a:cs typeface="Arial" charset="0"/>
              </a:rPr>
              <a:t>Curva c</a:t>
            </a:r>
            <a:r>
              <a:rPr lang="it-IT" sz="1600" dirty="0">
                <a:latin typeface="+mn-lt"/>
                <a:cs typeface="Arial" charset="0"/>
              </a:rPr>
              <a:t>: modello standard con generazione di calore radioattiva  aumentata a </a:t>
            </a:r>
            <a:r>
              <a:rPr lang="it-IT" sz="1600" dirty="0">
                <a:solidFill>
                  <a:srgbClr val="00B0F0"/>
                </a:solidFill>
                <a:latin typeface="+mn-lt"/>
                <a:cs typeface="Arial" charset="0"/>
              </a:rPr>
              <a:t>2.5</a:t>
            </a:r>
            <a:r>
              <a:rPr lang="el-GR" sz="1600" dirty="0">
                <a:solidFill>
                  <a:srgbClr val="00B0F0"/>
                </a:solidFill>
                <a:latin typeface="+mn-lt"/>
                <a:cs typeface="Arial" charset="0"/>
              </a:rPr>
              <a:t>μ</a:t>
            </a:r>
            <a:r>
              <a:rPr lang="it-IT" sz="1600" dirty="0">
                <a:solidFill>
                  <a:srgbClr val="00B0F0"/>
                </a:solidFill>
                <a:latin typeface="+mn-lt"/>
                <a:cs typeface="Arial" charset="0"/>
              </a:rPr>
              <a:t>Wm</a:t>
            </a:r>
            <a:r>
              <a:rPr lang="it-IT" sz="1600" baseline="30000" dirty="0">
                <a:solidFill>
                  <a:srgbClr val="00B0F0"/>
                </a:solidFill>
                <a:latin typeface="+mn-lt"/>
                <a:cs typeface="Arial" charset="0"/>
              </a:rPr>
              <a:t>-3</a:t>
            </a:r>
            <a:r>
              <a:rPr lang="it-IT" sz="1600" dirty="0">
                <a:solidFill>
                  <a:srgbClr val="00B0F0"/>
                </a:solidFill>
                <a:latin typeface="+mn-lt"/>
                <a:cs typeface="Arial" charset="0"/>
              </a:rPr>
              <a:t> </a:t>
            </a:r>
            <a:r>
              <a:rPr lang="it-IT" sz="1600" dirty="0">
                <a:latin typeface="+mn-lt"/>
                <a:cs typeface="Arial" charset="0"/>
              </a:rPr>
              <a:t>. </a:t>
            </a:r>
            <a:r>
              <a:rPr lang="it-IT" sz="1600" dirty="0">
                <a:solidFill>
                  <a:srgbClr val="FF0000"/>
                </a:solidFill>
                <a:latin typeface="+mn-lt"/>
                <a:cs typeface="Arial" charset="0"/>
              </a:rPr>
              <a:t>Curva d:</a:t>
            </a:r>
            <a:r>
              <a:rPr lang="it-IT" sz="1600" dirty="0">
                <a:latin typeface="+mn-lt"/>
                <a:cs typeface="Arial" charset="0"/>
              </a:rPr>
              <a:t> modello standard con flusso di calore alla base aumentato a </a:t>
            </a:r>
            <a:r>
              <a:rPr lang="it-IT" sz="1600" dirty="0">
                <a:solidFill>
                  <a:srgbClr val="00B0F0"/>
                </a:solidFill>
                <a:latin typeface="+mn-lt"/>
                <a:cs typeface="Arial" charset="0"/>
              </a:rPr>
              <a:t>42x10</a:t>
            </a:r>
            <a:r>
              <a:rPr lang="it-IT" sz="1600" baseline="30000" dirty="0">
                <a:solidFill>
                  <a:srgbClr val="00B0F0"/>
                </a:solidFill>
                <a:latin typeface="+mn-lt"/>
                <a:cs typeface="Arial" charset="0"/>
              </a:rPr>
              <a:t>-3</a:t>
            </a:r>
            <a:r>
              <a:rPr lang="it-IT" sz="1600" dirty="0">
                <a:solidFill>
                  <a:srgbClr val="00B0F0"/>
                </a:solidFill>
                <a:latin typeface="+mn-lt"/>
                <a:cs typeface="Arial" charset="0"/>
              </a:rPr>
              <a:t>Wm</a:t>
            </a:r>
            <a:r>
              <a:rPr lang="it-IT" sz="1600" baseline="30000" dirty="0">
                <a:solidFill>
                  <a:srgbClr val="00B0F0"/>
                </a:solidFill>
                <a:latin typeface="+mn-lt"/>
                <a:cs typeface="Arial" charset="0"/>
              </a:rPr>
              <a:t>-</a:t>
            </a:r>
            <a:r>
              <a:rPr lang="it-IT" sz="1600" baseline="30000" dirty="0">
                <a:latin typeface="+mn-lt"/>
                <a:cs typeface="Arial" charset="0"/>
              </a:rPr>
              <a:t>2</a:t>
            </a:r>
            <a:r>
              <a:rPr lang="it-IT" sz="1600" dirty="0">
                <a:latin typeface="+mn-lt"/>
                <a:cs typeface="Arial" charset="0"/>
              </a:rPr>
              <a:t>. </a:t>
            </a:r>
            <a:r>
              <a:rPr lang="it-IT" sz="1600" dirty="0">
                <a:solidFill>
                  <a:srgbClr val="FF0000"/>
                </a:solidFill>
                <a:latin typeface="+mn-lt"/>
                <a:cs typeface="Arial" charset="0"/>
              </a:rPr>
              <a:t>Curva e:</a:t>
            </a:r>
            <a:r>
              <a:rPr lang="it-IT" sz="1600" dirty="0">
                <a:latin typeface="+mn-lt"/>
                <a:cs typeface="Arial" charset="0"/>
              </a:rPr>
              <a:t> modello standard con flusso di calore alla base diminuito a </a:t>
            </a:r>
            <a:r>
              <a:rPr lang="it-IT" sz="1600" dirty="0">
                <a:solidFill>
                  <a:srgbClr val="00B0F0"/>
                </a:solidFill>
                <a:latin typeface="+mn-lt"/>
                <a:cs typeface="Arial" charset="0"/>
              </a:rPr>
              <a:t>10.5x10</a:t>
            </a:r>
            <a:r>
              <a:rPr lang="it-IT" sz="1600" baseline="30000" dirty="0">
                <a:solidFill>
                  <a:srgbClr val="00B0F0"/>
                </a:solidFill>
                <a:latin typeface="+mn-lt"/>
                <a:cs typeface="Arial" charset="0"/>
              </a:rPr>
              <a:t>-3</a:t>
            </a:r>
            <a:r>
              <a:rPr lang="it-IT" sz="1600" dirty="0">
                <a:solidFill>
                  <a:srgbClr val="00B0F0"/>
                </a:solidFill>
                <a:latin typeface="+mn-lt"/>
                <a:cs typeface="Arial" charset="0"/>
              </a:rPr>
              <a:t>Wm</a:t>
            </a:r>
            <a:r>
              <a:rPr lang="it-IT" sz="1600" baseline="30000" dirty="0">
                <a:solidFill>
                  <a:srgbClr val="00B0F0"/>
                </a:solidFill>
                <a:latin typeface="+mn-lt"/>
                <a:cs typeface="Arial" charset="0"/>
              </a:rPr>
              <a:t>-2</a:t>
            </a:r>
            <a:r>
              <a:rPr lang="it-IT" sz="1600" dirty="0">
                <a:latin typeface="+mn-lt"/>
                <a:cs typeface="Arial" charset="0"/>
              </a:rPr>
              <a:t>. (Da Nisbet e Fowler, 1982).</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46086" name="Object 6"/>
          <p:cNvGraphicFramePr>
            <a:graphicFrameLocks noChangeAspect="1"/>
          </p:cNvGraphicFramePr>
          <p:nvPr/>
        </p:nvGraphicFramePr>
        <p:xfrm>
          <a:off x="5322888" y="2816225"/>
          <a:ext cx="3641725" cy="854075"/>
        </p:xfrm>
        <a:graphic>
          <a:graphicData uri="http://schemas.openxmlformats.org/presentationml/2006/ole">
            <mc:AlternateContent xmlns:mc="http://schemas.openxmlformats.org/markup-compatibility/2006">
              <mc:Choice xmlns:v="urn:schemas-microsoft-com:vml" Requires="v">
                <p:oleObj spid="_x0000_s173074" name="Equation" r:id="rId5" imgW="1841500" imgH="431800" progId="Equation.3">
                  <p:embed/>
                </p:oleObj>
              </mc:Choice>
              <mc:Fallback>
                <p:oleObj name="Equation" r:id="rId5" imgW="18415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2888" y="2816225"/>
                        <a:ext cx="36417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75802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84438" y="981075"/>
            <a:ext cx="3814762" cy="338138"/>
          </a:xfrm>
          <a:prstGeom prst="rect">
            <a:avLst/>
          </a:prstGeom>
          <a:noFill/>
        </p:spPr>
        <p:txBody>
          <a:bodyPr>
            <a:spAutoFit/>
          </a:bodyPr>
          <a:lstStyle/>
          <a:p>
            <a:pPr algn="ctr">
              <a:defRPr/>
            </a:pPr>
            <a:r>
              <a:rPr lang="it-IT" sz="1600" dirty="0">
                <a:solidFill>
                  <a:srgbClr val="FF0000"/>
                </a:solidFill>
                <a:latin typeface="+mn-lt"/>
                <a:cs typeface="Arial" charset="0"/>
              </a:rPr>
              <a:t>Scala dei tempi nella conduzione di calore</a:t>
            </a:r>
          </a:p>
        </p:txBody>
      </p:sp>
      <p:sp>
        <p:nvSpPr>
          <p:cNvPr id="9" name="TextBox 8"/>
          <p:cNvSpPr txBox="1"/>
          <p:nvPr/>
        </p:nvSpPr>
        <p:spPr>
          <a:xfrm>
            <a:off x="107950" y="2420938"/>
            <a:ext cx="8929688" cy="2800350"/>
          </a:xfrm>
          <a:prstGeom prst="rect">
            <a:avLst/>
          </a:prstGeom>
          <a:noFill/>
        </p:spPr>
        <p:txBody>
          <a:bodyPr>
            <a:spAutoFit/>
          </a:bodyPr>
          <a:lstStyle/>
          <a:p>
            <a:pPr algn="just">
              <a:defRPr/>
            </a:pPr>
            <a:r>
              <a:rPr lang="it-IT" sz="1600" dirty="0">
                <a:latin typeface="+mn-lt"/>
                <a:cs typeface="Arial" charset="0"/>
              </a:rPr>
              <a:t>Strutture geologiche giovani come le catene montuose recenti non sono di solito in equilibrio termico. Siccome la conduzione delle rocce è piccola, ci vogliono parecchi milioni di anni per raggiungere un nuovo equilibrio termico.</a:t>
            </a:r>
          </a:p>
          <a:p>
            <a:pPr algn="just">
              <a:defRPr/>
            </a:pPr>
            <a:endParaRPr lang="en-GB" sz="1600" dirty="0">
              <a:latin typeface="+mn-lt"/>
              <a:cs typeface="Arial" charset="0"/>
            </a:endParaRPr>
          </a:p>
          <a:p>
            <a:pPr algn="just">
              <a:defRPr/>
            </a:pPr>
            <a:endParaRPr lang="en-GB" sz="1600" dirty="0">
              <a:latin typeface="+mn-lt"/>
              <a:cs typeface="Arial" charset="0"/>
            </a:endParaRPr>
          </a:p>
          <a:p>
            <a:pPr algn="just">
              <a:defRPr/>
            </a:pPr>
            <a:endParaRPr lang="en-GB"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Se nell’esempio precedente il flusso di calore passa da </a:t>
            </a:r>
            <a:r>
              <a:rPr lang="it-IT" sz="1600" dirty="0">
                <a:solidFill>
                  <a:srgbClr val="00B0F0"/>
                </a:solidFill>
                <a:latin typeface="+mn-lt"/>
                <a:cs typeface="Arial" charset="0"/>
              </a:rPr>
              <a:t>21 a 42x10</a:t>
            </a:r>
            <a:r>
              <a:rPr lang="it-IT" sz="1600" baseline="30000" dirty="0">
                <a:solidFill>
                  <a:srgbClr val="00B0F0"/>
                </a:solidFill>
                <a:latin typeface="+mn-lt"/>
                <a:cs typeface="Arial" charset="0"/>
              </a:rPr>
              <a:t>-3</a:t>
            </a:r>
            <a:r>
              <a:rPr lang="it-IT" sz="1600" dirty="0">
                <a:solidFill>
                  <a:srgbClr val="00B0F0"/>
                </a:solidFill>
                <a:latin typeface="+mn-lt"/>
                <a:cs typeface="Arial" charset="0"/>
              </a:rPr>
              <a:t> Wm</a:t>
            </a:r>
            <a:r>
              <a:rPr lang="it-IT" sz="1600" baseline="30000" dirty="0">
                <a:solidFill>
                  <a:srgbClr val="00B0F0"/>
                </a:solidFill>
                <a:latin typeface="+mn-lt"/>
                <a:cs typeface="Arial" charset="0"/>
              </a:rPr>
              <a:t>-2</a:t>
            </a:r>
            <a:r>
              <a:rPr lang="it-IT" sz="1600" dirty="0">
                <a:solidFill>
                  <a:srgbClr val="00B0F0"/>
                </a:solidFill>
                <a:latin typeface="+mn-lt"/>
                <a:cs typeface="Arial" charset="0"/>
              </a:rPr>
              <a:t> </a:t>
            </a:r>
            <a:r>
              <a:rPr lang="it-IT" sz="1600" dirty="0">
                <a:latin typeface="+mn-lt"/>
                <a:cs typeface="Arial" charset="0"/>
              </a:rPr>
              <a:t>(dalla curva a alla </a:t>
            </a:r>
            <a:r>
              <a:rPr lang="it-IT" sz="1600" dirty="0">
                <a:solidFill>
                  <a:srgbClr val="00B0F0"/>
                </a:solidFill>
                <a:latin typeface="+mn-lt"/>
                <a:cs typeface="Arial" charset="0"/>
              </a:rPr>
              <a:t>curve d</a:t>
            </a:r>
            <a:r>
              <a:rPr lang="it-IT" sz="1600" dirty="0">
                <a:latin typeface="+mn-lt"/>
                <a:cs typeface="Arial" charset="0"/>
              </a:rPr>
              <a:t>), la temperature nella colonna salirebbe lentamente. La temperatura iniziale a </a:t>
            </a:r>
            <a:r>
              <a:rPr lang="it-IT" sz="1600" dirty="0">
                <a:solidFill>
                  <a:srgbClr val="00B0F0"/>
                </a:solidFill>
                <a:latin typeface="+mn-lt"/>
                <a:cs typeface="Arial" charset="0"/>
              </a:rPr>
              <a:t>20 km </a:t>
            </a:r>
            <a:r>
              <a:rPr lang="it-IT" sz="1600" dirty="0">
                <a:latin typeface="+mn-lt"/>
                <a:cs typeface="Arial" charset="0"/>
              </a:rPr>
              <a:t>di profondità sarebbe </a:t>
            </a:r>
            <a:r>
              <a:rPr lang="it-IT" sz="1600" dirty="0">
                <a:solidFill>
                  <a:srgbClr val="00B0F0"/>
                </a:solidFill>
                <a:latin typeface="+mn-lt"/>
                <a:cs typeface="Arial" charset="0"/>
              </a:rPr>
              <a:t>567°C</a:t>
            </a:r>
            <a:r>
              <a:rPr lang="it-IT" sz="1600" dirty="0">
                <a:latin typeface="+mn-lt"/>
                <a:cs typeface="Arial" charset="0"/>
              </a:rPr>
              <a:t>; </a:t>
            </a:r>
            <a:r>
              <a:rPr lang="it-IT" sz="1600" dirty="0">
                <a:solidFill>
                  <a:srgbClr val="00B0F0"/>
                </a:solidFill>
                <a:latin typeface="+mn-lt"/>
                <a:cs typeface="Arial" charset="0"/>
              </a:rPr>
              <a:t>20Ma dopo </a:t>
            </a:r>
            <a:r>
              <a:rPr lang="it-IT" sz="1600" dirty="0">
                <a:latin typeface="+mn-lt"/>
                <a:cs typeface="Arial" charset="0"/>
              </a:rPr>
              <a:t>l’incremento del flusso di calore salirebbe a </a:t>
            </a:r>
            <a:r>
              <a:rPr lang="it-IT" sz="1600" dirty="0">
                <a:solidFill>
                  <a:srgbClr val="00B0F0"/>
                </a:solidFill>
                <a:latin typeface="+mn-lt"/>
                <a:cs typeface="Arial" charset="0"/>
              </a:rPr>
              <a:t>580°C</a:t>
            </a:r>
            <a:r>
              <a:rPr lang="it-IT" sz="1600" dirty="0">
                <a:latin typeface="+mn-lt"/>
                <a:cs typeface="Arial" charset="0"/>
              </a:rPr>
              <a:t>; solo dopo </a:t>
            </a:r>
            <a:r>
              <a:rPr lang="it-IT" sz="1600" dirty="0">
                <a:solidFill>
                  <a:srgbClr val="00B0F0"/>
                </a:solidFill>
                <a:latin typeface="+mn-lt"/>
                <a:cs typeface="Arial" charset="0"/>
              </a:rPr>
              <a:t>100Ma</a:t>
            </a:r>
            <a:r>
              <a:rPr lang="it-IT" sz="1600" dirty="0">
                <a:latin typeface="+mn-lt"/>
                <a:cs typeface="Arial" charset="0"/>
              </a:rPr>
              <a:t> la temperatura raggiungerebbe </a:t>
            </a:r>
            <a:r>
              <a:rPr lang="it-IT" sz="1600" dirty="0">
                <a:solidFill>
                  <a:srgbClr val="00B0F0"/>
                </a:solidFill>
                <a:latin typeface="+mn-lt"/>
                <a:cs typeface="Arial" charset="0"/>
              </a:rPr>
              <a:t>700°C</a:t>
            </a:r>
            <a:r>
              <a:rPr lang="it-IT" sz="1600" dirty="0">
                <a:latin typeface="+mn-lt"/>
                <a:cs typeface="Arial" charset="0"/>
              </a:rPr>
              <a:t>, vicino al nuovo valore di </a:t>
            </a:r>
            <a:r>
              <a:rPr lang="it-IT" sz="1600" dirty="0">
                <a:solidFill>
                  <a:srgbClr val="00B0F0"/>
                </a:solidFill>
                <a:latin typeface="+mn-lt"/>
                <a:cs typeface="Arial" charset="0"/>
              </a:rPr>
              <a:t>equilibrio di 734°C</a:t>
            </a:r>
            <a:r>
              <a:rPr lang="it-IT" sz="1600" dirty="0">
                <a:latin typeface="+mn-lt"/>
                <a:cs typeface="Arial" charset="0"/>
              </a:rPr>
              <a:t>.</a:t>
            </a:r>
          </a:p>
        </p:txBody>
      </p:sp>
    </p:spTree>
    <p:extLst>
      <p:ext uri="{BB962C8B-B14F-4D97-AF65-F5344CB8AC3E}">
        <p14:creationId xmlns:p14="http://schemas.microsoft.com/office/powerpoint/2010/main" val="622057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287F096-6B99-4BF8-B7BD-B992CB29DD28}"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35</a:t>
            </a:fld>
            <a:endParaRPr lang="it-IT" altLang="it-IT" sz="1400" b="1">
              <a:solidFill>
                <a:srgbClr val="898989"/>
              </a:solidFill>
              <a:latin typeface="Calibri" panose="020F0502020204030204" pitchFamily="34" charset="0"/>
              <a:cs typeface="Arial" panose="020B0604020202020204" pitchFamily="34" charset="0"/>
            </a:endParaRPr>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731838" y="1065213"/>
            <a:ext cx="7278687"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0472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C13F545-A152-47C9-A05F-E458F02C8DC0}"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36</a:t>
            </a:fld>
            <a:endParaRPr lang="it-IT" altLang="it-IT" sz="1400" b="1">
              <a:solidFill>
                <a:srgbClr val="898989"/>
              </a:solidFill>
              <a:latin typeface="Calibri" panose="020F0502020204030204" pitchFamily="34" charset="0"/>
              <a:cs typeface="Arial" panose="020B0604020202020204" pitchFamily="34" charset="0"/>
            </a:endParaRPr>
          </a:p>
        </p:txBody>
      </p:sp>
      <p:pic>
        <p:nvPicPr>
          <p:cNvPr id="501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341438"/>
            <a:ext cx="5429250" cy="510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76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A13BAA2-99C6-4137-B292-4AF5E833C58B}"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37</a:t>
            </a:fld>
            <a:endParaRPr lang="it-IT" altLang="it-IT" sz="1400" b="1">
              <a:solidFill>
                <a:srgbClr val="898989"/>
              </a:solidFill>
              <a:latin typeface="Calibri" panose="020F0502020204030204" pitchFamily="34" charset="0"/>
              <a:cs typeface="Arial" panose="020B0604020202020204" pitchFamily="34" charset="0"/>
            </a:endParaRPr>
          </a:p>
        </p:txBody>
      </p:sp>
      <p:sp>
        <p:nvSpPr>
          <p:cNvPr id="8" name="TextBox 7"/>
          <p:cNvSpPr txBox="1"/>
          <p:nvPr/>
        </p:nvSpPr>
        <p:spPr>
          <a:xfrm>
            <a:off x="2484438" y="981075"/>
            <a:ext cx="3814762" cy="338138"/>
          </a:xfrm>
          <a:prstGeom prst="rect">
            <a:avLst/>
          </a:prstGeom>
          <a:noFill/>
        </p:spPr>
        <p:txBody>
          <a:bodyPr>
            <a:spAutoFit/>
          </a:bodyPr>
          <a:lstStyle/>
          <a:p>
            <a:pPr algn="ctr">
              <a:defRPr/>
            </a:pPr>
            <a:r>
              <a:rPr lang="it-IT" sz="1600" dirty="0">
                <a:solidFill>
                  <a:srgbClr val="FF0000"/>
                </a:solidFill>
                <a:latin typeface="+mn-lt"/>
                <a:cs typeface="Arial" charset="0"/>
              </a:rPr>
              <a:t>Scala dei tempi nella conduzione di calore</a:t>
            </a:r>
          </a:p>
        </p:txBody>
      </p:sp>
      <p:sp>
        <p:nvSpPr>
          <p:cNvPr id="9" name="TextBox 8"/>
          <p:cNvSpPr txBox="1"/>
          <p:nvPr/>
        </p:nvSpPr>
        <p:spPr>
          <a:xfrm>
            <a:off x="107950" y="1484313"/>
            <a:ext cx="8929688" cy="1816100"/>
          </a:xfrm>
          <a:prstGeom prst="rect">
            <a:avLst/>
          </a:prstGeom>
          <a:noFill/>
        </p:spPr>
        <p:txBody>
          <a:bodyPr>
            <a:spAutoFit/>
          </a:bodyPr>
          <a:lstStyle/>
          <a:p>
            <a:pPr algn="just">
              <a:defRPr/>
            </a:pPr>
            <a:r>
              <a:rPr lang="it-IT" sz="1600" dirty="0">
                <a:latin typeface="+mn-lt"/>
                <a:cs typeface="Arial" charset="0"/>
              </a:rPr>
              <a:t>Dalla costante di diffusività (che ha dimensioni m</a:t>
            </a:r>
            <a:r>
              <a:rPr lang="it-IT" sz="1600" baseline="30000" dirty="0">
                <a:latin typeface="+mn-lt"/>
                <a:cs typeface="Arial" charset="0"/>
              </a:rPr>
              <a:t>2</a:t>
            </a:r>
            <a:r>
              <a:rPr lang="it-IT" sz="1600" dirty="0">
                <a:latin typeface="+mn-lt"/>
                <a:cs typeface="Arial" charset="0"/>
              </a:rPr>
              <a:t>/s), possiamo definire un tempo di diffusione caratteristico </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57349" name="Object 2"/>
          <p:cNvGraphicFramePr>
            <a:graphicFrameLocks noChangeAspect="1"/>
          </p:cNvGraphicFramePr>
          <p:nvPr/>
        </p:nvGraphicFramePr>
        <p:xfrm>
          <a:off x="3924300" y="2333625"/>
          <a:ext cx="863600" cy="865188"/>
        </p:xfrm>
        <a:graphic>
          <a:graphicData uri="http://schemas.openxmlformats.org/presentationml/2006/ole">
            <mc:AlternateContent xmlns:mc="http://schemas.openxmlformats.org/markup-compatibility/2006">
              <mc:Choice xmlns:v="urn:schemas-microsoft-com:vml" Requires="v">
                <p:oleObj spid="_x0000_s174114" name="Equation" r:id="rId4" imgW="419100" imgH="419100" progId="Equation.3">
                  <p:embed/>
                </p:oleObj>
              </mc:Choice>
              <mc:Fallback>
                <p:oleObj name="Equation" r:id="rId4" imgW="4191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23336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1"/>
          <p:cNvSpPr txBox="1"/>
          <p:nvPr/>
        </p:nvSpPr>
        <p:spPr>
          <a:xfrm>
            <a:off x="106363" y="3500438"/>
            <a:ext cx="8929687" cy="1816100"/>
          </a:xfrm>
          <a:prstGeom prst="rect">
            <a:avLst/>
          </a:prstGeom>
          <a:noFill/>
        </p:spPr>
        <p:txBody>
          <a:bodyPr>
            <a:spAutoFit/>
          </a:bodyPr>
          <a:lstStyle/>
          <a:p>
            <a:pPr algn="just">
              <a:defRPr/>
            </a:pPr>
            <a:r>
              <a:rPr lang="it-IT" sz="1600" dirty="0">
                <a:latin typeface="+mn-lt"/>
                <a:cs typeface="Arial" charset="0"/>
              </a:rPr>
              <a:t>Che indica il tempo necessario per un cambio di temperatura a propagarsi per una lunghezza </a:t>
            </a:r>
            <a:r>
              <a:rPr lang="it-IT" sz="1600" dirty="0">
                <a:solidFill>
                  <a:srgbClr val="00B0F0"/>
                </a:solidFill>
                <a:latin typeface="+mn-lt"/>
                <a:cs typeface="Arial" charset="0"/>
              </a:rPr>
              <a:t>l</a:t>
            </a:r>
            <a:r>
              <a:rPr lang="it-IT" sz="1600" dirty="0">
                <a:latin typeface="+mn-lt"/>
                <a:cs typeface="Arial" charset="0"/>
              </a:rPr>
              <a:t> in un mezzo con diffusività termica </a:t>
            </a:r>
            <a:r>
              <a:rPr lang="el-GR" sz="1600" dirty="0">
                <a:solidFill>
                  <a:srgbClr val="00B0F0"/>
                </a:solidFill>
                <a:latin typeface="+mn-lt"/>
                <a:cs typeface="Arial" charset="0"/>
              </a:rPr>
              <a:t>κ</a:t>
            </a:r>
            <a:r>
              <a:rPr lang="it-IT" sz="1600" dirty="0">
                <a:latin typeface="+mn-lt"/>
                <a:cs typeface="Arial" charset="0"/>
              </a:rPr>
              <a:t>. Similarmente la distanza di diffusione termica caratteristica </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graphicFrame>
        <p:nvGraphicFramePr>
          <p:cNvPr id="57351" name="Object 3"/>
          <p:cNvGraphicFramePr>
            <a:graphicFrameLocks noChangeAspect="1"/>
          </p:cNvGraphicFramePr>
          <p:nvPr/>
        </p:nvGraphicFramePr>
        <p:xfrm>
          <a:off x="3667125" y="4408488"/>
          <a:ext cx="1377950" cy="604837"/>
        </p:xfrm>
        <a:graphic>
          <a:graphicData uri="http://schemas.openxmlformats.org/presentationml/2006/ole">
            <mc:AlternateContent xmlns:mc="http://schemas.openxmlformats.org/markup-compatibility/2006">
              <mc:Choice xmlns:v="urn:schemas-microsoft-com:vml" Requires="v">
                <p:oleObj spid="_x0000_s174115" name="Equation" r:id="rId6" imgW="520700" imgH="228600" progId="Equation.3">
                  <p:embed/>
                </p:oleObj>
              </mc:Choice>
              <mc:Fallback>
                <p:oleObj name="Equation" r:id="rId6" imgW="5207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7125" y="4408488"/>
                        <a:ext cx="13779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p:nvPr/>
        </p:nvSpPr>
        <p:spPr>
          <a:xfrm>
            <a:off x="107950" y="5213350"/>
            <a:ext cx="8929688" cy="2308225"/>
          </a:xfrm>
          <a:prstGeom prst="rect">
            <a:avLst/>
          </a:prstGeom>
          <a:noFill/>
        </p:spPr>
        <p:txBody>
          <a:bodyPr>
            <a:spAutoFit/>
          </a:bodyPr>
          <a:lstStyle/>
          <a:p>
            <a:pPr algn="just">
              <a:defRPr/>
            </a:pPr>
            <a:r>
              <a:rPr lang="it-IT" sz="1600" dirty="0">
                <a:latin typeface="+mn-lt"/>
                <a:cs typeface="Arial" charset="0"/>
              </a:rPr>
              <a:t>Dà la distanza su cui un cambio di temperatura si propaga nel tempo </a:t>
            </a:r>
            <a:r>
              <a:rPr lang="el-GR" sz="1600" dirty="0">
                <a:latin typeface="+mn-lt"/>
                <a:cs typeface="Arial" charset="0"/>
              </a:rPr>
              <a:t>τ</a:t>
            </a:r>
            <a:r>
              <a:rPr lang="it-IT" sz="1600" dirty="0">
                <a:latin typeface="+mn-lt"/>
                <a:cs typeface="Arial" charset="0"/>
              </a:rPr>
              <a:t>. Ci vorrebbero varie decine di milioni d’anni affinchè un cambiamento termico si propagasse da una zona di subzione (l=100km) in superficie – se tutto il calore fosse trasferito per conduzione. Pertanto processi di fusione ed intrusione (</a:t>
            </a:r>
            <a:r>
              <a:rPr lang="it-IT" sz="1600" dirty="0">
                <a:solidFill>
                  <a:srgbClr val="FF0000"/>
                </a:solidFill>
                <a:latin typeface="+mn-lt"/>
                <a:cs typeface="Arial" charset="0"/>
              </a:rPr>
              <a:t>convezione!</a:t>
            </a:r>
            <a:r>
              <a:rPr lang="it-IT" sz="1600" dirty="0">
                <a:latin typeface="+mn-lt"/>
                <a:cs typeface="Arial" charset="0"/>
              </a:rPr>
              <a:t>) sono importantissimi per il trasferimento di calore in zone di subduzione!</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spTree>
    <p:extLst>
      <p:ext uri="{BB962C8B-B14F-4D97-AF65-F5344CB8AC3E}">
        <p14:creationId xmlns:p14="http://schemas.microsoft.com/office/powerpoint/2010/main" val="2241499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E75C2F6-0BCF-4A33-87D5-618746B46392}"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38</a:t>
            </a:fld>
            <a:endParaRPr lang="it-IT" altLang="it-IT" sz="1400" b="1">
              <a:solidFill>
                <a:srgbClr val="898989"/>
              </a:solidFill>
              <a:latin typeface="Calibri" panose="020F0502020204030204" pitchFamily="34" charset="0"/>
              <a:cs typeface="Arial" panose="020B0604020202020204" pitchFamily="34" charset="0"/>
            </a:endParaRPr>
          </a:p>
        </p:txBody>
      </p:sp>
      <p:sp>
        <p:nvSpPr>
          <p:cNvPr id="8" name="TextBox 7"/>
          <p:cNvSpPr txBox="1"/>
          <p:nvPr/>
        </p:nvSpPr>
        <p:spPr>
          <a:xfrm>
            <a:off x="2734946" y="1003300"/>
            <a:ext cx="3814763" cy="338138"/>
          </a:xfrm>
          <a:prstGeom prst="rect">
            <a:avLst/>
          </a:prstGeom>
          <a:noFill/>
        </p:spPr>
        <p:txBody>
          <a:bodyPr>
            <a:spAutoFit/>
          </a:bodyPr>
          <a:lstStyle/>
          <a:p>
            <a:pPr algn="ctr">
              <a:defRPr/>
            </a:pPr>
            <a:r>
              <a:rPr lang="it-IT" sz="1600" dirty="0">
                <a:solidFill>
                  <a:srgbClr val="FF0000"/>
                </a:solidFill>
                <a:latin typeface="+mn-lt"/>
                <a:cs typeface="Arial" charset="0"/>
              </a:rPr>
              <a:t>Perdite di calore su scala mondiale</a:t>
            </a:r>
          </a:p>
        </p:txBody>
      </p:sp>
      <p:sp>
        <p:nvSpPr>
          <p:cNvPr id="9" name="TextBox 8"/>
          <p:cNvSpPr txBox="1"/>
          <p:nvPr/>
        </p:nvSpPr>
        <p:spPr>
          <a:xfrm>
            <a:off x="107504" y="2276872"/>
            <a:ext cx="8929688" cy="3539430"/>
          </a:xfrm>
          <a:prstGeom prst="rect">
            <a:avLst/>
          </a:prstGeom>
          <a:noFill/>
        </p:spPr>
        <p:txBody>
          <a:bodyPr>
            <a:spAutoFit/>
          </a:bodyPr>
          <a:lstStyle/>
          <a:p>
            <a:pPr algn="just">
              <a:defRPr/>
            </a:pPr>
            <a:r>
              <a:rPr lang="it-IT" sz="1600" dirty="0">
                <a:latin typeface="+mn-lt"/>
                <a:cs typeface="Arial" charset="0"/>
              </a:rPr>
              <a:t>Attualmente è stimata in </a:t>
            </a:r>
            <a:r>
              <a:rPr lang="it-IT" sz="1600" dirty="0">
                <a:solidFill>
                  <a:srgbClr val="00B0F0"/>
                </a:solidFill>
                <a:latin typeface="+mn-lt"/>
                <a:cs typeface="Arial" charset="0"/>
              </a:rPr>
              <a:t>4.2x10</a:t>
            </a:r>
            <a:r>
              <a:rPr lang="it-IT" sz="1600" baseline="30000" dirty="0">
                <a:solidFill>
                  <a:srgbClr val="00B0F0"/>
                </a:solidFill>
                <a:latin typeface="+mn-lt"/>
                <a:cs typeface="Arial" charset="0"/>
              </a:rPr>
              <a:t>13</a:t>
            </a:r>
            <a:r>
              <a:rPr lang="it-IT" sz="1600" dirty="0">
                <a:solidFill>
                  <a:srgbClr val="00B0F0"/>
                </a:solidFill>
                <a:latin typeface="+mn-lt"/>
                <a:cs typeface="Arial" charset="0"/>
              </a:rPr>
              <a:t>W</a:t>
            </a:r>
            <a:r>
              <a:rPr lang="it-IT" sz="1600" dirty="0">
                <a:latin typeface="+mn-lt"/>
                <a:cs typeface="Arial" charset="0"/>
              </a:rPr>
              <a:t>. Il </a:t>
            </a:r>
            <a:r>
              <a:rPr lang="it-IT" sz="1600" dirty="0">
                <a:solidFill>
                  <a:srgbClr val="00B0F0"/>
                </a:solidFill>
                <a:latin typeface="+mn-lt"/>
                <a:cs typeface="Arial" charset="0"/>
              </a:rPr>
              <a:t>73%</a:t>
            </a:r>
            <a:r>
              <a:rPr lang="it-IT" sz="1600" dirty="0">
                <a:latin typeface="+mn-lt"/>
                <a:cs typeface="Arial" charset="0"/>
              </a:rPr>
              <a:t> è perduto attraverso gli oceani (che rappresentano il 60% della superficie terrestre). La maggior parte della perdita è dovuta alla creazione ed al raffreddamento della litosfera oceanica che si allontana dalle dorsali.</a:t>
            </a:r>
          </a:p>
          <a:p>
            <a:pPr algn="just">
              <a:defRPr/>
            </a:pPr>
            <a:r>
              <a:rPr lang="it-IT" sz="1600" dirty="0">
                <a:latin typeface="+mn-lt"/>
                <a:cs typeface="Arial" charset="0"/>
              </a:rPr>
              <a:t>La tettonica a zolle è pertanto primariamente dovuta alla Terra che si raffredda: il tasso medio di generazione delle zolle è determinato da un equilibrio tra calore totale generato all’interno e calore rilasciato attraverso la superficie.</a:t>
            </a:r>
          </a:p>
          <a:p>
            <a:pPr algn="just">
              <a:defRPr/>
            </a:pPr>
            <a:r>
              <a:rPr lang="it-IT" sz="1600" dirty="0">
                <a:latin typeface="+mn-lt"/>
                <a:cs typeface="Arial" charset="0"/>
              </a:rPr>
              <a:t>Nell’Archeano (&gt;2500 Ma) si pensa che la Terra fosse molto più calda e di conseguenza le zolle si muovevano molto più velocemente (≈50cm/a). Il maggior calore era dovuto non solo alla maggiore produzione radioattiva ( da 3 a 4x maggiore) ma anche alla radioattività </a:t>
            </a:r>
            <a:r>
              <a:rPr lang="it-IT" sz="1600" baseline="30000" dirty="0">
                <a:latin typeface="+mn-lt"/>
                <a:cs typeface="Arial" charset="0"/>
              </a:rPr>
              <a:t>26</a:t>
            </a:r>
            <a:r>
              <a:rPr lang="it-IT" sz="1600" dirty="0">
                <a:latin typeface="+mn-lt"/>
                <a:cs typeface="Arial" charset="0"/>
              </a:rPr>
              <a:t>Al, molto energetica e di breve durata,, ed all’energia gravitazionale dissipata durante l’accrezione della Terra.</a:t>
            </a:r>
          </a:p>
          <a:p>
            <a:pPr algn="just">
              <a:defRPr/>
            </a:pPr>
            <a:r>
              <a:rPr lang="it-IT" sz="1600" dirty="0">
                <a:latin typeface="+mn-lt"/>
                <a:cs typeface="Arial" charset="0"/>
              </a:rPr>
              <a:t>I valori del flusso di calore dipendono dall’età della crosta sottostante: negli oceani i valori maggiori si trovano lungo le dorsali, quelli minori nei bacini oceanici profondi; nei continenti i valori maggiori si riscontrano in regioni ad attività tettonica recente, quelli minori nelle regioni stabili (scudi precambriani).</a:t>
            </a:r>
          </a:p>
          <a:p>
            <a:pPr algn="just">
              <a:defRPr/>
            </a:pPr>
            <a:endParaRPr lang="it-IT" sz="1600" dirty="0">
              <a:latin typeface="+mn-lt"/>
              <a:cs typeface="Arial" charset="0"/>
            </a:endParaRPr>
          </a:p>
        </p:txBody>
      </p:sp>
    </p:spTree>
    <p:extLst>
      <p:ext uri="{BB962C8B-B14F-4D97-AF65-F5344CB8AC3E}">
        <p14:creationId xmlns:p14="http://schemas.microsoft.com/office/powerpoint/2010/main" val="3084428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492896"/>
            <a:ext cx="7848600"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2986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talkorigins.org/faqs/moonrec/tide-fri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44824"/>
            <a:ext cx="8193087"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3528" y="1218376"/>
            <a:ext cx="8568952" cy="923330"/>
          </a:xfrm>
          <a:prstGeom prst="rect">
            <a:avLst/>
          </a:prstGeom>
        </p:spPr>
        <p:txBody>
          <a:bodyPr wrap="square">
            <a:spAutoFit/>
          </a:bodyPr>
          <a:lstStyle/>
          <a:p>
            <a:pPr algn="just"/>
            <a:r>
              <a:rPr lang="it-IT" dirty="0"/>
              <a:t>L'attrito mareale rallenta la rotazione della Terra e il cambiamento può essere monitorato accuratamente con tecnologie moderne come l'interferometria di base molto lunga (VLBI) e il sistema di posizionamento geodetico basato su satellite</a:t>
            </a:r>
          </a:p>
        </p:txBody>
      </p:sp>
    </p:spTree>
    <p:extLst>
      <p:ext uri="{BB962C8B-B14F-4D97-AF65-F5344CB8AC3E}">
        <p14:creationId xmlns:p14="http://schemas.microsoft.com/office/powerpoint/2010/main" val="2737675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BA240DF-CAB6-4F4C-8D72-5C0E7D0CEF0D}"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40</a:t>
            </a:fld>
            <a:endParaRPr lang="it-IT" altLang="it-IT" sz="1400" b="1">
              <a:solidFill>
                <a:srgbClr val="898989"/>
              </a:solidFill>
              <a:latin typeface="Calibri" panose="020F0502020204030204" pitchFamily="34" charset="0"/>
              <a:cs typeface="Arial" panose="020B0604020202020204" pitchFamily="34" charset="0"/>
            </a:endParaRPr>
          </a:p>
        </p:txBody>
      </p:sp>
      <p:sp>
        <p:nvSpPr>
          <p:cNvPr id="8" name="TextBox 7"/>
          <p:cNvSpPr txBox="1"/>
          <p:nvPr/>
        </p:nvSpPr>
        <p:spPr>
          <a:xfrm>
            <a:off x="2484438" y="1125538"/>
            <a:ext cx="3814762" cy="338137"/>
          </a:xfrm>
          <a:prstGeom prst="rect">
            <a:avLst/>
          </a:prstGeom>
          <a:noFill/>
        </p:spPr>
        <p:txBody>
          <a:bodyPr>
            <a:spAutoFit/>
          </a:bodyPr>
          <a:lstStyle/>
          <a:p>
            <a:pPr algn="ctr">
              <a:defRPr/>
            </a:pPr>
            <a:r>
              <a:rPr lang="it-IT" sz="1600" dirty="0">
                <a:solidFill>
                  <a:srgbClr val="FF0000"/>
                </a:solidFill>
                <a:latin typeface="+mn-lt"/>
                <a:cs typeface="Arial" charset="0"/>
              </a:rPr>
              <a:t>FLUSSO DI CALORE OCEANICO</a:t>
            </a:r>
          </a:p>
        </p:txBody>
      </p:sp>
      <p:sp>
        <p:nvSpPr>
          <p:cNvPr id="9" name="TextBox 8"/>
          <p:cNvSpPr txBox="1"/>
          <p:nvPr/>
        </p:nvSpPr>
        <p:spPr>
          <a:xfrm>
            <a:off x="2699792" y="1844824"/>
            <a:ext cx="5113338" cy="4524375"/>
          </a:xfrm>
          <a:prstGeom prst="rect">
            <a:avLst/>
          </a:prstGeom>
          <a:noFill/>
        </p:spPr>
        <p:txBody>
          <a:bodyPr>
            <a:spAutoFit/>
          </a:bodyPr>
          <a:lstStyle/>
          <a:p>
            <a:pPr algn="just">
              <a:defRPr/>
            </a:pPr>
            <a:r>
              <a:rPr lang="it-IT" sz="1600" dirty="0">
                <a:latin typeface="+mn-lt"/>
                <a:cs typeface="Arial" charset="0"/>
              </a:rPr>
              <a:t>A sinistra è plottato il flusso di calore medio degli oceani e bacini verso l’età della litosfera oceanica corrispondente. I valori maggiori (ma con barre di errore grandi) si trovano nelle parti oceaniche giovani, mentre i valori più bassi (e più precisi) nelle parti vecchie. </a:t>
            </a:r>
          </a:p>
          <a:p>
            <a:pPr algn="just">
              <a:defRPr/>
            </a:pPr>
            <a:r>
              <a:rPr lang="it-IT" sz="1600" dirty="0">
                <a:latin typeface="+mn-lt"/>
                <a:cs typeface="Arial" charset="0"/>
              </a:rPr>
              <a:t>La notevole dispersione in prossimità delle dorsali è dovuta a misure imprecise a causa della circolazione idrotermica dell’acqua marina attraverso la crosta (il repentino raffreddamento di magma provoca contrazione e fratture attraverso le quali entra l’acqua e raffredda il mezzo). D’altro canto i sedimenti di mari profondi sono poco permeabili e, con spessore sufficiente, diventano facilmente impermeabili all’acqua. Nelle parti oceaniche con elevata sedimentazione (più vecchie!), le misure sono più precise.</a:t>
            </a: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pic>
        <p:nvPicPr>
          <p:cNvPr id="655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006475"/>
            <a:ext cx="1439862"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464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89AE356-4891-4648-BFC7-897D97E2563D}"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41</a:t>
            </a:fld>
            <a:endParaRPr lang="it-IT" altLang="it-IT" sz="1400" b="1">
              <a:solidFill>
                <a:srgbClr val="898989"/>
              </a:solidFill>
              <a:latin typeface="Calibri" panose="020F0502020204030204" pitchFamily="34" charset="0"/>
              <a:cs typeface="Arial" panose="020B0604020202020204" pitchFamily="34" charset="0"/>
            </a:endParaRPr>
          </a:p>
        </p:txBody>
      </p:sp>
      <p:sp>
        <p:nvSpPr>
          <p:cNvPr id="9" name="TextBox 8"/>
          <p:cNvSpPr txBox="1"/>
          <p:nvPr/>
        </p:nvSpPr>
        <p:spPr>
          <a:xfrm>
            <a:off x="250825" y="4649788"/>
            <a:ext cx="3816350" cy="2308225"/>
          </a:xfrm>
          <a:prstGeom prst="rect">
            <a:avLst/>
          </a:prstGeom>
          <a:noFill/>
        </p:spPr>
        <p:txBody>
          <a:bodyPr>
            <a:spAutoFit/>
          </a:bodyPr>
          <a:lstStyle/>
          <a:p>
            <a:pPr algn="just">
              <a:defRPr/>
            </a:pPr>
            <a:r>
              <a:rPr lang="it-IT" sz="1600" dirty="0">
                <a:latin typeface="+mn-lt"/>
                <a:cs typeface="Arial" charset="0"/>
              </a:rPr>
              <a:t>Flusso di calore medio per aree ben sedimentate del Nord Pacifico e Nord Atlantico, plottato verso l’età. Curva solida: valore predetto del modello a piastra; curva tratteggiata: valore predetto del mantello con strato termico di confine. </a:t>
            </a: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pic>
        <p:nvPicPr>
          <p:cNvPr id="675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84313"/>
            <a:ext cx="3983037"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1484313"/>
            <a:ext cx="4608513"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716463" y="4549775"/>
            <a:ext cx="3816350" cy="2308225"/>
          </a:xfrm>
          <a:prstGeom prst="rect">
            <a:avLst/>
          </a:prstGeom>
          <a:noFill/>
        </p:spPr>
        <p:txBody>
          <a:bodyPr>
            <a:spAutoFit/>
          </a:bodyPr>
          <a:lstStyle/>
          <a:p>
            <a:pPr algn="just">
              <a:defRPr/>
            </a:pPr>
            <a:r>
              <a:rPr lang="it-IT" sz="1600" dirty="0">
                <a:latin typeface="+mn-lt"/>
                <a:cs typeface="Arial" charset="0"/>
              </a:rPr>
              <a:t>Profondità media per il Nord Atlantico (quadrati) e il Nord Pacifico (cerchi) plottata verso l’età. I puntini indicano la dispersione. Le curve solida e tratteggiata indicano i valori predetti dal mantello a piastra e dal mantello con strato termico di confine.</a:t>
            </a: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spTree>
    <p:extLst>
      <p:ext uri="{BB962C8B-B14F-4D97-AF65-F5344CB8AC3E}">
        <p14:creationId xmlns:p14="http://schemas.microsoft.com/office/powerpoint/2010/main" val="7764412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8" name="Picture 2" descr="Risultati immagini per flusso calore oceani immag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484784"/>
            <a:ext cx="6768752" cy="501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104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
            <a:off x="298450" y="1323975"/>
            <a:ext cx="2905125"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5C2340F-AEF9-4507-A30D-56CD70125B31}"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43</a:t>
            </a:fld>
            <a:endParaRPr lang="it-IT" altLang="it-IT" sz="1400" b="1">
              <a:solidFill>
                <a:srgbClr val="898989"/>
              </a:solidFill>
              <a:latin typeface="Calibri" panose="020F0502020204030204" pitchFamily="34" charset="0"/>
              <a:cs typeface="Arial" panose="020B0604020202020204" pitchFamily="34" charset="0"/>
            </a:endParaRPr>
          </a:p>
        </p:txBody>
      </p:sp>
      <p:sp>
        <p:nvSpPr>
          <p:cNvPr id="16" name="TextBox 15"/>
          <p:cNvSpPr txBox="1"/>
          <p:nvPr/>
        </p:nvSpPr>
        <p:spPr>
          <a:xfrm>
            <a:off x="4211638" y="1557338"/>
            <a:ext cx="4932362" cy="3538537"/>
          </a:xfrm>
          <a:prstGeom prst="rect">
            <a:avLst/>
          </a:prstGeom>
          <a:noFill/>
        </p:spPr>
        <p:txBody>
          <a:bodyPr>
            <a:spAutoFit/>
          </a:bodyPr>
          <a:lstStyle/>
          <a:p>
            <a:pPr>
              <a:defRPr/>
            </a:pPr>
            <a:r>
              <a:rPr lang="it-IT" sz="1600" dirty="0">
                <a:latin typeface="+mn-lt"/>
                <a:cs typeface="Arial" charset="0"/>
              </a:rPr>
              <a:t>Il flusso di calore nei continenti è più difficile da capire. Esso è affetto da molti fattori transienti (erosioni, deposizioni, glaciazioni, concentrazioni locali di elementi radioattivi). I valori comunque decrescono con l’età.: ciò potrebbe essere dovuto al raffreddamento ed inspessimento della litosfera come per gli oceani, oppure gli elementi radioattivi diminuiscono causa l’erosione. I valori per età minori di 800 Ma sono comunque molto difficili da interpretare.</a:t>
            </a:r>
          </a:p>
          <a:p>
            <a:pPr>
              <a:defRPr/>
            </a:pPr>
            <a:r>
              <a:rPr lang="it-IT" sz="1600" dirty="0">
                <a:latin typeface="+mn-lt"/>
                <a:cs typeface="Arial" charset="0"/>
              </a:rPr>
              <a:t>In certe aree specifiche, dette province di flusso di calore, esiste una </a:t>
            </a:r>
            <a:r>
              <a:rPr lang="it-IT" sz="1600" dirty="0">
                <a:solidFill>
                  <a:srgbClr val="00B0F0"/>
                </a:solidFill>
                <a:latin typeface="+mn-lt"/>
                <a:cs typeface="Arial" charset="0"/>
              </a:rPr>
              <a:t>relazione lineare empirica </a:t>
            </a:r>
            <a:r>
              <a:rPr lang="it-IT" sz="1600" dirty="0">
                <a:latin typeface="+mn-lt"/>
                <a:cs typeface="Arial" charset="0"/>
              </a:rPr>
              <a:t>tra il flusso di calore misurato in superficie e la generazione radioattiva di calore, che permette di stimare il contributo di quest’ultima al flusso di calore:</a:t>
            </a:r>
          </a:p>
        </p:txBody>
      </p:sp>
      <p:sp>
        <p:nvSpPr>
          <p:cNvPr id="9" name="TextBox 8"/>
          <p:cNvSpPr txBox="1"/>
          <p:nvPr/>
        </p:nvSpPr>
        <p:spPr>
          <a:xfrm>
            <a:off x="2305050" y="930275"/>
            <a:ext cx="3814763" cy="338138"/>
          </a:xfrm>
          <a:prstGeom prst="rect">
            <a:avLst/>
          </a:prstGeom>
          <a:noFill/>
        </p:spPr>
        <p:txBody>
          <a:bodyPr>
            <a:spAutoFit/>
          </a:bodyPr>
          <a:lstStyle/>
          <a:p>
            <a:pPr algn="ctr">
              <a:defRPr/>
            </a:pPr>
            <a:r>
              <a:rPr lang="it-IT" sz="1600" dirty="0">
                <a:solidFill>
                  <a:srgbClr val="FF0000"/>
                </a:solidFill>
                <a:latin typeface="+mn-lt"/>
                <a:cs typeface="Arial" charset="0"/>
              </a:rPr>
              <a:t>FLUSSO DI CALORE CONTINENTALE</a:t>
            </a:r>
          </a:p>
        </p:txBody>
      </p:sp>
      <p:pic>
        <p:nvPicPr>
          <p:cNvPr id="8192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
            <a:off x="468313" y="3716338"/>
            <a:ext cx="2519362"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95288" y="3284538"/>
            <a:ext cx="3313112" cy="277812"/>
          </a:xfrm>
          <a:prstGeom prst="rect">
            <a:avLst/>
          </a:prstGeom>
          <a:noFill/>
        </p:spPr>
        <p:txBody>
          <a:bodyPr>
            <a:spAutoFit/>
          </a:bodyPr>
          <a:lstStyle/>
          <a:p>
            <a:pPr>
              <a:defRPr/>
            </a:pPr>
            <a:r>
              <a:rPr lang="it-IT" sz="1200" dirty="0">
                <a:latin typeface="+mn-lt"/>
                <a:cs typeface="Arial" charset="0"/>
              </a:rPr>
              <a:t>flusso di calore verso l’età per le zone continentali</a:t>
            </a:r>
          </a:p>
        </p:txBody>
      </p:sp>
      <p:sp>
        <p:nvSpPr>
          <p:cNvPr id="13" name="TextBox 12"/>
          <p:cNvSpPr txBox="1"/>
          <p:nvPr/>
        </p:nvSpPr>
        <p:spPr>
          <a:xfrm>
            <a:off x="250825" y="6334125"/>
            <a:ext cx="3600450" cy="461963"/>
          </a:xfrm>
          <a:prstGeom prst="rect">
            <a:avLst/>
          </a:prstGeom>
          <a:noFill/>
        </p:spPr>
        <p:txBody>
          <a:bodyPr>
            <a:spAutoFit/>
          </a:bodyPr>
          <a:lstStyle/>
          <a:p>
            <a:pPr>
              <a:defRPr/>
            </a:pPr>
            <a:r>
              <a:rPr lang="it-IT" sz="1200" dirty="0">
                <a:latin typeface="+mn-lt"/>
                <a:cs typeface="Arial" charset="0"/>
              </a:rPr>
              <a:t>flusso di calore misurato Q</a:t>
            </a:r>
            <a:r>
              <a:rPr lang="it-IT" sz="1200" baseline="-25000" dirty="0">
                <a:latin typeface="+mn-lt"/>
                <a:cs typeface="Arial" charset="0"/>
              </a:rPr>
              <a:t>0 </a:t>
            </a:r>
            <a:r>
              <a:rPr lang="it-IT" sz="1200" dirty="0">
                <a:latin typeface="+mn-lt"/>
                <a:cs typeface="Arial" charset="0"/>
              </a:rPr>
              <a:t>verso la generazione interna di calore (Stati Uniti orientali)</a:t>
            </a:r>
          </a:p>
        </p:txBody>
      </p:sp>
      <p:graphicFrame>
        <p:nvGraphicFramePr>
          <p:cNvPr id="81929" name="Object 4"/>
          <p:cNvGraphicFramePr>
            <a:graphicFrameLocks noChangeAspect="1"/>
          </p:cNvGraphicFramePr>
          <p:nvPr/>
        </p:nvGraphicFramePr>
        <p:xfrm>
          <a:off x="5724525" y="5384800"/>
          <a:ext cx="1344613" cy="347663"/>
        </p:xfrm>
        <a:graphic>
          <a:graphicData uri="http://schemas.openxmlformats.org/presentationml/2006/ole">
            <mc:AlternateContent xmlns:mc="http://schemas.openxmlformats.org/markup-compatibility/2006">
              <mc:Choice xmlns:v="urn:schemas-microsoft-com:vml" Requires="v">
                <p:oleObj spid="_x0000_s180244" name="Equation" r:id="rId6" imgW="876300" imgH="228600" progId="Equation.3">
                  <p:embed/>
                </p:oleObj>
              </mc:Choice>
              <mc:Fallback>
                <p:oleObj name="Equation" r:id="rId6" imgW="8763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525" y="5384800"/>
                        <a:ext cx="1344613"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TextBox 14"/>
          <p:cNvSpPr txBox="1"/>
          <p:nvPr/>
        </p:nvSpPr>
        <p:spPr>
          <a:xfrm>
            <a:off x="4356100" y="5692775"/>
            <a:ext cx="4608513" cy="831850"/>
          </a:xfrm>
          <a:prstGeom prst="rect">
            <a:avLst/>
          </a:prstGeom>
          <a:noFill/>
        </p:spPr>
        <p:txBody>
          <a:bodyPr>
            <a:spAutoFit/>
          </a:bodyPr>
          <a:lstStyle/>
          <a:p>
            <a:pPr>
              <a:defRPr/>
            </a:pPr>
            <a:r>
              <a:rPr lang="it-IT" sz="1600" dirty="0">
                <a:latin typeface="+mn-lt"/>
                <a:cs typeface="Arial" charset="0"/>
              </a:rPr>
              <a:t>Con q</a:t>
            </a:r>
            <a:r>
              <a:rPr lang="it-IT" sz="1600" baseline="-25000" dirty="0">
                <a:latin typeface="+mn-lt"/>
                <a:cs typeface="Arial" charset="0"/>
              </a:rPr>
              <a:t>r</a:t>
            </a:r>
            <a:r>
              <a:rPr lang="it-IT" sz="1600" dirty="0">
                <a:latin typeface="+mn-lt"/>
                <a:cs typeface="Arial" charset="0"/>
              </a:rPr>
              <a:t> e D costanti che caratterizzano una data provincia (e.g. q</a:t>
            </a:r>
            <a:r>
              <a:rPr lang="it-IT" sz="1600" baseline="-25000" dirty="0">
                <a:latin typeface="+mn-lt"/>
                <a:cs typeface="Arial" charset="0"/>
              </a:rPr>
              <a:t>r</a:t>
            </a:r>
            <a:r>
              <a:rPr lang="it-IT" sz="1600" dirty="0">
                <a:latin typeface="+mn-lt"/>
                <a:cs typeface="Arial" charset="0"/>
              </a:rPr>
              <a:t>=33mWm</a:t>
            </a:r>
            <a:r>
              <a:rPr lang="it-IT" sz="1600" baseline="30000" dirty="0">
                <a:latin typeface="+mn-lt"/>
                <a:cs typeface="Arial" charset="0"/>
              </a:rPr>
              <a:t>-2</a:t>
            </a:r>
            <a:r>
              <a:rPr lang="it-IT" sz="1600" dirty="0">
                <a:latin typeface="+mn-lt"/>
                <a:cs typeface="Arial" charset="0"/>
              </a:rPr>
              <a:t>, D=7.5 km per gli Stati Uniti orientali)</a:t>
            </a:r>
          </a:p>
        </p:txBody>
      </p:sp>
    </p:spTree>
    <p:extLst>
      <p:ext uri="{BB962C8B-B14F-4D97-AF65-F5344CB8AC3E}">
        <p14:creationId xmlns:p14="http://schemas.microsoft.com/office/powerpoint/2010/main" val="1515887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0832207-431A-4C42-BBC0-6B5500CF1866}"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44</a:t>
            </a:fld>
            <a:endParaRPr lang="it-IT" altLang="it-IT" sz="1400" b="1">
              <a:solidFill>
                <a:srgbClr val="898989"/>
              </a:solidFill>
              <a:latin typeface="Calibri" panose="020F0502020204030204" pitchFamily="34" charset="0"/>
              <a:cs typeface="Arial" panose="020B0604020202020204" pitchFamily="34" charset="0"/>
            </a:endParaRPr>
          </a:p>
        </p:txBody>
      </p:sp>
      <p:sp>
        <p:nvSpPr>
          <p:cNvPr id="23" name="TextBox 22"/>
          <p:cNvSpPr txBox="1"/>
          <p:nvPr/>
        </p:nvSpPr>
        <p:spPr>
          <a:xfrm>
            <a:off x="179388" y="1916113"/>
            <a:ext cx="8713787" cy="3046988"/>
          </a:xfrm>
          <a:prstGeom prst="rect">
            <a:avLst/>
          </a:prstGeom>
          <a:noFill/>
        </p:spPr>
        <p:txBody>
          <a:bodyPr>
            <a:spAutoFit/>
          </a:bodyPr>
          <a:lstStyle/>
          <a:p>
            <a:pPr marL="342900" indent="-342900" algn="just">
              <a:buFontTx/>
              <a:buAutoNum type="arabicPeriod"/>
              <a:defRPr/>
            </a:pPr>
            <a:r>
              <a:rPr lang="it-IT" sz="1600" dirty="0">
                <a:latin typeface="+mn-lt"/>
                <a:cs typeface="Arial" charset="0"/>
              </a:rPr>
              <a:t>La maggior parte della variazione nel flusso di calore misurato in superficie è dovuto alla generazione di calore nella crosta;</a:t>
            </a:r>
          </a:p>
          <a:p>
            <a:pPr marL="342900" indent="-342900" algn="just">
              <a:buFontTx/>
              <a:buAutoNum type="arabicPeriod"/>
              <a:defRPr/>
            </a:pPr>
            <a:endParaRPr lang="it-IT" sz="1600" dirty="0">
              <a:latin typeface="+mn-lt"/>
              <a:cs typeface="Arial" charset="0"/>
            </a:endParaRPr>
          </a:p>
          <a:p>
            <a:pPr marL="342900" indent="-342900" algn="just">
              <a:buFont typeface="+mj-lt"/>
              <a:buAutoNum type="arabicPeriod"/>
              <a:defRPr/>
            </a:pPr>
            <a:r>
              <a:rPr lang="it-IT" sz="1600" dirty="0">
                <a:latin typeface="+mn-lt"/>
                <a:cs typeface="Arial" charset="0"/>
              </a:rPr>
              <a:t>Il flusso di calore ridotto q</a:t>
            </a:r>
            <a:r>
              <a:rPr lang="it-IT" sz="1600" baseline="-25000" dirty="0">
                <a:latin typeface="+mn-lt"/>
                <a:cs typeface="Arial" charset="0"/>
              </a:rPr>
              <a:t>r</a:t>
            </a:r>
            <a:r>
              <a:rPr lang="it-IT" sz="1600" dirty="0">
                <a:latin typeface="+mn-lt"/>
                <a:cs typeface="Arial" charset="0"/>
              </a:rPr>
              <a:t> dà una misura ragionevole del flusso di calore alla base della crosta;</a:t>
            </a:r>
          </a:p>
          <a:p>
            <a:pPr marL="342900" indent="-342900" algn="just">
              <a:buFont typeface="+mj-lt"/>
              <a:buAutoNum type="arabicPeriod"/>
              <a:defRPr/>
            </a:pPr>
            <a:endParaRPr lang="it-IT" sz="1600" dirty="0">
              <a:latin typeface="+mn-lt"/>
              <a:cs typeface="Arial" charset="0"/>
            </a:endParaRPr>
          </a:p>
          <a:p>
            <a:pPr marL="342900" indent="-342900" algn="just">
              <a:buFont typeface="+mj-lt"/>
              <a:buAutoNum type="arabicPeriod"/>
              <a:defRPr/>
            </a:pPr>
            <a:r>
              <a:rPr lang="it-IT" sz="1600" dirty="0">
                <a:latin typeface="+mn-lt"/>
                <a:cs typeface="Arial" charset="0"/>
              </a:rPr>
              <a:t>Per età &gt; 300 Ma q</a:t>
            </a:r>
            <a:r>
              <a:rPr lang="it-IT" sz="1600" baseline="-25000" dirty="0">
                <a:latin typeface="+mn-lt"/>
                <a:cs typeface="Arial" charset="0"/>
              </a:rPr>
              <a:t>r</a:t>
            </a:r>
            <a:r>
              <a:rPr lang="it-IT" sz="1600" dirty="0">
                <a:latin typeface="+mn-lt"/>
                <a:cs typeface="Arial" charset="0"/>
              </a:rPr>
              <a:t> è quasi costante e vale q</a:t>
            </a:r>
            <a:r>
              <a:rPr lang="it-IT" sz="1600" baseline="-25000" dirty="0">
                <a:latin typeface="+mn-lt"/>
                <a:cs typeface="Arial" charset="0"/>
              </a:rPr>
              <a:t>r</a:t>
            </a:r>
            <a:r>
              <a:rPr lang="it-IT" sz="1600" dirty="0">
                <a:latin typeface="+mn-lt"/>
                <a:cs typeface="Arial" charset="0"/>
              </a:rPr>
              <a:t>≈25x10</a:t>
            </a:r>
            <a:r>
              <a:rPr lang="it-IT" sz="1600" baseline="30000" dirty="0">
                <a:latin typeface="+mn-lt"/>
                <a:cs typeface="Arial" charset="0"/>
              </a:rPr>
              <a:t>-3</a:t>
            </a:r>
            <a:r>
              <a:rPr lang="it-IT" sz="1600" dirty="0">
                <a:latin typeface="+mn-lt"/>
                <a:cs typeface="Arial" charset="0"/>
              </a:rPr>
              <a:t>Wm</a:t>
            </a:r>
            <a:r>
              <a:rPr lang="it-IT" sz="1600" baseline="30000" dirty="0">
                <a:latin typeface="+mn-lt"/>
                <a:cs typeface="Arial" charset="0"/>
              </a:rPr>
              <a:t>-2</a:t>
            </a:r>
            <a:r>
              <a:rPr lang="it-IT" sz="1600" dirty="0">
                <a:latin typeface="+mn-lt"/>
                <a:cs typeface="Arial" charset="0"/>
              </a:rPr>
              <a:t>, tale valore è spiegato dal modello a piastra della litosfera oceanica;</a:t>
            </a:r>
          </a:p>
          <a:p>
            <a:pPr marL="342900" indent="-342900" algn="just">
              <a:buFont typeface="+mj-lt"/>
              <a:buAutoNum type="arabicPeriod"/>
              <a:defRPr/>
            </a:pPr>
            <a:endParaRPr lang="it-IT" sz="1600" dirty="0">
              <a:latin typeface="+mn-lt"/>
              <a:cs typeface="Arial" charset="0"/>
            </a:endParaRPr>
          </a:p>
          <a:p>
            <a:pPr marL="342900" indent="-342900" algn="just">
              <a:buFont typeface="+mj-lt"/>
              <a:buAutoNum type="arabicPeriod"/>
              <a:defRPr/>
            </a:pPr>
            <a:r>
              <a:rPr lang="it-IT" sz="1600" dirty="0">
                <a:latin typeface="+mn-lt"/>
                <a:cs typeface="Arial" charset="0"/>
              </a:rPr>
              <a:t>Il confronto tra varie geoterme ottenute per diversi modelli e dalle conclusioni al punto 3 ci indica che non esistono grandi differenze tra la struttura termale della litosfera oceanica e quella continentale (sotto gli 80 km di profondità). Pertanto le disparità risultano dovute alla loro diversa età. </a:t>
            </a:r>
          </a:p>
        </p:txBody>
      </p:sp>
      <p:sp>
        <p:nvSpPr>
          <p:cNvPr id="11" name="TextBox 10"/>
          <p:cNvSpPr txBox="1"/>
          <p:nvPr/>
        </p:nvSpPr>
        <p:spPr>
          <a:xfrm>
            <a:off x="2268538" y="1196975"/>
            <a:ext cx="3814762" cy="338138"/>
          </a:xfrm>
          <a:prstGeom prst="rect">
            <a:avLst/>
          </a:prstGeom>
          <a:noFill/>
        </p:spPr>
        <p:txBody>
          <a:bodyPr>
            <a:spAutoFit/>
          </a:bodyPr>
          <a:lstStyle/>
          <a:p>
            <a:pPr algn="ctr">
              <a:defRPr/>
            </a:pPr>
            <a:r>
              <a:rPr lang="it-IT" sz="1600" dirty="0">
                <a:solidFill>
                  <a:srgbClr val="FF0000"/>
                </a:solidFill>
                <a:latin typeface="+mn-lt"/>
                <a:cs typeface="Arial" charset="0"/>
              </a:rPr>
              <a:t>RIASSUMENDO:</a:t>
            </a:r>
          </a:p>
        </p:txBody>
      </p:sp>
    </p:spTree>
    <p:extLst>
      <p:ext uri="{BB962C8B-B14F-4D97-AF65-F5344CB8AC3E}">
        <p14:creationId xmlns:p14="http://schemas.microsoft.com/office/powerpoint/2010/main" val="38110470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C1F972C-26B4-4013-82DD-43547FA7F561}"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45</a:t>
            </a:fld>
            <a:endParaRPr lang="it-IT" altLang="it-IT" sz="1400" b="1">
              <a:solidFill>
                <a:srgbClr val="898989"/>
              </a:solidFill>
              <a:latin typeface="Calibri" panose="020F0502020204030204" pitchFamily="34" charset="0"/>
              <a:cs typeface="Arial" panose="020B0604020202020204" pitchFamily="34" charset="0"/>
            </a:endParaRPr>
          </a:p>
        </p:txBody>
      </p:sp>
      <p:sp>
        <p:nvSpPr>
          <p:cNvPr id="23" name="TextBox 22"/>
          <p:cNvSpPr txBox="1"/>
          <p:nvPr/>
        </p:nvSpPr>
        <p:spPr>
          <a:xfrm>
            <a:off x="179388" y="1523501"/>
            <a:ext cx="8713787" cy="2800350"/>
          </a:xfrm>
          <a:prstGeom prst="rect">
            <a:avLst/>
          </a:prstGeom>
          <a:noFill/>
        </p:spPr>
        <p:txBody>
          <a:bodyPr>
            <a:spAutoFit/>
          </a:bodyPr>
          <a:lstStyle/>
          <a:p>
            <a:pPr indent="-342900" algn="just">
              <a:defRPr/>
            </a:pPr>
            <a:r>
              <a:rPr lang="it-IT" sz="1600" dirty="0">
                <a:latin typeface="+mn-lt"/>
                <a:cs typeface="Arial" charset="0"/>
              </a:rPr>
              <a:t>Si suppone che nel mantello la </a:t>
            </a:r>
            <a:r>
              <a:rPr lang="it-IT" sz="1600" dirty="0">
                <a:solidFill>
                  <a:srgbClr val="00B0F0"/>
                </a:solidFill>
                <a:latin typeface="+mn-lt"/>
                <a:cs typeface="Arial" charset="0"/>
              </a:rPr>
              <a:t>convezione</a:t>
            </a:r>
            <a:r>
              <a:rPr lang="it-IT" sz="1600" dirty="0">
                <a:latin typeface="+mn-lt"/>
                <a:cs typeface="Arial" charset="0"/>
              </a:rPr>
              <a:t> gioca un </a:t>
            </a:r>
            <a:r>
              <a:rPr lang="it-IT" sz="1600" dirty="0">
                <a:solidFill>
                  <a:srgbClr val="00B0F0"/>
                </a:solidFill>
                <a:latin typeface="+mn-lt"/>
                <a:cs typeface="Arial" charset="0"/>
              </a:rPr>
              <a:t>ruolo primario </a:t>
            </a:r>
            <a:r>
              <a:rPr lang="it-IT" sz="1600" dirty="0">
                <a:latin typeface="+mn-lt"/>
                <a:cs typeface="Arial" charset="0"/>
              </a:rPr>
              <a:t>nel trasferimento di calore, che pertanto avviene ad un ritmo più elevato che non per conduzione. Il gradiente di temperatura e le temperature risultano quindi molto più basse. All’interno di un fluido in convezione il gradiente di temperatura è circa adiabatico. Per spiegare tale concetto consideriamo un’unità di roccia alla profondità z e alla temperatura T che improvvisamente risale alla profondità z’&lt; z. Assumiamo l’unità di roccia sia un sistema chiuso (entropia costante) e consideriamone il cambio di temperatura. Nel raggiungere la posizione z’ risulta più calda delle rocce circostanti; però prima si trovava a pressioni superiori e pertanto ora si espande e quindi si raffredda! Se la temperatura a cui si raffredda è quella delle rocce circostanti, allora il gradiente di temperatura della colonna di roccia è detto </a:t>
            </a:r>
            <a:r>
              <a:rPr lang="it-IT" sz="1600" dirty="0">
                <a:solidFill>
                  <a:srgbClr val="00B0F0"/>
                </a:solidFill>
                <a:latin typeface="+mn-lt"/>
                <a:cs typeface="Arial" charset="0"/>
              </a:rPr>
              <a:t>adiabatico</a:t>
            </a:r>
            <a:r>
              <a:rPr lang="it-IT" sz="1600" dirty="0">
                <a:latin typeface="+mn-lt"/>
                <a:cs typeface="Arial" charset="0"/>
              </a:rPr>
              <a:t>.</a:t>
            </a:r>
          </a:p>
          <a:p>
            <a:pPr indent="-342900" algn="just">
              <a:defRPr/>
            </a:pPr>
            <a:r>
              <a:rPr lang="it-IT" sz="1600" dirty="0">
                <a:latin typeface="+mn-lt"/>
                <a:cs typeface="Arial" charset="0"/>
              </a:rPr>
              <a:t>Si può dimostrare che per un gradiente adiabatico la variazione di temperatura con il raggio terrestre r è dato da:  </a:t>
            </a:r>
          </a:p>
        </p:txBody>
      </p:sp>
      <p:sp>
        <p:nvSpPr>
          <p:cNvPr id="11" name="TextBox 10"/>
          <p:cNvSpPr txBox="1"/>
          <p:nvPr/>
        </p:nvSpPr>
        <p:spPr>
          <a:xfrm>
            <a:off x="2268538" y="1003300"/>
            <a:ext cx="3814762" cy="338138"/>
          </a:xfrm>
          <a:prstGeom prst="rect">
            <a:avLst/>
          </a:prstGeom>
          <a:noFill/>
        </p:spPr>
        <p:txBody>
          <a:bodyPr>
            <a:spAutoFit/>
          </a:bodyPr>
          <a:lstStyle/>
          <a:p>
            <a:pPr algn="ctr">
              <a:defRPr/>
            </a:pPr>
            <a:r>
              <a:rPr lang="it-IT" sz="1600" dirty="0">
                <a:solidFill>
                  <a:srgbClr val="FF0000"/>
                </a:solidFill>
                <a:latin typeface="+mn-lt"/>
                <a:cs typeface="Arial" charset="0"/>
              </a:rPr>
              <a:t>STRUTTURA TERMICA DEL MANTELLO</a:t>
            </a:r>
          </a:p>
        </p:txBody>
      </p:sp>
      <p:sp>
        <p:nvSpPr>
          <p:cNvPr id="12" name="TextBox 11"/>
          <p:cNvSpPr txBox="1"/>
          <p:nvPr/>
        </p:nvSpPr>
        <p:spPr>
          <a:xfrm>
            <a:off x="179388" y="4860562"/>
            <a:ext cx="8856662" cy="830997"/>
          </a:xfrm>
          <a:prstGeom prst="rect">
            <a:avLst/>
          </a:prstGeom>
          <a:noFill/>
        </p:spPr>
        <p:txBody>
          <a:bodyPr>
            <a:spAutoFit/>
          </a:bodyPr>
          <a:lstStyle/>
          <a:p>
            <a:pPr algn="just">
              <a:defRPr/>
            </a:pPr>
            <a:r>
              <a:rPr lang="it-IT" sz="1600" dirty="0">
                <a:latin typeface="+mn-lt"/>
                <a:cs typeface="Arial" charset="0"/>
              </a:rPr>
              <a:t>Per il mantello superiore (astenosfera) il gradiente adiabatico di temperatura risulta circa 0.5°C/km [assumendo i valori T=1573K, </a:t>
            </a:r>
            <a:r>
              <a:rPr lang="el-GR" sz="1600" dirty="0">
                <a:latin typeface="+mn-lt"/>
                <a:cs typeface="Arial" charset="0"/>
              </a:rPr>
              <a:t>α</a:t>
            </a:r>
            <a:r>
              <a:rPr lang="it-IT" sz="1600" dirty="0">
                <a:latin typeface="+mn-lt"/>
                <a:cs typeface="Arial" charset="0"/>
              </a:rPr>
              <a:t>=3x10</a:t>
            </a:r>
            <a:r>
              <a:rPr lang="it-IT" sz="1600" baseline="30000" dirty="0">
                <a:latin typeface="+mn-lt"/>
                <a:cs typeface="Arial" charset="0"/>
              </a:rPr>
              <a:t>-5</a:t>
            </a:r>
            <a:r>
              <a:rPr lang="it-IT" sz="1600" dirty="0">
                <a:latin typeface="+mn-lt"/>
                <a:cs typeface="Arial" charset="0"/>
              </a:rPr>
              <a:t>°C</a:t>
            </a:r>
            <a:r>
              <a:rPr lang="it-IT" sz="1600" baseline="30000" dirty="0">
                <a:latin typeface="+mn-lt"/>
                <a:cs typeface="Arial" charset="0"/>
              </a:rPr>
              <a:t>-1</a:t>
            </a:r>
            <a:r>
              <a:rPr lang="it-IT" sz="1600" dirty="0">
                <a:latin typeface="+mn-lt"/>
                <a:cs typeface="Arial" charset="0"/>
              </a:rPr>
              <a:t>, g=9.8ms</a:t>
            </a:r>
            <a:r>
              <a:rPr lang="it-IT" sz="1600" baseline="30000" dirty="0">
                <a:latin typeface="+mn-lt"/>
                <a:cs typeface="Arial" charset="0"/>
              </a:rPr>
              <a:t>-2</a:t>
            </a:r>
            <a:r>
              <a:rPr lang="it-IT" sz="1600" dirty="0">
                <a:latin typeface="+mn-lt"/>
                <a:cs typeface="Arial" charset="0"/>
              </a:rPr>
              <a:t>, cp=10</a:t>
            </a:r>
            <a:r>
              <a:rPr lang="it-IT" sz="1600" baseline="30000" dirty="0">
                <a:latin typeface="+mn-lt"/>
                <a:cs typeface="Arial" charset="0"/>
              </a:rPr>
              <a:t>3</a:t>
            </a:r>
            <a:r>
              <a:rPr lang="it-IT" sz="1600" dirty="0">
                <a:latin typeface="+mn-lt"/>
                <a:cs typeface="Arial" charset="0"/>
              </a:rPr>
              <a:t>Jkg</a:t>
            </a:r>
            <a:r>
              <a:rPr lang="it-IT" sz="1600" baseline="30000" dirty="0">
                <a:latin typeface="+mn-lt"/>
                <a:cs typeface="Arial" charset="0"/>
              </a:rPr>
              <a:t>-1</a:t>
            </a:r>
            <a:r>
              <a:rPr lang="it-IT" sz="1600" dirty="0">
                <a:latin typeface="+mn-lt"/>
                <a:cs typeface="Arial" charset="0"/>
              </a:rPr>
              <a:t>°C</a:t>
            </a:r>
            <a:r>
              <a:rPr lang="it-IT" sz="1600" baseline="30000" dirty="0">
                <a:latin typeface="+mn-lt"/>
                <a:cs typeface="Arial" charset="0"/>
              </a:rPr>
              <a:t>-1</a:t>
            </a:r>
            <a:r>
              <a:rPr lang="it-IT" sz="1600" dirty="0">
                <a:latin typeface="+mn-lt"/>
                <a:cs typeface="Arial" charset="0"/>
              </a:rPr>
              <a:t>]. A profondità più elevate nel mantello (</a:t>
            </a:r>
            <a:r>
              <a:rPr lang="el-GR" sz="1600" dirty="0">
                <a:latin typeface="+mn-lt"/>
                <a:cs typeface="Arial" charset="0"/>
              </a:rPr>
              <a:t>α</a:t>
            </a:r>
            <a:r>
              <a:rPr lang="it-IT" sz="1600" dirty="0">
                <a:latin typeface="+mn-lt"/>
                <a:cs typeface="Arial" charset="0"/>
              </a:rPr>
              <a:t> più piccolo, g più piccolo), il gradiente termico si riduce a 0.3°C/km.</a:t>
            </a:r>
          </a:p>
        </p:txBody>
      </p:sp>
    </p:spTree>
    <p:extLst>
      <p:ext uri="{BB962C8B-B14F-4D97-AF65-F5344CB8AC3E}">
        <p14:creationId xmlns:p14="http://schemas.microsoft.com/office/powerpoint/2010/main" val="511515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755650" y="1150938"/>
            <a:ext cx="2879725" cy="570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FD9EBEE-7CD3-41C7-B921-51382185BB83}"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46</a:t>
            </a:fld>
            <a:endParaRPr lang="it-IT" altLang="it-IT" sz="1400" b="1">
              <a:solidFill>
                <a:srgbClr val="898989"/>
              </a:solidFill>
              <a:latin typeface="Calibri" panose="020F0502020204030204" pitchFamily="34" charset="0"/>
              <a:cs typeface="Arial" panose="020B0604020202020204" pitchFamily="34" charset="0"/>
            </a:endParaRPr>
          </a:p>
        </p:txBody>
      </p:sp>
      <p:sp>
        <p:nvSpPr>
          <p:cNvPr id="23" name="TextBox 22"/>
          <p:cNvSpPr txBox="1"/>
          <p:nvPr/>
        </p:nvSpPr>
        <p:spPr>
          <a:xfrm>
            <a:off x="4787900" y="1628775"/>
            <a:ext cx="4032250" cy="3786188"/>
          </a:xfrm>
          <a:prstGeom prst="rect">
            <a:avLst/>
          </a:prstGeom>
          <a:noFill/>
        </p:spPr>
        <p:txBody>
          <a:bodyPr>
            <a:spAutoFit/>
          </a:bodyPr>
          <a:lstStyle/>
          <a:p>
            <a:pPr indent="-342900" algn="just">
              <a:defRPr/>
            </a:pPr>
            <a:r>
              <a:rPr lang="it-IT" sz="1600" u="sng" dirty="0">
                <a:latin typeface="+mn-lt"/>
                <a:cs typeface="Arial" charset="0"/>
              </a:rPr>
              <a:t>Modelli di profili di temperatura</a:t>
            </a:r>
          </a:p>
          <a:p>
            <a:pPr indent="-342900" algn="just">
              <a:defRPr/>
            </a:pPr>
            <a:endParaRPr lang="it-IT" sz="1600" u="sng" dirty="0">
              <a:latin typeface="+mn-lt"/>
              <a:cs typeface="Arial" charset="0"/>
            </a:endParaRPr>
          </a:p>
          <a:p>
            <a:pPr indent="-342900" algn="just">
              <a:buFontTx/>
              <a:buAutoNum type="alphaLcParenR"/>
              <a:defRPr/>
            </a:pPr>
            <a:r>
              <a:rPr lang="it-IT" sz="1600" dirty="0">
                <a:latin typeface="+mn-lt"/>
                <a:cs typeface="Arial" charset="0"/>
              </a:rPr>
              <a:t>Adiabata di mantello con uno strato termico di confine in superficie od al confine nucleo mantello</a:t>
            </a:r>
          </a:p>
          <a:p>
            <a:pPr indent="-342900" algn="just">
              <a:buFontTx/>
              <a:buAutoNum type="alphaLcParenR"/>
              <a:defRPr/>
            </a:pPr>
            <a:endParaRPr lang="it-IT" sz="1600" dirty="0">
              <a:latin typeface="+mn-lt"/>
              <a:cs typeface="Arial" charset="0"/>
            </a:endParaRPr>
          </a:p>
          <a:p>
            <a:pPr indent="-342900" algn="just">
              <a:buFontTx/>
              <a:buAutoNum type="alphaLcParenR"/>
              <a:defRPr/>
            </a:pPr>
            <a:r>
              <a:rPr lang="it-IT" sz="1600" dirty="0">
                <a:latin typeface="+mn-lt"/>
                <a:cs typeface="Arial" charset="0"/>
              </a:rPr>
              <a:t>Adiabata di mantello con strato termico di confine sia all’inizio che alla fine del mantello inferiore (assunto come sistema separato dal mantello superiore)</a:t>
            </a:r>
          </a:p>
          <a:p>
            <a:pPr indent="-342900" algn="just">
              <a:buFontTx/>
              <a:buAutoNum type="alphaLcParenR"/>
              <a:defRPr/>
            </a:pPr>
            <a:endParaRPr lang="it-IT" sz="1600" dirty="0">
              <a:latin typeface="+mn-lt"/>
              <a:cs typeface="Arial" charset="0"/>
            </a:endParaRPr>
          </a:p>
          <a:p>
            <a:pPr indent="-342900" algn="just">
              <a:buFontTx/>
              <a:buAutoNum type="alphaLcParenR"/>
              <a:defRPr/>
            </a:pPr>
            <a:r>
              <a:rPr lang="it-IT" sz="1600" dirty="0">
                <a:latin typeface="+mn-lt"/>
                <a:cs typeface="Arial" charset="0"/>
              </a:rPr>
              <a:t>Stima alternativa della temperatura nella Terra basata su esperimenti di laboratorio ad alte pressioni ed alte temperature su campioni di ferro. </a:t>
            </a:r>
          </a:p>
        </p:txBody>
      </p:sp>
    </p:spTree>
    <p:extLst>
      <p:ext uri="{BB962C8B-B14F-4D97-AF65-F5344CB8AC3E}">
        <p14:creationId xmlns:p14="http://schemas.microsoft.com/office/powerpoint/2010/main" val="14545709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C1D44D4-C6D5-4552-9F87-178B17E72A13}"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47</a:t>
            </a:fld>
            <a:endParaRPr lang="it-IT" altLang="it-IT" sz="1400" b="1">
              <a:solidFill>
                <a:srgbClr val="898989"/>
              </a:solidFill>
              <a:latin typeface="Calibri" panose="020F0502020204030204" pitchFamily="34" charset="0"/>
              <a:cs typeface="Arial" panose="020B0604020202020204" pitchFamily="34" charset="0"/>
            </a:endParaRPr>
          </a:p>
        </p:txBody>
      </p:sp>
      <p:sp>
        <p:nvSpPr>
          <p:cNvPr id="11" name="TextBox 10"/>
          <p:cNvSpPr txBox="1"/>
          <p:nvPr/>
        </p:nvSpPr>
        <p:spPr>
          <a:xfrm>
            <a:off x="2268538" y="1196975"/>
            <a:ext cx="3814762" cy="338138"/>
          </a:xfrm>
          <a:prstGeom prst="rect">
            <a:avLst/>
          </a:prstGeom>
          <a:noFill/>
        </p:spPr>
        <p:txBody>
          <a:bodyPr>
            <a:spAutoFit/>
          </a:bodyPr>
          <a:lstStyle/>
          <a:p>
            <a:pPr algn="ctr">
              <a:defRPr/>
            </a:pPr>
            <a:r>
              <a:rPr lang="it-IT" sz="1600" dirty="0">
                <a:solidFill>
                  <a:srgbClr val="FF0000"/>
                </a:solidFill>
                <a:latin typeface="+mn-lt"/>
                <a:cs typeface="Arial" charset="0"/>
              </a:rPr>
              <a:t>STRUTTURA TERMICA DEL NUCLEO</a:t>
            </a:r>
          </a:p>
        </p:txBody>
      </p:sp>
      <p:sp>
        <p:nvSpPr>
          <p:cNvPr id="12" name="TextBox 11"/>
          <p:cNvSpPr txBox="1"/>
          <p:nvPr/>
        </p:nvSpPr>
        <p:spPr>
          <a:xfrm>
            <a:off x="107950" y="2506663"/>
            <a:ext cx="8856663" cy="2554287"/>
          </a:xfrm>
          <a:prstGeom prst="rect">
            <a:avLst/>
          </a:prstGeom>
          <a:noFill/>
        </p:spPr>
        <p:txBody>
          <a:bodyPr>
            <a:spAutoFit/>
          </a:bodyPr>
          <a:lstStyle/>
          <a:p>
            <a:pPr algn="just">
              <a:defRPr/>
            </a:pPr>
            <a:r>
              <a:rPr lang="it-IT" sz="1600" dirty="0">
                <a:latin typeface="+mn-lt"/>
                <a:cs typeface="Arial" charset="0"/>
              </a:rPr>
              <a:t>Per stimare il gradiente di temperatura del nucleo esterno possiamo usare il gradiente termico adiabatico, che per valori di T=5773K, </a:t>
            </a:r>
            <a:r>
              <a:rPr lang="el-GR" sz="1600" dirty="0">
                <a:latin typeface="+mn-lt"/>
                <a:cs typeface="Arial" charset="0"/>
              </a:rPr>
              <a:t>α</a:t>
            </a:r>
            <a:r>
              <a:rPr lang="it-IT" sz="1600" dirty="0">
                <a:latin typeface="+mn-lt"/>
                <a:cs typeface="Arial" charset="0"/>
              </a:rPr>
              <a:t>=10</a:t>
            </a:r>
            <a:r>
              <a:rPr lang="it-IT" sz="1600" baseline="30000" dirty="0">
                <a:latin typeface="+mn-lt"/>
                <a:cs typeface="Arial" charset="0"/>
              </a:rPr>
              <a:t>-5</a:t>
            </a:r>
            <a:r>
              <a:rPr lang="it-IT" sz="1600" dirty="0">
                <a:latin typeface="+mn-lt"/>
                <a:cs typeface="Arial" charset="0"/>
              </a:rPr>
              <a:t>°C</a:t>
            </a:r>
            <a:r>
              <a:rPr lang="it-IT" sz="1600" baseline="30000" dirty="0">
                <a:latin typeface="+mn-lt"/>
                <a:cs typeface="Arial" charset="0"/>
              </a:rPr>
              <a:t>-1</a:t>
            </a:r>
            <a:r>
              <a:rPr lang="it-IT" sz="1600" dirty="0">
                <a:latin typeface="+mn-lt"/>
                <a:cs typeface="Arial" charset="0"/>
              </a:rPr>
              <a:t>, g=5ms</a:t>
            </a:r>
            <a:r>
              <a:rPr lang="it-IT" sz="1600" baseline="30000" dirty="0">
                <a:latin typeface="+mn-lt"/>
                <a:cs typeface="Arial" charset="0"/>
              </a:rPr>
              <a:t>-2</a:t>
            </a:r>
            <a:r>
              <a:rPr lang="it-IT" sz="1600" dirty="0">
                <a:latin typeface="+mn-lt"/>
                <a:cs typeface="Arial" charset="0"/>
              </a:rPr>
              <a:t>, cp=5x10</a:t>
            </a:r>
            <a:r>
              <a:rPr lang="it-IT" sz="1600" baseline="30000" dirty="0">
                <a:latin typeface="+mn-lt"/>
                <a:cs typeface="Arial" charset="0"/>
              </a:rPr>
              <a:t>2</a:t>
            </a:r>
            <a:r>
              <a:rPr lang="it-IT" sz="1600" dirty="0">
                <a:latin typeface="+mn-lt"/>
                <a:cs typeface="Arial" charset="0"/>
              </a:rPr>
              <a:t>Jkg</a:t>
            </a:r>
            <a:r>
              <a:rPr lang="it-IT" sz="1600" baseline="30000" dirty="0">
                <a:latin typeface="+mn-lt"/>
                <a:cs typeface="Arial" charset="0"/>
              </a:rPr>
              <a:t>-1</a:t>
            </a:r>
            <a:r>
              <a:rPr lang="it-IT" sz="1600" dirty="0">
                <a:latin typeface="+mn-lt"/>
                <a:cs typeface="Arial" charset="0"/>
              </a:rPr>
              <a:t>°C</a:t>
            </a:r>
            <a:r>
              <a:rPr lang="it-IT" sz="1600" baseline="30000" dirty="0">
                <a:latin typeface="+mn-lt"/>
                <a:cs typeface="Arial" charset="0"/>
              </a:rPr>
              <a:t>-1</a:t>
            </a:r>
            <a:r>
              <a:rPr lang="it-IT" sz="1600" dirty="0">
                <a:latin typeface="+mn-lt"/>
                <a:cs typeface="Arial" charset="0"/>
              </a:rPr>
              <a:t> ci da il valore di 0.6°C/km.</a:t>
            </a:r>
          </a:p>
          <a:p>
            <a:pPr algn="just">
              <a:defRPr/>
            </a:pPr>
            <a:endParaRPr lang="it-IT" sz="1600" dirty="0">
              <a:latin typeface="+mn-lt"/>
              <a:cs typeface="Arial" charset="0"/>
            </a:endParaRPr>
          </a:p>
          <a:p>
            <a:pPr algn="just">
              <a:defRPr/>
            </a:pPr>
            <a:r>
              <a:rPr lang="it-IT" sz="1600" dirty="0">
                <a:latin typeface="+mn-lt"/>
                <a:cs typeface="Arial" charset="0"/>
              </a:rPr>
              <a:t>A causa delle scarse conoscenze delle proprietà fisiche del nucleo esterno, la stima è affetta da un errore di ± 0.3°C/km.</a:t>
            </a:r>
          </a:p>
          <a:p>
            <a:pPr algn="just">
              <a:defRPr/>
            </a:pPr>
            <a:endParaRPr lang="it-IT" sz="1600" dirty="0">
              <a:latin typeface="+mn-lt"/>
              <a:cs typeface="Arial" charset="0"/>
            </a:endParaRPr>
          </a:p>
          <a:p>
            <a:pPr algn="just">
              <a:defRPr/>
            </a:pPr>
            <a:r>
              <a:rPr lang="it-IT" sz="1600" dirty="0">
                <a:latin typeface="+mn-lt"/>
                <a:cs typeface="Arial" charset="0"/>
              </a:rPr>
              <a:t>Una stima della pressione al confine nucleo-mantello è di 136 GPa, di quella al centro della Terra di 360 GPa . Le stime della temperatura al centro della Terra risultano pertanto essere di 6600°C ± 1000°C.</a:t>
            </a:r>
          </a:p>
        </p:txBody>
      </p:sp>
    </p:spTree>
    <p:extLst>
      <p:ext uri="{BB962C8B-B14F-4D97-AF65-F5344CB8AC3E}">
        <p14:creationId xmlns:p14="http://schemas.microsoft.com/office/powerpoint/2010/main" val="36911511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234156" y="972344"/>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it-IT" sz="2800" dirty="0">
                <a:latin typeface="Calibri" panose="020F0502020204030204" pitchFamily="34" charset="0"/>
                <a:ea typeface="ＭＳ Ｐゴシック" panose="020B0600070205080204" pitchFamily="34" charset="-128"/>
              </a:rPr>
              <a:t>Calore della Terra: flusso di calore globale</a:t>
            </a:r>
            <a:endParaRPr lang="en-US" altLang="it-IT" sz="2800" b="0" dirty="0">
              <a:latin typeface="Calibri" panose="020F0502020204030204" pitchFamily="34" charset="0"/>
              <a:ea typeface="ＭＳ Ｐゴシック" panose="020B0600070205080204" pitchFamily="34" charset="-128"/>
            </a:endParaRPr>
          </a:p>
        </p:txBody>
      </p:sp>
      <p:sp>
        <p:nvSpPr>
          <p:cNvPr id="1146885" name="Rectangle 5"/>
          <p:cNvSpPr>
            <a:spLocks noChangeArrowheads="1"/>
          </p:cNvSpPr>
          <p:nvPr/>
        </p:nvSpPr>
        <p:spPr bwMode="auto">
          <a:xfrm>
            <a:off x="179388" y="1479550"/>
            <a:ext cx="878522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1600" b="0" dirty="0">
                <a:latin typeface="Calibri" panose="020F0502020204030204" pitchFamily="34" charset="0"/>
              </a:rPr>
              <a:t> </a:t>
            </a:r>
            <a:r>
              <a:rPr lang="it-IT" altLang="it-IT" sz="1600" dirty="0">
                <a:latin typeface="Calibri" panose="020F0502020204030204" pitchFamily="34" charset="0"/>
              </a:rPr>
              <a:t>Negli ultimi anni è stato assemblato un set di dati globale di valori di flusso di calore, che rappresenta 20.201 siti di flusso di calore. Il set di dati è quasi equamente diviso tra le osservazioni sulla terra (10.337 siti) e negli oceani (9.864 siti).</a:t>
            </a:r>
            <a:endParaRPr lang="en-US" altLang="it-IT" sz="1600" b="0" dirty="0">
              <a:latin typeface="Calibri" panose="020F0502020204030204" pitchFamily="34" charset="0"/>
            </a:endParaRPr>
          </a:p>
          <a:p>
            <a:pPr algn="just" eaLnBrk="1" hangingPunct="1">
              <a:spcBef>
                <a:spcPct val="0"/>
              </a:spcBef>
            </a:pPr>
            <a:endParaRPr lang="en-US" altLang="it-IT" sz="1600" b="0" dirty="0">
              <a:latin typeface="Calibri" panose="020F0502020204030204" pitchFamily="34" charset="0"/>
            </a:endParaRPr>
          </a:p>
          <a:p>
            <a:pPr algn="just">
              <a:spcBef>
                <a:spcPct val="0"/>
              </a:spcBef>
            </a:pPr>
            <a:r>
              <a:rPr lang="en-US" altLang="it-IT" sz="1600" b="0" dirty="0">
                <a:latin typeface="Calibri" panose="020F0502020204030204" pitchFamily="34" charset="0"/>
              </a:rPr>
              <a:t> </a:t>
            </a:r>
            <a:r>
              <a:rPr lang="it-IT" altLang="it-IT" sz="1600" dirty="0">
                <a:latin typeface="Calibri" panose="020F0502020204030204" pitchFamily="34" charset="0"/>
              </a:rPr>
              <a:t>Gli istogrammi dei valori di flusso di calore sono distribuiti su un ampio intervallo per ciascun dominio. Le distribuzioni hanno caratteristiche simili, che vanno da valori molto bassi, quasi zero, a più di 200 mWm-2. I valori alti nei continenti provengono da regioni vulcaniche e </a:t>
            </a:r>
            <a:r>
              <a:rPr lang="it-IT" altLang="it-IT" sz="1600" dirty="0" err="1">
                <a:latin typeface="Calibri" panose="020F0502020204030204" pitchFamily="34" charset="0"/>
              </a:rPr>
              <a:t>tettonicamente</a:t>
            </a:r>
            <a:r>
              <a:rPr lang="it-IT" altLang="it-IT" sz="1600" dirty="0">
                <a:latin typeface="Calibri" panose="020F0502020204030204" pitchFamily="34" charset="0"/>
              </a:rPr>
              <a:t> attive, mentre i valori più alti negli oceani si trovano vicino agli assi delle dorsali oceaniche</a:t>
            </a:r>
            <a:r>
              <a:rPr lang="en-US" altLang="it-IT" sz="1600" b="0" dirty="0">
                <a:latin typeface="Calibri" panose="020F0502020204030204" pitchFamily="34" charset="0"/>
              </a:rPr>
              <a:t>.</a:t>
            </a:r>
          </a:p>
        </p:txBody>
      </p:sp>
      <p:pic>
        <p:nvPicPr>
          <p:cNvPr id="11468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289" y="3541713"/>
            <a:ext cx="2975392" cy="3203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46887" name="Rectangle 7"/>
          <p:cNvSpPr>
            <a:spLocks noChangeArrowheads="1"/>
          </p:cNvSpPr>
          <p:nvPr/>
        </p:nvSpPr>
        <p:spPr bwMode="auto">
          <a:xfrm>
            <a:off x="234156" y="3572663"/>
            <a:ext cx="5256212"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None/>
            </a:pPr>
            <a:r>
              <a:rPr lang="it-IT" altLang="it-IT" sz="1600" dirty="0">
                <a:latin typeface="Calibri" panose="020F0502020204030204" pitchFamily="34" charset="0"/>
              </a:rPr>
              <a:t>Per determinare le statistiche globali sul flusso di calore, la frazione della superficie terrestre avente una data età viene moltiplicata per il flusso di calore medio misurato per quel dominio di età. La somma ponderata fornisce un flusso di calore medio di 65 mWm-2 per il set di dati continentali. I dati oceanici devono essere corretti per la circolazione idrotermale nella crosta giovane; il flusso di calore medio ponderato per area è quindi 101 mWm-2 per il set di dati oceanici. Gli oceani coprono il 60,6% e i continenti il 39,4% della superficie terrestre, quest'ultima cifra include il 9,1% per le piattaforme continentali e altre croste continentali sommerse. Il flusso di calore medio globale ponderato è 87 mWm-1</a:t>
            </a:r>
            <a:endParaRPr lang="en-US" altLang="it-IT" sz="1600" b="0" baseline="30000" dirty="0">
              <a:latin typeface="Calibri" panose="020F0502020204030204" pitchFamily="34" charset="0"/>
            </a:endParaRPr>
          </a:p>
        </p:txBody>
      </p:sp>
    </p:spTree>
    <p:extLst>
      <p:ext uri="{BB962C8B-B14F-4D97-AF65-F5344CB8AC3E}">
        <p14:creationId xmlns:p14="http://schemas.microsoft.com/office/powerpoint/2010/main" val="6224970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46885">
                                            <p:txEl>
                                              <p:pRg st="0" end="0"/>
                                            </p:txEl>
                                          </p:spTgt>
                                        </p:tgtEl>
                                        <p:attrNameLst>
                                          <p:attrName>style.visibility</p:attrName>
                                        </p:attrNameLst>
                                      </p:cBhvr>
                                      <p:to>
                                        <p:strVal val="visible"/>
                                      </p:to>
                                    </p:set>
                                    <p:animEffect transition="in" filter="dissolve">
                                      <p:cBhvr>
                                        <p:cTn id="7" dur="500"/>
                                        <p:tgtEl>
                                          <p:spTgt spid="11468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46885">
                                            <p:txEl>
                                              <p:pRg st="2" end="2"/>
                                            </p:txEl>
                                          </p:spTgt>
                                        </p:tgtEl>
                                        <p:attrNameLst>
                                          <p:attrName>style.visibility</p:attrName>
                                        </p:attrNameLst>
                                      </p:cBhvr>
                                      <p:to>
                                        <p:strVal val="visible"/>
                                      </p:to>
                                    </p:set>
                                    <p:animEffect transition="in" filter="dissolve">
                                      <p:cBhvr>
                                        <p:cTn id="12" dur="500"/>
                                        <p:tgtEl>
                                          <p:spTgt spid="114688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46886"/>
                                        </p:tgtEl>
                                        <p:attrNameLst>
                                          <p:attrName>style.visibility</p:attrName>
                                        </p:attrNameLst>
                                      </p:cBhvr>
                                      <p:to>
                                        <p:strVal val="visible"/>
                                      </p:to>
                                    </p:set>
                                    <p:animEffect transition="in" filter="dissolve">
                                      <p:cBhvr>
                                        <p:cTn id="17" dur="500"/>
                                        <p:tgtEl>
                                          <p:spTgt spid="11468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146887">
                                            <p:txEl>
                                              <p:pRg st="0" end="0"/>
                                            </p:txEl>
                                          </p:spTgt>
                                        </p:tgtEl>
                                        <p:attrNameLst>
                                          <p:attrName>style.visibility</p:attrName>
                                        </p:attrNameLst>
                                      </p:cBhvr>
                                      <p:to>
                                        <p:strVal val="visible"/>
                                      </p:to>
                                    </p:set>
                                    <p:animEffect transition="in" filter="dissolve">
                                      <p:cBhvr>
                                        <p:cTn id="22" dur="500"/>
                                        <p:tgtEl>
                                          <p:spTgt spid="11468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233363" y="862013"/>
            <a:ext cx="8675687"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it-IT" sz="2800" dirty="0">
                <a:latin typeface="Calibri" panose="020F0502020204030204" pitchFamily="34" charset="0"/>
                <a:ea typeface="ＭＳ Ｐゴシック" panose="020B0600070205080204" pitchFamily="34" charset="-128"/>
              </a:rPr>
              <a:t>Calore della Terra: flusso di calore globale</a:t>
            </a:r>
            <a:endParaRPr lang="en-US" altLang="it-IT" sz="2800" b="0" dirty="0">
              <a:latin typeface="Calibri" panose="020F0502020204030204" pitchFamily="34" charset="0"/>
              <a:ea typeface="ＭＳ Ｐゴシック" panose="020B0600070205080204" pitchFamily="34" charset="-128"/>
            </a:endParaRPr>
          </a:p>
        </p:txBody>
      </p:sp>
      <p:pic>
        <p:nvPicPr>
          <p:cNvPr id="1148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63" y="1563688"/>
            <a:ext cx="8302625" cy="51038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690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48931"/>
                                        </p:tgtEl>
                                        <p:attrNameLst>
                                          <p:attrName>style.visibility</p:attrName>
                                        </p:attrNameLst>
                                      </p:cBhvr>
                                      <p:to>
                                        <p:strVal val="visible"/>
                                      </p:to>
                                    </p:set>
                                    <p:animEffect transition="in" filter="dissolve">
                                      <p:cBhvr>
                                        <p:cTn id="7" dur="500"/>
                                        <p:tgtEl>
                                          <p:spTgt spid="1148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ChangeArrowheads="1"/>
          </p:cNvSpPr>
          <p:nvPr/>
        </p:nvSpPr>
        <p:spPr bwMode="auto">
          <a:xfrm>
            <a:off x="123823" y="2060848"/>
            <a:ext cx="833660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1600" b="0" dirty="0">
                <a:latin typeface="Calibri" panose="020F0502020204030204" pitchFamily="34" charset="0"/>
                <a:ea typeface="ＭＳ Ｐゴシック" panose="020B0600070205080204" pitchFamily="34" charset="-128"/>
              </a:rPr>
              <a:t> </a:t>
            </a:r>
            <a:r>
              <a:rPr lang="it-IT" altLang="it-IT" sz="1600" dirty="0">
                <a:latin typeface="Calibri" panose="020F0502020204030204" pitchFamily="34" charset="0"/>
                <a:ea typeface="ＭＳ Ｐゴシック" panose="020B0600070205080204" pitchFamily="34" charset="-128"/>
              </a:rPr>
              <a:t>L'energia elastica rilasciata in un terremoto può essere stimata in modo affidabile ed è noto che la maggior parte dell'energia viene rilasciata in alcuni grandi shock. Tuttavia, il numero annuale di grandi terremoti è molto variabile. Il numero con grandezza Ms ~ 7 varia tra circa 10 e 40, fornendo stime del rilascio di energia annuale da circa 5x1017 J a 4x101 J</a:t>
            </a:r>
          </a:p>
          <a:p>
            <a:pPr algn="just">
              <a:spcBef>
                <a:spcPct val="0"/>
              </a:spcBef>
            </a:pPr>
            <a:endParaRPr lang="en-US" altLang="it-IT" sz="1600" b="0" u="sng" dirty="0">
              <a:latin typeface="Calibri" panose="020F0502020204030204" pitchFamily="34" charset="0"/>
              <a:ea typeface="ＭＳ Ｐゴシック" panose="020B0600070205080204" pitchFamily="34" charset="-128"/>
            </a:endParaRPr>
          </a:p>
        </p:txBody>
      </p:sp>
      <p:sp>
        <p:nvSpPr>
          <p:cNvPr id="3075" name="Rectangle 3"/>
          <p:cNvSpPr>
            <a:spLocks noChangeArrowheads="1"/>
          </p:cNvSpPr>
          <p:nvPr/>
        </p:nvSpPr>
        <p:spPr bwMode="auto">
          <a:xfrm>
            <a:off x="178593" y="1124744"/>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it-IT" sz="2800" dirty="0">
                <a:latin typeface="Calibri" panose="020F0502020204030204" pitchFamily="34" charset="0"/>
                <a:ea typeface="ＭＳ Ｐゴシック" panose="020B0600070205080204" pitchFamily="34" charset="-128"/>
              </a:rPr>
              <a:t>Il calore della Terra: introduzione</a:t>
            </a:r>
            <a:endParaRPr lang="en-US" altLang="it-IT" sz="2800" b="0" dirty="0">
              <a:latin typeface="Calibri" panose="020F0502020204030204" pitchFamily="34" charset="0"/>
              <a:ea typeface="ＭＳ Ｐゴシック" panose="020B0600070205080204" pitchFamily="34" charset="-128"/>
            </a:endParaRPr>
          </a:p>
        </p:txBody>
      </p:sp>
      <p:pic>
        <p:nvPicPr>
          <p:cNvPr id="3" name="Picture 2">
            <a:extLst>
              <a:ext uri="{FF2B5EF4-FFF2-40B4-BE49-F238E27FC236}">
                <a16:creationId xmlns:a16="http://schemas.microsoft.com/office/drawing/2014/main" id="{01428BFD-2999-4377-9EF0-3B23F5B5E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3212976"/>
            <a:ext cx="6680425" cy="3509833"/>
          </a:xfrm>
          <a:prstGeom prst="rect">
            <a:avLst/>
          </a:prstGeom>
        </p:spPr>
      </p:pic>
    </p:spTree>
    <p:extLst>
      <p:ext uri="{BB962C8B-B14F-4D97-AF65-F5344CB8AC3E}">
        <p14:creationId xmlns:p14="http://schemas.microsoft.com/office/powerpoint/2010/main" val="2296603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50242">
                                            <p:txEl>
                                              <p:pRg st="0" end="0"/>
                                            </p:txEl>
                                          </p:spTgt>
                                        </p:tgtEl>
                                        <p:attrNameLst>
                                          <p:attrName>style.visibility</p:attrName>
                                        </p:attrNameLst>
                                      </p:cBhvr>
                                      <p:to>
                                        <p:strVal val="visible"/>
                                      </p:to>
                                    </p:set>
                                    <p:animEffect transition="in" filter="dissolve">
                                      <p:cBhvr>
                                        <p:cTn id="7" dur="500"/>
                                        <p:tgtEl>
                                          <p:spTgt spid="6502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233363" y="887413"/>
            <a:ext cx="8675687"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it-IT" sz="2800" dirty="0">
                <a:latin typeface="Calibri" panose="020F0502020204030204" pitchFamily="34" charset="0"/>
                <a:ea typeface="ＭＳ Ｐゴシック" panose="020B0600070205080204" pitchFamily="34" charset="-128"/>
              </a:rPr>
              <a:t>Calore della Terra: flusso di calore globale</a:t>
            </a:r>
            <a:endParaRPr lang="en-US" altLang="it-IT" sz="2800" b="0" dirty="0">
              <a:latin typeface="Calibri" panose="020F0502020204030204" pitchFamily="34" charset="0"/>
              <a:ea typeface="ＭＳ Ｐゴシック" panose="020B0600070205080204" pitchFamily="34" charset="-128"/>
            </a:endParaRPr>
          </a:p>
        </p:txBody>
      </p:sp>
      <p:pic>
        <p:nvPicPr>
          <p:cNvPr id="1144839" name="Picture 7" descr="1464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2204864"/>
            <a:ext cx="5715000" cy="3838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962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44839"/>
                                        </p:tgtEl>
                                        <p:attrNameLst>
                                          <p:attrName>style.visibility</p:attrName>
                                        </p:attrNameLst>
                                      </p:cBhvr>
                                      <p:to>
                                        <p:strVal val="visible"/>
                                      </p:to>
                                    </p:set>
                                    <p:animEffect transition="in" filter="dissolve">
                                      <p:cBhvr>
                                        <p:cTn id="7" dur="500"/>
                                        <p:tgtEl>
                                          <p:spTgt spid="1144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10" name="Picture 2" descr="http://www.unionegeotermica.it/images/What_is_geothermal_it_html_m415449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12776"/>
            <a:ext cx="6840760" cy="495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519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034" name="Picture 2" descr="http://www.unionegeotermica.it/images/What_is_geothermal_it_html_m67ff0eb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44824"/>
            <a:ext cx="7620000" cy="4410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306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8" name="Picture 2" descr="http://www.unionegeotermica.it/images/What_is_geothermal_it_html_5589ab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268760"/>
            <a:ext cx="5112568" cy="5346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003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ChangeArrowheads="1"/>
          </p:cNvSpPr>
          <p:nvPr/>
        </p:nvSpPr>
        <p:spPr bwMode="auto">
          <a:xfrm>
            <a:off x="69055" y="2708920"/>
            <a:ext cx="878522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57188" indent="-357188" algn="just">
              <a:spcBef>
                <a:spcPct val="0"/>
              </a:spcBef>
            </a:pPr>
            <a:r>
              <a:rPr lang="it-IT" altLang="it-IT" sz="1600" dirty="0">
                <a:latin typeface="Calibri" panose="020F0502020204030204" pitchFamily="34" charset="0"/>
                <a:ea typeface="ＭＳ Ｐゴシック" panose="020B0600070205080204" pitchFamily="34" charset="-128"/>
              </a:rPr>
              <a:t>Le energie della decelerazione delle maree e dei terremoti sono piccole frazioni del </a:t>
            </a:r>
            <a:r>
              <a:rPr lang="it-IT" altLang="it-IT" sz="1600" dirty="0">
                <a:solidFill>
                  <a:srgbClr val="0070C0"/>
                </a:solidFill>
                <a:latin typeface="Calibri" panose="020F0502020204030204" pitchFamily="34" charset="0"/>
                <a:ea typeface="ＭＳ Ｐゴシック" panose="020B0600070205080204" pitchFamily="34" charset="-128"/>
              </a:rPr>
              <a:t>flusso geotermico</a:t>
            </a:r>
            <a:r>
              <a:rPr lang="it-IT" altLang="it-IT" sz="1600" dirty="0">
                <a:latin typeface="Calibri" panose="020F0502020204030204" pitchFamily="34" charset="0"/>
                <a:ea typeface="ＭＳ Ｐゴシック" panose="020B0600070205080204" pitchFamily="34" charset="-128"/>
              </a:rPr>
              <a:t>, che è la </a:t>
            </a:r>
            <a:r>
              <a:rPr lang="it-IT" altLang="it-IT" sz="1600" dirty="0">
                <a:solidFill>
                  <a:srgbClr val="0070C0"/>
                </a:solidFill>
                <a:latin typeface="Calibri" panose="020F0502020204030204" pitchFamily="34" charset="0"/>
                <a:ea typeface="ＭＳ Ｐゴシック" panose="020B0600070205080204" pitchFamily="34" charset="-128"/>
              </a:rPr>
              <a:t>più importante forma di energia che ha origine nel corpo della Terra</a:t>
            </a:r>
            <a:r>
              <a:rPr lang="it-IT" altLang="it-IT" sz="1600" dirty="0">
                <a:latin typeface="Calibri" panose="020F0502020204030204" pitchFamily="34" charset="0"/>
                <a:ea typeface="ＭＳ Ｐゴシック" panose="020B0600070205080204" pitchFamily="34" charset="-128"/>
              </a:rPr>
              <a:t>.</a:t>
            </a:r>
          </a:p>
          <a:p>
            <a:pPr marL="357188" indent="-357188" algn="just">
              <a:spcBef>
                <a:spcPct val="0"/>
              </a:spcBef>
            </a:pPr>
            <a:endParaRPr lang="en-US" altLang="it-IT" sz="1600" b="0" dirty="0">
              <a:latin typeface="Calibri" panose="020F0502020204030204" pitchFamily="34" charset="0"/>
              <a:ea typeface="ＭＳ Ｐゴシック" panose="020B0600070205080204" pitchFamily="34" charset="-128"/>
            </a:endParaRPr>
          </a:p>
          <a:p>
            <a:pPr marL="357188" indent="-357188" algn="just">
              <a:spcBef>
                <a:spcPct val="0"/>
              </a:spcBef>
            </a:pPr>
            <a:r>
              <a:rPr lang="it-IT" altLang="it-IT" sz="1600" dirty="0">
                <a:latin typeface="Calibri" panose="020F0502020204030204" pitchFamily="34" charset="0"/>
                <a:ea typeface="ＭＳ Ｐゴシック" panose="020B0600070205080204" pitchFamily="34" charset="-128"/>
              </a:rPr>
              <a:t>Il calore interno della Terra deriva da diverse fonti: negli ultimi 4 Ga circa il calore della Terra è stato ottenuto da due fonti principali:</a:t>
            </a:r>
          </a:p>
          <a:p>
            <a:pPr marL="357188" indent="-357188" algn="just">
              <a:spcBef>
                <a:spcPct val="0"/>
              </a:spcBef>
              <a:buNone/>
            </a:pPr>
            <a:endParaRPr lang="en-US" altLang="it-IT" sz="1600" b="0" dirty="0">
              <a:latin typeface="Calibri" panose="020F0502020204030204" pitchFamily="34" charset="0"/>
              <a:ea typeface="ＭＳ Ｐゴシック" panose="020B0600070205080204" pitchFamily="34" charset="-128"/>
            </a:endParaRPr>
          </a:p>
          <a:p>
            <a:pPr marL="357188" indent="-357188" algn="just">
              <a:spcBef>
                <a:spcPct val="0"/>
              </a:spcBef>
              <a:buFontTx/>
              <a:buAutoNum type="alphaUcParenR"/>
            </a:pPr>
            <a:r>
              <a:rPr lang="it-IT" altLang="it-IT" sz="1600" dirty="0">
                <a:latin typeface="Calibri" panose="020F0502020204030204" pitchFamily="34" charset="0"/>
                <a:ea typeface="ＭＳ Ｐゴシック" panose="020B0600070205080204" pitchFamily="34" charset="-128"/>
              </a:rPr>
              <a:t>Uno è il </a:t>
            </a:r>
            <a:r>
              <a:rPr lang="it-IT" altLang="it-IT" sz="1600" dirty="0">
                <a:solidFill>
                  <a:srgbClr val="0070C0"/>
                </a:solidFill>
                <a:latin typeface="Calibri" panose="020F0502020204030204" pitchFamily="34" charset="0"/>
                <a:ea typeface="ＭＳ Ｐゴシック" panose="020B0600070205080204" pitchFamily="34" charset="-128"/>
              </a:rPr>
              <a:t>raffreddamento della Terra </a:t>
            </a:r>
            <a:r>
              <a:rPr lang="it-IT" altLang="it-IT" sz="1600" dirty="0">
                <a:latin typeface="Calibri" panose="020F0502020204030204" pitchFamily="34" charset="0"/>
                <a:ea typeface="ＭＳ Ｐゴシック" panose="020B0600070205080204" pitchFamily="34" charset="-128"/>
              </a:rPr>
              <a:t>sin dall’inizio della sua storia, quando le temperature interne erano molto più alte di adesso.</a:t>
            </a:r>
          </a:p>
          <a:p>
            <a:pPr marL="357188" indent="-357188" algn="just">
              <a:spcBef>
                <a:spcPct val="0"/>
              </a:spcBef>
              <a:buNone/>
            </a:pPr>
            <a:endParaRPr lang="en-US" altLang="it-IT" sz="1600" b="0" dirty="0">
              <a:latin typeface="Calibri" panose="020F0502020204030204" pitchFamily="34" charset="0"/>
              <a:ea typeface="ＭＳ Ｐゴシック" panose="020B0600070205080204" pitchFamily="34" charset="-128"/>
            </a:endParaRPr>
          </a:p>
          <a:p>
            <a:pPr marL="357188" indent="-357188" algn="just">
              <a:spcBef>
                <a:spcPct val="0"/>
              </a:spcBef>
              <a:buFontTx/>
              <a:buNone/>
            </a:pPr>
            <a:r>
              <a:rPr lang="en-US" altLang="it-IT" sz="1600" b="0" dirty="0">
                <a:solidFill>
                  <a:srgbClr val="0070C0"/>
                </a:solidFill>
                <a:latin typeface="Calibri" panose="020F0502020204030204" pitchFamily="34" charset="0"/>
                <a:ea typeface="ＭＳ Ｐゴシック" panose="020B0600070205080204" pitchFamily="34" charset="-128"/>
              </a:rPr>
              <a:t>B)</a:t>
            </a:r>
            <a:r>
              <a:rPr lang="en-US" altLang="it-IT" sz="1600" dirty="0">
                <a:latin typeface="Calibri" panose="020F0502020204030204" pitchFamily="34" charset="0"/>
                <a:ea typeface="ＭＳ Ｐゴシック" panose="020B0600070205080204" pitchFamily="34" charset="-128"/>
              </a:rPr>
              <a:t>	</a:t>
            </a:r>
            <a:r>
              <a:rPr lang="it-IT" altLang="it-IT" sz="1600" dirty="0">
                <a:latin typeface="Calibri" panose="020F0502020204030204" pitchFamily="34" charset="0"/>
                <a:ea typeface="ＭＳ Ｐゴシック" panose="020B0600070205080204" pitchFamily="34" charset="-128"/>
              </a:rPr>
              <a:t>L'altro è il calore prodotto dal </a:t>
            </a:r>
            <a:r>
              <a:rPr lang="it-IT" altLang="it-IT" sz="1600" dirty="0">
                <a:solidFill>
                  <a:srgbClr val="0070C0"/>
                </a:solidFill>
                <a:latin typeface="Calibri" panose="020F0502020204030204" pitchFamily="34" charset="0"/>
                <a:ea typeface="ＭＳ Ｐゴシック" panose="020B0600070205080204" pitchFamily="34" charset="-128"/>
              </a:rPr>
              <a:t>decadimento degli isotopi radioattivi </a:t>
            </a:r>
            <a:r>
              <a:rPr lang="it-IT" altLang="it-IT" sz="1600" dirty="0">
                <a:latin typeface="Calibri" panose="020F0502020204030204" pitchFamily="34" charset="0"/>
                <a:ea typeface="ＭＳ Ｐゴシック" panose="020B0600070205080204" pitchFamily="34" charset="-128"/>
              </a:rPr>
              <a:t>a lunga vita. Questa è la principale fonte del calore interno della Terra, che a sua volta alimenta tutti i </a:t>
            </a:r>
            <a:r>
              <a:rPr lang="it-IT" altLang="it-IT" sz="1600" dirty="0">
                <a:solidFill>
                  <a:srgbClr val="0070C0"/>
                </a:solidFill>
                <a:latin typeface="Calibri" panose="020F0502020204030204" pitchFamily="34" charset="0"/>
                <a:ea typeface="ＭＳ Ｐゴシック" panose="020B0600070205080204" pitchFamily="34" charset="-128"/>
              </a:rPr>
              <a:t>processi geodinamici</a:t>
            </a:r>
            <a:r>
              <a:rPr lang="it-IT" altLang="it-IT" sz="1600" dirty="0">
                <a:latin typeface="Calibri" panose="020F0502020204030204" pitchFamily="34" charset="0"/>
                <a:ea typeface="ＭＳ Ｐゴシック" panose="020B0600070205080204" pitchFamily="34" charset="-128"/>
              </a:rPr>
              <a:t>.</a:t>
            </a:r>
            <a:endParaRPr lang="en-US" altLang="it-IT" sz="1600" b="0" u="sng" dirty="0">
              <a:latin typeface="Calibri" panose="020F0502020204030204" pitchFamily="34" charset="0"/>
              <a:ea typeface="ＭＳ Ｐゴシック" panose="020B0600070205080204" pitchFamily="34" charset="-128"/>
            </a:endParaRPr>
          </a:p>
        </p:txBody>
      </p:sp>
      <p:sp>
        <p:nvSpPr>
          <p:cNvPr id="3075" name="Rectangle 3"/>
          <p:cNvSpPr>
            <a:spLocks noChangeArrowheads="1"/>
          </p:cNvSpPr>
          <p:nvPr/>
        </p:nvSpPr>
        <p:spPr bwMode="auto">
          <a:xfrm>
            <a:off x="178593" y="1124744"/>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it-IT" sz="2800" dirty="0">
                <a:latin typeface="Calibri" panose="020F0502020204030204" pitchFamily="34" charset="0"/>
                <a:ea typeface="ＭＳ Ｐゴシック" panose="020B0600070205080204" pitchFamily="34" charset="-128"/>
              </a:rPr>
              <a:t>Il calore della Terra: introduzione</a:t>
            </a:r>
            <a:endParaRPr lang="en-US" altLang="it-IT" sz="2800" b="0"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3126758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50242">
                                            <p:txEl>
                                              <p:pRg st="0" end="0"/>
                                            </p:txEl>
                                          </p:spTgt>
                                        </p:tgtEl>
                                        <p:attrNameLst>
                                          <p:attrName>style.visibility</p:attrName>
                                        </p:attrNameLst>
                                      </p:cBhvr>
                                      <p:to>
                                        <p:strVal val="visible"/>
                                      </p:to>
                                    </p:set>
                                    <p:animEffect transition="in" filter="dissolve">
                                      <p:cBhvr>
                                        <p:cTn id="7" dur="500"/>
                                        <p:tgtEl>
                                          <p:spTgt spid="6502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50242">
                                            <p:txEl>
                                              <p:pRg st="2" end="2"/>
                                            </p:txEl>
                                          </p:spTgt>
                                        </p:tgtEl>
                                        <p:attrNameLst>
                                          <p:attrName>style.visibility</p:attrName>
                                        </p:attrNameLst>
                                      </p:cBhvr>
                                      <p:to>
                                        <p:strVal val="visible"/>
                                      </p:to>
                                    </p:set>
                                    <p:animEffect transition="in" filter="dissolve">
                                      <p:cBhvr>
                                        <p:cTn id="12" dur="500"/>
                                        <p:tgtEl>
                                          <p:spTgt spid="65024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50242">
                                            <p:txEl>
                                              <p:pRg st="4" end="4"/>
                                            </p:txEl>
                                          </p:spTgt>
                                        </p:tgtEl>
                                        <p:attrNameLst>
                                          <p:attrName>style.visibility</p:attrName>
                                        </p:attrNameLst>
                                      </p:cBhvr>
                                      <p:to>
                                        <p:strVal val="visible"/>
                                      </p:to>
                                    </p:set>
                                    <p:animEffect transition="in" filter="dissolve">
                                      <p:cBhvr>
                                        <p:cTn id="17" dur="500"/>
                                        <p:tgtEl>
                                          <p:spTgt spid="650242">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50242">
                                            <p:txEl>
                                              <p:pRg st="6" end="6"/>
                                            </p:txEl>
                                          </p:spTgt>
                                        </p:tgtEl>
                                        <p:attrNameLst>
                                          <p:attrName>style.visibility</p:attrName>
                                        </p:attrNameLst>
                                      </p:cBhvr>
                                      <p:to>
                                        <p:strVal val="visible"/>
                                      </p:to>
                                    </p:set>
                                    <p:animEffect transition="in" filter="dissolve">
                                      <p:cBhvr>
                                        <p:cTn id="22" dur="500"/>
                                        <p:tgtEl>
                                          <p:spTgt spid="65024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9"/>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0D0E5F0-E2C6-4454-B4B8-BC64E35A6289}" type="slidenum">
              <a:rPr lang="it-IT" altLang="it-IT" sz="1400" b="1" smtClean="0">
                <a:solidFill>
                  <a:srgbClr val="898989"/>
                </a:solidFill>
                <a:latin typeface="Calibri" panose="020F0502020204030204" pitchFamily="34" charset="0"/>
                <a:cs typeface="Arial" panose="020B0604020202020204" pitchFamily="34" charset="0"/>
              </a:rPr>
              <a:pPr>
                <a:spcBef>
                  <a:spcPct val="0"/>
                </a:spcBef>
                <a:buFontTx/>
                <a:buNone/>
              </a:pPr>
              <a:t>7</a:t>
            </a:fld>
            <a:endParaRPr lang="it-IT" altLang="it-IT" sz="1400" b="1">
              <a:solidFill>
                <a:srgbClr val="898989"/>
              </a:solidFill>
              <a:latin typeface="Calibri" panose="020F0502020204030204" pitchFamily="34" charset="0"/>
              <a:cs typeface="Arial" panose="020B0604020202020204" pitchFamily="34" charset="0"/>
            </a:endParaRPr>
          </a:p>
        </p:txBody>
      </p:sp>
      <p:sp>
        <p:nvSpPr>
          <p:cNvPr id="13" name="TextBox 12"/>
          <p:cNvSpPr txBox="1"/>
          <p:nvPr/>
        </p:nvSpPr>
        <p:spPr>
          <a:xfrm>
            <a:off x="36513" y="1412875"/>
            <a:ext cx="8928100" cy="5754688"/>
          </a:xfrm>
          <a:prstGeom prst="rect">
            <a:avLst/>
          </a:prstGeom>
          <a:noFill/>
        </p:spPr>
        <p:txBody>
          <a:bodyPr>
            <a:spAutoFit/>
          </a:bodyPr>
          <a:lstStyle/>
          <a:p>
            <a:pPr algn="just">
              <a:defRPr/>
            </a:pPr>
            <a:r>
              <a:rPr lang="it-IT" sz="1600" dirty="0">
                <a:latin typeface="+mn-lt"/>
                <a:cs typeface="Arial" charset="0"/>
              </a:rPr>
              <a:t>Gli elementi radioattivi che contribuiscono per la maggior parte alla generazione di calore interna alla Terra sono </a:t>
            </a:r>
            <a:r>
              <a:rPr lang="it-IT" sz="1600" dirty="0">
                <a:solidFill>
                  <a:srgbClr val="0070C0"/>
                </a:solidFill>
                <a:latin typeface="+mn-lt"/>
                <a:cs typeface="Arial" charset="0"/>
              </a:rPr>
              <a:t>l’uranio (U)</a:t>
            </a:r>
            <a:r>
              <a:rPr lang="it-IT" sz="1600" dirty="0">
                <a:latin typeface="+mn-lt"/>
                <a:cs typeface="Arial" charset="0"/>
              </a:rPr>
              <a:t>, il </a:t>
            </a:r>
            <a:r>
              <a:rPr lang="it-IT" sz="1600" dirty="0">
                <a:solidFill>
                  <a:srgbClr val="0070C0"/>
                </a:solidFill>
                <a:latin typeface="+mn-lt"/>
                <a:cs typeface="Arial" charset="0"/>
              </a:rPr>
              <a:t>torio (Th) </a:t>
            </a:r>
            <a:r>
              <a:rPr lang="it-IT" sz="1600" dirty="0">
                <a:latin typeface="+mn-lt"/>
                <a:cs typeface="Arial" charset="0"/>
              </a:rPr>
              <a:t>ed il </a:t>
            </a:r>
            <a:r>
              <a:rPr lang="it-IT" sz="1600" dirty="0">
                <a:solidFill>
                  <a:srgbClr val="0070C0"/>
                </a:solidFill>
                <a:latin typeface="+mn-lt"/>
                <a:cs typeface="Arial" charset="0"/>
              </a:rPr>
              <a:t>potassio (K)</a:t>
            </a:r>
            <a:r>
              <a:rPr lang="it-IT" sz="1600" dirty="0">
                <a:latin typeface="+mn-lt"/>
                <a:cs typeface="Arial" charset="0"/>
              </a:rPr>
              <a:t>. Sebbene presenti nella crosta in piccolissime quantità (parti per milione per U, TH; per cento per K) e nel mantello per due ordini di grandezza di meno, la loro produzione è notevole.</a:t>
            </a:r>
          </a:p>
          <a:p>
            <a:pPr algn="just">
              <a:defRPr/>
            </a:pPr>
            <a:endParaRPr lang="it-IT" sz="1600" dirty="0">
              <a:latin typeface="+mn-lt"/>
              <a:cs typeface="Arial" charset="0"/>
            </a:endParaRPr>
          </a:p>
          <a:p>
            <a:pPr algn="ctr">
              <a:defRPr/>
            </a:pPr>
            <a:r>
              <a:rPr lang="it-IT" sz="1600" u="sng" dirty="0">
                <a:solidFill>
                  <a:srgbClr val="0070C0"/>
                </a:solidFill>
                <a:latin typeface="+mn-lt"/>
                <a:cs typeface="Arial" charset="0"/>
              </a:rPr>
              <a:t>Produzione di calore per alcuni tipi di roccia (</a:t>
            </a:r>
            <a:r>
              <a:rPr lang="el-GR" sz="1600" u="sng" dirty="0">
                <a:solidFill>
                  <a:srgbClr val="0070C0"/>
                </a:solidFill>
                <a:latin typeface="+mn-lt"/>
                <a:cs typeface="Arial" charset="0"/>
              </a:rPr>
              <a:t>μ</a:t>
            </a:r>
            <a:r>
              <a:rPr lang="it-IT" sz="1600" u="sng" dirty="0">
                <a:solidFill>
                  <a:srgbClr val="0070C0"/>
                </a:solidFill>
                <a:latin typeface="+mn-lt"/>
                <a:cs typeface="Arial" charset="0"/>
              </a:rPr>
              <a:t>Wm</a:t>
            </a:r>
            <a:r>
              <a:rPr lang="it-IT" sz="1600" u="sng" baseline="30000" dirty="0">
                <a:solidFill>
                  <a:srgbClr val="0070C0"/>
                </a:solidFill>
                <a:latin typeface="+mn-lt"/>
                <a:cs typeface="Arial" charset="0"/>
              </a:rPr>
              <a:t>-3</a:t>
            </a:r>
            <a:r>
              <a:rPr lang="it-IT" sz="1600" u="sng" dirty="0">
                <a:solidFill>
                  <a:srgbClr val="0070C0"/>
                </a:solidFill>
                <a:latin typeface="+mn-lt"/>
                <a:cs typeface="Arial" charset="0"/>
              </a:rPr>
              <a:t>)</a:t>
            </a:r>
          </a:p>
          <a:p>
            <a:pPr algn="ctr">
              <a:defRPr/>
            </a:pPr>
            <a:endParaRPr lang="it-IT" sz="1600" u="sng" dirty="0">
              <a:latin typeface="+mn-lt"/>
              <a:cs typeface="Arial" charset="0"/>
            </a:endParaRPr>
          </a:p>
          <a:p>
            <a:pPr algn="just">
              <a:defRPr/>
            </a:pPr>
            <a:r>
              <a:rPr lang="it-IT" sz="1600" dirty="0">
                <a:latin typeface="+mn-lt"/>
                <a:cs typeface="Arial" charset="0"/>
              </a:rPr>
              <a:t>Granito 				2.5</a:t>
            </a:r>
          </a:p>
          <a:p>
            <a:pPr algn="just">
              <a:defRPr/>
            </a:pPr>
            <a:r>
              <a:rPr lang="it-IT" sz="1600" dirty="0">
                <a:latin typeface="+mn-lt"/>
                <a:cs typeface="Arial" charset="0"/>
              </a:rPr>
              <a:t>Basalto tholeitico 			0.08</a:t>
            </a:r>
          </a:p>
          <a:p>
            <a:pPr algn="just">
              <a:defRPr/>
            </a:pPr>
            <a:r>
              <a:rPr lang="it-IT" sz="1600" dirty="0">
                <a:latin typeface="+mn-lt"/>
                <a:cs typeface="Arial" charset="0"/>
              </a:rPr>
              <a:t>Basalto alcalino			0.5</a:t>
            </a:r>
          </a:p>
          <a:p>
            <a:pPr algn="just">
              <a:defRPr/>
            </a:pPr>
            <a:r>
              <a:rPr lang="it-IT" sz="1600" dirty="0">
                <a:latin typeface="+mn-lt"/>
                <a:cs typeface="Arial" charset="0"/>
              </a:rPr>
              <a:t>Peridotite				0.006</a:t>
            </a:r>
          </a:p>
          <a:p>
            <a:pPr algn="just">
              <a:defRPr/>
            </a:pPr>
            <a:r>
              <a:rPr lang="it-IT" sz="1600" dirty="0">
                <a:latin typeface="+mn-lt"/>
                <a:cs typeface="Arial" charset="0"/>
              </a:rPr>
              <a:t>Crosta contin. sup.			1.0</a:t>
            </a:r>
          </a:p>
          <a:p>
            <a:pPr algn="just">
              <a:defRPr/>
            </a:pPr>
            <a:r>
              <a:rPr lang="it-IT" sz="1600" dirty="0">
                <a:latin typeface="+mn-lt"/>
                <a:cs typeface="Arial" charset="0"/>
              </a:rPr>
              <a:t>Crosta oceanica			0.5</a:t>
            </a:r>
          </a:p>
          <a:p>
            <a:pPr algn="just">
              <a:defRPr/>
            </a:pPr>
            <a:r>
              <a:rPr lang="it-IT" sz="1600" dirty="0">
                <a:latin typeface="+mn-lt"/>
                <a:cs typeface="Arial" charset="0"/>
              </a:rPr>
              <a:t>Mantello non impoverito		0.02</a:t>
            </a:r>
          </a:p>
          <a:p>
            <a:pPr algn="just">
              <a:defRPr/>
            </a:pPr>
            <a:endParaRPr lang="it-IT" sz="1600" dirty="0">
              <a:latin typeface="+mn-lt"/>
              <a:cs typeface="Arial" charset="0"/>
            </a:endParaRPr>
          </a:p>
          <a:p>
            <a:pPr algn="just">
              <a:defRPr/>
            </a:pPr>
            <a:r>
              <a:rPr lang="it-IT" sz="1600" dirty="0">
                <a:latin typeface="+mn-lt"/>
                <a:cs typeface="Arial" charset="0"/>
              </a:rPr>
              <a:t>Il tasso di generazione di calore è comunque influenzato dalla produzione del mantello (volume!) e solo un quinto è generato nella crosta.</a:t>
            </a:r>
          </a:p>
          <a:p>
            <a:pPr algn="just">
              <a:defRPr/>
            </a:pPr>
            <a:r>
              <a:rPr lang="it-IT" sz="1600" dirty="0">
                <a:latin typeface="+mn-lt"/>
                <a:cs typeface="Arial" charset="0"/>
              </a:rPr>
              <a:t>Il calore totale prodotto dalla crosta e dal mantello è di circa 2x10</a:t>
            </a:r>
            <a:r>
              <a:rPr lang="it-IT" sz="1600" baseline="30000" dirty="0">
                <a:latin typeface="+mn-lt"/>
                <a:cs typeface="Arial" charset="0"/>
              </a:rPr>
              <a:t>13</a:t>
            </a:r>
            <a:r>
              <a:rPr lang="it-IT" sz="1600" dirty="0">
                <a:latin typeface="+mn-lt"/>
                <a:cs typeface="Arial" charset="0"/>
              </a:rPr>
              <a:t> W.</a:t>
            </a:r>
          </a:p>
          <a:p>
            <a:pPr algn="ctr">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endParaRPr lang="it-IT" sz="1600" dirty="0">
              <a:latin typeface="+mn-lt"/>
              <a:cs typeface="Arial" charset="0"/>
            </a:endParaRPr>
          </a:p>
          <a:p>
            <a:pPr algn="just">
              <a:defRPr/>
            </a:pPr>
            <a:r>
              <a:rPr lang="it-IT" sz="1600" dirty="0">
                <a:latin typeface="+mn-lt"/>
                <a:cs typeface="Arial" charset="0"/>
              </a:rPr>
              <a:t> </a:t>
            </a:r>
          </a:p>
        </p:txBody>
      </p:sp>
    </p:spTree>
    <p:extLst>
      <p:ext uri="{BB962C8B-B14F-4D97-AF65-F5344CB8AC3E}">
        <p14:creationId xmlns:p14="http://schemas.microsoft.com/office/powerpoint/2010/main" val="2981602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ChangeArrowheads="1"/>
          </p:cNvSpPr>
          <p:nvPr/>
        </p:nvSpPr>
        <p:spPr bwMode="auto">
          <a:xfrm>
            <a:off x="203627" y="2636912"/>
            <a:ext cx="8785225"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endParaRPr lang="en-US" altLang="it-IT" sz="1600" b="0" dirty="0">
              <a:latin typeface="Calibri" panose="020F0502020204030204" pitchFamily="34" charset="0"/>
              <a:ea typeface="ＭＳ Ｐゴシック" panose="020B0600070205080204" pitchFamily="34" charset="-128"/>
            </a:endParaRPr>
          </a:p>
          <a:p>
            <a:pPr algn="just">
              <a:spcBef>
                <a:spcPct val="0"/>
              </a:spcBef>
            </a:pPr>
            <a:r>
              <a:rPr lang="en-US" altLang="it-IT" sz="1600" b="0" dirty="0">
                <a:latin typeface="Calibri" panose="020F0502020204030204" pitchFamily="34" charset="0"/>
                <a:ea typeface="ＭＳ Ｐゴシック" panose="020B0600070205080204" pitchFamily="34" charset="-128"/>
              </a:rPr>
              <a:t> </a:t>
            </a:r>
            <a:r>
              <a:rPr lang="it-IT" altLang="it-IT" sz="1600" dirty="0">
                <a:latin typeface="Calibri" panose="020F0502020204030204" pitchFamily="34" charset="0"/>
                <a:ea typeface="ＭＳ Ｐゴシック" panose="020B0600070205080204" pitchFamily="34" charset="-128"/>
              </a:rPr>
              <a:t>Una piccola frazione viene utilizzata per riscaldare la superficie terrestre, ma </a:t>
            </a:r>
            <a:r>
              <a:rPr lang="it-IT" altLang="it-IT" sz="1600" dirty="0">
                <a:solidFill>
                  <a:srgbClr val="0070C0"/>
                </a:solidFill>
                <a:latin typeface="Calibri" panose="020F0502020204030204" pitchFamily="34" charset="0"/>
                <a:ea typeface="ＭＳ Ｐゴシック" panose="020B0600070205080204" pitchFamily="34" charset="-128"/>
              </a:rPr>
              <a:t>penetra</a:t>
            </a:r>
            <a:r>
              <a:rPr lang="it-IT" altLang="it-IT" sz="1600" dirty="0">
                <a:latin typeface="Calibri" panose="020F0502020204030204" pitchFamily="34" charset="0"/>
                <a:ea typeface="ＭＳ Ｐゴシック" panose="020B0600070205080204" pitchFamily="34" charset="-128"/>
              </a:rPr>
              <a:t> solo a breve distanza, </a:t>
            </a:r>
            <a:r>
              <a:rPr lang="it-IT" altLang="it-IT" sz="1600" dirty="0">
                <a:solidFill>
                  <a:srgbClr val="0070C0"/>
                </a:solidFill>
                <a:latin typeface="Calibri" panose="020F0502020204030204" pitchFamily="34" charset="0"/>
                <a:ea typeface="ＭＳ Ｐゴシック" panose="020B0600070205080204" pitchFamily="34" charset="-128"/>
              </a:rPr>
              <a:t>alcune decine di centimetri </a:t>
            </a:r>
            <a:r>
              <a:rPr lang="it-IT" altLang="it-IT" sz="1600" dirty="0">
                <a:latin typeface="Calibri" panose="020F0502020204030204" pitchFamily="34" charset="0"/>
                <a:ea typeface="ＭＳ Ｐゴシック" panose="020B0600070205080204" pitchFamily="34" charset="-128"/>
              </a:rPr>
              <a:t>nel caso del ciclo giornaliero e </a:t>
            </a:r>
            <a:r>
              <a:rPr lang="it-IT" altLang="it-IT" sz="1600" dirty="0">
                <a:solidFill>
                  <a:srgbClr val="0070C0"/>
                </a:solidFill>
                <a:latin typeface="Calibri" panose="020F0502020204030204" pitchFamily="34" charset="0"/>
                <a:ea typeface="ＭＳ Ｐゴシック" panose="020B0600070205080204" pitchFamily="34" charset="-128"/>
              </a:rPr>
              <a:t>poche decine di metri </a:t>
            </a:r>
            <a:r>
              <a:rPr lang="it-IT" altLang="it-IT" sz="1600" dirty="0">
                <a:latin typeface="Calibri" panose="020F0502020204030204" pitchFamily="34" charset="0"/>
                <a:ea typeface="ＭＳ Ｐゴシック" panose="020B0600070205080204" pitchFamily="34" charset="-128"/>
              </a:rPr>
              <a:t>per le variazioni annuali. Di conseguenza, l'energia solare ha un'influenza trascurabile sui processi terrestri interni</a:t>
            </a:r>
          </a:p>
          <a:p>
            <a:pPr algn="just">
              <a:spcBef>
                <a:spcPct val="0"/>
              </a:spcBef>
            </a:pPr>
            <a:endParaRPr lang="en-US" altLang="it-IT" sz="1600" b="0" u="sng" dirty="0">
              <a:latin typeface="Calibri" panose="020F0502020204030204" pitchFamily="34" charset="0"/>
              <a:ea typeface="ＭＳ Ｐゴシック" panose="020B0600070205080204" pitchFamily="34" charset="-128"/>
            </a:endParaRPr>
          </a:p>
          <a:p>
            <a:pPr algn="just">
              <a:spcBef>
                <a:spcPct val="0"/>
              </a:spcBef>
            </a:pPr>
            <a:r>
              <a:rPr lang="en-US" altLang="it-IT" sz="1600" b="0" u="sng" dirty="0">
                <a:latin typeface="Calibri" panose="020F0502020204030204" pitchFamily="34" charset="0"/>
                <a:ea typeface="ＭＳ Ｐゴシック" panose="020B0600070205080204" pitchFamily="34" charset="-128"/>
              </a:rPr>
              <a:t> </a:t>
            </a:r>
            <a:r>
              <a:rPr lang="it-IT" altLang="it-IT" sz="1600" dirty="0">
                <a:latin typeface="Calibri" panose="020F0502020204030204" pitchFamily="34" charset="0"/>
                <a:ea typeface="ＭＳ Ｐゴシック" panose="020B0600070205080204" pitchFamily="34" charset="-128"/>
              </a:rPr>
              <a:t>Sistemi diversi come la generazione del campo geomagnetico e il movimento delle placche litosferiche globali sono infine alimentati dal calore interno della Terra.</a:t>
            </a:r>
          </a:p>
          <a:p>
            <a:pPr algn="just">
              <a:spcBef>
                <a:spcPct val="0"/>
              </a:spcBef>
            </a:pPr>
            <a:endParaRPr lang="en-US" altLang="it-IT" sz="1600" b="0" dirty="0">
              <a:latin typeface="Calibri" panose="020F0502020204030204" pitchFamily="34" charset="0"/>
              <a:ea typeface="ＭＳ Ｐゴシック" panose="020B0600070205080204" pitchFamily="34" charset="-128"/>
            </a:endParaRPr>
          </a:p>
          <a:p>
            <a:pPr algn="just">
              <a:spcBef>
                <a:spcPct val="0"/>
              </a:spcBef>
            </a:pPr>
            <a:r>
              <a:rPr lang="en-US" altLang="it-IT" sz="1600" b="0" dirty="0">
                <a:latin typeface="Calibri" panose="020F0502020204030204" pitchFamily="34" charset="0"/>
                <a:ea typeface="ＭＳ Ｐゴシック" panose="020B0600070205080204" pitchFamily="34" charset="-128"/>
              </a:rPr>
              <a:t> </a:t>
            </a:r>
            <a:r>
              <a:rPr lang="it-IT" altLang="it-IT" sz="1600" dirty="0">
                <a:latin typeface="Calibri" panose="020F0502020204030204" pitchFamily="34" charset="0"/>
                <a:ea typeface="ＭＳ Ｐゴシック" panose="020B0600070205080204" pitchFamily="34" charset="-128"/>
              </a:rPr>
              <a:t>La Terra sta costantemente perdendo calore dal suo interno: la perdita di calore interno è molte volte maggiore dell'energia dispersa con altri mezzi, come la variazione della rotazione della Terra e l'energia rilasciata nei terremoti</a:t>
            </a:r>
          </a:p>
          <a:p>
            <a:pPr algn="just">
              <a:spcBef>
                <a:spcPct val="0"/>
              </a:spcBef>
              <a:buNone/>
            </a:pPr>
            <a:endParaRPr lang="en-US" altLang="it-IT" sz="1600" b="0" dirty="0">
              <a:latin typeface="Calibri" panose="020F0502020204030204" pitchFamily="34" charset="0"/>
              <a:ea typeface="ＭＳ Ｐゴシック" panose="020B0600070205080204" pitchFamily="34" charset="-128"/>
            </a:endParaRPr>
          </a:p>
        </p:txBody>
      </p:sp>
      <p:sp>
        <p:nvSpPr>
          <p:cNvPr id="8195" name="Rectangle 3"/>
          <p:cNvSpPr>
            <a:spLocks noChangeArrowheads="1"/>
          </p:cNvSpPr>
          <p:nvPr/>
        </p:nvSpPr>
        <p:spPr bwMode="auto">
          <a:xfrm>
            <a:off x="234156" y="1268760"/>
            <a:ext cx="8675687"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it-IT" sz="2800" dirty="0">
                <a:latin typeface="Calibri" panose="020F0502020204030204" pitchFamily="34" charset="0"/>
                <a:ea typeface="ＭＳ Ｐゴシック" panose="020B0600070205080204" pitchFamily="34" charset="-128"/>
              </a:rPr>
              <a:t>Il calore della Terra: introduzione</a:t>
            </a:r>
            <a:endParaRPr lang="en-US" altLang="it-IT" sz="2800" b="0"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1687425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74178">
                                            <p:txEl>
                                              <p:pRg st="1" end="1"/>
                                            </p:txEl>
                                          </p:spTgt>
                                        </p:tgtEl>
                                        <p:attrNameLst>
                                          <p:attrName>style.visibility</p:attrName>
                                        </p:attrNameLst>
                                      </p:cBhvr>
                                      <p:to>
                                        <p:strVal val="visible"/>
                                      </p:to>
                                    </p:set>
                                    <p:animEffect transition="in" filter="dissolve">
                                      <p:cBhvr>
                                        <p:cTn id="7" dur="500"/>
                                        <p:tgtEl>
                                          <p:spTgt spid="107417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74178">
                                            <p:txEl>
                                              <p:pRg st="3" end="3"/>
                                            </p:txEl>
                                          </p:spTgt>
                                        </p:tgtEl>
                                        <p:attrNameLst>
                                          <p:attrName>style.visibility</p:attrName>
                                        </p:attrNameLst>
                                      </p:cBhvr>
                                      <p:to>
                                        <p:strVal val="visible"/>
                                      </p:to>
                                    </p:set>
                                    <p:animEffect transition="in" filter="dissolve">
                                      <p:cBhvr>
                                        <p:cTn id="12" dur="500"/>
                                        <p:tgtEl>
                                          <p:spTgt spid="1074178">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074178">
                                            <p:txEl>
                                              <p:pRg st="5" end="5"/>
                                            </p:txEl>
                                          </p:spTgt>
                                        </p:tgtEl>
                                        <p:attrNameLst>
                                          <p:attrName>style.visibility</p:attrName>
                                        </p:attrNameLst>
                                      </p:cBhvr>
                                      <p:to>
                                        <p:strVal val="visible"/>
                                      </p:to>
                                    </p:set>
                                    <p:animEffect transition="in" filter="dissolve">
                                      <p:cBhvr>
                                        <p:cTn id="17" dur="500"/>
                                        <p:tgtEl>
                                          <p:spTgt spid="107417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ChangeArrowheads="1"/>
          </p:cNvSpPr>
          <p:nvPr/>
        </p:nvSpPr>
        <p:spPr bwMode="auto">
          <a:xfrm>
            <a:off x="179386" y="2045859"/>
            <a:ext cx="87852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1600" b="0" dirty="0">
                <a:latin typeface="Calibri" panose="020F0502020204030204" pitchFamily="34" charset="0"/>
                <a:ea typeface="ＭＳ Ｐゴシック" panose="020B0600070205080204" pitchFamily="34" charset="-128"/>
              </a:rPr>
              <a:t>  </a:t>
            </a:r>
            <a:r>
              <a:rPr lang="it-IT" altLang="it-IT" sz="1600" dirty="0">
                <a:latin typeface="Calibri" panose="020F0502020204030204" pitchFamily="34" charset="0"/>
                <a:ea typeface="ＭＳ Ｐゴシック" panose="020B0600070205080204" pitchFamily="34" charset="-128"/>
              </a:rPr>
              <a:t>Sebbene Galileo (1564-1642) avesse inventato un "</a:t>
            </a:r>
            <a:r>
              <a:rPr lang="it-IT" altLang="it-IT" sz="1600" dirty="0">
                <a:solidFill>
                  <a:srgbClr val="0070C0"/>
                </a:solidFill>
                <a:latin typeface="Calibri" panose="020F0502020204030204" pitchFamily="34" charset="0"/>
                <a:ea typeface="ＭＳ Ｐゴシック" panose="020B0600070205080204" pitchFamily="34" charset="-128"/>
              </a:rPr>
              <a:t>termoscopio</a:t>
            </a:r>
            <a:r>
              <a:rPr lang="it-IT" altLang="it-IT" sz="1600" dirty="0">
                <a:latin typeface="Calibri" panose="020F0502020204030204" pitchFamily="34" charset="0"/>
                <a:ea typeface="ＭＳ Ｐゴシック" panose="020B0600070205080204" pitchFamily="34" charset="-128"/>
              </a:rPr>
              <a:t>" precoce e inaccurato, i primi termometri accurati e le corrispondenti scale termiche furono sviluppati all'inizio del XVIII secolo da Gabriel Fahrenheit (1686-1736), Ferchaut de Réaumur (1683-1757) e Anders Celsius ( 1701-1744). I loro strumenti utilizzavano l'espansione termica dei liquidi e venivano calibrati in punti fissi come il punto di fusione del ghiaccio e il punto di ebollizione dell'acqua. La scala Celsius è la più comunemente usata per scopi generali ed è strettamente correlata alla scala della temperatura scientifica.</a:t>
            </a:r>
          </a:p>
        </p:txBody>
      </p:sp>
      <p:sp>
        <p:nvSpPr>
          <p:cNvPr id="11267" name="Rectangle 3"/>
          <p:cNvSpPr>
            <a:spLocks noChangeArrowheads="1"/>
          </p:cNvSpPr>
          <p:nvPr/>
        </p:nvSpPr>
        <p:spPr bwMode="auto">
          <a:xfrm>
            <a:off x="234156" y="1268760"/>
            <a:ext cx="8675687"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it-IT" sz="2800" dirty="0">
                <a:latin typeface="Calibri" panose="020F0502020204030204" pitchFamily="34" charset="0"/>
                <a:ea typeface="ＭＳ Ｐゴシック" panose="020B0600070205080204" pitchFamily="34" charset="-128"/>
              </a:rPr>
              <a:t>Il calore della Terra: temperatura e calore</a:t>
            </a:r>
            <a:endParaRPr lang="en-US" altLang="it-IT" sz="2800" b="0" dirty="0">
              <a:latin typeface="Calibri" panose="020F0502020204030204" pitchFamily="34" charset="0"/>
              <a:ea typeface="ＭＳ Ｐゴシック" panose="020B0600070205080204" pitchFamily="34" charset="-128"/>
            </a:endParaRPr>
          </a:p>
        </p:txBody>
      </p:sp>
      <p:pic>
        <p:nvPicPr>
          <p:cNvPr id="2" name="Picture 1"/>
          <p:cNvPicPr>
            <a:picLocks noChangeAspect="1"/>
          </p:cNvPicPr>
          <p:nvPr/>
        </p:nvPicPr>
        <p:blipFill rotWithShape="1">
          <a:blip r:embed="rId3"/>
          <a:srcRect l="19386" t="22157" r="50148" b="8911"/>
          <a:stretch/>
        </p:blipFill>
        <p:spPr>
          <a:xfrm>
            <a:off x="1331640" y="4077072"/>
            <a:ext cx="2149953" cy="2736304"/>
          </a:xfrm>
          <a:prstGeom prst="rect">
            <a:avLst/>
          </a:prstGeom>
        </p:spPr>
      </p:pic>
      <p:pic>
        <p:nvPicPr>
          <p:cNvPr id="3" name="Picture 2"/>
          <p:cNvPicPr>
            <a:picLocks noChangeAspect="1"/>
          </p:cNvPicPr>
          <p:nvPr/>
        </p:nvPicPr>
        <p:blipFill rotWithShape="1">
          <a:blip r:embed="rId3"/>
          <a:srcRect l="68113" t="6601" r="20176" b="68200"/>
          <a:stretch/>
        </p:blipFill>
        <p:spPr>
          <a:xfrm>
            <a:off x="195109" y="3933056"/>
            <a:ext cx="1070814" cy="1296144"/>
          </a:xfrm>
          <a:prstGeom prst="rect">
            <a:avLst/>
          </a:prstGeom>
        </p:spPr>
      </p:pic>
      <p:pic>
        <p:nvPicPr>
          <p:cNvPr id="4" name="Picture 3"/>
          <p:cNvPicPr>
            <a:picLocks noChangeAspect="1"/>
          </p:cNvPicPr>
          <p:nvPr/>
        </p:nvPicPr>
        <p:blipFill rotWithShape="1">
          <a:blip r:embed="rId4"/>
          <a:srcRect l="25588" t="12201" r="50787" b="24800"/>
          <a:stretch/>
        </p:blipFill>
        <p:spPr>
          <a:xfrm>
            <a:off x="2987824" y="3944432"/>
            <a:ext cx="1296144" cy="1944216"/>
          </a:xfrm>
          <a:prstGeom prst="rect">
            <a:avLst/>
          </a:prstGeom>
          <a:ln>
            <a:solidFill>
              <a:schemeClr val="tx1"/>
            </a:solidFill>
          </a:ln>
        </p:spPr>
      </p:pic>
      <p:sp>
        <p:nvSpPr>
          <p:cNvPr id="5" name="Rectangle 4"/>
          <p:cNvSpPr/>
          <p:nvPr/>
        </p:nvSpPr>
        <p:spPr>
          <a:xfrm>
            <a:off x="-8510" y="5386050"/>
            <a:ext cx="1382110" cy="646331"/>
          </a:xfrm>
          <a:prstGeom prst="rect">
            <a:avLst/>
          </a:prstGeom>
        </p:spPr>
        <p:txBody>
          <a:bodyPr wrap="none">
            <a:spAutoFit/>
          </a:bodyPr>
          <a:lstStyle/>
          <a:p>
            <a:pPr algn="ctr"/>
            <a:r>
              <a:rPr lang="it-IT" altLang="it-IT" dirty="0">
                <a:solidFill>
                  <a:srgbClr val="0070C0"/>
                </a:solidFill>
                <a:latin typeface="Calibri" panose="020F0502020204030204" pitchFamily="34" charset="0"/>
                <a:ea typeface="ＭＳ Ｐゴシック" panose="020B0600070205080204" pitchFamily="34" charset="-128"/>
              </a:rPr>
              <a:t>Termoscopio</a:t>
            </a:r>
          </a:p>
          <a:p>
            <a:pPr algn="ctr"/>
            <a:r>
              <a:rPr lang="en-GB" dirty="0">
                <a:solidFill>
                  <a:srgbClr val="0070C0"/>
                </a:solidFill>
                <a:latin typeface="Calibri" panose="020F0502020204030204" pitchFamily="34" charset="0"/>
                <a:ea typeface="ＭＳ Ｐゴシック" panose="020B0600070205080204" pitchFamily="34" charset="-128"/>
              </a:rPr>
              <a:t>Galilei</a:t>
            </a:r>
            <a:endParaRPr lang="it-IT" dirty="0"/>
          </a:p>
        </p:txBody>
      </p:sp>
      <p:pic>
        <p:nvPicPr>
          <p:cNvPr id="6" name="Picture 5"/>
          <p:cNvPicPr>
            <a:picLocks noChangeAspect="1"/>
          </p:cNvPicPr>
          <p:nvPr/>
        </p:nvPicPr>
        <p:blipFill>
          <a:blip r:embed="rId5"/>
          <a:stretch>
            <a:fillRect/>
          </a:stretch>
        </p:blipFill>
        <p:spPr>
          <a:xfrm>
            <a:off x="4932040" y="4221088"/>
            <a:ext cx="3775263" cy="2477269"/>
          </a:xfrm>
          <a:prstGeom prst="rect">
            <a:avLst/>
          </a:prstGeom>
        </p:spPr>
      </p:pic>
    </p:spTree>
    <p:extLst>
      <p:ext uri="{BB962C8B-B14F-4D97-AF65-F5344CB8AC3E}">
        <p14:creationId xmlns:p14="http://schemas.microsoft.com/office/powerpoint/2010/main" val="1346027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79298">
                                            <p:txEl>
                                              <p:pRg st="0" end="0"/>
                                            </p:txEl>
                                          </p:spTgt>
                                        </p:tgtEl>
                                        <p:attrNameLst>
                                          <p:attrName>style.visibility</p:attrName>
                                        </p:attrNameLst>
                                      </p:cBhvr>
                                      <p:to>
                                        <p:strVal val="visible"/>
                                      </p:to>
                                    </p:set>
                                    <p:animEffect transition="in" filter="dissolve">
                                      <p:cBhvr>
                                        <p:cTn id="7" dur="500"/>
                                        <p:tgtEl>
                                          <p:spTgt spid="10792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isica terrestr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fisica terrestre</Template>
  <TotalTime>17514</TotalTime>
  <Words>4890</Words>
  <Application>Microsoft Office PowerPoint</Application>
  <PresentationFormat>On-screen Show (4:3)</PresentationFormat>
  <Paragraphs>401</Paragraphs>
  <Slides>53</Slides>
  <Notes>41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1" baseType="lpstr">
      <vt:lpstr>Microsoft YaHei</vt:lpstr>
      <vt:lpstr>ＭＳ Ｐゴシック</vt:lpstr>
      <vt:lpstr>Arial</vt:lpstr>
      <vt:lpstr>Calibri</vt:lpstr>
      <vt:lpstr>Symbol</vt:lpstr>
      <vt:lpstr>Times New Roman</vt:lpstr>
      <vt:lpstr>fisica terrestre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costa</dc:creator>
  <cp:lastModifiedBy>COSTA GIOVANNI</cp:lastModifiedBy>
  <cp:revision>496</cp:revision>
  <dcterms:created xsi:type="dcterms:W3CDTF">2013-09-23T10:57:03Z</dcterms:created>
  <dcterms:modified xsi:type="dcterms:W3CDTF">2021-01-11T06:36:51Z</dcterms:modified>
</cp:coreProperties>
</file>