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491" r:id="rId2"/>
    <p:sldId id="492" r:id="rId3"/>
    <p:sldId id="298" r:id="rId4"/>
    <p:sldId id="412" r:id="rId5"/>
    <p:sldId id="411" r:id="rId6"/>
    <p:sldId id="475" r:id="rId7"/>
    <p:sldId id="476" r:id="rId8"/>
    <p:sldId id="300" r:id="rId9"/>
    <p:sldId id="479" r:id="rId10"/>
    <p:sldId id="481" r:id="rId11"/>
    <p:sldId id="486" r:id="rId12"/>
    <p:sldId id="484" r:id="rId13"/>
    <p:sldId id="301" r:id="rId14"/>
    <p:sldId id="302" r:id="rId15"/>
    <p:sldId id="431" r:id="rId16"/>
    <p:sldId id="413" r:id="rId17"/>
    <p:sldId id="418" r:id="rId18"/>
    <p:sldId id="414" r:id="rId19"/>
    <p:sldId id="442" r:id="rId20"/>
    <p:sldId id="419" r:id="rId21"/>
    <p:sldId id="420" r:id="rId22"/>
    <p:sldId id="421" r:id="rId23"/>
    <p:sldId id="417" r:id="rId24"/>
    <p:sldId id="488" r:id="rId25"/>
    <p:sldId id="489" r:id="rId26"/>
    <p:sldId id="490" r:id="rId27"/>
    <p:sldId id="487" r:id="rId28"/>
    <p:sldId id="493" r:id="rId29"/>
    <p:sldId id="495" r:id="rId30"/>
    <p:sldId id="496" r:id="rId31"/>
    <p:sldId id="497" r:id="rId32"/>
    <p:sldId id="432" r:id="rId33"/>
    <p:sldId id="498" r:id="rId34"/>
    <p:sldId id="499" r:id="rId35"/>
    <p:sldId id="500" r:id="rId36"/>
    <p:sldId id="501" r:id="rId37"/>
    <p:sldId id="503" r:id="rId38"/>
    <p:sldId id="506" r:id="rId39"/>
    <p:sldId id="509" r:id="rId40"/>
    <p:sldId id="511" r:id="rId41"/>
    <p:sldId id="515" r:id="rId42"/>
    <p:sldId id="516" r:id="rId43"/>
    <p:sldId id="443" r:id="rId44"/>
    <p:sldId id="444" r:id="rId45"/>
    <p:sldId id="445" r:id="rId46"/>
    <p:sldId id="470" r:id="rId47"/>
    <p:sldId id="471" r:id="rId48"/>
    <p:sldId id="472" r:id="rId49"/>
    <p:sldId id="473" r:id="rId50"/>
    <p:sldId id="474" r:id="rId51"/>
    <p:sldId id="422" r:id="rId52"/>
    <p:sldId id="424" r:id="rId53"/>
    <p:sldId id="425" r:id="rId54"/>
    <p:sldId id="426" r:id="rId55"/>
    <p:sldId id="415" r:id="rId56"/>
    <p:sldId id="416" r:id="rId57"/>
    <p:sldId id="435" r:id="rId58"/>
    <p:sldId id="436" r:id="rId59"/>
    <p:sldId id="438" r:id="rId60"/>
    <p:sldId id="463" r:id="rId61"/>
    <p:sldId id="441" r:id="rId62"/>
    <p:sldId id="304" r:id="rId63"/>
    <p:sldId id="305" r:id="rId64"/>
    <p:sldId id="433" r:id="rId65"/>
    <p:sldId id="367" r:id="rId66"/>
    <p:sldId id="368" r:id="rId67"/>
    <p:sldId id="369" r:id="rId68"/>
    <p:sldId id="440" r:id="rId69"/>
    <p:sldId id="429" r:id="rId70"/>
    <p:sldId id="428" r:id="rId71"/>
    <p:sldId id="427" r:id="rId72"/>
    <p:sldId id="430" r:id="rId73"/>
    <p:sldId id="548" r:id="rId74"/>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FF3300"/>
    <a:srgbClr val="00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30" autoAdjust="0"/>
  </p:normalViewPr>
  <p:slideViewPr>
    <p:cSldViewPr snapToGrid="0">
      <p:cViewPr varScale="1">
        <p:scale>
          <a:sx n="112" d="100"/>
          <a:sy n="112" d="100"/>
        </p:scale>
        <p:origin x="154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166"/>
    </p:cViewPr>
  </p:sorterViewPr>
  <p:notesViewPr>
    <p:cSldViewPr snapToGrid="0">
      <p:cViewPr varScale="1">
        <p:scale>
          <a:sx n="83" d="100"/>
          <a:sy n="83" d="100"/>
        </p:scale>
        <p:origin x="-213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5" Type="http://schemas.openxmlformats.org/officeDocument/2006/relationships/image" Target="../media/image108.wmf"/><Relationship Id="rId4" Type="http://schemas.openxmlformats.org/officeDocument/2006/relationships/image" Target="../media/image10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4"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EF843EE-55F1-4315-A07C-1E968852C60C}"/>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106499" name="Rectangle 3">
            <a:extLst>
              <a:ext uri="{FF2B5EF4-FFF2-40B4-BE49-F238E27FC236}">
                <a16:creationId xmlns:a16="http://schemas.microsoft.com/office/drawing/2014/main" id="{60109DC4-B949-421D-B1A3-E5ECE872A102}"/>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2052" name="Rectangle 4">
            <a:extLst>
              <a:ext uri="{FF2B5EF4-FFF2-40B4-BE49-F238E27FC236}">
                <a16:creationId xmlns:a16="http://schemas.microsoft.com/office/drawing/2014/main" id="{65D3E179-0D43-4E10-BACD-21A1F2E541E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a:extLst>
              <a:ext uri="{FF2B5EF4-FFF2-40B4-BE49-F238E27FC236}">
                <a16:creationId xmlns:a16="http://schemas.microsoft.com/office/drawing/2014/main" id="{69370FC9-79CF-42D7-B7CD-32AC6AF490DC}"/>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106502" name="Rectangle 6">
            <a:extLst>
              <a:ext uri="{FF2B5EF4-FFF2-40B4-BE49-F238E27FC236}">
                <a16:creationId xmlns:a16="http://schemas.microsoft.com/office/drawing/2014/main" id="{A1848A06-59C7-4693-B13E-26BE4F29A250}"/>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106503" name="Rectangle 7">
            <a:extLst>
              <a:ext uri="{FF2B5EF4-FFF2-40B4-BE49-F238E27FC236}">
                <a16:creationId xmlns:a16="http://schemas.microsoft.com/office/drawing/2014/main" id="{3B07D7FD-0D16-4BBF-8C48-B5F6F879F92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357084C-8A6C-4479-8D7E-62F6DA12C315}"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9DD87FE6-49A9-422A-98AB-7371E2AFD6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775619-081C-4863-9073-C7EDD788FC43}" type="slidenum">
              <a:rPr lang="it-IT" altLang="it-IT" smtClean="0"/>
              <a:pPr>
                <a:spcBef>
                  <a:spcPct val="0"/>
                </a:spcBef>
              </a:pPr>
              <a:t>3</a:t>
            </a:fld>
            <a:endParaRPr lang="it-IT" altLang="it-IT"/>
          </a:p>
        </p:txBody>
      </p:sp>
      <p:sp>
        <p:nvSpPr>
          <p:cNvPr id="240643" name="Rectangle 2">
            <a:extLst>
              <a:ext uri="{FF2B5EF4-FFF2-40B4-BE49-F238E27FC236}">
                <a16:creationId xmlns:a16="http://schemas.microsoft.com/office/drawing/2014/main" id="{44C88BC6-73BE-411B-A2C7-4D3DCC33BEBF}"/>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31F749C0-1995-4E5E-A6BC-3ED9C4BF075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51083ADA-B55B-4684-8F10-6D519BA7EA0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15E487-83C3-41EA-B7C7-4ECB503A5369}" type="slidenum">
              <a:rPr lang="it-IT" altLang="it-IT" smtClean="0"/>
              <a:pPr>
                <a:spcBef>
                  <a:spcPct val="0"/>
                </a:spcBef>
              </a:pPr>
              <a:t>18</a:t>
            </a:fld>
            <a:endParaRPr lang="it-IT" altLang="it-IT"/>
          </a:p>
        </p:txBody>
      </p:sp>
      <p:sp>
        <p:nvSpPr>
          <p:cNvPr id="259075" name="Rectangle 2">
            <a:extLst>
              <a:ext uri="{FF2B5EF4-FFF2-40B4-BE49-F238E27FC236}">
                <a16:creationId xmlns:a16="http://schemas.microsoft.com/office/drawing/2014/main" id="{CA1BACEB-E479-4984-9594-E9612F4D564E}"/>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E2BBF449-FFC1-405B-81F7-29D7C68B2F9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456DE306-C210-4ED6-A84F-356411ADB5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87FA4C-FD3D-47DF-B59E-EAEFDF027A3C}" type="slidenum">
              <a:rPr lang="it-IT" altLang="it-IT" smtClean="0"/>
              <a:pPr>
                <a:spcBef>
                  <a:spcPct val="0"/>
                </a:spcBef>
              </a:pPr>
              <a:t>19</a:t>
            </a:fld>
            <a:endParaRPr lang="it-IT" altLang="it-IT"/>
          </a:p>
        </p:txBody>
      </p:sp>
      <p:sp>
        <p:nvSpPr>
          <p:cNvPr id="261123" name="Rectangle 2">
            <a:extLst>
              <a:ext uri="{FF2B5EF4-FFF2-40B4-BE49-F238E27FC236}">
                <a16:creationId xmlns:a16="http://schemas.microsoft.com/office/drawing/2014/main" id="{BFD5422D-0395-4344-B7EC-0E3F8B99BAC0}"/>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811C6246-E334-43E5-A36F-343068BC5C5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CBAEEAFE-C4D8-4BFA-9C37-1682009CC4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72B758-D2AE-4FAD-8DBD-2A65A9BBF9BB}" type="slidenum">
              <a:rPr lang="it-IT" altLang="it-IT" smtClean="0"/>
              <a:pPr>
                <a:spcBef>
                  <a:spcPct val="0"/>
                </a:spcBef>
              </a:pPr>
              <a:t>20</a:t>
            </a:fld>
            <a:endParaRPr lang="it-IT" altLang="it-IT"/>
          </a:p>
        </p:txBody>
      </p:sp>
      <p:sp>
        <p:nvSpPr>
          <p:cNvPr id="263171" name="Rectangle 2">
            <a:extLst>
              <a:ext uri="{FF2B5EF4-FFF2-40B4-BE49-F238E27FC236}">
                <a16:creationId xmlns:a16="http://schemas.microsoft.com/office/drawing/2014/main" id="{5BA9633E-989F-45D7-8A07-947E3D5D8ED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1F081656-D2B5-4B1A-B94A-227A5B5A203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F15D7C3F-CE86-4C13-884D-DA3F004917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BD686D-EB6B-461A-B46F-1337E1AC2791}" type="slidenum">
              <a:rPr lang="it-IT" altLang="it-IT" smtClean="0"/>
              <a:pPr>
                <a:spcBef>
                  <a:spcPct val="0"/>
                </a:spcBef>
              </a:pPr>
              <a:t>21</a:t>
            </a:fld>
            <a:endParaRPr lang="it-IT" altLang="it-IT"/>
          </a:p>
        </p:txBody>
      </p:sp>
      <p:sp>
        <p:nvSpPr>
          <p:cNvPr id="265219" name="Rectangle 2">
            <a:extLst>
              <a:ext uri="{FF2B5EF4-FFF2-40B4-BE49-F238E27FC236}">
                <a16:creationId xmlns:a16="http://schemas.microsoft.com/office/drawing/2014/main" id="{B0ABDB38-510F-4C01-87DD-9954D1E8E2DC}"/>
              </a:ext>
            </a:extLst>
          </p:cNvPr>
          <p:cNvSpPr>
            <a:spLocks noGrp="1" noRot="1" noChangeAspect="1" noChangeArrowheads="1" noTextEdit="1"/>
          </p:cNvSpPr>
          <p:nvPr>
            <p:ph type="sldImg"/>
          </p:nvPr>
        </p:nvSpPr>
        <p:spPr>
          <a:ln/>
        </p:spPr>
      </p:sp>
      <p:sp>
        <p:nvSpPr>
          <p:cNvPr id="265220" name="Rectangle 3">
            <a:extLst>
              <a:ext uri="{FF2B5EF4-FFF2-40B4-BE49-F238E27FC236}">
                <a16:creationId xmlns:a16="http://schemas.microsoft.com/office/drawing/2014/main" id="{CAB7D027-4216-4E85-939F-67ADA33449A6}"/>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FE325912-964F-46AF-81B3-F724FF804A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21DCC6-EFAA-4430-9F32-57A5D1FA2261}" type="slidenum">
              <a:rPr lang="it-IT" altLang="it-IT" smtClean="0"/>
              <a:pPr>
                <a:spcBef>
                  <a:spcPct val="0"/>
                </a:spcBef>
              </a:pPr>
              <a:t>22</a:t>
            </a:fld>
            <a:endParaRPr lang="it-IT" altLang="it-IT"/>
          </a:p>
        </p:txBody>
      </p:sp>
      <p:sp>
        <p:nvSpPr>
          <p:cNvPr id="267267" name="Rectangle 2">
            <a:extLst>
              <a:ext uri="{FF2B5EF4-FFF2-40B4-BE49-F238E27FC236}">
                <a16:creationId xmlns:a16="http://schemas.microsoft.com/office/drawing/2014/main" id="{5830855A-6A6E-4662-8D9B-4A99071A54FE}"/>
              </a:ext>
            </a:extLst>
          </p:cNvPr>
          <p:cNvSpPr>
            <a:spLocks noGrp="1" noRot="1" noChangeAspect="1" noChangeArrowheads="1" noTextEdit="1"/>
          </p:cNvSpPr>
          <p:nvPr>
            <p:ph type="sldImg"/>
          </p:nvPr>
        </p:nvSpPr>
        <p:spPr>
          <a:ln/>
        </p:spPr>
      </p:sp>
      <p:sp>
        <p:nvSpPr>
          <p:cNvPr id="267268" name="Rectangle 3">
            <a:extLst>
              <a:ext uri="{FF2B5EF4-FFF2-40B4-BE49-F238E27FC236}">
                <a16:creationId xmlns:a16="http://schemas.microsoft.com/office/drawing/2014/main" id="{6990E33E-DE5F-47AB-85B7-F5FFD9E5A72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79644D24-F07A-4FD3-9051-934B674DC4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226945-6D3C-4D14-9016-2D58B842F19C}" type="slidenum">
              <a:rPr lang="it-IT" altLang="it-IT" smtClean="0"/>
              <a:pPr>
                <a:spcBef>
                  <a:spcPct val="0"/>
                </a:spcBef>
              </a:pPr>
              <a:t>23</a:t>
            </a:fld>
            <a:endParaRPr lang="it-IT" altLang="it-IT"/>
          </a:p>
        </p:txBody>
      </p:sp>
      <p:sp>
        <p:nvSpPr>
          <p:cNvPr id="269315" name="Rectangle 2">
            <a:extLst>
              <a:ext uri="{FF2B5EF4-FFF2-40B4-BE49-F238E27FC236}">
                <a16:creationId xmlns:a16="http://schemas.microsoft.com/office/drawing/2014/main" id="{D6789565-48B1-4E52-8A7A-F2214DA5104C}"/>
              </a:ext>
            </a:extLst>
          </p:cNvPr>
          <p:cNvSpPr>
            <a:spLocks noGrp="1" noRot="1" noChangeAspect="1" noChangeArrowheads="1" noTextEdit="1"/>
          </p:cNvSpPr>
          <p:nvPr>
            <p:ph type="sldImg"/>
          </p:nvPr>
        </p:nvSpPr>
        <p:spPr>
          <a:ln/>
        </p:spPr>
      </p:sp>
      <p:sp>
        <p:nvSpPr>
          <p:cNvPr id="269316" name="Rectangle 3">
            <a:extLst>
              <a:ext uri="{FF2B5EF4-FFF2-40B4-BE49-F238E27FC236}">
                <a16:creationId xmlns:a16="http://schemas.microsoft.com/office/drawing/2014/main" id="{582F0693-B8FD-432C-A137-0D294E900A8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A9468CD4-E331-423D-95A3-18A07F186E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F1E494-360E-4075-BD71-647CE52747E8}" type="slidenum">
              <a:rPr lang="it-IT" altLang="it-IT" smtClean="0"/>
              <a:pPr>
                <a:spcBef>
                  <a:spcPct val="0"/>
                </a:spcBef>
              </a:pPr>
              <a:t>32</a:t>
            </a:fld>
            <a:endParaRPr lang="it-IT" altLang="it-IT"/>
          </a:p>
        </p:txBody>
      </p:sp>
      <p:sp>
        <p:nvSpPr>
          <p:cNvPr id="254979" name="Rectangle 2">
            <a:extLst>
              <a:ext uri="{FF2B5EF4-FFF2-40B4-BE49-F238E27FC236}">
                <a16:creationId xmlns:a16="http://schemas.microsoft.com/office/drawing/2014/main" id="{0D548568-0C04-48E1-A99E-5D88D2E0A757}"/>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A6C8CBE6-7F7B-4E0B-9CC7-80408661531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D2DFABEE-3405-4558-BF59-0CA34F4286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72316C-7E3D-4711-BD93-5107E54C49CF}" type="slidenum">
              <a:rPr lang="it-IT" altLang="it-IT" smtClean="0"/>
              <a:pPr>
                <a:spcBef>
                  <a:spcPct val="0"/>
                </a:spcBef>
              </a:pPr>
              <a:t>43</a:t>
            </a:fld>
            <a:endParaRPr lang="it-IT" altLang="it-IT"/>
          </a:p>
        </p:txBody>
      </p:sp>
      <p:sp>
        <p:nvSpPr>
          <p:cNvPr id="273411" name="Rectangle 2">
            <a:extLst>
              <a:ext uri="{FF2B5EF4-FFF2-40B4-BE49-F238E27FC236}">
                <a16:creationId xmlns:a16="http://schemas.microsoft.com/office/drawing/2014/main" id="{8D3404E2-2FF4-4D44-A195-64C1D3C02533}"/>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E19D8430-26C2-46D9-B4D2-6DB9046018C6}"/>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EDB0C993-4709-4670-85DB-31B5793A91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5B3997-DCE3-447F-9B5F-6F09066467E9}" type="slidenum">
              <a:rPr lang="it-IT" altLang="it-IT" smtClean="0"/>
              <a:pPr>
                <a:spcBef>
                  <a:spcPct val="0"/>
                </a:spcBef>
              </a:pPr>
              <a:t>44</a:t>
            </a:fld>
            <a:endParaRPr lang="it-IT" altLang="it-IT"/>
          </a:p>
        </p:txBody>
      </p:sp>
      <p:sp>
        <p:nvSpPr>
          <p:cNvPr id="275459" name="Rectangle 2">
            <a:extLst>
              <a:ext uri="{FF2B5EF4-FFF2-40B4-BE49-F238E27FC236}">
                <a16:creationId xmlns:a16="http://schemas.microsoft.com/office/drawing/2014/main" id="{EF8EC037-36A8-445A-99FB-3C887F49B583}"/>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AFBEBF45-BCAE-43D7-8E28-5AC88EDE2D20}"/>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A9021D8B-F723-41AB-A20B-0A8DFBE534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AF3299-F5F5-44AB-8717-19AD0B9811B6}" type="slidenum">
              <a:rPr lang="it-IT" altLang="it-IT" smtClean="0"/>
              <a:pPr>
                <a:spcBef>
                  <a:spcPct val="0"/>
                </a:spcBef>
              </a:pPr>
              <a:t>45</a:t>
            </a:fld>
            <a:endParaRPr lang="it-IT" altLang="it-IT"/>
          </a:p>
        </p:txBody>
      </p:sp>
      <p:sp>
        <p:nvSpPr>
          <p:cNvPr id="277507" name="Rectangle 2">
            <a:extLst>
              <a:ext uri="{FF2B5EF4-FFF2-40B4-BE49-F238E27FC236}">
                <a16:creationId xmlns:a16="http://schemas.microsoft.com/office/drawing/2014/main" id="{F6BB3F02-03E8-430E-B407-7D0E8988CC67}"/>
              </a:ext>
            </a:extLst>
          </p:cNvPr>
          <p:cNvSpPr>
            <a:spLocks noGrp="1" noRot="1" noChangeAspect="1" noChangeArrowheads="1" noTextEdit="1"/>
          </p:cNvSpPr>
          <p:nvPr>
            <p:ph type="sldImg"/>
          </p:nvPr>
        </p:nvSpPr>
        <p:spPr>
          <a:ln/>
        </p:spPr>
      </p:sp>
      <p:sp>
        <p:nvSpPr>
          <p:cNvPr id="277508" name="Rectangle 3">
            <a:extLst>
              <a:ext uri="{FF2B5EF4-FFF2-40B4-BE49-F238E27FC236}">
                <a16:creationId xmlns:a16="http://schemas.microsoft.com/office/drawing/2014/main" id="{09609764-6B40-47E5-9CE8-67DBE299E3A5}"/>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A717EDCD-DF27-4371-8C18-71B1E52223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0ED8D7-114C-48A6-AB2A-49F91C1C3D13}" type="slidenum">
              <a:rPr lang="it-IT" altLang="it-IT" smtClean="0"/>
              <a:pPr>
                <a:spcBef>
                  <a:spcPct val="0"/>
                </a:spcBef>
              </a:pPr>
              <a:t>4</a:t>
            </a:fld>
            <a:endParaRPr lang="it-IT" altLang="it-IT"/>
          </a:p>
        </p:txBody>
      </p:sp>
      <p:sp>
        <p:nvSpPr>
          <p:cNvPr id="242691" name="Rectangle 2">
            <a:extLst>
              <a:ext uri="{FF2B5EF4-FFF2-40B4-BE49-F238E27FC236}">
                <a16:creationId xmlns:a16="http://schemas.microsoft.com/office/drawing/2014/main" id="{5C13AC16-C7D3-4ABC-A617-83A74D3F7DE2}"/>
              </a:ext>
            </a:extLst>
          </p:cNvPr>
          <p:cNvSpPr>
            <a:spLocks noGrp="1" noRot="1" noChangeAspect="1" noChangeArrowheads="1" noTextEdit="1"/>
          </p:cNvSpPr>
          <p:nvPr>
            <p:ph type="sldImg"/>
          </p:nvPr>
        </p:nvSpPr>
        <p:spPr>
          <a:ln/>
        </p:spPr>
      </p:sp>
      <p:sp>
        <p:nvSpPr>
          <p:cNvPr id="242692" name="Rectangle 3">
            <a:extLst>
              <a:ext uri="{FF2B5EF4-FFF2-40B4-BE49-F238E27FC236}">
                <a16:creationId xmlns:a16="http://schemas.microsoft.com/office/drawing/2014/main" id="{DF795095-7DE4-46CC-8567-D41199C26CF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62971D83-86D0-42C5-B61C-4E2B77E9CB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C4D6DB-C27B-4636-A2A0-5997325C20E4}" type="slidenum">
              <a:rPr lang="it-IT" altLang="it-IT" smtClean="0"/>
              <a:pPr>
                <a:spcBef>
                  <a:spcPct val="0"/>
                </a:spcBef>
              </a:pPr>
              <a:t>51</a:t>
            </a:fld>
            <a:endParaRPr lang="it-IT" altLang="it-IT"/>
          </a:p>
        </p:txBody>
      </p:sp>
      <p:sp>
        <p:nvSpPr>
          <p:cNvPr id="286723" name="Rectangle 2">
            <a:extLst>
              <a:ext uri="{FF2B5EF4-FFF2-40B4-BE49-F238E27FC236}">
                <a16:creationId xmlns:a16="http://schemas.microsoft.com/office/drawing/2014/main" id="{4BC69A06-BB80-4CBE-80CA-C500C990B605}"/>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397B9EEF-DA05-472A-99C8-93EADFA1B44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128F5E12-0016-4394-9B31-095717CEF0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C6A7A0-3F1C-4C54-99E8-C8373716B38F}" type="slidenum">
              <a:rPr lang="it-IT" altLang="it-IT" smtClean="0"/>
              <a:pPr>
                <a:spcBef>
                  <a:spcPct val="0"/>
                </a:spcBef>
              </a:pPr>
              <a:t>52</a:t>
            </a:fld>
            <a:endParaRPr lang="it-IT" altLang="it-IT"/>
          </a:p>
        </p:txBody>
      </p:sp>
      <p:sp>
        <p:nvSpPr>
          <p:cNvPr id="288771" name="Rectangle 2">
            <a:extLst>
              <a:ext uri="{FF2B5EF4-FFF2-40B4-BE49-F238E27FC236}">
                <a16:creationId xmlns:a16="http://schemas.microsoft.com/office/drawing/2014/main" id="{D507CE6D-A305-4037-8A96-FD5811AEB226}"/>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EAFFB804-2EFE-4E84-8C0F-F271959DACB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A8E25A90-0D24-47C9-8284-E37CD172A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E5C76A-B85C-4D6C-B664-C24203E5FD44}" type="slidenum">
              <a:rPr lang="it-IT" altLang="it-IT" smtClean="0"/>
              <a:pPr>
                <a:spcBef>
                  <a:spcPct val="0"/>
                </a:spcBef>
              </a:pPr>
              <a:t>53</a:t>
            </a:fld>
            <a:endParaRPr lang="it-IT" altLang="it-IT"/>
          </a:p>
        </p:txBody>
      </p:sp>
      <p:sp>
        <p:nvSpPr>
          <p:cNvPr id="290819" name="Rectangle 7">
            <a:extLst>
              <a:ext uri="{FF2B5EF4-FFF2-40B4-BE49-F238E27FC236}">
                <a16:creationId xmlns:a16="http://schemas.microsoft.com/office/drawing/2014/main" id="{FA441A39-5823-4554-9231-4E55DF7E5CC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4AD59FC7-DAC7-4AA7-8D0E-744C553A6085}" type="slidenum">
              <a:rPr lang="en-US" altLang="it-IT" b="0">
                <a:latin typeface="Times" panose="02020603050405020304" pitchFamily="18" charset="0"/>
                <a:ea typeface="ＭＳ Ｐゴシック" panose="020B0600070205080204" pitchFamily="34" charset="-128"/>
              </a:rPr>
              <a:pPr algn="r">
                <a:spcBef>
                  <a:spcPct val="0"/>
                </a:spcBef>
              </a:pPr>
              <a:t>53</a:t>
            </a:fld>
            <a:endParaRPr lang="en-US" altLang="it-IT" b="0">
              <a:latin typeface="Times" panose="02020603050405020304" pitchFamily="18" charset="0"/>
              <a:ea typeface="ＭＳ Ｐゴシック" panose="020B0600070205080204" pitchFamily="34" charset="-128"/>
            </a:endParaRPr>
          </a:p>
        </p:txBody>
      </p:sp>
      <p:sp>
        <p:nvSpPr>
          <p:cNvPr id="290820" name="Rectangle 2">
            <a:extLst>
              <a:ext uri="{FF2B5EF4-FFF2-40B4-BE49-F238E27FC236}">
                <a16:creationId xmlns:a16="http://schemas.microsoft.com/office/drawing/2014/main" id="{51F2B4EB-FC0D-4998-B9A1-2994A6E7DC25}"/>
              </a:ext>
            </a:extLst>
          </p:cNvPr>
          <p:cNvSpPr>
            <a:spLocks noGrp="1" noRot="1" noChangeAspect="1" noChangeArrowheads="1" noTextEdit="1"/>
          </p:cNvSpPr>
          <p:nvPr>
            <p:ph type="sldImg"/>
          </p:nvPr>
        </p:nvSpPr>
        <p:spPr>
          <a:ln/>
        </p:spPr>
      </p:sp>
      <p:sp>
        <p:nvSpPr>
          <p:cNvPr id="290821" name="Rectangle 3">
            <a:extLst>
              <a:ext uri="{FF2B5EF4-FFF2-40B4-BE49-F238E27FC236}">
                <a16:creationId xmlns:a16="http://schemas.microsoft.com/office/drawing/2014/main" id="{A5501F12-2E6E-4993-ABF0-1058637DB865}"/>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F7869E59-3CAE-4D2B-A8DA-E5580CA5AB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BA13E8-FA8D-40C3-91BB-5BEB1B238E10}" type="slidenum">
              <a:rPr lang="it-IT" altLang="it-IT" smtClean="0"/>
              <a:pPr>
                <a:spcBef>
                  <a:spcPct val="0"/>
                </a:spcBef>
              </a:pPr>
              <a:t>54</a:t>
            </a:fld>
            <a:endParaRPr lang="it-IT" altLang="it-IT"/>
          </a:p>
        </p:txBody>
      </p:sp>
      <p:sp>
        <p:nvSpPr>
          <p:cNvPr id="292867" name="Rectangle 7">
            <a:extLst>
              <a:ext uri="{FF2B5EF4-FFF2-40B4-BE49-F238E27FC236}">
                <a16:creationId xmlns:a16="http://schemas.microsoft.com/office/drawing/2014/main" id="{1EF93DD6-F2D6-4756-9E70-B789DE8A6AE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89F28EBC-62F2-43C3-825A-E50AA0778C3A}" type="slidenum">
              <a:rPr lang="en-US" altLang="it-IT" b="0">
                <a:latin typeface="Times" panose="02020603050405020304" pitchFamily="18" charset="0"/>
                <a:ea typeface="ＭＳ Ｐゴシック" panose="020B0600070205080204" pitchFamily="34" charset="-128"/>
              </a:rPr>
              <a:pPr algn="r">
                <a:spcBef>
                  <a:spcPct val="0"/>
                </a:spcBef>
              </a:pPr>
              <a:t>54</a:t>
            </a:fld>
            <a:endParaRPr lang="en-US" altLang="it-IT" b="0">
              <a:latin typeface="Times" panose="02020603050405020304" pitchFamily="18" charset="0"/>
              <a:ea typeface="ＭＳ Ｐゴシック" panose="020B0600070205080204" pitchFamily="34" charset="-128"/>
            </a:endParaRPr>
          </a:p>
        </p:txBody>
      </p:sp>
      <p:sp>
        <p:nvSpPr>
          <p:cNvPr id="292868" name="Rectangle 2">
            <a:extLst>
              <a:ext uri="{FF2B5EF4-FFF2-40B4-BE49-F238E27FC236}">
                <a16:creationId xmlns:a16="http://schemas.microsoft.com/office/drawing/2014/main" id="{14FD9D86-8D2C-4A5C-A3F9-3DDC375468E0}"/>
              </a:ext>
            </a:extLst>
          </p:cNvPr>
          <p:cNvSpPr>
            <a:spLocks noGrp="1" noRot="1" noChangeAspect="1" noChangeArrowheads="1" noTextEdit="1"/>
          </p:cNvSpPr>
          <p:nvPr>
            <p:ph type="sldImg"/>
          </p:nvPr>
        </p:nvSpPr>
        <p:spPr>
          <a:ln/>
        </p:spPr>
      </p:sp>
      <p:sp>
        <p:nvSpPr>
          <p:cNvPr id="292869" name="Rectangle 3">
            <a:extLst>
              <a:ext uri="{FF2B5EF4-FFF2-40B4-BE49-F238E27FC236}">
                <a16:creationId xmlns:a16="http://schemas.microsoft.com/office/drawing/2014/main" id="{D57FE346-0E96-46AE-AEDB-37DDA17AB81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0BCD24F8-131D-41BC-B3EC-4E17476C54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6E3D74-792D-4530-9D85-475D35237C18}" type="slidenum">
              <a:rPr lang="it-IT" altLang="it-IT" smtClean="0"/>
              <a:pPr>
                <a:spcBef>
                  <a:spcPct val="0"/>
                </a:spcBef>
              </a:pPr>
              <a:t>55</a:t>
            </a:fld>
            <a:endParaRPr lang="it-IT" altLang="it-IT"/>
          </a:p>
        </p:txBody>
      </p:sp>
      <p:sp>
        <p:nvSpPr>
          <p:cNvPr id="294915" name="Rectangle 2">
            <a:extLst>
              <a:ext uri="{FF2B5EF4-FFF2-40B4-BE49-F238E27FC236}">
                <a16:creationId xmlns:a16="http://schemas.microsoft.com/office/drawing/2014/main" id="{33F386A2-3B13-439E-9E6D-874D234D1657}"/>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8DC11FCA-296C-4A4B-9F81-5D020D79490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4F7C1271-0722-4DEC-8896-DC5E54E89B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E1B77-8B49-4518-94EF-16DC93D10C69}" type="slidenum">
              <a:rPr lang="it-IT" altLang="it-IT" smtClean="0"/>
              <a:pPr>
                <a:spcBef>
                  <a:spcPct val="0"/>
                </a:spcBef>
              </a:pPr>
              <a:t>56</a:t>
            </a:fld>
            <a:endParaRPr lang="it-IT" altLang="it-IT"/>
          </a:p>
        </p:txBody>
      </p:sp>
      <p:sp>
        <p:nvSpPr>
          <p:cNvPr id="296963" name="Rectangle 2">
            <a:extLst>
              <a:ext uri="{FF2B5EF4-FFF2-40B4-BE49-F238E27FC236}">
                <a16:creationId xmlns:a16="http://schemas.microsoft.com/office/drawing/2014/main" id="{AA8345A6-6779-4C51-A56F-BFAEC8F7AA51}"/>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5262B2F7-E3F1-417C-A277-3F8E9561129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C987976E-40AA-41FD-A942-A65501999A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FE8CD-2C75-4BEC-A5AC-DE2052F8399F}" type="slidenum">
              <a:rPr lang="it-IT" altLang="it-IT" smtClean="0"/>
              <a:pPr>
                <a:spcBef>
                  <a:spcPct val="0"/>
                </a:spcBef>
              </a:pPr>
              <a:t>57</a:t>
            </a:fld>
            <a:endParaRPr lang="it-IT" altLang="it-IT"/>
          </a:p>
        </p:txBody>
      </p:sp>
      <p:sp>
        <p:nvSpPr>
          <p:cNvPr id="299011" name="Rectangle 2">
            <a:extLst>
              <a:ext uri="{FF2B5EF4-FFF2-40B4-BE49-F238E27FC236}">
                <a16:creationId xmlns:a16="http://schemas.microsoft.com/office/drawing/2014/main" id="{B1D254BC-49FC-4870-94D8-DBA02AFE261F}"/>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5E0D32A8-BBC7-4FD2-8D56-01C6FCABAB99}"/>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1108A237-85E9-46E6-8909-E9612550C2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332FBE-5550-4564-8D5A-49E096FB7C6D}" type="slidenum">
              <a:rPr lang="it-IT" altLang="it-IT" smtClean="0"/>
              <a:pPr>
                <a:spcBef>
                  <a:spcPct val="0"/>
                </a:spcBef>
              </a:pPr>
              <a:t>62</a:t>
            </a:fld>
            <a:endParaRPr lang="it-IT" altLang="it-IT"/>
          </a:p>
        </p:txBody>
      </p:sp>
      <p:sp>
        <p:nvSpPr>
          <p:cNvPr id="334851" name="Rectangle 2">
            <a:extLst>
              <a:ext uri="{FF2B5EF4-FFF2-40B4-BE49-F238E27FC236}">
                <a16:creationId xmlns:a16="http://schemas.microsoft.com/office/drawing/2014/main" id="{71937D93-48F3-4178-8EFD-B253A3FA0C3C}"/>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DDA5F78A-D429-4360-A99C-456CB655CF89}"/>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01D37576-80BB-423A-B843-A3F18ECB04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F1818F-0FA5-4AFB-A960-8A707ECBC54E}" type="slidenum">
              <a:rPr lang="it-IT" altLang="it-IT" smtClean="0"/>
              <a:pPr>
                <a:spcBef>
                  <a:spcPct val="0"/>
                </a:spcBef>
              </a:pPr>
              <a:t>63</a:t>
            </a:fld>
            <a:endParaRPr lang="it-IT" altLang="it-IT"/>
          </a:p>
        </p:txBody>
      </p:sp>
      <p:sp>
        <p:nvSpPr>
          <p:cNvPr id="336899" name="Rectangle 2">
            <a:extLst>
              <a:ext uri="{FF2B5EF4-FFF2-40B4-BE49-F238E27FC236}">
                <a16:creationId xmlns:a16="http://schemas.microsoft.com/office/drawing/2014/main" id="{1911763D-320F-4532-B59D-AE225B9F309C}"/>
              </a:ext>
            </a:extLst>
          </p:cNvPr>
          <p:cNvSpPr>
            <a:spLocks noGrp="1" noRot="1" noChangeAspect="1" noChangeArrowheads="1" noTextEdit="1"/>
          </p:cNvSpPr>
          <p:nvPr>
            <p:ph type="sldImg"/>
          </p:nvPr>
        </p:nvSpPr>
        <p:spPr>
          <a:ln/>
        </p:spPr>
      </p:sp>
      <p:sp>
        <p:nvSpPr>
          <p:cNvPr id="336900" name="Rectangle 3">
            <a:extLst>
              <a:ext uri="{FF2B5EF4-FFF2-40B4-BE49-F238E27FC236}">
                <a16:creationId xmlns:a16="http://schemas.microsoft.com/office/drawing/2014/main" id="{8645178C-932C-45D8-A2DD-7AFD34CF3E2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369D4296-9F39-4926-8296-659939FC7F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76C9A3-57F5-4F26-832A-FB34D0520BAD}" type="slidenum">
              <a:rPr lang="it-IT" altLang="it-IT" smtClean="0"/>
              <a:pPr>
                <a:spcBef>
                  <a:spcPct val="0"/>
                </a:spcBef>
              </a:pPr>
              <a:t>64</a:t>
            </a:fld>
            <a:endParaRPr lang="it-IT" altLang="it-IT"/>
          </a:p>
        </p:txBody>
      </p:sp>
      <p:sp>
        <p:nvSpPr>
          <p:cNvPr id="338947" name="Rectangle 2">
            <a:extLst>
              <a:ext uri="{FF2B5EF4-FFF2-40B4-BE49-F238E27FC236}">
                <a16:creationId xmlns:a16="http://schemas.microsoft.com/office/drawing/2014/main" id="{4A45B9E2-E0AA-4E09-80CF-F956F762255F}"/>
              </a:ext>
            </a:extLst>
          </p:cNvPr>
          <p:cNvSpPr>
            <a:spLocks noGrp="1" noRot="1" noChangeAspect="1" noChangeArrowheads="1" noTextEdit="1"/>
          </p:cNvSpPr>
          <p:nvPr>
            <p:ph type="sldImg"/>
          </p:nvPr>
        </p:nvSpPr>
        <p:spPr>
          <a:ln/>
        </p:spPr>
      </p:sp>
      <p:sp>
        <p:nvSpPr>
          <p:cNvPr id="338948" name="Rectangle 3">
            <a:extLst>
              <a:ext uri="{FF2B5EF4-FFF2-40B4-BE49-F238E27FC236}">
                <a16:creationId xmlns:a16="http://schemas.microsoft.com/office/drawing/2014/main" id="{A250529C-CC61-4484-BCCA-EE39306F84A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67CA83D9-538E-48EA-AF35-995559B578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76C5-8E6F-4091-A52A-6599B677F5F7}" type="slidenum">
              <a:rPr lang="it-IT" altLang="it-IT" smtClean="0"/>
              <a:pPr>
                <a:spcBef>
                  <a:spcPct val="0"/>
                </a:spcBef>
              </a:pPr>
              <a:t>5</a:t>
            </a:fld>
            <a:endParaRPr lang="it-IT" altLang="it-IT"/>
          </a:p>
        </p:txBody>
      </p:sp>
      <p:sp>
        <p:nvSpPr>
          <p:cNvPr id="244739" name="Rectangle 2">
            <a:extLst>
              <a:ext uri="{FF2B5EF4-FFF2-40B4-BE49-F238E27FC236}">
                <a16:creationId xmlns:a16="http://schemas.microsoft.com/office/drawing/2014/main" id="{DF45F0CF-8308-4036-8269-EE34EBBAAF9F}"/>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EA74DC89-C42F-464E-B1A4-ED5EF5155925}"/>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BFAE7814-3EB0-47DA-B17C-FE35F1D28B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27D7FC-43F2-4215-A51C-E708A2CF006D}" type="slidenum">
              <a:rPr lang="it-IT" altLang="it-IT" smtClean="0"/>
              <a:pPr>
                <a:spcBef>
                  <a:spcPct val="0"/>
                </a:spcBef>
              </a:pPr>
              <a:t>65</a:t>
            </a:fld>
            <a:endParaRPr lang="it-IT" altLang="it-IT"/>
          </a:p>
        </p:txBody>
      </p:sp>
      <p:sp>
        <p:nvSpPr>
          <p:cNvPr id="340995" name="Rectangle 2">
            <a:extLst>
              <a:ext uri="{FF2B5EF4-FFF2-40B4-BE49-F238E27FC236}">
                <a16:creationId xmlns:a16="http://schemas.microsoft.com/office/drawing/2014/main" id="{49347727-5761-459C-A25D-83D4C8B16434}"/>
              </a:ext>
            </a:extLst>
          </p:cNvPr>
          <p:cNvSpPr>
            <a:spLocks noGrp="1" noRot="1" noChangeAspect="1" noChangeArrowheads="1" noTextEdit="1"/>
          </p:cNvSpPr>
          <p:nvPr>
            <p:ph type="sldImg"/>
          </p:nvPr>
        </p:nvSpPr>
        <p:spPr>
          <a:ln/>
        </p:spPr>
      </p:sp>
      <p:sp>
        <p:nvSpPr>
          <p:cNvPr id="340996" name="Rectangle 3">
            <a:extLst>
              <a:ext uri="{FF2B5EF4-FFF2-40B4-BE49-F238E27FC236}">
                <a16:creationId xmlns:a16="http://schemas.microsoft.com/office/drawing/2014/main" id="{38F0E245-6AD4-4D25-9FD1-A6F7341A8C1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F941B185-DF86-4A30-AAEF-BE468A46E7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DA401-B98A-4492-8BD3-7CA173570647}" type="slidenum">
              <a:rPr lang="it-IT" altLang="it-IT" smtClean="0"/>
              <a:pPr>
                <a:spcBef>
                  <a:spcPct val="0"/>
                </a:spcBef>
              </a:pPr>
              <a:t>66</a:t>
            </a:fld>
            <a:endParaRPr lang="it-IT" altLang="it-IT"/>
          </a:p>
        </p:txBody>
      </p:sp>
      <p:sp>
        <p:nvSpPr>
          <p:cNvPr id="343043" name="Rectangle 2">
            <a:extLst>
              <a:ext uri="{FF2B5EF4-FFF2-40B4-BE49-F238E27FC236}">
                <a16:creationId xmlns:a16="http://schemas.microsoft.com/office/drawing/2014/main" id="{5DF434F7-042F-4BCB-8284-62C774D7C06D}"/>
              </a:ext>
            </a:extLst>
          </p:cNvPr>
          <p:cNvSpPr>
            <a:spLocks noGrp="1" noRot="1" noChangeAspect="1" noChangeArrowheads="1" noTextEdit="1"/>
          </p:cNvSpPr>
          <p:nvPr>
            <p:ph type="sldImg"/>
          </p:nvPr>
        </p:nvSpPr>
        <p:spPr>
          <a:ln/>
        </p:spPr>
      </p:sp>
      <p:sp>
        <p:nvSpPr>
          <p:cNvPr id="343044" name="Rectangle 3">
            <a:extLst>
              <a:ext uri="{FF2B5EF4-FFF2-40B4-BE49-F238E27FC236}">
                <a16:creationId xmlns:a16="http://schemas.microsoft.com/office/drawing/2014/main" id="{E27967F4-1A22-4BB3-8B04-071E94018749}"/>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C8A27AB9-6109-4D03-8B77-FAF0F6377A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6E4B8A-7417-4868-AD25-EE781C46A0D7}" type="slidenum">
              <a:rPr lang="it-IT" altLang="it-IT" smtClean="0"/>
              <a:pPr>
                <a:spcBef>
                  <a:spcPct val="0"/>
                </a:spcBef>
              </a:pPr>
              <a:t>67</a:t>
            </a:fld>
            <a:endParaRPr lang="it-IT" altLang="it-IT"/>
          </a:p>
        </p:txBody>
      </p:sp>
      <p:sp>
        <p:nvSpPr>
          <p:cNvPr id="345091" name="Rectangle 2">
            <a:extLst>
              <a:ext uri="{FF2B5EF4-FFF2-40B4-BE49-F238E27FC236}">
                <a16:creationId xmlns:a16="http://schemas.microsoft.com/office/drawing/2014/main" id="{61EFB37D-C419-4E3A-B3DF-021C07A77CA8}"/>
              </a:ext>
            </a:extLst>
          </p:cNvPr>
          <p:cNvSpPr>
            <a:spLocks noGrp="1" noRot="1" noChangeAspect="1" noChangeArrowheads="1" noTextEdit="1"/>
          </p:cNvSpPr>
          <p:nvPr>
            <p:ph type="sldImg"/>
          </p:nvPr>
        </p:nvSpPr>
        <p:spPr>
          <a:ln/>
        </p:spPr>
      </p:sp>
      <p:sp>
        <p:nvSpPr>
          <p:cNvPr id="345092" name="Rectangle 3">
            <a:extLst>
              <a:ext uri="{FF2B5EF4-FFF2-40B4-BE49-F238E27FC236}">
                <a16:creationId xmlns:a16="http://schemas.microsoft.com/office/drawing/2014/main" id="{BF01561B-A224-45D1-BE17-0755C45C90F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a:extLst>
              <a:ext uri="{FF2B5EF4-FFF2-40B4-BE49-F238E27FC236}">
                <a16:creationId xmlns:a16="http://schemas.microsoft.com/office/drawing/2014/main" id="{20A4DD9C-8118-4BB1-B60F-595528B0D6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73C5E-CC6D-474B-A7C8-B64C47CA4058}" type="slidenum">
              <a:rPr lang="it-IT" altLang="it-IT" smtClean="0"/>
              <a:pPr>
                <a:spcBef>
                  <a:spcPct val="0"/>
                </a:spcBef>
              </a:pPr>
              <a:t>68</a:t>
            </a:fld>
            <a:endParaRPr lang="it-IT" altLang="it-IT"/>
          </a:p>
        </p:txBody>
      </p:sp>
      <p:sp>
        <p:nvSpPr>
          <p:cNvPr id="347139" name="Rectangle 2">
            <a:extLst>
              <a:ext uri="{FF2B5EF4-FFF2-40B4-BE49-F238E27FC236}">
                <a16:creationId xmlns:a16="http://schemas.microsoft.com/office/drawing/2014/main" id="{848A7894-C637-4B9A-8E36-579A7F356628}"/>
              </a:ext>
            </a:extLst>
          </p:cNvPr>
          <p:cNvSpPr>
            <a:spLocks noGrp="1" noRot="1" noChangeAspect="1" noChangeArrowheads="1" noTextEdit="1"/>
          </p:cNvSpPr>
          <p:nvPr>
            <p:ph type="sldImg"/>
          </p:nvPr>
        </p:nvSpPr>
        <p:spPr>
          <a:ln/>
        </p:spPr>
      </p:sp>
      <p:sp>
        <p:nvSpPr>
          <p:cNvPr id="347140" name="Rectangle 3">
            <a:extLst>
              <a:ext uri="{FF2B5EF4-FFF2-40B4-BE49-F238E27FC236}">
                <a16:creationId xmlns:a16="http://schemas.microsoft.com/office/drawing/2014/main" id="{036C5B86-DBE7-4931-B876-12E43D44796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a:extLst>
              <a:ext uri="{FF2B5EF4-FFF2-40B4-BE49-F238E27FC236}">
                <a16:creationId xmlns:a16="http://schemas.microsoft.com/office/drawing/2014/main" id="{B626C02F-A9D7-49BB-91EA-A48EBF0938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D427F5-83BB-407C-A5A2-240EEC42B1B8}" type="slidenum">
              <a:rPr lang="it-IT" altLang="it-IT" smtClean="0"/>
              <a:pPr>
                <a:spcBef>
                  <a:spcPct val="0"/>
                </a:spcBef>
              </a:pPr>
              <a:t>69</a:t>
            </a:fld>
            <a:endParaRPr lang="it-IT" altLang="it-IT"/>
          </a:p>
        </p:txBody>
      </p:sp>
      <p:sp>
        <p:nvSpPr>
          <p:cNvPr id="349187" name="Rectangle 2">
            <a:extLst>
              <a:ext uri="{FF2B5EF4-FFF2-40B4-BE49-F238E27FC236}">
                <a16:creationId xmlns:a16="http://schemas.microsoft.com/office/drawing/2014/main" id="{FD846F19-9783-4B57-8E0B-061D43441745}"/>
              </a:ext>
            </a:extLst>
          </p:cNvPr>
          <p:cNvSpPr>
            <a:spLocks noGrp="1" noRot="1" noChangeAspect="1" noChangeArrowheads="1" noTextEdit="1"/>
          </p:cNvSpPr>
          <p:nvPr>
            <p:ph type="sldImg"/>
          </p:nvPr>
        </p:nvSpPr>
        <p:spPr>
          <a:ln/>
        </p:spPr>
      </p:sp>
      <p:sp>
        <p:nvSpPr>
          <p:cNvPr id="349188" name="Rectangle 3">
            <a:extLst>
              <a:ext uri="{FF2B5EF4-FFF2-40B4-BE49-F238E27FC236}">
                <a16:creationId xmlns:a16="http://schemas.microsoft.com/office/drawing/2014/main" id="{9EC52791-EAD9-40AC-AFB5-DAF8964328B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a:extLst>
              <a:ext uri="{FF2B5EF4-FFF2-40B4-BE49-F238E27FC236}">
                <a16:creationId xmlns:a16="http://schemas.microsoft.com/office/drawing/2014/main" id="{C01C1565-71A0-4283-AE13-3CB9F6F503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96D0C2-27DD-4033-8B2F-0685427A4D40}" type="slidenum">
              <a:rPr lang="it-IT" altLang="it-IT" smtClean="0"/>
              <a:pPr>
                <a:spcBef>
                  <a:spcPct val="0"/>
                </a:spcBef>
              </a:pPr>
              <a:t>70</a:t>
            </a:fld>
            <a:endParaRPr lang="it-IT" altLang="it-IT"/>
          </a:p>
        </p:txBody>
      </p:sp>
      <p:sp>
        <p:nvSpPr>
          <p:cNvPr id="351235" name="Rectangle 2">
            <a:extLst>
              <a:ext uri="{FF2B5EF4-FFF2-40B4-BE49-F238E27FC236}">
                <a16:creationId xmlns:a16="http://schemas.microsoft.com/office/drawing/2014/main" id="{44A23FDC-D425-4C35-B152-8EB5BBD7E95D}"/>
              </a:ext>
            </a:extLst>
          </p:cNvPr>
          <p:cNvSpPr>
            <a:spLocks noGrp="1" noRot="1" noChangeAspect="1" noChangeArrowheads="1" noTextEdit="1"/>
          </p:cNvSpPr>
          <p:nvPr>
            <p:ph type="sldImg"/>
          </p:nvPr>
        </p:nvSpPr>
        <p:spPr>
          <a:ln/>
        </p:spPr>
      </p:sp>
      <p:sp>
        <p:nvSpPr>
          <p:cNvPr id="351236" name="Rectangle 3">
            <a:extLst>
              <a:ext uri="{FF2B5EF4-FFF2-40B4-BE49-F238E27FC236}">
                <a16:creationId xmlns:a16="http://schemas.microsoft.com/office/drawing/2014/main" id="{08B360E0-80E8-4E87-AD89-FC92EFCCDCC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a:extLst>
              <a:ext uri="{FF2B5EF4-FFF2-40B4-BE49-F238E27FC236}">
                <a16:creationId xmlns:a16="http://schemas.microsoft.com/office/drawing/2014/main" id="{618260AA-09E9-4073-9A36-B2664C3B3F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8F6805-702B-4A92-B2E8-172FC550C47D}" type="slidenum">
              <a:rPr lang="it-IT" altLang="it-IT" smtClean="0"/>
              <a:pPr>
                <a:spcBef>
                  <a:spcPct val="0"/>
                </a:spcBef>
              </a:pPr>
              <a:t>71</a:t>
            </a:fld>
            <a:endParaRPr lang="it-IT" altLang="it-IT"/>
          </a:p>
        </p:txBody>
      </p:sp>
      <p:sp>
        <p:nvSpPr>
          <p:cNvPr id="353283" name="Rectangle 2">
            <a:extLst>
              <a:ext uri="{FF2B5EF4-FFF2-40B4-BE49-F238E27FC236}">
                <a16:creationId xmlns:a16="http://schemas.microsoft.com/office/drawing/2014/main" id="{A28DCEF4-80A4-4A3B-BD3E-947F642C1CF3}"/>
              </a:ext>
            </a:extLst>
          </p:cNvPr>
          <p:cNvSpPr>
            <a:spLocks noGrp="1" noRot="1" noChangeAspect="1" noChangeArrowheads="1" noTextEdit="1"/>
          </p:cNvSpPr>
          <p:nvPr>
            <p:ph type="sldImg"/>
          </p:nvPr>
        </p:nvSpPr>
        <p:spPr>
          <a:ln/>
        </p:spPr>
      </p:sp>
      <p:sp>
        <p:nvSpPr>
          <p:cNvPr id="353284" name="Rectangle 3">
            <a:extLst>
              <a:ext uri="{FF2B5EF4-FFF2-40B4-BE49-F238E27FC236}">
                <a16:creationId xmlns:a16="http://schemas.microsoft.com/office/drawing/2014/main" id="{4B7777E0-8B96-4750-9F9F-08D66BACA11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1C3E67F1-BD6E-4A43-B462-4091FBBEF4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5A4F83-9673-4031-AE04-B0B4A91E6BA1}" type="slidenum">
              <a:rPr lang="it-IT" altLang="it-IT" smtClean="0"/>
              <a:pPr>
                <a:spcBef>
                  <a:spcPct val="0"/>
                </a:spcBef>
              </a:pPr>
              <a:t>72</a:t>
            </a:fld>
            <a:endParaRPr lang="it-IT" altLang="it-IT"/>
          </a:p>
        </p:txBody>
      </p:sp>
      <p:sp>
        <p:nvSpPr>
          <p:cNvPr id="355331" name="Rectangle 2">
            <a:extLst>
              <a:ext uri="{FF2B5EF4-FFF2-40B4-BE49-F238E27FC236}">
                <a16:creationId xmlns:a16="http://schemas.microsoft.com/office/drawing/2014/main" id="{8FB9B8EE-1362-4994-9CDD-4408A1556D53}"/>
              </a:ext>
            </a:extLst>
          </p:cNvPr>
          <p:cNvSpPr>
            <a:spLocks noGrp="1" noRot="1" noChangeAspect="1" noChangeArrowheads="1" noTextEdit="1"/>
          </p:cNvSpPr>
          <p:nvPr>
            <p:ph type="sldImg"/>
          </p:nvPr>
        </p:nvSpPr>
        <p:spPr>
          <a:ln/>
        </p:spPr>
      </p:sp>
      <p:sp>
        <p:nvSpPr>
          <p:cNvPr id="355332" name="Rectangle 3">
            <a:extLst>
              <a:ext uri="{FF2B5EF4-FFF2-40B4-BE49-F238E27FC236}">
                <a16:creationId xmlns:a16="http://schemas.microsoft.com/office/drawing/2014/main" id="{DE9F30AB-9619-4E11-B284-318DBD55C0F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E3057078-2F84-467F-A20B-E7D3042E95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2A9EEE-1FFD-4E9F-9167-837CEA52D06A}" type="slidenum">
              <a:rPr lang="it-IT" altLang="it-IT" smtClean="0"/>
              <a:pPr>
                <a:spcBef>
                  <a:spcPct val="0"/>
                </a:spcBef>
              </a:pPr>
              <a:t>8</a:t>
            </a:fld>
            <a:endParaRPr lang="it-IT" altLang="it-IT"/>
          </a:p>
        </p:txBody>
      </p:sp>
      <p:sp>
        <p:nvSpPr>
          <p:cNvPr id="246787" name="Rectangle 2">
            <a:extLst>
              <a:ext uri="{FF2B5EF4-FFF2-40B4-BE49-F238E27FC236}">
                <a16:creationId xmlns:a16="http://schemas.microsoft.com/office/drawing/2014/main" id="{138760D8-7B8A-4C30-B416-7CB92351C228}"/>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BB1655E2-1219-4001-AFED-298FBCEEB2FE}"/>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083DA70B-3A7C-4C5B-A79D-E3079716E7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0F0700-B885-46B9-AFEC-DF5301249AC0}" type="slidenum">
              <a:rPr lang="it-IT" altLang="it-IT" smtClean="0"/>
              <a:pPr>
                <a:spcBef>
                  <a:spcPct val="0"/>
                </a:spcBef>
              </a:pPr>
              <a:t>13</a:t>
            </a:fld>
            <a:endParaRPr lang="it-IT" altLang="it-IT"/>
          </a:p>
        </p:txBody>
      </p:sp>
      <p:sp>
        <p:nvSpPr>
          <p:cNvPr id="248835" name="Rectangle 2">
            <a:extLst>
              <a:ext uri="{FF2B5EF4-FFF2-40B4-BE49-F238E27FC236}">
                <a16:creationId xmlns:a16="http://schemas.microsoft.com/office/drawing/2014/main" id="{C865EE56-C072-4476-A0F0-DCEB3E444910}"/>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E13C874F-3E91-4CA8-B137-82305A26A7E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C26A0D73-9331-4F75-937B-3220287618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E119D0-7573-47FE-BA28-91132DFCA092}" type="slidenum">
              <a:rPr lang="it-IT" altLang="it-IT" smtClean="0"/>
              <a:pPr>
                <a:spcBef>
                  <a:spcPct val="0"/>
                </a:spcBef>
              </a:pPr>
              <a:t>14</a:t>
            </a:fld>
            <a:endParaRPr lang="it-IT" altLang="it-IT"/>
          </a:p>
        </p:txBody>
      </p:sp>
      <p:sp>
        <p:nvSpPr>
          <p:cNvPr id="250883" name="Rectangle 2">
            <a:extLst>
              <a:ext uri="{FF2B5EF4-FFF2-40B4-BE49-F238E27FC236}">
                <a16:creationId xmlns:a16="http://schemas.microsoft.com/office/drawing/2014/main" id="{B99EE38C-8A01-4C33-8365-86F0DDD82DBC}"/>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9869E510-B5A1-4C88-B968-1CBBB996C17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BBE53C06-2364-4582-88A8-7CED11DB37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2C9C3A-A8C3-4DC4-91C6-E1479101A6A4}" type="slidenum">
              <a:rPr lang="it-IT" altLang="it-IT" smtClean="0"/>
              <a:pPr>
                <a:spcBef>
                  <a:spcPct val="0"/>
                </a:spcBef>
              </a:pPr>
              <a:t>15</a:t>
            </a:fld>
            <a:endParaRPr lang="it-IT" altLang="it-IT"/>
          </a:p>
        </p:txBody>
      </p:sp>
      <p:sp>
        <p:nvSpPr>
          <p:cNvPr id="252931" name="Rectangle 2">
            <a:extLst>
              <a:ext uri="{FF2B5EF4-FFF2-40B4-BE49-F238E27FC236}">
                <a16:creationId xmlns:a16="http://schemas.microsoft.com/office/drawing/2014/main" id="{507502DC-3671-48DB-B088-7D8BC3F19731}"/>
              </a:ext>
            </a:extLst>
          </p:cNvPr>
          <p:cNvSpPr>
            <a:spLocks noGrp="1" noRot="1" noChangeAspect="1" noChangeArrowheads="1" noTextEdit="1"/>
          </p:cNvSpPr>
          <p:nvPr>
            <p:ph type="sldImg"/>
          </p:nvPr>
        </p:nvSpPr>
        <p:spPr>
          <a:ln/>
        </p:spPr>
      </p:sp>
      <p:sp>
        <p:nvSpPr>
          <p:cNvPr id="252932" name="Rectangle 3">
            <a:extLst>
              <a:ext uri="{FF2B5EF4-FFF2-40B4-BE49-F238E27FC236}">
                <a16:creationId xmlns:a16="http://schemas.microsoft.com/office/drawing/2014/main" id="{AF60043B-24C8-4D1D-B8A3-56B0E28BD6C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32B2F4B6-6FC4-4D40-A774-D1467C7007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50EFBB-7AC8-4972-826B-74BED0130D7B}" type="slidenum">
              <a:rPr lang="it-IT" altLang="it-IT" smtClean="0"/>
              <a:pPr>
                <a:spcBef>
                  <a:spcPct val="0"/>
                </a:spcBef>
              </a:pPr>
              <a:t>16</a:t>
            </a:fld>
            <a:endParaRPr lang="it-IT" altLang="it-IT"/>
          </a:p>
        </p:txBody>
      </p:sp>
      <p:sp>
        <p:nvSpPr>
          <p:cNvPr id="257027" name="Rectangle 2">
            <a:extLst>
              <a:ext uri="{FF2B5EF4-FFF2-40B4-BE49-F238E27FC236}">
                <a16:creationId xmlns:a16="http://schemas.microsoft.com/office/drawing/2014/main" id="{A1F4B1C1-FD3E-4E01-9A11-D339F4130E4F}"/>
              </a:ext>
            </a:extLst>
          </p:cNvPr>
          <p:cNvSpPr>
            <a:spLocks noGrp="1" noRot="1" noChangeAspect="1" noChangeArrowheads="1" noTextEdit="1"/>
          </p:cNvSpPr>
          <p:nvPr>
            <p:ph type="sldImg"/>
          </p:nvPr>
        </p:nvSpPr>
        <p:spPr>
          <a:ln/>
        </p:spPr>
      </p:sp>
      <p:sp>
        <p:nvSpPr>
          <p:cNvPr id="257028" name="Rectangle 3">
            <a:extLst>
              <a:ext uri="{FF2B5EF4-FFF2-40B4-BE49-F238E27FC236}">
                <a16:creationId xmlns:a16="http://schemas.microsoft.com/office/drawing/2014/main" id="{53B38EBC-BE81-45C1-BACA-BE0AEC75798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7C7E4F85-BA17-4050-BFB0-0F9CE3ACE3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A8501-3272-4276-9C61-D33D8011D452}" type="slidenum">
              <a:rPr lang="it-IT" altLang="it-IT" smtClean="0"/>
              <a:pPr>
                <a:spcBef>
                  <a:spcPct val="0"/>
                </a:spcBef>
              </a:pPr>
              <a:t>17</a:t>
            </a:fld>
            <a:endParaRPr lang="it-IT" altLang="it-IT"/>
          </a:p>
        </p:txBody>
      </p:sp>
      <p:sp>
        <p:nvSpPr>
          <p:cNvPr id="271363" name="Rectangle 2">
            <a:extLst>
              <a:ext uri="{FF2B5EF4-FFF2-40B4-BE49-F238E27FC236}">
                <a16:creationId xmlns:a16="http://schemas.microsoft.com/office/drawing/2014/main" id="{6531026E-27B8-426C-A6EC-D877DF97EE4F}"/>
              </a:ext>
            </a:extLst>
          </p:cNvPr>
          <p:cNvSpPr>
            <a:spLocks noGrp="1" noRot="1" noChangeAspect="1" noChangeArrowheads="1" noTextEdit="1"/>
          </p:cNvSpPr>
          <p:nvPr>
            <p:ph type="sldImg"/>
          </p:nvPr>
        </p:nvSpPr>
        <p:spPr>
          <a:ln/>
        </p:spPr>
      </p:sp>
      <p:sp>
        <p:nvSpPr>
          <p:cNvPr id="271364" name="Rectangle 3">
            <a:extLst>
              <a:ext uri="{FF2B5EF4-FFF2-40B4-BE49-F238E27FC236}">
                <a16:creationId xmlns:a16="http://schemas.microsoft.com/office/drawing/2014/main" id="{19AF30FC-983D-4E31-84C7-8C35D19A02E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30551845-F3A4-4135-ADE7-BA621AB78740}"/>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ECF7E726-6769-42C6-A0E7-E3B136EEB7B2}"/>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33600EBA-8B8C-47B9-9B74-326833BCD42C}"/>
              </a:ext>
            </a:extLst>
          </p:cNvPr>
          <p:cNvSpPr>
            <a:spLocks noGrp="1" noChangeArrowheads="1"/>
          </p:cNvSpPr>
          <p:nvPr>
            <p:ph type="sldNum" sz="quarter" idx="12"/>
          </p:nvPr>
        </p:nvSpPr>
        <p:spPr>
          <a:ln/>
        </p:spPr>
        <p:txBody>
          <a:bodyPr/>
          <a:lstStyle>
            <a:lvl1pPr>
              <a:defRPr/>
            </a:lvl1pPr>
          </a:lstStyle>
          <a:p>
            <a:pPr>
              <a:defRPr/>
            </a:pPr>
            <a:fld id="{9F6C0F1A-D16B-4307-BC2E-F1210F949A2C}" type="slidenum">
              <a:rPr lang="en-US" altLang="it-IT"/>
              <a:pPr>
                <a:defRPr/>
              </a:pPr>
              <a:t>‹#›</a:t>
            </a:fld>
            <a:endParaRPr lang="en-US" altLang="it-IT"/>
          </a:p>
        </p:txBody>
      </p:sp>
    </p:spTree>
    <p:extLst>
      <p:ext uri="{BB962C8B-B14F-4D97-AF65-F5344CB8AC3E}">
        <p14:creationId xmlns:p14="http://schemas.microsoft.com/office/powerpoint/2010/main" val="365826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4FD697A9-C384-4698-9B40-BB8FD7AB3F07}"/>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9E0823E8-5424-4C38-A304-0F1EA42A383C}"/>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ED604B56-7847-44CB-8447-B4E0914A2696}"/>
              </a:ext>
            </a:extLst>
          </p:cNvPr>
          <p:cNvSpPr>
            <a:spLocks noGrp="1" noChangeArrowheads="1"/>
          </p:cNvSpPr>
          <p:nvPr>
            <p:ph type="sldNum" sz="quarter" idx="12"/>
          </p:nvPr>
        </p:nvSpPr>
        <p:spPr>
          <a:ln/>
        </p:spPr>
        <p:txBody>
          <a:bodyPr/>
          <a:lstStyle>
            <a:lvl1pPr>
              <a:defRPr/>
            </a:lvl1pPr>
          </a:lstStyle>
          <a:p>
            <a:pPr>
              <a:defRPr/>
            </a:pPr>
            <a:fld id="{7C438D99-F9B3-4AC2-BF34-8841120E5EBD}" type="slidenum">
              <a:rPr lang="en-US" altLang="it-IT"/>
              <a:pPr>
                <a:defRPr/>
              </a:pPr>
              <a:t>‹#›</a:t>
            </a:fld>
            <a:endParaRPr lang="en-US" altLang="it-IT"/>
          </a:p>
        </p:txBody>
      </p:sp>
    </p:spTree>
    <p:extLst>
      <p:ext uri="{BB962C8B-B14F-4D97-AF65-F5344CB8AC3E}">
        <p14:creationId xmlns:p14="http://schemas.microsoft.com/office/powerpoint/2010/main" val="97399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98A3BF39-B8C4-4E9E-A1EA-8626A0CDA884}"/>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1FA38AF8-C939-43FA-9ACA-135F515B8EA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0E478419-A3CB-41EA-A9A2-318E0BDD8884}"/>
              </a:ext>
            </a:extLst>
          </p:cNvPr>
          <p:cNvSpPr>
            <a:spLocks noGrp="1" noChangeArrowheads="1"/>
          </p:cNvSpPr>
          <p:nvPr>
            <p:ph type="sldNum" sz="quarter" idx="12"/>
          </p:nvPr>
        </p:nvSpPr>
        <p:spPr>
          <a:ln/>
        </p:spPr>
        <p:txBody>
          <a:bodyPr/>
          <a:lstStyle>
            <a:lvl1pPr>
              <a:defRPr/>
            </a:lvl1pPr>
          </a:lstStyle>
          <a:p>
            <a:pPr>
              <a:defRPr/>
            </a:pPr>
            <a:fld id="{32C55C45-9C37-4933-BF08-D4FAC74591DD}" type="slidenum">
              <a:rPr lang="en-US" altLang="it-IT"/>
              <a:pPr>
                <a:defRPr/>
              </a:pPr>
              <a:t>‹#›</a:t>
            </a:fld>
            <a:endParaRPr lang="en-US" altLang="it-IT"/>
          </a:p>
        </p:txBody>
      </p:sp>
    </p:spTree>
    <p:extLst>
      <p:ext uri="{BB962C8B-B14F-4D97-AF65-F5344CB8AC3E}">
        <p14:creationId xmlns:p14="http://schemas.microsoft.com/office/powerpoint/2010/main" val="343377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lipArt Placeholder 3"/>
          <p:cNvSpPr>
            <a:spLocks noGrp="1"/>
          </p:cNvSpPr>
          <p:nvPr>
            <p:ph type="clipArt" sz="half" idx="2"/>
          </p:nvPr>
        </p:nvSpPr>
        <p:spPr>
          <a:xfrm>
            <a:off x="4648200" y="1981200"/>
            <a:ext cx="3810000" cy="4114800"/>
          </a:xfrm>
        </p:spPr>
        <p:txBody>
          <a:bodyPr/>
          <a:lstStyle/>
          <a:p>
            <a:pPr lvl="0"/>
            <a:endParaRPr lang="it-IT" noProof="0"/>
          </a:p>
        </p:txBody>
      </p:sp>
      <p:sp>
        <p:nvSpPr>
          <p:cNvPr id="5" name="Rectangle 4">
            <a:extLst>
              <a:ext uri="{FF2B5EF4-FFF2-40B4-BE49-F238E27FC236}">
                <a16:creationId xmlns:a16="http://schemas.microsoft.com/office/drawing/2014/main" id="{3D63CBFC-1805-4D95-A44B-FCF1D4E56851}"/>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6E132CF7-BC26-4804-B4A8-58480EF049D4}"/>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BD8F6661-4634-4CC6-BFE8-5CF660F8488E}"/>
              </a:ext>
            </a:extLst>
          </p:cNvPr>
          <p:cNvSpPr>
            <a:spLocks noGrp="1" noChangeArrowheads="1"/>
          </p:cNvSpPr>
          <p:nvPr>
            <p:ph type="sldNum" sz="quarter" idx="12"/>
          </p:nvPr>
        </p:nvSpPr>
        <p:spPr>
          <a:ln/>
        </p:spPr>
        <p:txBody>
          <a:bodyPr/>
          <a:lstStyle>
            <a:lvl1pPr>
              <a:defRPr/>
            </a:lvl1pPr>
          </a:lstStyle>
          <a:p>
            <a:pPr>
              <a:defRPr/>
            </a:pPr>
            <a:fld id="{B030E97C-203C-476D-ADDC-493481B2FCAE}" type="slidenum">
              <a:rPr lang="en-US" altLang="it-IT"/>
              <a:pPr>
                <a:defRPr/>
              </a:pPr>
              <a:t>‹#›</a:t>
            </a:fld>
            <a:endParaRPr lang="en-US" altLang="it-IT"/>
          </a:p>
        </p:txBody>
      </p:sp>
    </p:spTree>
    <p:extLst>
      <p:ext uri="{BB962C8B-B14F-4D97-AF65-F5344CB8AC3E}">
        <p14:creationId xmlns:p14="http://schemas.microsoft.com/office/powerpoint/2010/main" val="3652230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FAAF9FBD-EF78-4438-B4FF-9AFA5B9EE584}"/>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0FFFA5D0-5D5F-43E5-909A-48DFBABD41E3}"/>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BB7E642E-6529-4805-91BC-B3A5ACF31607}"/>
              </a:ext>
            </a:extLst>
          </p:cNvPr>
          <p:cNvSpPr>
            <a:spLocks noGrp="1" noChangeArrowheads="1"/>
          </p:cNvSpPr>
          <p:nvPr>
            <p:ph type="sldNum" sz="quarter" idx="12"/>
          </p:nvPr>
        </p:nvSpPr>
        <p:spPr>
          <a:ln/>
        </p:spPr>
        <p:txBody>
          <a:bodyPr/>
          <a:lstStyle>
            <a:lvl1pPr>
              <a:defRPr/>
            </a:lvl1pPr>
          </a:lstStyle>
          <a:p>
            <a:pPr>
              <a:defRPr/>
            </a:pPr>
            <a:fld id="{B008F1A5-E03B-4C5B-9B28-5450FF99BCDB}" type="slidenum">
              <a:rPr lang="en-US" altLang="it-IT"/>
              <a:pPr>
                <a:defRPr/>
              </a:pPr>
              <a:t>‹#›</a:t>
            </a:fld>
            <a:endParaRPr lang="en-US" altLang="it-IT"/>
          </a:p>
        </p:txBody>
      </p:sp>
    </p:spTree>
    <p:extLst>
      <p:ext uri="{BB962C8B-B14F-4D97-AF65-F5344CB8AC3E}">
        <p14:creationId xmlns:p14="http://schemas.microsoft.com/office/powerpoint/2010/main" val="2664933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it-IT"/>
          </a:p>
        </p:txBody>
      </p:sp>
      <p:sp>
        <p:nvSpPr>
          <p:cNvPr id="3" name="ClipArt Placeholder 2"/>
          <p:cNvSpPr>
            <a:spLocks noGrp="1"/>
          </p:cNvSpPr>
          <p:nvPr>
            <p:ph type="clipArt" sz="half" idx="1"/>
          </p:nvPr>
        </p:nvSpPr>
        <p:spPr>
          <a:xfrm>
            <a:off x="685800" y="1981200"/>
            <a:ext cx="3810000" cy="4114800"/>
          </a:xfrm>
        </p:spPr>
        <p:txBody>
          <a:bodyPr/>
          <a:lstStyle/>
          <a:p>
            <a:pPr lvl="0"/>
            <a:endParaRPr lang="it-IT"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D6ED7DE-1A54-42C9-8058-B83394AD3D1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3395B0A9-D4F4-4305-B28E-792B8144EDF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AB89CDDC-CDF5-4D6B-9C55-DA2DAA205FA9}"/>
              </a:ext>
            </a:extLst>
          </p:cNvPr>
          <p:cNvSpPr>
            <a:spLocks noGrp="1" noChangeArrowheads="1"/>
          </p:cNvSpPr>
          <p:nvPr>
            <p:ph type="sldNum" sz="quarter" idx="12"/>
          </p:nvPr>
        </p:nvSpPr>
        <p:spPr>
          <a:ln/>
        </p:spPr>
        <p:txBody>
          <a:bodyPr/>
          <a:lstStyle>
            <a:lvl1pPr>
              <a:defRPr/>
            </a:lvl1pPr>
          </a:lstStyle>
          <a:p>
            <a:pPr>
              <a:defRPr/>
            </a:pPr>
            <a:fld id="{EBB2851B-3EE0-405F-A20F-18F8B0E1B509}" type="slidenum">
              <a:rPr lang="en-US" altLang="it-IT"/>
              <a:pPr>
                <a:defRPr/>
              </a:pPr>
              <a:t>‹#›</a:t>
            </a:fld>
            <a:endParaRPr lang="en-US" altLang="it-IT"/>
          </a:p>
        </p:txBody>
      </p:sp>
    </p:spTree>
    <p:extLst>
      <p:ext uri="{BB962C8B-B14F-4D97-AF65-F5344CB8AC3E}">
        <p14:creationId xmlns:p14="http://schemas.microsoft.com/office/powerpoint/2010/main" val="301790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851ECC6B-586B-427F-B240-CC877C590F45}"/>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E977994B-18B3-43FD-940B-1DC15D42231E}"/>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A687E382-FD41-47E4-9418-0EDFEB5C5347}"/>
              </a:ext>
            </a:extLst>
          </p:cNvPr>
          <p:cNvSpPr>
            <a:spLocks noGrp="1" noChangeArrowheads="1"/>
          </p:cNvSpPr>
          <p:nvPr>
            <p:ph type="sldNum" sz="quarter" idx="12"/>
          </p:nvPr>
        </p:nvSpPr>
        <p:spPr>
          <a:ln/>
        </p:spPr>
        <p:txBody>
          <a:bodyPr/>
          <a:lstStyle>
            <a:lvl1pPr>
              <a:defRPr/>
            </a:lvl1pPr>
          </a:lstStyle>
          <a:p>
            <a:pPr>
              <a:defRPr/>
            </a:pPr>
            <a:fld id="{2499B1B6-07A4-4FC3-A77C-117585141AC1}" type="slidenum">
              <a:rPr lang="en-US" altLang="it-IT"/>
              <a:pPr>
                <a:defRPr/>
              </a:pPr>
              <a:t>‹#›</a:t>
            </a:fld>
            <a:endParaRPr lang="en-US" altLang="it-IT"/>
          </a:p>
        </p:txBody>
      </p:sp>
    </p:spTree>
    <p:extLst>
      <p:ext uri="{BB962C8B-B14F-4D97-AF65-F5344CB8AC3E}">
        <p14:creationId xmlns:p14="http://schemas.microsoft.com/office/powerpoint/2010/main" val="365337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B21801-2B9B-4CC6-ADB6-C9BB1DD4E7EC}"/>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D24FB371-8550-4040-A6C6-4A74F731F94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6" name="Rectangle 6">
            <a:extLst>
              <a:ext uri="{FF2B5EF4-FFF2-40B4-BE49-F238E27FC236}">
                <a16:creationId xmlns:a16="http://schemas.microsoft.com/office/drawing/2014/main" id="{42A0CC27-5568-4D03-BA19-E343C2FA315B}"/>
              </a:ext>
            </a:extLst>
          </p:cNvPr>
          <p:cNvSpPr>
            <a:spLocks noGrp="1" noChangeArrowheads="1"/>
          </p:cNvSpPr>
          <p:nvPr>
            <p:ph type="sldNum" sz="quarter" idx="12"/>
          </p:nvPr>
        </p:nvSpPr>
        <p:spPr>
          <a:ln/>
        </p:spPr>
        <p:txBody>
          <a:bodyPr/>
          <a:lstStyle>
            <a:lvl1pPr>
              <a:defRPr/>
            </a:lvl1pPr>
          </a:lstStyle>
          <a:p>
            <a:pPr>
              <a:defRPr/>
            </a:pPr>
            <a:fld id="{6DD71867-4CBE-4B20-9835-11D8D845B25A}" type="slidenum">
              <a:rPr lang="en-US" altLang="it-IT"/>
              <a:pPr>
                <a:defRPr/>
              </a:pPr>
              <a:t>‹#›</a:t>
            </a:fld>
            <a:endParaRPr lang="en-US" altLang="it-IT"/>
          </a:p>
        </p:txBody>
      </p:sp>
    </p:spTree>
    <p:extLst>
      <p:ext uri="{BB962C8B-B14F-4D97-AF65-F5344CB8AC3E}">
        <p14:creationId xmlns:p14="http://schemas.microsoft.com/office/powerpoint/2010/main" val="60509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50524493-C8E9-46AD-8208-86143FF0B4A8}"/>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447D5275-E6A3-4343-B81F-F1F1DE23000B}"/>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D07A0706-8579-4E1C-A8AB-4FC63FD22FEE}"/>
              </a:ext>
            </a:extLst>
          </p:cNvPr>
          <p:cNvSpPr>
            <a:spLocks noGrp="1" noChangeArrowheads="1"/>
          </p:cNvSpPr>
          <p:nvPr>
            <p:ph type="sldNum" sz="quarter" idx="12"/>
          </p:nvPr>
        </p:nvSpPr>
        <p:spPr>
          <a:ln/>
        </p:spPr>
        <p:txBody>
          <a:bodyPr/>
          <a:lstStyle>
            <a:lvl1pPr>
              <a:defRPr/>
            </a:lvl1pPr>
          </a:lstStyle>
          <a:p>
            <a:pPr>
              <a:defRPr/>
            </a:pPr>
            <a:fld id="{3290E36D-F00A-4C34-90A3-8E314801AE0B}" type="slidenum">
              <a:rPr lang="en-US" altLang="it-IT"/>
              <a:pPr>
                <a:defRPr/>
              </a:pPr>
              <a:t>‹#›</a:t>
            </a:fld>
            <a:endParaRPr lang="en-US" altLang="it-IT"/>
          </a:p>
        </p:txBody>
      </p:sp>
    </p:spTree>
    <p:extLst>
      <p:ext uri="{BB962C8B-B14F-4D97-AF65-F5344CB8AC3E}">
        <p14:creationId xmlns:p14="http://schemas.microsoft.com/office/powerpoint/2010/main" val="343173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6C014FB2-CE82-4673-B76A-2BE0F1AFA6B2}"/>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8" name="Rectangle 5">
            <a:extLst>
              <a:ext uri="{FF2B5EF4-FFF2-40B4-BE49-F238E27FC236}">
                <a16:creationId xmlns:a16="http://schemas.microsoft.com/office/drawing/2014/main" id="{AB6734E1-1879-49E8-9E08-644D2B764AB3}"/>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9" name="Rectangle 6">
            <a:extLst>
              <a:ext uri="{FF2B5EF4-FFF2-40B4-BE49-F238E27FC236}">
                <a16:creationId xmlns:a16="http://schemas.microsoft.com/office/drawing/2014/main" id="{E62EE61E-728E-4A74-B4D6-BDCAC1033257}"/>
              </a:ext>
            </a:extLst>
          </p:cNvPr>
          <p:cNvSpPr>
            <a:spLocks noGrp="1" noChangeArrowheads="1"/>
          </p:cNvSpPr>
          <p:nvPr>
            <p:ph type="sldNum" sz="quarter" idx="12"/>
          </p:nvPr>
        </p:nvSpPr>
        <p:spPr>
          <a:ln/>
        </p:spPr>
        <p:txBody>
          <a:bodyPr/>
          <a:lstStyle>
            <a:lvl1pPr>
              <a:defRPr/>
            </a:lvl1pPr>
          </a:lstStyle>
          <a:p>
            <a:pPr>
              <a:defRPr/>
            </a:pPr>
            <a:fld id="{8D69B1FB-E11D-44AF-85DB-C71D897CAB1B}" type="slidenum">
              <a:rPr lang="en-US" altLang="it-IT"/>
              <a:pPr>
                <a:defRPr/>
              </a:pPr>
              <a:t>‹#›</a:t>
            </a:fld>
            <a:endParaRPr lang="en-US" altLang="it-IT"/>
          </a:p>
        </p:txBody>
      </p:sp>
    </p:spTree>
    <p:extLst>
      <p:ext uri="{BB962C8B-B14F-4D97-AF65-F5344CB8AC3E}">
        <p14:creationId xmlns:p14="http://schemas.microsoft.com/office/powerpoint/2010/main" val="366530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B497CE59-F5E2-4CD7-A80E-319E2A311D00}"/>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4" name="Rectangle 5">
            <a:extLst>
              <a:ext uri="{FF2B5EF4-FFF2-40B4-BE49-F238E27FC236}">
                <a16:creationId xmlns:a16="http://schemas.microsoft.com/office/drawing/2014/main" id="{CA0E19D9-51D9-48A4-9700-3FC61AB2E794}"/>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5" name="Rectangle 6">
            <a:extLst>
              <a:ext uri="{FF2B5EF4-FFF2-40B4-BE49-F238E27FC236}">
                <a16:creationId xmlns:a16="http://schemas.microsoft.com/office/drawing/2014/main" id="{23393F71-66DB-416C-9154-57039E2B5967}"/>
              </a:ext>
            </a:extLst>
          </p:cNvPr>
          <p:cNvSpPr>
            <a:spLocks noGrp="1" noChangeArrowheads="1"/>
          </p:cNvSpPr>
          <p:nvPr>
            <p:ph type="sldNum" sz="quarter" idx="12"/>
          </p:nvPr>
        </p:nvSpPr>
        <p:spPr>
          <a:ln/>
        </p:spPr>
        <p:txBody>
          <a:bodyPr/>
          <a:lstStyle>
            <a:lvl1pPr>
              <a:defRPr/>
            </a:lvl1pPr>
          </a:lstStyle>
          <a:p>
            <a:pPr>
              <a:defRPr/>
            </a:pPr>
            <a:fld id="{D8EF934B-5BD6-41EE-9C10-DD7FFE8095E4}" type="slidenum">
              <a:rPr lang="en-US" altLang="it-IT"/>
              <a:pPr>
                <a:defRPr/>
              </a:pPr>
              <a:t>‹#›</a:t>
            </a:fld>
            <a:endParaRPr lang="en-US" altLang="it-IT"/>
          </a:p>
        </p:txBody>
      </p:sp>
    </p:spTree>
    <p:extLst>
      <p:ext uri="{BB962C8B-B14F-4D97-AF65-F5344CB8AC3E}">
        <p14:creationId xmlns:p14="http://schemas.microsoft.com/office/powerpoint/2010/main" val="92393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5E37F8-BC11-4F44-B01D-ED69B1EB449D}"/>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3" name="Rectangle 5">
            <a:extLst>
              <a:ext uri="{FF2B5EF4-FFF2-40B4-BE49-F238E27FC236}">
                <a16:creationId xmlns:a16="http://schemas.microsoft.com/office/drawing/2014/main" id="{3BAB1983-F4B0-4FDE-8920-D4E42F34971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4" name="Rectangle 6">
            <a:extLst>
              <a:ext uri="{FF2B5EF4-FFF2-40B4-BE49-F238E27FC236}">
                <a16:creationId xmlns:a16="http://schemas.microsoft.com/office/drawing/2014/main" id="{3227303C-6D18-4AA2-9E63-0CDC4C7B231D}"/>
              </a:ext>
            </a:extLst>
          </p:cNvPr>
          <p:cNvSpPr>
            <a:spLocks noGrp="1" noChangeArrowheads="1"/>
          </p:cNvSpPr>
          <p:nvPr>
            <p:ph type="sldNum" sz="quarter" idx="12"/>
          </p:nvPr>
        </p:nvSpPr>
        <p:spPr>
          <a:ln/>
        </p:spPr>
        <p:txBody>
          <a:bodyPr/>
          <a:lstStyle>
            <a:lvl1pPr>
              <a:defRPr/>
            </a:lvl1pPr>
          </a:lstStyle>
          <a:p>
            <a:pPr>
              <a:defRPr/>
            </a:pPr>
            <a:fld id="{E8E0B445-995B-4179-A8FE-36EC73D25067}" type="slidenum">
              <a:rPr lang="en-US" altLang="it-IT"/>
              <a:pPr>
                <a:defRPr/>
              </a:pPr>
              <a:t>‹#›</a:t>
            </a:fld>
            <a:endParaRPr lang="en-US" altLang="it-IT"/>
          </a:p>
        </p:txBody>
      </p:sp>
    </p:spTree>
    <p:extLst>
      <p:ext uri="{BB962C8B-B14F-4D97-AF65-F5344CB8AC3E}">
        <p14:creationId xmlns:p14="http://schemas.microsoft.com/office/powerpoint/2010/main" val="218934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0AECE6-7143-44C4-8A43-ECBCC76B99D1}"/>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11D679E6-5517-43A2-A07F-A3BED3A3DD8D}"/>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35ECBE2E-673D-4EE3-B2F4-6AB49F9F809C}"/>
              </a:ext>
            </a:extLst>
          </p:cNvPr>
          <p:cNvSpPr>
            <a:spLocks noGrp="1" noChangeArrowheads="1"/>
          </p:cNvSpPr>
          <p:nvPr>
            <p:ph type="sldNum" sz="quarter" idx="12"/>
          </p:nvPr>
        </p:nvSpPr>
        <p:spPr>
          <a:ln/>
        </p:spPr>
        <p:txBody>
          <a:bodyPr/>
          <a:lstStyle>
            <a:lvl1pPr>
              <a:defRPr/>
            </a:lvl1pPr>
          </a:lstStyle>
          <a:p>
            <a:pPr>
              <a:defRPr/>
            </a:pPr>
            <a:fld id="{DED985DA-E530-4F34-918E-8DB3DBE1F9D7}" type="slidenum">
              <a:rPr lang="en-US" altLang="it-IT"/>
              <a:pPr>
                <a:defRPr/>
              </a:pPr>
              <a:t>‹#›</a:t>
            </a:fld>
            <a:endParaRPr lang="en-US" altLang="it-IT"/>
          </a:p>
        </p:txBody>
      </p:sp>
    </p:spTree>
    <p:extLst>
      <p:ext uri="{BB962C8B-B14F-4D97-AF65-F5344CB8AC3E}">
        <p14:creationId xmlns:p14="http://schemas.microsoft.com/office/powerpoint/2010/main" val="184786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3B0977-9D08-4C9C-8F66-413945D4A67A}"/>
              </a:ext>
            </a:extLst>
          </p:cNvPr>
          <p:cNvSpPr>
            <a:spLocks noGrp="1" noChangeArrowheads="1"/>
          </p:cNvSpPr>
          <p:nvPr>
            <p:ph type="dt" sz="half"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939ED56A-E698-4D21-A885-2C2AEC6EB0DA}"/>
              </a:ext>
            </a:extLst>
          </p:cNvPr>
          <p:cNvSpPr>
            <a:spLocks noGrp="1" noChangeArrowheads="1"/>
          </p:cNvSpPr>
          <p:nvPr>
            <p:ph type="ftr" sz="quarter" idx="11"/>
          </p:nvPr>
        </p:nvSpPr>
        <p:spPr>
          <a:ln/>
        </p:spPr>
        <p:txBody>
          <a:bodyPr/>
          <a:lstStyle>
            <a:lvl1pPr>
              <a:defRPr/>
            </a:lvl1pPr>
          </a:lstStyle>
          <a:p>
            <a:pPr>
              <a:defRPr/>
            </a:pPr>
            <a:endParaRPr lang="en-US" altLang="it-IT"/>
          </a:p>
        </p:txBody>
      </p:sp>
      <p:sp>
        <p:nvSpPr>
          <p:cNvPr id="7" name="Rectangle 6">
            <a:extLst>
              <a:ext uri="{FF2B5EF4-FFF2-40B4-BE49-F238E27FC236}">
                <a16:creationId xmlns:a16="http://schemas.microsoft.com/office/drawing/2014/main" id="{02D5CBC0-D3FB-45A2-B2EF-0C9409D6A01A}"/>
              </a:ext>
            </a:extLst>
          </p:cNvPr>
          <p:cNvSpPr>
            <a:spLocks noGrp="1" noChangeArrowheads="1"/>
          </p:cNvSpPr>
          <p:nvPr>
            <p:ph type="sldNum" sz="quarter" idx="12"/>
          </p:nvPr>
        </p:nvSpPr>
        <p:spPr>
          <a:ln/>
        </p:spPr>
        <p:txBody>
          <a:bodyPr/>
          <a:lstStyle>
            <a:lvl1pPr>
              <a:defRPr/>
            </a:lvl1pPr>
          </a:lstStyle>
          <a:p>
            <a:pPr>
              <a:defRPr/>
            </a:pPr>
            <a:fld id="{D64AB6E6-E2C4-45FF-AE0C-50913143D529}" type="slidenum">
              <a:rPr lang="en-US" altLang="it-IT"/>
              <a:pPr>
                <a:defRPr/>
              </a:pPr>
              <a:t>‹#›</a:t>
            </a:fld>
            <a:endParaRPr lang="en-US" altLang="it-IT"/>
          </a:p>
        </p:txBody>
      </p:sp>
    </p:spTree>
    <p:extLst>
      <p:ext uri="{BB962C8B-B14F-4D97-AF65-F5344CB8AC3E}">
        <p14:creationId xmlns:p14="http://schemas.microsoft.com/office/powerpoint/2010/main" val="122615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7AD5FF-C7BE-4670-8CB2-46ED0AAA01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a:extLst>
              <a:ext uri="{FF2B5EF4-FFF2-40B4-BE49-F238E27FC236}">
                <a16:creationId xmlns:a16="http://schemas.microsoft.com/office/drawing/2014/main" id="{BECA5137-E6E9-4554-90A3-8EAF5CB0A96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57EFB706-76CE-4588-B7A8-1F6EF00DFCE9}"/>
              </a:ext>
            </a:extLst>
          </p:cNvPr>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it-IT"/>
          </a:p>
        </p:txBody>
      </p:sp>
      <p:sp>
        <p:nvSpPr>
          <p:cNvPr id="1029" name="Rectangle 5">
            <a:extLst>
              <a:ext uri="{FF2B5EF4-FFF2-40B4-BE49-F238E27FC236}">
                <a16:creationId xmlns:a16="http://schemas.microsoft.com/office/drawing/2014/main" id="{AB18B3C6-4034-4636-B832-6C90C795C03F}"/>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it-IT"/>
          </a:p>
        </p:txBody>
      </p:sp>
      <p:sp>
        <p:nvSpPr>
          <p:cNvPr id="1030" name="Rectangle 6">
            <a:extLst>
              <a:ext uri="{FF2B5EF4-FFF2-40B4-BE49-F238E27FC236}">
                <a16:creationId xmlns:a16="http://schemas.microsoft.com/office/drawing/2014/main" id="{E5BF09B8-F3F7-45B8-BB0D-939056F94644}"/>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B7CFE1F9-5961-4702-A04C-2A9D4BE4F84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5.xml"/><Relationship Id="rId7"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w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4.wmf"/></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6.wmf"/></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upload.wikimedia.org/wikipedia/commons/5/57/Prominent_hotspots.png"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98.wmf"/><Relationship Id="rId5" Type="http://schemas.openxmlformats.org/officeDocument/2006/relationships/image" Target="../media/image99.wmf"/><Relationship Id="rId4" Type="http://schemas.openxmlformats.org/officeDocument/2006/relationships/oleObject" Target="../embeddings/oleObject3.bin"/></Relationships>
</file>

<file path=ppt/slides/_rels/slide65.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notesSlide" Target="../notesSlides/notesSlide30.xml"/><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00.wmf"/><Relationship Id="rId5" Type="http://schemas.openxmlformats.org/officeDocument/2006/relationships/oleObject" Target="../embeddings/oleObject4.bin"/><Relationship Id="rId4" Type="http://schemas.openxmlformats.org/officeDocument/2006/relationships/image" Target="../media/image102.jpeg"/><Relationship Id="rId9" Type="http://schemas.openxmlformats.org/officeDocument/2006/relationships/image" Target="../media/image103.jpe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08.wmf"/><Relationship Id="rId3" Type="http://schemas.openxmlformats.org/officeDocument/2006/relationships/notesSlide" Target="../notesSlides/notesSlide31.xml"/><Relationship Id="rId7" Type="http://schemas.openxmlformats.org/officeDocument/2006/relationships/image" Target="../media/image105.wmf"/><Relationship Id="rId12"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107.wmf"/><Relationship Id="rId5" Type="http://schemas.openxmlformats.org/officeDocument/2006/relationships/image" Target="../media/image104.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06.wmf"/><Relationship Id="rId1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11.bin"/><Relationship Id="rId7" Type="http://schemas.openxmlformats.org/officeDocument/2006/relationships/image" Target="../media/image117.wmf"/><Relationship Id="rId12" Type="http://schemas.openxmlformats.org/officeDocument/2006/relationships/image" Target="../media/image116.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14.wmf"/><Relationship Id="rId11" Type="http://schemas.openxmlformats.org/officeDocument/2006/relationships/oleObject" Target="../embeddings/oleObject14.bin"/><Relationship Id="rId5" Type="http://schemas.openxmlformats.org/officeDocument/2006/relationships/oleObject" Target="../embeddings/oleObject12.bin"/><Relationship Id="rId10" Type="http://schemas.openxmlformats.org/officeDocument/2006/relationships/image" Target="../media/image115.wmf"/><Relationship Id="rId4" Type="http://schemas.openxmlformats.org/officeDocument/2006/relationships/image" Target="../media/image113.wmf"/><Relationship Id="rId9"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9">
            <a:extLst>
              <a:ext uri="{FF2B5EF4-FFF2-40B4-BE49-F238E27FC236}">
                <a16:creationId xmlns:a16="http://schemas.microsoft.com/office/drawing/2014/main" id="{035E40D2-EC51-4CBD-807F-268A7FBB170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2C74A0-1484-4291-86D9-13E12A04CA26}" type="slidenum">
              <a:rPr lang="it-IT" altLang="it-IT" sz="1400" b="1" smtClean="0"/>
              <a:pPr>
                <a:spcBef>
                  <a:spcPct val="0"/>
                </a:spcBef>
                <a:buFontTx/>
                <a:buNone/>
              </a:pPr>
              <a:t>1</a:t>
            </a:fld>
            <a:endParaRPr lang="it-IT" altLang="it-IT" sz="1400" b="1"/>
          </a:p>
        </p:txBody>
      </p:sp>
      <p:pic>
        <p:nvPicPr>
          <p:cNvPr id="317443" name="Picture 2">
            <a:extLst>
              <a:ext uri="{FF2B5EF4-FFF2-40B4-BE49-F238E27FC236}">
                <a16:creationId xmlns:a16="http://schemas.microsoft.com/office/drawing/2014/main" id="{09490418-27F7-4544-969E-59541C7784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5311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Number Placeholder 9">
            <a:extLst>
              <a:ext uri="{FF2B5EF4-FFF2-40B4-BE49-F238E27FC236}">
                <a16:creationId xmlns:a16="http://schemas.microsoft.com/office/drawing/2014/main" id="{52A74B71-ECC4-4F86-BB94-BF0E9445DC4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845FF9-7561-4151-AA42-6D2CD4FFC3B1}" type="slidenum">
              <a:rPr lang="it-IT" altLang="it-IT" sz="1400" b="1" smtClean="0"/>
              <a:pPr>
                <a:spcBef>
                  <a:spcPct val="0"/>
                </a:spcBef>
                <a:buFontTx/>
                <a:buNone/>
              </a:pPr>
              <a:t>10</a:t>
            </a:fld>
            <a:endParaRPr lang="it-IT" altLang="it-IT" sz="1400" b="1"/>
          </a:p>
        </p:txBody>
      </p:sp>
      <p:sp>
        <p:nvSpPr>
          <p:cNvPr id="308227" name="Rectangle 3">
            <a:extLst>
              <a:ext uri="{FF2B5EF4-FFF2-40B4-BE49-F238E27FC236}">
                <a16:creationId xmlns:a16="http://schemas.microsoft.com/office/drawing/2014/main" id="{CE99483E-830C-427F-B144-221CDE5D082A}"/>
              </a:ext>
            </a:extLst>
          </p:cNvPr>
          <p:cNvSpPr>
            <a:spLocks noChangeArrowheads="1"/>
          </p:cNvSpPr>
          <p:nvPr/>
        </p:nvSpPr>
        <p:spPr bwMode="auto">
          <a:xfrm>
            <a:off x="3444875" y="1976438"/>
            <a:ext cx="500538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alibri" panose="020F0502020204030204" pitchFamily="34" charset="0"/>
              </a:rPr>
              <a:t>Case 1:</a:t>
            </a:r>
            <a:r>
              <a:rPr lang="it-IT" altLang="it-IT" sz="2000" b="0" i="1" baseline="-25000">
                <a:latin typeface="Calibri" panose="020F0502020204030204" pitchFamily="34" charset="0"/>
              </a:rPr>
              <a:t> A</a:t>
            </a:r>
            <a:r>
              <a:rPr lang="it-IT" altLang="it-IT" sz="2000" b="0" i="1">
                <a:latin typeface="Calibri" panose="020F0502020204030204" pitchFamily="34" charset="0"/>
              </a:rPr>
              <a:t>v</a:t>
            </a:r>
            <a:r>
              <a:rPr lang="it-IT" altLang="it-IT" sz="2000" b="0" i="1" baseline="-25000">
                <a:latin typeface="Calibri" panose="020F0502020204030204" pitchFamily="34" charset="0"/>
              </a:rPr>
              <a:t>B</a:t>
            </a:r>
            <a:r>
              <a:rPr lang="it-IT" altLang="it-IT" sz="2000"/>
              <a:t> </a:t>
            </a:r>
            <a:r>
              <a:rPr lang="it-IT" altLang="it-IT" sz="2000" b="0">
                <a:latin typeface="Calibri" panose="020F0502020204030204" pitchFamily="34" charset="0"/>
              </a:rPr>
              <a:t>=4cm/yr (to righ</a:t>
            </a:r>
            <a:r>
              <a:rPr lang="it-IT" altLang="it-IT" sz="1800" b="0">
                <a:latin typeface="Calibri" panose="020F0502020204030204" pitchFamily="34" charset="0"/>
              </a:rPr>
              <a:t>t)</a:t>
            </a:r>
          </a:p>
          <a:p>
            <a:pPr eaLnBrk="1" hangingPunct="1">
              <a:spcBef>
                <a:spcPct val="0"/>
              </a:spcBef>
              <a:buFontTx/>
              <a:buNone/>
            </a:pPr>
            <a:endParaRPr lang="it-IT" altLang="it-IT" sz="1800" b="0">
              <a:latin typeface="Calibri" panose="020F0502020204030204" pitchFamily="34" charset="0"/>
            </a:endParaRPr>
          </a:p>
          <a:p>
            <a:pPr algn="just" eaLnBrk="1" hangingPunct="1">
              <a:spcBef>
                <a:spcPct val="0"/>
              </a:spcBef>
              <a:buFontTx/>
              <a:buNone/>
            </a:pPr>
            <a:r>
              <a:rPr lang="en-US" altLang="zh-CN" sz="1800" b="0">
                <a:ea typeface="Droid Sans Fallback"/>
                <a:cs typeface="Times New Roman" panose="02020603050405020304" pitchFamily="18" charset="0"/>
              </a:rPr>
              <a:t>The western boundary of plate B is a ridge, which is spreading at a half-rate of 2 cm yr</a:t>
            </a:r>
            <a:r>
              <a:rPr lang="en-US" altLang="zh-CN" sz="1800" b="0" baseline="30000">
                <a:ea typeface="Droid Sans Fallback"/>
                <a:cs typeface="Times New Roman" panose="02020603050405020304" pitchFamily="18" charset="0"/>
              </a:rPr>
              <a:t>-1</a:t>
            </a:r>
            <a:r>
              <a:rPr lang="en-US" altLang="zh-CN" sz="1800" b="0">
                <a:ea typeface="Droid Sans Fallback"/>
                <a:cs typeface="Times New Roman" panose="02020603050405020304" pitchFamily="18" charset="0"/>
              </a:rPr>
              <a:t>.</a:t>
            </a:r>
          </a:p>
          <a:p>
            <a:pPr eaLnBrk="1" hangingPunct="1">
              <a:spcBef>
                <a:spcPct val="0"/>
              </a:spcBef>
              <a:buFontTx/>
              <a:buNone/>
            </a:pPr>
            <a:r>
              <a:rPr lang="en-US" altLang="it-IT" sz="1800" b="0">
                <a:latin typeface="Calibri" panose="020F0502020204030204" pitchFamily="34" charset="0"/>
              </a:rPr>
              <a:t>Since </a:t>
            </a:r>
            <a:r>
              <a:rPr lang="en-US" altLang="it-IT" sz="1800" b="0" baseline="-25000">
                <a:latin typeface="Calibri" panose="020F0502020204030204" pitchFamily="34" charset="0"/>
              </a:rPr>
              <a:t>A</a:t>
            </a:r>
            <a:r>
              <a:rPr lang="en-US" altLang="it-IT" sz="1800" b="0">
                <a:latin typeface="Calibri" panose="020F0502020204030204" pitchFamily="34" charset="0"/>
              </a:rPr>
              <a:t>V</a:t>
            </a:r>
            <a:r>
              <a:rPr lang="en-US" altLang="it-IT" sz="1800" b="0" baseline="-25000">
                <a:latin typeface="Calibri" panose="020F0502020204030204" pitchFamily="34" charset="0"/>
              </a:rPr>
              <a:t>B</a:t>
            </a:r>
            <a:r>
              <a:rPr lang="en-US" altLang="it-IT" sz="1800" b="0">
                <a:latin typeface="Calibri" panose="020F0502020204030204" pitchFamily="34" charset="0"/>
              </a:rPr>
              <a:t> is equal to 4 cm yr</a:t>
            </a:r>
            <a:r>
              <a:rPr lang="en-US" altLang="it-IT" sz="1800" b="0" baseline="30000">
                <a:latin typeface="Calibri" panose="020F0502020204030204" pitchFamily="34" charset="0"/>
              </a:rPr>
              <a:t>-1</a:t>
            </a:r>
            <a:r>
              <a:rPr lang="en-US" altLang="it-IT" sz="1800" b="0">
                <a:latin typeface="Calibri" panose="020F0502020204030204" pitchFamily="34" charset="0"/>
              </a:rPr>
              <a:t>, the eastern boundary is a subduction zone. Either plate A is subducting underneath plate B and the length of plate B increases by 2 cm yr</a:t>
            </a:r>
            <a:r>
              <a:rPr lang="en-US" altLang="it-IT" sz="1800" b="0" baseline="30000">
                <a:latin typeface="Calibri" panose="020F0502020204030204" pitchFamily="34" charset="0"/>
              </a:rPr>
              <a:t>-1</a:t>
            </a:r>
            <a:r>
              <a:rPr lang="en-US" altLang="it-IT" sz="1800" b="0">
                <a:latin typeface="Calibri" panose="020F0502020204030204" pitchFamily="34" charset="0"/>
              </a:rPr>
              <a:t>(c) or plate B is subducting underneath plate A and plate B is being destroyed at a rate of 2 cm yr</a:t>
            </a:r>
            <a:r>
              <a:rPr lang="en-US" altLang="it-IT" sz="1800" b="0" baseline="30000">
                <a:latin typeface="Calibri" panose="020F0502020204030204" pitchFamily="34" charset="0"/>
              </a:rPr>
              <a:t>-1</a:t>
            </a:r>
            <a:r>
              <a:rPr lang="en-US" altLang="it-IT" sz="1800" b="0">
                <a:latin typeface="Calibri" panose="020F0502020204030204" pitchFamily="34" charset="0"/>
              </a:rPr>
              <a:t>(d).</a:t>
            </a:r>
            <a:endParaRPr lang="it-IT" altLang="it-IT" sz="1800" b="0">
              <a:latin typeface="Calibri" panose="020F0502020204030204" pitchFamily="34" charset="0"/>
            </a:endParaRPr>
          </a:p>
          <a:p>
            <a:pPr eaLnBrk="1" hangingPunct="1">
              <a:spcBef>
                <a:spcPct val="0"/>
              </a:spcBef>
              <a:buFontTx/>
              <a:buNone/>
            </a:pPr>
            <a:r>
              <a:rPr lang="en-US" altLang="it-IT"/>
              <a:t> </a:t>
            </a:r>
            <a:endParaRPr lang="it-IT" altLang="it-IT"/>
          </a:p>
          <a:p>
            <a:pPr eaLnBrk="1" hangingPunct="1">
              <a:spcBef>
                <a:spcPct val="0"/>
              </a:spcBef>
              <a:buFontTx/>
              <a:buNone/>
            </a:pPr>
            <a:endParaRPr lang="it-IT" altLang="it-IT" sz="1800" b="0">
              <a:latin typeface="Calibri" panose="020F0502020204030204" pitchFamily="34" charset="0"/>
            </a:endParaRPr>
          </a:p>
        </p:txBody>
      </p:sp>
      <p:grpSp>
        <p:nvGrpSpPr>
          <p:cNvPr id="308228" name="Group 7">
            <a:extLst>
              <a:ext uri="{FF2B5EF4-FFF2-40B4-BE49-F238E27FC236}">
                <a16:creationId xmlns:a16="http://schemas.microsoft.com/office/drawing/2014/main" id="{953CC721-516E-48DA-9255-1A72E8BCDEAB}"/>
              </a:ext>
            </a:extLst>
          </p:cNvPr>
          <p:cNvGrpSpPr>
            <a:grpSpLocks/>
          </p:cNvGrpSpPr>
          <p:nvPr/>
        </p:nvGrpSpPr>
        <p:grpSpPr bwMode="auto">
          <a:xfrm>
            <a:off x="601663" y="1022350"/>
            <a:ext cx="1793875" cy="5662613"/>
            <a:chOff x="601134" y="1022468"/>
            <a:chExt cx="1794933" cy="5661966"/>
          </a:xfrm>
        </p:grpSpPr>
        <p:pic>
          <p:nvPicPr>
            <p:cNvPr id="308229" name="Picture 4">
              <a:extLst>
                <a:ext uri="{FF2B5EF4-FFF2-40B4-BE49-F238E27FC236}">
                  <a16:creationId xmlns:a16="http://schemas.microsoft.com/office/drawing/2014/main" id="{4647E951-3704-4545-9561-71ACBD1B2C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067" y="1022468"/>
              <a:ext cx="1735666" cy="191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0" name="Picture 5">
              <a:extLst>
                <a:ext uri="{FF2B5EF4-FFF2-40B4-BE49-F238E27FC236}">
                  <a16:creationId xmlns:a16="http://schemas.microsoft.com/office/drawing/2014/main" id="{B96E12BD-5938-4841-BB40-9B62E33C60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134" y="2994801"/>
              <a:ext cx="1794933" cy="182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31" name="Picture 6">
              <a:extLst>
                <a:ext uri="{FF2B5EF4-FFF2-40B4-BE49-F238E27FC236}">
                  <a16:creationId xmlns:a16="http://schemas.microsoft.com/office/drawing/2014/main" id="{D6FBA571-1575-49A8-B3F2-AB19CB8AC5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25" y="4841653"/>
              <a:ext cx="1768475" cy="184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Number Placeholder 9">
            <a:extLst>
              <a:ext uri="{FF2B5EF4-FFF2-40B4-BE49-F238E27FC236}">
                <a16:creationId xmlns:a16="http://schemas.microsoft.com/office/drawing/2014/main" id="{B5D4D65E-08EC-4CA9-B57E-CF503ECDF5F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F7FF094-B7C3-4B9E-A053-324C5A4B98D1}" type="slidenum">
              <a:rPr lang="it-IT" altLang="it-IT" sz="1400" b="1" smtClean="0"/>
              <a:pPr>
                <a:spcBef>
                  <a:spcPct val="0"/>
                </a:spcBef>
                <a:buFontTx/>
                <a:buNone/>
              </a:pPr>
              <a:t>11</a:t>
            </a:fld>
            <a:endParaRPr lang="it-IT" altLang="it-IT" sz="1400" b="1"/>
          </a:p>
        </p:txBody>
      </p:sp>
      <p:pic>
        <p:nvPicPr>
          <p:cNvPr id="312323" name="Picture 2">
            <a:extLst>
              <a:ext uri="{FF2B5EF4-FFF2-40B4-BE49-F238E27FC236}">
                <a16:creationId xmlns:a16="http://schemas.microsoft.com/office/drawing/2014/main" id="{9E64BDD2-B007-4E69-AC23-7B82829452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2133600"/>
            <a:ext cx="830421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9">
            <a:extLst>
              <a:ext uri="{FF2B5EF4-FFF2-40B4-BE49-F238E27FC236}">
                <a16:creationId xmlns:a16="http://schemas.microsoft.com/office/drawing/2014/main" id="{DCA9DE09-878D-4CAE-950C-97450916305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D184724-B0AB-475B-851B-40EC1D257A97}" type="slidenum">
              <a:rPr lang="it-IT" altLang="it-IT" sz="1400" b="1" smtClean="0"/>
              <a:pPr>
                <a:spcBef>
                  <a:spcPct val="0"/>
                </a:spcBef>
                <a:buFontTx/>
                <a:buNone/>
              </a:pPr>
              <a:t>12</a:t>
            </a:fld>
            <a:endParaRPr lang="it-IT" altLang="it-IT" sz="1400" b="1"/>
          </a:p>
        </p:txBody>
      </p:sp>
      <p:sp>
        <p:nvSpPr>
          <p:cNvPr id="311299" name="Rectangle 4">
            <a:extLst>
              <a:ext uri="{FF2B5EF4-FFF2-40B4-BE49-F238E27FC236}">
                <a16:creationId xmlns:a16="http://schemas.microsoft.com/office/drawing/2014/main" id="{AC0E613A-AAE6-4B87-A6C4-FDFC9DA6EAA8}"/>
              </a:ext>
            </a:extLst>
          </p:cNvPr>
          <p:cNvSpPr>
            <a:spLocks noChangeArrowheads="1"/>
          </p:cNvSpPr>
          <p:nvPr/>
        </p:nvSpPr>
        <p:spPr bwMode="auto">
          <a:xfrm>
            <a:off x="2627313" y="1101725"/>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latin typeface="Calibri" panose="020F0502020204030204" pitchFamily="34" charset="0"/>
                <a:ea typeface="Droid Sans Fallback"/>
                <a:cs typeface="Times New Roman" panose="02020603050405020304" pitchFamily="18" charset="0"/>
              </a:rPr>
              <a:t>Plate boundaries can change with time</a:t>
            </a:r>
          </a:p>
        </p:txBody>
      </p:sp>
      <p:sp>
        <p:nvSpPr>
          <p:cNvPr id="311300" name="TextBox 4">
            <a:extLst>
              <a:ext uri="{FF2B5EF4-FFF2-40B4-BE49-F238E27FC236}">
                <a16:creationId xmlns:a16="http://schemas.microsoft.com/office/drawing/2014/main" id="{AD2635CF-45A6-4ACA-B5B4-FF596DC9832A}"/>
              </a:ext>
            </a:extLst>
          </p:cNvPr>
          <p:cNvSpPr txBox="1">
            <a:spLocks noChangeArrowheads="1"/>
          </p:cNvSpPr>
          <p:nvPr/>
        </p:nvSpPr>
        <p:spPr bwMode="auto">
          <a:xfrm>
            <a:off x="144463" y="1541463"/>
            <a:ext cx="8796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Both formation and distruction of the plates are the clear reason of the change of the plate bundary and thei relative velocity. Also the variation of the rotation pole modifies the status quo completely.</a:t>
            </a:r>
          </a:p>
          <a:p>
            <a:pPr algn="just" eaLnBrk="1" hangingPunct="1">
              <a:spcBef>
                <a:spcPct val="0"/>
              </a:spcBef>
              <a:buFontTx/>
              <a:buNone/>
            </a:pPr>
            <a:r>
              <a:rPr lang="it-IT" altLang="it-IT" sz="1800" b="0">
                <a:latin typeface="Calibri" panose="020F0502020204030204" pitchFamily="34" charset="0"/>
              </a:rPr>
              <a:t>Parts of the plate bundary can also change locally without these events.</a:t>
            </a:r>
          </a:p>
        </p:txBody>
      </p:sp>
      <p:sp>
        <p:nvSpPr>
          <p:cNvPr id="311301" name="Rectangle 6">
            <a:extLst>
              <a:ext uri="{FF2B5EF4-FFF2-40B4-BE49-F238E27FC236}">
                <a16:creationId xmlns:a16="http://schemas.microsoft.com/office/drawing/2014/main" id="{7B003FD9-D82C-40F2-AE7A-AA17B3EC0A6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en-US" altLang="zh-CN" sz="2000">
              <a:ea typeface="SimSun" panose="02010600030101010101" pitchFamily="2" charset="-122"/>
            </a:endParaRPr>
          </a:p>
        </p:txBody>
      </p:sp>
      <p:sp>
        <p:nvSpPr>
          <p:cNvPr id="311302" name="Rectangle 9">
            <a:extLst>
              <a:ext uri="{FF2B5EF4-FFF2-40B4-BE49-F238E27FC236}">
                <a16:creationId xmlns:a16="http://schemas.microsoft.com/office/drawing/2014/main" id="{8F3CE4D3-B65A-4C2F-ACEB-1ED7A99879F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endParaRPr lang="en-US" altLang="zh-CN" sz="2000">
              <a:ea typeface="SimSun" panose="02010600030101010101" pitchFamily="2" charset="-122"/>
            </a:endParaRPr>
          </a:p>
        </p:txBody>
      </p:sp>
      <p:sp>
        <p:nvSpPr>
          <p:cNvPr id="311303" name="Rectangle 10">
            <a:extLst>
              <a:ext uri="{FF2B5EF4-FFF2-40B4-BE49-F238E27FC236}">
                <a16:creationId xmlns:a16="http://schemas.microsoft.com/office/drawing/2014/main" id="{08BF6DD1-CB3F-4B84-B9C1-1DD94D1CAD60}"/>
              </a:ext>
            </a:extLst>
          </p:cNvPr>
          <p:cNvSpPr>
            <a:spLocks noChangeArrowheads="1"/>
          </p:cNvSpPr>
          <p:nvPr/>
        </p:nvSpPr>
        <p:spPr bwMode="auto">
          <a:xfrm rot="10800000" flipV="1">
            <a:off x="4259263" y="3487738"/>
            <a:ext cx="40132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Point T, where plates A, B and C meet, is the triple junction. The boundary between plates A and B is a ridge, that between plates A and C is a transform fault and that between plates B and C is a subduction zone. </a:t>
            </a:r>
            <a:r>
              <a:rPr lang="it-IT" altLang="zh-CN" sz="1800" b="0">
                <a:latin typeface="Calibri" panose="020F0502020204030204" pitchFamily="34" charset="0"/>
                <a:ea typeface="Droid Sans Fallback"/>
                <a:cs typeface="Times New Roman" panose="02020603050405020304" pitchFamily="18" charset="0"/>
              </a:rPr>
              <a:t>The circled part of the boundary changes with time. </a:t>
            </a:r>
          </a:p>
          <a:p>
            <a:pPr algn="just">
              <a:spcBef>
                <a:spcPct val="0"/>
              </a:spcBef>
              <a:buFontTx/>
              <a:buNone/>
            </a:pPr>
            <a:endParaRPr lang="it-IT" altLang="zh-CN" sz="2000">
              <a:ea typeface="Droid Sans Fallback"/>
              <a:cs typeface="Times New Roman" panose="02020603050405020304" pitchFamily="18" charset="0"/>
            </a:endParaRPr>
          </a:p>
        </p:txBody>
      </p:sp>
      <p:pic>
        <p:nvPicPr>
          <p:cNvPr id="311304" name="Picture 16">
            <a:extLst>
              <a:ext uri="{FF2B5EF4-FFF2-40B4-BE49-F238E27FC236}">
                <a16:creationId xmlns:a16="http://schemas.microsoft.com/office/drawing/2014/main" id="{11F8C165-820D-4545-8580-DAAB1A3AE50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513" y="2946400"/>
            <a:ext cx="2917825"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11305" name="Group 17">
            <a:extLst>
              <a:ext uri="{FF2B5EF4-FFF2-40B4-BE49-F238E27FC236}">
                <a16:creationId xmlns:a16="http://schemas.microsoft.com/office/drawing/2014/main" id="{7B22009F-9368-4B8C-A784-0C8CFBFD377E}"/>
              </a:ext>
            </a:extLst>
          </p:cNvPr>
          <p:cNvGrpSpPr>
            <a:grpSpLocks/>
          </p:cNvGrpSpPr>
          <p:nvPr/>
        </p:nvGrpSpPr>
        <p:grpSpPr bwMode="auto">
          <a:xfrm>
            <a:off x="280988" y="4833938"/>
            <a:ext cx="2987675" cy="1597025"/>
            <a:chOff x="113" y="2432"/>
            <a:chExt cx="2404" cy="1392"/>
          </a:xfrm>
        </p:grpSpPr>
        <p:pic>
          <p:nvPicPr>
            <p:cNvPr id="311306" name="Picture 18">
              <a:extLst>
                <a:ext uri="{FF2B5EF4-FFF2-40B4-BE49-F238E27FC236}">
                  <a16:creationId xmlns:a16="http://schemas.microsoft.com/office/drawing/2014/main" id="{FB16A542-66F2-4EC1-8202-B4F5F57A5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 y="2432"/>
              <a:ext cx="2404" cy="1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1307" name="Rectangle 19">
              <a:extLst>
                <a:ext uri="{FF2B5EF4-FFF2-40B4-BE49-F238E27FC236}">
                  <a16:creationId xmlns:a16="http://schemas.microsoft.com/office/drawing/2014/main" id="{86DD22B0-BD3A-4CE0-A3DA-80C29BD0FA60}"/>
                </a:ext>
              </a:extLst>
            </p:cNvPr>
            <p:cNvSpPr>
              <a:spLocks noChangeArrowheads="1"/>
            </p:cNvSpPr>
            <p:nvPr/>
          </p:nvSpPr>
          <p:spPr bwMode="auto">
            <a:xfrm>
              <a:off x="1655" y="2614"/>
              <a:ext cx="18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9926F47C-70E4-412A-9BF7-078236D51908}"/>
              </a:ext>
            </a:extLst>
          </p:cNvPr>
          <p:cNvSpPr>
            <a:spLocks noChangeArrowheads="1"/>
          </p:cNvSpPr>
          <p:nvPr/>
        </p:nvSpPr>
        <p:spPr bwMode="auto">
          <a:xfrm>
            <a:off x="0" y="930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Three plates</a:t>
            </a:r>
          </a:p>
        </p:txBody>
      </p:sp>
      <p:sp>
        <p:nvSpPr>
          <p:cNvPr id="247811" name="Rectangle 4">
            <a:extLst>
              <a:ext uri="{FF2B5EF4-FFF2-40B4-BE49-F238E27FC236}">
                <a16:creationId xmlns:a16="http://schemas.microsoft.com/office/drawing/2014/main" id="{30C9765A-CB6C-433E-8032-89953FB08398}"/>
              </a:ext>
            </a:extLst>
          </p:cNvPr>
          <p:cNvSpPr>
            <a:spLocks noChangeArrowheads="1"/>
          </p:cNvSpPr>
          <p:nvPr/>
        </p:nvSpPr>
        <p:spPr bwMode="auto">
          <a:xfrm>
            <a:off x="4211638" y="1433513"/>
            <a:ext cx="47879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Plates A and B are spreading away at a half-rate of 2 cm /yr.</a:t>
            </a:r>
          </a:p>
        </p:txBody>
      </p:sp>
      <p:pic>
        <p:nvPicPr>
          <p:cNvPr id="247812" name="Picture 7">
            <a:extLst>
              <a:ext uri="{FF2B5EF4-FFF2-40B4-BE49-F238E27FC236}">
                <a16:creationId xmlns:a16="http://schemas.microsoft.com/office/drawing/2014/main" id="{8A639EE2-D312-4A20-9620-32400CB398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188" y="1433513"/>
            <a:ext cx="3454400" cy="271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3" name="Rectangle 9">
            <a:extLst>
              <a:ext uri="{FF2B5EF4-FFF2-40B4-BE49-F238E27FC236}">
                <a16:creationId xmlns:a16="http://schemas.microsoft.com/office/drawing/2014/main" id="{2F58E2CC-FD34-4D8D-93DA-6CA4046A2FB7}"/>
              </a:ext>
            </a:extLst>
          </p:cNvPr>
          <p:cNvSpPr>
            <a:spLocks noChangeArrowheads="1"/>
          </p:cNvSpPr>
          <p:nvPr/>
        </p:nvSpPr>
        <p:spPr bwMode="auto">
          <a:xfrm>
            <a:off x="250825" y="4695825"/>
            <a:ext cx="38163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The northern and southern boundaries of plate B are transform faults, and the eastern boundary is a subduction zone with plate C overriding plate B at 10cm/yr</a:t>
            </a:r>
          </a:p>
        </p:txBody>
      </p:sp>
      <p:graphicFrame>
        <p:nvGraphicFramePr>
          <p:cNvPr id="247814" name="Object 14">
            <a:extLst>
              <a:ext uri="{FF2B5EF4-FFF2-40B4-BE49-F238E27FC236}">
                <a16:creationId xmlns:a16="http://schemas.microsoft.com/office/drawing/2014/main" id="{15E35372-1563-4AA1-9884-51F3742183A0}"/>
              </a:ext>
            </a:extLst>
          </p:cNvPr>
          <p:cNvGraphicFramePr>
            <a:graphicFrameLocks noChangeAspect="1"/>
          </p:cNvGraphicFramePr>
          <p:nvPr/>
        </p:nvGraphicFramePr>
        <p:xfrm>
          <a:off x="5580063" y="3810000"/>
          <a:ext cx="2212975" cy="569913"/>
        </p:xfrm>
        <a:graphic>
          <a:graphicData uri="http://schemas.openxmlformats.org/presentationml/2006/ole">
            <mc:AlternateContent xmlns:mc="http://schemas.openxmlformats.org/markup-compatibility/2006">
              <mc:Choice xmlns:v="urn:schemas-microsoft-com:vml" Requires="v">
                <p:oleObj spid="_x0000_s247828" name="Equation" r:id="rId6" imgW="889000" imgH="228600" progId="Equation.3">
                  <p:embed/>
                </p:oleObj>
              </mc:Choice>
              <mc:Fallback>
                <p:oleObj name="Equation" r:id="rId6" imgW="889000" imgH="228600" progId="Equation.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3810000"/>
                        <a:ext cx="2212975" cy="569913"/>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7815" name="Rectangle 15">
            <a:extLst>
              <a:ext uri="{FF2B5EF4-FFF2-40B4-BE49-F238E27FC236}">
                <a16:creationId xmlns:a16="http://schemas.microsoft.com/office/drawing/2014/main" id="{5605F8BA-CCF2-410D-955F-EF1257DFE55C}"/>
              </a:ext>
            </a:extLst>
          </p:cNvPr>
          <p:cNvSpPr>
            <a:spLocks noChangeArrowheads="1"/>
          </p:cNvSpPr>
          <p:nvPr/>
        </p:nvSpPr>
        <p:spPr bwMode="auto">
          <a:xfrm>
            <a:off x="4284663" y="2370138"/>
            <a:ext cx="4608512"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Plate A being subducted underneath plate C at a rate of 6 cm/yr.</a:t>
            </a:r>
          </a:p>
          <a:p>
            <a:pPr algn="just">
              <a:spcBef>
                <a:spcPct val="0"/>
              </a:spcBef>
            </a:pPr>
            <a:r>
              <a:rPr lang="en-US" altLang="it-IT" sz="2000" b="0">
                <a:latin typeface="Calibri" panose="020F0502020204030204" pitchFamily="34" charset="0"/>
                <a:ea typeface="ＭＳ Ｐゴシック" panose="020B0600070205080204" pitchFamily="34" charset="-128"/>
              </a:rPr>
              <a:t> To determine the relative rate between plate B and C we use vector addition:</a:t>
            </a:r>
          </a:p>
        </p:txBody>
      </p:sp>
      <p:pic>
        <p:nvPicPr>
          <p:cNvPr id="247816" name="Picture 17">
            <a:extLst>
              <a:ext uri="{FF2B5EF4-FFF2-40B4-BE49-F238E27FC236}">
                <a16:creationId xmlns:a16="http://schemas.microsoft.com/office/drawing/2014/main" id="{8F98CBE0-1FDF-47A9-9C63-6A6833E59CF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62538" y="4475163"/>
            <a:ext cx="338455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a:extLst>
              <a:ext uri="{FF2B5EF4-FFF2-40B4-BE49-F238E27FC236}">
                <a16:creationId xmlns:a16="http://schemas.microsoft.com/office/drawing/2014/main" id="{42432001-E0D9-4553-BA90-E1481801F88D}"/>
              </a:ext>
            </a:extLst>
          </p:cNvPr>
          <p:cNvSpPr>
            <a:spLocks noChangeArrowheads="1"/>
          </p:cNvSpPr>
          <p:nvPr/>
        </p:nvSpPr>
        <p:spPr bwMode="auto">
          <a:xfrm>
            <a:off x="4246563" y="1801813"/>
            <a:ext cx="453707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Plates A and B are spreading away at a half-rate of 2 cm /yr.</a:t>
            </a:r>
          </a:p>
          <a:p>
            <a:pPr algn="just">
              <a:spcBef>
                <a:spcPct val="0"/>
              </a:spcBef>
            </a:pPr>
            <a:r>
              <a:rPr lang="en-US" altLang="it-IT" sz="2000" b="0">
                <a:latin typeface="Calibri" panose="020F0502020204030204" pitchFamily="34" charset="0"/>
                <a:ea typeface="ＭＳ Ｐゴシック" panose="020B0600070205080204" pitchFamily="34" charset="-128"/>
              </a:rPr>
              <a:t> The boundary between between plates A and C is a transform fault with a relative motion of 3 cm/yr.</a:t>
            </a:r>
          </a:p>
        </p:txBody>
      </p:sp>
      <p:grpSp>
        <p:nvGrpSpPr>
          <p:cNvPr id="249859" name="Group 8">
            <a:extLst>
              <a:ext uri="{FF2B5EF4-FFF2-40B4-BE49-F238E27FC236}">
                <a16:creationId xmlns:a16="http://schemas.microsoft.com/office/drawing/2014/main" id="{1E1F8644-7E03-442B-B7D1-E10E73567F0B}"/>
              </a:ext>
            </a:extLst>
          </p:cNvPr>
          <p:cNvGrpSpPr>
            <a:grpSpLocks/>
          </p:cNvGrpSpPr>
          <p:nvPr/>
        </p:nvGrpSpPr>
        <p:grpSpPr bwMode="auto">
          <a:xfrm>
            <a:off x="107950" y="949325"/>
            <a:ext cx="9144000" cy="3014663"/>
            <a:chOff x="68" y="73"/>
            <a:chExt cx="5760" cy="1899"/>
          </a:xfrm>
        </p:grpSpPr>
        <p:pic>
          <p:nvPicPr>
            <p:cNvPr id="249863" name="Picture 5">
              <a:extLst>
                <a:ext uri="{FF2B5EF4-FFF2-40B4-BE49-F238E27FC236}">
                  <a16:creationId xmlns:a16="http://schemas.microsoft.com/office/drawing/2014/main" id="{78D11E89-E6E8-4CED-A509-5FE064C24E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 y="436"/>
              <a:ext cx="2314" cy="1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9864" name="Rectangle 6">
              <a:extLst>
                <a:ext uri="{FF2B5EF4-FFF2-40B4-BE49-F238E27FC236}">
                  <a16:creationId xmlns:a16="http://schemas.microsoft.com/office/drawing/2014/main" id="{FD0E71C3-8EC9-4A8D-9932-410F8C8158FA}"/>
                </a:ext>
              </a:extLst>
            </p:cNvPr>
            <p:cNvSpPr>
              <a:spLocks noChangeArrowheads="1"/>
            </p:cNvSpPr>
            <p:nvPr/>
          </p:nvSpPr>
          <p:spPr bwMode="auto">
            <a:xfrm>
              <a:off x="68" y="73"/>
              <a:ext cx="57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Two plates</a:t>
              </a:r>
            </a:p>
          </p:txBody>
        </p:sp>
      </p:grpSp>
      <p:grpSp>
        <p:nvGrpSpPr>
          <p:cNvPr id="249860" name="Group 11">
            <a:extLst>
              <a:ext uri="{FF2B5EF4-FFF2-40B4-BE49-F238E27FC236}">
                <a16:creationId xmlns:a16="http://schemas.microsoft.com/office/drawing/2014/main" id="{D4473E53-A823-4B51-802D-5F5F024D1CF6}"/>
              </a:ext>
            </a:extLst>
          </p:cNvPr>
          <p:cNvGrpSpPr>
            <a:grpSpLocks/>
          </p:cNvGrpSpPr>
          <p:nvPr/>
        </p:nvGrpSpPr>
        <p:grpSpPr bwMode="auto">
          <a:xfrm>
            <a:off x="250825" y="3975100"/>
            <a:ext cx="8569325" cy="2697163"/>
            <a:chOff x="158" y="1979"/>
            <a:chExt cx="5398" cy="1699"/>
          </a:xfrm>
        </p:grpSpPr>
        <p:sp>
          <p:nvSpPr>
            <p:cNvPr id="249861" name="Rectangle 7">
              <a:extLst>
                <a:ext uri="{FF2B5EF4-FFF2-40B4-BE49-F238E27FC236}">
                  <a16:creationId xmlns:a16="http://schemas.microsoft.com/office/drawing/2014/main" id="{EAC5FCDC-24BD-4493-BAD3-84F100CCE2A5}"/>
                </a:ext>
              </a:extLst>
            </p:cNvPr>
            <p:cNvSpPr>
              <a:spLocks noChangeArrowheads="1"/>
            </p:cNvSpPr>
            <p:nvPr/>
          </p:nvSpPr>
          <p:spPr bwMode="auto">
            <a:xfrm>
              <a:off x="158" y="2069"/>
              <a:ext cx="2858"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dirty="0">
                  <a:latin typeface="Calibri" panose="020F0502020204030204" pitchFamily="34" charset="0"/>
                </a:rPr>
                <a:t> Plate B undergoes oblique subduction beneath plate C at 5 cm </a:t>
              </a:r>
              <a:r>
                <a:rPr lang="en-US" altLang="it-IT" sz="2000" b="0" dirty="0" err="1">
                  <a:latin typeface="Calibri" panose="020F0502020204030204" pitchFamily="34" charset="0"/>
                </a:rPr>
                <a:t>yr</a:t>
              </a:r>
              <a:r>
                <a:rPr lang="en-US" altLang="it-IT" sz="2000" b="0" dirty="0">
                  <a:latin typeface="Calibri" panose="020F0502020204030204" pitchFamily="34" charset="0"/>
                </a:rPr>
                <a:t>/1. </a:t>
              </a:r>
            </a:p>
            <a:p>
              <a:pPr algn="just" eaLnBrk="1" hangingPunct="1">
                <a:spcBef>
                  <a:spcPct val="0"/>
                </a:spcBef>
              </a:pPr>
              <a:r>
                <a:rPr lang="en-US" altLang="it-IT" sz="2000" b="0" dirty="0">
                  <a:latin typeface="Calibri" panose="020F0502020204030204" pitchFamily="34" charset="0"/>
                </a:rPr>
                <a:t> The other possible solution is for plate C to be subducted beneath plate B at 5 cm </a:t>
              </a:r>
              <a:r>
                <a:rPr lang="en-US" altLang="it-IT" sz="2000" b="0" dirty="0" err="1">
                  <a:latin typeface="Calibri" panose="020F0502020204030204" pitchFamily="34" charset="0"/>
                </a:rPr>
                <a:t>yr</a:t>
              </a:r>
              <a:r>
                <a:rPr lang="en-US" altLang="it-IT" sz="2000" b="0" dirty="0">
                  <a:latin typeface="Calibri" panose="020F0502020204030204" pitchFamily="34" charset="0"/>
                </a:rPr>
                <a:t>/1. In that case, the boundary between plates C and B would not remain collinear with the boundary between plates B and C but would move steadily to the east. </a:t>
              </a:r>
              <a:endParaRPr lang="en-US" altLang="it-IT" sz="2000" b="0" dirty="0">
                <a:latin typeface="Calibri" panose="020F0502020204030204" pitchFamily="34" charset="0"/>
                <a:ea typeface="ＭＳ Ｐゴシック" panose="020B0600070205080204" pitchFamily="34" charset="-128"/>
              </a:endParaRPr>
            </a:p>
          </p:txBody>
        </p:sp>
        <p:pic>
          <p:nvPicPr>
            <p:cNvPr id="249862" name="Picture 10">
              <a:extLst>
                <a:ext uri="{FF2B5EF4-FFF2-40B4-BE49-F238E27FC236}">
                  <a16:creationId xmlns:a16="http://schemas.microsoft.com/office/drawing/2014/main" id="{DE6F0F4E-C156-4382-8185-6A69E64B69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1" y="1979"/>
              <a:ext cx="2495" cy="1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2CFB69A2-B787-4DA4-A766-FB8CA9D5B7CE}"/>
              </a:ext>
            </a:extLst>
          </p:cNvPr>
          <p:cNvSpPr>
            <a:spLocks noChangeArrowheads="1"/>
          </p:cNvSpPr>
          <p:nvPr/>
        </p:nvSpPr>
        <p:spPr bwMode="auto">
          <a:xfrm>
            <a:off x="0" y="971550"/>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pic>
        <p:nvPicPr>
          <p:cNvPr id="251907" name="Picture 3">
            <a:extLst>
              <a:ext uri="{FF2B5EF4-FFF2-40B4-BE49-F238E27FC236}">
                <a16:creationId xmlns:a16="http://schemas.microsoft.com/office/drawing/2014/main" id="{84E63B64-A2E1-419B-8754-88945682FE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1951"/>
          <a:stretch>
            <a:fillRect/>
          </a:stretch>
        </p:blipFill>
        <p:spPr bwMode="auto">
          <a:xfrm>
            <a:off x="1547813" y="1755775"/>
            <a:ext cx="5589587"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2" name="Group 12">
            <a:extLst>
              <a:ext uri="{FF2B5EF4-FFF2-40B4-BE49-F238E27FC236}">
                <a16:creationId xmlns:a16="http://schemas.microsoft.com/office/drawing/2014/main" id="{1989169D-4E21-4DD1-8D31-49398CD19112}"/>
              </a:ext>
            </a:extLst>
          </p:cNvPr>
          <p:cNvGrpSpPr>
            <a:grpSpLocks/>
          </p:cNvGrpSpPr>
          <p:nvPr/>
        </p:nvGrpSpPr>
        <p:grpSpPr bwMode="auto">
          <a:xfrm>
            <a:off x="320675" y="928688"/>
            <a:ext cx="7993063" cy="2957512"/>
            <a:chOff x="202" y="107"/>
            <a:chExt cx="5035" cy="1863"/>
          </a:xfrm>
        </p:grpSpPr>
        <p:sp>
          <p:nvSpPr>
            <p:cNvPr id="256008" name="Rectangle 2">
              <a:extLst>
                <a:ext uri="{FF2B5EF4-FFF2-40B4-BE49-F238E27FC236}">
                  <a16:creationId xmlns:a16="http://schemas.microsoft.com/office/drawing/2014/main" id="{36271CE0-F52B-49F9-9948-341C4F5D2470}"/>
                </a:ext>
              </a:extLst>
            </p:cNvPr>
            <p:cNvSpPr>
              <a:spLocks noChangeArrowheads="1"/>
            </p:cNvSpPr>
            <p:nvPr/>
          </p:nvSpPr>
          <p:spPr bwMode="auto">
            <a:xfrm>
              <a:off x="202" y="107"/>
              <a:ext cx="50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boundaries can change with time</a:t>
              </a:r>
            </a:p>
          </p:txBody>
        </p:sp>
        <p:grpSp>
          <p:nvGrpSpPr>
            <p:cNvPr id="256009" name="Group 8">
              <a:extLst>
                <a:ext uri="{FF2B5EF4-FFF2-40B4-BE49-F238E27FC236}">
                  <a16:creationId xmlns:a16="http://schemas.microsoft.com/office/drawing/2014/main" id="{0B630F13-E465-40E5-8C31-E0D5A7B7055A}"/>
                </a:ext>
              </a:extLst>
            </p:cNvPr>
            <p:cNvGrpSpPr>
              <a:grpSpLocks/>
            </p:cNvGrpSpPr>
            <p:nvPr/>
          </p:nvGrpSpPr>
          <p:grpSpPr bwMode="auto">
            <a:xfrm>
              <a:off x="295" y="527"/>
              <a:ext cx="2354" cy="1443"/>
              <a:chOff x="295" y="527"/>
              <a:chExt cx="2354" cy="1443"/>
            </a:xfrm>
          </p:grpSpPr>
          <p:pic>
            <p:nvPicPr>
              <p:cNvPr id="256010" name="Picture 6">
                <a:extLst>
                  <a:ext uri="{FF2B5EF4-FFF2-40B4-BE49-F238E27FC236}">
                    <a16:creationId xmlns:a16="http://schemas.microsoft.com/office/drawing/2014/main" id="{CE74E491-A5BC-4419-B6E4-12BBAFBB93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 y="527"/>
                <a:ext cx="2354" cy="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11" name="Rectangle 7">
                <a:extLst>
                  <a:ext uri="{FF2B5EF4-FFF2-40B4-BE49-F238E27FC236}">
                    <a16:creationId xmlns:a16="http://schemas.microsoft.com/office/drawing/2014/main" id="{1CBDCB85-A8BE-48F3-9322-DA6009F49A0A}"/>
                  </a:ext>
                </a:extLst>
              </p:cNvPr>
              <p:cNvSpPr>
                <a:spLocks noChangeArrowheads="1"/>
              </p:cNvSpPr>
              <p:nvPr/>
            </p:nvSpPr>
            <p:spPr bwMode="auto">
              <a:xfrm>
                <a:off x="1882" y="754"/>
                <a:ext cx="18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grpSp>
      <p:sp>
        <p:nvSpPr>
          <p:cNvPr id="256003" name="Rectangle 9">
            <a:extLst>
              <a:ext uri="{FF2B5EF4-FFF2-40B4-BE49-F238E27FC236}">
                <a16:creationId xmlns:a16="http://schemas.microsoft.com/office/drawing/2014/main" id="{9648B329-2014-4A6E-8AC1-DEF17DCEE69A}"/>
              </a:ext>
            </a:extLst>
          </p:cNvPr>
          <p:cNvSpPr>
            <a:spLocks noChangeArrowheads="1"/>
          </p:cNvSpPr>
          <p:nvPr/>
        </p:nvSpPr>
        <p:spPr bwMode="auto">
          <a:xfrm>
            <a:off x="4427538" y="1306513"/>
            <a:ext cx="45370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 three-plate model. Point T, where plates A, B and C meet, is the triple junction. The western boundary of plate C consists of transform faults. Plate B is overriding plate A at 4 cm/yr. The circled part of the boundary of plate C changes with time.</a:t>
            </a:r>
            <a:endParaRPr lang="en-US" altLang="it-IT" sz="2000" b="0">
              <a:latin typeface="Calibri" panose="020F0502020204030204" pitchFamily="34" charset="0"/>
              <a:ea typeface="ＭＳ Ｐゴシック" panose="020B0600070205080204" pitchFamily="34" charset="-128"/>
            </a:endParaRPr>
          </a:p>
        </p:txBody>
      </p:sp>
      <p:grpSp>
        <p:nvGrpSpPr>
          <p:cNvPr id="256004" name="Group 15">
            <a:extLst>
              <a:ext uri="{FF2B5EF4-FFF2-40B4-BE49-F238E27FC236}">
                <a16:creationId xmlns:a16="http://schemas.microsoft.com/office/drawing/2014/main" id="{852BC3A9-B93C-49E8-8284-15F112341723}"/>
              </a:ext>
            </a:extLst>
          </p:cNvPr>
          <p:cNvGrpSpPr>
            <a:grpSpLocks/>
          </p:cNvGrpSpPr>
          <p:nvPr/>
        </p:nvGrpSpPr>
        <p:grpSpPr bwMode="auto">
          <a:xfrm>
            <a:off x="395288" y="4186238"/>
            <a:ext cx="3816350" cy="2209800"/>
            <a:chOff x="113" y="2432"/>
            <a:chExt cx="2404" cy="1392"/>
          </a:xfrm>
        </p:grpSpPr>
        <p:pic>
          <p:nvPicPr>
            <p:cNvPr id="256006" name="Picture 13">
              <a:extLst>
                <a:ext uri="{FF2B5EF4-FFF2-40B4-BE49-F238E27FC236}">
                  <a16:creationId xmlns:a16="http://schemas.microsoft.com/office/drawing/2014/main" id="{C6BA5044-7509-42F9-B58A-EB08A8FD71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 y="2432"/>
              <a:ext cx="2404" cy="1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07" name="Rectangle 14">
              <a:extLst>
                <a:ext uri="{FF2B5EF4-FFF2-40B4-BE49-F238E27FC236}">
                  <a16:creationId xmlns:a16="http://schemas.microsoft.com/office/drawing/2014/main" id="{8B13A35F-7658-4D2C-A1ED-126B97514BF3}"/>
                </a:ext>
              </a:extLst>
            </p:cNvPr>
            <p:cNvSpPr>
              <a:spLocks noChangeArrowheads="1"/>
            </p:cNvSpPr>
            <p:nvPr/>
          </p:nvSpPr>
          <p:spPr bwMode="auto">
            <a:xfrm>
              <a:off x="1655" y="2614"/>
              <a:ext cx="18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514065" name="Rectangle 17">
            <a:extLst>
              <a:ext uri="{FF2B5EF4-FFF2-40B4-BE49-F238E27FC236}">
                <a16:creationId xmlns:a16="http://schemas.microsoft.com/office/drawing/2014/main" id="{99ACAD48-3A68-4D66-A5DB-0DFC74B10C5C}"/>
              </a:ext>
            </a:extLst>
          </p:cNvPr>
          <p:cNvSpPr>
            <a:spLocks noChangeArrowheads="1"/>
          </p:cNvSpPr>
          <p:nvPr/>
        </p:nvSpPr>
        <p:spPr bwMode="auto">
          <a:xfrm>
            <a:off x="4500563" y="4114800"/>
            <a:ext cx="43926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it-IT" altLang="it-IT" sz="2400" b="0">
                <a:latin typeface="Calibri" panose="020F0502020204030204" pitchFamily="34" charset="0"/>
              </a:rPr>
              <a:t> </a:t>
            </a:r>
            <a:r>
              <a:rPr lang="it-IT" altLang="it-IT" sz="2000" b="0">
                <a:latin typeface="Calibri" panose="020F0502020204030204" pitchFamily="34" charset="0"/>
              </a:rPr>
              <a:t>Point T, where plates A, B and C meet, is the triple junction. The boundary between plates A and B is a ridge, that between plates A and C is a transform fault and that between plates B and C is a subduction zone. The circled part of the boundary changes with time.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65"/>
                                        </p:tgtEl>
                                        <p:attrNameLst>
                                          <p:attrName>style.visibility</p:attrName>
                                        </p:attrNameLst>
                                      </p:cBhvr>
                                      <p:to>
                                        <p:strVal val="visible"/>
                                      </p:to>
                                    </p:set>
                                    <p:animEffect transition="in" filter="dissolve">
                                      <p:cBhvr>
                                        <p:cTn id="7" dur="500"/>
                                        <p:tgtEl>
                                          <p:spTgt spid="514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56BCC8C9-CB0D-47FE-B097-F7591ABC332B}"/>
              </a:ext>
            </a:extLst>
          </p:cNvPr>
          <p:cNvSpPr>
            <a:spLocks noChangeArrowheads="1"/>
          </p:cNvSpPr>
          <p:nvPr/>
        </p:nvSpPr>
        <p:spPr bwMode="auto">
          <a:xfrm>
            <a:off x="323850" y="162560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70339" name="Rectangle 3">
            <a:extLst>
              <a:ext uri="{FF2B5EF4-FFF2-40B4-BE49-F238E27FC236}">
                <a16:creationId xmlns:a16="http://schemas.microsoft.com/office/drawing/2014/main" id="{377F3CB4-0E73-429E-8D13-6089A13DC7AA}"/>
              </a:ext>
            </a:extLst>
          </p:cNvPr>
          <p:cNvSpPr>
            <a:spLocks noChangeArrowheads="1"/>
          </p:cNvSpPr>
          <p:nvPr/>
        </p:nvSpPr>
        <p:spPr bwMode="auto">
          <a:xfrm>
            <a:off x="468313" y="90805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Optima"/>
            </a:endParaRPr>
          </a:p>
        </p:txBody>
      </p:sp>
      <p:sp>
        <p:nvSpPr>
          <p:cNvPr id="155652" name="Rectangle 22">
            <a:extLst>
              <a:ext uri="{FF2B5EF4-FFF2-40B4-BE49-F238E27FC236}">
                <a16:creationId xmlns:a16="http://schemas.microsoft.com/office/drawing/2014/main" id="{26D3DBF4-354B-4A24-B3DA-540991CC93A3}"/>
              </a:ext>
            </a:extLst>
          </p:cNvPr>
          <p:cNvSpPr>
            <a:spLocks noChangeArrowheads="1"/>
          </p:cNvSpPr>
          <p:nvPr/>
        </p:nvSpPr>
        <p:spPr bwMode="auto">
          <a:xfrm>
            <a:off x="250825" y="2201863"/>
            <a:ext cx="85693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indent="0" eaLnBrk="1" hangingPunct="1">
              <a:defRPr/>
            </a:pPr>
            <a:r>
              <a:rPr lang="en-US" altLang="it-IT" b="0" dirty="0">
                <a:latin typeface="Calibri" panose="020F0502020204030204" pitchFamily="34" charset="0"/>
              </a:rPr>
              <a:t>1) RRR: E. Pacific Rise- Galapagos</a:t>
            </a:r>
          </a:p>
          <a:p>
            <a:pPr eaLnBrk="1" hangingPunct="1">
              <a:buFontTx/>
              <a:buAutoNum type="arabicParenR"/>
              <a:defRPr/>
            </a:pPr>
            <a:endParaRPr lang="en-US" altLang="it-IT" b="0" dirty="0">
              <a:latin typeface="Calibri" panose="020F0502020204030204" pitchFamily="34" charset="0"/>
            </a:endParaRPr>
          </a:p>
          <a:p>
            <a:pPr eaLnBrk="1" hangingPunct="1">
              <a:defRPr/>
            </a:pPr>
            <a:r>
              <a:rPr lang="en-US" altLang="it-IT" b="0" dirty="0">
                <a:latin typeface="Calibri" panose="020F0502020204030204" pitchFamily="34" charset="0"/>
              </a:rPr>
              <a:t>2) TTT: Central Japan</a:t>
            </a:r>
          </a:p>
          <a:p>
            <a:pPr eaLnBrk="1" hangingPunct="1">
              <a:defRPr/>
            </a:pPr>
            <a:endParaRPr lang="en-US" altLang="it-IT" b="0" dirty="0">
              <a:latin typeface="Calibri" panose="020F0502020204030204" pitchFamily="34" charset="0"/>
            </a:endParaRPr>
          </a:p>
          <a:p>
            <a:pPr eaLnBrk="1" hangingPunct="1">
              <a:defRPr/>
            </a:pPr>
            <a:r>
              <a:rPr lang="en-US" altLang="it-IT" b="0" dirty="0">
                <a:latin typeface="Calibri" panose="020F0502020204030204" pitchFamily="34" charset="0"/>
              </a:rPr>
              <a:t>3) TTF: Peru-Chile trench\and West Chile Rise</a:t>
            </a:r>
          </a:p>
          <a:p>
            <a:pPr eaLnBrk="1" hangingPunct="1">
              <a:defRPr/>
            </a:pPr>
            <a:endParaRPr lang="en-US" altLang="it-IT" b="0" dirty="0">
              <a:latin typeface="Calibri" panose="020F0502020204030204" pitchFamily="34" charset="0"/>
            </a:endParaRPr>
          </a:p>
          <a:p>
            <a:pPr eaLnBrk="1" hangingPunct="1">
              <a:defRPr/>
            </a:pPr>
            <a:r>
              <a:rPr lang="en-US" altLang="it-IT" b="0" dirty="0">
                <a:latin typeface="Calibri" panose="020F0502020204030204" pitchFamily="34" charset="0"/>
              </a:rPr>
              <a:t>4) FFR: Owen Fracture Zone– Sheba Ridge</a:t>
            </a:r>
          </a:p>
          <a:p>
            <a:pPr eaLnBrk="1" hangingPunct="1">
              <a:defRPr/>
            </a:pPr>
            <a:endParaRPr lang="en-US" altLang="it-IT" b="0" dirty="0">
              <a:latin typeface="Calibri" panose="020F0502020204030204" pitchFamily="34" charset="0"/>
            </a:endParaRPr>
          </a:p>
          <a:p>
            <a:pPr eaLnBrk="1" hangingPunct="1">
              <a:defRPr/>
            </a:pPr>
            <a:r>
              <a:rPr lang="en-US" altLang="it-IT" b="0" dirty="0">
                <a:latin typeface="Calibri" panose="020F0502020204030204" pitchFamily="34" charset="0"/>
              </a:rPr>
              <a:t>5) FFT: California</a:t>
            </a:r>
          </a:p>
          <a:p>
            <a:pPr eaLnBrk="1" hangingPunct="1">
              <a:defRPr/>
            </a:pPr>
            <a:endParaRPr lang="en-US" altLang="it-IT" b="0" dirty="0">
              <a:latin typeface="Calibri" panose="020F0502020204030204" pitchFamily="34" charset="0"/>
            </a:endParaRPr>
          </a:p>
          <a:p>
            <a:pPr eaLnBrk="1" hangingPunct="1">
              <a:defRPr/>
            </a:pPr>
            <a:r>
              <a:rPr lang="en-US" altLang="it-IT" b="0" dirty="0">
                <a:latin typeface="Calibri" panose="020F0502020204030204" pitchFamily="34" charset="0"/>
              </a:rPr>
              <a:t>6) RTF: Gulf of California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a:extLst>
              <a:ext uri="{FF2B5EF4-FFF2-40B4-BE49-F238E27FC236}">
                <a16:creationId xmlns:a16="http://schemas.microsoft.com/office/drawing/2014/main" id="{654CADE1-DDA6-4741-B220-DE8F4841E02C}"/>
              </a:ext>
            </a:extLst>
          </p:cNvPr>
          <p:cNvSpPr>
            <a:spLocks noChangeArrowheads="1"/>
          </p:cNvSpPr>
          <p:nvPr/>
        </p:nvSpPr>
        <p:spPr bwMode="auto">
          <a:xfrm>
            <a:off x="320675" y="97155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omic Sans MS" panose="030F0702030302020204" pitchFamily="66" charset="0"/>
                <a:ea typeface="ＭＳ Ｐゴシック" panose="020B0600070205080204" pitchFamily="34" charset="-128"/>
              </a:rPr>
              <a:t>Triple junctions</a:t>
            </a:r>
          </a:p>
        </p:txBody>
      </p:sp>
      <p:sp>
        <p:nvSpPr>
          <p:cNvPr id="516108" name="Rectangle 12">
            <a:extLst>
              <a:ext uri="{FF2B5EF4-FFF2-40B4-BE49-F238E27FC236}">
                <a16:creationId xmlns:a16="http://schemas.microsoft.com/office/drawing/2014/main" id="{DF5E39BB-4D34-42EB-9D69-BB549E15E9F4}"/>
              </a:ext>
            </a:extLst>
          </p:cNvPr>
          <p:cNvSpPr>
            <a:spLocks noChangeArrowheads="1"/>
          </p:cNvSpPr>
          <p:nvPr/>
        </p:nvSpPr>
        <p:spPr bwMode="auto">
          <a:xfrm>
            <a:off x="468313" y="1692275"/>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r>
              <a:rPr lang="en-US" altLang="it-IT" sz="2000" u="sng">
                <a:latin typeface="Comic Sans MS" panose="030F0702030302020204" pitchFamily="66" charset="0"/>
              </a:rPr>
              <a:t>Triple junction:</a:t>
            </a:r>
            <a:r>
              <a:rPr lang="en-US" altLang="it-IT" sz="2000" b="0">
                <a:latin typeface="Comic Sans MS" panose="030F0702030302020204" pitchFamily="66" charset="0"/>
              </a:rPr>
              <a:t>  A special type of plate boundary where three plates meet at a single point.</a:t>
            </a:r>
          </a:p>
          <a:p>
            <a:pPr algn="just" eaLnBrk="1" hangingPunct="1"/>
            <a:r>
              <a:rPr lang="en-US" altLang="it-IT" sz="2000" b="0">
                <a:latin typeface="Comic Sans MS" panose="030F0702030302020204" pitchFamily="66" charset="0"/>
              </a:rPr>
              <a:t>There are three types of plate boundaries:</a:t>
            </a:r>
          </a:p>
          <a:p>
            <a:pPr algn="just" eaLnBrk="1" hangingPunct="1">
              <a:buFontTx/>
              <a:buNone/>
            </a:pPr>
            <a:r>
              <a:rPr lang="en-US" altLang="it-IT" sz="2000" b="0">
                <a:latin typeface="Comic Sans MS" panose="030F0702030302020204" pitchFamily="66" charset="0"/>
              </a:rPr>
              <a:t>Ridge (R)</a:t>
            </a:r>
          </a:p>
          <a:p>
            <a:pPr algn="just" eaLnBrk="1" hangingPunct="1">
              <a:buFontTx/>
              <a:buNone/>
            </a:pPr>
            <a:r>
              <a:rPr lang="en-US" altLang="it-IT" sz="2000" b="0">
                <a:latin typeface="Comic Sans MS" panose="030F0702030302020204" pitchFamily="66" charset="0"/>
              </a:rPr>
              <a:t>Transform fault (F)</a:t>
            </a:r>
          </a:p>
          <a:p>
            <a:pPr algn="just" eaLnBrk="1" hangingPunct="1">
              <a:buFontTx/>
              <a:buNone/>
            </a:pPr>
            <a:r>
              <a:rPr lang="en-US" altLang="it-IT" sz="2000" b="0">
                <a:latin typeface="Comic Sans MS" panose="030F0702030302020204" pitchFamily="66" charset="0"/>
              </a:rPr>
              <a:t>Subduction zone or trench (T)</a:t>
            </a:r>
          </a:p>
        </p:txBody>
      </p:sp>
      <p:pic>
        <p:nvPicPr>
          <p:cNvPr id="516109" name="Picture 13">
            <a:extLst>
              <a:ext uri="{FF2B5EF4-FFF2-40B4-BE49-F238E27FC236}">
                <a16:creationId xmlns:a16="http://schemas.microsoft.com/office/drawing/2014/main" id="{5BF2F73D-069B-490E-B0CA-6DA6E6E786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538" y="3611563"/>
            <a:ext cx="4067175" cy="2751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6110" name="Oval 14">
            <a:extLst>
              <a:ext uri="{FF2B5EF4-FFF2-40B4-BE49-F238E27FC236}">
                <a16:creationId xmlns:a16="http://schemas.microsoft.com/office/drawing/2014/main" id="{F84B3445-5240-4495-AA30-1C6DD18EDD61}"/>
              </a:ext>
            </a:extLst>
          </p:cNvPr>
          <p:cNvSpPr>
            <a:spLocks noChangeArrowheads="1"/>
          </p:cNvSpPr>
          <p:nvPr/>
        </p:nvSpPr>
        <p:spPr bwMode="auto">
          <a:xfrm>
            <a:off x="4656138" y="49022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1" name="Oval 15">
            <a:extLst>
              <a:ext uri="{FF2B5EF4-FFF2-40B4-BE49-F238E27FC236}">
                <a16:creationId xmlns:a16="http://schemas.microsoft.com/office/drawing/2014/main" id="{7DE9D82E-5C34-41B8-91F8-F986BF0318DA}"/>
              </a:ext>
            </a:extLst>
          </p:cNvPr>
          <p:cNvSpPr>
            <a:spLocks noChangeArrowheads="1"/>
          </p:cNvSpPr>
          <p:nvPr/>
        </p:nvSpPr>
        <p:spPr bwMode="auto">
          <a:xfrm>
            <a:off x="5037138" y="58166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2" name="Oval 16">
            <a:extLst>
              <a:ext uri="{FF2B5EF4-FFF2-40B4-BE49-F238E27FC236}">
                <a16:creationId xmlns:a16="http://schemas.microsoft.com/office/drawing/2014/main" id="{3AAB6034-E592-4C58-9C44-17B71452C615}"/>
              </a:ext>
            </a:extLst>
          </p:cNvPr>
          <p:cNvSpPr>
            <a:spLocks noChangeArrowheads="1"/>
          </p:cNvSpPr>
          <p:nvPr/>
        </p:nvSpPr>
        <p:spPr bwMode="auto">
          <a:xfrm>
            <a:off x="5951538" y="53594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3" name="Oval 17">
            <a:extLst>
              <a:ext uri="{FF2B5EF4-FFF2-40B4-BE49-F238E27FC236}">
                <a16:creationId xmlns:a16="http://schemas.microsoft.com/office/drawing/2014/main" id="{9E40001E-6FB3-4B53-BD78-B9133788DE0F}"/>
              </a:ext>
            </a:extLst>
          </p:cNvPr>
          <p:cNvSpPr>
            <a:spLocks noChangeArrowheads="1"/>
          </p:cNvSpPr>
          <p:nvPr/>
        </p:nvSpPr>
        <p:spPr bwMode="auto">
          <a:xfrm>
            <a:off x="7932738" y="52070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4" name="Oval 18">
            <a:extLst>
              <a:ext uri="{FF2B5EF4-FFF2-40B4-BE49-F238E27FC236}">
                <a16:creationId xmlns:a16="http://schemas.microsoft.com/office/drawing/2014/main" id="{97A79786-5508-4CF2-8141-3BAA87FA3A74}"/>
              </a:ext>
            </a:extLst>
          </p:cNvPr>
          <p:cNvSpPr>
            <a:spLocks noChangeArrowheads="1"/>
          </p:cNvSpPr>
          <p:nvPr/>
        </p:nvSpPr>
        <p:spPr bwMode="auto">
          <a:xfrm>
            <a:off x="7246938" y="56642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5" name="Oval 19">
            <a:extLst>
              <a:ext uri="{FF2B5EF4-FFF2-40B4-BE49-F238E27FC236}">
                <a16:creationId xmlns:a16="http://schemas.microsoft.com/office/drawing/2014/main" id="{812885C3-F9DE-4714-9A8C-E90BA4DEBE77}"/>
              </a:ext>
            </a:extLst>
          </p:cNvPr>
          <p:cNvSpPr>
            <a:spLocks noChangeArrowheads="1"/>
          </p:cNvSpPr>
          <p:nvPr/>
        </p:nvSpPr>
        <p:spPr bwMode="auto">
          <a:xfrm>
            <a:off x="5951538" y="45974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516116" name="Oval 20">
            <a:extLst>
              <a:ext uri="{FF2B5EF4-FFF2-40B4-BE49-F238E27FC236}">
                <a16:creationId xmlns:a16="http://schemas.microsoft.com/office/drawing/2014/main" id="{43421EC3-A16F-40AE-9B8B-654B27FFAFB9}"/>
              </a:ext>
            </a:extLst>
          </p:cNvPr>
          <p:cNvSpPr>
            <a:spLocks noChangeArrowheads="1"/>
          </p:cNvSpPr>
          <p:nvPr/>
        </p:nvSpPr>
        <p:spPr bwMode="auto">
          <a:xfrm>
            <a:off x="6408738" y="5664200"/>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dissolve">
                                      <p:cBhvr>
                                        <p:cTn id="7" dur="500"/>
                                        <p:tgtEl>
                                          <p:spTgt spid="516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6108">
                                            <p:txEl>
                                              <p:pRg st="0" end="0"/>
                                            </p:txEl>
                                          </p:spTgt>
                                        </p:tgtEl>
                                        <p:attrNameLst>
                                          <p:attrName>style.visibility</p:attrName>
                                        </p:attrNameLst>
                                      </p:cBhvr>
                                      <p:to>
                                        <p:strVal val="visible"/>
                                      </p:to>
                                    </p:set>
                                    <p:animEffect transition="in" filter="dissolve">
                                      <p:cBhvr>
                                        <p:cTn id="12" dur="500"/>
                                        <p:tgtEl>
                                          <p:spTgt spid="5161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6108">
                                            <p:txEl>
                                              <p:pRg st="1" end="1"/>
                                            </p:txEl>
                                          </p:spTgt>
                                        </p:tgtEl>
                                        <p:attrNameLst>
                                          <p:attrName>style.visibility</p:attrName>
                                        </p:attrNameLst>
                                      </p:cBhvr>
                                      <p:to>
                                        <p:strVal val="visible"/>
                                      </p:to>
                                    </p:set>
                                    <p:animEffect transition="in" filter="dissolve">
                                      <p:cBhvr>
                                        <p:cTn id="17" dur="500"/>
                                        <p:tgtEl>
                                          <p:spTgt spid="51610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16108">
                                            <p:txEl>
                                              <p:pRg st="2" end="2"/>
                                            </p:txEl>
                                          </p:spTgt>
                                        </p:tgtEl>
                                        <p:attrNameLst>
                                          <p:attrName>style.visibility</p:attrName>
                                        </p:attrNameLst>
                                      </p:cBhvr>
                                      <p:to>
                                        <p:strVal val="visible"/>
                                      </p:to>
                                    </p:set>
                                    <p:animEffect transition="in" filter="dissolve">
                                      <p:cBhvr>
                                        <p:cTn id="22" dur="500"/>
                                        <p:tgtEl>
                                          <p:spTgt spid="516108">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16108">
                                            <p:txEl>
                                              <p:pRg st="3" end="3"/>
                                            </p:txEl>
                                          </p:spTgt>
                                        </p:tgtEl>
                                        <p:attrNameLst>
                                          <p:attrName>style.visibility</p:attrName>
                                        </p:attrNameLst>
                                      </p:cBhvr>
                                      <p:to>
                                        <p:strVal val="visible"/>
                                      </p:to>
                                    </p:set>
                                    <p:animEffect transition="in" filter="dissolve">
                                      <p:cBhvr>
                                        <p:cTn id="25" dur="500"/>
                                        <p:tgtEl>
                                          <p:spTgt spid="516108">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16108">
                                            <p:txEl>
                                              <p:pRg st="4" end="4"/>
                                            </p:txEl>
                                          </p:spTgt>
                                        </p:tgtEl>
                                        <p:attrNameLst>
                                          <p:attrName>style.visibility</p:attrName>
                                        </p:attrNameLst>
                                      </p:cBhvr>
                                      <p:to>
                                        <p:strVal val="visible"/>
                                      </p:to>
                                    </p:set>
                                    <p:animEffect transition="in" filter="dissolve">
                                      <p:cBhvr>
                                        <p:cTn id="28" dur="500"/>
                                        <p:tgtEl>
                                          <p:spTgt spid="516108">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16109"/>
                                        </p:tgtEl>
                                        <p:attrNameLst>
                                          <p:attrName>style.visibility</p:attrName>
                                        </p:attrNameLst>
                                      </p:cBhvr>
                                      <p:to>
                                        <p:strVal val="visible"/>
                                      </p:to>
                                    </p:set>
                                    <p:animEffect transition="in" filter="dissolve">
                                      <p:cBhvr>
                                        <p:cTn id="33" dur="500"/>
                                        <p:tgtEl>
                                          <p:spTgt spid="516109"/>
                                        </p:tgtEl>
                                      </p:cBhvr>
                                    </p:animEffect>
                                  </p:childTnLst>
                                </p:cTn>
                              </p:par>
                            </p:childTnLst>
                          </p:cTn>
                        </p:par>
                        <p:par>
                          <p:cTn id="34" fill="hold" nodeType="afterGroup">
                            <p:stCondLst>
                              <p:cond delay="500"/>
                            </p:stCondLst>
                            <p:childTnLst>
                              <p:par>
                                <p:cTn id="35" presetID="12" presetClass="entr" presetSubtype="4" fill="hold" grpId="0" nodeType="afterEffect">
                                  <p:stCondLst>
                                    <p:cond delay="0"/>
                                  </p:stCondLst>
                                  <p:childTnLst>
                                    <p:set>
                                      <p:cBhvr>
                                        <p:cTn id="36" dur="1" fill="hold">
                                          <p:stCondLst>
                                            <p:cond delay="0"/>
                                          </p:stCondLst>
                                        </p:cTn>
                                        <p:tgtEl>
                                          <p:spTgt spid="516110"/>
                                        </p:tgtEl>
                                        <p:attrNameLst>
                                          <p:attrName>style.visibility</p:attrName>
                                        </p:attrNameLst>
                                      </p:cBhvr>
                                      <p:to>
                                        <p:strVal val="visible"/>
                                      </p:to>
                                    </p:set>
                                    <p:animEffect transition="in" filter="slide(fromBottom)">
                                      <p:cBhvr>
                                        <p:cTn id="37" dur="500"/>
                                        <p:tgtEl>
                                          <p:spTgt spid="516110"/>
                                        </p:tgtEl>
                                      </p:cBhvr>
                                    </p:animEffect>
                                  </p:childTnLst>
                                </p:cTn>
                              </p:par>
                            </p:childTnLst>
                          </p:cTn>
                        </p:par>
                        <p:par>
                          <p:cTn id="38" fill="hold" nodeType="afterGroup">
                            <p:stCondLst>
                              <p:cond delay="1000"/>
                            </p:stCondLst>
                            <p:childTnLst>
                              <p:par>
                                <p:cTn id="39" presetID="12" presetClass="entr" presetSubtype="4" fill="hold" grpId="0" nodeType="afterEffect">
                                  <p:stCondLst>
                                    <p:cond delay="0"/>
                                  </p:stCondLst>
                                  <p:childTnLst>
                                    <p:set>
                                      <p:cBhvr>
                                        <p:cTn id="40" dur="1" fill="hold">
                                          <p:stCondLst>
                                            <p:cond delay="0"/>
                                          </p:stCondLst>
                                        </p:cTn>
                                        <p:tgtEl>
                                          <p:spTgt spid="516111"/>
                                        </p:tgtEl>
                                        <p:attrNameLst>
                                          <p:attrName>style.visibility</p:attrName>
                                        </p:attrNameLst>
                                      </p:cBhvr>
                                      <p:to>
                                        <p:strVal val="visible"/>
                                      </p:to>
                                    </p:set>
                                    <p:animEffect transition="in" filter="slide(fromBottom)">
                                      <p:cBhvr>
                                        <p:cTn id="41" dur="500"/>
                                        <p:tgtEl>
                                          <p:spTgt spid="516111"/>
                                        </p:tgtEl>
                                      </p:cBhvr>
                                    </p:animEffect>
                                  </p:childTnLst>
                                </p:cTn>
                              </p:par>
                            </p:childTnLst>
                          </p:cTn>
                        </p:par>
                        <p:par>
                          <p:cTn id="42" fill="hold" nodeType="afterGroup">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516112"/>
                                        </p:tgtEl>
                                        <p:attrNameLst>
                                          <p:attrName>style.visibility</p:attrName>
                                        </p:attrNameLst>
                                      </p:cBhvr>
                                      <p:to>
                                        <p:strVal val="visible"/>
                                      </p:to>
                                    </p:set>
                                    <p:animEffect transition="in" filter="slide(fromBottom)">
                                      <p:cBhvr>
                                        <p:cTn id="45" dur="500"/>
                                        <p:tgtEl>
                                          <p:spTgt spid="516112"/>
                                        </p:tgtEl>
                                      </p:cBhvr>
                                    </p:animEffect>
                                  </p:childTnLst>
                                </p:cTn>
                              </p:par>
                            </p:childTnLst>
                          </p:cTn>
                        </p:par>
                        <p:par>
                          <p:cTn id="46" fill="hold" nodeType="afterGroup">
                            <p:stCondLst>
                              <p:cond delay="2000"/>
                            </p:stCondLst>
                            <p:childTnLst>
                              <p:par>
                                <p:cTn id="47" presetID="12" presetClass="entr" presetSubtype="4" fill="hold" grpId="0" nodeType="afterEffect">
                                  <p:stCondLst>
                                    <p:cond delay="0"/>
                                  </p:stCondLst>
                                  <p:childTnLst>
                                    <p:set>
                                      <p:cBhvr>
                                        <p:cTn id="48" dur="1" fill="hold">
                                          <p:stCondLst>
                                            <p:cond delay="0"/>
                                          </p:stCondLst>
                                        </p:cTn>
                                        <p:tgtEl>
                                          <p:spTgt spid="516113"/>
                                        </p:tgtEl>
                                        <p:attrNameLst>
                                          <p:attrName>style.visibility</p:attrName>
                                        </p:attrNameLst>
                                      </p:cBhvr>
                                      <p:to>
                                        <p:strVal val="visible"/>
                                      </p:to>
                                    </p:set>
                                    <p:animEffect transition="in" filter="slide(fromBottom)">
                                      <p:cBhvr>
                                        <p:cTn id="49" dur="500"/>
                                        <p:tgtEl>
                                          <p:spTgt spid="516113"/>
                                        </p:tgtEl>
                                      </p:cBhvr>
                                    </p:animEffect>
                                  </p:childTnLst>
                                </p:cTn>
                              </p:par>
                            </p:childTnLst>
                          </p:cTn>
                        </p:par>
                        <p:par>
                          <p:cTn id="50" fill="hold" nodeType="afterGroup">
                            <p:stCondLst>
                              <p:cond delay="2500"/>
                            </p:stCondLst>
                            <p:childTnLst>
                              <p:par>
                                <p:cTn id="51" presetID="12" presetClass="entr" presetSubtype="4" fill="hold" grpId="0" nodeType="afterEffect">
                                  <p:stCondLst>
                                    <p:cond delay="0"/>
                                  </p:stCondLst>
                                  <p:childTnLst>
                                    <p:set>
                                      <p:cBhvr>
                                        <p:cTn id="52" dur="1" fill="hold">
                                          <p:stCondLst>
                                            <p:cond delay="0"/>
                                          </p:stCondLst>
                                        </p:cTn>
                                        <p:tgtEl>
                                          <p:spTgt spid="516114"/>
                                        </p:tgtEl>
                                        <p:attrNameLst>
                                          <p:attrName>style.visibility</p:attrName>
                                        </p:attrNameLst>
                                      </p:cBhvr>
                                      <p:to>
                                        <p:strVal val="visible"/>
                                      </p:to>
                                    </p:set>
                                    <p:animEffect transition="in" filter="slide(fromBottom)">
                                      <p:cBhvr>
                                        <p:cTn id="53" dur="500"/>
                                        <p:tgtEl>
                                          <p:spTgt spid="516114"/>
                                        </p:tgtEl>
                                      </p:cBhvr>
                                    </p:animEffect>
                                  </p:childTnLst>
                                </p:cTn>
                              </p:par>
                            </p:childTnLst>
                          </p:cTn>
                        </p:par>
                        <p:par>
                          <p:cTn id="54" fill="hold" nodeType="afterGroup">
                            <p:stCondLst>
                              <p:cond delay="3000"/>
                            </p:stCondLst>
                            <p:childTnLst>
                              <p:par>
                                <p:cTn id="55" presetID="12" presetClass="entr" presetSubtype="4" fill="hold" grpId="0" nodeType="afterEffect">
                                  <p:stCondLst>
                                    <p:cond delay="0"/>
                                  </p:stCondLst>
                                  <p:childTnLst>
                                    <p:set>
                                      <p:cBhvr>
                                        <p:cTn id="56" dur="1" fill="hold">
                                          <p:stCondLst>
                                            <p:cond delay="0"/>
                                          </p:stCondLst>
                                        </p:cTn>
                                        <p:tgtEl>
                                          <p:spTgt spid="516115"/>
                                        </p:tgtEl>
                                        <p:attrNameLst>
                                          <p:attrName>style.visibility</p:attrName>
                                        </p:attrNameLst>
                                      </p:cBhvr>
                                      <p:to>
                                        <p:strVal val="visible"/>
                                      </p:to>
                                    </p:set>
                                    <p:animEffect transition="in" filter="slide(fromBottom)">
                                      <p:cBhvr>
                                        <p:cTn id="57" dur="500"/>
                                        <p:tgtEl>
                                          <p:spTgt spid="516115"/>
                                        </p:tgtEl>
                                      </p:cBhvr>
                                    </p:animEffect>
                                  </p:childTnLst>
                                </p:cTn>
                              </p:par>
                            </p:childTnLst>
                          </p:cTn>
                        </p:par>
                        <p:par>
                          <p:cTn id="58" fill="hold" nodeType="afterGroup">
                            <p:stCondLst>
                              <p:cond delay="3500"/>
                            </p:stCondLst>
                            <p:childTnLst>
                              <p:par>
                                <p:cTn id="59" presetID="12" presetClass="entr" presetSubtype="4" fill="hold" grpId="0" nodeType="afterEffect">
                                  <p:stCondLst>
                                    <p:cond delay="0"/>
                                  </p:stCondLst>
                                  <p:childTnLst>
                                    <p:set>
                                      <p:cBhvr>
                                        <p:cTn id="60" dur="1" fill="hold">
                                          <p:stCondLst>
                                            <p:cond delay="0"/>
                                          </p:stCondLst>
                                        </p:cTn>
                                        <p:tgtEl>
                                          <p:spTgt spid="516116"/>
                                        </p:tgtEl>
                                        <p:attrNameLst>
                                          <p:attrName>style.visibility</p:attrName>
                                        </p:attrNameLst>
                                      </p:cBhvr>
                                      <p:to>
                                        <p:strVal val="visible"/>
                                      </p:to>
                                    </p:set>
                                    <p:animEffect transition="in" filter="slide(fromBottom)">
                                      <p:cBhvr>
                                        <p:cTn id="61" dur="500"/>
                                        <p:tgtEl>
                                          <p:spTgt spid="516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p:bldP spid="516110" grpId="0" animBg="1"/>
      <p:bldP spid="516111" grpId="0" animBg="1"/>
      <p:bldP spid="516112" grpId="0" animBg="1"/>
      <p:bldP spid="516113" grpId="0" animBg="1"/>
      <p:bldP spid="516114" grpId="0" animBg="1"/>
      <p:bldP spid="516115" grpId="0" animBg="1"/>
      <p:bldP spid="5161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4076F088-F490-4460-9A8F-5800F92961B1}"/>
              </a:ext>
            </a:extLst>
          </p:cNvPr>
          <p:cNvSpPr>
            <a:spLocks noChangeArrowheads="1"/>
          </p:cNvSpPr>
          <p:nvPr/>
        </p:nvSpPr>
        <p:spPr bwMode="auto">
          <a:xfrm>
            <a:off x="395288" y="942975"/>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60099" name="Rectangle 3">
            <a:extLst>
              <a:ext uri="{FF2B5EF4-FFF2-40B4-BE49-F238E27FC236}">
                <a16:creationId xmlns:a16="http://schemas.microsoft.com/office/drawing/2014/main" id="{F5D60864-CBE2-4908-949D-844A040D432B}"/>
              </a:ext>
            </a:extLst>
          </p:cNvPr>
          <p:cNvSpPr>
            <a:spLocks noChangeArrowheads="1"/>
          </p:cNvSpPr>
          <p:nvPr/>
        </p:nvSpPr>
        <p:spPr bwMode="auto">
          <a:xfrm>
            <a:off x="468313" y="90805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sp>
        <p:nvSpPr>
          <p:cNvPr id="260100" name="Rectangle 4">
            <a:extLst>
              <a:ext uri="{FF2B5EF4-FFF2-40B4-BE49-F238E27FC236}">
                <a16:creationId xmlns:a16="http://schemas.microsoft.com/office/drawing/2014/main" id="{8D9794F9-ED07-4F22-9F9F-E5346FC0C505}"/>
              </a:ext>
            </a:extLst>
          </p:cNvPr>
          <p:cNvSpPr>
            <a:spLocks noChangeArrowheads="1"/>
          </p:cNvSpPr>
          <p:nvPr/>
        </p:nvSpPr>
        <p:spPr bwMode="auto">
          <a:xfrm>
            <a:off x="395288" y="1295400"/>
            <a:ext cx="83534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 triple junction is said to be ‘stable’ when the relative motions of the three plates and the azimuth of their boundaries are such that the configuration of the junction does not change with time. </a:t>
            </a:r>
          </a:p>
          <a:p>
            <a:pPr algn="just" eaLnBrk="1" hangingPunct="1">
              <a:spcBef>
                <a:spcPct val="0"/>
              </a:spcBef>
            </a:pPr>
            <a:r>
              <a:rPr lang="en-US" altLang="it-IT" sz="2000" b="0">
                <a:latin typeface="Calibri" panose="020F0502020204030204" pitchFamily="34" charset="0"/>
              </a:rPr>
              <a:t> An ‘unstable’ triple junction exists only momentarily before evolving to a different geometry. </a:t>
            </a:r>
          </a:p>
          <a:p>
            <a:pPr algn="just" eaLnBrk="1" hangingPunct="1">
              <a:spcBef>
                <a:spcPct val="0"/>
              </a:spcBef>
            </a:pPr>
            <a:r>
              <a:rPr lang="en-US" altLang="it-IT" sz="2000" b="0">
                <a:latin typeface="Calibri" panose="020F0502020204030204" pitchFamily="34" charset="0"/>
              </a:rPr>
              <a:t> If four or more plates meet at one point, the configuration is always unstable, and the system will evolve into two or more triple junctions.</a:t>
            </a:r>
          </a:p>
        </p:txBody>
      </p:sp>
      <p:sp>
        <p:nvSpPr>
          <p:cNvPr id="260101" name="Rectangle 5">
            <a:extLst>
              <a:ext uri="{FF2B5EF4-FFF2-40B4-BE49-F238E27FC236}">
                <a16:creationId xmlns:a16="http://schemas.microsoft.com/office/drawing/2014/main" id="{410878E7-451A-4031-9201-2F163DB9BA43}"/>
              </a:ext>
            </a:extLst>
          </p:cNvPr>
          <p:cNvSpPr>
            <a:spLocks noChangeArrowheads="1"/>
          </p:cNvSpPr>
          <p:nvPr/>
        </p:nvSpPr>
        <p:spPr bwMode="auto">
          <a:xfrm>
            <a:off x="3708400" y="5549900"/>
            <a:ext cx="51133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alibri" panose="020F0502020204030204" pitchFamily="34" charset="0"/>
              </a:rPr>
              <a:t>the original triple junction was unstable; however, the new triple junction is stable (meaning that its geometry and the relative velocities of the plates are unchanging), though the triple junction itself continues to move northwards along the north–south edge of plate A. </a:t>
            </a:r>
          </a:p>
        </p:txBody>
      </p:sp>
      <p:pic>
        <p:nvPicPr>
          <p:cNvPr id="260102" name="Picture 6">
            <a:extLst>
              <a:ext uri="{FF2B5EF4-FFF2-40B4-BE49-F238E27FC236}">
                <a16:creationId xmlns:a16="http://schemas.microsoft.com/office/drawing/2014/main" id="{8E7F2220-A42A-4A0B-AA78-6BBB930FA8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9838" y="3565525"/>
            <a:ext cx="2232025" cy="194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60103" name="Group 7">
            <a:extLst>
              <a:ext uri="{FF2B5EF4-FFF2-40B4-BE49-F238E27FC236}">
                <a16:creationId xmlns:a16="http://schemas.microsoft.com/office/drawing/2014/main" id="{7AE37897-3CBD-444C-8396-B7B77DBA6F6E}"/>
              </a:ext>
            </a:extLst>
          </p:cNvPr>
          <p:cNvGrpSpPr>
            <a:grpSpLocks/>
          </p:cNvGrpSpPr>
          <p:nvPr/>
        </p:nvGrpSpPr>
        <p:grpSpPr bwMode="auto">
          <a:xfrm>
            <a:off x="107950" y="3889375"/>
            <a:ext cx="3240088" cy="2814638"/>
            <a:chOff x="68" y="2069"/>
            <a:chExt cx="2041" cy="1773"/>
          </a:xfrm>
        </p:grpSpPr>
        <p:grpSp>
          <p:nvGrpSpPr>
            <p:cNvPr id="260104" name="Group 8">
              <a:extLst>
                <a:ext uri="{FF2B5EF4-FFF2-40B4-BE49-F238E27FC236}">
                  <a16:creationId xmlns:a16="http://schemas.microsoft.com/office/drawing/2014/main" id="{64F7B943-5409-496D-B57E-2950FE4DE827}"/>
                </a:ext>
              </a:extLst>
            </p:cNvPr>
            <p:cNvGrpSpPr>
              <a:grpSpLocks/>
            </p:cNvGrpSpPr>
            <p:nvPr/>
          </p:nvGrpSpPr>
          <p:grpSpPr bwMode="auto">
            <a:xfrm>
              <a:off x="68" y="2069"/>
              <a:ext cx="2041" cy="1773"/>
              <a:chOff x="68" y="2069"/>
              <a:chExt cx="2041" cy="1773"/>
            </a:xfrm>
          </p:grpSpPr>
          <p:pic>
            <p:nvPicPr>
              <p:cNvPr id="260106" name="Picture 9">
                <a:extLst>
                  <a:ext uri="{FF2B5EF4-FFF2-40B4-BE49-F238E27FC236}">
                    <a16:creationId xmlns:a16="http://schemas.microsoft.com/office/drawing/2014/main" id="{4FB8A51B-11F3-40AB-80EA-D6C71DCA61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 y="2659"/>
                <a:ext cx="1951" cy="1183"/>
              </a:xfrm>
              <a:prstGeom prst="rect">
                <a:avLst/>
              </a:prstGeom>
              <a:solidFill>
                <a:schemeClr val="tx2"/>
              </a:solidFill>
              <a:ln w="9525">
                <a:solidFill>
                  <a:schemeClr val="tx1"/>
                </a:solidFill>
                <a:miter lim="800000"/>
                <a:headEnd/>
                <a:tailEnd/>
              </a:ln>
            </p:spPr>
          </p:pic>
          <p:sp>
            <p:nvSpPr>
              <p:cNvPr id="260107" name="Rectangle 10">
                <a:extLst>
                  <a:ext uri="{FF2B5EF4-FFF2-40B4-BE49-F238E27FC236}">
                    <a16:creationId xmlns:a16="http://schemas.microsoft.com/office/drawing/2014/main" id="{6E2E79B9-48E0-4230-ABBA-7419660015A5}"/>
                  </a:ext>
                </a:extLst>
              </p:cNvPr>
              <p:cNvSpPr>
                <a:spLocks noChangeArrowheads="1"/>
              </p:cNvSpPr>
              <p:nvPr/>
            </p:nvSpPr>
            <p:spPr bwMode="auto">
              <a:xfrm>
                <a:off x="68" y="2069"/>
                <a:ext cx="204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alibri" panose="020F0502020204030204" pitchFamily="34" charset="0"/>
                  </a:rPr>
                  <a:t>Plate A is overriding plates B and C, and plate C is overriding plate B. </a:t>
                </a:r>
              </a:p>
            </p:txBody>
          </p:sp>
        </p:grpSp>
        <p:sp>
          <p:nvSpPr>
            <p:cNvPr id="260105" name="Rectangle 11">
              <a:extLst>
                <a:ext uri="{FF2B5EF4-FFF2-40B4-BE49-F238E27FC236}">
                  <a16:creationId xmlns:a16="http://schemas.microsoft.com/office/drawing/2014/main" id="{0ABF2A62-DD14-42FA-94D7-D1E0BC3214D9}"/>
                </a:ext>
              </a:extLst>
            </p:cNvPr>
            <p:cNvSpPr>
              <a:spLocks noChangeArrowheads="1"/>
            </p:cNvSpPr>
            <p:nvPr/>
          </p:nvSpPr>
          <p:spPr bwMode="auto">
            <a:xfrm>
              <a:off x="1429" y="2795"/>
              <a:ext cx="90"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Number Placeholder 9">
            <a:extLst>
              <a:ext uri="{FF2B5EF4-FFF2-40B4-BE49-F238E27FC236}">
                <a16:creationId xmlns:a16="http://schemas.microsoft.com/office/drawing/2014/main" id="{3AAA72B3-2AEA-4817-93B7-AB5C94BE673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17FFC4D-7FAC-42CB-AF68-F55C633D5121}" type="slidenum">
              <a:rPr lang="it-IT" altLang="it-IT" sz="1400" b="1" smtClean="0"/>
              <a:pPr>
                <a:spcBef>
                  <a:spcPct val="0"/>
                </a:spcBef>
                <a:buFontTx/>
                <a:buNone/>
              </a:pPr>
              <a:t>2</a:t>
            </a:fld>
            <a:endParaRPr lang="it-IT" altLang="it-IT" sz="1400" b="1"/>
          </a:p>
        </p:txBody>
      </p:sp>
      <p:pic>
        <p:nvPicPr>
          <p:cNvPr id="318467" name="Picture 2">
            <a:extLst>
              <a:ext uri="{FF2B5EF4-FFF2-40B4-BE49-F238E27FC236}">
                <a16:creationId xmlns:a16="http://schemas.microsoft.com/office/drawing/2014/main" id="{4D7236F1-DF63-4178-9000-126A12CA39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1268413"/>
            <a:ext cx="59420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5831000C-882A-48E8-81DC-62EEFE828C2B}"/>
              </a:ext>
            </a:extLst>
          </p:cNvPr>
          <p:cNvSpPr>
            <a:spLocks noChangeArrowheads="1"/>
          </p:cNvSpPr>
          <p:nvPr/>
        </p:nvSpPr>
        <p:spPr bwMode="auto">
          <a:xfrm>
            <a:off x="323850" y="90646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62147" name="Rectangle 3">
            <a:extLst>
              <a:ext uri="{FF2B5EF4-FFF2-40B4-BE49-F238E27FC236}">
                <a16:creationId xmlns:a16="http://schemas.microsoft.com/office/drawing/2014/main" id="{A8DA7AE1-45AE-48C0-9AC3-55DE5CAFFF5C}"/>
              </a:ext>
            </a:extLst>
          </p:cNvPr>
          <p:cNvSpPr>
            <a:spLocks noChangeArrowheads="1"/>
          </p:cNvSpPr>
          <p:nvPr/>
        </p:nvSpPr>
        <p:spPr bwMode="auto">
          <a:xfrm>
            <a:off x="468313" y="1495425"/>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sp>
        <p:nvSpPr>
          <p:cNvPr id="262148" name="Rectangle 5">
            <a:extLst>
              <a:ext uri="{FF2B5EF4-FFF2-40B4-BE49-F238E27FC236}">
                <a16:creationId xmlns:a16="http://schemas.microsoft.com/office/drawing/2014/main" id="{C78A7CF8-48CB-4625-A579-53DA4226DE90}"/>
              </a:ext>
            </a:extLst>
          </p:cNvPr>
          <p:cNvSpPr>
            <a:spLocks noChangeArrowheads="1"/>
          </p:cNvSpPr>
          <p:nvPr/>
        </p:nvSpPr>
        <p:spPr bwMode="auto">
          <a:xfrm>
            <a:off x="3606800" y="1387475"/>
            <a:ext cx="51133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It can be seen that, although the original triple junction is not stable, it would be stable if </a:t>
            </a:r>
            <a:r>
              <a:rPr lang="en-US" altLang="it-IT" sz="1800" b="0" baseline="-25000">
                <a:latin typeface="Calibri" panose="020F0502020204030204" pitchFamily="34" charset="0"/>
              </a:rPr>
              <a:t>A</a:t>
            </a:r>
            <a:r>
              <a:rPr lang="en-US" altLang="it-IT" sz="1800">
                <a:latin typeface="Calibri" panose="020F0502020204030204" pitchFamily="34" charset="0"/>
              </a:rPr>
              <a:t>v</a:t>
            </a:r>
            <a:r>
              <a:rPr lang="en-US" altLang="it-IT" sz="1800" b="0" baseline="-25000">
                <a:latin typeface="Calibri" panose="020F0502020204030204" pitchFamily="34" charset="0"/>
              </a:rPr>
              <a:t>c</a:t>
            </a:r>
            <a:r>
              <a:rPr lang="en-US" altLang="it-IT" sz="1800" b="0">
                <a:latin typeface="Calibri" panose="020F0502020204030204" pitchFamily="34" charset="0"/>
              </a:rPr>
              <a:t> were parallel to the boundary between plates B and C. Then the boundary between B and C would not move in a north–south direction relative to A, so the geometry of the triple junction would be unchanging with time.</a:t>
            </a:r>
            <a:r>
              <a:rPr lang="en-US" altLang="it-IT" sz="2000" b="0">
                <a:latin typeface="Calibri" panose="020F0502020204030204" pitchFamily="34" charset="0"/>
              </a:rPr>
              <a:t> </a:t>
            </a:r>
          </a:p>
        </p:txBody>
      </p:sp>
      <p:grpSp>
        <p:nvGrpSpPr>
          <p:cNvPr id="262149" name="Group 12">
            <a:extLst>
              <a:ext uri="{FF2B5EF4-FFF2-40B4-BE49-F238E27FC236}">
                <a16:creationId xmlns:a16="http://schemas.microsoft.com/office/drawing/2014/main" id="{9B92424F-7856-40C1-89CB-66D7B8432632}"/>
              </a:ext>
            </a:extLst>
          </p:cNvPr>
          <p:cNvGrpSpPr>
            <a:grpSpLocks/>
          </p:cNvGrpSpPr>
          <p:nvPr/>
        </p:nvGrpSpPr>
        <p:grpSpPr bwMode="auto">
          <a:xfrm>
            <a:off x="323850" y="1512888"/>
            <a:ext cx="3097213" cy="1878012"/>
            <a:chOff x="204" y="436"/>
            <a:chExt cx="1951" cy="1183"/>
          </a:xfrm>
        </p:grpSpPr>
        <p:pic>
          <p:nvPicPr>
            <p:cNvPr id="262152" name="Picture 9">
              <a:extLst>
                <a:ext uri="{FF2B5EF4-FFF2-40B4-BE49-F238E27FC236}">
                  <a16:creationId xmlns:a16="http://schemas.microsoft.com/office/drawing/2014/main" id="{BF4290BB-CEFE-49EF-9A37-015BA2DEBF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 y="436"/>
              <a:ext cx="1951" cy="1183"/>
            </a:xfrm>
            <a:prstGeom prst="rect">
              <a:avLst/>
            </a:prstGeom>
            <a:solidFill>
              <a:schemeClr val="tx2"/>
            </a:solidFill>
            <a:ln w="9525">
              <a:solidFill>
                <a:schemeClr val="tx1"/>
              </a:solidFill>
              <a:miter lim="800000"/>
              <a:headEnd/>
              <a:tailEnd/>
            </a:ln>
          </p:spPr>
        </p:pic>
        <p:sp>
          <p:nvSpPr>
            <p:cNvPr id="262153" name="Rectangle 11">
              <a:extLst>
                <a:ext uri="{FF2B5EF4-FFF2-40B4-BE49-F238E27FC236}">
                  <a16:creationId xmlns:a16="http://schemas.microsoft.com/office/drawing/2014/main" id="{F491218C-28B0-4135-AEAA-7772C8634CB8}"/>
                </a:ext>
              </a:extLst>
            </p:cNvPr>
            <p:cNvSpPr>
              <a:spLocks noChangeArrowheads="1"/>
            </p:cNvSpPr>
            <p:nvPr/>
          </p:nvSpPr>
          <p:spPr bwMode="auto">
            <a:xfrm>
              <a:off x="1519" y="572"/>
              <a:ext cx="13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262150" name="Rectangle 13">
            <a:extLst>
              <a:ext uri="{FF2B5EF4-FFF2-40B4-BE49-F238E27FC236}">
                <a16:creationId xmlns:a16="http://schemas.microsoft.com/office/drawing/2014/main" id="{BECDA004-6278-436A-A758-067D2B8919DD}"/>
              </a:ext>
            </a:extLst>
          </p:cNvPr>
          <p:cNvSpPr>
            <a:spLocks noChangeArrowheads="1"/>
          </p:cNvSpPr>
          <p:nvPr/>
        </p:nvSpPr>
        <p:spPr bwMode="auto">
          <a:xfrm>
            <a:off x="179388" y="3656013"/>
            <a:ext cx="87852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The other configuration in which the triple junction would be stable occurs when the edge of the plate either side of the triple junction is straight. </a:t>
            </a:r>
          </a:p>
        </p:txBody>
      </p:sp>
      <p:sp>
        <p:nvSpPr>
          <p:cNvPr id="262151" name="Rectangle 14">
            <a:extLst>
              <a:ext uri="{FF2B5EF4-FFF2-40B4-BE49-F238E27FC236}">
                <a16:creationId xmlns:a16="http://schemas.microsoft.com/office/drawing/2014/main" id="{C223F91F-3B20-4125-8562-D7974FA2CF1A}"/>
              </a:ext>
            </a:extLst>
          </p:cNvPr>
          <p:cNvSpPr>
            <a:spLocks noChangeArrowheads="1"/>
          </p:cNvSpPr>
          <p:nvPr/>
        </p:nvSpPr>
        <p:spPr bwMode="auto">
          <a:xfrm>
            <a:off x="179388" y="4592638"/>
            <a:ext cx="87852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There are </a:t>
            </a:r>
            <a:r>
              <a:rPr lang="en-US" altLang="it-IT" sz="2000">
                <a:solidFill>
                  <a:srgbClr val="CC0000"/>
                </a:solidFill>
                <a:latin typeface="Calibri" panose="020F0502020204030204" pitchFamily="34" charset="0"/>
              </a:rPr>
              <a:t>sixteen possible</a:t>
            </a:r>
            <a:r>
              <a:rPr lang="en-US" altLang="it-IT" sz="2000" b="0">
                <a:latin typeface="Calibri" panose="020F0502020204030204" pitchFamily="34" charset="0"/>
              </a:rPr>
              <a:t> types of triple junction, all shown in of these sixteen triple junctions, one is always stable (the ridge–ridge–ridge junction), and two are always unstable (the fault–fault–fault and fault–ridge–ridge junctions). The other thirteen junctions are stable under certain conditions. In the notation used to classify the types of triple junction, a ridge is written as R, a transform fault as F and a subduction zone (or trench) as T. Thus, a ridge–ridge–ridge junction is RRR, a fault–fault– ridge junction is FFR, and so 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C7B881BE-CAC6-4818-95BD-CFE393E12147}"/>
              </a:ext>
            </a:extLst>
          </p:cNvPr>
          <p:cNvSpPr>
            <a:spLocks noChangeArrowheads="1"/>
          </p:cNvSpPr>
          <p:nvPr/>
        </p:nvSpPr>
        <p:spPr bwMode="auto">
          <a:xfrm>
            <a:off x="323850" y="91440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64195" name="Rectangle 3">
            <a:extLst>
              <a:ext uri="{FF2B5EF4-FFF2-40B4-BE49-F238E27FC236}">
                <a16:creationId xmlns:a16="http://schemas.microsoft.com/office/drawing/2014/main" id="{B671591F-1E6A-46EE-A0E5-691D03B0A3CF}"/>
              </a:ext>
            </a:extLst>
          </p:cNvPr>
          <p:cNvSpPr>
            <a:spLocks noChangeArrowheads="1"/>
          </p:cNvSpPr>
          <p:nvPr/>
        </p:nvSpPr>
        <p:spPr bwMode="auto">
          <a:xfrm>
            <a:off x="468313" y="147955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sp>
        <p:nvSpPr>
          <p:cNvPr id="264196" name="Rectangle 4">
            <a:extLst>
              <a:ext uri="{FF2B5EF4-FFF2-40B4-BE49-F238E27FC236}">
                <a16:creationId xmlns:a16="http://schemas.microsoft.com/office/drawing/2014/main" id="{57F6648B-608E-435B-BF5A-637E4686E7F5}"/>
              </a:ext>
            </a:extLst>
          </p:cNvPr>
          <p:cNvSpPr>
            <a:spLocks noChangeArrowheads="1"/>
          </p:cNvSpPr>
          <p:nvPr/>
        </p:nvSpPr>
        <p:spPr bwMode="auto">
          <a:xfrm>
            <a:off x="3606800" y="1385888"/>
            <a:ext cx="51133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a:t>
            </a:r>
            <a:r>
              <a:rPr lang="en-US" altLang="it-IT" sz="1800" b="0">
                <a:latin typeface="Calibri" panose="020F0502020204030204" pitchFamily="34" charset="0"/>
              </a:rPr>
              <a:t>It can be seen that, although the original triple junction is not stable, it would be stable if </a:t>
            </a:r>
            <a:r>
              <a:rPr lang="en-US" altLang="it-IT" sz="1800" b="0" baseline="-25000">
                <a:latin typeface="Calibri" panose="020F0502020204030204" pitchFamily="34" charset="0"/>
              </a:rPr>
              <a:t>A</a:t>
            </a:r>
            <a:r>
              <a:rPr lang="en-US" altLang="it-IT" sz="1800">
                <a:latin typeface="Calibri" panose="020F0502020204030204" pitchFamily="34" charset="0"/>
              </a:rPr>
              <a:t>v</a:t>
            </a:r>
            <a:r>
              <a:rPr lang="en-US" altLang="it-IT" sz="1800" b="0" baseline="-25000">
                <a:latin typeface="Calibri" panose="020F0502020204030204" pitchFamily="34" charset="0"/>
              </a:rPr>
              <a:t>c</a:t>
            </a:r>
            <a:r>
              <a:rPr lang="en-US" altLang="it-IT" sz="1800" b="0">
                <a:latin typeface="Calibri" panose="020F0502020204030204" pitchFamily="34" charset="0"/>
              </a:rPr>
              <a:t> were parallel to the</a:t>
            </a:r>
          </a:p>
          <a:p>
            <a:pPr algn="just" eaLnBrk="1" hangingPunct="1">
              <a:spcBef>
                <a:spcPct val="0"/>
              </a:spcBef>
              <a:buFontTx/>
              <a:buNone/>
            </a:pPr>
            <a:r>
              <a:rPr lang="en-US" altLang="it-IT" sz="1800" b="0">
                <a:latin typeface="Calibri" panose="020F0502020204030204" pitchFamily="34" charset="0"/>
              </a:rPr>
              <a:t>boundary between plates B and C. Then the boundary between B and C would not move in a north–south direction relative to A, so the geometry of the triple junction would be unchanging with time.</a:t>
            </a:r>
            <a:r>
              <a:rPr lang="en-US" altLang="it-IT" sz="2000" b="0">
                <a:latin typeface="Calibri" panose="020F0502020204030204" pitchFamily="34" charset="0"/>
              </a:rPr>
              <a:t> </a:t>
            </a:r>
          </a:p>
        </p:txBody>
      </p:sp>
      <p:grpSp>
        <p:nvGrpSpPr>
          <p:cNvPr id="264197" name="Group 5">
            <a:extLst>
              <a:ext uri="{FF2B5EF4-FFF2-40B4-BE49-F238E27FC236}">
                <a16:creationId xmlns:a16="http://schemas.microsoft.com/office/drawing/2014/main" id="{191D21A8-72F8-48D3-B528-2F5A586CDFB3}"/>
              </a:ext>
            </a:extLst>
          </p:cNvPr>
          <p:cNvGrpSpPr>
            <a:grpSpLocks/>
          </p:cNvGrpSpPr>
          <p:nvPr/>
        </p:nvGrpSpPr>
        <p:grpSpPr bwMode="auto">
          <a:xfrm>
            <a:off x="323850" y="1654175"/>
            <a:ext cx="3097213" cy="1878013"/>
            <a:chOff x="204" y="436"/>
            <a:chExt cx="1951" cy="1183"/>
          </a:xfrm>
        </p:grpSpPr>
        <p:pic>
          <p:nvPicPr>
            <p:cNvPr id="264200" name="Picture 6">
              <a:extLst>
                <a:ext uri="{FF2B5EF4-FFF2-40B4-BE49-F238E27FC236}">
                  <a16:creationId xmlns:a16="http://schemas.microsoft.com/office/drawing/2014/main" id="{2DA85037-B83B-4C47-8BDB-0226B8ACC3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 y="436"/>
              <a:ext cx="1951" cy="1183"/>
            </a:xfrm>
            <a:prstGeom prst="rect">
              <a:avLst/>
            </a:prstGeom>
            <a:solidFill>
              <a:schemeClr val="tx2"/>
            </a:solidFill>
            <a:ln w="9525">
              <a:solidFill>
                <a:schemeClr val="tx1"/>
              </a:solidFill>
              <a:miter lim="800000"/>
              <a:headEnd/>
              <a:tailEnd/>
            </a:ln>
          </p:spPr>
        </p:pic>
        <p:sp>
          <p:nvSpPr>
            <p:cNvPr id="264201" name="Rectangle 7">
              <a:extLst>
                <a:ext uri="{FF2B5EF4-FFF2-40B4-BE49-F238E27FC236}">
                  <a16:creationId xmlns:a16="http://schemas.microsoft.com/office/drawing/2014/main" id="{B7E997F8-512D-4FF3-B30B-B53FC6D7B86E}"/>
                </a:ext>
              </a:extLst>
            </p:cNvPr>
            <p:cNvSpPr>
              <a:spLocks noChangeArrowheads="1"/>
            </p:cNvSpPr>
            <p:nvPr/>
          </p:nvSpPr>
          <p:spPr bwMode="auto">
            <a:xfrm>
              <a:off x="1519" y="572"/>
              <a:ext cx="13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264198" name="Rectangle 8">
            <a:extLst>
              <a:ext uri="{FF2B5EF4-FFF2-40B4-BE49-F238E27FC236}">
                <a16:creationId xmlns:a16="http://schemas.microsoft.com/office/drawing/2014/main" id="{1F6ACA88-E5D0-449E-B31F-4F6B9C21063D}"/>
              </a:ext>
            </a:extLst>
          </p:cNvPr>
          <p:cNvSpPr>
            <a:spLocks noChangeArrowheads="1"/>
          </p:cNvSpPr>
          <p:nvPr/>
        </p:nvSpPr>
        <p:spPr bwMode="auto">
          <a:xfrm>
            <a:off x="179388" y="3640138"/>
            <a:ext cx="87852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dirty="0">
                <a:latin typeface="Calibri" panose="020F0502020204030204" pitchFamily="34" charset="0"/>
              </a:rPr>
              <a:t> </a:t>
            </a:r>
            <a:r>
              <a:rPr lang="en-US" altLang="it-IT" sz="1800" b="0" dirty="0">
                <a:latin typeface="Calibri" panose="020F0502020204030204" pitchFamily="34" charset="0"/>
              </a:rPr>
              <a:t>The other configuration in which the triple junction would be stable occurs when the edge of the plate either side of the triple junction is straight. </a:t>
            </a:r>
          </a:p>
        </p:txBody>
      </p:sp>
      <p:sp>
        <p:nvSpPr>
          <p:cNvPr id="264199" name="Rectangle 9">
            <a:extLst>
              <a:ext uri="{FF2B5EF4-FFF2-40B4-BE49-F238E27FC236}">
                <a16:creationId xmlns:a16="http://schemas.microsoft.com/office/drawing/2014/main" id="{9736C926-8072-412C-90A9-86B2A32E870D}"/>
              </a:ext>
            </a:extLst>
          </p:cNvPr>
          <p:cNvSpPr>
            <a:spLocks noChangeArrowheads="1"/>
          </p:cNvSpPr>
          <p:nvPr/>
        </p:nvSpPr>
        <p:spPr bwMode="auto">
          <a:xfrm>
            <a:off x="179388" y="4576763"/>
            <a:ext cx="87852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dirty="0">
                <a:latin typeface="Calibri" panose="020F0502020204030204" pitchFamily="34" charset="0"/>
              </a:rPr>
              <a:t> There are </a:t>
            </a:r>
            <a:r>
              <a:rPr lang="en-US" altLang="it-IT" sz="2000" dirty="0">
                <a:solidFill>
                  <a:srgbClr val="CC0000"/>
                </a:solidFill>
                <a:latin typeface="Calibri" panose="020F0502020204030204" pitchFamily="34" charset="0"/>
              </a:rPr>
              <a:t>sixteen possible</a:t>
            </a:r>
            <a:r>
              <a:rPr lang="en-US" altLang="it-IT" sz="2000" b="0" dirty="0">
                <a:latin typeface="Calibri" panose="020F0502020204030204" pitchFamily="34" charset="0"/>
              </a:rPr>
              <a:t> types of triple junction, all shown in Of these sixteen triple junctions, one is always stable (the ridge–ridge–ridge junction), and two are always unstable (the fault–fault–fault and fault–ridge–ridge junctions). The other thirteen junctions are stable under certain conditions. In the notation used to classify the types of triple junction, a ridge is written as R, a transform fault as F and a subduction zone (or trench) as T. Thus, a ridge–ridge–ridge junction is RRR, a fault–fault– ridge junction is FFR, and so 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8F9C2DC8-80E0-47CE-88B1-53CBAAD39DB3}"/>
              </a:ext>
            </a:extLst>
          </p:cNvPr>
          <p:cNvSpPr>
            <a:spLocks noChangeArrowheads="1"/>
          </p:cNvSpPr>
          <p:nvPr/>
        </p:nvSpPr>
        <p:spPr bwMode="auto">
          <a:xfrm>
            <a:off x="323850" y="93186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TTT Triple junctions</a:t>
            </a:r>
          </a:p>
        </p:txBody>
      </p:sp>
      <p:grpSp>
        <p:nvGrpSpPr>
          <p:cNvPr id="266243" name="Group 7">
            <a:extLst>
              <a:ext uri="{FF2B5EF4-FFF2-40B4-BE49-F238E27FC236}">
                <a16:creationId xmlns:a16="http://schemas.microsoft.com/office/drawing/2014/main" id="{169CCD94-DEAE-4C81-AB97-66650CA024E3}"/>
              </a:ext>
            </a:extLst>
          </p:cNvPr>
          <p:cNvGrpSpPr>
            <a:grpSpLocks/>
          </p:cNvGrpSpPr>
          <p:nvPr/>
        </p:nvGrpSpPr>
        <p:grpSpPr bwMode="auto">
          <a:xfrm>
            <a:off x="323850" y="1565275"/>
            <a:ext cx="3816350" cy="1958975"/>
            <a:chOff x="204" y="518"/>
            <a:chExt cx="2404" cy="1234"/>
          </a:xfrm>
        </p:grpSpPr>
        <p:pic>
          <p:nvPicPr>
            <p:cNvPr id="266250" name="Picture 4">
              <a:extLst>
                <a:ext uri="{FF2B5EF4-FFF2-40B4-BE49-F238E27FC236}">
                  <a16:creationId xmlns:a16="http://schemas.microsoft.com/office/drawing/2014/main" id="{FF1BC742-949F-4F33-A0E5-F22CA82CE9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 y="518"/>
              <a:ext cx="2404" cy="12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51" name="Rectangle 6">
              <a:extLst>
                <a:ext uri="{FF2B5EF4-FFF2-40B4-BE49-F238E27FC236}">
                  <a16:creationId xmlns:a16="http://schemas.microsoft.com/office/drawing/2014/main" id="{E403704C-461B-4D10-8883-1EA896E9728C}"/>
                </a:ext>
              </a:extLst>
            </p:cNvPr>
            <p:cNvSpPr>
              <a:spLocks noChangeArrowheads="1"/>
            </p:cNvSpPr>
            <p:nvPr/>
          </p:nvSpPr>
          <p:spPr bwMode="auto">
            <a:xfrm>
              <a:off x="1655" y="709"/>
              <a:ext cx="182"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grpSp>
        <p:nvGrpSpPr>
          <p:cNvPr id="266244" name="Group 13">
            <a:extLst>
              <a:ext uri="{FF2B5EF4-FFF2-40B4-BE49-F238E27FC236}">
                <a16:creationId xmlns:a16="http://schemas.microsoft.com/office/drawing/2014/main" id="{40AC5270-B8D6-41DA-9DF9-6EA402DB45A8}"/>
              </a:ext>
            </a:extLst>
          </p:cNvPr>
          <p:cNvGrpSpPr>
            <a:grpSpLocks/>
          </p:cNvGrpSpPr>
          <p:nvPr/>
        </p:nvGrpSpPr>
        <p:grpSpPr bwMode="auto">
          <a:xfrm>
            <a:off x="323850" y="4683125"/>
            <a:ext cx="3860800" cy="2009775"/>
            <a:chOff x="204" y="2024"/>
            <a:chExt cx="2432" cy="1266"/>
          </a:xfrm>
        </p:grpSpPr>
        <p:pic>
          <p:nvPicPr>
            <p:cNvPr id="266246" name="Picture 5">
              <a:extLst>
                <a:ext uri="{FF2B5EF4-FFF2-40B4-BE49-F238E27FC236}">
                  <a16:creationId xmlns:a16="http://schemas.microsoft.com/office/drawing/2014/main" id="{FC936224-0FBE-4D1D-8EE9-0608666F0E6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 y="2024"/>
              <a:ext cx="2432" cy="12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47" name="Rectangle 8">
              <a:extLst>
                <a:ext uri="{FF2B5EF4-FFF2-40B4-BE49-F238E27FC236}">
                  <a16:creationId xmlns:a16="http://schemas.microsoft.com/office/drawing/2014/main" id="{9273C759-F7C6-46AF-B52F-D433F77C8C9B}"/>
                </a:ext>
              </a:extLst>
            </p:cNvPr>
            <p:cNvSpPr>
              <a:spLocks noChangeArrowheads="1"/>
            </p:cNvSpPr>
            <p:nvPr/>
          </p:nvSpPr>
          <p:spPr bwMode="auto">
            <a:xfrm>
              <a:off x="1383" y="2523"/>
              <a:ext cx="1089" cy="7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266248" name="Rectangle 10">
              <a:extLst>
                <a:ext uri="{FF2B5EF4-FFF2-40B4-BE49-F238E27FC236}">
                  <a16:creationId xmlns:a16="http://schemas.microsoft.com/office/drawing/2014/main" id="{356B020B-3C6B-4B88-8307-02FC69862BAA}"/>
                </a:ext>
              </a:extLst>
            </p:cNvPr>
            <p:cNvSpPr>
              <a:spLocks noChangeArrowheads="1"/>
            </p:cNvSpPr>
            <p:nvPr/>
          </p:nvSpPr>
          <p:spPr bwMode="auto">
            <a:xfrm>
              <a:off x="340" y="2024"/>
              <a:ext cx="136"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266249" name="Rectangle 12">
              <a:extLst>
                <a:ext uri="{FF2B5EF4-FFF2-40B4-BE49-F238E27FC236}">
                  <a16:creationId xmlns:a16="http://schemas.microsoft.com/office/drawing/2014/main" id="{1BF80BD9-C7FF-4603-AB0C-259F5941B843}"/>
                </a:ext>
              </a:extLst>
            </p:cNvPr>
            <p:cNvSpPr>
              <a:spLocks noChangeArrowheads="1"/>
            </p:cNvSpPr>
            <p:nvPr/>
          </p:nvSpPr>
          <p:spPr bwMode="auto">
            <a:xfrm>
              <a:off x="1383" y="2024"/>
              <a:ext cx="136"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sp>
        <p:nvSpPr>
          <p:cNvPr id="266245" name="Rectangle 14">
            <a:extLst>
              <a:ext uri="{FF2B5EF4-FFF2-40B4-BE49-F238E27FC236}">
                <a16:creationId xmlns:a16="http://schemas.microsoft.com/office/drawing/2014/main" id="{68684907-7C88-4DCE-9471-99F51D6DEF1E}"/>
              </a:ext>
            </a:extLst>
          </p:cNvPr>
          <p:cNvSpPr>
            <a:spLocks noChangeArrowheads="1"/>
          </p:cNvSpPr>
          <p:nvPr/>
        </p:nvSpPr>
        <p:spPr bwMode="auto">
          <a:xfrm>
            <a:off x="323850" y="388461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FFR Triple junctions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AD4C1853-76F8-4B4A-A415-ECB9654A8680}"/>
              </a:ext>
            </a:extLst>
          </p:cNvPr>
          <p:cNvSpPr>
            <a:spLocks noChangeArrowheads="1"/>
          </p:cNvSpPr>
          <p:nvPr/>
        </p:nvSpPr>
        <p:spPr bwMode="auto">
          <a:xfrm>
            <a:off x="331788" y="958850"/>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pic>
        <p:nvPicPr>
          <p:cNvPr id="268291" name="Picture 4">
            <a:extLst>
              <a:ext uri="{FF2B5EF4-FFF2-40B4-BE49-F238E27FC236}">
                <a16:creationId xmlns:a16="http://schemas.microsoft.com/office/drawing/2014/main" id="{440B2FC2-5068-4957-BF2B-530A112DC7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5938" y="1606550"/>
            <a:ext cx="5562600" cy="5021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Number Placeholder 9">
            <a:extLst>
              <a:ext uri="{FF2B5EF4-FFF2-40B4-BE49-F238E27FC236}">
                <a16:creationId xmlns:a16="http://schemas.microsoft.com/office/drawing/2014/main" id="{53CF866B-D97F-4849-BF2F-99D31F1F402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516F6C-36BA-4AE6-8CA3-1B2F96E01134}" type="slidenum">
              <a:rPr lang="it-IT" altLang="it-IT" sz="1400" b="1" smtClean="0"/>
              <a:pPr>
                <a:spcBef>
                  <a:spcPct val="0"/>
                </a:spcBef>
                <a:buFontTx/>
                <a:buNone/>
              </a:pPr>
              <a:t>24</a:t>
            </a:fld>
            <a:endParaRPr lang="it-IT" altLang="it-IT" sz="1400" b="1"/>
          </a:p>
        </p:txBody>
      </p:sp>
      <p:pic>
        <p:nvPicPr>
          <p:cNvPr id="314371" name="Picture 2">
            <a:extLst>
              <a:ext uri="{FF2B5EF4-FFF2-40B4-BE49-F238E27FC236}">
                <a16:creationId xmlns:a16="http://schemas.microsoft.com/office/drawing/2014/main" id="{01733E9B-E5E1-48AF-BC11-4212C82FBC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1557338"/>
            <a:ext cx="7421562"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9">
            <a:extLst>
              <a:ext uri="{FF2B5EF4-FFF2-40B4-BE49-F238E27FC236}">
                <a16:creationId xmlns:a16="http://schemas.microsoft.com/office/drawing/2014/main" id="{9150ABE7-1F0B-4537-8DBE-D5D16E94C93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D21E5-8334-446C-BE7D-47B21EE5FBFE}" type="slidenum">
              <a:rPr lang="it-IT" altLang="it-IT" sz="1400" b="1" smtClean="0"/>
              <a:pPr>
                <a:spcBef>
                  <a:spcPct val="0"/>
                </a:spcBef>
                <a:buFontTx/>
                <a:buNone/>
              </a:pPr>
              <a:t>25</a:t>
            </a:fld>
            <a:endParaRPr lang="it-IT" altLang="it-IT" sz="1400" b="1"/>
          </a:p>
        </p:txBody>
      </p:sp>
      <p:pic>
        <p:nvPicPr>
          <p:cNvPr id="315395" name="Picture 2">
            <a:extLst>
              <a:ext uri="{FF2B5EF4-FFF2-40B4-BE49-F238E27FC236}">
                <a16:creationId xmlns:a16="http://schemas.microsoft.com/office/drawing/2014/main" id="{1C9D4F93-6322-4DF1-AD7A-89DC5EFE60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1341438"/>
            <a:ext cx="7824788"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Number Placeholder 9">
            <a:extLst>
              <a:ext uri="{FF2B5EF4-FFF2-40B4-BE49-F238E27FC236}">
                <a16:creationId xmlns:a16="http://schemas.microsoft.com/office/drawing/2014/main" id="{0BD6E14B-D91B-410D-AAFC-EA2976DA717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378A9C0-515D-4C3D-A500-834995CF4F39}" type="slidenum">
              <a:rPr lang="it-IT" altLang="it-IT" sz="1400" b="1" smtClean="0"/>
              <a:pPr>
                <a:spcBef>
                  <a:spcPct val="0"/>
                </a:spcBef>
                <a:buFontTx/>
                <a:buNone/>
              </a:pPr>
              <a:t>26</a:t>
            </a:fld>
            <a:endParaRPr lang="it-IT" altLang="it-IT" sz="1400" b="1"/>
          </a:p>
        </p:txBody>
      </p:sp>
      <p:pic>
        <p:nvPicPr>
          <p:cNvPr id="316419" name="Picture 2">
            <a:extLst>
              <a:ext uri="{FF2B5EF4-FFF2-40B4-BE49-F238E27FC236}">
                <a16:creationId xmlns:a16="http://schemas.microsoft.com/office/drawing/2014/main" id="{2C4088DC-CCF9-478D-ACE7-81F2E0A8AF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913" y="1268413"/>
            <a:ext cx="5976937"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9">
            <a:extLst>
              <a:ext uri="{FF2B5EF4-FFF2-40B4-BE49-F238E27FC236}">
                <a16:creationId xmlns:a16="http://schemas.microsoft.com/office/drawing/2014/main" id="{936875B4-6F74-429D-A798-A2D4F861CD3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1B66E2-26DB-46D8-A901-642430BC6A14}" type="slidenum">
              <a:rPr lang="it-IT" altLang="it-IT" sz="1400" b="1" smtClean="0"/>
              <a:pPr>
                <a:spcBef>
                  <a:spcPct val="0"/>
                </a:spcBef>
                <a:buFontTx/>
                <a:buNone/>
              </a:pPr>
              <a:t>27</a:t>
            </a:fld>
            <a:endParaRPr lang="it-IT" altLang="it-IT" sz="1400" b="1"/>
          </a:p>
        </p:txBody>
      </p:sp>
      <p:pic>
        <p:nvPicPr>
          <p:cNvPr id="313347" name="Picture 2">
            <a:extLst>
              <a:ext uri="{FF2B5EF4-FFF2-40B4-BE49-F238E27FC236}">
                <a16:creationId xmlns:a16="http://schemas.microsoft.com/office/drawing/2014/main" id="{3943EE3D-2DC1-4321-BC5E-C83E2397D3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0288" y="1011238"/>
            <a:ext cx="72437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9">
            <a:extLst>
              <a:ext uri="{FF2B5EF4-FFF2-40B4-BE49-F238E27FC236}">
                <a16:creationId xmlns:a16="http://schemas.microsoft.com/office/drawing/2014/main" id="{F6B77C24-3D51-47D6-9BAC-011472BB469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CD54F5E-8FFD-4CA3-8D8F-498EAB3A79EF}" type="slidenum">
              <a:rPr lang="it-IT" altLang="it-IT" sz="1400" b="1" smtClean="0"/>
              <a:pPr>
                <a:spcBef>
                  <a:spcPct val="0"/>
                </a:spcBef>
                <a:buFontTx/>
                <a:buNone/>
              </a:pPr>
              <a:t>28</a:t>
            </a:fld>
            <a:endParaRPr lang="it-IT" altLang="it-IT" sz="1400" b="1"/>
          </a:p>
        </p:txBody>
      </p:sp>
      <p:sp>
        <p:nvSpPr>
          <p:cNvPr id="319491" name="Rectangle 4">
            <a:extLst>
              <a:ext uri="{FF2B5EF4-FFF2-40B4-BE49-F238E27FC236}">
                <a16:creationId xmlns:a16="http://schemas.microsoft.com/office/drawing/2014/main" id="{94884857-7051-4DD7-8CEC-52B84B54C6DB}"/>
              </a:ext>
            </a:extLst>
          </p:cNvPr>
          <p:cNvSpPr>
            <a:spLocks noChangeArrowheads="1"/>
          </p:cNvSpPr>
          <p:nvPr/>
        </p:nvSpPr>
        <p:spPr bwMode="auto">
          <a:xfrm>
            <a:off x="3825875" y="987425"/>
            <a:ext cx="177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latin typeface="Calibri" panose="020F0502020204030204" pitchFamily="34" charset="0"/>
                <a:ea typeface="SimSun" panose="02010600030101010101" pitchFamily="2" charset="-122"/>
                <a:cs typeface="Times New Roman" panose="02020603050405020304" pitchFamily="18" charset="0"/>
              </a:rPr>
              <a:t>Velocity diagram</a:t>
            </a:r>
          </a:p>
        </p:txBody>
      </p:sp>
      <p:pic>
        <p:nvPicPr>
          <p:cNvPr id="319492" name="Picture 4">
            <a:extLst>
              <a:ext uri="{FF2B5EF4-FFF2-40B4-BE49-F238E27FC236}">
                <a16:creationId xmlns:a16="http://schemas.microsoft.com/office/drawing/2014/main" id="{FA6AA6F5-33DF-409C-B7D1-7ACE41B8C4C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3" y="1357313"/>
            <a:ext cx="1460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3" name="Rectangle 5">
            <a:extLst>
              <a:ext uri="{FF2B5EF4-FFF2-40B4-BE49-F238E27FC236}">
                <a16:creationId xmlns:a16="http://schemas.microsoft.com/office/drawing/2014/main" id="{1EB73D11-D44D-4D1B-801C-39BDBA18C479}"/>
              </a:ext>
            </a:extLst>
          </p:cNvPr>
          <p:cNvSpPr>
            <a:spLocks noChangeArrowheads="1"/>
          </p:cNvSpPr>
          <p:nvPr/>
        </p:nvSpPr>
        <p:spPr bwMode="auto">
          <a:xfrm>
            <a:off x="576263" y="1471613"/>
            <a:ext cx="453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latin typeface="Calibri" panose="020F0502020204030204" pitchFamily="34" charset="0"/>
                <a:ea typeface="Times New Roman" panose="02020603050405020304" pitchFamily="18" charset="0"/>
                <a:cs typeface="Arial" panose="020B0604020202020204" pitchFamily="34" charset="0"/>
              </a:rPr>
              <a:t>Which is the type of margin between the plates A and C?</a:t>
            </a:r>
            <a:endParaRPr lang="en-US" altLang="zh-CN" sz="1800" b="0">
              <a:latin typeface="Calibri" panose="020F0502020204030204" pitchFamily="34" charset="0"/>
              <a:ea typeface="Times New Roman" panose="02020603050405020304" pitchFamily="18" charset="0"/>
              <a:cs typeface="Arial" panose="020B0604020202020204" pitchFamily="34" charset="0"/>
            </a:endParaRPr>
          </a:p>
        </p:txBody>
      </p:sp>
      <p:pic>
        <p:nvPicPr>
          <p:cNvPr id="319494" name="Picture 6" descr="C:\Users\Antonella\Desktop\Lezioni Fisica Terrestre\2015-2016\immagini da slide\Picture11.png">
            <a:extLst>
              <a:ext uri="{FF2B5EF4-FFF2-40B4-BE49-F238E27FC236}">
                <a16:creationId xmlns:a16="http://schemas.microsoft.com/office/drawing/2014/main" id="{777B1980-BA3D-4CFA-AB76-A76CE771EF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9600" y="3009900"/>
            <a:ext cx="54356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Number Placeholder 9">
            <a:extLst>
              <a:ext uri="{FF2B5EF4-FFF2-40B4-BE49-F238E27FC236}">
                <a16:creationId xmlns:a16="http://schemas.microsoft.com/office/drawing/2014/main" id="{9462E7C3-FCB6-46FC-B7E0-B78AC1610E3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09D1088-B6D1-4DC3-A06D-CB63D55CB51D}" type="slidenum">
              <a:rPr lang="it-IT" altLang="it-IT" sz="1400" b="1" smtClean="0"/>
              <a:pPr>
                <a:spcBef>
                  <a:spcPct val="0"/>
                </a:spcBef>
                <a:buFontTx/>
                <a:buNone/>
              </a:pPr>
              <a:t>29</a:t>
            </a:fld>
            <a:endParaRPr lang="it-IT" altLang="it-IT" sz="1400" b="1"/>
          </a:p>
        </p:txBody>
      </p:sp>
      <p:pic>
        <p:nvPicPr>
          <p:cNvPr id="320515" name="Picture 2">
            <a:extLst>
              <a:ext uri="{FF2B5EF4-FFF2-40B4-BE49-F238E27FC236}">
                <a16:creationId xmlns:a16="http://schemas.microsoft.com/office/drawing/2014/main" id="{9A2916AA-0200-4C08-B198-63514CF388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1341438"/>
            <a:ext cx="756126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6" name="Picture 3">
            <a:extLst>
              <a:ext uri="{FF2B5EF4-FFF2-40B4-BE49-F238E27FC236}">
                <a16:creationId xmlns:a16="http://schemas.microsoft.com/office/drawing/2014/main" id="{6DA97CCF-3D52-47FE-BC84-3A5F6D2845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4650" y="1733550"/>
            <a:ext cx="33147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9618" name="Group 20">
            <a:extLst>
              <a:ext uri="{FF2B5EF4-FFF2-40B4-BE49-F238E27FC236}">
                <a16:creationId xmlns:a16="http://schemas.microsoft.com/office/drawing/2014/main" id="{B982E75C-1A8D-459D-B79E-050FE8917A35}"/>
              </a:ext>
            </a:extLst>
          </p:cNvPr>
          <p:cNvGrpSpPr>
            <a:grpSpLocks/>
          </p:cNvGrpSpPr>
          <p:nvPr/>
        </p:nvGrpSpPr>
        <p:grpSpPr bwMode="auto">
          <a:xfrm>
            <a:off x="522288" y="2032000"/>
            <a:ext cx="7848600" cy="1449388"/>
            <a:chOff x="340" y="572"/>
            <a:chExt cx="4944" cy="913"/>
          </a:xfrm>
        </p:grpSpPr>
        <p:sp>
          <p:nvSpPr>
            <p:cNvPr id="239629" name="Rectangle 9">
              <a:extLst>
                <a:ext uri="{FF2B5EF4-FFF2-40B4-BE49-F238E27FC236}">
                  <a16:creationId xmlns:a16="http://schemas.microsoft.com/office/drawing/2014/main" id="{BA11EF0C-0914-4C20-8E0F-7F564F71560B}"/>
                </a:ext>
              </a:extLst>
            </p:cNvPr>
            <p:cNvSpPr>
              <a:spLocks noChangeArrowheads="1"/>
            </p:cNvSpPr>
            <p:nvPr/>
          </p:nvSpPr>
          <p:spPr bwMode="auto">
            <a:xfrm>
              <a:off x="3061" y="649"/>
              <a:ext cx="222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a) </a:t>
              </a:r>
              <a:r>
                <a:rPr lang="en-US" altLang="it-IT" sz="2000" b="0">
                  <a:solidFill>
                    <a:srgbClr val="CC0000"/>
                  </a:solidFill>
                  <a:latin typeface="Calibri" panose="020F0502020204030204" pitchFamily="34" charset="0"/>
                  <a:ea typeface="ＭＳ Ｐゴシック" panose="020B0600070205080204" pitchFamily="34" charset="-128"/>
                </a:rPr>
                <a:t>Constructive boundary</a:t>
              </a:r>
            </a:p>
          </p:txBody>
        </p:sp>
        <p:pic>
          <p:nvPicPr>
            <p:cNvPr id="239630" name="Picture 14">
              <a:extLst>
                <a:ext uri="{FF2B5EF4-FFF2-40B4-BE49-F238E27FC236}">
                  <a16:creationId xmlns:a16="http://schemas.microsoft.com/office/drawing/2014/main" id="{67615244-724A-4EAC-AD78-848D2D92FD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 y="572"/>
              <a:ext cx="1835" cy="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39619" name="Rectangle 17">
            <a:extLst>
              <a:ext uri="{FF2B5EF4-FFF2-40B4-BE49-F238E27FC236}">
                <a16:creationId xmlns:a16="http://schemas.microsoft.com/office/drawing/2014/main" id="{F6B67546-4083-48B6-8C5B-2D72C4060EBC}"/>
              </a:ext>
            </a:extLst>
          </p:cNvPr>
          <p:cNvSpPr>
            <a:spLocks noChangeArrowheads="1"/>
          </p:cNvSpPr>
          <p:nvPr/>
        </p:nvSpPr>
        <p:spPr bwMode="auto">
          <a:xfrm>
            <a:off x="2843213" y="1143000"/>
            <a:ext cx="2889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nvGrpSpPr>
          <p:cNvPr id="239620" name="Group 21">
            <a:extLst>
              <a:ext uri="{FF2B5EF4-FFF2-40B4-BE49-F238E27FC236}">
                <a16:creationId xmlns:a16="http://schemas.microsoft.com/office/drawing/2014/main" id="{79E45BF8-C360-47F3-883E-049E9B1C9EB9}"/>
              </a:ext>
            </a:extLst>
          </p:cNvPr>
          <p:cNvGrpSpPr>
            <a:grpSpLocks/>
          </p:cNvGrpSpPr>
          <p:nvPr/>
        </p:nvGrpSpPr>
        <p:grpSpPr bwMode="auto">
          <a:xfrm>
            <a:off x="522288" y="3629025"/>
            <a:ext cx="7866062" cy="1465263"/>
            <a:chOff x="329" y="1780"/>
            <a:chExt cx="4955" cy="923"/>
          </a:xfrm>
        </p:grpSpPr>
        <p:sp>
          <p:nvSpPr>
            <p:cNvPr id="239627" name="Rectangle 10">
              <a:extLst>
                <a:ext uri="{FF2B5EF4-FFF2-40B4-BE49-F238E27FC236}">
                  <a16:creationId xmlns:a16="http://schemas.microsoft.com/office/drawing/2014/main" id="{CE0F186E-372A-49B8-A276-E0512D17F13C}"/>
                </a:ext>
              </a:extLst>
            </p:cNvPr>
            <p:cNvSpPr>
              <a:spLocks noChangeArrowheads="1"/>
            </p:cNvSpPr>
            <p:nvPr/>
          </p:nvSpPr>
          <p:spPr bwMode="auto">
            <a:xfrm>
              <a:off x="3061" y="1874"/>
              <a:ext cx="222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b) </a:t>
              </a:r>
              <a:r>
                <a:rPr lang="en-US" altLang="it-IT" sz="2000" b="0">
                  <a:solidFill>
                    <a:srgbClr val="CC0000"/>
                  </a:solidFill>
                  <a:latin typeface="Calibri" panose="020F0502020204030204" pitchFamily="34" charset="0"/>
                  <a:ea typeface="ＭＳ Ｐゴシック" panose="020B0600070205080204" pitchFamily="34" charset="-128"/>
                </a:rPr>
                <a:t>Destructive boundary</a:t>
              </a:r>
            </a:p>
          </p:txBody>
        </p:sp>
        <p:pic>
          <p:nvPicPr>
            <p:cNvPr id="239628" name="Picture 15">
              <a:extLst>
                <a:ext uri="{FF2B5EF4-FFF2-40B4-BE49-F238E27FC236}">
                  <a16:creationId xmlns:a16="http://schemas.microsoft.com/office/drawing/2014/main" id="{C2E3A065-63E4-492C-88CB-AC845BF729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4597"/>
            <a:stretch>
              <a:fillRect/>
            </a:stretch>
          </p:blipFill>
          <p:spPr bwMode="auto">
            <a:xfrm>
              <a:off x="329" y="1780"/>
              <a:ext cx="1846" cy="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39621" name="Rectangle 18">
            <a:extLst>
              <a:ext uri="{FF2B5EF4-FFF2-40B4-BE49-F238E27FC236}">
                <a16:creationId xmlns:a16="http://schemas.microsoft.com/office/drawing/2014/main" id="{5D101464-09BA-4023-93F9-C5AC21EDC932}"/>
              </a:ext>
            </a:extLst>
          </p:cNvPr>
          <p:cNvSpPr>
            <a:spLocks noChangeArrowheads="1"/>
          </p:cNvSpPr>
          <p:nvPr/>
        </p:nvSpPr>
        <p:spPr bwMode="auto">
          <a:xfrm>
            <a:off x="2843213" y="3484563"/>
            <a:ext cx="2889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grpSp>
        <p:nvGrpSpPr>
          <p:cNvPr id="239622" name="Group 22">
            <a:extLst>
              <a:ext uri="{FF2B5EF4-FFF2-40B4-BE49-F238E27FC236}">
                <a16:creationId xmlns:a16="http://schemas.microsoft.com/office/drawing/2014/main" id="{36D9C6A5-4F20-4E6F-8179-F05658D1E986}"/>
              </a:ext>
            </a:extLst>
          </p:cNvPr>
          <p:cNvGrpSpPr>
            <a:grpSpLocks/>
          </p:cNvGrpSpPr>
          <p:nvPr/>
        </p:nvGrpSpPr>
        <p:grpSpPr bwMode="auto">
          <a:xfrm>
            <a:off x="487363" y="5208588"/>
            <a:ext cx="7869237" cy="1495425"/>
            <a:chOff x="318" y="3019"/>
            <a:chExt cx="4957" cy="942"/>
          </a:xfrm>
        </p:grpSpPr>
        <p:sp>
          <p:nvSpPr>
            <p:cNvPr id="239625" name="Rectangle 11">
              <a:extLst>
                <a:ext uri="{FF2B5EF4-FFF2-40B4-BE49-F238E27FC236}">
                  <a16:creationId xmlns:a16="http://schemas.microsoft.com/office/drawing/2014/main" id="{5119905E-6924-499F-AC0C-A5C67D7C0C80}"/>
                </a:ext>
              </a:extLst>
            </p:cNvPr>
            <p:cNvSpPr>
              <a:spLocks noChangeArrowheads="1"/>
            </p:cNvSpPr>
            <p:nvPr/>
          </p:nvSpPr>
          <p:spPr bwMode="auto">
            <a:xfrm>
              <a:off x="3052" y="3113"/>
              <a:ext cx="222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c) </a:t>
              </a:r>
              <a:r>
                <a:rPr lang="en-US" altLang="it-IT" sz="2000" b="0">
                  <a:solidFill>
                    <a:srgbClr val="CC0000"/>
                  </a:solidFill>
                  <a:latin typeface="Calibri" panose="020F0502020204030204" pitchFamily="34" charset="0"/>
                  <a:ea typeface="ＭＳ Ｐゴシック" panose="020B0600070205080204" pitchFamily="34" charset="-128"/>
                </a:rPr>
                <a:t>Conservative boundary</a:t>
              </a:r>
            </a:p>
          </p:txBody>
        </p:sp>
        <p:pic>
          <p:nvPicPr>
            <p:cNvPr id="239626" name="Picture 16">
              <a:extLst>
                <a:ext uri="{FF2B5EF4-FFF2-40B4-BE49-F238E27FC236}">
                  <a16:creationId xmlns:a16="http://schemas.microsoft.com/office/drawing/2014/main" id="{45A460EF-99D1-4EB1-B10D-926799DDBB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r="6627"/>
            <a:stretch>
              <a:fillRect/>
            </a:stretch>
          </p:blipFill>
          <p:spPr bwMode="auto">
            <a:xfrm>
              <a:off x="318" y="3019"/>
              <a:ext cx="1868" cy="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39623" name="Rectangle 19">
            <a:extLst>
              <a:ext uri="{FF2B5EF4-FFF2-40B4-BE49-F238E27FC236}">
                <a16:creationId xmlns:a16="http://schemas.microsoft.com/office/drawing/2014/main" id="{797DBDE7-FC91-40EC-A348-66B007896A99}"/>
              </a:ext>
            </a:extLst>
          </p:cNvPr>
          <p:cNvSpPr>
            <a:spLocks noChangeArrowheads="1"/>
          </p:cNvSpPr>
          <p:nvPr/>
        </p:nvSpPr>
        <p:spPr bwMode="auto">
          <a:xfrm>
            <a:off x="2719388" y="5357813"/>
            <a:ext cx="288925"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239624" name="Rectangle 23">
            <a:extLst>
              <a:ext uri="{FF2B5EF4-FFF2-40B4-BE49-F238E27FC236}">
                <a16:creationId xmlns:a16="http://schemas.microsoft.com/office/drawing/2014/main" id="{9C81CD5A-1911-4CCA-AC08-74878D70C98B}"/>
              </a:ext>
            </a:extLst>
          </p:cNvPr>
          <p:cNvSpPr>
            <a:spLocks noChangeArrowheads="1"/>
          </p:cNvSpPr>
          <p:nvPr/>
        </p:nvSpPr>
        <p:spPr bwMode="auto">
          <a:xfrm>
            <a:off x="193675" y="1144588"/>
            <a:ext cx="860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Relative velocity between two plates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a:extLst>
              <a:ext uri="{FF2B5EF4-FFF2-40B4-BE49-F238E27FC236}">
                <a16:creationId xmlns:a16="http://schemas.microsoft.com/office/drawing/2014/main" id="{21BD7AAE-C728-4366-9D3D-69517B2062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46850" y="4076700"/>
            <a:ext cx="24892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Slide Number Placeholder 9">
            <a:extLst>
              <a:ext uri="{FF2B5EF4-FFF2-40B4-BE49-F238E27FC236}">
                <a16:creationId xmlns:a16="http://schemas.microsoft.com/office/drawing/2014/main" id="{3BFE1F98-51A0-463B-8A57-9200E091ACC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8FDA7C-5361-46AF-995C-004CAAF67DF2}" type="slidenum">
              <a:rPr lang="it-IT" altLang="it-IT" sz="1400" b="1" smtClean="0"/>
              <a:pPr>
                <a:spcBef>
                  <a:spcPct val="0"/>
                </a:spcBef>
                <a:buFontTx/>
                <a:buNone/>
              </a:pPr>
              <a:t>30</a:t>
            </a:fld>
            <a:endParaRPr lang="it-IT" altLang="it-IT" sz="1400" b="1"/>
          </a:p>
        </p:txBody>
      </p:sp>
      <p:pic>
        <p:nvPicPr>
          <p:cNvPr id="321540" name="Picture 4">
            <a:extLst>
              <a:ext uri="{FF2B5EF4-FFF2-40B4-BE49-F238E27FC236}">
                <a16:creationId xmlns:a16="http://schemas.microsoft.com/office/drawing/2014/main" id="{1AF119E4-1015-4280-8B4B-EF4EE9E1C5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196975"/>
            <a:ext cx="25336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a:extLst>
              <a:ext uri="{FF2B5EF4-FFF2-40B4-BE49-F238E27FC236}">
                <a16:creationId xmlns:a16="http://schemas.microsoft.com/office/drawing/2014/main" id="{76D8BA78-2FF3-4191-8E25-286A5A8224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076700"/>
            <a:ext cx="25114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2" name="Picture 3">
            <a:extLst>
              <a:ext uri="{FF2B5EF4-FFF2-40B4-BE49-F238E27FC236}">
                <a16:creationId xmlns:a16="http://schemas.microsoft.com/office/drawing/2014/main" id="{9C911F8B-DA2A-4145-9112-66C8BF6EB5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76600" y="2852738"/>
            <a:ext cx="2365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A98439F2-F42F-4B5A-B857-989A362B7E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16688" y="1268413"/>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770" decel="100000"/>
                                        <p:tgtEl>
                                          <p:spTgt spid="19458"/>
                                        </p:tgtEl>
                                      </p:cBhvr>
                                    </p:animEffect>
                                    <p:animScale>
                                      <p:cBhvr>
                                        <p:cTn id="8" dur="770" decel="100000"/>
                                        <p:tgtEl>
                                          <p:spTgt spid="19458"/>
                                        </p:tgtEl>
                                      </p:cBhvr>
                                      <p:from x="10000" y="10000"/>
                                      <p:to x="200000" y="450000"/>
                                    </p:animScale>
                                    <p:animScale>
                                      <p:cBhvr>
                                        <p:cTn id="9" dur="1230" accel="100000" fill="hold">
                                          <p:stCondLst>
                                            <p:cond delay="770"/>
                                          </p:stCondLst>
                                        </p:cTn>
                                        <p:tgtEl>
                                          <p:spTgt spid="19458"/>
                                        </p:tgtEl>
                                      </p:cBhvr>
                                      <p:from x="200000" y="450000"/>
                                      <p:to x="100000" y="100000"/>
                                    </p:animScale>
                                    <p:set>
                                      <p:cBhvr>
                                        <p:cTn id="10" dur="770" fill="hold"/>
                                        <p:tgtEl>
                                          <p:spTgt spid="19458"/>
                                        </p:tgtEl>
                                        <p:attrNameLst>
                                          <p:attrName>ppt_x</p:attrName>
                                        </p:attrNameLst>
                                      </p:cBhvr>
                                      <p:to>
                                        <p:strVal val="(0.5)"/>
                                      </p:to>
                                    </p:set>
                                    <p:anim from="(0.5)" to="(#ppt_x)" calcmode="lin" valueType="num">
                                      <p:cBhvr>
                                        <p:cTn id="11" dur="1230" accel="100000" fill="hold">
                                          <p:stCondLst>
                                            <p:cond delay="770"/>
                                          </p:stCondLst>
                                        </p:cTn>
                                        <p:tgtEl>
                                          <p:spTgt spid="19458"/>
                                        </p:tgtEl>
                                        <p:attrNameLst>
                                          <p:attrName>ppt_x</p:attrName>
                                        </p:attrNameLst>
                                      </p:cBhvr>
                                    </p:anim>
                                    <p:set>
                                      <p:cBhvr>
                                        <p:cTn id="12" dur="770" fill="hold"/>
                                        <p:tgtEl>
                                          <p:spTgt spid="19458"/>
                                        </p:tgtEl>
                                        <p:attrNameLst>
                                          <p:attrName>ppt_y</p:attrName>
                                        </p:attrNameLst>
                                      </p:cBhvr>
                                      <p:to>
                                        <p:strVal val="(#ppt_y+0.4)"/>
                                      </p:to>
                                    </p:set>
                                    <p:anim from="(#ppt_y+0.4)" to="(#ppt_y)" calcmode="lin" valueType="num">
                                      <p:cBhvr>
                                        <p:cTn id="13" dur="1230" accel="100000" fill="hold">
                                          <p:stCondLst>
                                            <p:cond delay="770"/>
                                          </p:stCondLst>
                                        </p:cTn>
                                        <p:tgtEl>
                                          <p:spTgt spid="1945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Effect transition="in" filter="fade">
                                      <p:cBhvr>
                                        <p:cTn id="18" dur="770" decel="100000"/>
                                        <p:tgtEl>
                                          <p:spTgt spid="19460"/>
                                        </p:tgtEl>
                                      </p:cBhvr>
                                    </p:animEffect>
                                    <p:animScale>
                                      <p:cBhvr>
                                        <p:cTn id="19" dur="770" decel="100000"/>
                                        <p:tgtEl>
                                          <p:spTgt spid="19460"/>
                                        </p:tgtEl>
                                      </p:cBhvr>
                                      <p:from x="10000" y="10000"/>
                                      <p:to x="200000" y="450000"/>
                                    </p:animScale>
                                    <p:animScale>
                                      <p:cBhvr>
                                        <p:cTn id="20" dur="1230" accel="100000" fill="hold">
                                          <p:stCondLst>
                                            <p:cond delay="770"/>
                                          </p:stCondLst>
                                        </p:cTn>
                                        <p:tgtEl>
                                          <p:spTgt spid="19460"/>
                                        </p:tgtEl>
                                      </p:cBhvr>
                                      <p:from x="200000" y="450000"/>
                                      <p:to x="100000" y="100000"/>
                                    </p:animScale>
                                    <p:set>
                                      <p:cBhvr>
                                        <p:cTn id="21" dur="770" fill="hold"/>
                                        <p:tgtEl>
                                          <p:spTgt spid="19460"/>
                                        </p:tgtEl>
                                        <p:attrNameLst>
                                          <p:attrName>ppt_x</p:attrName>
                                        </p:attrNameLst>
                                      </p:cBhvr>
                                      <p:to>
                                        <p:strVal val="(0.5)"/>
                                      </p:to>
                                    </p:set>
                                    <p:anim from="(0.5)" to="(#ppt_x)" calcmode="lin" valueType="num">
                                      <p:cBhvr>
                                        <p:cTn id="22" dur="1230" accel="100000" fill="hold">
                                          <p:stCondLst>
                                            <p:cond delay="770"/>
                                          </p:stCondLst>
                                        </p:cTn>
                                        <p:tgtEl>
                                          <p:spTgt spid="19460"/>
                                        </p:tgtEl>
                                        <p:attrNameLst>
                                          <p:attrName>ppt_x</p:attrName>
                                        </p:attrNameLst>
                                      </p:cBhvr>
                                    </p:anim>
                                    <p:set>
                                      <p:cBhvr>
                                        <p:cTn id="23" dur="770" fill="hold"/>
                                        <p:tgtEl>
                                          <p:spTgt spid="19460"/>
                                        </p:tgtEl>
                                        <p:attrNameLst>
                                          <p:attrName>ppt_y</p:attrName>
                                        </p:attrNameLst>
                                      </p:cBhvr>
                                      <p:to>
                                        <p:strVal val="(#ppt_y+0.4)"/>
                                      </p:to>
                                    </p:set>
                                    <p:anim from="(#ppt_y+0.4)" to="(#ppt_y)" calcmode="lin" valueType="num">
                                      <p:cBhvr>
                                        <p:cTn id="24" dur="1230" accel="100000" fill="hold">
                                          <p:stCondLst>
                                            <p:cond delay="770"/>
                                          </p:stCondLst>
                                        </p:cTn>
                                        <p:tgtEl>
                                          <p:spTgt spid="19460"/>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9461"/>
                                        </p:tgtEl>
                                        <p:attrNameLst>
                                          <p:attrName>style.visibility</p:attrName>
                                        </p:attrNameLst>
                                      </p:cBhvr>
                                      <p:to>
                                        <p:strVal val="visible"/>
                                      </p:to>
                                    </p:set>
                                    <p:animEffect transition="in" filter="fade">
                                      <p:cBhvr>
                                        <p:cTn id="29" dur="770" decel="100000"/>
                                        <p:tgtEl>
                                          <p:spTgt spid="19461"/>
                                        </p:tgtEl>
                                      </p:cBhvr>
                                    </p:animEffect>
                                    <p:animScale>
                                      <p:cBhvr>
                                        <p:cTn id="30" dur="770" decel="100000"/>
                                        <p:tgtEl>
                                          <p:spTgt spid="19461"/>
                                        </p:tgtEl>
                                      </p:cBhvr>
                                      <p:from x="10000" y="10000"/>
                                      <p:to x="200000" y="450000"/>
                                    </p:animScale>
                                    <p:animScale>
                                      <p:cBhvr>
                                        <p:cTn id="31" dur="1230" accel="100000" fill="hold">
                                          <p:stCondLst>
                                            <p:cond delay="770"/>
                                          </p:stCondLst>
                                        </p:cTn>
                                        <p:tgtEl>
                                          <p:spTgt spid="19461"/>
                                        </p:tgtEl>
                                      </p:cBhvr>
                                      <p:from x="200000" y="450000"/>
                                      <p:to x="100000" y="100000"/>
                                    </p:animScale>
                                    <p:set>
                                      <p:cBhvr>
                                        <p:cTn id="32" dur="770" fill="hold"/>
                                        <p:tgtEl>
                                          <p:spTgt spid="19461"/>
                                        </p:tgtEl>
                                        <p:attrNameLst>
                                          <p:attrName>ppt_x</p:attrName>
                                        </p:attrNameLst>
                                      </p:cBhvr>
                                      <p:to>
                                        <p:strVal val="(0.5)"/>
                                      </p:to>
                                    </p:set>
                                    <p:anim from="(0.5)" to="(#ppt_x)" calcmode="lin" valueType="num">
                                      <p:cBhvr>
                                        <p:cTn id="33" dur="1230" accel="100000" fill="hold">
                                          <p:stCondLst>
                                            <p:cond delay="770"/>
                                          </p:stCondLst>
                                        </p:cTn>
                                        <p:tgtEl>
                                          <p:spTgt spid="19461"/>
                                        </p:tgtEl>
                                        <p:attrNameLst>
                                          <p:attrName>ppt_x</p:attrName>
                                        </p:attrNameLst>
                                      </p:cBhvr>
                                    </p:anim>
                                    <p:set>
                                      <p:cBhvr>
                                        <p:cTn id="34" dur="770" fill="hold"/>
                                        <p:tgtEl>
                                          <p:spTgt spid="19461"/>
                                        </p:tgtEl>
                                        <p:attrNameLst>
                                          <p:attrName>ppt_y</p:attrName>
                                        </p:attrNameLst>
                                      </p:cBhvr>
                                      <p:to>
                                        <p:strVal val="(#ppt_y+0.4)"/>
                                      </p:to>
                                    </p:set>
                                    <p:anim from="(#ppt_y+0.4)" to="(#ppt_y)" calcmode="lin" valueType="num">
                                      <p:cBhvr>
                                        <p:cTn id="35" dur="1230" accel="100000" fill="hold">
                                          <p:stCondLst>
                                            <p:cond delay="770"/>
                                          </p:stCondLst>
                                        </p:cTn>
                                        <p:tgtEl>
                                          <p:spTgt spid="1946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Number Placeholder 9">
            <a:extLst>
              <a:ext uri="{FF2B5EF4-FFF2-40B4-BE49-F238E27FC236}">
                <a16:creationId xmlns:a16="http://schemas.microsoft.com/office/drawing/2014/main" id="{8156A897-627E-4509-9979-296AD7FEFA3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F2AFC8-5DEF-4515-9022-459C1BC07C3C}" type="slidenum">
              <a:rPr lang="it-IT" altLang="it-IT" sz="1400" b="1" smtClean="0"/>
              <a:pPr>
                <a:spcBef>
                  <a:spcPct val="0"/>
                </a:spcBef>
                <a:buFontTx/>
                <a:buNone/>
              </a:pPr>
              <a:t>31</a:t>
            </a:fld>
            <a:endParaRPr lang="it-IT" altLang="it-IT" sz="1400" b="1"/>
          </a:p>
        </p:txBody>
      </p:sp>
      <p:pic>
        <p:nvPicPr>
          <p:cNvPr id="322563" name="Picture 2">
            <a:extLst>
              <a:ext uri="{FF2B5EF4-FFF2-40B4-BE49-F238E27FC236}">
                <a16:creationId xmlns:a16="http://schemas.microsoft.com/office/drawing/2014/main" id="{2D5A9593-E3B9-4D50-9F17-2F7885F0CA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47813" y="1268413"/>
            <a:ext cx="5688012"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4" name="Picture 3">
            <a:extLst>
              <a:ext uri="{FF2B5EF4-FFF2-40B4-BE49-F238E27FC236}">
                <a16:creationId xmlns:a16="http://schemas.microsoft.com/office/drawing/2014/main" id="{44CA256B-16EC-4FD0-BABB-21AD2FEE5C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4913" y="2636838"/>
            <a:ext cx="382587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44AF0E08-3489-4241-B42E-B8E3C1CC384D}"/>
              </a:ext>
            </a:extLst>
          </p:cNvPr>
          <p:cNvSpPr>
            <a:spLocks noChangeArrowheads="1"/>
          </p:cNvSpPr>
          <p:nvPr/>
        </p:nvSpPr>
        <p:spPr bwMode="auto">
          <a:xfrm>
            <a:off x="0" y="973138"/>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pic>
        <p:nvPicPr>
          <p:cNvPr id="253955" name="Picture 4">
            <a:extLst>
              <a:ext uri="{FF2B5EF4-FFF2-40B4-BE49-F238E27FC236}">
                <a16:creationId xmlns:a16="http://schemas.microsoft.com/office/drawing/2014/main" id="{558D9DB1-6CE0-4972-903F-6653711988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4075" y="1846263"/>
            <a:ext cx="5472113"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9">
            <a:extLst>
              <a:ext uri="{FF2B5EF4-FFF2-40B4-BE49-F238E27FC236}">
                <a16:creationId xmlns:a16="http://schemas.microsoft.com/office/drawing/2014/main" id="{D7ADEE9E-E5FB-44F7-90CD-569E9C305F2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EED4FF7-64C4-44D6-A1AC-1D82AFC40FEC}" type="slidenum">
              <a:rPr lang="it-IT" altLang="it-IT" sz="1400" b="1" smtClean="0"/>
              <a:pPr>
                <a:spcBef>
                  <a:spcPct val="0"/>
                </a:spcBef>
                <a:buFontTx/>
                <a:buNone/>
              </a:pPr>
              <a:t>33</a:t>
            </a:fld>
            <a:endParaRPr lang="it-IT" altLang="it-IT" sz="1400" b="1"/>
          </a:p>
        </p:txBody>
      </p:sp>
      <p:pic>
        <p:nvPicPr>
          <p:cNvPr id="323587" name="Picture 2" descr="http://upload.wikimedia.org/wikipedia/commons/0/04/Kluft-photo-Carrizo-Plain-Nov-2007-Img_0327.jpg">
            <a:extLst>
              <a:ext uri="{FF2B5EF4-FFF2-40B4-BE49-F238E27FC236}">
                <a16:creationId xmlns:a16="http://schemas.microsoft.com/office/drawing/2014/main" id="{742BA71C-605E-4255-AC27-615F7106BDC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750" y="1341438"/>
            <a:ext cx="3673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8" name="Picture 4" descr="http://geology.com/articles/images/san-andreas-fault-map.jpg">
            <a:extLst>
              <a:ext uri="{FF2B5EF4-FFF2-40B4-BE49-F238E27FC236}">
                <a16:creationId xmlns:a16="http://schemas.microsoft.com/office/drawing/2014/main" id="{5A3A1B72-5EC5-4D88-955C-23DA0BCD75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1484313"/>
            <a:ext cx="4505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9" name="Picture 6" descr="http://geomaps.wr.usgs.gov/archive/socal/geology/geologic_history/images/figure1_03.jpg">
            <a:extLst>
              <a:ext uri="{FF2B5EF4-FFF2-40B4-BE49-F238E27FC236}">
                <a16:creationId xmlns:a16="http://schemas.microsoft.com/office/drawing/2014/main" id="{80128EAA-C723-4F03-8B30-E99631D100B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3573463"/>
            <a:ext cx="2303463"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Number Placeholder 9">
            <a:extLst>
              <a:ext uri="{FF2B5EF4-FFF2-40B4-BE49-F238E27FC236}">
                <a16:creationId xmlns:a16="http://schemas.microsoft.com/office/drawing/2014/main" id="{1D21798F-3C65-4F00-B824-728B2DE4717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E94281-42A8-4A77-A7BE-F26EC90E4875}" type="slidenum">
              <a:rPr lang="it-IT" altLang="it-IT" sz="1400" b="1" smtClean="0"/>
              <a:pPr>
                <a:spcBef>
                  <a:spcPct val="0"/>
                </a:spcBef>
                <a:buFontTx/>
                <a:buNone/>
              </a:pPr>
              <a:t>34</a:t>
            </a:fld>
            <a:endParaRPr lang="it-IT" altLang="it-IT" sz="1400" b="1"/>
          </a:p>
        </p:txBody>
      </p:sp>
      <p:pic>
        <p:nvPicPr>
          <p:cNvPr id="324611" name="Picture 2">
            <a:extLst>
              <a:ext uri="{FF2B5EF4-FFF2-40B4-BE49-F238E27FC236}">
                <a16:creationId xmlns:a16="http://schemas.microsoft.com/office/drawing/2014/main" id="{1B4CCB70-F4AA-47D9-AD74-0B2FDB8E87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1268413"/>
            <a:ext cx="77057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9">
            <a:extLst>
              <a:ext uri="{FF2B5EF4-FFF2-40B4-BE49-F238E27FC236}">
                <a16:creationId xmlns:a16="http://schemas.microsoft.com/office/drawing/2014/main" id="{DE846B00-440F-48D6-98B1-2286F82355F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E84FCD-F2B6-4122-8456-E79BDEEE4759}" type="slidenum">
              <a:rPr lang="it-IT" altLang="it-IT" sz="1400" b="1" smtClean="0"/>
              <a:pPr>
                <a:spcBef>
                  <a:spcPct val="0"/>
                </a:spcBef>
                <a:buFontTx/>
                <a:buNone/>
              </a:pPr>
              <a:t>35</a:t>
            </a:fld>
            <a:endParaRPr lang="it-IT" altLang="it-IT" sz="1400" b="1"/>
          </a:p>
        </p:txBody>
      </p:sp>
      <p:pic>
        <p:nvPicPr>
          <p:cNvPr id="325635" name="Picture 2">
            <a:extLst>
              <a:ext uri="{FF2B5EF4-FFF2-40B4-BE49-F238E27FC236}">
                <a16:creationId xmlns:a16="http://schemas.microsoft.com/office/drawing/2014/main" id="{15D2CA88-5970-4FD3-94F9-DC8C53651A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1341438"/>
            <a:ext cx="4752975"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Number Placeholder 9">
            <a:extLst>
              <a:ext uri="{FF2B5EF4-FFF2-40B4-BE49-F238E27FC236}">
                <a16:creationId xmlns:a16="http://schemas.microsoft.com/office/drawing/2014/main" id="{C07BD880-DFE9-4A32-87C8-4AC529A04F3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A613A9F-69CA-45E1-91FD-6674C76F7AC5}" type="slidenum">
              <a:rPr lang="it-IT" altLang="it-IT" sz="1400" b="1" smtClean="0"/>
              <a:pPr>
                <a:spcBef>
                  <a:spcPct val="0"/>
                </a:spcBef>
                <a:buFontTx/>
                <a:buNone/>
              </a:pPr>
              <a:t>36</a:t>
            </a:fld>
            <a:endParaRPr lang="it-IT" altLang="it-IT" sz="1400" b="1"/>
          </a:p>
        </p:txBody>
      </p:sp>
      <p:sp>
        <p:nvSpPr>
          <p:cNvPr id="326659" name="TextBox 3">
            <a:extLst>
              <a:ext uri="{FF2B5EF4-FFF2-40B4-BE49-F238E27FC236}">
                <a16:creationId xmlns:a16="http://schemas.microsoft.com/office/drawing/2014/main" id="{4A9380A6-C73C-4B47-9C6D-7CB5A40DAE8F}"/>
              </a:ext>
            </a:extLst>
          </p:cNvPr>
          <p:cNvSpPr txBox="1">
            <a:spLocks noChangeArrowheads="1"/>
          </p:cNvSpPr>
          <p:nvPr/>
        </p:nvSpPr>
        <p:spPr bwMode="auto">
          <a:xfrm>
            <a:off x="3403600" y="906463"/>
            <a:ext cx="2046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alibri" panose="020F0502020204030204" pitchFamily="34" charset="0"/>
              </a:rPr>
              <a:t>TRIPLE JUNCTION</a:t>
            </a:r>
          </a:p>
        </p:txBody>
      </p:sp>
      <p:sp>
        <p:nvSpPr>
          <p:cNvPr id="326660" name="Rectangle 4">
            <a:extLst>
              <a:ext uri="{FF2B5EF4-FFF2-40B4-BE49-F238E27FC236}">
                <a16:creationId xmlns:a16="http://schemas.microsoft.com/office/drawing/2014/main" id="{0AFC8524-AA41-44EF-839A-F2AED8411027}"/>
              </a:ext>
            </a:extLst>
          </p:cNvPr>
          <p:cNvSpPr>
            <a:spLocks noChangeArrowheads="1"/>
          </p:cNvSpPr>
          <p:nvPr/>
        </p:nvSpPr>
        <p:spPr bwMode="auto">
          <a:xfrm>
            <a:off x="338138" y="1279525"/>
            <a:ext cx="8407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A special type of plate boundary where three plates meet at a single point.</a:t>
            </a:r>
            <a:r>
              <a:rPr lang="it-IT" altLang="zh-CN" sz="1800" b="0">
                <a:latin typeface="Calibri" panose="020F0502020204030204" pitchFamily="34" charset="0"/>
                <a:ea typeface="Droid Sans Fallback"/>
                <a:cs typeface="Times New Roman" panose="02020603050405020304" pitchFamily="18" charset="0"/>
              </a:rPr>
              <a:t> </a:t>
            </a:r>
            <a:r>
              <a:rPr lang="en-US" altLang="zh-CN" sz="1800" b="0">
                <a:latin typeface="Calibri" panose="020F0502020204030204" pitchFamily="34" charset="0"/>
                <a:ea typeface="Droid Sans Fallback"/>
                <a:cs typeface="Times New Roman" panose="02020603050405020304" pitchFamily="18" charset="0"/>
              </a:rPr>
              <a:t>There are three types of plate boundaries:</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 Ridge (R)</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 Transform fault (F)</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 Subduction zone or trench (T)</a:t>
            </a:r>
            <a:endParaRPr lang="it-IT" altLang="zh-CN" sz="1800" b="0">
              <a:latin typeface="Calibri" panose="020F0502020204030204" pitchFamily="34" charset="0"/>
              <a:ea typeface="SimSun" panose="02010600030101010101" pitchFamily="2" charset="-122"/>
              <a:cs typeface="Times New Roman" panose="02020603050405020304" pitchFamily="18" charset="0"/>
            </a:endParaRPr>
          </a:p>
          <a:p>
            <a:pPr algn="just" eaLnBrk="1" hangingPunct="1">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A triple junction is said to be ‘</a:t>
            </a:r>
            <a:r>
              <a:rPr lang="en-US" altLang="zh-CN" sz="1800" b="0">
                <a:solidFill>
                  <a:srgbClr val="FF0000"/>
                </a:solidFill>
                <a:latin typeface="Calibri" panose="020F0502020204030204" pitchFamily="34" charset="0"/>
                <a:ea typeface="Droid Sans Fallback"/>
                <a:cs typeface="Times New Roman" panose="02020603050405020304" pitchFamily="18" charset="0"/>
              </a:rPr>
              <a:t>stable</a:t>
            </a:r>
            <a:r>
              <a:rPr lang="en-US" altLang="zh-CN" sz="1800" b="0">
                <a:latin typeface="Calibri" panose="020F0502020204030204" pitchFamily="34" charset="0"/>
                <a:ea typeface="Droid Sans Fallback"/>
                <a:cs typeface="Times New Roman" panose="02020603050405020304" pitchFamily="18" charset="0"/>
              </a:rPr>
              <a:t>’ when the relative motions of the three plates and the azimuth of their boundaries are such that the configuration of the junction does not change with time.  An ‘</a:t>
            </a:r>
            <a:r>
              <a:rPr lang="en-US" altLang="zh-CN" sz="1800" b="0">
                <a:solidFill>
                  <a:srgbClr val="FF0000"/>
                </a:solidFill>
                <a:latin typeface="Calibri" panose="020F0502020204030204" pitchFamily="34" charset="0"/>
                <a:ea typeface="Droid Sans Fallback"/>
                <a:cs typeface="Times New Roman" panose="02020603050405020304" pitchFamily="18" charset="0"/>
              </a:rPr>
              <a:t>unstable</a:t>
            </a:r>
            <a:r>
              <a:rPr lang="en-US" altLang="zh-CN" sz="1800" b="0">
                <a:latin typeface="Calibri" panose="020F0502020204030204" pitchFamily="34" charset="0"/>
                <a:ea typeface="Droid Sans Fallback"/>
                <a:cs typeface="Times New Roman" panose="02020603050405020304" pitchFamily="18" charset="0"/>
              </a:rPr>
              <a:t>’ triple junction exists only momentarily before evolving to a different geometry.  If four or more plates meet at one point, the configuration is always unstable, and the system will evolve into two or more triple junctions.</a:t>
            </a:r>
            <a:r>
              <a:rPr lang="en-US" altLang="it-IT" sz="1800" b="0">
                <a:latin typeface="Calibri" panose="020F0502020204030204" pitchFamily="34" charset="0"/>
                <a:ea typeface="Droid Sans Fallback"/>
                <a:cs typeface="Times New Roman" panose="02020603050405020304" pitchFamily="18" charset="0"/>
              </a:rPr>
              <a:t> </a:t>
            </a:r>
          </a:p>
          <a:p>
            <a:pPr algn="just" eaLnBrk="1" hangingPunct="1">
              <a:spcBef>
                <a:spcPct val="0"/>
              </a:spcBef>
              <a:buFontTx/>
              <a:buNone/>
            </a:pPr>
            <a:r>
              <a:rPr lang="en-US" altLang="it-IT" sz="1800" b="0">
                <a:latin typeface="Calibri" panose="020F0502020204030204" pitchFamily="34" charset="0"/>
                <a:ea typeface="Droid Sans Fallback"/>
                <a:cs typeface="Times New Roman" panose="02020603050405020304" pitchFamily="18" charset="0"/>
              </a:rPr>
              <a:t>To find the velocity of a triple junction enough to recognize that it remains simultaneously on all three plate margins. Therefore its velocity is given by the point of intersection of the three straight lines (lines) speed relative to the three margins.</a:t>
            </a:r>
            <a:endParaRPr lang="it-IT" altLang="it-IT" sz="1800" b="0">
              <a:latin typeface="Calibri" panose="020F0502020204030204" pitchFamily="34" charset="0"/>
              <a:ea typeface="Droid Sans Fallback"/>
              <a:cs typeface="Times New Roman" panose="02020603050405020304" pitchFamily="18" charset="0"/>
            </a:endParaRPr>
          </a:p>
          <a:p>
            <a:pPr algn="just" eaLnBrk="1" hangingPunct="1">
              <a:spcBef>
                <a:spcPct val="0"/>
              </a:spcBef>
              <a:buFontTx/>
              <a:buNone/>
            </a:pPr>
            <a:r>
              <a:rPr lang="en-US" altLang="it-IT" sz="1800" b="0">
                <a:latin typeface="Calibri" panose="020F0502020204030204" pitchFamily="34" charset="0"/>
                <a:ea typeface="Droid Sans Fallback"/>
                <a:cs typeface="Times New Roman" panose="02020603050405020304" pitchFamily="18" charset="0"/>
              </a:rPr>
              <a:t>If the three velocity lines do not intersect the speed of the triple junction it is not defined and is a triple junction unstable</a:t>
            </a:r>
            <a:endParaRPr lang="it-IT" altLang="it-IT" sz="1800" b="0">
              <a:latin typeface="Calibri" panose="020F0502020204030204" pitchFamily="34" charset="0"/>
              <a:ea typeface="Droid Sans Fallback"/>
              <a:cs typeface="Times New Roman" panose="02020603050405020304" pitchFamily="18" charset="0"/>
            </a:endParaRPr>
          </a:p>
          <a:p>
            <a:pPr algn="just" eaLnBrk="1" hangingPunct="1">
              <a:spcBef>
                <a:spcPct val="0"/>
              </a:spcBef>
              <a:buFontTx/>
              <a:buNone/>
            </a:pPr>
            <a:r>
              <a:rPr lang="en-US" altLang="it-IT" sz="1800" b="0">
                <a:latin typeface="Calibri" panose="020F0502020204030204" pitchFamily="34" charset="0"/>
                <a:ea typeface="Droid Sans Fallback"/>
                <a:cs typeface="Times New Roman" panose="02020603050405020304" pitchFamily="18" charset="0"/>
              </a:rPr>
              <a:t> </a:t>
            </a:r>
            <a:endParaRPr lang="it-IT" altLang="it-IT" sz="1800" b="0">
              <a:latin typeface="Calibri" panose="020F0502020204030204" pitchFamily="34" charset="0"/>
              <a:ea typeface="Droid Sans Fallback"/>
              <a:cs typeface="Times New Roman" panose="02020603050405020304" pitchFamily="18" charset="0"/>
            </a:endParaRPr>
          </a:p>
          <a:p>
            <a:pPr algn="just">
              <a:spcBef>
                <a:spcPct val="0"/>
              </a:spcBef>
              <a:buFontTx/>
              <a:buNone/>
            </a:pPr>
            <a:endParaRPr lang="en-US" altLang="zh-CN" sz="1800" b="0">
              <a:latin typeface="Calibri" panose="020F0502020204030204" pitchFamily="34" charset="0"/>
              <a:ea typeface="SimSun" panose="02010600030101010101" pitchFamily="2" charset="-122"/>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9">
            <a:extLst>
              <a:ext uri="{FF2B5EF4-FFF2-40B4-BE49-F238E27FC236}">
                <a16:creationId xmlns:a16="http://schemas.microsoft.com/office/drawing/2014/main" id="{1DBCACA6-598E-4809-B2B1-FF3694E8937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9C5523-584A-4B24-B3D9-6B8FB77E7189}" type="slidenum">
              <a:rPr lang="it-IT" altLang="it-IT" sz="1400" b="1" smtClean="0"/>
              <a:pPr>
                <a:spcBef>
                  <a:spcPct val="0"/>
                </a:spcBef>
                <a:buFontTx/>
                <a:buNone/>
              </a:pPr>
              <a:t>37</a:t>
            </a:fld>
            <a:endParaRPr lang="it-IT" altLang="it-IT" sz="1400" b="1"/>
          </a:p>
        </p:txBody>
      </p:sp>
      <p:sp>
        <p:nvSpPr>
          <p:cNvPr id="327683" name="Rectangle 4">
            <a:extLst>
              <a:ext uri="{FF2B5EF4-FFF2-40B4-BE49-F238E27FC236}">
                <a16:creationId xmlns:a16="http://schemas.microsoft.com/office/drawing/2014/main" id="{3854BE57-5423-4ABB-B87C-583428352578}"/>
              </a:ext>
            </a:extLst>
          </p:cNvPr>
          <p:cNvSpPr>
            <a:spLocks noChangeArrowheads="1"/>
          </p:cNvSpPr>
          <p:nvPr/>
        </p:nvSpPr>
        <p:spPr bwMode="auto">
          <a:xfrm>
            <a:off x="3778250" y="950913"/>
            <a:ext cx="158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a:latin typeface="Calibri" panose="020F0502020204030204" pitchFamily="34" charset="0"/>
                <a:ea typeface="Droid Sans Fallback"/>
                <a:cs typeface="Times New Roman" panose="02020603050405020304" pitchFamily="18" charset="0"/>
              </a:rPr>
              <a:t>Velocity lines</a:t>
            </a:r>
          </a:p>
        </p:txBody>
      </p:sp>
      <p:sp>
        <p:nvSpPr>
          <p:cNvPr id="327684" name="Rectangle 5">
            <a:extLst>
              <a:ext uri="{FF2B5EF4-FFF2-40B4-BE49-F238E27FC236}">
                <a16:creationId xmlns:a16="http://schemas.microsoft.com/office/drawing/2014/main" id="{E1ECA0B9-3DB2-4080-A067-60DA13EBC3E5}"/>
              </a:ext>
            </a:extLst>
          </p:cNvPr>
          <p:cNvSpPr>
            <a:spLocks noChangeArrowheads="1"/>
          </p:cNvSpPr>
          <p:nvPr/>
        </p:nvSpPr>
        <p:spPr bwMode="auto">
          <a:xfrm>
            <a:off x="0" y="1357313"/>
            <a:ext cx="3649663"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For a subduction zone the velocity line is parallel to trench and it moves with the overriding plate</a:t>
            </a:r>
            <a:r>
              <a:rPr lang="en-US" altLang="zh-CN" sz="1200">
                <a:ea typeface="Droid Sans Fallback"/>
                <a:cs typeface="Times New Roman" panose="02020603050405020304" pitchFamily="18" charset="0"/>
              </a:rPr>
              <a:t>.</a:t>
            </a:r>
            <a:endParaRPr lang="it-IT" altLang="zh-CN" sz="600">
              <a:ea typeface="Droid Sans Fallback"/>
              <a:cs typeface="Times New Roman" panose="02020603050405020304" pitchFamily="18" charset="0"/>
            </a:endParaRPr>
          </a:p>
          <a:p>
            <a:pPr>
              <a:spcBef>
                <a:spcPct val="0"/>
              </a:spcBef>
              <a:buFontTx/>
              <a:buNone/>
            </a:pPr>
            <a:endParaRPr lang="it-IT" altLang="zh-CN" sz="2000">
              <a:ea typeface="Droid Sans Fallback"/>
              <a:cs typeface="Times New Roman" panose="02020603050405020304" pitchFamily="18" charset="0"/>
            </a:endParaRPr>
          </a:p>
        </p:txBody>
      </p:sp>
      <p:pic>
        <p:nvPicPr>
          <p:cNvPr id="327685" name="Picture 5" descr="C:\Users\Antonella\Desktop\Lezioni Fisica Terrestre\2015-2016\immagini da slide\Picture1.2.png">
            <a:extLst>
              <a:ext uri="{FF2B5EF4-FFF2-40B4-BE49-F238E27FC236}">
                <a16:creationId xmlns:a16="http://schemas.microsoft.com/office/drawing/2014/main" id="{27346035-FDDC-421B-B44E-BD61C9DC41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1088" y="1387475"/>
            <a:ext cx="31543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6" name="Rectangle 6">
            <a:extLst>
              <a:ext uri="{FF2B5EF4-FFF2-40B4-BE49-F238E27FC236}">
                <a16:creationId xmlns:a16="http://schemas.microsoft.com/office/drawing/2014/main" id="{CF248947-5110-4C0D-B1FF-67CD93811158}"/>
              </a:ext>
            </a:extLst>
          </p:cNvPr>
          <p:cNvSpPr>
            <a:spLocks noChangeArrowheads="1"/>
          </p:cNvSpPr>
          <p:nvPr/>
        </p:nvSpPr>
        <p:spPr bwMode="auto">
          <a:xfrm>
            <a:off x="0" y="3117850"/>
            <a:ext cx="39703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For a transform fault the velocity line is parallel to the fault and it passes both for A and B </a:t>
            </a:r>
            <a:endParaRPr lang="it-IT" altLang="zh-CN" sz="1800" b="0">
              <a:latin typeface="Calibri" panose="020F0502020204030204" pitchFamily="34" charset="0"/>
              <a:ea typeface="Droid Sans Fallback"/>
              <a:cs typeface="Times New Roman" panose="02020603050405020304" pitchFamily="18" charset="0"/>
            </a:endParaRPr>
          </a:p>
          <a:p>
            <a:pPr>
              <a:spcBef>
                <a:spcPct val="0"/>
              </a:spcBef>
              <a:buFontTx/>
              <a:buNone/>
            </a:pPr>
            <a:endParaRPr lang="it-IT" altLang="zh-CN" sz="2000">
              <a:ea typeface="Droid Sans Fallback"/>
              <a:cs typeface="Times New Roman" panose="02020603050405020304" pitchFamily="18" charset="0"/>
            </a:endParaRPr>
          </a:p>
        </p:txBody>
      </p:sp>
      <p:pic>
        <p:nvPicPr>
          <p:cNvPr id="327687" name="Picture 7" descr="C:\Users\Antonella\Desktop\Lezioni Fisica Terrestre\2015-2016\immagini da slide\Picture2.1.png">
            <a:extLst>
              <a:ext uri="{FF2B5EF4-FFF2-40B4-BE49-F238E27FC236}">
                <a16:creationId xmlns:a16="http://schemas.microsoft.com/office/drawing/2014/main" id="{DD43F099-70C0-4A9F-89B7-B9912AD961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0763" y="2954338"/>
            <a:ext cx="3054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8" name="Rectangle 7">
            <a:extLst>
              <a:ext uri="{FF2B5EF4-FFF2-40B4-BE49-F238E27FC236}">
                <a16:creationId xmlns:a16="http://schemas.microsoft.com/office/drawing/2014/main" id="{7B4B8255-1C93-4412-8E00-A56AB22669C2}"/>
              </a:ext>
            </a:extLst>
          </p:cNvPr>
          <p:cNvSpPr>
            <a:spLocks noChangeArrowheads="1"/>
          </p:cNvSpPr>
          <p:nvPr/>
        </p:nvSpPr>
        <p:spPr bwMode="auto">
          <a:xfrm>
            <a:off x="0" y="4864100"/>
            <a:ext cx="45545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For a ridge, the velocity line is parallel to it, and if the expansion is symmetric, is perpendicular and is its bisection the segment AB which represents the relative velocity both of A and B </a:t>
            </a:r>
            <a:endParaRPr lang="it-IT" altLang="zh-CN" sz="1800" b="0">
              <a:latin typeface="Calibri" panose="020F0502020204030204" pitchFamily="34" charset="0"/>
              <a:ea typeface="Droid Sans Fallback"/>
              <a:cs typeface="Times New Roman" panose="02020603050405020304" pitchFamily="18" charset="0"/>
            </a:endParaRPr>
          </a:p>
          <a:p>
            <a:pPr>
              <a:spcBef>
                <a:spcPct val="0"/>
              </a:spcBef>
              <a:buFontTx/>
              <a:buNone/>
            </a:pPr>
            <a:endParaRPr lang="it-IT" altLang="zh-CN" sz="2000">
              <a:ea typeface="Droid Sans Fallback"/>
              <a:cs typeface="Times New Roman" panose="02020603050405020304" pitchFamily="18" charset="0"/>
            </a:endParaRPr>
          </a:p>
        </p:txBody>
      </p:sp>
      <p:pic>
        <p:nvPicPr>
          <p:cNvPr id="327689" name="Picture 9" descr="C:\Users\Antonella\Desktop\Lezioni Fisica Terrestre\2015-2016\immagini da slide\Picture3.1.png">
            <a:extLst>
              <a:ext uri="{FF2B5EF4-FFF2-40B4-BE49-F238E27FC236}">
                <a16:creationId xmlns:a16="http://schemas.microsoft.com/office/drawing/2014/main" id="{FFAFCB9D-5DC3-4AEF-ABDC-55E1626AAB9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4425" y="4630738"/>
            <a:ext cx="30543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Number Placeholder 9">
            <a:extLst>
              <a:ext uri="{FF2B5EF4-FFF2-40B4-BE49-F238E27FC236}">
                <a16:creationId xmlns:a16="http://schemas.microsoft.com/office/drawing/2014/main" id="{C490A92C-44C5-4018-BBD2-141C9C8C6C9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1A9CBB5-A386-476C-BB0E-78C3CAD64DAB}" type="slidenum">
              <a:rPr lang="it-IT" altLang="it-IT" sz="1400" b="1" smtClean="0"/>
              <a:pPr>
                <a:spcBef>
                  <a:spcPct val="0"/>
                </a:spcBef>
                <a:buFontTx/>
                <a:buNone/>
              </a:pPr>
              <a:t>38</a:t>
            </a:fld>
            <a:endParaRPr lang="it-IT" altLang="it-IT" sz="1400" b="1"/>
          </a:p>
        </p:txBody>
      </p:sp>
      <p:pic>
        <p:nvPicPr>
          <p:cNvPr id="328707" name="Picture 3" descr="C:\Users\Antonella\Desktop\Lezioni Fisica Terrestre\2015-2016\immagini da slide\Picture4.1.png">
            <a:extLst>
              <a:ext uri="{FF2B5EF4-FFF2-40B4-BE49-F238E27FC236}">
                <a16:creationId xmlns:a16="http://schemas.microsoft.com/office/drawing/2014/main" id="{992F830E-0E32-4E24-9414-D358B7F1CF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6850" y="1468438"/>
            <a:ext cx="33655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8" name="Rectangle 4">
            <a:extLst>
              <a:ext uri="{FF2B5EF4-FFF2-40B4-BE49-F238E27FC236}">
                <a16:creationId xmlns:a16="http://schemas.microsoft.com/office/drawing/2014/main" id="{EB663596-2DEA-47C9-B9A4-44A57B5AC08A}"/>
              </a:ext>
            </a:extLst>
          </p:cNvPr>
          <p:cNvSpPr>
            <a:spLocks noChangeArrowheads="1"/>
          </p:cNvSpPr>
          <p:nvPr/>
        </p:nvSpPr>
        <p:spPr bwMode="auto">
          <a:xfrm>
            <a:off x="3971925" y="949325"/>
            <a:ext cx="1200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b="0">
                <a:latin typeface="Calibri" panose="020F0502020204030204" pitchFamily="34" charset="0"/>
                <a:ea typeface="Droid Sans Fallback"/>
                <a:cs typeface="Times New Roman" panose="02020603050405020304" pitchFamily="18" charset="0"/>
              </a:rPr>
              <a:t>EXAMPLE</a:t>
            </a:r>
          </a:p>
        </p:txBody>
      </p:sp>
      <p:sp>
        <p:nvSpPr>
          <p:cNvPr id="328709" name="Rectangle 5">
            <a:extLst>
              <a:ext uri="{FF2B5EF4-FFF2-40B4-BE49-F238E27FC236}">
                <a16:creationId xmlns:a16="http://schemas.microsoft.com/office/drawing/2014/main" id="{BF60A0B3-9414-4A0F-B443-DF4B56963B7B}"/>
              </a:ext>
            </a:extLst>
          </p:cNvPr>
          <p:cNvSpPr>
            <a:spLocks noChangeArrowheads="1"/>
          </p:cNvSpPr>
          <p:nvPr/>
        </p:nvSpPr>
        <p:spPr bwMode="auto">
          <a:xfrm>
            <a:off x="3878263" y="1579563"/>
            <a:ext cx="45116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RIDGE – RIDGE – RIDGE is always stable (the bisectors perpendicular to the side of the triangle </a:t>
            </a:r>
            <a:r>
              <a:rPr lang="en-US" altLang="it-IT" sz="1800" b="0">
                <a:latin typeface="Calibri" panose="020F0502020204030204" pitchFamily="34" charset="0"/>
                <a:ea typeface="Droid Sans Fallback"/>
                <a:cs typeface="Times New Roman" panose="02020603050405020304" pitchFamily="18" charset="0"/>
              </a:rPr>
              <a:t>always intersect at a point).</a:t>
            </a:r>
            <a:endParaRPr lang="en-US" altLang="zh-CN" sz="1800" b="0">
              <a:latin typeface="Calibri" panose="020F0502020204030204" pitchFamily="34" charset="0"/>
              <a:ea typeface="Droid Sans Fallback"/>
              <a:cs typeface="Times New Roman" panose="02020603050405020304" pitchFamily="18" charset="0"/>
            </a:endParaRPr>
          </a:p>
        </p:txBody>
      </p:sp>
      <p:sp>
        <p:nvSpPr>
          <p:cNvPr id="328710" name="Rectangle 6">
            <a:extLst>
              <a:ext uri="{FF2B5EF4-FFF2-40B4-BE49-F238E27FC236}">
                <a16:creationId xmlns:a16="http://schemas.microsoft.com/office/drawing/2014/main" id="{DBBAD074-4AFF-41E0-BBC7-78C94AF7BDC0}"/>
              </a:ext>
            </a:extLst>
          </p:cNvPr>
          <p:cNvSpPr>
            <a:spLocks noChangeArrowheads="1"/>
          </p:cNvSpPr>
          <p:nvPr/>
        </p:nvSpPr>
        <p:spPr bwMode="auto">
          <a:xfrm>
            <a:off x="627063" y="3695700"/>
            <a:ext cx="40798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Transform transform transform is always unstable (sides of the triangle never intersect in a point). </a:t>
            </a:r>
          </a:p>
        </p:txBody>
      </p:sp>
      <p:pic>
        <p:nvPicPr>
          <p:cNvPr id="328711" name="Picture 7">
            <a:extLst>
              <a:ext uri="{FF2B5EF4-FFF2-40B4-BE49-F238E27FC236}">
                <a16:creationId xmlns:a16="http://schemas.microsoft.com/office/drawing/2014/main" id="{92922B7E-4ACC-4B58-9CEF-F1BDC8189B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5213" y="3500438"/>
            <a:ext cx="367665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2" name="Picture 8" descr="C:\Users\Antonella\Desktop\Lezioni Fisica Terrestre\2015-2016\immagini da slide\Picture13.1.png">
            <a:extLst>
              <a:ext uri="{FF2B5EF4-FFF2-40B4-BE49-F238E27FC236}">
                <a16:creationId xmlns:a16="http://schemas.microsoft.com/office/drawing/2014/main" id="{48A3AD6E-2310-4973-A81A-8664954973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25" y="5048250"/>
            <a:ext cx="37147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3" name="Rectangle 7">
            <a:extLst>
              <a:ext uri="{FF2B5EF4-FFF2-40B4-BE49-F238E27FC236}">
                <a16:creationId xmlns:a16="http://schemas.microsoft.com/office/drawing/2014/main" id="{D5991D6C-D221-4F8E-BA84-FFC1AEDC06FB}"/>
              </a:ext>
            </a:extLst>
          </p:cNvPr>
          <p:cNvSpPr>
            <a:spLocks noChangeArrowheads="1"/>
          </p:cNvSpPr>
          <p:nvPr/>
        </p:nvSpPr>
        <p:spPr bwMode="auto">
          <a:xfrm>
            <a:off x="4056063" y="5543550"/>
            <a:ext cx="4808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latin typeface="Calibri" panose="020F0502020204030204" pitchFamily="34" charset="0"/>
                <a:ea typeface="Droid Sans Fallback"/>
                <a:cs typeface="Times New Roman" panose="02020603050405020304" pitchFamily="18" charset="0"/>
              </a:rPr>
              <a:t>Ridge trench trasform is stable only if ab passes for c or if ac coincide with bc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Number Placeholder 9">
            <a:extLst>
              <a:ext uri="{FF2B5EF4-FFF2-40B4-BE49-F238E27FC236}">
                <a16:creationId xmlns:a16="http://schemas.microsoft.com/office/drawing/2014/main" id="{70F9F915-59D2-440C-9D0D-69110122B22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D589CC-D021-4CD2-96EA-096DCF9C0EA0}" type="slidenum">
              <a:rPr lang="it-IT" altLang="it-IT" sz="1400" b="1" smtClean="0"/>
              <a:pPr>
                <a:spcBef>
                  <a:spcPct val="0"/>
                </a:spcBef>
                <a:buFontTx/>
                <a:buNone/>
              </a:pPr>
              <a:t>39</a:t>
            </a:fld>
            <a:endParaRPr lang="it-IT" altLang="it-IT" sz="1400" b="1"/>
          </a:p>
        </p:txBody>
      </p:sp>
      <p:sp>
        <p:nvSpPr>
          <p:cNvPr id="329731" name="TextBox 4">
            <a:extLst>
              <a:ext uri="{FF2B5EF4-FFF2-40B4-BE49-F238E27FC236}">
                <a16:creationId xmlns:a16="http://schemas.microsoft.com/office/drawing/2014/main" id="{5A354EE9-92CD-4CDB-B934-8524A92CDA8F}"/>
              </a:ext>
            </a:extLst>
          </p:cNvPr>
          <p:cNvSpPr txBox="1">
            <a:spLocks noChangeArrowheads="1"/>
          </p:cNvSpPr>
          <p:nvPr/>
        </p:nvSpPr>
        <p:spPr bwMode="auto">
          <a:xfrm>
            <a:off x="0" y="1100138"/>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Trench-trasform-traform is stable because ab and ac pass to A and also bc (that have to pass for C) pass for A. </a:t>
            </a:r>
            <a:r>
              <a:rPr lang="en-US" altLang="it-IT" sz="1800" b="0">
                <a:latin typeface="Calibri" panose="020F0502020204030204" pitchFamily="34" charset="0"/>
              </a:rPr>
              <a:t>Therefore, such junction is stable if the trench have the same direction of one of the transforms.</a:t>
            </a:r>
            <a:endParaRPr lang="it-IT" altLang="it-IT" sz="1800" b="0">
              <a:latin typeface="Calibri" panose="020F0502020204030204" pitchFamily="34" charset="0"/>
            </a:endParaRPr>
          </a:p>
        </p:txBody>
      </p:sp>
      <p:pic>
        <p:nvPicPr>
          <p:cNvPr id="329732" name="Picture 4">
            <a:extLst>
              <a:ext uri="{FF2B5EF4-FFF2-40B4-BE49-F238E27FC236}">
                <a16:creationId xmlns:a16="http://schemas.microsoft.com/office/drawing/2014/main" id="{FBEE787A-2B13-48F3-8CE6-7861D81074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19650" y="1106488"/>
            <a:ext cx="385921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3" name="TextBox 6">
            <a:extLst>
              <a:ext uri="{FF2B5EF4-FFF2-40B4-BE49-F238E27FC236}">
                <a16:creationId xmlns:a16="http://schemas.microsoft.com/office/drawing/2014/main" id="{E02B60A1-9385-4B64-8D75-36D24E876A00}"/>
              </a:ext>
            </a:extLst>
          </p:cNvPr>
          <p:cNvSpPr txBox="1">
            <a:spLocks noChangeArrowheads="1"/>
          </p:cNvSpPr>
          <p:nvPr/>
        </p:nvSpPr>
        <p:spPr bwMode="auto">
          <a:xfrm flipH="1">
            <a:off x="304800" y="4233863"/>
            <a:ext cx="3708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If the trench has not the same direction of one of the trasforms, the triple junction is always unstable.</a:t>
            </a:r>
          </a:p>
        </p:txBody>
      </p:sp>
      <p:pic>
        <p:nvPicPr>
          <p:cNvPr id="329734" name="Picture 5">
            <a:extLst>
              <a:ext uri="{FF2B5EF4-FFF2-40B4-BE49-F238E27FC236}">
                <a16:creationId xmlns:a16="http://schemas.microsoft.com/office/drawing/2014/main" id="{1EFCDA2F-10C0-4811-9D20-5B196D3DDA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9938" y="3654425"/>
            <a:ext cx="42005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4">
            <a:extLst>
              <a:ext uri="{FF2B5EF4-FFF2-40B4-BE49-F238E27FC236}">
                <a16:creationId xmlns:a16="http://schemas.microsoft.com/office/drawing/2014/main" id="{5FCDD3DD-BC0B-4135-8B36-63AC3D3F3DCB}"/>
              </a:ext>
            </a:extLst>
          </p:cNvPr>
          <p:cNvSpPr>
            <a:spLocks noChangeArrowheads="1"/>
          </p:cNvSpPr>
          <p:nvPr/>
        </p:nvSpPr>
        <p:spPr bwMode="auto">
          <a:xfrm>
            <a:off x="323850" y="1682750"/>
            <a:ext cx="7993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Relative velocity between two plates</a:t>
            </a:r>
          </a:p>
        </p:txBody>
      </p:sp>
      <p:graphicFrame>
        <p:nvGraphicFramePr>
          <p:cNvPr id="241667" name="Object 15">
            <a:extLst>
              <a:ext uri="{FF2B5EF4-FFF2-40B4-BE49-F238E27FC236}">
                <a16:creationId xmlns:a16="http://schemas.microsoft.com/office/drawing/2014/main" id="{38B6B30C-88DC-49C7-9D69-5ADD2F27DC63}"/>
              </a:ext>
            </a:extLst>
          </p:cNvPr>
          <p:cNvGraphicFramePr>
            <a:graphicFrameLocks noChangeAspect="1"/>
          </p:cNvGraphicFramePr>
          <p:nvPr/>
        </p:nvGraphicFramePr>
        <p:xfrm>
          <a:off x="3492500" y="4443413"/>
          <a:ext cx="1676400" cy="538162"/>
        </p:xfrm>
        <a:graphic>
          <a:graphicData uri="http://schemas.openxmlformats.org/presentationml/2006/ole">
            <mc:AlternateContent xmlns:mc="http://schemas.openxmlformats.org/markup-compatibility/2006">
              <mc:Choice xmlns:v="urn:schemas-microsoft-com:vml" Requires="v">
                <p:oleObj spid="_x0000_s241680" name="Equation" r:id="rId4" imgW="672808" imgH="215806" progId="Equation.3">
                  <p:embed/>
                </p:oleObj>
              </mc:Choice>
              <mc:Fallback>
                <p:oleObj name="Equation" r:id="rId4" imgW="672808" imgH="215806" progId="Equation.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443413"/>
                        <a:ext cx="1676400" cy="538162"/>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1668" name="Rectangle 16">
            <a:extLst>
              <a:ext uri="{FF2B5EF4-FFF2-40B4-BE49-F238E27FC236}">
                <a16:creationId xmlns:a16="http://schemas.microsoft.com/office/drawing/2014/main" id="{D39D04A8-FD16-41A2-9C44-D5AC929DC445}"/>
              </a:ext>
            </a:extLst>
          </p:cNvPr>
          <p:cNvSpPr>
            <a:spLocks noChangeArrowheads="1"/>
          </p:cNvSpPr>
          <p:nvPr/>
        </p:nvSpPr>
        <p:spPr bwMode="auto">
          <a:xfrm>
            <a:off x="395288" y="2835275"/>
            <a:ext cx="83534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2000" b="0">
                <a:latin typeface="Calibri" panose="020F0502020204030204" pitchFamily="34" charset="0"/>
                <a:ea typeface="ＭＳ Ｐゴシック" panose="020B0600070205080204" pitchFamily="34" charset="-128"/>
              </a:rPr>
              <a:t>The velocity of plate A with respect to plate B is written: </a:t>
            </a:r>
            <a:r>
              <a:rPr lang="en-US" altLang="it-IT" sz="2000" b="0" baseline="-25000">
                <a:latin typeface="Calibri" panose="020F0502020204030204" pitchFamily="34" charset="0"/>
                <a:ea typeface="ＭＳ Ｐゴシック" panose="020B0600070205080204" pitchFamily="34" charset="-128"/>
              </a:rPr>
              <a:t>B</a:t>
            </a:r>
            <a:r>
              <a:rPr lang="en-US" altLang="it-IT" sz="2000" b="0">
                <a:latin typeface="Calibri" panose="020F0502020204030204" pitchFamily="34" charset="0"/>
                <a:ea typeface="ＭＳ Ｐゴシック" panose="020B0600070205080204" pitchFamily="34" charset="-128"/>
              </a:rPr>
              <a:t>V</a:t>
            </a:r>
            <a:r>
              <a:rPr lang="en-US" altLang="it-IT" sz="2000" b="0" baseline="-25000">
                <a:latin typeface="Calibri" panose="020F0502020204030204" pitchFamily="34" charset="0"/>
                <a:ea typeface="ＭＳ Ｐゴシック" panose="020B0600070205080204" pitchFamily="34" charset="-128"/>
              </a:rPr>
              <a:t>A</a:t>
            </a:r>
            <a:r>
              <a:rPr lang="en-US" altLang="it-IT" sz="2000" b="0">
                <a:latin typeface="Calibri" panose="020F0502020204030204" pitchFamily="34" charset="0"/>
                <a:ea typeface="ＭＳ Ｐゴシック" panose="020B0600070205080204" pitchFamily="34" charset="-128"/>
              </a:rPr>
              <a:t>.</a:t>
            </a:r>
          </a:p>
          <a:p>
            <a:pPr algn="just">
              <a:spcBef>
                <a:spcPct val="0"/>
              </a:spcBef>
            </a:pPr>
            <a:endParaRPr lang="en-US" altLang="it-IT" sz="2000" b="0">
              <a:latin typeface="Calibri" panose="020F0502020204030204" pitchFamily="34" charset="0"/>
              <a:ea typeface="ＭＳ Ｐゴシック" panose="020B0600070205080204" pitchFamily="34" charset="-128"/>
            </a:endParaRPr>
          </a:p>
          <a:p>
            <a:pPr algn="just">
              <a:spcBef>
                <a:spcPct val="0"/>
              </a:spcBef>
            </a:pPr>
            <a:r>
              <a:rPr lang="en-US" altLang="it-IT" sz="2000" b="0">
                <a:latin typeface="Calibri" panose="020F0502020204030204" pitchFamily="34" charset="0"/>
                <a:ea typeface="ＭＳ Ｐゴシック" panose="020B0600070205080204" pitchFamily="34" charset="-128"/>
              </a:rPr>
              <a:t> Conversely, The velocity of plate B with respect to plate A is written: </a:t>
            </a:r>
            <a:r>
              <a:rPr lang="en-US" altLang="it-IT" sz="2000" b="0" baseline="-25000">
                <a:latin typeface="Calibri" panose="020F0502020204030204" pitchFamily="34" charset="0"/>
                <a:ea typeface="ＭＳ Ｐゴシック" panose="020B0600070205080204" pitchFamily="34" charset="-128"/>
              </a:rPr>
              <a:t>A</a:t>
            </a:r>
            <a:r>
              <a:rPr lang="en-US" altLang="it-IT" sz="2000" b="0">
                <a:latin typeface="Calibri" panose="020F0502020204030204" pitchFamily="34" charset="0"/>
                <a:ea typeface="ＭＳ Ｐゴシック" panose="020B0600070205080204" pitchFamily="34" charset="-128"/>
              </a:rPr>
              <a:t>V</a:t>
            </a:r>
            <a:r>
              <a:rPr lang="en-US" altLang="it-IT" sz="2000" b="0" baseline="-25000">
                <a:latin typeface="Calibri" panose="020F0502020204030204" pitchFamily="34" charset="0"/>
                <a:ea typeface="ＭＳ Ｐゴシック" panose="020B0600070205080204" pitchFamily="34" charset="-128"/>
              </a:rPr>
              <a:t>B</a:t>
            </a:r>
            <a:r>
              <a:rPr lang="en-US" altLang="it-IT" sz="2000" b="0">
                <a:latin typeface="Calibri" panose="020F0502020204030204" pitchFamily="34" charset="0"/>
                <a:ea typeface="ＭＳ Ｐゴシック" panose="020B0600070205080204" pitchFamily="34" charset="-128"/>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Number Placeholder 9">
            <a:extLst>
              <a:ext uri="{FF2B5EF4-FFF2-40B4-BE49-F238E27FC236}">
                <a16:creationId xmlns:a16="http://schemas.microsoft.com/office/drawing/2014/main" id="{7D506ACB-AD0D-409D-8DA8-96626FD69AB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16B2026-D949-4DB2-84D9-D44DB3664386}" type="slidenum">
              <a:rPr lang="it-IT" altLang="it-IT" sz="1400" b="1" smtClean="0"/>
              <a:pPr>
                <a:spcBef>
                  <a:spcPct val="0"/>
                </a:spcBef>
                <a:buFontTx/>
                <a:buNone/>
              </a:pPr>
              <a:t>40</a:t>
            </a:fld>
            <a:endParaRPr lang="it-IT" altLang="it-IT" sz="1400" b="1"/>
          </a:p>
        </p:txBody>
      </p:sp>
      <p:sp>
        <p:nvSpPr>
          <p:cNvPr id="330755" name="TextBox 3">
            <a:extLst>
              <a:ext uri="{FF2B5EF4-FFF2-40B4-BE49-F238E27FC236}">
                <a16:creationId xmlns:a16="http://schemas.microsoft.com/office/drawing/2014/main" id="{27C3FEDC-2B00-40F0-A40C-7D19BAD0E40E}"/>
              </a:ext>
            </a:extLst>
          </p:cNvPr>
          <p:cNvSpPr txBox="1">
            <a:spLocks noChangeArrowheads="1"/>
          </p:cNvSpPr>
          <p:nvPr/>
        </p:nvSpPr>
        <p:spPr bwMode="auto">
          <a:xfrm>
            <a:off x="236538" y="1176338"/>
            <a:ext cx="8518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The triple junction ridge - trasform – ridge is unstable because the velocity line ac and ab do not intersect.</a:t>
            </a:r>
          </a:p>
          <a:p>
            <a:pPr eaLnBrk="1" hangingPunct="1">
              <a:spcBef>
                <a:spcPct val="0"/>
              </a:spcBef>
              <a:buFontTx/>
              <a:buNone/>
            </a:pPr>
            <a:endParaRPr lang="it-IT" altLang="it-IT" sz="2000"/>
          </a:p>
        </p:txBody>
      </p:sp>
      <p:pic>
        <p:nvPicPr>
          <p:cNvPr id="330756" name="Picture 4">
            <a:extLst>
              <a:ext uri="{FF2B5EF4-FFF2-40B4-BE49-F238E27FC236}">
                <a16:creationId xmlns:a16="http://schemas.microsoft.com/office/drawing/2014/main" id="{18345A47-9E20-40B1-BAAF-40D0C9752F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525" y="2325688"/>
            <a:ext cx="41481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7" name="Picture 3">
            <a:extLst>
              <a:ext uri="{FF2B5EF4-FFF2-40B4-BE49-F238E27FC236}">
                <a16:creationId xmlns:a16="http://schemas.microsoft.com/office/drawing/2014/main" id="{5A4332DC-7E9B-45EF-A300-5D01BF2D84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9938" y="2322513"/>
            <a:ext cx="41497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8" name="Rectangle 7">
            <a:extLst>
              <a:ext uri="{FF2B5EF4-FFF2-40B4-BE49-F238E27FC236}">
                <a16:creationId xmlns:a16="http://schemas.microsoft.com/office/drawing/2014/main" id="{C0159003-DBDF-4C79-9105-9DEC8AB5A843}"/>
              </a:ext>
            </a:extLst>
          </p:cNvPr>
          <p:cNvSpPr>
            <a:spLocks noChangeArrowheads="1"/>
          </p:cNvSpPr>
          <p:nvPr/>
        </p:nvSpPr>
        <p:spPr bwMode="auto">
          <a:xfrm>
            <a:off x="312738" y="4656138"/>
            <a:ext cx="850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Therefore, after a lapse of time the configuration evolves towards a stable geometry trasform – ridge – trasform (the velocity line ab, ac and bc intersect in the point TJ and so that the triple junction will migrate estward).</a:t>
            </a:r>
            <a:endParaRPr lang="it-IT" altLang="it-IT" sz="1800" b="0">
              <a:latin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9">
            <a:extLst>
              <a:ext uri="{FF2B5EF4-FFF2-40B4-BE49-F238E27FC236}">
                <a16:creationId xmlns:a16="http://schemas.microsoft.com/office/drawing/2014/main" id="{2EECC7C3-E0BF-4DC6-8BCA-BAC88952D3B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31F8682-335B-4184-BDCE-657A18ED0F97}" type="slidenum">
              <a:rPr lang="it-IT" altLang="it-IT" sz="1400" b="1" smtClean="0"/>
              <a:pPr>
                <a:spcBef>
                  <a:spcPct val="0"/>
                </a:spcBef>
                <a:buFontTx/>
                <a:buNone/>
              </a:pPr>
              <a:t>41</a:t>
            </a:fld>
            <a:endParaRPr lang="it-IT" altLang="it-IT" sz="1400" b="1"/>
          </a:p>
        </p:txBody>
      </p:sp>
      <p:pic>
        <p:nvPicPr>
          <p:cNvPr id="331779" name="Picture 2">
            <a:extLst>
              <a:ext uri="{FF2B5EF4-FFF2-40B4-BE49-F238E27FC236}">
                <a16:creationId xmlns:a16="http://schemas.microsoft.com/office/drawing/2014/main" id="{5457CFEA-FDBB-4325-9A51-DF3C9459D3B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412875"/>
            <a:ext cx="34750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0" name="Picture 3">
            <a:extLst>
              <a:ext uri="{FF2B5EF4-FFF2-40B4-BE49-F238E27FC236}">
                <a16:creationId xmlns:a16="http://schemas.microsoft.com/office/drawing/2014/main" id="{2A36B259-B24C-4785-AD0D-A40F6761B9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4076700"/>
            <a:ext cx="34829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Number Placeholder 9">
            <a:extLst>
              <a:ext uri="{FF2B5EF4-FFF2-40B4-BE49-F238E27FC236}">
                <a16:creationId xmlns:a16="http://schemas.microsoft.com/office/drawing/2014/main" id="{FA82D2D6-6DCA-4D1F-998A-1861DB0A6CE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A6B5AC-F121-4B8D-8E7F-4671033D4616}" type="slidenum">
              <a:rPr lang="it-IT" altLang="it-IT" sz="1400" b="1" smtClean="0"/>
              <a:pPr>
                <a:spcBef>
                  <a:spcPct val="0"/>
                </a:spcBef>
                <a:buFontTx/>
                <a:buNone/>
              </a:pPr>
              <a:t>42</a:t>
            </a:fld>
            <a:endParaRPr lang="it-IT" altLang="it-IT" sz="1400" b="1"/>
          </a:p>
        </p:txBody>
      </p:sp>
      <p:pic>
        <p:nvPicPr>
          <p:cNvPr id="332803" name="Picture 2">
            <a:extLst>
              <a:ext uri="{FF2B5EF4-FFF2-40B4-BE49-F238E27FC236}">
                <a16:creationId xmlns:a16="http://schemas.microsoft.com/office/drawing/2014/main" id="{2B6AF14B-ABAD-4F53-AA2D-3AF75B3D9A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6332" y="1435233"/>
            <a:ext cx="6742854" cy="454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BB26EEF6-99D9-40A6-A9A3-69A54AAA2CCD}"/>
              </a:ext>
            </a:extLst>
          </p:cNvPr>
          <p:cNvSpPr>
            <a:spLocks noChangeArrowheads="1"/>
          </p:cNvSpPr>
          <p:nvPr/>
        </p:nvSpPr>
        <p:spPr bwMode="auto">
          <a:xfrm>
            <a:off x="306388" y="978033"/>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dirty="0">
                <a:latin typeface="Calibri" panose="020F0502020204030204" pitchFamily="34" charset="0"/>
                <a:ea typeface="ＭＳ Ｐゴシック" panose="020B0600070205080204" pitchFamily="34" charset="-128"/>
              </a:rPr>
              <a:t>RTF: Gulf of California</a:t>
            </a:r>
          </a:p>
        </p:txBody>
      </p:sp>
      <p:pic>
        <p:nvPicPr>
          <p:cNvPr id="5" name="Picture 6">
            <a:extLst>
              <a:ext uri="{FF2B5EF4-FFF2-40B4-BE49-F238E27FC236}">
                <a16:creationId xmlns:a16="http://schemas.microsoft.com/office/drawing/2014/main" id="{E917758C-20F3-441E-9721-51EF2B51F29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2826" r="57097"/>
          <a:stretch/>
        </p:blipFill>
        <p:spPr bwMode="auto">
          <a:xfrm>
            <a:off x="6459833" y="1059679"/>
            <a:ext cx="2487835" cy="19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22C026D1-FDB7-4250-A897-D54F8F58E523}"/>
              </a:ext>
            </a:extLst>
          </p:cNvPr>
          <p:cNvSpPr>
            <a:spLocks noChangeArrowheads="1"/>
          </p:cNvSpPr>
          <p:nvPr/>
        </p:nvSpPr>
        <p:spPr bwMode="auto">
          <a:xfrm>
            <a:off x="323850" y="931863"/>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TTT Central Japan</a:t>
            </a:r>
          </a:p>
        </p:txBody>
      </p:sp>
      <p:sp>
        <p:nvSpPr>
          <p:cNvPr id="272387" name="Rectangle 3">
            <a:extLst>
              <a:ext uri="{FF2B5EF4-FFF2-40B4-BE49-F238E27FC236}">
                <a16:creationId xmlns:a16="http://schemas.microsoft.com/office/drawing/2014/main" id="{996CE1F4-63A2-40DC-B5DC-1D02581F183E}"/>
              </a:ext>
            </a:extLst>
          </p:cNvPr>
          <p:cNvSpPr>
            <a:spLocks noChangeArrowheads="1"/>
          </p:cNvSpPr>
          <p:nvPr/>
        </p:nvSpPr>
        <p:spPr bwMode="auto">
          <a:xfrm>
            <a:off x="468313" y="1651000"/>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pic>
        <p:nvPicPr>
          <p:cNvPr id="272388" name="Picture 6">
            <a:extLst>
              <a:ext uri="{FF2B5EF4-FFF2-40B4-BE49-F238E27FC236}">
                <a16:creationId xmlns:a16="http://schemas.microsoft.com/office/drawing/2014/main" id="{098B6E38-D76C-4A58-BBAC-4F86B8A822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579563"/>
            <a:ext cx="4140200" cy="3509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2389" name="Picture 7">
            <a:extLst>
              <a:ext uri="{FF2B5EF4-FFF2-40B4-BE49-F238E27FC236}">
                <a16:creationId xmlns:a16="http://schemas.microsoft.com/office/drawing/2014/main" id="{A7AE2216-37DB-41DF-8F40-B08BAE6AD3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1579563"/>
            <a:ext cx="4570412" cy="4908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F6B08895-11F5-4FE9-B5F1-D1BD1259E588}"/>
              </a:ext>
            </a:extLst>
          </p:cNvPr>
          <p:cNvSpPr>
            <a:spLocks noChangeArrowheads="1"/>
          </p:cNvSpPr>
          <p:nvPr/>
        </p:nvSpPr>
        <p:spPr bwMode="auto">
          <a:xfrm>
            <a:off x="323850" y="996950"/>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TTF Peru’ Chile Trench and West Chile Rise</a:t>
            </a:r>
          </a:p>
        </p:txBody>
      </p:sp>
      <p:sp>
        <p:nvSpPr>
          <p:cNvPr id="274435" name="Rectangle 3">
            <a:extLst>
              <a:ext uri="{FF2B5EF4-FFF2-40B4-BE49-F238E27FC236}">
                <a16:creationId xmlns:a16="http://schemas.microsoft.com/office/drawing/2014/main" id="{69FA0A59-D3C2-4A34-AB6F-6DA8C51F093F}"/>
              </a:ext>
            </a:extLst>
          </p:cNvPr>
          <p:cNvSpPr>
            <a:spLocks noChangeArrowheads="1"/>
          </p:cNvSpPr>
          <p:nvPr/>
        </p:nvSpPr>
        <p:spPr bwMode="auto">
          <a:xfrm>
            <a:off x="468313" y="1716088"/>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Calibri" panose="020F0502020204030204" pitchFamily="34" charset="0"/>
            </a:endParaRPr>
          </a:p>
        </p:txBody>
      </p:sp>
      <p:pic>
        <p:nvPicPr>
          <p:cNvPr id="274436" name="Picture 6">
            <a:extLst>
              <a:ext uri="{FF2B5EF4-FFF2-40B4-BE49-F238E27FC236}">
                <a16:creationId xmlns:a16="http://schemas.microsoft.com/office/drawing/2014/main" id="{7F815C78-C460-403A-A199-DC2D431DF7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2149475"/>
            <a:ext cx="4543425" cy="470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37" name="Picture 7">
            <a:extLst>
              <a:ext uri="{FF2B5EF4-FFF2-40B4-BE49-F238E27FC236}">
                <a16:creationId xmlns:a16="http://schemas.microsoft.com/office/drawing/2014/main" id="{2727EF67-2A88-46BB-88AD-0746AA6BE2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2149475"/>
            <a:ext cx="3816350" cy="4564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EF8C31A9-D4F6-4CA2-8DCB-4CE9FF7F6C01}"/>
              </a:ext>
            </a:extLst>
          </p:cNvPr>
          <p:cNvSpPr>
            <a:spLocks noChangeArrowheads="1"/>
          </p:cNvSpPr>
          <p:nvPr/>
        </p:nvSpPr>
        <p:spPr bwMode="auto">
          <a:xfrm>
            <a:off x="368300" y="89852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FFT: California</a:t>
            </a:r>
          </a:p>
        </p:txBody>
      </p:sp>
      <p:sp>
        <p:nvSpPr>
          <p:cNvPr id="276483" name="Rectangle 3">
            <a:extLst>
              <a:ext uri="{FF2B5EF4-FFF2-40B4-BE49-F238E27FC236}">
                <a16:creationId xmlns:a16="http://schemas.microsoft.com/office/drawing/2014/main" id="{FA86FEB9-5964-42A6-9815-BA44FECD2CC3}"/>
              </a:ext>
            </a:extLst>
          </p:cNvPr>
          <p:cNvSpPr>
            <a:spLocks noChangeArrowheads="1"/>
          </p:cNvSpPr>
          <p:nvPr/>
        </p:nvSpPr>
        <p:spPr bwMode="auto">
          <a:xfrm>
            <a:off x="468313" y="1552575"/>
            <a:ext cx="79629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endParaRPr lang="it-IT" altLang="it-IT" sz="2400" b="0">
              <a:solidFill>
                <a:srgbClr val="CC0000"/>
              </a:solidFill>
              <a:latin typeface="Optima"/>
            </a:endParaRPr>
          </a:p>
        </p:txBody>
      </p:sp>
      <p:pic>
        <p:nvPicPr>
          <p:cNvPr id="276484" name="Picture 6">
            <a:extLst>
              <a:ext uri="{FF2B5EF4-FFF2-40B4-BE49-F238E27FC236}">
                <a16:creationId xmlns:a16="http://schemas.microsoft.com/office/drawing/2014/main" id="{04472B08-5A8B-4BFA-A47B-6749EE0469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1841500"/>
            <a:ext cx="3832225" cy="439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485" name="Picture 7">
            <a:extLst>
              <a:ext uri="{FF2B5EF4-FFF2-40B4-BE49-F238E27FC236}">
                <a16:creationId xmlns:a16="http://schemas.microsoft.com/office/drawing/2014/main" id="{2D507072-C5FA-4059-B43F-2CFC9F7DFE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1360488"/>
            <a:ext cx="4075112" cy="5373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9">
            <a:extLst>
              <a:ext uri="{FF2B5EF4-FFF2-40B4-BE49-F238E27FC236}">
                <a16:creationId xmlns:a16="http://schemas.microsoft.com/office/drawing/2014/main" id="{E1ED2954-4C23-45B2-A267-15DDF013C09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9226664-B080-465E-B530-F26648BD48F1}" type="slidenum">
              <a:rPr lang="it-IT" altLang="it-IT" sz="1400" b="1" smtClean="0"/>
              <a:pPr>
                <a:spcBef>
                  <a:spcPct val="0"/>
                </a:spcBef>
                <a:buFontTx/>
                <a:buNone/>
              </a:pPr>
              <a:t>46</a:t>
            </a:fld>
            <a:endParaRPr lang="it-IT" altLang="it-IT" sz="1400" b="1"/>
          </a:p>
        </p:txBody>
      </p:sp>
      <p:pic>
        <p:nvPicPr>
          <p:cNvPr id="280579" name="Picture 4" descr="http://whatonearth.olehnielsen.dk/img/EAfrica.jpg">
            <a:extLst>
              <a:ext uri="{FF2B5EF4-FFF2-40B4-BE49-F238E27FC236}">
                <a16:creationId xmlns:a16="http://schemas.microsoft.com/office/drawing/2014/main" id="{C5E78799-51A9-493F-AEB9-5E52A1A448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4438" y="1628775"/>
            <a:ext cx="59039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0" name="Picture 2" descr="http://whatonearth.olehnielsen.dk/img/afar.jpg">
            <a:extLst>
              <a:ext uri="{FF2B5EF4-FFF2-40B4-BE49-F238E27FC236}">
                <a16:creationId xmlns:a16="http://schemas.microsoft.com/office/drawing/2014/main" id="{3B6E2074-D541-4EC2-8C87-A9CB2590C5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148431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Number Placeholder 9">
            <a:extLst>
              <a:ext uri="{FF2B5EF4-FFF2-40B4-BE49-F238E27FC236}">
                <a16:creationId xmlns:a16="http://schemas.microsoft.com/office/drawing/2014/main" id="{59504418-3B60-46E0-9056-840ACB198D7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0CB088-7650-457C-B8DC-BAB4F91693EA}" type="slidenum">
              <a:rPr lang="it-IT" altLang="it-IT" sz="1400" b="1" smtClean="0"/>
              <a:pPr>
                <a:spcBef>
                  <a:spcPct val="0"/>
                </a:spcBef>
                <a:buFontTx/>
                <a:buNone/>
              </a:pPr>
              <a:t>47</a:t>
            </a:fld>
            <a:endParaRPr lang="it-IT" altLang="it-IT" sz="1400" b="1"/>
          </a:p>
        </p:txBody>
      </p:sp>
      <p:pic>
        <p:nvPicPr>
          <p:cNvPr id="281603" name="Picture 2" descr="http://whatonearth.olehnielsen.dk/img/S_SouthAm.jpg">
            <a:extLst>
              <a:ext uri="{FF2B5EF4-FFF2-40B4-BE49-F238E27FC236}">
                <a16:creationId xmlns:a16="http://schemas.microsoft.com/office/drawing/2014/main" id="{F3094946-0943-41EA-AB74-6F7D2B3A3E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6238" y="1412875"/>
            <a:ext cx="28797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9">
            <a:extLst>
              <a:ext uri="{FF2B5EF4-FFF2-40B4-BE49-F238E27FC236}">
                <a16:creationId xmlns:a16="http://schemas.microsoft.com/office/drawing/2014/main" id="{31C0B0FF-BDDF-4F14-9C91-74EC80D32ED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80757F0-795A-4518-BA67-F2CA21395FF9}" type="slidenum">
              <a:rPr lang="it-IT" altLang="it-IT" sz="1400" b="1" smtClean="0"/>
              <a:pPr>
                <a:spcBef>
                  <a:spcPct val="0"/>
                </a:spcBef>
                <a:buFontTx/>
                <a:buNone/>
              </a:pPr>
              <a:t>48</a:t>
            </a:fld>
            <a:endParaRPr lang="it-IT" altLang="it-IT" sz="1400" b="1"/>
          </a:p>
        </p:txBody>
      </p:sp>
      <p:pic>
        <p:nvPicPr>
          <p:cNvPr id="282627" name="Picture 2" descr="http://whatonearth.olehnielsen.dk/img/solomon_triple_junction.jpg">
            <a:extLst>
              <a:ext uri="{FF2B5EF4-FFF2-40B4-BE49-F238E27FC236}">
                <a16:creationId xmlns:a16="http://schemas.microsoft.com/office/drawing/2014/main" id="{2A9AB9B8-06DE-40F7-8EE7-0013C444EF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6375" y="1341438"/>
            <a:ext cx="56165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Number Placeholder 9">
            <a:extLst>
              <a:ext uri="{FF2B5EF4-FFF2-40B4-BE49-F238E27FC236}">
                <a16:creationId xmlns:a16="http://schemas.microsoft.com/office/drawing/2014/main" id="{9DD8B711-005A-482D-B6E4-5F8CBE81850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1D4E8D-A9F4-4132-802E-7E2DD5880EC6}" type="slidenum">
              <a:rPr lang="it-IT" altLang="it-IT" sz="1400" b="1" smtClean="0"/>
              <a:pPr>
                <a:spcBef>
                  <a:spcPct val="0"/>
                </a:spcBef>
                <a:buFontTx/>
                <a:buNone/>
              </a:pPr>
              <a:t>49</a:t>
            </a:fld>
            <a:endParaRPr lang="it-IT" altLang="it-IT" sz="1400" b="1"/>
          </a:p>
        </p:txBody>
      </p:sp>
      <p:pic>
        <p:nvPicPr>
          <p:cNvPr id="283651" name="Picture 2" descr="tectonic map">
            <a:extLst>
              <a:ext uri="{FF2B5EF4-FFF2-40B4-BE49-F238E27FC236}">
                <a16:creationId xmlns:a16="http://schemas.microsoft.com/office/drawing/2014/main" id="{E1221D66-5EA9-4BE9-8FEA-0B322C8A54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484313"/>
            <a:ext cx="4968875"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4" descr="map">
            <a:extLst>
              <a:ext uri="{FF2B5EF4-FFF2-40B4-BE49-F238E27FC236}">
                <a16:creationId xmlns:a16="http://schemas.microsoft.com/office/drawing/2014/main" id="{6049195B-E625-4DD8-9DD0-1BD2732B9F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6375" y="4921250"/>
            <a:ext cx="251936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3" name="Picture 6" descr="cartoon">
            <a:extLst>
              <a:ext uri="{FF2B5EF4-FFF2-40B4-BE49-F238E27FC236}">
                <a16:creationId xmlns:a16="http://schemas.microsoft.com/office/drawing/2014/main" id="{022B04F4-C8CF-4307-8451-ECB1E9095E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2492375"/>
            <a:ext cx="33940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a:extLst>
              <a:ext uri="{FF2B5EF4-FFF2-40B4-BE49-F238E27FC236}">
                <a16:creationId xmlns:a16="http://schemas.microsoft.com/office/drawing/2014/main" id="{2D1708C8-A338-4E91-B6C6-A8D8FF265AF5}"/>
              </a:ext>
            </a:extLst>
          </p:cNvPr>
          <p:cNvSpPr>
            <a:spLocks noChangeArrowheads="1"/>
          </p:cNvSpPr>
          <p:nvPr/>
        </p:nvSpPr>
        <p:spPr bwMode="auto">
          <a:xfrm>
            <a:off x="179388" y="1365250"/>
            <a:ext cx="89646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Transform faults can be grouped into six basic classes. By far the most common type of transform fault is the </a:t>
            </a:r>
            <a:r>
              <a:rPr lang="en-US" altLang="it-IT" sz="2200" b="0" u="sng">
                <a:solidFill>
                  <a:srgbClr val="CC0000"/>
                </a:solidFill>
                <a:latin typeface="Calibri" panose="020F0502020204030204" pitchFamily="34" charset="0"/>
                <a:ea typeface="ＭＳ Ｐゴシック" panose="020B0600070205080204" pitchFamily="34" charset="-128"/>
              </a:rPr>
              <a:t>ridge-ridge fault</a:t>
            </a:r>
            <a:r>
              <a:rPr lang="en-US" altLang="it-IT" sz="2200" b="0">
                <a:latin typeface="Calibri" panose="020F0502020204030204" pitchFamily="34" charset="0"/>
                <a:ea typeface="ＭＳ Ｐゴシック" panose="020B0600070205080204" pitchFamily="34" charset="-128"/>
              </a:rPr>
              <a:t>.</a:t>
            </a:r>
          </a:p>
        </p:txBody>
      </p:sp>
      <p:sp>
        <p:nvSpPr>
          <p:cNvPr id="243715" name="Rectangle 7">
            <a:extLst>
              <a:ext uri="{FF2B5EF4-FFF2-40B4-BE49-F238E27FC236}">
                <a16:creationId xmlns:a16="http://schemas.microsoft.com/office/drawing/2014/main" id="{9AFB6CE6-EFF2-4B1B-BE90-A4A9C9AD031D}"/>
              </a:ext>
            </a:extLst>
          </p:cNvPr>
          <p:cNvSpPr>
            <a:spLocks noChangeArrowheads="1"/>
          </p:cNvSpPr>
          <p:nvPr/>
        </p:nvSpPr>
        <p:spPr bwMode="auto">
          <a:xfrm>
            <a:off x="0" y="9858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The key principles: Types of plate boundaries</a:t>
            </a:r>
          </a:p>
        </p:txBody>
      </p:sp>
      <p:pic>
        <p:nvPicPr>
          <p:cNvPr id="243716" name="Picture 8">
            <a:extLst>
              <a:ext uri="{FF2B5EF4-FFF2-40B4-BE49-F238E27FC236}">
                <a16:creationId xmlns:a16="http://schemas.microsoft.com/office/drawing/2014/main" id="{B47AAC95-4A0A-451C-9EBA-88D1EF034C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2275" y="2278063"/>
            <a:ext cx="5468938" cy="428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3717" name="Rectangle 11">
            <a:extLst>
              <a:ext uri="{FF2B5EF4-FFF2-40B4-BE49-F238E27FC236}">
                <a16:creationId xmlns:a16="http://schemas.microsoft.com/office/drawing/2014/main" id="{D9C04F7B-2C93-4D54-865D-30BD10B158DF}"/>
              </a:ext>
            </a:extLst>
          </p:cNvPr>
          <p:cNvSpPr>
            <a:spLocks noChangeArrowheads="1"/>
          </p:cNvSpPr>
          <p:nvPr/>
        </p:nvSpPr>
        <p:spPr bwMode="auto">
          <a:xfrm>
            <a:off x="1763713" y="2406650"/>
            <a:ext cx="1584325" cy="1873250"/>
          </a:xfrm>
          <a:prstGeom prst="rect">
            <a:avLst/>
          </a:prstGeom>
          <a:noFill/>
          <a:ln w="222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Number Placeholder 9">
            <a:extLst>
              <a:ext uri="{FF2B5EF4-FFF2-40B4-BE49-F238E27FC236}">
                <a16:creationId xmlns:a16="http://schemas.microsoft.com/office/drawing/2014/main" id="{02EC7B5E-23D3-488D-96A6-65B4481485F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371A77-CC90-444B-BFB3-7CBCB390983C}" type="slidenum">
              <a:rPr lang="it-IT" altLang="it-IT" sz="1400" b="1" smtClean="0"/>
              <a:pPr>
                <a:spcBef>
                  <a:spcPct val="0"/>
                </a:spcBef>
                <a:buFontTx/>
                <a:buNone/>
              </a:pPr>
              <a:t>50</a:t>
            </a:fld>
            <a:endParaRPr lang="it-IT" altLang="it-IT" sz="1400" b="1"/>
          </a:p>
        </p:txBody>
      </p:sp>
      <p:pic>
        <p:nvPicPr>
          <p:cNvPr id="284675" name="Picture 2" descr="http://whatonearth.olehnielsen.dk/img/triple_junction_acapulco.jpg">
            <a:extLst>
              <a:ext uri="{FF2B5EF4-FFF2-40B4-BE49-F238E27FC236}">
                <a16:creationId xmlns:a16="http://schemas.microsoft.com/office/drawing/2014/main" id="{D3B0E43F-DC4F-483A-B713-E36744C735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3713" y="1341438"/>
            <a:ext cx="54006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0124689A-3B20-4216-A1A9-E452F212308A}"/>
              </a:ext>
            </a:extLst>
          </p:cNvPr>
          <p:cNvSpPr>
            <a:spLocks noChangeArrowheads="1"/>
          </p:cNvSpPr>
          <p:nvPr/>
        </p:nvSpPr>
        <p:spPr bwMode="auto">
          <a:xfrm>
            <a:off x="323850" y="909638"/>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Triple junctions</a:t>
            </a:r>
          </a:p>
        </p:txBody>
      </p:sp>
      <p:sp>
        <p:nvSpPr>
          <p:cNvPr id="285699" name="Rectangle 12">
            <a:extLst>
              <a:ext uri="{FF2B5EF4-FFF2-40B4-BE49-F238E27FC236}">
                <a16:creationId xmlns:a16="http://schemas.microsoft.com/office/drawing/2014/main" id="{AD375CE3-7B95-4BB1-A5C5-3BDE50106A1B}"/>
              </a:ext>
            </a:extLst>
          </p:cNvPr>
          <p:cNvSpPr>
            <a:spLocks noChangeArrowheads="1"/>
          </p:cNvSpPr>
          <p:nvPr/>
        </p:nvSpPr>
        <p:spPr bwMode="auto">
          <a:xfrm>
            <a:off x="250825" y="1366838"/>
            <a:ext cx="87852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2000" b="0">
                <a:latin typeface="Calibri" panose="020F0502020204030204" pitchFamily="34" charset="0"/>
              </a:rPr>
              <a:t> Many research papers discuss the stability or instability of the Mendocino and Queen Charlotte triple junctions that lie off western North America. These are the junctions (at the south and north ends, respectively) of the Juan de Fuca plate with the Pacific and North American plates and so are subjects of particular interest to North Americans because they involve the San Andreas Fault in California and the Queen Charlotte Fault in British Columbia,</a:t>
            </a:r>
          </a:p>
        </p:txBody>
      </p:sp>
      <p:pic>
        <p:nvPicPr>
          <p:cNvPr id="285700" name="Picture 4">
            <a:extLst>
              <a:ext uri="{FF2B5EF4-FFF2-40B4-BE49-F238E27FC236}">
                <a16:creationId xmlns:a16="http://schemas.microsoft.com/office/drawing/2014/main" id="{EEA03DB4-03AF-4D4E-80F7-424459E7D6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3573463"/>
            <a:ext cx="51847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Rectangle 6">
            <a:extLst>
              <a:ext uri="{FF2B5EF4-FFF2-40B4-BE49-F238E27FC236}">
                <a16:creationId xmlns:a16="http://schemas.microsoft.com/office/drawing/2014/main" id="{C8332EF7-84D4-4806-A90E-CD26304DD608}"/>
              </a:ext>
            </a:extLst>
          </p:cNvPr>
          <p:cNvSpPr>
            <a:spLocks noChangeArrowheads="1"/>
          </p:cNvSpPr>
          <p:nvPr/>
        </p:nvSpPr>
        <p:spPr bwMode="auto">
          <a:xfrm>
            <a:off x="3132138" y="3789363"/>
            <a:ext cx="1152525" cy="7191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b="0">
              <a:latin typeface="Calibri" panose="020F0502020204030204" pitchFamily="34" charset="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9005757E-923B-40CD-BF3C-110C6213E1E0}"/>
              </a:ext>
            </a:extLst>
          </p:cNvPr>
          <p:cNvSpPr>
            <a:spLocks noChangeArrowheads="1"/>
          </p:cNvSpPr>
          <p:nvPr/>
        </p:nvSpPr>
        <p:spPr bwMode="auto">
          <a:xfrm>
            <a:off x="339725" y="99377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Western N. America Tectonics</a:t>
            </a:r>
          </a:p>
        </p:txBody>
      </p:sp>
      <p:pic>
        <p:nvPicPr>
          <p:cNvPr id="373763" name="Picture 3">
            <a:extLst>
              <a:ext uri="{FF2B5EF4-FFF2-40B4-BE49-F238E27FC236}">
                <a16:creationId xmlns:a16="http://schemas.microsoft.com/office/drawing/2014/main" id="{29777750-D5D4-4E47-8CB9-FF9C041054CE}"/>
              </a:ext>
            </a:extLst>
          </p:cNvPr>
          <p:cNvPicPr>
            <a:picLocks noChangeAspect="1" noChangeArrowheads="1"/>
          </p:cNvPicPr>
          <p:nvPr/>
        </p:nvPicPr>
        <p:blipFill>
          <a:blip r:embed="rId3" cstate="print"/>
          <a:srcRect/>
          <a:stretch>
            <a:fillRect/>
          </a:stretch>
        </p:blipFill>
        <p:spPr bwMode="auto">
          <a:xfrm>
            <a:off x="410591" y="1451523"/>
            <a:ext cx="4163596" cy="5264046"/>
          </a:xfrm>
          <a:prstGeom prst="rect">
            <a:avLst/>
          </a:prstGeom>
          <a:noFill/>
          <a:scene3d>
            <a:camera prst="orthographicFront">
              <a:rot lat="10800000" lon="0" rev="0"/>
            </a:camera>
            <a:lightRig rig="threePt" dir="t"/>
          </a:scene3d>
        </p:spPr>
      </p:pic>
      <p:sp>
        <p:nvSpPr>
          <p:cNvPr id="287748" name="Rectangle 3">
            <a:extLst>
              <a:ext uri="{FF2B5EF4-FFF2-40B4-BE49-F238E27FC236}">
                <a16:creationId xmlns:a16="http://schemas.microsoft.com/office/drawing/2014/main" id="{A2B9E2E1-B9BE-49A8-A159-F8203DE2E415}"/>
              </a:ext>
            </a:extLst>
          </p:cNvPr>
          <p:cNvSpPr>
            <a:spLocks noChangeArrowheads="1"/>
          </p:cNvSpPr>
          <p:nvPr/>
        </p:nvSpPr>
        <p:spPr bwMode="auto">
          <a:xfrm>
            <a:off x="4714875" y="1787525"/>
            <a:ext cx="37449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2000" b="0">
                <a:latin typeface="Calibri" panose="020F0502020204030204" pitchFamily="34" charset="0"/>
              </a:rPr>
              <a:t>From 80 to 30 My Farallon plate subducted under west coast</a:t>
            </a:r>
          </a:p>
          <a:p>
            <a:pPr algn="just" eaLnBrk="1" hangingPunct="1">
              <a:lnSpc>
                <a:spcPct val="90000"/>
              </a:lnSpc>
              <a:buFontTx/>
              <a:buNone/>
            </a:pPr>
            <a:endParaRPr lang="en-US" altLang="it-IT" sz="2000" b="0">
              <a:latin typeface="Calibri" panose="020F0502020204030204" pitchFamily="34" charset="0"/>
            </a:endParaRPr>
          </a:p>
          <a:p>
            <a:pPr algn="just" eaLnBrk="1" hangingPunct="1">
              <a:lnSpc>
                <a:spcPct val="90000"/>
              </a:lnSpc>
            </a:pPr>
            <a:r>
              <a:rPr lang="en-US" altLang="it-IT" sz="2000" b="0">
                <a:latin typeface="Calibri" panose="020F0502020204030204" pitchFamily="34" charset="0"/>
              </a:rPr>
              <a:t>Juan de Fuca &amp; Cocos plates are remnants of Farallon plate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4C93A4CA-A6F0-4CC1-BABB-09E5184C6222}"/>
              </a:ext>
            </a:extLst>
          </p:cNvPr>
          <p:cNvSpPr>
            <a:spLocks noGrp="1" noChangeArrowheads="1"/>
          </p:cNvSpPr>
          <p:nvPr>
            <p:ph type="title" idx="4294967295"/>
          </p:nvPr>
        </p:nvSpPr>
        <p:spPr/>
        <p:txBody>
          <a:bodyPr anchor="b"/>
          <a:lstStyle/>
          <a:p>
            <a:pPr eaLnBrk="1" hangingPunct="1"/>
            <a:endParaRPr lang="it-IT" altLang="it-IT"/>
          </a:p>
        </p:txBody>
      </p:sp>
      <p:pic>
        <p:nvPicPr>
          <p:cNvPr id="289795" name="Picture 5">
            <a:extLst>
              <a:ext uri="{FF2B5EF4-FFF2-40B4-BE49-F238E27FC236}">
                <a16:creationId xmlns:a16="http://schemas.microsoft.com/office/drawing/2014/main" id="{775A5647-39D8-4629-B2E1-6774B654E1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775" y="898525"/>
            <a:ext cx="7837488"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3">
            <a:extLst>
              <a:ext uri="{FF2B5EF4-FFF2-40B4-BE49-F238E27FC236}">
                <a16:creationId xmlns:a16="http://schemas.microsoft.com/office/drawing/2014/main" id="{1F5B586B-F309-44B4-80B2-44FBE2554D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075" y="938213"/>
            <a:ext cx="7793038"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F7011C5E-3C6C-40FA-ACE9-1395EA9E569C}"/>
              </a:ext>
            </a:extLst>
          </p:cNvPr>
          <p:cNvSpPr>
            <a:spLocks noChangeArrowheads="1"/>
          </p:cNvSpPr>
          <p:nvPr/>
        </p:nvSpPr>
        <p:spPr bwMode="auto">
          <a:xfrm>
            <a:off x="323850" y="1176338"/>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RRR Triple junctions</a:t>
            </a:r>
          </a:p>
        </p:txBody>
      </p:sp>
      <p:sp>
        <p:nvSpPr>
          <p:cNvPr id="293891" name="Oval 10">
            <a:extLst>
              <a:ext uri="{FF2B5EF4-FFF2-40B4-BE49-F238E27FC236}">
                <a16:creationId xmlns:a16="http://schemas.microsoft.com/office/drawing/2014/main" id="{12C65026-D124-4E2D-942F-9C19A3E114B8}"/>
              </a:ext>
            </a:extLst>
          </p:cNvPr>
          <p:cNvSpPr>
            <a:spLocks noChangeArrowheads="1"/>
          </p:cNvSpPr>
          <p:nvPr/>
        </p:nvSpPr>
        <p:spPr bwMode="auto">
          <a:xfrm>
            <a:off x="5951538" y="5618163"/>
            <a:ext cx="381000" cy="381000"/>
          </a:xfrm>
          <a:prstGeom prst="ellipse">
            <a:avLst/>
          </a:prstGeom>
          <a:noFill/>
          <a:ln w="698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pic>
        <p:nvPicPr>
          <p:cNvPr id="293892" name="Picture 12">
            <a:extLst>
              <a:ext uri="{FF2B5EF4-FFF2-40B4-BE49-F238E27FC236}">
                <a16:creationId xmlns:a16="http://schemas.microsoft.com/office/drawing/2014/main" id="{2B5FE00E-FFB4-4ADC-A0EA-16DC687655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213" y="1968500"/>
            <a:ext cx="7769225" cy="4348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10">
            <a:extLst>
              <a:ext uri="{FF2B5EF4-FFF2-40B4-BE49-F238E27FC236}">
                <a16:creationId xmlns:a16="http://schemas.microsoft.com/office/drawing/2014/main" id="{740C4DD8-3EA5-43CC-AC52-FAF1D2154D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963" y="1125538"/>
            <a:ext cx="6481762" cy="5202237"/>
          </a:xfrm>
          <a:prstGeom prst="rect">
            <a:avLst/>
          </a:prstGeom>
          <a:solidFill>
            <a:schemeClr val="tx1"/>
          </a:solidFill>
          <a:ln w="9525">
            <a:solidFill>
              <a:schemeClr val="tx1"/>
            </a:solid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72436128-6ADD-4EA2-AC7D-2EF1C527A9D6}"/>
              </a:ext>
            </a:extLst>
          </p:cNvPr>
          <p:cNvSpPr>
            <a:spLocks noChangeArrowheads="1"/>
          </p:cNvSpPr>
          <p:nvPr/>
        </p:nvSpPr>
        <p:spPr bwMode="auto">
          <a:xfrm>
            <a:off x="323850" y="904875"/>
            <a:ext cx="799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Absolute Plate motion</a:t>
            </a:r>
          </a:p>
        </p:txBody>
      </p:sp>
      <p:sp>
        <p:nvSpPr>
          <p:cNvPr id="297987" name="Rectangle 3">
            <a:extLst>
              <a:ext uri="{FF2B5EF4-FFF2-40B4-BE49-F238E27FC236}">
                <a16:creationId xmlns:a16="http://schemas.microsoft.com/office/drawing/2014/main" id="{C424AE5C-98E2-435C-A4F3-3CC3609977BA}"/>
              </a:ext>
            </a:extLst>
          </p:cNvPr>
          <p:cNvSpPr>
            <a:spLocks noChangeArrowheads="1"/>
          </p:cNvSpPr>
          <p:nvPr/>
        </p:nvSpPr>
        <p:spPr bwMode="auto">
          <a:xfrm>
            <a:off x="179388" y="1312863"/>
            <a:ext cx="87852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1800" b="0">
                <a:latin typeface="Calibri" panose="020F0502020204030204" pitchFamily="34" charset="0"/>
              </a:rPr>
              <a:t>Although most of the volcanism on the Earth’s surface is associated with the boundaries of plates, along the mid-ocean ridges and subduction zones, some isolated volcanic island chains occur in the oceans (Fig. 2.19(a)). These chains of oceanic islands are unusual in several respects: they occur well away from the plate boundaries (i.e., they are intraplate volcanoes); the chemistry of the erupted lavas is significantly different from that of both mid-ocean ridge and subductionzone lavas; the active volcano may be at one end of the island chain, with the islands ageing with distance from that active volcano; and the island chains appear to be arcs of small circles. These features, taken together, are consistent with the volcanic islands having formed as the plate moved over what is colloquially called a </a:t>
            </a:r>
            <a:r>
              <a:rPr lang="en-US" altLang="it-IT" sz="1800" b="0">
                <a:solidFill>
                  <a:srgbClr val="CC0000"/>
                </a:solidFill>
                <a:latin typeface="Calibri" panose="020F0502020204030204" pitchFamily="34" charset="0"/>
              </a:rPr>
              <a:t>hotspot</a:t>
            </a:r>
            <a:r>
              <a:rPr lang="en-US" altLang="it-IT" sz="1800" b="0">
                <a:latin typeface="Calibri" panose="020F0502020204030204" pitchFamily="34" charset="0"/>
              </a:rPr>
              <a:t>, a place where melt rises from deep in the mantle.</a:t>
            </a:r>
          </a:p>
        </p:txBody>
      </p:sp>
      <p:pic>
        <p:nvPicPr>
          <p:cNvPr id="297988" name="Picture 2" descr="File:Prominent hotspots.png">
            <a:hlinkClick r:id="rId3"/>
            <a:extLst>
              <a:ext uri="{FF2B5EF4-FFF2-40B4-BE49-F238E27FC236}">
                <a16:creationId xmlns:a16="http://schemas.microsoft.com/office/drawing/2014/main" id="{E778CFA0-33C1-4053-AFAF-6097E9829E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34360"/>
          <a:stretch>
            <a:fillRect/>
          </a:stretch>
        </p:blipFill>
        <p:spPr bwMode="auto">
          <a:xfrm>
            <a:off x="1782763" y="3967163"/>
            <a:ext cx="5075237"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le 1">
            <a:extLst>
              <a:ext uri="{FF2B5EF4-FFF2-40B4-BE49-F238E27FC236}">
                <a16:creationId xmlns:a16="http://schemas.microsoft.com/office/drawing/2014/main" id="{3FEA5DD6-A441-423F-A863-447D8A713ACC}"/>
              </a:ext>
            </a:extLst>
          </p:cNvPr>
          <p:cNvSpPr>
            <a:spLocks noGrp="1" noChangeArrowheads="1"/>
          </p:cNvSpPr>
          <p:nvPr>
            <p:ph type="title" idx="4294967295"/>
          </p:nvPr>
        </p:nvSpPr>
        <p:spPr>
          <a:xfrm>
            <a:off x="660400" y="882650"/>
            <a:ext cx="7772400" cy="566738"/>
          </a:xfrm>
        </p:spPr>
        <p:txBody>
          <a:bodyPr/>
          <a:lstStyle/>
          <a:p>
            <a:pPr eaLnBrk="1" hangingPunct="1"/>
            <a:r>
              <a:rPr lang="en-US" altLang="it-IT" sz="2000">
                <a:latin typeface="Calibri" panose="020F0502020204030204" pitchFamily="34" charset="0"/>
              </a:rPr>
              <a:t>Hot Spots</a:t>
            </a:r>
          </a:p>
        </p:txBody>
      </p:sp>
      <p:sp>
        <p:nvSpPr>
          <p:cNvPr id="300035" name="Content Placeholder 2">
            <a:extLst>
              <a:ext uri="{FF2B5EF4-FFF2-40B4-BE49-F238E27FC236}">
                <a16:creationId xmlns:a16="http://schemas.microsoft.com/office/drawing/2014/main" id="{8921A4E0-AD3E-442C-BC4E-0F3B92744414}"/>
              </a:ext>
            </a:extLst>
          </p:cNvPr>
          <p:cNvSpPr>
            <a:spLocks noGrp="1" noChangeArrowheads="1"/>
          </p:cNvSpPr>
          <p:nvPr>
            <p:ph idx="4294967295"/>
          </p:nvPr>
        </p:nvSpPr>
        <p:spPr>
          <a:xfrm>
            <a:off x="555625" y="1368425"/>
            <a:ext cx="7772400" cy="4114800"/>
          </a:xfrm>
        </p:spPr>
        <p:txBody>
          <a:bodyPr/>
          <a:lstStyle/>
          <a:p>
            <a:pPr algn="just" eaLnBrk="1" hangingPunct="1">
              <a:lnSpc>
                <a:spcPct val="80000"/>
              </a:lnSpc>
            </a:pPr>
            <a:r>
              <a:rPr lang="en-US" altLang="it-IT" sz="2000">
                <a:latin typeface="Calibri" panose="020F0502020204030204" pitchFamily="34" charset="0"/>
              </a:rPr>
              <a:t>Hot Spots are places in the world where molten material from a source near the mantle-core boundary works its way up to the surface of the Earth</a:t>
            </a:r>
            <a:endParaRPr lang="en-US" altLang="it-IT" sz="3000">
              <a:latin typeface="Calibri" panose="020F0502020204030204" pitchFamily="34" charset="0"/>
            </a:endParaRPr>
          </a:p>
          <a:p>
            <a:pPr algn="just" eaLnBrk="1" hangingPunct="1">
              <a:lnSpc>
                <a:spcPct val="80000"/>
              </a:lnSpc>
            </a:pPr>
            <a:r>
              <a:rPr lang="en-US" altLang="it-IT" sz="2000">
                <a:latin typeface="Calibri" panose="020F0502020204030204" pitchFamily="34" charset="0"/>
              </a:rPr>
              <a:t>The molten material is not derived from the subduction of plates</a:t>
            </a:r>
          </a:p>
        </p:txBody>
      </p:sp>
      <p:sp>
        <p:nvSpPr>
          <p:cNvPr id="300036" name="Content Placeholder 2">
            <a:extLst>
              <a:ext uri="{FF2B5EF4-FFF2-40B4-BE49-F238E27FC236}">
                <a16:creationId xmlns:a16="http://schemas.microsoft.com/office/drawing/2014/main" id="{8E264061-615E-4A16-BC1E-DBE6CE64B169}"/>
              </a:ext>
            </a:extLst>
          </p:cNvPr>
          <p:cNvSpPr>
            <a:spLocks/>
          </p:cNvSpPr>
          <p:nvPr/>
        </p:nvSpPr>
        <p:spPr bwMode="auto">
          <a:xfrm>
            <a:off x="503238" y="26352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it-IT" sz="2000" b="0">
                <a:latin typeface="Calibri" panose="020F0502020204030204" pitchFamily="34" charset="0"/>
              </a:rPr>
              <a:t>Hawaii</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Yellowstone</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Galapagos Islands (pacific off South America)</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Iceland</a:t>
            </a:r>
          </a:p>
          <a:p>
            <a:pPr eaLnBrk="1" hangingPunct="1"/>
            <a:endParaRPr lang="en-US" altLang="it-IT" sz="2000" b="0">
              <a:latin typeface="Calibri" panose="020F0502020204030204" pitchFamily="34" charset="0"/>
            </a:endParaRPr>
          </a:p>
          <a:p>
            <a:pPr eaLnBrk="1" hangingPunct="1"/>
            <a:r>
              <a:rPr lang="en-US" altLang="it-IT" sz="2000" b="0">
                <a:latin typeface="Calibri" panose="020F0502020204030204" pitchFamily="34" charset="0"/>
              </a:rPr>
              <a:t>Azores  Atlantic (at junction between NA, Europe and African plate)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le 1">
            <a:extLst>
              <a:ext uri="{FF2B5EF4-FFF2-40B4-BE49-F238E27FC236}">
                <a16:creationId xmlns:a16="http://schemas.microsoft.com/office/drawing/2014/main" id="{CF8EC36F-FEFE-450B-BA90-00560BE5CCDB}"/>
              </a:ext>
            </a:extLst>
          </p:cNvPr>
          <p:cNvSpPr>
            <a:spLocks noGrp="1" noChangeArrowheads="1"/>
          </p:cNvSpPr>
          <p:nvPr>
            <p:ph type="title" idx="4294967295"/>
          </p:nvPr>
        </p:nvSpPr>
        <p:spPr>
          <a:xfrm>
            <a:off x="528638" y="857250"/>
            <a:ext cx="7772400" cy="566738"/>
          </a:xfrm>
        </p:spPr>
        <p:txBody>
          <a:bodyPr/>
          <a:lstStyle/>
          <a:p>
            <a:pPr eaLnBrk="1" hangingPunct="1"/>
            <a:r>
              <a:rPr lang="en-US" altLang="it-IT" sz="2000">
                <a:latin typeface="Calibri" panose="020F0502020204030204" pitchFamily="34" charset="0"/>
              </a:rPr>
              <a:t>Hot Spots</a:t>
            </a:r>
          </a:p>
        </p:txBody>
      </p:sp>
      <p:pic>
        <p:nvPicPr>
          <p:cNvPr id="301059" name="Picture 2" descr="Cross sectional view of Hawaii">
            <a:extLst>
              <a:ext uri="{FF2B5EF4-FFF2-40B4-BE49-F238E27FC236}">
                <a16:creationId xmlns:a16="http://schemas.microsoft.com/office/drawing/2014/main" id="{8FB13071-0BD9-4C46-BFBD-0B824D8A06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2250" y="1423988"/>
            <a:ext cx="5076825" cy="163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1060" name="Picture 7">
            <a:extLst>
              <a:ext uri="{FF2B5EF4-FFF2-40B4-BE49-F238E27FC236}">
                <a16:creationId xmlns:a16="http://schemas.microsoft.com/office/drawing/2014/main" id="{C1F53975-4D6F-4D15-9E38-549BB5081D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1423988"/>
            <a:ext cx="3805237" cy="318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1061" name="Rectangle 3">
            <a:extLst>
              <a:ext uri="{FF2B5EF4-FFF2-40B4-BE49-F238E27FC236}">
                <a16:creationId xmlns:a16="http://schemas.microsoft.com/office/drawing/2014/main" id="{70878BB4-4756-420D-9B2B-ABAD0B89ABBB}"/>
              </a:ext>
            </a:extLst>
          </p:cNvPr>
          <p:cNvSpPr>
            <a:spLocks noChangeArrowheads="1"/>
          </p:cNvSpPr>
          <p:nvPr/>
        </p:nvSpPr>
        <p:spPr bwMode="auto">
          <a:xfrm>
            <a:off x="3924300" y="3152775"/>
            <a:ext cx="51117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1800" b="0">
                <a:latin typeface="Calibri" panose="020F0502020204030204" pitchFamily="34" charset="0"/>
              </a:rPr>
              <a:t>There is an active volcano at the southeastern end of each of the island chains. The Emperor– Hawaiian seamount chain is the best defined and most studied. The ages of the seamounts increase steadily from Loihi (the youngest and at present active) a submarine volcano off the southeast coast of the main island of Hawaii, northwestwards through the Hawaiian chain. </a:t>
            </a:r>
          </a:p>
        </p:txBody>
      </p:sp>
      <p:sp>
        <p:nvSpPr>
          <p:cNvPr id="301062" name="Rectangle 3">
            <a:extLst>
              <a:ext uri="{FF2B5EF4-FFF2-40B4-BE49-F238E27FC236}">
                <a16:creationId xmlns:a16="http://schemas.microsoft.com/office/drawing/2014/main" id="{0BA1DD2F-6C11-4F18-A839-9028835C3120}"/>
              </a:ext>
            </a:extLst>
          </p:cNvPr>
          <p:cNvSpPr>
            <a:spLocks noChangeArrowheads="1"/>
          </p:cNvSpPr>
          <p:nvPr/>
        </p:nvSpPr>
        <p:spPr bwMode="auto">
          <a:xfrm>
            <a:off x="107950" y="5229225"/>
            <a:ext cx="88566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90000"/>
              </a:lnSpc>
            </a:pPr>
            <a:r>
              <a:rPr lang="en-US" altLang="it-IT" sz="1800" b="0">
                <a:latin typeface="Calibri" panose="020F0502020204030204" pitchFamily="34" charset="0"/>
              </a:rPr>
              <a:t>There is a pronounced change in strike of the chain where the volcanic rocks are about forty-three million years (43 Ma) old. The northern end of the Emperor seamount chain near the Kamchatka peninsula of Russia is 78 Ma old. The change in strike at 43 Ma can most simply be explained by a change in th direction of movement of the Pacific plate over the hotspot at that time.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Number Placeholder 9">
            <a:extLst>
              <a:ext uri="{FF2B5EF4-FFF2-40B4-BE49-F238E27FC236}">
                <a16:creationId xmlns:a16="http://schemas.microsoft.com/office/drawing/2014/main" id="{D4160275-CB67-416D-8F08-13A0F99C7C4F}"/>
              </a:ext>
            </a:extLst>
          </p:cNvPr>
          <p:cNvSpPr>
            <a:spLocks noGrp="1"/>
          </p:cNvSpPr>
          <p:nvPr>
            <p:ph type="sldNum" sz="quarter" idx="12"/>
          </p:nvPr>
        </p:nvSpPr>
        <p:spPr>
          <a:xfrm>
            <a:off x="6553200" y="62230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F6C3C2B-D262-46CA-A0DE-21646A53954D}" type="slidenum">
              <a:rPr lang="it-IT" altLang="it-IT" sz="1400" b="1" smtClean="0"/>
              <a:pPr>
                <a:spcBef>
                  <a:spcPct val="0"/>
                </a:spcBef>
                <a:buFontTx/>
                <a:buNone/>
              </a:pPr>
              <a:t>6</a:t>
            </a:fld>
            <a:endParaRPr lang="it-IT" altLang="it-IT" sz="1400" b="1"/>
          </a:p>
        </p:txBody>
      </p:sp>
      <p:sp>
        <p:nvSpPr>
          <p:cNvPr id="304131" name="Rectangle 1">
            <a:extLst>
              <a:ext uri="{FF2B5EF4-FFF2-40B4-BE49-F238E27FC236}">
                <a16:creationId xmlns:a16="http://schemas.microsoft.com/office/drawing/2014/main" id="{FE523948-D059-4EE1-9260-A89DF9F532D1}"/>
              </a:ext>
            </a:extLst>
          </p:cNvPr>
          <p:cNvSpPr>
            <a:spLocks noChangeArrowheads="1"/>
          </p:cNvSpPr>
          <p:nvPr/>
        </p:nvSpPr>
        <p:spPr bwMode="auto">
          <a:xfrm>
            <a:off x="1666875" y="1038225"/>
            <a:ext cx="6156325" cy="719138"/>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0">
                <a:latin typeface="Calibri" panose="020F0502020204030204" pitchFamily="34" charset="0"/>
              </a:rPr>
              <a:t>RELATIVE VELOCITY BETWEEN PLATES</a:t>
            </a:r>
          </a:p>
          <a:p>
            <a:pPr algn="ctr" eaLnBrk="1" hangingPunct="1">
              <a:spcBef>
                <a:spcPct val="0"/>
              </a:spcBef>
              <a:buFontTx/>
              <a:buNone/>
            </a:pPr>
            <a:r>
              <a:rPr lang="it-IT" altLang="it-IT" sz="2000" b="0">
                <a:latin typeface="Calibri" panose="020F0502020204030204" pitchFamily="34" charset="0"/>
              </a:rPr>
              <a:t>“ FLAT EARTH”</a:t>
            </a:r>
          </a:p>
        </p:txBody>
      </p:sp>
      <p:sp>
        <p:nvSpPr>
          <p:cNvPr id="304132" name="TextBox 4">
            <a:extLst>
              <a:ext uri="{FF2B5EF4-FFF2-40B4-BE49-F238E27FC236}">
                <a16:creationId xmlns:a16="http://schemas.microsoft.com/office/drawing/2014/main" id="{F90553BC-006C-4102-9581-2213EE934712}"/>
              </a:ext>
            </a:extLst>
          </p:cNvPr>
          <p:cNvSpPr txBox="1">
            <a:spLocks noChangeArrowheads="1"/>
          </p:cNvSpPr>
          <p:nvPr/>
        </p:nvSpPr>
        <p:spPr bwMode="auto">
          <a:xfrm>
            <a:off x="1016000" y="1795463"/>
            <a:ext cx="706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0">
                <a:latin typeface="Calibri" panose="020F0502020204030204" pitchFamily="34" charset="0"/>
              </a:rPr>
              <a:t>From a paper cut a triangle and move it relative to the paper itself</a:t>
            </a:r>
          </a:p>
        </p:txBody>
      </p:sp>
      <p:pic>
        <p:nvPicPr>
          <p:cNvPr id="304133" name="Picture 5">
            <a:extLst>
              <a:ext uri="{FF2B5EF4-FFF2-40B4-BE49-F238E27FC236}">
                <a16:creationId xmlns:a16="http://schemas.microsoft.com/office/drawing/2014/main" id="{96693E38-9599-4E6F-98FC-75F0C54584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9288" y="2378075"/>
            <a:ext cx="220345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4" name="Picture 6">
            <a:extLst>
              <a:ext uri="{FF2B5EF4-FFF2-40B4-BE49-F238E27FC236}">
                <a16:creationId xmlns:a16="http://schemas.microsoft.com/office/drawing/2014/main" id="{9DEB7F4B-004F-4A1A-9DE2-2D8131640D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8" y="4618038"/>
            <a:ext cx="264477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5" name="Picture 7">
            <a:extLst>
              <a:ext uri="{FF2B5EF4-FFF2-40B4-BE49-F238E27FC236}">
                <a16:creationId xmlns:a16="http://schemas.microsoft.com/office/drawing/2014/main" id="{266FC990-286F-470C-AC44-BDDBD0A511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51200" y="4486275"/>
            <a:ext cx="22177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4136" name="Group 13">
            <a:extLst>
              <a:ext uri="{FF2B5EF4-FFF2-40B4-BE49-F238E27FC236}">
                <a16:creationId xmlns:a16="http://schemas.microsoft.com/office/drawing/2014/main" id="{550EC7DE-B194-4058-B5BE-2737DADA63E7}"/>
              </a:ext>
            </a:extLst>
          </p:cNvPr>
          <p:cNvGrpSpPr>
            <a:grpSpLocks/>
          </p:cNvGrpSpPr>
          <p:nvPr/>
        </p:nvGrpSpPr>
        <p:grpSpPr bwMode="auto">
          <a:xfrm>
            <a:off x="6080125" y="2420938"/>
            <a:ext cx="2255838" cy="2270125"/>
            <a:chOff x="6080656" y="2421467"/>
            <a:chExt cx="2254670" cy="2270125"/>
          </a:xfrm>
        </p:grpSpPr>
        <p:sp>
          <p:nvSpPr>
            <p:cNvPr id="304137" name="TextBox 9">
              <a:extLst>
                <a:ext uri="{FF2B5EF4-FFF2-40B4-BE49-F238E27FC236}">
                  <a16:creationId xmlns:a16="http://schemas.microsoft.com/office/drawing/2014/main" id="{25BF7CF5-C1D0-4A61-BD1B-7C69F586FC66}"/>
                </a:ext>
              </a:extLst>
            </p:cNvPr>
            <p:cNvSpPr txBox="1">
              <a:spLocks noChangeArrowheads="1"/>
            </p:cNvSpPr>
            <p:nvPr/>
          </p:nvSpPr>
          <p:spPr bwMode="auto">
            <a:xfrm>
              <a:off x="6273800" y="2421467"/>
              <a:ext cx="206152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b="0">
                  <a:latin typeface="Calibri" panose="020F0502020204030204" pitchFamily="34" charset="0"/>
                </a:rPr>
                <a:t>Symbol of edges:</a:t>
              </a:r>
            </a:p>
            <a:p>
              <a:pPr algn="ctr" eaLnBrk="1" hangingPunct="1">
                <a:spcBef>
                  <a:spcPct val="0"/>
                </a:spcBef>
                <a:buFontTx/>
                <a:buNone/>
              </a:pPr>
              <a:endParaRPr lang="it-IT" altLang="it-IT" sz="2000" b="0">
                <a:latin typeface="Calibri" panose="020F0502020204030204" pitchFamily="34" charset="0"/>
              </a:endParaRPr>
            </a:p>
            <a:p>
              <a:pPr algn="ctr" eaLnBrk="1" hangingPunct="1">
                <a:spcBef>
                  <a:spcPct val="0"/>
                </a:spcBef>
                <a:buFontTx/>
                <a:buNone/>
              </a:pPr>
              <a:r>
                <a:rPr lang="it-IT" altLang="it-IT" sz="2000" b="0">
                  <a:latin typeface="Calibri" panose="020F0502020204030204" pitchFamily="34" charset="0"/>
                </a:rPr>
                <a:t>Ridge</a:t>
              </a:r>
            </a:p>
            <a:p>
              <a:pPr algn="ctr" eaLnBrk="1" hangingPunct="1">
                <a:spcBef>
                  <a:spcPct val="0"/>
                </a:spcBef>
                <a:buFontTx/>
                <a:buNone/>
              </a:pPr>
              <a:endParaRPr lang="it-IT" altLang="it-IT" sz="2000" b="0">
                <a:latin typeface="Calibri" panose="020F0502020204030204" pitchFamily="34" charset="0"/>
              </a:endParaRPr>
            </a:p>
            <a:p>
              <a:pPr algn="ctr" eaLnBrk="1" hangingPunct="1">
                <a:spcBef>
                  <a:spcPct val="0"/>
                </a:spcBef>
                <a:buFontTx/>
                <a:buNone/>
              </a:pPr>
              <a:r>
                <a:rPr lang="it-IT" altLang="it-IT" sz="2000" b="0">
                  <a:latin typeface="Calibri" panose="020F0502020204030204" pitchFamily="34" charset="0"/>
                </a:rPr>
                <a:t>Trench </a:t>
              </a:r>
            </a:p>
            <a:p>
              <a:pPr algn="ctr" eaLnBrk="1" hangingPunct="1">
                <a:spcBef>
                  <a:spcPct val="0"/>
                </a:spcBef>
                <a:buFontTx/>
                <a:buNone/>
              </a:pPr>
              <a:endParaRPr lang="it-IT" altLang="it-IT" sz="2000" b="0">
                <a:latin typeface="Calibri" panose="020F0502020204030204" pitchFamily="34" charset="0"/>
              </a:endParaRPr>
            </a:p>
            <a:p>
              <a:pPr algn="ctr" eaLnBrk="1" hangingPunct="1">
                <a:spcBef>
                  <a:spcPct val="0"/>
                </a:spcBef>
                <a:buFontTx/>
                <a:buNone/>
              </a:pPr>
              <a:r>
                <a:rPr lang="it-IT" altLang="it-IT" sz="2000" b="0">
                  <a:latin typeface="Calibri" panose="020F0502020204030204" pitchFamily="34" charset="0"/>
                </a:rPr>
                <a:t>     Transform fault</a:t>
              </a:r>
            </a:p>
          </p:txBody>
        </p:sp>
        <p:pic>
          <p:nvPicPr>
            <p:cNvPr id="304138" name="Picture 9">
              <a:extLst>
                <a:ext uri="{FF2B5EF4-FFF2-40B4-BE49-F238E27FC236}">
                  <a16:creationId xmlns:a16="http://schemas.microsoft.com/office/drawing/2014/main" id="{FE078820-D4D7-4B4C-8A05-18ACA9B1337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0288" y="2938463"/>
              <a:ext cx="428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9" name="Picture 10">
              <a:extLst>
                <a:ext uri="{FF2B5EF4-FFF2-40B4-BE49-F238E27FC236}">
                  <a16:creationId xmlns:a16="http://schemas.microsoft.com/office/drawing/2014/main" id="{C547930D-7456-4C95-B2FB-2643DB21633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9663" y="3509431"/>
              <a:ext cx="371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40" name="Picture 11">
              <a:extLst>
                <a:ext uri="{FF2B5EF4-FFF2-40B4-BE49-F238E27FC236}">
                  <a16:creationId xmlns:a16="http://schemas.microsoft.com/office/drawing/2014/main" id="{C378D2C4-B13B-4644-A98F-99D95D49CAA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80656" y="4062942"/>
              <a:ext cx="5048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Number Placeholder 9">
            <a:extLst>
              <a:ext uri="{FF2B5EF4-FFF2-40B4-BE49-F238E27FC236}">
                <a16:creationId xmlns:a16="http://schemas.microsoft.com/office/drawing/2014/main" id="{F6450C3B-A3D9-48D9-9F0C-FD8519B8919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01A851-35A1-48BE-8037-F8097C70713A}" type="slidenum">
              <a:rPr lang="it-IT" altLang="it-IT" sz="1400" b="1" smtClean="0"/>
              <a:pPr>
                <a:spcBef>
                  <a:spcPct val="0"/>
                </a:spcBef>
                <a:buFontTx/>
                <a:buNone/>
              </a:pPr>
              <a:t>60</a:t>
            </a:fld>
            <a:endParaRPr lang="it-IT" altLang="it-IT" sz="1400" b="1"/>
          </a:p>
        </p:txBody>
      </p:sp>
      <p:pic>
        <p:nvPicPr>
          <p:cNvPr id="302083" name="Picture 2" descr="http://volcano.oregonstate.edu/oldroot/education/vwlessons/hot_spot_pics/Matt%27s_Island_Diagram.gif">
            <a:extLst>
              <a:ext uri="{FF2B5EF4-FFF2-40B4-BE49-F238E27FC236}">
                <a16:creationId xmlns:a16="http://schemas.microsoft.com/office/drawing/2014/main" id="{C88A05E3-3D1D-4CD2-8D3C-47C2887779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3350" y="1628775"/>
            <a:ext cx="56896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C242AA6B-B82D-4697-B9B4-DD0BE9C37ED7}"/>
              </a:ext>
            </a:extLst>
          </p:cNvPr>
          <p:cNvSpPr>
            <a:spLocks noChangeArrowheads="1"/>
          </p:cNvSpPr>
          <p:nvPr/>
        </p:nvSpPr>
        <p:spPr bwMode="auto">
          <a:xfrm>
            <a:off x="579438" y="979488"/>
            <a:ext cx="799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Model HS3-NUVEL-1A</a:t>
            </a:r>
          </a:p>
        </p:txBody>
      </p:sp>
      <p:pic>
        <p:nvPicPr>
          <p:cNvPr id="303107" name="Picture 3">
            <a:extLst>
              <a:ext uri="{FF2B5EF4-FFF2-40B4-BE49-F238E27FC236}">
                <a16:creationId xmlns:a16="http://schemas.microsoft.com/office/drawing/2014/main" id="{F767DF85-5F12-426C-AD52-EFB4E0C82C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675" y="1554163"/>
            <a:ext cx="4248150" cy="3133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3108" name="Rectangle 4">
            <a:extLst>
              <a:ext uri="{FF2B5EF4-FFF2-40B4-BE49-F238E27FC236}">
                <a16:creationId xmlns:a16="http://schemas.microsoft.com/office/drawing/2014/main" id="{7AD21D34-A3C4-45D5-995D-5791DD056E96}"/>
              </a:ext>
            </a:extLst>
          </p:cNvPr>
          <p:cNvSpPr>
            <a:spLocks noChangeArrowheads="1"/>
          </p:cNvSpPr>
          <p:nvPr/>
        </p:nvSpPr>
        <p:spPr bwMode="auto">
          <a:xfrm>
            <a:off x="4695825" y="1570038"/>
            <a:ext cx="4248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800" b="0">
                <a:latin typeface="Calibri" panose="020F0502020204030204" pitchFamily="34" charset="0"/>
              </a:rPr>
              <a:t>Combine multiple observations and solve for best-fitting rigid plate motions</a:t>
            </a:r>
          </a:p>
          <a:p>
            <a:pPr algn="just" eaLnBrk="1" hangingPunct="1">
              <a:spcBef>
                <a:spcPct val="0"/>
              </a:spcBef>
            </a:pPr>
            <a:r>
              <a:rPr lang="it-IT" altLang="it-IT" sz="1800" b="0">
                <a:latin typeface="Calibri" panose="020F0502020204030204" pitchFamily="34" charset="0"/>
              </a:rPr>
              <a:t> 277 ridge spreading rates</a:t>
            </a:r>
          </a:p>
          <a:p>
            <a:pPr algn="just" eaLnBrk="1" hangingPunct="1">
              <a:spcBef>
                <a:spcPct val="0"/>
              </a:spcBef>
            </a:pPr>
            <a:r>
              <a:rPr lang="it-IT" altLang="it-IT" sz="1800" b="0">
                <a:latin typeface="Calibri" panose="020F0502020204030204" pitchFamily="34" charset="0"/>
              </a:rPr>
              <a:t> 121 ocean transform-fault azimuths</a:t>
            </a:r>
          </a:p>
          <a:p>
            <a:pPr algn="just" eaLnBrk="1" hangingPunct="1">
              <a:spcBef>
                <a:spcPct val="0"/>
              </a:spcBef>
            </a:pPr>
            <a:r>
              <a:rPr lang="it-IT" altLang="it-IT" sz="1800" b="0">
                <a:latin typeface="Calibri" panose="020F0502020204030204" pitchFamily="34" charset="0"/>
              </a:rPr>
              <a:t> 724 earthquake slip vectors</a:t>
            </a:r>
          </a:p>
        </p:txBody>
      </p:sp>
      <p:pic>
        <p:nvPicPr>
          <p:cNvPr id="303109" name="Picture 5">
            <a:extLst>
              <a:ext uri="{FF2B5EF4-FFF2-40B4-BE49-F238E27FC236}">
                <a16:creationId xmlns:a16="http://schemas.microsoft.com/office/drawing/2014/main" id="{566E5E0D-2DAC-412C-A69D-4502F473D4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4286250"/>
            <a:ext cx="4791075" cy="2473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85E3C5C4-DD43-4226-B46A-5A575A6F878E}"/>
              </a:ext>
            </a:extLst>
          </p:cNvPr>
          <p:cNvSpPr>
            <a:spLocks noChangeArrowheads="1"/>
          </p:cNvSpPr>
          <p:nvPr/>
        </p:nvSpPr>
        <p:spPr bwMode="auto">
          <a:xfrm>
            <a:off x="0" y="9001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spherical earth: Rotation axes and rotation poles</a:t>
            </a:r>
          </a:p>
        </p:txBody>
      </p:sp>
      <p:sp>
        <p:nvSpPr>
          <p:cNvPr id="333827" name="Rectangle 3">
            <a:extLst>
              <a:ext uri="{FF2B5EF4-FFF2-40B4-BE49-F238E27FC236}">
                <a16:creationId xmlns:a16="http://schemas.microsoft.com/office/drawing/2014/main" id="{5EBCFD91-3287-4A51-8009-C16BA4ABE218}"/>
              </a:ext>
            </a:extLst>
          </p:cNvPr>
          <p:cNvSpPr>
            <a:spLocks noChangeArrowheads="1"/>
          </p:cNvSpPr>
          <p:nvPr/>
        </p:nvSpPr>
        <p:spPr bwMode="auto">
          <a:xfrm>
            <a:off x="95250" y="1362075"/>
            <a:ext cx="90487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a:solidFill>
                  <a:srgbClr val="CC0000"/>
                </a:solidFill>
                <a:latin typeface="Calibri" panose="020F0502020204030204" pitchFamily="34" charset="0"/>
              </a:rPr>
              <a:t> Euler’s fixed point theorem</a:t>
            </a:r>
            <a:r>
              <a:rPr lang="en-US" altLang="it-IT" sz="2000" b="0">
                <a:latin typeface="Calibri" panose="020F0502020204030204" pitchFamily="34" charset="0"/>
              </a:rPr>
              <a:t>: “The most general displacement of a rigid body with a fixed point is equivalent to a rotation about an axis trought that fixed”</a:t>
            </a:r>
            <a:endParaRPr lang="en-US" altLang="it-IT" sz="2000" b="0">
              <a:solidFill>
                <a:srgbClr val="CC0000"/>
              </a:solidFill>
              <a:latin typeface="Calibri" panose="020F0502020204030204" pitchFamily="34" charset="0"/>
              <a:ea typeface="ＭＳ Ｐゴシック" panose="020B0600070205080204" pitchFamily="34" charset="-128"/>
            </a:endParaRPr>
          </a:p>
          <a:p>
            <a:pPr algn="just">
              <a:spcBef>
                <a:spcPct val="0"/>
              </a:spcBef>
            </a:pPr>
            <a:r>
              <a:rPr lang="en-US" altLang="it-IT" sz="2000" b="0">
                <a:solidFill>
                  <a:srgbClr val="CC0000"/>
                </a:solidFill>
                <a:latin typeface="Calibri" panose="020F0502020204030204" pitchFamily="34" charset="0"/>
                <a:ea typeface="ＭＳ Ｐゴシック" panose="020B0600070205080204" pitchFamily="34" charset="-128"/>
              </a:rPr>
              <a:t> Euler’s fixed point theorem</a:t>
            </a:r>
            <a:r>
              <a:rPr lang="en-US" altLang="it-IT" sz="2000" b="0">
                <a:latin typeface="Calibri" panose="020F0502020204030204" pitchFamily="34" charset="0"/>
                <a:ea typeface="ＭＳ Ｐゴシック" panose="020B0600070205080204" pitchFamily="34" charset="-128"/>
              </a:rPr>
              <a:t>: “Every displacement from one position to another on the surface earth can be regarded as a rotation about a suitably chosen axis passing through the center of the earth.”</a:t>
            </a:r>
          </a:p>
          <a:p>
            <a:pPr algn="just">
              <a:spcBef>
                <a:spcPct val="0"/>
              </a:spcBef>
            </a:pPr>
            <a:r>
              <a:rPr lang="en-US" altLang="it-IT" sz="2000" b="0">
                <a:latin typeface="Calibri" panose="020F0502020204030204" pitchFamily="34" charset="0"/>
                <a:ea typeface="ＭＳ Ｐゴシック" panose="020B0600070205080204" pitchFamily="34" charset="-128"/>
              </a:rPr>
              <a:t> The </a:t>
            </a:r>
            <a:r>
              <a:rPr lang="en-US" altLang="it-IT" sz="2000" b="0">
                <a:solidFill>
                  <a:srgbClr val="CC0000"/>
                </a:solidFill>
                <a:latin typeface="Calibri" panose="020F0502020204030204" pitchFamily="34" charset="0"/>
                <a:ea typeface="ＭＳ Ｐゴシック" panose="020B0600070205080204" pitchFamily="34" charset="-128"/>
              </a:rPr>
              <a:t>axis of rotation</a:t>
            </a:r>
            <a:r>
              <a:rPr lang="en-US" altLang="it-IT" sz="2000" b="0">
                <a:latin typeface="Calibri" panose="020F0502020204030204" pitchFamily="34" charset="0"/>
                <a:ea typeface="ＭＳ Ｐゴシック" panose="020B0600070205080204" pitchFamily="34" charset="-128"/>
              </a:rPr>
              <a:t> is the suitably chosen axis passing through the center of the earth.</a:t>
            </a:r>
          </a:p>
          <a:p>
            <a:pPr algn="just">
              <a:spcBef>
                <a:spcPct val="0"/>
              </a:spcBef>
            </a:pPr>
            <a:r>
              <a:rPr lang="en-US" altLang="it-IT" sz="2000" b="0">
                <a:latin typeface="Calibri" panose="020F0502020204030204" pitchFamily="34" charset="0"/>
                <a:ea typeface="ＭＳ Ｐゴシック" panose="020B0600070205080204" pitchFamily="34" charset="-128"/>
              </a:rPr>
              <a:t> The </a:t>
            </a:r>
            <a:r>
              <a:rPr lang="en-US" altLang="it-IT" sz="2000" b="0">
                <a:solidFill>
                  <a:srgbClr val="CC0000"/>
                </a:solidFill>
                <a:latin typeface="Calibri" panose="020F0502020204030204" pitchFamily="34" charset="0"/>
                <a:ea typeface="ＭＳ Ｐゴシック" panose="020B0600070205080204" pitchFamily="34" charset="-128"/>
              </a:rPr>
              <a:t>poles of rotation</a:t>
            </a:r>
            <a:r>
              <a:rPr lang="en-US" altLang="it-IT" sz="2000" b="0">
                <a:latin typeface="Calibri" panose="020F0502020204030204" pitchFamily="34" charset="0"/>
                <a:ea typeface="ＭＳ Ｐゴシック" panose="020B0600070205080204" pitchFamily="34" charset="-128"/>
              </a:rPr>
              <a:t> or the </a:t>
            </a:r>
            <a:r>
              <a:rPr lang="en-US" altLang="it-IT" sz="2000" b="0">
                <a:solidFill>
                  <a:srgbClr val="CC0000"/>
                </a:solidFill>
                <a:latin typeface="Calibri" panose="020F0502020204030204" pitchFamily="34" charset="0"/>
                <a:ea typeface="ＭＳ Ｐゴシック" panose="020B0600070205080204" pitchFamily="34" charset="-128"/>
              </a:rPr>
              <a:t>Euler’s poles</a:t>
            </a:r>
            <a:r>
              <a:rPr lang="en-US" altLang="it-IT" sz="2000" b="0">
                <a:latin typeface="Calibri" panose="020F0502020204030204" pitchFamily="34" charset="0"/>
                <a:ea typeface="ＭＳ Ｐゴシック" panose="020B0600070205080204" pitchFamily="34" charset="-128"/>
              </a:rPr>
              <a:t> are the two points where the axis of rotation cuts through the earth surface.</a:t>
            </a:r>
          </a:p>
        </p:txBody>
      </p:sp>
      <p:pic>
        <p:nvPicPr>
          <p:cNvPr id="333828" name="Picture 5" descr="Plate15">
            <a:extLst>
              <a:ext uri="{FF2B5EF4-FFF2-40B4-BE49-F238E27FC236}">
                <a16:creationId xmlns:a16="http://schemas.microsoft.com/office/drawing/2014/main" id="{3588D64A-3EAF-4F28-84C3-EB686CE478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4195763"/>
            <a:ext cx="2881313" cy="2624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3829" name="Rectangle 6">
            <a:extLst>
              <a:ext uri="{FF2B5EF4-FFF2-40B4-BE49-F238E27FC236}">
                <a16:creationId xmlns:a16="http://schemas.microsoft.com/office/drawing/2014/main" id="{7F4145BC-0AA1-4B18-8536-1418309FCAD6}"/>
              </a:ext>
            </a:extLst>
          </p:cNvPr>
          <p:cNvSpPr>
            <a:spLocks noChangeArrowheads="1"/>
          </p:cNvSpPr>
          <p:nvPr/>
        </p:nvSpPr>
        <p:spPr bwMode="auto">
          <a:xfrm>
            <a:off x="3419475" y="4530725"/>
            <a:ext cx="56165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800" b="0">
                <a:latin typeface="Calibri" panose="020F0502020204030204" pitchFamily="34" charset="0"/>
                <a:ea typeface="ＭＳ Ｐゴシック" panose="020B0600070205080204" pitchFamily="34" charset="-128"/>
              </a:rPr>
              <a:t>The magnitude of the angular velocity about the axis then define the magnitude of the relative motion between the two plates. Angular velocity behave as a vector, the relative motion between two plates can be written as: </a:t>
            </a:r>
            <a:r>
              <a:rPr lang="en-US" altLang="it-IT" sz="1800">
                <a:latin typeface="Calibri" panose="020F0502020204030204" pitchFamily="34" charset="0"/>
                <a:ea typeface="ＭＳ Ｐゴシック" panose="020B0600070205080204" pitchFamily="34" charset="-128"/>
                <a:sym typeface="Symbol" panose="05050102010706020507" pitchFamily="18" charset="2"/>
              </a:rPr>
              <a:t></a:t>
            </a:r>
            <a:r>
              <a:rPr lang="en-US" altLang="it-IT" sz="18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800">
                <a:latin typeface="Calibri" panose="020F0502020204030204" pitchFamily="34" charset="0"/>
                <a:ea typeface="ＭＳ Ｐゴシック" panose="020B0600070205080204" pitchFamily="34" charset="-128"/>
                <a:sym typeface="Symbol" panose="05050102010706020507" pitchFamily="18" charset="2"/>
              </a:rPr>
              <a:t>k</a:t>
            </a:r>
            <a:r>
              <a:rPr lang="en-US" altLang="it-IT" sz="1800" b="0">
                <a:latin typeface="Calibri" panose="020F0502020204030204" pitchFamily="34" charset="0"/>
                <a:ea typeface="ＭＳ Ｐゴシック" panose="020B0600070205080204" pitchFamily="34" charset="-128"/>
              </a:rPr>
              <a:t> , where </a:t>
            </a:r>
            <a:r>
              <a:rPr lang="en-US" altLang="it-IT" sz="1800">
                <a:latin typeface="Calibri" panose="020F0502020204030204" pitchFamily="34" charset="0"/>
                <a:sym typeface="Symbol" panose="05050102010706020507" pitchFamily="18" charset="2"/>
              </a:rPr>
              <a:t>k</a:t>
            </a:r>
            <a:r>
              <a:rPr lang="en-US" altLang="it-IT" sz="1800" b="0">
                <a:latin typeface="Calibri" panose="020F0502020204030204" pitchFamily="34" charset="0"/>
                <a:ea typeface="ＭＳ Ｐゴシック" panose="020B0600070205080204" pitchFamily="34" charset="-128"/>
              </a:rPr>
              <a:t> is unit vector along the rotation axis and </a:t>
            </a:r>
            <a:r>
              <a:rPr lang="en-US" altLang="it-IT" sz="1800" b="0">
                <a:latin typeface="Calibri" panose="020F0502020204030204" pitchFamily="34" charset="0"/>
                <a:sym typeface="Symbol" panose="05050102010706020507" pitchFamily="18" charset="2"/>
              </a:rPr>
              <a:t></a:t>
            </a:r>
            <a:r>
              <a:rPr lang="en-US" altLang="it-IT" sz="1800" b="0">
                <a:latin typeface="Calibri" panose="020F0502020204030204" pitchFamily="34" charset="0"/>
                <a:ea typeface="ＭＳ Ｐゴシック" panose="020B0600070205080204" pitchFamily="34" charset="-128"/>
              </a:rPr>
              <a:t> is the angular velocity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31B916A3-895E-4F26-BDB9-CF48A036883B}"/>
              </a:ext>
            </a:extLst>
          </p:cNvPr>
          <p:cNvSpPr>
            <a:spLocks noChangeArrowheads="1"/>
          </p:cNvSpPr>
          <p:nvPr/>
        </p:nvSpPr>
        <p:spPr bwMode="auto">
          <a:xfrm>
            <a:off x="80963" y="93027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Plate tectonics on a spherical earth: Angular velocity and relative velocity</a:t>
            </a:r>
          </a:p>
        </p:txBody>
      </p:sp>
      <p:pic>
        <p:nvPicPr>
          <p:cNvPr id="335875" name="Picture 8">
            <a:extLst>
              <a:ext uri="{FF2B5EF4-FFF2-40B4-BE49-F238E27FC236}">
                <a16:creationId xmlns:a16="http://schemas.microsoft.com/office/drawing/2014/main" id="{F94B63C6-C12D-4BD7-9B09-4CB378C7D6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350" y="1335088"/>
            <a:ext cx="6769100" cy="2703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5876" name="Rectangle 14">
            <a:extLst>
              <a:ext uri="{FF2B5EF4-FFF2-40B4-BE49-F238E27FC236}">
                <a16:creationId xmlns:a16="http://schemas.microsoft.com/office/drawing/2014/main" id="{ED130B57-A5E9-4123-94D4-5F31C526AAAF}"/>
              </a:ext>
            </a:extLst>
          </p:cNvPr>
          <p:cNvSpPr>
            <a:spLocks noChangeArrowheads="1"/>
          </p:cNvSpPr>
          <p:nvPr/>
        </p:nvSpPr>
        <p:spPr bwMode="auto">
          <a:xfrm>
            <a:off x="260350" y="4143375"/>
            <a:ext cx="87137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a:latin typeface="Calibri" panose="020F0502020204030204" pitchFamily="34" charset="0"/>
                <a:ea typeface="ＭＳ Ｐゴシック" panose="020B0600070205080204" pitchFamily="34" charset="-128"/>
              </a:rPr>
              <a:t> </a:t>
            </a:r>
            <a:r>
              <a:rPr lang="en-US" altLang="it-IT" sz="1600" b="0">
                <a:latin typeface="Calibri" panose="020F0502020204030204" pitchFamily="34" charset="0"/>
                <a:ea typeface="ＭＳ Ｐゴシック" panose="020B0600070205080204" pitchFamily="34" charset="-128"/>
              </a:rPr>
              <a:t>The movement of plates on the surface of the Earth. (a) The lines of latitude of rotation around the rotation poles are small circles (shown dashed) whereas the lines of longitude of rotation are great circles (i.e., circles with the same diameter as the Earth). (b) Constructive, destructive and conservative boundaries between plates A and B. Plate B is assumed to be fixed so that the motion of plate A is relative to plate B. The visible rotation pole is positive (motion is anticlockwise when viewed from outside the Earth). Note that the spreading and subduction rates increase with distance from the rotation pole. The transform fault is an arc of a small circle (shown dashed) and thus is perpendicular to the ridge axis. As the plate boundary passes the rotation pole, the boundary changes from constructive to destructive, i.e. from ridge to subduction zone. (c) A cross section through the centre of the Earth O. P and N are the positive and negative rotation poles, and X is a point on the plate boundary.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D76C12D5-D18E-4D80-BFAD-9EDDD18C672B}"/>
              </a:ext>
            </a:extLst>
          </p:cNvPr>
          <p:cNvSpPr>
            <a:spLocks noChangeArrowheads="1"/>
          </p:cNvSpPr>
          <p:nvPr/>
        </p:nvSpPr>
        <p:spPr bwMode="auto">
          <a:xfrm>
            <a:off x="36513" y="9890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Plate tectonics on a spherical earth: Angular velocity and relative velocity</a:t>
            </a:r>
          </a:p>
        </p:txBody>
      </p:sp>
      <p:grpSp>
        <p:nvGrpSpPr>
          <p:cNvPr id="337923" name="Group 7">
            <a:extLst>
              <a:ext uri="{FF2B5EF4-FFF2-40B4-BE49-F238E27FC236}">
                <a16:creationId xmlns:a16="http://schemas.microsoft.com/office/drawing/2014/main" id="{011408E2-7B5C-43A1-9D9B-B02543259EB0}"/>
              </a:ext>
            </a:extLst>
          </p:cNvPr>
          <p:cNvGrpSpPr>
            <a:grpSpLocks/>
          </p:cNvGrpSpPr>
          <p:nvPr/>
        </p:nvGrpSpPr>
        <p:grpSpPr bwMode="auto">
          <a:xfrm>
            <a:off x="250825" y="4281488"/>
            <a:ext cx="8713788" cy="2400300"/>
            <a:chOff x="158" y="2115"/>
            <a:chExt cx="5489" cy="1512"/>
          </a:xfrm>
        </p:grpSpPr>
        <p:sp>
          <p:nvSpPr>
            <p:cNvPr id="337925" name="Rectangle 4">
              <a:extLst>
                <a:ext uri="{FF2B5EF4-FFF2-40B4-BE49-F238E27FC236}">
                  <a16:creationId xmlns:a16="http://schemas.microsoft.com/office/drawing/2014/main" id="{18167947-9F9F-489F-8E9C-CB6AD40E05D8}"/>
                </a:ext>
              </a:extLst>
            </p:cNvPr>
            <p:cNvSpPr>
              <a:spLocks noChangeArrowheads="1"/>
            </p:cNvSpPr>
            <p:nvPr/>
          </p:nvSpPr>
          <p:spPr bwMode="auto">
            <a:xfrm>
              <a:off x="158" y="2115"/>
              <a:ext cx="5489"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200" b="0">
                  <a:latin typeface="Calibri" panose="020F0502020204030204" pitchFamily="34" charset="0"/>
                  <a:ea typeface="ＭＳ Ｐゴシック" panose="020B0600070205080204" pitchFamily="34" charset="-128"/>
                </a:rPr>
                <a:t> </a:t>
              </a:r>
              <a:r>
                <a:rPr lang="en-US" altLang="it-IT" sz="1600" b="0">
                  <a:latin typeface="Calibri" panose="020F0502020204030204" pitchFamily="34" charset="0"/>
                  <a:ea typeface="ＭＳ Ｐゴシック" panose="020B0600070205080204" pitchFamily="34" charset="-128"/>
                </a:rPr>
                <a:t>The relative velocity,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 of a certain point on the earth surface is a function of the angular velocity,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 according to:</a:t>
              </a:r>
            </a:p>
            <a:p>
              <a:pPr>
                <a:spcBef>
                  <a:spcPct val="0"/>
                </a:spcBef>
                <a:buFontTx/>
                <a:buNone/>
              </a:pPr>
              <a:endParaRPr lang="en-US" altLang="it-IT" sz="1600" b="0">
                <a:latin typeface="Calibri" panose="020F0502020204030204" pitchFamily="34" charset="0"/>
                <a:ea typeface="ＭＳ Ｐゴシック" panose="020B0600070205080204" pitchFamily="34" charset="-128"/>
              </a:endParaRPr>
            </a:p>
            <a:p>
              <a:pPr>
                <a:spcBef>
                  <a:spcPct val="0"/>
                </a:spcBef>
              </a:pPr>
              <a:r>
                <a:rPr lang="en-US" altLang="it-IT" sz="1600" b="0">
                  <a:latin typeface="Calibri" panose="020F0502020204030204" pitchFamily="34" charset="0"/>
                  <a:ea typeface="ＭＳ Ｐゴシック" panose="020B0600070205080204" pitchFamily="34" charset="-128"/>
                </a:rPr>
                <a:t> where R is the earth radius and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 is the angular distance between the pole of rotation and point in question.</a:t>
              </a:r>
            </a:p>
            <a:p>
              <a:pPr>
                <a:spcBef>
                  <a:spcPct val="0"/>
                </a:spcBef>
              </a:pPr>
              <a:r>
                <a:rPr lang="en-US" altLang="it-IT" sz="1600" b="0">
                  <a:latin typeface="Calibri" panose="020F0502020204030204" pitchFamily="34" charset="0"/>
                  <a:ea typeface="ＭＳ Ｐゴシック" panose="020B0600070205080204" pitchFamily="34" charset="-128"/>
                </a:rPr>
                <a:t> Thus, the relative velocity is equal to zero at the poles, where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=0 degrees, and is a maximum at the equator, where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=90 degrees.</a:t>
              </a:r>
            </a:p>
            <a:p>
              <a:pPr>
                <a:spcBef>
                  <a:spcPct val="0"/>
                </a:spcBef>
              </a:pPr>
              <a:r>
                <a:rPr lang="en-US" altLang="it-IT" sz="1600" b="0">
                  <a:latin typeface="Calibri" panose="020F0502020204030204" pitchFamily="34" charset="0"/>
                  <a:ea typeface="ＭＳ Ｐゴシック" panose="020B0600070205080204" pitchFamily="34" charset="-128"/>
                </a:rPr>
                <a:t> The relative velocity is constant along small circles defined by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a:t>
              </a:r>
              <a:r>
                <a:rPr lang="en-US" altLang="it-IT" sz="1600" b="0">
                  <a:latin typeface="Calibri" panose="020F0502020204030204" pitchFamily="34" charset="0"/>
                  <a:ea typeface="ＭＳ Ｐゴシック" panose="020B0600070205080204" pitchFamily="34" charset="-128"/>
                </a:rPr>
                <a:t>=constant.</a:t>
              </a:r>
            </a:p>
            <a:p>
              <a:pPr>
                <a:spcBef>
                  <a:spcPct val="0"/>
                </a:spcBef>
              </a:pPr>
              <a:r>
                <a:rPr lang="en-US" altLang="it-IT" sz="1600" b="0">
                  <a:latin typeface="Calibri" panose="020F0502020204030204" pitchFamily="34" charset="0"/>
                  <a:ea typeface="ＭＳ Ｐゴシック" panose="020B0600070205080204" pitchFamily="34" charset="-128"/>
                </a:rPr>
                <a:t> Note that large angular velocity does not mean large relative velocity.</a:t>
              </a:r>
            </a:p>
          </p:txBody>
        </p:sp>
        <p:graphicFrame>
          <p:nvGraphicFramePr>
            <p:cNvPr id="337926" name="Object 5">
              <a:extLst>
                <a:ext uri="{FF2B5EF4-FFF2-40B4-BE49-F238E27FC236}">
                  <a16:creationId xmlns:a16="http://schemas.microsoft.com/office/drawing/2014/main" id="{6D50610B-CBD4-4E5C-A1AC-09DB46CCBD11}"/>
                </a:ext>
              </a:extLst>
            </p:cNvPr>
            <p:cNvGraphicFramePr>
              <a:graphicFrameLocks noChangeAspect="1"/>
            </p:cNvGraphicFramePr>
            <p:nvPr/>
          </p:nvGraphicFramePr>
          <p:xfrm>
            <a:off x="2200" y="2387"/>
            <a:ext cx="953" cy="242"/>
          </p:xfrm>
          <a:graphic>
            <a:graphicData uri="http://schemas.openxmlformats.org/presentationml/2006/ole">
              <mc:AlternateContent xmlns:mc="http://schemas.openxmlformats.org/markup-compatibility/2006">
                <mc:Choice xmlns:v="urn:schemas-microsoft-com:vml" Requires="v">
                  <p:oleObj spid="_x0000_s337938" name="Equation" r:id="rId4" imgW="799753" imgH="203112" progId="Equation.3">
                    <p:embed/>
                  </p:oleObj>
                </mc:Choice>
                <mc:Fallback>
                  <p:oleObj name="Equation" r:id="rId4" imgW="799753" imgH="203112"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 y="2387"/>
                          <a:ext cx="953" cy="24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337924" name="Picture 6">
            <a:extLst>
              <a:ext uri="{FF2B5EF4-FFF2-40B4-BE49-F238E27FC236}">
                <a16:creationId xmlns:a16="http://schemas.microsoft.com/office/drawing/2014/main" id="{1E990E1C-14E9-4AF5-98FB-A8524BB2FCC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8063" y="1466850"/>
            <a:ext cx="7200900" cy="287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10420B2E-2E34-4997-8FCE-66197E2A980E}"/>
              </a:ext>
            </a:extLst>
          </p:cNvPr>
          <p:cNvSpPr>
            <a:spLocks noChangeArrowheads="1"/>
          </p:cNvSpPr>
          <p:nvPr/>
        </p:nvSpPr>
        <p:spPr bwMode="auto">
          <a:xfrm>
            <a:off x="0" y="908050"/>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pic>
        <p:nvPicPr>
          <p:cNvPr id="339971" name="Picture 4" descr="Plate8">
            <a:extLst>
              <a:ext uri="{FF2B5EF4-FFF2-40B4-BE49-F238E27FC236}">
                <a16:creationId xmlns:a16="http://schemas.microsoft.com/office/drawing/2014/main" id="{A9AB1711-C40A-404B-9869-C8171D8334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9838" y="1470025"/>
            <a:ext cx="4978400" cy="232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9972" name="Rectangle 5">
            <a:extLst>
              <a:ext uri="{FF2B5EF4-FFF2-40B4-BE49-F238E27FC236}">
                <a16:creationId xmlns:a16="http://schemas.microsoft.com/office/drawing/2014/main" id="{C5B1C9E6-BF5C-4EA4-AB3A-478799391B93}"/>
              </a:ext>
            </a:extLst>
          </p:cNvPr>
          <p:cNvSpPr>
            <a:spLocks noChangeArrowheads="1"/>
          </p:cNvSpPr>
          <p:nvPr/>
        </p:nvSpPr>
        <p:spPr bwMode="auto">
          <a:xfrm>
            <a:off x="250825" y="4014788"/>
            <a:ext cx="84978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After the instantaneous rotation pole and angular velocity have been determined for a pair of adjacent plates, they can be used to calculate the direction and relative motion at any point  along the plate boundary.</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N= North Pole</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P=  Rotation Pole </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X= Point on the plate boundary.</a:t>
            </a:r>
          </a:p>
        </p:txBody>
      </p:sp>
      <p:graphicFrame>
        <p:nvGraphicFramePr>
          <p:cNvPr id="339973" name="Object 9">
            <a:extLst>
              <a:ext uri="{FF2B5EF4-FFF2-40B4-BE49-F238E27FC236}">
                <a16:creationId xmlns:a16="http://schemas.microsoft.com/office/drawing/2014/main" id="{8D31AE41-76B4-444E-A965-2AA03A7E0FEF}"/>
              </a:ext>
            </a:extLst>
          </p:cNvPr>
          <p:cNvGraphicFramePr>
            <a:graphicFrameLocks noChangeAspect="1"/>
          </p:cNvGraphicFramePr>
          <p:nvPr/>
        </p:nvGraphicFramePr>
        <p:xfrm>
          <a:off x="3924300" y="4649788"/>
          <a:ext cx="2879725" cy="996950"/>
        </p:xfrm>
        <a:graphic>
          <a:graphicData uri="http://schemas.openxmlformats.org/presentationml/2006/ole">
            <mc:AlternateContent xmlns:mc="http://schemas.openxmlformats.org/markup-compatibility/2006">
              <mc:Choice xmlns:v="urn:schemas-microsoft-com:vml" Requires="v">
                <p:oleObj spid="_x0000_s339999" name="Equation" r:id="rId5" imgW="1943100" imgH="673100" progId="Equation.3">
                  <p:embed/>
                </p:oleObj>
              </mc:Choice>
              <mc:Fallback>
                <p:oleObj name="Equation" r:id="rId5" imgW="1943100" imgH="6731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649788"/>
                        <a:ext cx="2879725" cy="99695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9974" name="Rectangle 10">
            <a:extLst>
              <a:ext uri="{FF2B5EF4-FFF2-40B4-BE49-F238E27FC236}">
                <a16:creationId xmlns:a16="http://schemas.microsoft.com/office/drawing/2014/main" id="{B48AC98A-5CDC-4919-B4D9-C639A6047B35}"/>
              </a:ext>
            </a:extLst>
          </p:cNvPr>
          <p:cNvSpPr>
            <a:spLocks noChangeArrowheads="1"/>
          </p:cNvSpPr>
          <p:nvPr/>
        </p:nvSpPr>
        <p:spPr bwMode="auto">
          <a:xfrm>
            <a:off x="250825" y="6029325"/>
            <a:ext cx="8497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The azimuth of the velocity </a:t>
            </a:r>
            <a:r>
              <a:rPr lang="en-US" altLang="it-IT" sz="1600" b="0">
                <a:latin typeface="Calibri" panose="020F0502020204030204" pitchFamily="34" charset="0"/>
                <a:ea typeface="ＭＳ Ｐゴシック" panose="020B0600070205080204" pitchFamily="34" charset="-128"/>
                <a:sym typeface="Symbol" panose="05050102010706020507" pitchFamily="18" charset="2"/>
              </a:rPr>
              <a:t> is given by:</a:t>
            </a:r>
            <a:r>
              <a:rPr lang="en-US" altLang="it-IT" sz="1600" b="0">
                <a:latin typeface="Calibri" panose="020F0502020204030204" pitchFamily="34" charset="0"/>
                <a:ea typeface="ＭＳ Ｐゴシック" panose="020B0600070205080204" pitchFamily="34" charset="-128"/>
              </a:rPr>
              <a:t> </a:t>
            </a:r>
          </a:p>
        </p:txBody>
      </p:sp>
      <p:graphicFrame>
        <p:nvGraphicFramePr>
          <p:cNvPr id="339975" name="Object 11">
            <a:extLst>
              <a:ext uri="{FF2B5EF4-FFF2-40B4-BE49-F238E27FC236}">
                <a16:creationId xmlns:a16="http://schemas.microsoft.com/office/drawing/2014/main" id="{7A7CD12C-BFC9-4464-BE63-C70B4C1434EB}"/>
              </a:ext>
            </a:extLst>
          </p:cNvPr>
          <p:cNvGraphicFramePr>
            <a:graphicFrameLocks noChangeAspect="1"/>
          </p:cNvGraphicFramePr>
          <p:nvPr/>
        </p:nvGraphicFramePr>
        <p:xfrm>
          <a:off x="3995738" y="6365875"/>
          <a:ext cx="2841625" cy="301625"/>
        </p:xfrm>
        <a:graphic>
          <a:graphicData uri="http://schemas.openxmlformats.org/presentationml/2006/ole">
            <mc:AlternateContent xmlns:mc="http://schemas.openxmlformats.org/markup-compatibility/2006">
              <mc:Choice xmlns:v="urn:schemas-microsoft-com:vml" Requires="v">
                <p:oleObj spid="_x0000_s340000" name="Equation" r:id="rId7" imgW="1916868" imgH="203112" progId="Equation.3">
                  <p:embed/>
                </p:oleObj>
              </mc:Choice>
              <mc:Fallback>
                <p:oleObj name="Equation" r:id="rId7" imgW="1916868" imgH="203112"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6365875"/>
                        <a:ext cx="2841625" cy="30162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39976" name="Picture 14" descr="Plate16">
            <a:extLst>
              <a:ext uri="{FF2B5EF4-FFF2-40B4-BE49-F238E27FC236}">
                <a16:creationId xmlns:a16="http://schemas.microsoft.com/office/drawing/2014/main" id="{DE5E47F9-FF1C-4DDF-BF8F-761B792FF1A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5650" y="1482725"/>
            <a:ext cx="2592388" cy="221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1FEB0490-E383-45CC-B131-B882B148631B}"/>
              </a:ext>
            </a:extLst>
          </p:cNvPr>
          <p:cNvSpPr>
            <a:spLocks noChangeArrowheads="1"/>
          </p:cNvSpPr>
          <p:nvPr/>
        </p:nvSpPr>
        <p:spPr bwMode="auto">
          <a:xfrm>
            <a:off x="-2725738" y="931863"/>
            <a:ext cx="9144001"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Present-Day Plate Motions</a:t>
            </a:r>
          </a:p>
        </p:txBody>
      </p:sp>
      <p:graphicFrame>
        <p:nvGraphicFramePr>
          <p:cNvPr id="342019" name="Object 5">
            <a:extLst>
              <a:ext uri="{FF2B5EF4-FFF2-40B4-BE49-F238E27FC236}">
                <a16:creationId xmlns:a16="http://schemas.microsoft.com/office/drawing/2014/main" id="{A0448E13-1EA7-45C2-8B71-C391BCBDA8CF}"/>
              </a:ext>
            </a:extLst>
          </p:cNvPr>
          <p:cNvGraphicFramePr>
            <a:graphicFrameLocks noChangeAspect="1"/>
          </p:cNvGraphicFramePr>
          <p:nvPr/>
        </p:nvGraphicFramePr>
        <p:xfrm>
          <a:off x="7232650" y="3590925"/>
          <a:ext cx="2889250" cy="300038"/>
        </p:xfrm>
        <a:graphic>
          <a:graphicData uri="http://schemas.openxmlformats.org/presentationml/2006/ole">
            <mc:AlternateContent xmlns:mc="http://schemas.openxmlformats.org/markup-compatibility/2006">
              <mc:Choice xmlns:v="urn:schemas-microsoft-com:vml" Requires="v">
                <p:oleObj spid="_x0000_s342084" name="Equation" r:id="rId4" imgW="1943100" imgH="203200" progId="Equation.3">
                  <p:embed/>
                </p:oleObj>
              </mc:Choice>
              <mc:Fallback>
                <p:oleObj name="Equation" r:id="rId4" imgW="1943100" imgH="203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650" y="3590925"/>
                        <a:ext cx="2889250" cy="300038"/>
                      </a:xfrm>
                      <a:prstGeom prst="rect">
                        <a:avLst/>
                      </a:prstGeom>
                      <a:solidFill>
                        <a:srgbClr val="FF6600"/>
                      </a:solidFill>
                      <a:ln w="9525">
                        <a:solidFill>
                          <a:schemeClr val="tx1"/>
                        </a:solidFill>
                        <a:miter lim="800000"/>
                        <a:headEnd/>
                        <a:tailEnd/>
                      </a:ln>
                    </p:spPr>
                  </p:pic>
                </p:oleObj>
              </mc:Fallback>
            </mc:AlternateContent>
          </a:graphicData>
        </a:graphic>
      </p:graphicFrame>
      <p:graphicFrame>
        <p:nvGraphicFramePr>
          <p:cNvPr id="342020" name="Object 9">
            <a:extLst>
              <a:ext uri="{FF2B5EF4-FFF2-40B4-BE49-F238E27FC236}">
                <a16:creationId xmlns:a16="http://schemas.microsoft.com/office/drawing/2014/main" id="{B01A7AF5-8552-4F67-83FC-7E3B8FC1CE25}"/>
              </a:ext>
            </a:extLst>
          </p:cNvPr>
          <p:cNvGraphicFramePr>
            <a:graphicFrameLocks noChangeAspect="1"/>
          </p:cNvGraphicFramePr>
          <p:nvPr/>
        </p:nvGraphicFramePr>
        <p:xfrm>
          <a:off x="395288" y="3201988"/>
          <a:ext cx="7451725" cy="320675"/>
        </p:xfrm>
        <a:graphic>
          <a:graphicData uri="http://schemas.openxmlformats.org/presentationml/2006/ole">
            <mc:AlternateContent xmlns:mc="http://schemas.openxmlformats.org/markup-compatibility/2006">
              <mc:Choice xmlns:v="urn:schemas-microsoft-com:vml" Requires="v">
                <p:oleObj spid="_x0000_s342085" name="Equation" r:id="rId6" imgW="5029200" imgH="215900" progId="Equation.3">
                  <p:embed/>
                </p:oleObj>
              </mc:Choice>
              <mc:Fallback>
                <p:oleObj name="Equation" r:id="rId6" imgW="5029200" imgH="2159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201988"/>
                        <a:ext cx="7451725" cy="32067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2021" name="Rectangle 10">
            <a:extLst>
              <a:ext uri="{FF2B5EF4-FFF2-40B4-BE49-F238E27FC236}">
                <a16:creationId xmlns:a16="http://schemas.microsoft.com/office/drawing/2014/main" id="{B1A432F0-E284-4606-8F52-F2ED76351EAF}"/>
              </a:ext>
            </a:extLst>
          </p:cNvPr>
          <p:cNvSpPr>
            <a:spLocks noChangeArrowheads="1"/>
          </p:cNvSpPr>
          <p:nvPr/>
        </p:nvSpPr>
        <p:spPr bwMode="auto">
          <a:xfrm>
            <a:off x="250825" y="3557588"/>
            <a:ext cx="8497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This can be simplified to yield the angle a, which is needed to calculate the velocity </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from: </a:t>
            </a:r>
          </a:p>
        </p:txBody>
      </p:sp>
      <p:graphicFrame>
        <p:nvGraphicFramePr>
          <p:cNvPr id="342022" name="Object 12">
            <a:extLst>
              <a:ext uri="{FF2B5EF4-FFF2-40B4-BE49-F238E27FC236}">
                <a16:creationId xmlns:a16="http://schemas.microsoft.com/office/drawing/2014/main" id="{165CF456-B684-485C-91ED-7E0F0A56893E}"/>
              </a:ext>
            </a:extLst>
          </p:cNvPr>
          <p:cNvGraphicFramePr>
            <a:graphicFrameLocks noChangeAspect="1"/>
          </p:cNvGraphicFramePr>
          <p:nvPr/>
        </p:nvGraphicFramePr>
        <p:xfrm>
          <a:off x="395288" y="1873250"/>
          <a:ext cx="4930775" cy="1263650"/>
        </p:xfrm>
        <a:graphic>
          <a:graphicData uri="http://schemas.openxmlformats.org/presentationml/2006/ole">
            <mc:AlternateContent xmlns:mc="http://schemas.openxmlformats.org/markup-compatibility/2006">
              <mc:Choice xmlns:v="urn:schemas-microsoft-com:vml" Requires="v">
                <p:oleObj spid="_x0000_s342086" name="Equation" r:id="rId8" imgW="3327400" imgH="850900" progId="Equation.3">
                  <p:embed/>
                </p:oleObj>
              </mc:Choice>
              <mc:Fallback>
                <p:oleObj name="Equation" r:id="rId8" imgW="3327400" imgH="8509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873250"/>
                        <a:ext cx="4930775" cy="126365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2023" name="Rectangle 13">
            <a:extLst>
              <a:ext uri="{FF2B5EF4-FFF2-40B4-BE49-F238E27FC236}">
                <a16:creationId xmlns:a16="http://schemas.microsoft.com/office/drawing/2014/main" id="{53E760BE-6D0D-4B2B-8953-C7D2C36CFDF2}"/>
              </a:ext>
            </a:extLst>
          </p:cNvPr>
          <p:cNvSpPr>
            <a:spLocks noChangeArrowheads="1"/>
          </p:cNvSpPr>
          <p:nvPr/>
        </p:nvSpPr>
        <p:spPr bwMode="auto">
          <a:xfrm>
            <a:off x="250825" y="1285875"/>
            <a:ext cx="8497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To find angles a and C to substitute into Eq 3 and Eq 4 we use</a:t>
            </a:r>
          </a:p>
          <a:p>
            <a:pPr algn="just">
              <a:spcBef>
                <a:spcPct val="0"/>
              </a:spcBef>
              <a:buFontTx/>
              <a:buNone/>
            </a:pPr>
            <a:r>
              <a:rPr lang="en-US" altLang="it-IT" sz="1600" b="0">
                <a:latin typeface="Calibri" panose="020F0502020204030204" pitchFamily="34" charset="0"/>
                <a:ea typeface="ＭＳ Ｐゴシック" panose="020B0600070205080204" pitchFamily="34" charset="-128"/>
              </a:rPr>
              <a:t> spherical geometry (see Appendix) : </a:t>
            </a:r>
          </a:p>
        </p:txBody>
      </p:sp>
      <p:graphicFrame>
        <p:nvGraphicFramePr>
          <p:cNvPr id="342024" name="Object 14">
            <a:extLst>
              <a:ext uri="{FF2B5EF4-FFF2-40B4-BE49-F238E27FC236}">
                <a16:creationId xmlns:a16="http://schemas.microsoft.com/office/drawing/2014/main" id="{B4AA1B90-9C24-4F3C-8088-967A691F4E09}"/>
              </a:ext>
            </a:extLst>
          </p:cNvPr>
          <p:cNvGraphicFramePr>
            <a:graphicFrameLocks noChangeAspect="1"/>
          </p:cNvGraphicFramePr>
          <p:nvPr/>
        </p:nvGraphicFramePr>
        <p:xfrm>
          <a:off x="333375" y="4211638"/>
          <a:ext cx="7696200" cy="339725"/>
        </p:xfrm>
        <a:graphic>
          <a:graphicData uri="http://schemas.openxmlformats.org/presentationml/2006/ole">
            <mc:AlternateContent xmlns:mc="http://schemas.openxmlformats.org/markup-compatibility/2006">
              <mc:Choice xmlns:v="urn:schemas-microsoft-com:vml" Requires="v">
                <p:oleObj spid="_x0000_s342087" name="Equation" r:id="rId10" imgW="5194300" imgH="228600" progId="Equation.3">
                  <p:embed/>
                </p:oleObj>
              </mc:Choice>
              <mc:Fallback>
                <p:oleObj name="Equation" r:id="rId10" imgW="5194300" imgH="228600" progId="Equation.3">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375" y="4211638"/>
                        <a:ext cx="7696200" cy="33972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2025" name="Rectangle 15">
            <a:extLst>
              <a:ext uri="{FF2B5EF4-FFF2-40B4-BE49-F238E27FC236}">
                <a16:creationId xmlns:a16="http://schemas.microsoft.com/office/drawing/2014/main" id="{2B66F9F4-4E1A-4901-9DBE-603A6C3BD908}"/>
              </a:ext>
            </a:extLst>
          </p:cNvPr>
          <p:cNvSpPr>
            <a:spLocks noChangeArrowheads="1"/>
          </p:cNvSpPr>
          <p:nvPr/>
        </p:nvSpPr>
        <p:spPr bwMode="auto">
          <a:xfrm>
            <a:off x="250825" y="4667250"/>
            <a:ext cx="849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1600" b="0">
                <a:latin typeface="Calibri" panose="020F0502020204030204" pitchFamily="34" charset="0"/>
                <a:ea typeface="ＭＳ Ｐゴシック" panose="020B0600070205080204" pitchFamily="34" charset="-128"/>
              </a:rPr>
              <a:t>Substituting Eq1 and Eq 2 in Eq 6 gives: </a:t>
            </a:r>
          </a:p>
        </p:txBody>
      </p:sp>
      <p:graphicFrame>
        <p:nvGraphicFramePr>
          <p:cNvPr id="342026" name="Object 16">
            <a:extLst>
              <a:ext uri="{FF2B5EF4-FFF2-40B4-BE49-F238E27FC236}">
                <a16:creationId xmlns:a16="http://schemas.microsoft.com/office/drawing/2014/main" id="{019B32C8-61D1-4A24-BD97-75AFBC6B357D}"/>
              </a:ext>
            </a:extLst>
          </p:cNvPr>
          <p:cNvGraphicFramePr>
            <a:graphicFrameLocks noChangeAspect="1"/>
          </p:cNvGraphicFramePr>
          <p:nvPr/>
        </p:nvGraphicFramePr>
        <p:xfrm>
          <a:off x="322263" y="5062538"/>
          <a:ext cx="6473825" cy="1658937"/>
        </p:xfrm>
        <a:graphic>
          <a:graphicData uri="http://schemas.openxmlformats.org/presentationml/2006/ole">
            <mc:AlternateContent xmlns:mc="http://schemas.openxmlformats.org/markup-compatibility/2006">
              <mc:Choice xmlns:v="urn:schemas-microsoft-com:vml" Requires="v">
                <p:oleObj spid="_x0000_s342088" name="Equation" r:id="rId12" imgW="4368800" imgH="1117600" progId="Equation.3">
                  <p:embed/>
                </p:oleObj>
              </mc:Choice>
              <mc:Fallback>
                <p:oleObj name="Equation" r:id="rId12" imgW="4368800" imgH="111760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263" y="5062538"/>
                        <a:ext cx="6473825" cy="165893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42027" name="Picture 14" descr="Plate16">
            <a:extLst>
              <a:ext uri="{FF2B5EF4-FFF2-40B4-BE49-F238E27FC236}">
                <a16:creationId xmlns:a16="http://schemas.microsoft.com/office/drawing/2014/main" id="{684B6A41-8402-41E2-9123-65195440CA9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18263" y="1000125"/>
            <a:ext cx="2509837" cy="2147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2028" name="Rectangle 1">
            <a:extLst>
              <a:ext uri="{FF2B5EF4-FFF2-40B4-BE49-F238E27FC236}">
                <a16:creationId xmlns:a16="http://schemas.microsoft.com/office/drawing/2014/main" id="{10131818-14A4-4F33-84A4-D9CAA264490E}"/>
              </a:ext>
            </a:extLst>
          </p:cNvPr>
          <p:cNvSpPr>
            <a:spLocks noChangeArrowheads="1"/>
          </p:cNvSpPr>
          <p:nvPr/>
        </p:nvSpPr>
        <p:spPr bwMode="auto">
          <a:xfrm>
            <a:off x="8416925" y="3522663"/>
            <a:ext cx="1770063" cy="434975"/>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AF37FE53-81FA-4DD7-8E38-CD10414F8DB0}"/>
              </a:ext>
            </a:extLst>
          </p:cNvPr>
          <p:cNvSpPr>
            <a:spLocks noChangeArrowheads="1"/>
          </p:cNvSpPr>
          <p:nvPr/>
        </p:nvSpPr>
        <p:spPr bwMode="auto">
          <a:xfrm>
            <a:off x="0" y="928688"/>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Problem</a:t>
            </a:r>
          </a:p>
        </p:txBody>
      </p:sp>
      <p:sp>
        <p:nvSpPr>
          <p:cNvPr id="344067" name="Rectangle 7">
            <a:extLst>
              <a:ext uri="{FF2B5EF4-FFF2-40B4-BE49-F238E27FC236}">
                <a16:creationId xmlns:a16="http://schemas.microsoft.com/office/drawing/2014/main" id="{0B953CDF-FF1C-445C-BF2D-7B0503B6A546}"/>
              </a:ext>
            </a:extLst>
          </p:cNvPr>
          <p:cNvSpPr>
            <a:spLocks noChangeArrowheads="1"/>
          </p:cNvSpPr>
          <p:nvPr/>
        </p:nvSpPr>
        <p:spPr bwMode="auto">
          <a:xfrm>
            <a:off x="250825" y="1355725"/>
            <a:ext cx="84978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it-IT" sz="2000" b="0">
                <a:latin typeface="Calibri" panose="020F0502020204030204" pitchFamily="34" charset="0"/>
                <a:ea typeface="ＭＳ Ｐゴシック" panose="020B0600070205080204" pitchFamily="34" charset="-128"/>
              </a:rPr>
              <a:t>Calculate the present day  relative motion at </a:t>
            </a:r>
            <a:r>
              <a:rPr lang="en-US" altLang="it-IT" sz="2000">
                <a:latin typeface="Calibri" panose="020F0502020204030204" pitchFamily="34" charset="0"/>
                <a:ea typeface="ＭＳ Ｐゴシック" panose="020B0600070205080204" pitchFamily="34" charset="-128"/>
              </a:rPr>
              <a:t>28</a:t>
            </a:r>
            <a:r>
              <a:rPr lang="en-US" altLang="it-IT" sz="2000">
                <a:latin typeface="Calibri" panose="020F0502020204030204" pitchFamily="34" charset="0"/>
                <a:ea typeface="ＭＳ Ｐゴシック" panose="020B0600070205080204" pitchFamily="34" charset="-128"/>
                <a:cs typeface="Times New Roman" panose="02020603050405020304" pitchFamily="18" charset="0"/>
              </a:rPr>
              <a:t>°</a:t>
            </a:r>
            <a:r>
              <a:rPr lang="en-US" altLang="it-IT" sz="2000">
                <a:latin typeface="Calibri" panose="020F0502020204030204" pitchFamily="34" charset="0"/>
                <a:ea typeface="ＭＳ Ｐゴシック" panose="020B0600070205080204" pitchFamily="34" charset="-128"/>
              </a:rPr>
              <a:t>S, 71°W </a:t>
            </a:r>
            <a:r>
              <a:rPr lang="en-US" altLang="it-IT" sz="2000" b="0">
                <a:latin typeface="Calibri" panose="020F0502020204030204" pitchFamily="34" charset="0"/>
                <a:ea typeface="ＭＳ Ｐゴシック" panose="020B0600070205080204" pitchFamily="34" charset="-128"/>
              </a:rPr>
              <a:t>on the Perù-Chile Trench using the Nazca-South American rotation pole. Assume the radius of the earth to be 6371 km…..</a:t>
            </a:r>
          </a:p>
        </p:txBody>
      </p:sp>
      <p:pic>
        <p:nvPicPr>
          <p:cNvPr id="344068" name="Picture 12">
            <a:extLst>
              <a:ext uri="{FF2B5EF4-FFF2-40B4-BE49-F238E27FC236}">
                <a16:creationId xmlns:a16="http://schemas.microsoft.com/office/drawing/2014/main" id="{261D0D90-C0BD-4B24-9E95-0C5A394745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1951"/>
          <a:stretch>
            <a:fillRect/>
          </a:stretch>
        </p:blipFill>
        <p:spPr bwMode="auto">
          <a:xfrm>
            <a:off x="3381375" y="2501900"/>
            <a:ext cx="5589588"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4069" name="Picture 6">
            <a:extLst>
              <a:ext uri="{FF2B5EF4-FFF2-40B4-BE49-F238E27FC236}">
                <a16:creationId xmlns:a16="http://schemas.microsoft.com/office/drawing/2014/main" id="{538609BB-04CF-4A7E-98BB-6C0743212E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2889250"/>
            <a:ext cx="3159125"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4">
            <a:extLst>
              <a:ext uri="{FF2B5EF4-FFF2-40B4-BE49-F238E27FC236}">
                <a16:creationId xmlns:a16="http://schemas.microsoft.com/office/drawing/2014/main" id="{7E07EC48-16BF-4AB7-BDF9-149B263853FF}"/>
              </a:ext>
            </a:extLst>
          </p:cNvPr>
          <p:cNvSpPr>
            <a:spLocks noChangeArrowheads="1"/>
          </p:cNvSpPr>
          <p:nvPr/>
        </p:nvSpPr>
        <p:spPr bwMode="auto">
          <a:xfrm>
            <a:off x="0" y="909638"/>
            <a:ext cx="9144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200" b="0">
                <a:latin typeface="Calibri" panose="020F0502020204030204" pitchFamily="34" charset="0"/>
                <a:ea typeface="ＭＳ Ｐゴシック" panose="020B0600070205080204" pitchFamily="34" charset="-128"/>
              </a:rPr>
              <a:t>Problem</a:t>
            </a:r>
          </a:p>
        </p:txBody>
      </p:sp>
      <p:pic>
        <p:nvPicPr>
          <p:cNvPr id="346115" name="Picture 6">
            <a:extLst>
              <a:ext uri="{FF2B5EF4-FFF2-40B4-BE49-F238E27FC236}">
                <a16:creationId xmlns:a16="http://schemas.microsoft.com/office/drawing/2014/main" id="{3883DEED-3153-4007-ADF4-6C6B4EA318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4725" y="1262063"/>
            <a:ext cx="5629275" cy="5373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6116" name="Picture 14" descr="Plate16">
            <a:extLst>
              <a:ext uri="{FF2B5EF4-FFF2-40B4-BE49-F238E27FC236}">
                <a16:creationId xmlns:a16="http://schemas.microsoft.com/office/drawing/2014/main" id="{557F5C78-CFC4-491B-AD3A-EBD850DD46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963" y="1336675"/>
            <a:ext cx="2592387" cy="221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6117" name="Picture 4" descr="Plate8">
            <a:extLst>
              <a:ext uri="{FF2B5EF4-FFF2-40B4-BE49-F238E27FC236}">
                <a16:creationId xmlns:a16="http://schemas.microsoft.com/office/drawing/2014/main" id="{FE5B5078-DCC9-4A16-B3C9-146DB43377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438" y="3983038"/>
            <a:ext cx="3371850" cy="2322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7D1927CB-F79A-4D47-B711-5AB40B8A2B68}"/>
              </a:ext>
            </a:extLst>
          </p:cNvPr>
          <p:cNvSpPr>
            <a:spLocks noChangeArrowheads="1"/>
          </p:cNvSpPr>
          <p:nvPr/>
        </p:nvSpPr>
        <p:spPr bwMode="auto">
          <a:xfrm>
            <a:off x="0" y="108585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48163" name="Rectangle 3">
            <a:extLst>
              <a:ext uri="{FF2B5EF4-FFF2-40B4-BE49-F238E27FC236}">
                <a16:creationId xmlns:a16="http://schemas.microsoft.com/office/drawing/2014/main" id="{5EAFF158-A4F9-4945-9BB5-FB543719CFBE}"/>
              </a:ext>
            </a:extLst>
          </p:cNvPr>
          <p:cNvSpPr>
            <a:spLocks noChangeArrowheads="1"/>
          </p:cNvSpPr>
          <p:nvPr/>
        </p:nvSpPr>
        <p:spPr bwMode="auto">
          <a:xfrm>
            <a:off x="95250" y="1635125"/>
            <a:ext cx="9048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a:latin typeface="Calibri" panose="020F0502020204030204" pitchFamily="34" charset="0"/>
              </a:rPr>
              <a:t>Several methods can be used to find the present-day </a:t>
            </a:r>
            <a:r>
              <a:rPr lang="en-US" altLang="it-IT" sz="2000" b="0">
                <a:solidFill>
                  <a:srgbClr val="FF3300"/>
                </a:solidFill>
                <a:latin typeface="Calibri" panose="020F0502020204030204" pitchFamily="34" charset="0"/>
              </a:rPr>
              <a:t>instantaneous poles of rotation and relative angular</a:t>
            </a:r>
            <a:r>
              <a:rPr lang="en-US" altLang="it-IT" sz="2000" b="0">
                <a:latin typeface="Calibri" panose="020F0502020204030204" pitchFamily="34" charset="0"/>
              </a:rPr>
              <a:t> velocities between pairs of plates. Instantaneous refers to a geological instant; it means a value averaged over a period of time ranging from a few years to a few million years, depending on the method used.</a:t>
            </a:r>
          </a:p>
        </p:txBody>
      </p:sp>
      <p:sp>
        <p:nvSpPr>
          <p:cNvPr id="348164" name="Rectangle 4">
            <a:extLst>
              <a:ext uri="{FF2B5EF4-FFF2-40B4-BE49-F238E27FC236}">
                <a16:creationId xmlns:a16="http://schemas.microsoft.com/office/drawing/2014/main" id="{286B16FC-4A63-4289-B704-8EF6CE31CFAB}"/>
              </a:ext>
            </a:extLst>
          </p:cNvPr>
          <p:cNvSpPr>
            <a:spLocks noChangeArrowheads="1"/>
          </p:cNvSpPr>
          <p:nvPr/>
        </p:nvSpPr>
        <p:spPr bwMode="auto">
          <a:xfrm>
            <a:off x="107950" y="3578225"/>
            <a:ext cx="87979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1) A local determination of the direction of relative motion between two plates can be made from the strike of active </a:t>
            </a:r>
            <a:r>
              <a:rPr lang="en-US" altLang="it-IT" sz="1800" b="0">
                <a:solidFill>
                  <a:srgbClr val="FF3300"/>
                </a:solidFill>
                <a:latin typeface="Calibri" panose="020F0502020204030204" pitchFamily="34" charset="0"/>
              </a:rPr>
              <a:t>transform faults</a:t>
            </a:r>
            <a:r>
              <a:rPr lang="en-US" altLang="it-IT" sz="1800" b="0">
                <a:latin typeface="Calibri" panose="020F0502020204030204" pitchFamily="34" charset="0"/>
              </a:rPr>
              <a:t>. Since transform faults on ridges are much easier to recognize and more common than transform faults along destructive boundaries, this method is used primarily to find rotation poles for plates on either side of a mid-ocean ridge. The relative motion at transform faults is parallel to the fault and is of constant value along the fault. This means that the faults are arcs of small circles about the rotation pole. The rotation pole must therefore lie somewhere on the great circle which is perpendicular to that small circle. So, if two or more transform faults can be used, the intersection of the great circles is the position of the rotation pole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9">
            <a:extLst>
              <a:ext uri="{FF2B5EF4-FFF2-40B4-BE49-F238E27FC236}">
                <a16:creationId xmlns:a16="http://schemas.microsoft.com/office/drawing/2014/main" id="{D8727261-2D0E-44B0-A49B-74169C43008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9E095BD-EF40-4485-8D25-651CDD7A4B08}" type="slidenum">
              <a:rPr lang="it-IT" altLang="it-IT" sz="1400" b="1" smtClean="0"/>
              <a:pPr>
                <a:spcBef>
                  <a:spcPct val="0"/>
                </a:spcBef>
                <a:buFontTx/>
                <a:buNone/>
              </a:pPr>
              <a:t>7</a:t>
            </a:fld>
            <a:endParaRPr lang="it-IT" altLang="it-IT" sz="1400" b="1"/>
          </a:p>
        </p:txBody>
      </p:sp>
      <p:pic>
        <p:nvPicPr>
          <p:cNvPr id="305155" name="Picture 2">
            <a:extLst>
              <a:ext uri="{FF2B5EF4-FFF2-40B4-BE49-F238E27FC236}">
                <a16:creationId xmlns:a16="http://schemas.microsoft.com/office/drawing/2014/main" id="{9DBFA140-65EA-4C85-B10C-156674DFFA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557338"/>
            <a:ext cx="780573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E30AA646-7517-4090-82EC-F5B5CE10BC4E}"/>
              </a:ext>
            </a:extLst>
          </p:cNvPr>
          <p:cNvSpPr>
            <a:spLocks noChangeArrowheads="1"/>
          </p:cNvSpPr>
          <p:nvPr/>
        </p:nvSpPr>
        <p:spPr bwMode="auto">
          <a:xfrm>
            <a:off x="0" y="9477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50211" name="Rectangle 3">
            <a:extLst>
              <a:ext uri="{FF2B5EF4-FFF2-40B4-BE49-F238E27FC236}">
                <a16:creationId xmlns:a16="http://schemas.microsoft.com/office/drawing/2014/main" id="{B1C2B42F-E3AC-4D81-8FC5-12864108ECBC}"/>
              </a:ext>
            </a:extLst>
          </p:cNvPr>
          <p:cNvSpPr>
            <a:spLocks noChangeArrowheads="1"/>
          </p:cNvSpPr>
          <p:nvPr/>
        </p:nvSpPr>
        <p:spPr bwMode="auto">
          <a:xfrm>
            <a:off x="250825" y="5133975"/>
            <a:ext cx="85693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a:latin typeface="Calibri" panose="020F0502020204030204" pitchFamily="34" charset="0"/>
              </a:rPr>
              <a:t>On a spherical Earth the motion of plate A relative to plate B must be a rotation about some pole. All the transform faults on the boundary between plates A and B must be small circles about that pole. Transform faults can be used to locate the pole: it lies at the intersection of the great circles which are perpendicular</a:t>
            </a:r>
          </a:p>
        </p:txBody>
      </p:sp>
      <p:sp>
        <p:nvSpPr>
          <p:cNvPr id="350212" name="Rectangle 4">
            <a:extLst>
              <a:ext uri="{FF2B5EF4-FFF2-40B4-BE49-F238E27FC236}">
                <a16:creationId xmlns:a16="http://schemas.microsoft.com/office/drawing/2014/main" id="{D682DF53-F761-4D24-AD3C-5503D2DFE47B}"/>
              </a:ext>
            </a:extLst>
          </p:cNvPr>
          <p:cNvSpPr>
            <a:spLocks noChangeArrowheads="1"/>
          </p:cNvSpPr>
          <p:nvPr/>
        </p:nvSpPr>
        <p:spPr bwMode="auto">
          <a:xfrm>
            <a:off x="95250" y="3117850"/>
            <a:ext cx="9048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endParaRPr lang="it-IT" altLang="it-IT" sz="2000" b="0">
              <a:latin typeface="Calibri" panose="020F0502020204030204" pitchFamily="34" charset="0"/>
              <a:ea typeface="ＭＳ Ｐゴシック" panose="020B0600070205080204" pitchFamily="34" charset="-128"/>
            </a:endParaRPr>
          </a:p>
        </p:txBody>
      </p:sp>
      <p:pic>
        <p:nvPicPr>
          <p:cNvPr id="350213" name="Picture 5">
            <a:extLst>
              <a:ext uri="{FF2B5EF4-FFF2-40B4-BE49-F238E27FC236}">
                <a16:creationId xmlns:a16="http://schemas.microsoft.com/office/drawing/2014/main" id="{35E30047-3447-46CF-B0D2-878AD7D789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8175" y="1533525"/>
            <a:ext cx="482441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32A9518A-613F-4401-A6B4-BDAF37F985C7}"/>
              </a:ext>
            </a:extLst>
          </p:cNvPr>
          <p:cNvSpPr>
            <a:spLocks noChangeArrowheads="1"/>
          </p:cNvSpPr>
          <p:nvPr/>
        </p:nvSpPr>
        <p:spPr bwMode="auto">
          <a:xfrm>
            <a:off x="0" y="109378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52259" name="Rectangle 4">
            <a:extLst>
              <a:ext uri="{FF2B5EF4-FFF2-40B4-BE49-F238E27FC236}">
                <a16:creationId xmlns:a16="http://schemas.microsoft.com/office/drawing/2014/main" id="{3337F32C-7FF1-4DB4-9AE2-A09C09B276FF}"/>
              </a:ext>
            </a:extLst>
          </p:cNvPr>
          <p:cNvSpPr>
            <a:spLocks noChangeArrowheads="1"/>
          </p:cNvSpPr>
          <p:nvPr/>
        </p:nvSpPr>
        <p:spPr bwMode="auto">
          <a:xfrm>
            <a:off x="179388" y="1643063"/>
            <a:ext cx="8797925"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2) The </a:t>
            </a:r>
            <a:r>
              <a:rPr lang="en-US" altLang="it-IT" sz="1800" b="0">
                <a:solidFill>
                  <a:srgbClr val="FF3300"/>
                </a:solidFill>
                <a:latin typeface="Calibri" panose="020F0502020204030204" pitchFamily="34" charset="0"/>
              </a:rPr>
              <a:t>spreading rate</a:t>
            </a:r>
            <a:r>
              <a:rPr lang="en-US" altLang="it-IT" sz="1800" b="0">
                <a:latin typeface="Calibri" panose="020F0502020204030204" pitchFamily="34" charset="0"/>
              </a:rPr>
              <a:t> along a constructive plate boundary changes as the sine of the angular distance θ from the rotation pole. So, if the spreading rate at various locations along the ridge can be determined (from spacing of oceanic magnetic anomalies), the rotation pole and angular velocity can then be estimated.</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3) The analysis of data from an </a:t>
            </a:r>
            <a:r>
              <a:rPr lang="en-US" altLang="it-IT" sz="1800" b="0">
                <a:solidFill>
                  <a:srgbClr val="FF3300"/>
                </a:solidFill>
                <a:latin typeface="Calibri" panose="020F0502020204030204" pitchFamily="34" charset="0"/>
              </a:rPr>
              <a:t>earthquake</a:t>
            </a:r>
            <a:r>
              <a:rPr lang="en-US" altLang="it-IT" sz="1800" b="0">
                <a:latin typeface="Calibri" panose="020F0502020204030204" pitchFamily="34" charset="0"/>
              </a:rPr>
              <a:t> can give the direction of motion and the plane of the fault on which the earthquake occurred. This is known as a fault-plane solution or a focal mechanism. Fault-plane solutions for earthquakes along a plate boundary can give the direction of relative motion between the two plates.</a:t>
            </a:r>
          </a:p>
          <a:p>
            <a:pPr algn="just" eaLnBrk="1" hangingPunct="1">
              <a:spcBef>
                <a:spcPct val="0"/>
              </a:spcBef>
            </a:pPr>
            <a:endParaRPr lang="en-US" altLang="it-IT" sz="1800" b="0">
              <a:latin typeface="Calibri" panose="020F0502020204030204" pitchFamily="34" charset="0"/>
            </a:endParaRPr>
          </a:p>
          <a:p>
            <a:pPr algn="just" eaLnBrk="1" hangingPunct="1">
              <a:spcBef>
                <a:spcPct val="0"/>
              </a:spcBef>
              <a:buFontTx/>
              <a:buNone/>
            </a:pPr>
            <a:r>
              <a:rPr lang="en-US" altLang="it-IT" sz="1800" b="0">
                <a:latin typeface="Calibri" panose="020F0502020204030204" pitchFamily="34" charset="0"/>
              </a:rPr>
              <a:t>4) Where plate boundaries cross land, </a:t>
            </a:r>
            <a:r>
              <a:rPr lang="en-US" altLang="it-IT" sz="1800" b="0">
                <a:solidFill>
                  <a:srgbClr val="FF3300"/>
                </a:solidFill>
                <a:latin typeface="Calibri" panose="020F0502020204030204" pitchFamily="34" charset="0"/>
              </a:rPr>
              <a:t>surveys of displacements</a:t>
            </a:r>
            <a:r>
              <a:rPr lang="en-US" altLang="it-IT" sz="1800" b="0">
                <a:latin typeface="Calibri" panose="020F0502020204030204" pitchFamily="34" charset="0"/>
              </a:rPr>
              <a:t> can be used (over large distances and long periods of time) to determine the local relative motion. For example, stream channels and even roads, field boundaries and buildings may be displaced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5185446F-463E-4A47-8C5F-34463E23D077}"/>
              </a:ext>
            </a:extLst>
          </p:cNvPr>
          <p:cNvSpPr>
            <a:spLocks noChangeArrowheads="1"/>
          </p:cNvSpPr>
          <p:nvPr/>
        </p:nvSpPr>
        <p:spPr bwMode="auto">
          <a:xfrm>
            <a:off x="0" y="142081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000" b="0">
                <a:latin typeface="Calibri" panose="020F0502020204030204" pitchFamily="34" charset="0"/>
                <a:ea typeface="ＭＳ Ｐゴシック" panose="020B0600070205080204" pitchFamily="34" charset="-128"/>
              </a:rPr>
              <a:t>Present-Day Plate Motions</a:t>
            </a:r>
          </a:p>
        </p:txBody>
      </p:sp>
      <p:sp>
        <p:nvSpPr>
          <p:cNvPr id="354307" name="Rectangle 3">
            <a:extLst>
              <a:ext uri="{FF2B5EF4-FFF2-40B4-BE49-F238E27FC236}">
                <a16:creationId xmlns:a16="http://schemas.microsoft.com/office/drawing/2014/main" id="{E44BC375-32A9-452E-8FC4-13AA12D7D4FB}"/>
              </a:ext>
            </a:extLst>
          </p:cNvPr>
          <p:cNvSpPr>
            <a:spLocks noChangeArrowheads="1"/>
          </p:cNvSpPr>
          <p:nvPr/>
        </p:nvSpPr>
        <p:spPr bwMode="auto">
          <a:xfrm>
            <a:off x="179388" y="1970088"/>
            <a:ext cx="87979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5) </a:t>
            </a:r>
            <a:r>
              <a:rPr lang="en-US" altLang="it-IT" sz="1800" b="0">
                <a:solidFill>
                  <a:srgbClr val="FF3300"/>
                </a:solidFill>
                <a:latin typeface="Calibri" panose="020F0502020204030204" pitchFamily="34" charset="0"/>
              </a:rPr>
              <a:t>Satellites</a:t>
            </a:r>
            <a:r>
              <a:rPr lang="en-US" altLang="it-IT" sz="1800" b="0">
                <a:latin typeface="Calibri" panose="020F0502020204030204" pitchFamily="34" charset="0"/>
              </a:rPr>
              <a:t> have made it possible to measure instantaneous plate motions with some accuracy. One method uses a satellite laser-ranging system (SLR) to determine differences in distance between two sites on the Earth’s surface over a period of years. Another method, very-long-baseline </a:t>
            </a:r>
            <a:r>
              <a:rPr lang="en-US" altLang="it-IT" sz="1800" b="0">
                <a:solidFill>
                  <a:srgbClr val="FF3300"/>
                </a:solidFill>
                <a:latin typeface="Calibri" panose="020F0502020204030204" pitchFamily="34" charset="0"/>
              </a:rPr>
              <a:t>interferometry</a:t>
            </a:r>
            <a:r>
              <a:rPr lang="en-US" altLang="it-IT" sz="1800" b="0">
                <a:latin typeface="Calibri" panose="020F0502020204030204" pitchFamily="34" charset="0"/>
              </a:rPr>
              <a:t> (VLBI), uses quasars for the signal source and terrestrial radio telescopes as the receivers. Again, the difference in distance between two telescope sites measured over a period of. A third method of measuring plate motions utilizes the Global Positioning System. A worldwide network of </a:t>
            </a:r>
            <a:r>
              <a:rPr lang="en-US" altLang="it-IT" sz="1800" b="0">
                <a:solidFill>
                  <a:srgbClr val="FF3300"/>
                </a:solidFill>
                <a:latin typeface="Calibri" panose="020F0502020204030204" pitchFamily="34" charset="0"/>
              </a:rPr>
              <a:t>GPS</a:t>
            </a:r>
            <a:r>
              <a:rPr lang="en-US" altLang="it-IT" sz="1800" b="0">
                <a:latin typeface="Calibri" panose="020F0502020204030204" pitchFamily="34" charset="0"/>
              </a:rPr>
              <a:t> receivers with a precision suitable for geodynamics has been established (1 cm in positioning and&lt;10−3 arcsec in pole-position estimates). It is called the International GPS Service for Geodynamics (IGS), and is a permanent global network of receivers. Analysis of data from 1991–1996 shows that the agreement of GPS velocities with the geologically determined velocities for all but a few locations is to better than 95% confidence.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26E44D-C8B2-4682-BEB4-1E7EF65A92E2}"/>
              </a:ext>
            </a:extLst>
          </p:cNvPr>
          <p:cNvSpPr>
            <a:spLocks noChangeArrowheads="1"/>
          </p:cNvSpPr>
          <p:nvPr/>
        </p:nvSpPr>
        <p:spPr bwMode="auto">
          <a:xfrm>
            <a:off x="520700" y="960438"/>
            <a:ext cx="799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1400" b="0">
                <a:latin typeface="Calibri" panose="020F0502020204030204" pitchFamily="34" charset="0"/>
                <a:ea typeface="ＭＳ Ｐゴシック" panose="020B0600070205080204" pitchFamily="34" charset="-128"/>
              </a:rPr>
              <a:t>Appendix : spherical trigonometry</a:t>
            </a:r>
          </a:p>
        </p:txBody>
      </p:sp>
      <p:sp>
        <p:nvSpPr>
          <p:cNvPr id="3" name="Rectangle 4">
            <a:extLst>
              <a:ext uri="{FF2B5EF4-FFF2-40B4-BE49-F238E27FC236}">
                <a16:creationId xmlns:a16="http://schemas.microsoft.com/office/drawing/2014/main" id="{F75D3F2A-C90F-4954-ACCC-BEC75342D157}"/>
              </a:ext>
            </a:extLst>
          </p:cNvPr>
          <p:cNvSpPr>
            <a:spLocks noChangeArrowheads="1"/>
          </p:cNvSpPr>
          <p:nvPr/>
        </p:nvSpPr>
        <p:spPr bwMode="auto">
          <a:xfrm>
            <a:off x="85725" y="1223963"/>
            <a:ext cx="60785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The sides of a triangle on a plane surface are straight lines and the sum of its internal angles is 180°(or </a:t>
            </a:r>
            <a:r>
              <a:rPr lang="en-US" altLang="it-IT" sz="1400" b="0">
                <a:latin typeface="Calibri" panose="020F0502020204030204" pitchFamily="34" charset="0"/>
                <a:sym typeface="Symbol" panose="05050102010706020507" pitchFamily="18" charset="2"/>
              </a:rPr>
              <a:t> </a:t>
            </a:r>
            <a:r>
              <a:rPr lang="en-US" altLang="it-IT" sz="1400" b="0">
                <a:latin typeface="Calibri" panose="020F0502020204030204" pitchFamily="34" charset="0"/>
              </a:rPr>
              <a:t>radians). Let the angles be A, B and C and the lengths of the sides opposite each of these angles be a, b and c. The sizes of the angles and the lengths of the sides are governed by the sine law:</a:t>
            </a:r>
            <a:endParaRPr lang="it-IT" altLang="it-IT" sz="1400" b="0">
              <a:latin typeface="Calibri" panose="020F0502020204030204" pitchFamily="34" charset="0"/>
            </a:endParaRPr>
          </a:p>
        </p:txBody>
      </p:sp>
      <p:sp>
        <p:nvSpPr>
          <p:cNvPr id="4" name="Rectangle 6">
            <a:extLst>
              <a:ext uri="{FF2B5EF4-FFF2-40B4-BE49-F238E27FC236}">
                <a16:creationId xmlns:a16="http://schemas.microsoft.com/office/drawing/2014/main" id="{32DAF99E-F6E2-4134-8BA5-EAB871B1E096}"/>
              </a:ext>
            </a:extLst>
          </p:cNvPr>
          <p:cNvSpPr>
            <a:spLocks noChangeArrowheads="1"/>
          </p:cNvSpPr>
          <p:nvPr/>
        </p:nvSpPr>
        <p:spPr bwMode="auto">
          <a:xfrm>
            <a:off x="215900" y="2971800"/>
            <a:ext cx="8602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The length of any side is related to the lengths of the other two sides and to the angle they include by the cosine law, which for the side a is:</a:t>
            </a:r>
            <a:endParaRPr lang="it-IT" altLang="it-IT" sz="1400" b="0">
              <a:latin typeface="Calibri" panose="020F0502020204030204" pitchFamily="34" charset="0"/>
            </a:endParaRPr>
          </a:p>
        </p:txBody>
      </p:sp>
      <p:graphicFrame>
        <p:nvGraphicFramePr>
          <p:cNvPr id="5" name="Object 8">
            <a:extLst>
              <a:ext uri="{FF2B5EF4-FFF2-40B4-BE49-F238E27FC236}">
                <a16:creationId xmlns:a16="http://schemas.microsoft.com/office/drawing/2014/main" id="{384B093E-D2F2-41D4-AE8C-98F651CCC2F8}"/>
              </a:ext>
            </a:extLst>
          </p:cNvPr>
          <p:cNvGraphicFramePr>
            <a:graphicFrameLocks noChangeAspect="1"/>
          </p:cNvGraphicFramePr>
          <p:nvPr/>
        </p:nvGraphicFramePr>
        <p:xfrm>
          <a:off x="261938" y="6092825"/>
          <a:ext cx="1782762" cy="511175"/>
        </p:xfrm>
        <a:graphic>
          <a:graphicData uri="http://schemas.openxmlformats.org/presentationml/2006/ole">
            <mc:AlternateContent xmlns:mc="http://schemas.openxmlformats.org/markup-compatibility/2006">
              <mc:Choice xmlns:v="urn:schemas-microsoft-com:vml" Requires="v">
                <p:oleObj spid="_x0000_s356401" name="Equation" r:id="rId3" imgW="1854200" imgH="533400" progId="Equation.3">
                  <p:embed/>
                </p:oleObj>
              </mc:Choice>
              <mc:Fallback>
                <p:oleObj name="Equation" r:id="rId3" imgW="1854200" imgH="533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6092825"/>
                        <a:ext cx="1782762" cy="51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9">
            <a:extLst>
              <a:ext uri="{FF2B5EF4-FFF2-40B4-BE49-F238E27FC236}">
                <a16:creationId xmlns:a16="http://schemas.microsoft.com/office/drawing/2014/main" id="{AB7ED523-6493-45E8-8CF6-F946840F1E27}"/>
              </a:ext>
            </a:extLst>
          </p:cNvPr>
          <p:cNvGraphicFramePr>
            <a:graphicFrameLocks noChangeAspect="1"/>
          </p:cNvGraphicFramePr>
          <p:nvPr/>
        </p:nvGraphicFramePr>
        <p:xfrm>
          <a:off x="5638800" y="3352800"/>
          <a:ext cx="1874838" cy="257175"/>
        </p:xfrm>
        <a:graphic>
          <a:graphicData uri="http://schemas.openxmlformats.org/presentationml/2006/ole">
            <mc:AlternateContent xmlns:mc="http://schemas.openxmlformats.org/markup-compatibility/2006">
              <mc:Choice xmlns:v="urn:schemas-microsoft-com:vml" Requires="v">
                <p:oleObj spid="_x0000_s356402" name="Equation" r:id="rId5" imgW="1954951" imgH="266584" progId="Equation.3">
                  <p:embed/>
                </p:oleObj>
              </mc:Choice>
              <mc:Fallback>
                <p:oleObj name="Equation" r:id="rId5" imgW="1954951" imgH="266584"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352800"/>
                        <a:ext cx="1874838" cy="257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7" name="Group 19">
            <a:extLst>
              <a:ext uri="{FF2B5EF4-FFF2-40B4-BE49-F238E27FC236}">
                <a16:creationId xmlns:a16="http://schemas.microsoft.com/office/drawing/2014/main" id="{11CC637E-0F16-4A43-84DC-F7CD097BE563}"/>
              </a:ext>
            </a:extLst>
          </p:cNvPr>
          <p:cNvGrpSpPr>
            <a:grpSpLocks/>
          </p:cNvGrpSpPr>
          <p:nvPr/>
        </p:nvGrpSpPr>
        <p:grpSpPr bwMode="auto">
          <a:xfrm>
            <a:off x="6167438" y="1201738"/>
            <a:ext cx="2668587" cy="1619250"/>
            <a:chOff x="3885" y="346"/>
            <a:chExt cx="1681" cy="1020"/>
          </a:xfrm>
        </p:grpSpPr>
        <p:pic>
          <p:nvPicPr>
            <p:cNvPr id="356367" name="Picture 7">
              <a:extLst>
                <a:ext uri="{FF2B5EF4-FFF2-40B4-BE49-F238E27FC236}">
                  <a16:creationId xmlns:a16="http://schemas.microsoft.com/office/drawing/2014/main" id="{204ED9AD-1876-41D9-891F-0B83ED86262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5" y="346"/>
              <a:ext cx="1681" cy="1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6368" name="Rectangle 10">
              <a:extLst>
                <a:ext uri="{FF2B5EF4-FFF2-40B4-BE49-F238E27FC236}">
                  <a16:creationId xmlns:a16="http://schemas.microsoft.com/office/drawing/2014/main" id="{E5FD9DF4-3048-4BA3-931E-162E3A570B6E}"/>
                </a:ext>
              </a:extLst>
            </p:cNvPr>
            <p:cNvSpPr>
              <a:spLocks noChangeArrowheads="1"/>
            </p:cNvSpPr>
            <p:nvPr/>
          </p:nvSpPr>
          <p:spPr bwMode="auto">
            <a:xfrm>
              <a:off x="3916" y="398"/>
              <a:ext cx="245" cy="1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400">
                <a:latin typeface="Calibri" panose="020F0502020204030204" pitchFamily="34" charset="0"/>
              </a:endParaRPr>
            </a:p>
          </p:txBody>
        </p:sp>
      </p:grpSp>
      <p:grpSp>
        <p:nvGrpSpPr>
          <p:cNvPr id="10" name="Group 13">
            <a:extLst>
              <a:ext uri="{FF2B5EF4-FFF2-40B4-BE49-F238E27FC236}">
                <a16:creationId xmlns:a16="http://schemas.microsoft.com/office/drawing/2014/main" id="{F9FDD093-0245-467E-A965-9EEE7E0EB749}"/>
              </a:ext>
            </a:extLst>
          </p:cNvPr>
          <p:cNvGrpSpPr>
            <a:grpSpLocks/>
          </p:cNvGrpSpPr>
          <p:nvPr/>
        </p:nvGrpSpPr>
        <p:grpSpPr bwMode="auto">
          <a:xfrm>
            <a:off x="6286500" y="3684588"/>
            <a:ext cx="2636838" cy="2582862"/>
            <a:chOff x="3960" y="1831"/>
            <a:chExt cx="1800" cy="1845"/>
          </a:xfrm>
        </p:grpSpPr>
        <p:pic>
          <p:nvPicPr>
            <p:cNvPr id="356365" name="Picture 11">
              <a:extLst>
                <a:ext uri="{FF2B5EF4-FFF2-40B4-BE49-F238E27FC236}">
                  <a16:creationId xmlns:a16="http://schemas.microsoft.com/office/drawing/2014/main" id="{76B3A580-8E6D-42C7-8568-FE88B2016D9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60" y="1831"/>
              <a:ext cx="1800" cy="18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6366" name="Rectangle 12">
              <a:extLst>
                <a:ext uri="{FF2B5EF4-FFF2-40B4-BE49-F238E27FC236}">
                  <a16:creationId xmlns:a16="http://schemas.microsoft.com/office/drawing/2014/main" id="{03AF4647-7B4F-411B-885F-2F619C804084}"/>
                </a:ext>
              </a:extLst>
            </p:cNvPr>
            <p:cNvSpPr>
              <a:spLocks noChangeArrowheads="1"/>
            </p:cNvSpPr>
            <p:nvPr/>
          </p:nvSpPr>
          <p:spPr bwMode="auto">
            <a:xfrm>
              <a:off x="4072" y="1987"/>
              <a:ext cx="245" cy="1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1400">
                <a:latin typeface="Calibri" panose="020F0502020204030204" pitchFamily="34" charset="0"/>
              </a:endParaRPr>
            </a:p>
          </p:txBody>
        </p:sp>
      </p:grpSp>
      <p:sp>
        <p:nvSpPr>
          <p:cNvPr id="13" name="Rectangle 14">
            <a:extLst>
              <a:ext uri="{FF2B5EF4-FFF2-40B4-BE49-F238E27FC236}">
                <a16:creationId xmlns:a16="http://schemas.microsoft.com/office/drawing/2014/main" id="{7F5F5223-9E28-42E5-A233-9A783D0F637A}"/>
              </a:ext>
            </a:extLst>
          </p:cNvPr>
          <p:cNvSpPr>
            <a:spLocks noChangeArrowheads="1"/>
          </p:cNvSpPr>
          <p:nvPr/>
        </p:nvSpPr>
        <p:spPr bwMode="auto">
          <a:xfrm>
            <a:off x="127000" y="3889375"/>
            <a:ext cx="59674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The sides of a triangle on a spherical surface are great circle arcs and the </a:t>
            </a:r>
            <a:r>
              <a:rPr lang="en-US" altLang="it-IT" sz="1400" b="0">
                <a:solidFill>
                  <a:srgbClr val="FF0000"/>
                </a:solidFill>
                <a:latin typeface="Calibri" panose="020F0502020204030204" pitchFamily="34" charset="0"/>
              </a:rPr>
              <a:t>sum of the internal angles is greater than 180°. </a:t>
            </a:r>
            <a:r>
              <a:rPr lang="en-US" altLang="it-IT" sz="1400" b="0">
                <a:latin typeface="Calibri" panose="020F0502020204030204" pitchFamily="34" charset="0"/>
              </a:rPr>
              <a:t>The angle between two great circles at their point of intersection is defined by the tangents to the great circles at that point. Let the angles of a spherical triangle be A, B and C, and let the lengths of the sides opposite each of these angles be a, b and c, respectively. The lengths of the sides may be converted to the angles they subtend at the center of the Earth. For example, the distance from pole to equator on the Earth’s surface may be considered as 10,007 km or as 90 degrees of arc. Expressing the sides of the spherical triangle as angles of arc, the sine law is:</a:t>
            </a:r>
            <a:endParaRPr lang="it-IT" altLang="it-IT" sz="1400" b="0">
              <a:latin typeface="Calibri" panose="020F0502020204030204" pitchFamily="34" charset="0"/>
            </a:endParaRPr>
          </a:p>
        </p:txBody>
      </p:sp>
      <p:graphicFrame>
        <p:nvGraphicFramePr>
          <p:cNvPr id="14" name="Object 16">
            <a:extLst>
              <a:ext uri="{FF2B5EF4-FFF2-40B4-BE49-F238E27FC236}">
                <a16:creationId xmlns:a16="http://schemas.microsoft.com/office/drawing/2014/main" id="{E1AC99A2-7095-449B-A43F-4290925AF229}"/>
              </a:ext>
            </a:extLst>
          </p:cNvPr>
          <p:cNvGraphicFramePr>
            <a:graphicFrameLocks noChangeAspect="1"/>
          </p:cNvGraphicFramePr>
          <p:nvPr/>
        </p:nvGraphicFramePr>
        <p:xfrm>
          <a:off x="3243263" y="2332038"/>
          <a:ext cx="1782762" cy="511175"/>
        </p:xfrm>
        <a:graphic>
          <a:graphicData uri="http://schemas.openxmlformats.org/presentationml/2006/ole">
            <mc:AlternateContent xmlns:mc="http://schemas.openxmlformats.org/markup-compatibility/2006">
              <mc:Choice xmlns:v="urn:schemas-microsoft-com:vml" Requires="v">
                <p:oleObj spid="_x0000_s356403" name="Equation" r:id="rId9" imgW="1854200" imgH="533400" progId="Equation.3">
                  <p:embed/>
                </p:oleObj>
              </mc:Choice>
              <mc:Fallback>
                <p:oleObj name="Equation" r:id="rId9" imgW="1854200" imgH="533400" progId="Equation.3">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3263" y="2332038"/>
                        <a:ext cx="1782762" cy="51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17">
            <a:extLst>
              <a:ext uri="{FF2B5EF4-FFF2-40B4-BE49-F238E27FC236}">
                <a16:creationId xmlns:a16="http://schemas.microsoft.com/office/drawing/2014/main" id="{79A78BEC-F6C8-4268-A345-17A1A25B9692}"/>
              </a:ext>
            </a:extLst>
          </p:cNvPr>
          <p:cNvSpPr>
            <a:spLocks noChangeArrowheads="1"/>
          </p:cNvSpPr>
          <p:nvPr/>
        </p:nvSpPr>
        <p:spPr bwMode="auto">
          <a:xfrm>
            <a:off x="2200275" y="6076950"/>
            <a:ext cx="271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400" b="0">
                <a:latin typeface="Calibri" panose="020F0502020204030204" pitchFamily="34" charset="0"/>
              </a:rPr>
              <a:t>And the law of cosines is:</a:t>
            </a:r>
            <a:endParaRPr lang="it-IT" altLang="it-IT" sz="1400" b="0">
              <a:latin typeface="Calibri" panose="020F0502020204030204" pitchFamily="34" charset="0"/>
            </a:endParaRPr>
          </a:p>
        </p:txBody>
      </p:sp>
      <p:graphicFrame>
        <p:nvGraphicFramePr>
          <p:cNvPr id="16" name="Object 18">
            <a:extLst>
              <a:ext uri="{FF2B5EF4-FFF2-40B4-BE49-F238E27FC236}">
                <a16:creationId xmlns:a16="http://schemas.microsoft.com/office/drawing/2014/main" id="{6EE89D93-3561-4C44-A382-E9458E7950E2}"/>
              </a:ext>
            </a:extLst>
          </p:cNvPr>
          <p:cNvGraphicFramePr>
            <a:graphicFrameLocks noChangeAspect="1"/>
          </p:cNvGraphicFramePr>
          <p:nvPr/>
        </p:nvGraphicFramePr>
        <p:xfrm>
          <a:off x="4929188" y="6488113"/>
          <a:ext cx="2905125" cy="206375"/>
        </p:xfrm>
        <a:graphic>
          <a:graphicData uri="http://schemas.openxmlformats.org/presentationml/2006/ole">
            <mc:AlternateContent xmlns:mc="http://schemas.openxmlformats.org/markup-compatibility/2006">
              <mc:Choice xmlns:v="urn:schemas-microsoft-com:vml" Requires="v">
                <p:oleObj spid="_x0000_s356404" name="Equation" r:id="rId11" imgW="3022600" imgH="215900" progId="Equation.3">
                  <p:embed/>
                </p:oleObj>
              </mc:Choice>
              <mc:Fallback>
                <p:oleObj name="Equation" r:id="rId11" imgW="3022600" imgH="215900" progId="Equation.3">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9188" y="6488113"/>
                        <a:ext cx="2905125" cy="206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dissolve">
                                      <p:cBhvr>
                                        <p:cTn id="42" dur="500"/>
                                        <p:tgtEl>
                                          <p:spTgt spid="1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dissolve">
                                      <p:cBhvr>
                                        <p:cTn id="52" dur="500"/>
                                        <p:tgtEl>
                                          <p:spTgt spid="1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95D3D57-5A22-4E86-BDBE-E68A4C0FBB6D}"/>
              </a:ext>
            </a:extLst>
          </p:cNvPr>
          <p:cNvSpPr>
            <a:spLocks noChangeArrowheads="1"/>
          </p:cNvSpPr>
          <p:nvPr/>
        </p:nvSpPr>
        <p:spPr bwMode="auto">
          <a:xfrm>
            <a:off x="0" y="949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400" b="0">
                <a:latin typeface="Calibri" panose="020F0502020204030204" pitchFamily="34" charset="0"/>
                <a:ea typeface="ＭＳ Ｐゴシック" panose="020B0600070205080204" pitchFamily="34" charset="-128"/>
              </a:rPr>
              <a:t>Plate tectonics on a flat earth: Two plates</a:t>
            </a:r>
          </a:p>
        </p:txBody>
      </p:sp>
      <p:sp>
        <p:nvSpPr>
          <p:cNvPr id="245763" name="Rectangle 4">
            <a:extLst>
              <a:ext uri="{FF2B5EF4-FFF2-40B4-BE49-F238E27FC236}">
                <a16:creationId xmlns:a16="http://schemas.microsoft.com/office/drawing/2014/main" id="{088EFEA8-A824-40AC-94D9-BB4526E42CA7}"/>
              </a:ext>
            </a:extLst>
          </p:cNvPr>
          <p:cNvSpPr>
            <a:spLocks noChangeArrowheads="1"/>
          </p:cNvSpPr>
          <p:nvPr/>
        </p:nvSpPr>
        <p:spPr bwMode="auto">
          <a:xfrm>
            <a:off x="0" y="1406525"/>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it-IT" sz="2200" b="0" dirty="0">
                <a:latin typeface="Calibri" panose="020F0502020204030204" pitchFamily="34" charset="0"/>
                <a:ea typeface="ＭＳ Ｐゴシック" panose="020B0600070205080204" pitchFamily="34" charset="-128"/>
              </a:rPr>
              <a:t> </a:t>
            </a:r>
            <a:r>
              <a:rPr lang="en-US" altLang="it-IT" sz="1800" b="0" dirty="0">
                <a:latin typeface="Calibri" panose="020F0502020204030204" pitchFamily="34" charset="0"/>
                <a:ea typeface="ＭＳ Ｐゴシック" panose="020B0600070205080204" pitchFamily="34" charset="-128"/>
              </a:rPr>
              <a:t>The western boundary of plate B is a ridge, which is spreading at a half-rate of 2 cm yr</a:t>
            </a:r>
            <a:r>
              <a:rPr lang="en-US" altLang="it-IT" sz="1800" b="0" baseline="30000" dirty="0">
                <a:latin typeface="Calibri" panose="020F0502020204030204" pitchFamily="34" charset="0"/>
                <a:ea typeface="ＭＳ Ｐゴシック" panose="020B0600070205080204" pitchFamily="34" charset="-128"/>
              </a:rPr>
              <a:t>-1</a:t>
            </a:r>
            <a:r>
              <a:rPr lang="en-US" altLang="it-IT" sz="1800" b="0" dirty="0">
                <a:latin typeface="Calibri" panose="020F0502020204030204" pitchFamily="34" charset="0"/>
                <a:ea typeface="ＭＳ Ｐゴシック" panose="020B0600070205080204" pitchFamily="34" charset="-128"/>
              </a:rPr>
              <a:t>.</a:t>
            </a:r>
          </a:p>
        </p:txBody>
      </p:sp>
      <p:pic>
        <p:nvPicPr>
          <p:cNvPr id="245764" name="Picture 5">
            <a:extLst>
              <a:ext uri="{FF2B5EF4-FFF2-40B4-BE49-F238E27FC236}">
                <a16:creationId xmlns:a16="http://schemas.microsoft.com/office/drawing/2014/main" id="{8581AF2C-52D7-4275-971D-BE8BBD0A4C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2198688"/>
            <a:ext cx="3313113" cy="170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765" name="Rectangle 6">
            <a:extLst>
              <a:ext uri="{FF2B5EF4-FFF2-40B4-BE49-F238E27FC236}">
                <a16:creationId xmlns:a16="http://schemas.microsoft.com/office/drawing/2014/main" id="{2BF38232-6CC4-46C5-BE98-EC3B6E7D6327}"/>
              </a:ext>
            </a:extLst>
          </p:cNvPr>
          <p:cNvSpPr>
            <a:spLocks noChangeArrowheads="1"/>
          </p:cNvSpPr>
          <p:nvPr/>
        </p:nvSpPr>
        <p:spPr bwMode="auto">
          <a:xfrm>
            <a:off x="3779838" y="1993900"/>
            <a:ext cx="48958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200" b="0" dirty="0">
                <a:latin typeface="Calibri" panose="020F0502020204030204" pitchFamily="34" charset="0"/>
                <a:ea typeface="ＭＳ Ｐゴシック" panose="020B0600070205080204" pitchFamily="34" charset="-128"/>
              </a:rPr>
              <a:t> </a:t>
            </a:r>
            <a:r>
              <a:rPr lang="en-US" altLang="it-IT" sz="1800" b="0" dirty="0">
                <a:latin typeface="Calibri" panose="020F0502020204030204" pitchFamily="34" charset="0"/>
                <a:ea typeface="ＭＳ Ｐゴシック" panose="020B0600070205080204" pitchFamily="34" charset="-128"/>
              </a:rPr>
              <a:t>Since </a:t>
            </a:r>
            <a:r>
              <a:rPr lang="en-US" altLang="it-IT" sz="1800" b="0" baseline="-25000" dirty="0">
                <a:latin typeface="Calibri" panose="020F0502020204030204" pitchFamily="34" charset="0"/>
                <a:ea typeface="ＭＳ Ｐゴシック" panose="020B0600070205080204" pitchFamily="34" charset="-128"/>
              </a:rPr>
              <a:t>A</a:t>
            </a:r>
            <a:r>
              <a:rPr lang="en-US" altLang="it-IT" sz="1800" b="0" dirty="0">
                <a:latin typeface="Calibri" panose="020F0502020204030204" pitchFamily="34" charset="0"/>
                <a:ea typeface="ＭＳ Ｐゴシック" panose="020B0600070205080204" pitchFamily="34" charset="-128"/>
              </a:rPr>
              <a:t>V</a:t>
            </a:r>
            <a:r>
              <a:rPr lang="en-US" altLang="it-IT" sz="1800" b="0" baseline="-25000" dirty="0">
                <a:latin typeface="Calibri" panose="020F0502020204030204" pitchFamily="34" charset="0"/>
                <a:ea typeface="ＭＳ Ｐゴシック" panose="020B0600070205080204" pitchFamily="34" charset="-128"/>
              </a:rPr>
              <a:t>B</a:t>
            </a:r>
            <a:r>
              <a:rPr lang="en-US" altLang="it-IT" sz="1800" b="0" dirty="0">
                <a:latin typeface="Calibri" panose="020F0502020204030204" pitchFamily="34" charset="0"/>
                <a:ea typeface="ＭＳ Ｐゴシック" panose="020B0600070205080204" pitchFamily="34" charset="-128"/>
              </a:rPr>
              <a:t> is equal to 4 cm yr</a:t>
            </a:r>
            <a:r>
              <a:rPr lang="en-US" altLang="it-IT" sz="1800" b="0" baseline="30000" dirty="0">
                <a:latin typeface="Calibri" panose="020F0502020204030204" pitchFamily="34" charset="0"/>
                <a:ea typeface="ＭＳ Ｐゴシック" panose="020B0600070205080204" pitchFamily="34" charset="-128"/>
              </a:rPr>
              <a:t>-1</a:t>
            </a:r>
            <a:r>
              <a:rPr lang="en-US" altLang="it-IT" sz="1800" b="0" dirty="0">
                <a:latin typeface="Calibri" panose="020F0502020204030204" pitchFamily="34" charset="0"/>
                <a:ea typeface="ＭＳ Ｐゴシック" panose="020B0600070205080204" pitchFamily="34" charset="-128"/>
              </a:rPr>
              <a:t>, the eastern boundary is a subduction zone. Either plate A is subducting underneath plate B and the length of plate B increases by 2 cm yr</a:t>
            </a:r>
            <a:r>
              <a:rPr lang="en-US" altLang="it-IT" sz="1800" b="0" baseline="30000" dirty="0">
                <a:latin typeface="Calibri" panose="020F0502020204030204" pitchFamily="34" charset="0"/>
                <a:ea typeface="ＭＳ Ｐゴシック" panose="020B0600070205080204" pitchFamily="34" charset="-128"/>
              </a:rPr>
              <a:t>-1</a:t>
            </a:r>
            <a:r>
              <a:rPr lang="en-US" altLang="it-IT" sz="1800" b="0" dirty="0">
                <a:latin typeface="Calibri" panose="020F0502020204030204" pitchFamily="34" charset="0"/>
                <a:ea typeface="ＭＳ Ｐゴシック" panose="020B0600070205080204" pitchFamily="34" charset="-128"/>
              </a:rPr>
              <a:t>, or plate B is subducting underneath plate A and plate B is being destroyed at a rate of 2 cm yr</a:t>
            </a:r>
            <a:r>
              <a:rPr lang="en-US" altLang="it-IT" sz="1800" b="0" baseline="30000" dirty="0">
                <a:latin typeface="Calibri" panose="020F0502020204030204" pitchFamily="34" charset="0"/>
                <a:ea typeface="ＭＳ Ｐゴシック" panose="020B0600070205080204" pitchFamily="34" charset="-128"/>
              </a:rPr>
              <a:t>-1</a:t>
            </a:r>
            <a:r>
              <a:rPr lang="en-US" altLang="it-IT" sz="1800" b="0" dirty="0">
                <a:latin typeface="Calibri" panose="020F0502020204030204" pitchFamily="34" charset="0"/>
                <a:ea typeface="ＭＳ Ｐゴシック" panose="020B0600070205080204" pitchFamily="34" charset="-128"/>
              </a:rPr>
              <a:t>.</a:t>
            </a:r>
          </a:p>
        </p:txBody>
      </p:sp>
      <p:sp>
        <p:nvSpPr>
          <p:cNvPr id="245766" name="Line 8">
            <a:extLst>
              <a:ext uri="{FF2B5EF4-FFF2-40B4-BE49-F238E27FC236}">
                <a16:creationId xmlns:a16="http://schemas.microsoft.com/office/drawing/2014/main" id="{C325777A-805B-4577-9ED9-2C5A00C59A4D}"/>
              </a:ext>
            </a:extLst>
          </p:cNvPr>
          <p:cNvSpPr>
            <a:spLocks noChangeShapeType="1"/>
          </p:cNvSpPr>
          <p:nvPr/>
        </p:nvSpPr>
        <p:spPr bwMode="auto">
          <a:xfrm flipH="1">
            <a:off x="611188" y="1765300"/>
            <a:ext cx="504825" cy="100806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767" name="Oval 9">
            <a:extLst>
              <a:ext uri="{FF2B5EF4-FFF2-40B4-BE49-F238E27FC236}">
                <a16:creationId xmlns:a16="http://schemas.microsoft.com/office/drawing/2014/main" id="{900DFB43-BE79-4B6E-9B8B-F29F6B701DEA}"/>
              </a:ext>
            </a:extLst>
          </p:cNvPr>
          <p:cNvSpPr>
            <a:spLocks noChangeArrowheads="1"/>
          </p:cNvSpPr>
          <p:nvPr/>
        </p:nvSpPr>
        <p:spPr bwMode="auto">
          <a:xfrm>
            <a:off x="2484438" y="2486025"/>
            <a:ext cx="503237" cy="431800"/>
          </a:xfrm>
          <a:prstGeom prst="ellipse">
            <a:avLst/>
          </a:prstGeom>
          <a:noFill/>
          <a:ln w="381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Calibri" panose="020F0502020204030204" pitchFamily="34" charset="0"/>
            </a:endParaRPr>
          </a:p>
        </p:txBody>
      </p:sp>
      <p:pic>
        <p:nvPicPr>
          <p:cNvPr id="245768" name="Picture 10">
            <a:extLst>
              <a:ext uri="{FF2B5EF4-FFF2-40B4-BE49-F238E27FC236}">
                <a16:creationId xmlns:a16="http://schemas.microsoft.com/office/drawing/2014/main" id="{69A8A3DF-A25E-4B38-AB5C-F4E8A0DDD6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87713" y="3960813"/>
            <a:ext cx="5689600" cy="2751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Number Placeholder 9">
            <a:extLst>
              <a:ext uri="{FF2B5EF4-FFF2-40B4-BE49-F238E27FC236}">
                <a16:creationId xmlns:a16="http://schemas.microsoft.com/office/drawing/2014/main" id="{4CE61E47-5E16-4C62-A969-475FFF00379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796A745-BE5C-48CA-933F-9BE5C485EA85}" type="slidenum">
              <a:rPr lang="it-IT" altLang="it-IT" sz="1400" b="1" smtClean="0"/>
              <a:pPr>
                <a:spcBef>
                  <a:spcPct val="0"/>
                </a:spcBef>
                <a:buFontTx/>
                <a:buNone/>
              </a:pPr>
              <a:t>9</a:t>
            </a:fld>
            <a:endParaRPr lang="it-IT" altLang="it-IT" sz="1400" b="1"/>
          </a:p>
        </p:txBody>
      </p:sp>
      <p:pic>
        <p:nvPicPr>
          <p:cNvPr id="307203" name="Picture 4">
            <a:extLst>
              <a:ext uri="{FF2B5EF4-FFF2-40B4-BE49-F238E27FC236}">
                <a16:creationId xmlns:a16="http://schemas.microsoft.com/office/drawing/2014/main" id="{FDC49215-B5A1-41D9-8263-77A6A15FF0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538" y="1022350"/>
            <a:ext cx="17367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Box 4">
            <a:extLst>
              <a:ext uri="{FF2B5EF4-FFF2-40B4-BE49-F238E27FC236}">
                <a16:creationId xmlns:a16="http://schemas.microsoft.com/office/drawing/2014/main" id="{31687363-5C47-4923-A4D4-A098E75F6356}"/>
              </a:ext>
            </a:extLst>
          </p:cNvPr>
          <p:cNvSpPr txBox="1">
            <a:spLocks noChangeArrowheads="1"/>
          </p:cNvSpPr>
          <p:nvPr/>
        </p:nvSpPr>
        <p:spPr bwMode="auto">
          <a:xfrm>
            <a:off x="2938463" y="1328738"/>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0">
                <a:latin typeface="Calibri" panose="020F0502020204030204" pitchFamily="34" charset="0"/>
              </a:rPr>
              <a:t>Constructive bundary: its velocity equal to 2 cm/yr.</a:t>
            </a:r>
          </a:p>
          <a:p>
            <a:pPr eaLnBrk="1" hangingPunct="1">
              <a:spcBef>
                <a:spcPct val="0"/>
              </a:spcBef>
              <a:buFontTx/>
              <a:buNone/>
            </a:pPr>
            <a:r>
              <a:rPr lang="it-IT" altLang="it-IT" sz="1800" b="0">
                <a:latin typeface="Calibri" panose="020F0502020204030204" pitchFamily="34" charset="0"/>
              </a:rPr>
              <a:t>What is the relative velocity </a:t>
            </a:r>
            <a:r>
              <a:rPr lang="it-IT" altLang="it-IT" sz="1800" b="0" i="1" baseline="-25000">
                <a:latin typeface="Calibri" panose="020F0502020204030204" pitchFamily="34" charset="0"/>
              </a:rPr>
              <a:t>A</a:t>
            </a:r>
            <a:r>
              <a:rPr lang="it-IT" altLang="it-IT" sz="1800" b="0" i="1">
                <a:latin typeface="Calibri" panose="020F0502020204030204" pitchFamily="34" charset="0"/>
              </a:rPr>
              <a:t>v</a:t>
            </a:r>
            <a:r>
              <a:rPr lang="it-IT" altLang="it-IT" sz="1800" b="0" i="1" baseline="-25000">
                <a:latin typeface="Calibri" panose="020F0502020204030204" pitchFamily="34" charset="0"/>
              </a:rPr>
              <a:t>B</a:t>
            </a:r>
            <a:r>
              <a:rPr lang="it-IT" altLang="it-IT" sz="1800" b="0">
                <a:latin typeface="Calibri" panose="020F0502020204030204" pitchFamily="34" charset="0"/>
              </a:rPr>
              <a:t> ?</a:t>
            </a:r>
          </a:p>
          <a:p>
            <a:pPr eaLnBrk="1" hangingPunct="1">
              <a:spcBef>
                <a:spcPct val="0"/>
              </a:spcBef>
              <a:buFontTx/>
              <a:buNone/>
            </a:pPr>
            <a:r>
              <a:rPr lang="it-IT" altLang="it-IT" sz="1800" b="0">
                <a:latin typeface="Calibri" panose="020F0502020204030204" pitchFamily="34" charset="0"/>
              </a:rPr>
              <a:t>What happen to the other three bundary of the B plate?</a:t>
            </a:r>
          </a:p>
        </p:txBody>
      </p:sp>
      <p:pic>
        <p:nvPicPr>
          <p:cNvPr id="307205" name="Picture 5">
            <a:extLst>
              <a:ext uri="{FF2B5EF4-FFF2-40B4-BE49-F238E27FC236}">
                <a16:creationId xmlns:a16="http://schemas.microsoft.com/office/drawing/2014/main" id="{9EFBD080-E431-4995-8EF3-8EAED4051D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663" y="2994025"/>
            <a:ext cx="17938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6" name="Picture 6">
            <a:extLst>
              <a:ext uri="{FF2B5EF4-FFF2-40B4-BE49-F238E27FC236}">
                <a16:creationId xmlns:a16="http://schemas.microsoft.com/office/drawing/2014/main" id="{5517FD53-E44C-4ECB-92E9-86AAB3F997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25" y="4841875"/>
            <a:ext cx="17684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7" name="TextBox 8">
            <a:extLst>
              <a:ext uri="{FF2B5EF4-FFF2-40B4-BE49-F238E27FC236}">
                <a16:creationId xmlns:a16="http://schemas.microsoft.com/office/drawing/2014/main" id="{DCFD18FB-687B-403F-851D-37A830C3FF11}"/>
              </a:ext>
            </a:extLst>
          </p:cNvPr>
          <p:cNvSpPr txBox="1">
            <a:spLocks noChangeArrowheads="1"/>
          </p:cNvSpPr>
          <p:nvPr/>
        </p:nvSpPr>
        <p:spPr bwMode="auto">
          <a:xfrm>
            <a:off x="2895600" y="3810000"/>
            <a:ext cx="59372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Calibri" panose="020F0502020204030204" pitchFamily="34" charset="0"/>
              </a:rPr>
              <a:t>Case 1:</a:t>
            </a:r>
            <a:r>
              <a:rPr lang="it-IT" altLang="it-IT" sz="2000" b="0" i="1" baseline="-25000">
                <a:latin typeface="Calibri" panose="020F0502020204030204" pitchFamily="34" charset="0"/>
              </a:rPr>
              <a:t> A</a:t>
            </a:r>
            <a:r>
              <a:rPr lang="it-IT" altLang="it-IT" sz="2000" b="0" i="1">
                <a:latin typeface="Calibri" panose="020F0502020204030204" pitchFamily="34" charset="0"/>
              </a:rPr>
              <a:t>v</a:t>
            </a:r>
            <a:r>
              <a:rPr lang="it-IT" altLang="it-IT" sz="2000" b="0" i="1" baseline="-25000">
                <a:latin typeface="Calibri" panose="020F0502020204030204" pitchFamily="34" charset="0"/>
              </a:rPr>
              <a:t>B</a:t>
            </a:r>
            <a:r>
              <a:rPr lang="it-IT" altLang="it-IT" sz="2000"/>
              <a:t> </a:t>
            </a:r>
            <a:r>
              <a:rPr lang="it-IT" altLang="it-IT" sz="1800" b="0">
                <a:latin typeface="Calibri" panose="020F0502020204030204" pitchFamily="34" charset="0"/>
              </a:rPr>
              <a:t>=4cm/yr (to right</a:t>
            </a:r>
            <a:r>
              <a:rPr lang="it-IT" altLang="it-IT" sz="2000"/>
              <a:t>)</a:t>
            </a:r>
          </a:p>
          <a:p>
            <a:pPr eaLnBrk="1" hangingPunct="1">
              <a:spcBef>
                <a:spcPct val="0"/>
              </a:spcBef>
              <a:buFontTx/>
              <a:buNone/>
            </a:pPr>
            <a:r>
              <a:rPr lang="it-IT" altLang="it-IT" sz="1800" b="0">
                <a:latin typeface="Calibri" panose="020F0502020204030204" pitchFamily="34" charset="0"/>
              </a:rPr>
              <a:t>The superior and inferior bundaries are conservative</a:t>
            </a:r>
          </a:p>
          <a:p>
            <a:pPr eaLnBrk="1" hangingPunct="1">
              <a:spcBef>
                <a:spcPct val="0"/>
              </a:spcBef>
              <a:buFontTx/>
              <a:buNone/>
            </a:pPr>
            <a:r>
              <a:rPr lang="it-IT" altLang="it-IT" sz="1800" b="0">
                <a:latin typeface="Calibri" panose="020F0502020204030204" pitchFamily="34" charset="0"/>
              </a:rPr>
              <a:t>There are two possibility for the subduction: A to B or B to A</a:t>
            </a:r>
          </a:p>
          <a:p>
            <a:pPr eaLnBrk="1" hangingPunct="1">
              <a:spcBef>
                <a:spcPct val="0"/>
              </a:spcBef>
              <a:buFontTx/>
              <a:buNone/>
            </a:pPr>
            <a:r>
              <a:rPr lang="it-IT" altLang="it-IT" sz="1800" b="0">
                <a:latin typeface="Calibri" panose="020F0502020204030204" pitchFamily="34" charset="0"/>
              </a:rPr>
              <a:t>What are the velocity in the two case?</a:t>
            </a:r>
          </a:p>
          <a:p>
            <a:pPr eaLnBrk="1" hangingPunct="1">
              <a:spcBef>
                <a:spcPct val="0"/>
              </a:spcBef>
              <a:buFontTx/>
              <a:buNone/>
            </a:pPr>
            <a:r>
              <a:rPr lang="it-IT" altLang="it-IT" sz="1800" b="0">
                <a:latin typeface="Calibri" panose="020F0502020204030204" pitchFamily="34" charset="0"/>
              </a:rPr>
              <a:t>What happen to the plates? </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6628</TotalTime>
  <Words>4193</Words>
  <Application>Microsoft Office PowerPoint</Application>
  <PresentationFormat>On-screen Show (4:3)</PresentationFormat>
  <Paragraphs>266</Paragraphs>
  <Slides>73</Slides>
  <Notes>37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5" baseType="lpstr">
      <vt:lpstr>ＭＳ Ｐゴシック</vt:lpstr>
      <vt:lpstr>SimSun</vt:lpstr>
      <vt:lpstr>Arial</vt:lpstr>
      <vt:lpstr>Calibri</vt:lpstr>
      <vt:lpstr>Comic Sans MS</vt:lpstr>
      <vt:lpstr>Droid Sans Fallback</vt:lpstr>
      <vt:lpstr>Optima</vt:lpstr>
      <vt:lpstr>Symbol</vt:lpstr>
      <vt:lpstr>Times</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Spots</vt:lpstr>
      <vt:lpstr>Hot Spots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195</cp:revision>
  <dcterms:created xsi:type="dcterms:W3CDTF">2002-06-02T19:22:06Z</dcterms:created>
  <dcterms:modified xsi:type="dcterms:W3CDTF">2021-10-06T06:38:08Z</dcterms:modified>
</cp:coreProperties>
</file>