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79" r:id="rId2"/>
    <p:sldId id="352" r:id="rId3"/>
    <p:sldId id="348" r:id="rId4"/>
    <p:sldId id="283" r:id="rId5"/>
    <p:sldId id="551" r:id="rId6"/>
    <p:sldId id="281" r:id="rId7"/>
    <p:sldId id="284" r:id="rId8"/>
    <p:sldId id="282" r:id="rId9"/>
    <p:sldId id="285" r:id="rId10"/>
    <p:sldId id="351" r:id="rId11"/>
    <p:sldId id="280" r:id="rId12"/>
    <p:sldId id="286" r:id="rId13"/>
    <p:sldId id="287" r:id="rId14"/>
    <p:sldId id="312" r:id="rId15"/>
    <p:sldId id="343" r:id="rId16"/>
    <p:sldId id="345" r:id="rId17"/>
    <p:sldId id="346" r:id="rId18"/>
    <p:sldId id="288" r:id="rId19"/>
    <p:sldId id="289" r:id="rId20"/>
    <p:sldId id="290" r:id="rId21"/>
    <p:sldId id="291" r:id="rId22"/>
    <p:sldId id="448" r:id="rId23"/>
    <p:sldId id="292" r:id="rId24"/>
    <p:sldId id="293" r:id="rId25"/>
    <p:sldId id="544" r:id="rId26"/>
    <p:sldId id="539" r:id="rId27"/>
    <p:sldId id="540" r:id="rId28"/>
    <p:sldId id="464" r:id="rId29"/>
    <p:sldId id="542" r:id="rId30"/>
    <p:sldId id="466" r:id="rId31"/>
    <p:sldId id="468" r:id="rId32"/>
    <p:sldId id="409" r:id="rId33"/>
    <p:sldId id="450" r:id="rId34"/>
    <p:sldId id="328" r:id="rId35"/>
    <p:sldId id="370" r:id="rId36"/>
    <p:sldId id="375" r:id="rId37"/>
    <p:sldId id="382" r:id="rId38"/>
    <p:sldId id="391" r:id="rId39"/>
    <p:sldId id="294" r:id="rId40"/>
    <p:sldId id="360" r:id="rId41"/>
    <p:sldId id="552" r:id="rId42"/>
    <p:sldId id="553" r:id="rId43"/>
    <p:sldId id="295" r:id="rId44"/>
    <p:sldId id="359" r:id="rId45"/>
    <p:sldId id="361" r:id="rId46"/>
    <p:sldId id="313" r:id="rId47"/>
    <p:sldId id="308" r:id="rId48"/>
    <p:sldId id="545" r:id="rId49"/>
    <p:sldId id="362" r:id="rId50"/>
    <p:sldId id="363" r:id="rId51"/>
    <p:sldId id="364" r:id="rId52"/>
    <p:sldId id="366" r:id="rId53"/>
    <p:sldId id="365" r:id="rId54"/>
    <p:sldId id="307" r:id="rId55"/>
    <p:sldId id="296" r:id="rId56"/>
    <p:sldId id="560" r:id="rId57"/>
    <p:sldId id="546" r:id="rId58"/>
    <p:sldId id="309" r:id="rId59"/>
    <p:sldId id="561" r:id="rId60"/>
    <p:sldId id="562" r:id="rId61"/>
    <p:sldId id="557" r:id="rId62"/>
    <p:sldId id="555" r:id="rId63"/>
    <p:sldId id="556" r:id="rId64"/>
    <p:sldId id="554" r:id="rId65"/>
    <p:sldId id="310" r:id="rId66"/>
    <p:sldId id="563" r:id="rId67"/>
    <p:sldId id="558" r:id="rId68"/>
    <p:sldId id="311" r:id="rId69"/>
    <p:sldId id="306" r:id="rId70"/>
    <p:sldId id="559" r:id="rId71"/>
    <p:sldId id="564" r:id="rId72"/>
    <p:sldId id="297" r:id="rId73"/>
    <p:sldId id="565" r:id="rId74"/>
    <p:sldId id="566" r:id="rId75"/>
    <p:sldId id="547" r:id="rId76"/>
    <p:sldId id="567" r:id="rId77"/>
    <p:sldId id="314" r:id="rId78"/>
    <p:sldId id="318" r:id="rId79"/>
    <p:sldId id="320" r:id="rId80"/>
    <p:sldId id="321" r:id="rId81"/>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CC3300"/>
    <a:srgbClr val="993366"/>
    <a:srgbClr val="000000"/>
    <a:srgbClr val="FFCCCC"/>
    <a:srgbClr val="FF3300"/>
    <a:srgbClr val="0033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430" autoAdjust="0"/>
  </p:normalViewPr>
  <p:slideViewPr>
    <p:cSldViewPr snapToGrid="0">
      <p:cViewPr varScale="1">
        <p:scale>
          <a:sx n="112" d="100"/>
          <a:sy n="112" d="100"/>
        </p:scale>
        <p:origin x="154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166"/>
    </p:cViewPr>
  </p:sorterViewPr>
  <p:notesViewPr>
    <p:cSldViewPr snapToGrid="0">
      <p:cViewPr varScale="1">
        <p:scale>
          <a:sx n="83" d="100"/>
          <a:sy n="83" d="100"/>
        </p:scale>
        <p:origin x="-2130"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CEF843EE-55F1-4315-A07C-1E968852C60C}"/>
              </a:ext>
            </a:extLst>
          </p:cNvPr>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ltLang="it-IT"/>
          </a:p>
        </p:txBody>
      </p:sp>
      <p:sp>
        <p:nvSpPr>
          <p:cNvPr id="106499" name="Rectangle 3">
            <a:extLst>
              <a:ext uri="{FF2B5EF4-FFF2-40B4-BE49-F238E27FC236}">
                <a16:creationId xmlns:a16="http://schemas.microsoft.com/office/drawing/2014/main" id="{60109DC4-B949-421D-B1A3-E5ECE872A102}"/>
              </a:ext>
            </a:extLst>
          </p:cNvPr>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ltLang="it-IT"/>
          </a:p>
        </p:txBody>
      </p:sp>
      <p:sp>
        <p:nvSpPr>
          <p:cNvPr id="2052" name="Rectangle 4">
            <a:extLst>
              <a:ext uri="{FF2B5EF4-FFF2-40B4-BE49-F238E27FC236}">
                <a16:creationId xmlns:a16="http://schemas.microsoft.com/office/drawing/2014/main" id="{65D3E179-0D43-4E10-BACD-21A1F2E541E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a:extLst>
              <a:ext uri="{FF2B5EF4-FFF2-40B4-BE49-F238E27FC236}">
                <a16:creationId xmlns:a16="http://schemas.microsoft.com/office/drawing/2014/main" id="{69370FC9-79CF-42D7-B7CD-32AC6AF490DC}"/>
              </a:ext>
            </a:extLst>
          </p:cNvPr>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it-IT" altLang="it-IT" noProof="0"/>
              <a:t>Fare clic per modificare gli stili del testo dello schema</a:t>
            </a:r>
          </a:p>
          <a:p>
            <a:pPr lvl="1"/>
            <a:r>
              <a:rPr lang="it-IT" altLang="it-IT" noProof="0"/>
              <a:t>Secondo livello</a:t>
            </a:r>
          </a:p>
          <a:p>
            <a:pPr lvl="2"/>
            <a:r>
              <a:rPr lang="it-IT" altLang="it-IT" noProof="0"/>
              <a:t>Terzo livello</a:t>
            </a:r>
          </a:p>
          <a:p>
            <a:pPr lvl="3"/>
            <a:r>
              <a:rPr lang="it-IT" altLang="it-IT" noProof="0"/>
              <a:t>Quarto livello</a:t>
            </a:r>
          </a:p>
          <a:p>
            <a:pPr lvl="4"/>
            <a:r>
              <a:rPr lang="it-IT" altLang="it-IT" noProof="0"/>
              <a:t>Quinto livello</a:t>
            </a:r>
          </a:p>
        </p:txBody>
      </p:sp>
      <p:sp>
        <p:nvSpPr>
          <p:cNvPr id="106502" name="Rectangle 6">
            <a:extLst>
              <a:ext uri="{FF2B5EF4-FFF2-40B4-BE49-F238E27FC236}">
                <a16:creationId xmlns:a16="http://schemas.microsoft.com/office/drawing/2014/main" id="{A1848A06-59C7-4693-B13E-26BE4F29A250}"/>
              </a:ext>
            </a:extLst>
          </p:cNvPr>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ltLang="it-IT"/>
          </a:p>
        </p:txBody>
      </p:sp>
      <p:sp>
        <p:nvSpPr>
          <p:cNvPr id="106503" name="Rectangle 7">
            <a:extLst>
              <a:ext uri="{FF2B5EF4-FFF2-40B4-BE49-F238E27FC236}">
                <a16:creationId xmlns:a16="http://schemas.microsoft.com/office/drawing/2014/main" id="{3B07D7FD-0D16-4BBF-8C48-B5F6F879F92B}"/>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C357084C-8A6C-4479-8D7E-62F6DA12C315}"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81720516-BB19-4CD0-B75D-7654D19E7D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64D21F-56B7-495C-B8E5-D44111B9735F}" type="slidenum">
              <a:rPr lang="it-IT" altLang="it-IT" smtClean="0"/>
              <a:pPr>
                <a:spcBef>
                  <a:spcPct val="0"/>
                </a:spcBef>
              </a:pPr>
              <a:t>1</a:t>
            </a:fld>
            <a:endParaRPr lang="it-IT" altLang="it-IT"/>
          </a:p>
        </p:txBody>
      </p:sp>
      <p:sp>
        <p:nvSpPr>
          <p:cNvPr id="115715" name="Rectangle 2">
            <a:extLst>
              <a:ext uri="{FF2B5EF4-FFF2-40B4-BE49-F238E27FC236}">
                <a16:creationId xmlns:a16="http://schemas.microsoft.com/office/drawing/2014/main" id="{56EB2D1D-4D5A-45E3-AFC8-4FC8F6FB388D}"/>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BF497239-D4DC-4389-9843-371E913B453E}"/>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DC8F17DB-04BB-4651-B3E2-F48BEA734DD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28F241-0876-49AE-8311-906FD8427E27}" type="slidenum">
              <a:rPr lang="it-IT" altLang="it-IT" smtClean="0"/>
              <a:pPr>
                <a:spcBef>
                  <a:spcPct val="0"/>
                </a:spcBef>
              </a:pPr>
              <a:t>10</a:t>
            </a:fld>
            <a:endParaRPr lang="it-IT" altLang="it-IT"/>
          </a:p>
        </p:txBody>
      </p:sp>
      <p:sp>
        <p:nvSpPr>
          <p:cNvPr id="134147" name="Rectangle 2">
            <a:extLst>
              <a:ext uri="{FF2B5EF4-FFF2-40B4-BE49-F238E27FC236}">
                <a16:creationId xmlns:a16="http://schemas.microsoft.com/office/drawing/2014/main" id="{BE2D54A8-D2F6-4E57-9F5C-E1E3F0BEBC9E}"/>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BDC28EC6-4F27-4FE6-9976-CF64A1EB218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027C5315-9454-4184-B94B-108C9B9563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640729-9827-4C43-B1CB-F7C39242048C}" type="slidenum">
              <a:rPr lang="it-IT" altLang="it-IT" smtClean="0"/>
              <a:pPr>
                <a:spcBef>
                  <a:spcPct val="0"/>
                </a:spcBef>
              </a:pPr>
              <a:t>11</a:t>
            </a:fld>
            <a:endParaRPr lang="it-IT" altLang="it-IT"/>
          </a:p>
        </p:txBody>
      </p:sp>
      <p:sp>
        <p:nvSpPr>
          <p:cNvPr id="136195" name="Rectangle 2">
            <a:extLst>
              <a:ext uri="{FF2B5EF4-FFF2-40B4-BE49-F238E27FC236}">
                <a16:creationId xmlns:a16="http://schemas.microsoft.com/office/drawing/2014/main" id="{240B7494-1979-4F7A-9681-53CA56462490}"/>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C5D6A8A4-8592-4F47-8E94-33C3FC5ED927}"/>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95C804D9-DDC2-4D8C-8E8E-5D7B1F97A40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03AB8F-E762-4C6D-B366-78DFD7AA35FF}" type="slidenum">
              <a:rPr lang="it-IT" altLang="it-IT" smtClean="0"/>
              <a:pPr>
                <a:spcBef>
                  <a:spcPct val="0"/>
                </a:spcBef>
              </a:pPr>
              <a:t>12</a:t>
            </a:fld>
            <a:endParaRPr lang="it-IT" altLang="it-IT"/>
          </a:p>
        </p:txBody>
      </p:sp>
      <p:sp>
        <p:nvSpPr>
          <p:cNvPr id="138243" name="Rectangle 2">
            <a:extLst>
              <a:ext uri="{FF2B5EF4-FFF2-40B4-BE49-F238E27FC236}">
                <a16:creationId xmlns:a16="http://schemas.microsoft.com/office/drawing/2014/main" id="{E7263EE2-B6DF-4450-96F6-7CCDF416532E}"/>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9F5FFA2C-9CED-44BF-96C6-B76001BC7A3D}"/>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E1186DE4-7325-4EFD-8D37-A35DFCE03E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6B7A742-A0F0-4A95-B47A-C1632619F033}" type="slidenum">
              <a:rPr lang="it-IT" altLang="it-IT" smtClean="0"/>
              <a:pPr>
                <a:spcBef>
                  <a:spcPct val="0"/>
                </a:spcBef>
              </a:pPr>
              <a:t>13</a:t>
            </a:fld>
            <a:endParaRPr lang="it-IT" altLang="it-IT"/>
          </a:p>
        </p:txBody>
      </p:sp>
      <p:sp>
        <p:nvSpPr>
          <p:cNvPr id="140291" name="Rectangle 2">
            <a:extLst>
              <a:ext uri="{FF2B5EF4-FFF2-40B4-BE49-F238E27FC236}">
                <a16:creationId xmlns:a16="http://schemas.microsoft.com/office/drawing/2014/main" id="{644440A4-8147-4ADC-BE7E-C8C61C41D5FF}"/>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FEEE0003-C9A2-4250-BEDF-8E49AAF23190}"/>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EE400CC0-FE33-4AA9-B1EB-5633799FEF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A1C13D0-2A5D-4BFD-87D0-C469FF3B1B9C}" type="slidenum">
              <a:rPr lang="it-IT" altLang="it-IT" smtClean="0"/>
              <a:pPr>
                <a:spcBef>
                  <a:spcPct val="0"/>
                </a:spcBef>
              </a:pPr>
              <a:t>14</a:t>
            </a:fld>
            <a:endParaRPr lang="it-IT" altLang="it-IT"/>
          </a:p>
        </p:txBody>
      </p:sp>
      <p:sp>
        <p:nvSpPr>
          <p:cNvPr id="142339" name="Rectangle 2">
            <a:extLst>
              <a:ext uri="{FF2B5EF4-FFF2-40B4-BE49-F238E27FC236}">
                <a16:creationId xmlns:a16="http://schemas.microsoft.com/office/drawing/2014/main" id="{7B1A7ECC-D7C4-4A7A-8FF4-4FEEF1442617}"/>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FE79CCCD-0A43-4CDD-9D04-D712CE2AD983}"/>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500"/>
              </a:spcBef>
              <a:spcAft>
                <a:spcPts val="500"/>
              </a:spcAft>
            </a:pPr>
            <a:r>
              <a:rPr lang="en-US" altLang="it-IT" sz="900">
                <a:solidFill>
                  <a:srgbClr val="000000"/>
                </a:solidFill>
              </a:rPr>
              <a:t>If we can’t go to the centre of the Earth (except in fictional movies!) how do we know what the internal structure of the Earth is like?</a:t>
            </a:r>
          </a:p>
          <a:p>
            <a:pPr eaLnBrk="1" hangingPunct="1">
              <a:lnSpc>
                <a:spcPct val="90000"/>
              </a:lnSpc>
              <a:spcBef>
                <a:spcPts val="500"/>
              </a:spcBef>
              <a:spcAft>
                <a:spcPts val="500"/>
              </a:spcAft>
              <a:buFontTx/>
              <a:buChar char="•"/>
            </a:pPr>
            <a:r>
              <a:rPr lang="en-US" altLang="it-IT" sz="900">
                <a:solidFill>
                  <a:srgbClr val="000000"/>
                </a:solidFill>
              </a:rPr>
              <a:t>We need to use geophysical imaging techniques to model what is going on below our feet.</a:t>
            </a:r>
          </a:p>
          <a:p>
            <a:pPr eaLnBrk="1" hangingPunct="1">
              <a:lnSpc>
                <a:spcPct val="90000"/>
              </a:lnSpc>
              <a:spcBef>
                <a:spcPts val="500"/>
              </a:spcBef>
              <a:spcAft>
                <a:spcPts val="500"/>
              </a:spcAft>
              <a:buFontTx/>
              <a:buChar char="•"/>
            </a:pPr>
            <a:r>
              <a:rPr lang="en-US" altLang="it-IT" sz="900">
                <a:solidFill>
                  <a:srgbClr val="000000"/>
                </a:solidFill>
              </a:rPr>
              <a:t>For example, when there is an earthquake it sends out seismic waves (shock waves) through the Earth. Seismologists can measure the time it takes for these waves to reach seismic monitoring stations set up around the globe. (The machine that measures seismic waves is called a seismometer).</a:t>
            </a:r>
          </a:p>
          <a:p>
            <a:pPr eaLnBrk="1" hangingPunct="1">
              <a:lnSpc>
                <a:spcPct val="90000"/>
              </a:lnSpc>
              <a:spcBef>
                <a:spcPts val="500"/>
              </a:spcBef>
              <a:spcAft>
                <a:spcPts val="500"/>
              </a:spcAft>
              <a:buFontTx/>
              <a:buChar char="•"/>
            </a:pPr>
            <a:r>
              <a:rPr lang="en-US" altLang="it-IT" sz="900">
                <a:solidFill>
                  <a:srgbClr val="000000"/>
                </a:solidFill>
              </a:rPr>
              <a:t>The different layers in the earth have been inferred using the time of travel of refracted and reflected (</a:t>
            </a:r>
            <a:r>
              <a:rPr lang="en-US" altLang="it-IT"/>
              <a:t>bent backward angularly) </a:t>
            </a:r>
            <a:r>
              <a:rPr lang="en-US" altLang="it-IT" sz="900">
                <a:solidFill>
                  <a:srgbClr val="000000"/>
                </a:solidFill>
              </a:rPr>
              <a:t>seismic waves created by the earthquakes (see left diagram). That is, changes in the seismic velocity occur as the waves pass through different materials. Measuring these changes tell seismologists how many layers there are and the thickness and physical properties of each layer.</a:t>
            </a:r>
          </a:p>
          <a:p>
            <a:pPr eaLnBrk="1" hangingPunct="1">
              <a:lnSpc>
                <a:spcPct val="90000"/>
              </a:lnSpc>
              <a:spcBef>
                <a:spcPts val="500"/>
              </a:spcBef>
              <a:spcAft>
                <a:spcPts val="500"/>
              </a:spcAft>
              <a:buFontTx/>
              <a:buChar char="•"/>
            </a:pPr>
            <a:r>
              <a:rPr lang="en-US" altLang="it-IT" sz="900">
                <a:solidFill>
                  <a:srgbClr val="000000"/>
                </a:solidFill>
              </a:rPr>
              <a:t>We need not wait for earthquakes to occur, on a local scale on land (cheap but slow methods) and at sea (more expensive but quicker) explosions can be set to cause shock waves to pass through the crust (simulating an earthquake) that can be measured in the same way.</a:t>
            </a:r>
          </a:p>
          <a:p>
            <a:pPr eaLnBrk="1" hangingPunct="1">
              <a:lnSpc>
                <a:spcPct val="90000"/>
              </a:lnSpc>
              <a:spcBef>
                <a:spcPts val="500"/>
              </a:spcBef>
              <a:spcAft>
                <a:spcPts val="500"/>
              </a:spcAft>
              <a:buFontTx/>
              <a:buChar char="•"/>
            </a:pPr>
            <a:endParaRPr lang="en-US" altLang="it-IT" sz="900">
              <a:solidFill>
                <a:srgbClr val="000000"/>
              </a:solidFill>
            </a:endParaRPr>
          </a:p>
          <a:p>
            <a:pPr eaLnBrk="1" hangingPunct="1">
              <a:lnSpc>
                <a:spcPct val="90000"/>
              </a:lnSpc>
              <a:spcBef>
                <a:spcPts val="500"/>
              </a:spcBef>
              <a:spcAft>
                <a:spcPts val="500"/>
              </a:spcAft>
              <a:buFontTx/>
              <a:buChar char="•"/>
            </a:pPr>
            <a:r>
              <a:rPr lang="en-US" altLang="it-IT" sz="900">
                <a:solidFill>
                  <a:srgbClr val="000000"/>
                </a:solidFill>
              </a:rPr>
              <a:t>Other geophysical methods, for example measuring different gravity, magnetic and electrical anomalies by air and (or) satellite can help to reconstruct shallow crustal features. </a:t>
            </a:r>
          </a:p>
          <a:p>
            <a:pPr eaLnBrk="1" hangingPunct="1">
              <a:lnSpc>
                <a:spcPct val="90000"/>
              </a:lnSpc>
              <a:spcBef>
                <a:spcPts val="500"/>
              </a:spcBef>
              <a:spcAft>
                <a:spcPts val="500"/>
              </a:spcAft>
              <a:buFontTx/>
              <a:buChar char="•"/>
            </a:pPr>
            <a:r>
              <a:rPr lang="en-US" altLang="it-IT" sz="900">
                <a:solidFill>
                  <a:srgbClr val="000000"/>
                </a:solidFill>
              </a:rPr>
              <a:t>We can also go and examine rocks at and near the surface of the crust, through fieldwork, drilling boreholes and mining.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417F25D3-FEE4-4810-A84A-484DD90069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C96523-2F1F-4FFD-85D8-4EA68BAB3176}" type="slidenum">
              <a:rPr lang="it-IT" altLang="it-IT" smtClean="0"/>
              <a:pPr>
                <a:spcBef>
                  <a:spcPct val="0"/>
                </a:spcBef>
              </a:pPr>
              <a:t>15</a:t>
            </a:fld>
            <a:endParaRPr lang="it-IT" altLang="it-IT"/>
          </a:p>
        </p:txBody>
      </p:sp>
      <p:sp>
        <p:nvSpPr>
          <p:cNvPr id="144387" name="Rectangle 2">
            <a:extLst>
              <a:ext uri="{FF2B5EF4-FFF2-40B4-BE49-F238E27FC236}">
                <a16:creationId xmlns:a16="http://schemas.microsoft.com/office/drawing/2014/main" id="{0DD3D3B9-D33F-48F0-899A-37C5C1F141A5}"/>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6C963522-102F-4EE4-B435-8C88DA49C2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0DB42482-A193-4F46-9687-176323592D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6A72B2-F9CE-43D4-BA08-0B5657C42365}" type="slidenum">
              <a:rPr lang="it-IT" altLang="it-IT" smtClean="0"/>
              <a:pPr>
                <a:spcBef>
                  <a:spcPct val="0"/>
                </a:spcBef>
              </a:pPr>
              <a:t>16</a:t>
            </a:fld>
            <a:endParaRPr lang="it-IT" altLang="it-IT"/>
          </a:p>
        </p:txBody>
      </p:sp>
      <p:sp>
        <p:nvSpPr>
          <p:cNvPr id="146435" name="Rectangle 2">
            <a:extLst>
              <a:ext uri="{FF2B5EF4-FFF2-40B4-BE49-F238E27FC236}">
                <a16:creationId xmlns:a16="http://schemas.microsoft.com/office/drawing/2014/main" id="{78E62CE5-E4FE-42F9-B9CE-2E7C46E04EEB}"/>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2889642B-223B-4EAD-9507-E7E803EF7A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4723513A-FAF6-4F0C-B62D-6E510518F2C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11C57C-430F-452E-98AA-259EF31444C2}" type="slidenum">
              <a:rPr lang="it-IT" altLang="it-IT" smtClean="0"/>
              <a:pPr>
                <a:spcBef>
                  <a:spcPct val="0"/>
                </a:spcBef>
              </a:pPr>
              <a:t>17</a:t>
            </a:fld>
            <a:endParaRPr lang="it-IT" altLang="it-IT"/>
          </a:p>
        </p:txBody>
      </p:sp>
      <p:sp>
        <p:nvSpPr>
          <p:cNvPr id="148483" name="Rectangle 2">
            <a:extLst>
              <a:ext uri="{FF2B5EF4-FFF2-40B4-BE49-F238E27FC236}">
                <a16:creationId xmlns:a16="http://schemas.microsoft.com/office/drawing/2014/main" id="{B27027B7-BC60-40B7-A4D6-C015A9E3A3E5}"/>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9B2492E0-641A-4B9F-856A-9B2680D4BA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122D96AD-0CEC-496C-9D71-E0189F90E7E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D3B64A-37A2-47EA-8C6F-19B732F1DEC6}" type="slidenum">
              <a:rPr lang="it-IT" altLang="it-IT" smtClean="0"/>
              <a:pPr>
                <a:spcBef>
                  <a:spcPct val="0"/>
                </a:spcBef>
              </a:pPr>
              <a:t>18</a:t>
            </a:fld>
            <a:endParaRPr lang="it-IT" altLang="it-IT"/>
          </a:p>
        </p:txBody>
      </p:sp>
      <p:sp>
        <p:nvSpPr>
          <p:cNvPr id="150531" name="Rectangle 2">
            <a:extLst>
              <a:ext uri="{FF2B5EF4-FFF2-40B4-BE49-F238E27FC236}">
                <a16:creationId xmlns:a16="http://schemas.microsoft.com/office/drawing/2014/main" id="{69E619F9-FD2B-4D39-9FF7-3DACE54F3ACB}"/>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6D03D835-A115-4744-B75E-4B8591BD2163}"/>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63170978-8B88-4FB4-A179-62BC41AA2F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0253C2-FB2D-4282-AE1A-C726450009CA}" type="slidenum">
              <a:rPr lang="it-IT" altLang="it-IT" smtClean="0"/>
              <a:pPr>
                <a:spcBef>
                  <a:spcPct val="0"/>
                </a:spcBef>
              </a:pPr>
              <a:t>19</a:t>
            </a:fld>
            <a:endParaRPr lang="it-IT" altLang="it-IT"/>
          </a:p>
        </p:txBody>
      </p:sp>
      <p:sp>
        <p:nvSpPr>
          <p:cNvPr id="152579" name="Rectangle 2">
            <a:extLst>
              <a:ext uri="{FF2B5EF4-FFF2-40B4-BE49-F238E27FC236}">
                <a16:creationId xmlns:a16="http://schemas.microsoft.com/office/drawing/2014/main" id="{2978DB42-402B-4673-85C2-FFF5BC3AE7A8}"/>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B76E66F6-501E-4E25-89A0-ABCA3812ED8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6A4002CE-B201-44A1-B066-5A09D0D452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C0F0C6-A258-408B-AFDF-882C4D335F4D}" type="slidenum">
              <a:rPr lang="it-IT" altLang="it-IT" smtClean="0"/>
              <a:pPr>
                <a:spcBef>
                  <a:spcPct val="0"/>
                </a:spcBef>
              </a:pPr>
              <a:t>2</a:t>
            </a:fld>
            <a:endParaRPr lang="it-IT" altLang="it-IT"/>
          </a:p>
        </p:txBody>
      </p:sp>
      <p:sp>
        <p:nvSpPr>
          <p:cNvPr id="117763" name="Rectangle 2">
            <a:extLst>
              <a:ext uri="{FF2B5EF4-FFF2-40B4-BE49-F238E27FC236}">
                <a16:creationId xmlns:a16="http://schemas.microsoft.com/office/drawing/2014/main" id="{C5A562F7-3881-4A73-A608-89E738D46CB2}"/>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9761EBA6-D8F0-4130-96D9-38643CCC03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F9716131-B75F-4306-B494-A4E164432BB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CB1BFC-165B-49A8-828D-73CC33619958}" type="slidenum">
              <a:rPr lang="it-IT" altLang="it-IT" smtClean="0"/>
              <a:pPr>
                <a:spcBef>
                  <a:spcPct val="0"/>
                </a:spcBef>
              </a:pPr>
              <a:t>20</a:t>
            </a:fld>
            <a:endParaRPr lang="it-IT" altLang="it-IT"/>
          </a:p>
        </p:txBody>
      </p:sp>
      <p:sp>
        <p:nvSpPr>
          <p:cNvPr id="154627" name="Rectangle 2">
            <a:extLst>
              <a:ext uri="{FF2B5EF4-FFF2-40B4-BE49-F238E27FC236}">
                <a16:creationId xmlns:a16="http://schemas.microsoft.com/office/drawing/2014/main" id="{4F8E5037-1B0E-41AC-9C50-3DCF9CFA7317}"/>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A3EC2B21-136A-456C-8C7C-B021463E71AC}"/>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8970DF1B-30D2-4E10-A43D-F87C2428D53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07EC3F6-EA1E-463B-98F5-F5834BF16152}" type="slidenum">
              <a:rPr lang="it-IT" altLang="it-IT" smtClean="0"/>
              <a:pPr>
                <a:spcBef>
                  <a:spcPct val="0"/>
                </a:spcBef>
              </a:pPr>
              <a:t>21</a:t>
            </a:fld>
            <a:endParaRPr lang="it-IT" altLang="it-IT"/>
          </a:p>
        </p:txBody>
      </p:sp>
      <p:sp>
        <p:nvSpPr>
          <p:cNvPr id="156675" name="Rectangle 2">
            <a:extLst>
              <a:ext uri="{FF2B5EF4-FFF2-40B4-BE49-F238E27FC236}">
                <a16:creationId xmlns:a16="http://schemas.microsoft.com/office/drawing/2014/main" id="{DCE58A77-74CB-4591-A59B-417D55A972E5}"/>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7E202A10-B841-4C1D-9784-A32C5614E94D}"/>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83E1A409-263E-4DC4-B5C3-539DE6EE6A2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EDFC98-D6DF-436C-A08C-6520577C119A}" type="slidenum">
              <a:rPr lang="it-IT" altLang="it-IT" smtClean="0"/>
              <a:pPr>
                <a:spcBef>
                  <a:spcPct val="0"/>
                </a:spcBef>
              </a:pPr>
              <a:t>23</a:t>
            </a:fld>
            <a:endParaRPr lang="it-IT" altLang="it-IT"/>
          </a:p>
        </p:txBody>
      </p:sp>
      <p:sp>
        <p:nvSpPr>
          <p:cNvPr id="159747" name="Rectangle 2">
            <a:extLst>
              <a:ext uri="{FF2B5EF4-FFF2-40B4-BE49-F238E27FC236}">
                <a16:creationId xmlns:a16="http://schemas.microsoft.com/office/drawing/2014/main" id="{84852460-61BD-4DFD-A36C-38D0AFBAC773}"/>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1FC105C1-0F2D-41FB-9E20-1CF02F916C51}"/>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F482C3F1-EE6A-4762-A2DE-05B5AD909A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E12E91-BD8E-4164-9B45-6E8374797DE4}" type="slidenum">
              <a:rPr lang="it-IT" altLang="it-IT" smtClean="0"/>
              <a:pPr>
                <a:spcBef>
                  <a:spcPct val="0"/>
                </a:spcBef>
              </a:pPr>
              <a:t>24</a:t>
            </a:fld>
            <a:endParaRPr lang="it-IT" altLang="it-IT"/>
          </a:p>
        </p:txBody>
      </p:sp>
      <p:sp>
        <p:nvSpPr>
          <p:cNvPr id="161795" name="Rectangle 2">
            <a:extLst>
              <a:ext uri="{FF2B5EF4-FFF2-40B4-BE49-F238E27FC236}">
                <a16:creationId xmlns:a16="http://schemas.microsoft.com/office/drawing/2014/main" id="{DC009E65-104E-4A6D-B87C-98E3043D4E5A}"/>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542E8BC7-ED21-41D1-A601-41C7D8C1E759}"/>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9200950F-D3A9-40CD-BE41-4937038EEC5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6E53838-B30D-4BE2-B7D7-9DBE01601E51}" type="slidenum">
              <a:rPr lang="it-IT" altLang="it-IT" smtClean="0"/>
              <a:pPr>
                <a:spcBef>
                  <a:spcPct val="0"/>
                </a:spcBef>
              </a:pPr>
              <a:t>26</a:t>
            </a:fld>
            <a:endParaRPr lang="it-IT" altLang="it-IT"/>
          </a:p>
        </p:txBody>
      </p:sp>
      <p:sp>
        <p:nvSpPr>
          <p:cNvPr id="164867" name="Rectangle 2">
            <a:extLst>
              <a:ext uri="{FF2B5EF4-FFF2-40B4-BE49-F238E27FC236}">
                <a16:creationId xmlns:a16="http://schemas.microsoft.com/office/drawing/2014/main" id="{89BB707C-100D-409A-900C-7BB50B08FDBF}"/>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0DAC33C2-63CC-4E66-BDD0-F037C66EA64C}"/>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87ECACDD-0DC4-480B-823C-B56E8DBDF7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28FF21-5464-47AA-BF30-03C540736EAB}" type="slidenum">
              <a:rPr lang="it-IT" altLang="it-IT" smtClean="0"/>
              <a:pPr>
                <a:spcBef>
                  <a:spcPct val="0"/>
                </a:spcBef>
              </a:pPr>
              <a:t>27</a:t>
            </a:fld>
            <a:endParaRPr lang="it-IT" altLang="it-IT"/>
          </a:p>
        </p:txBody>
      </p:sp>
      <p:sp>
        <p:nvSpPr>
          <p:cNvPr id="166915" name="Rectangle 2">
            <a:extLst>
              <a:ext uri="{FF2B5EF4-FFF2-40B4-BE49-F238E27FC236}">
                <a16:creationId xmlns:a16="http://schemas.microsoft.com/office/drawing/2014/main" id="{FCB72B23-6998-4AF1-929E-D6E424C41E3B}"/>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BBF1776E-4B5B-489D-906A-6455E8EA00B7}"/>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8759E558-DF0D-4E0F-A7FC-EF8F470DA17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B728C0-E120-4D1C-8216-9335D27558AF}" type="slidenum">
              <a:rPr lang="it-IT" altLang="it-IT" smtClean="0"/>
              <a:pPr>
                <a:spcBef>
                  <a:spcPct val="0"/>
                </a:spcBef>
              </a:pPr>
              <a:t>32</a:t>
            </a:fld>
            <a:endParaRPr lang="it-IT" altLang="it-IT"/>
          </a:p>
        </p:txBody>
      </p:sp>
      <p:sp>
        <p:nvSpPr>
          <p:cNvPr id="173059" name="Rectangle 2">
            <a:extLst>
              <a:ext uri="{FF2B5EF4-FFF2-40B4-BE49-F238E27FC236}">
                <a16:creationId xmlns:a16="http://schemas.microsoft.com/office/drawing/2014/main" id="{F21FE574-F41C-4B62-B38C-969D816DA224}"/>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893D00D4-459D-4A08-93BC-665940C8FA3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9B854FFA-A60A-4041-8A81-ED753EC689A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361883-FBB8-4BD2-AA1E-FF3241C0B211}" type="slidenum">
              <a:rPr lang="it-IT" altLang="it-IT" smtClean="0"/>
              <a:pPr>
                <a:spcBef>
                  <a:spcPct val="0"/>
                </a:spcBef>
              </a:pPr>
              <a:t>33</a:t>
            </a:fld>
            <a:endParaRPr lang="it-IT" altLang="it-IT"/>
          </a:p>
        </p:txBody>
      </p:sp>
      <p:sp>
        <p:nvSpPr>
          <p:cNvPr id="175107" name="Rectangle 2">
            <a:extLst>
              <a:ext uri="{FF2B5EF4-FFF2-40B4-BE49-F238E27FC236}">
                <a16:creationId xmlns:a16="http://schemas.microsoft.com/office/drawing/2014/main" id="{51C88329-94E7-44F8-A671-1850051BF9E0}"/>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C22015E9-B770-40A4-80F7-D771BC4368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7869045B-1343-4CFF-91DD-FC79D5C58A0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0835BA-7CA4-4665-A8B3-6EE9BA077FA7}" type="slidenum">
              <a:rPr lang="it-IT" altLang="it-IT" smtClean="0"/>
              <a:pPr>
                <a:spcBef>
                  <a:spcPct val="0"/>
                </a:spcBef>
              </a:pPr>
              <a:t>35</a:t>
            </a:fld>
            <a:endParaRPr lang="it-IT" altLang="it-IT"/>
          </a:p>
        </p:txBody>
      </p:sp>
      <p:sp>
        <p:nvSpPr>
          <p:cNvPr id="178179" name="Rectangle 7">
            <a:extLst>
              <a:ext uri="{FF2B5EF4-FFF2-40B4-BE49-F238E27FC236}">
                <a16:creationId xmlns:a16="http://schemas.microsoft.com/office/drawing/2014/main" id="{FE53D417-FFBF-4A17-91A0-4459DABC3E6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4" tIns="44897" rIns="89794" bIns="44897" anchor="b"/>
          <a:lstStyle>
            <a:lvl1pPr defTabSz="898525">
              <a:spcBef>
                <a:spcPct val="30000"/>
              </a:spcBef>
              <a:defRPr sz="1200">
                <a:solidFill>
                  <a:schemeClr val="tx1"/>
                </a:solidFill>
                <a:latin typeface="Times New Roman" panose="02020603050405020304" pitchFamily="18" charset="0"/>
              </a:defRPr>
            </a:lvl1pPr>
            <a:lvl2pPr marL="742950" indent="-285750" defTabSz="898525">
              <a:spcBef>
                <a:spcPct val="30000"/>
              </a:spcBef>
              <a:defRPr sz="1200">
                <a:solidFill>
                  <a:schemeClr val="tx1"/>
                </a:solidFill>
                <a:latin typeface="Times New Roman" panose="02020603050405020304" pitchFamily="18" charset="0"/>
              </a:defRPr>
            </a:lvl2pPr>
            <a:lvl3pPr marL="1143000" indent="-228600" defTabSz="898525">
              <a:spcBef>
                <a:spcPct val="30000"/>
              </a:spcBef>
              <a:defRPr sz="1200">
                <a:solidFill>
                  <a:schemeClr val="tx1"/>
                </a:solidFill>
                <a:latin typeface="Times New Roman" panose="02020603050405020304" pitchFamily="18" charset="0"/>
              </a:defRPr>
            </a:lvl3pPr>
            <a:lvl4pPr marL="1600200" indent="-228600" defTabSz="898525">
              <a:spcBef>
                <a:spcPct val="30000"/>
              </a:spcBef>
              <a:defRPr sz="1200">
                <a:solidFill>
                  <a:schemeClr val="tx1"/>
                </a:solidFill>
                <a:latin typeface="Times New Roman" panose="02020603050405020304" pitchFamily="18" charset="0"/>
              </a:defRPr>
            </a:lvl4pPr>
            <a:lvl5pPr marL="2057400" indent="-228600" defTabSz="898525">
              <a:spcBef>
                <a:spcPct val="30000"/>
              </a:spcBef>
              <a:defRPr sz="1200">
                <a:solidFill>
                  <a:schemeClr val="tx1"/>
                </a:solidFill>
                <a:latin typeface="Times New Roman" panose="02020603050405020304" pitchFamily="18" charset="0"/>
              </a:defRPr>
            </a:lvl5pPr>
            <a:lvl6pPr marL="2514600" indent="-228600" defTabSz="8985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85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85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8525"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76135D5-7E18-462B-B9CC-F8A629D82656}" type="slidenum">
              <a:rPr lang="en-US" altLang="it-IT" b="0"/>
              <a:pPr algn="r" eaLnBrk="1" hangingPunct="1">
                <a:spcBef>
                  <a:spcPct val="0"/>
                </a:spcBef>
              </a:pPr>
              <a:t>35</a:t>
            </a:fld>
            <a:endParaRPr lang="en-US" altLang="it-IT" b="0"/>
          </a:p>
        </p:txBody>
      </p:sp>
      <p:sp>
        <p:nvSpPr>
          <p:cNvPr id="178180" name="Text Box 2">
            <a:extLst>
              <a:ext uri="{FF2B5EF4-FFF2-40B4-BE49-F238E27FC236}">
                <a16:creationId xmlns:a16="http://schemas.microsoft.com/office/drawing/2014/main" id="{567B6462-DE0C-4667-B648-F6806F2FF004}"/>
              </a:ext>
            </a:extLst>
          </p:cNvPr>
          <p:cNvSpPr>
            <a:spLocks noGrp="1" noRot="1" noChangeAspect="1" noChangeArrowheads="1" noTextEdit="1"/>
          </p:cNvSpPr>
          <p:nvPr>
            <p:ph type="sldImg"/>
          </p:nvPr>
        </p:nvSpPr>
        <p:spPr>
          <a:xfrm>
            <a:off x="1150938" y="682625"/>
            <a:ext cx="4556125" cy="3416300"/>
          </a:xfrm>
          <a:ln/>
        </p:spPr>
      </p:sp>
      <p:sp>
        <p:nvSpPr>
          <p:cNvPr id="178181" name="Text Box 3">
            <a:extLst>
              <a:ext uri="{FF2B5EF4-FFF2-40B4-BE49-F238E27FC236}">
                <a16:creationId xmlns:a16="http://schemas.microsoft.com/office/drawing/2014/main" id="{D8459E4B-D1A2-41C6-9FCB-783D4BFCADBA}"/>
              </a:ext>
            </a:extLst>
          </p:cNvPr>
          <p:cNvSpPr>
            <a:spLocks noGrp="1" noChangeArrowheads="1"/>
          </p:cNvSpPr>
          <p:nvPr>
            <p:ph type="body" idx="1"/>
          </p:nvPr>
        </p:nvSpPr>
        <p:spPr>
          <a:xfrm>
            <a:off x="914400" y="4325938"/>
            <a:ext cx="5029200"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2" tIns="45611" rIns="91222" bIns="45611" anchor="ctr"/>
          <a:lstStyle/>
          <a:p>
            <a:pPr eaLnBrk="1" hangingPunct="1"/>
            <a:endParaRPr lang="fr-FR"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1F0B0B52-4AFF-4730-8574-65A8270E19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C7F59E-38FA-45C7-99BD-1FE96F8AA128}" type="slidenum">
              <a:rPr lang="it-IT" altLang="it-IT" smtClean="0"/>
              <a:pPr>
                <a:spcBef>
                  <a:spcPct val="0"/>
                </a:spcBef>
              </a:pPr>
              <a:t>36</a:t>
            </a:fld>
            <a:endParaRPr lang="it-IT" altLang="it-IT"/>
          </a:p>
        </p:txBody>
      </p:sp>
      <p:sp>
        <p:nvSpPr>
          <p:cNvPr id="180227" name="Rectangle 7">
            <a:extLst>
              <a:ext uri="{FF2B5EF4-FFF2-40B4-BE49-F238E27FC236}">
                <a16:creationId xmlns:a16="http://schemas.microsoft.com/office/drawing/2014/main" id="{2FAA3B5B-22A3-49EC-9248-B58A065F76B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4" tIns="44897" rIns="89794" bIns="44897" anchor="b"/>
          <a:lstStyle>
            <a:lvl1pPr defTabSz="898525">
              <a:spcBef>
                <a:spcPct val="30000"/>
              </a:spcBef>
              <a:defRPr sz="1200">
                <a:solidFill>
                  <a:schemeClr val="tx1"/>
                </a:solidFill>
                <a:latin typeface="Times New Roman" panose="02020603050405020304" pitchFamily="18" charset="0"/>
              </a:defRPr>
            </a:lvl1pPr>
            <a:lvl2pPr marL="742950" indent="-285750" defTabSz="898525">
              <a:spcBef>
                <a:spcPct val="30000"/>
              </a:spcBef>
              <a:defRPr sz="1200">
                <a:solidFill>
                  <a:schemeClr val="tx1"/>
                </a:solidFill>
                <a:latin typeface="Times New Roman" panose="02020603050405020304" pitchFamily="18" charset="0"/>
              </a:defRPr>
            </a:lvl2pPr>
            <a:lvl3pPr marL="1143000" indent="-228600" defTabSz="898525">
              <a:spcBef>
                <a:spcPct val="30000"/>
              </a:spcBef>
              <a:defRPr sz="1200">
                <a:solidFill>
                  <a:schemeClr val="tx1"/>
                </a:solidFill>
                <a:latin typeface="Times New Roman" panose="02020603050405020304" pitchFamily="18" charset="0"/>
              </a:defRPr>
            </a:lvl3pPr>
            <a:lvl4pPr marL="1600200" indent="-228600" defTabSz="898525">
              <a:spcBef>
                <a:spcPct val="30000"/>
              </a:spcBef>
              <a:defRPr sz="1200">
                <a:solidFill>
                  <a:schemeClr val="tx1"/>
                </a:solidFill>
                <a:latin typeface="Times New Roman" panose="02020603050405020304" pitchFamily="18" charset="0"/>
              </a:defRPr>
            </a:lvl4pPr>
            <a:lvl5pPr marL="2057400" indent="-228600" defTabSz="898525">
              <a:spcBef>
                <a:spcPct val="30000"/>
              </a:spcBef>
              <a:defRPr sz="1200">
                <a:solidFill>
                  <a:schemeClr val="tx1"/>
                </a:solidFill>
                <a:latin typeface="Times New Roman" panose="02020603050405020304" pitchFamily="18" charset="0"/>
              </a:defRPr>
            </a:lvl5pPr>
            <a:lvl6pPr marL="2514600" indent="-228600" defTabSz="8985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85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85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8525"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B82F2B1-CF19-4877-B36C-F06A0FFCA0DB}" type="slidenum">
              <a:rPr lang="en-US" altLang="it-IT" b="0"/>
              <a:pPr algn="r" eaLnBrk="1" hangingPunct="1">
                <a:spcBef>
                  <a:spcPct val="0"/>
                </a:spcBef>
              </a:pPr>
              <a:t>36</a:t>
            </a:fld>
            <a:endParaRPr lang="en-US" altLang="it-IT" b="0"/>
          </a:p>
        </p:txBody>
      </p:sp>
      <p:sp>
        <p:nvSpPr>
          <p:cNvPr id="180228" name="Text Box 2">
            <a:extLst>
              <a:ext uri="{FF2B5EF4-FFF2-40B4-BE49-F238E27FC236}">
                <a16:creationId xmlns:a16="http://schemas.microsoft.com/office/drawing/2014/main" id="{E3820E2C-1A1D-43F5-8D59-C5153D874BA2}"/>
              </a:ext>
            </a:extLst>
          </p:cNvPr>
          <p:cNvSpPr>
            <a:spLocks noGrp="1" noRot="1" noChangeAspect="1" noChangeArrowheads="1" noTextEdit="1"/>
          </p:cNvSpPr>
          <p:nvPr>
            <p:ph type="sldImg"/>
          </p:nvPr>
        </p:nvSpPr>
        <p:spPr>
          <a:xfrm>
            <a:off x="1150938" y="682625"/>
            <a:ext cx="4556125" cy="3416300"/>
          </a:xfrm>
          <a:ln/>
        </p:spPr>
      </p:sp>
      <p:sp>
        <p:nvSpPr>
          <p:cNvPr id="180229" name="Text Box 3">
            <a:extLst>
              <a:ext uri="{FF2B5EF4-FFF2-40B4-BE49-F238E27FC236}">
                <a16:creationId xmlns:a16="http://schemas.microsoft.com/office/drawing/2014/main" id="{668F872E-9B26-4961-977F-DAECE21FC2EE}"/>
              </a:ext>
            </a:extLst>
          </p:cNvPr>
          <p:cNvSpPr>
            <a:spLocks noGrp="1" noChangeArrowheads="1"/>
          </p:cNvSpPr>
          <p:nvPr>
            <p:ph type="body" idx="1"/>
          </p:nvPr>
        </p:nvSpPr>
        <p:spPr>
          <a:xfrm>
            <a:off x="914400" y="4325938"/>
            <a:ext cx="5029200"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2" tIns="45611" rIns="91222" bIns="45611" anchor="ctr"/>
          <a:lstStyle/>
          <a:p>
            <a:pPr eaLnBrk="1" hangingPunct="1"/>
            <a:endParaRPr lang="fr-FR"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2E676881-4996-4088-9024-1FCF0DFD6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E818BC-6217-477A-905A-0FE510A55B53}" type="slidenum">
              <a:rPr lang="it-IT" altLang="it-IT" smtClean="0"/>
              <a:pPr>
                <a:spcBef>
                  <a:spcPct val="0"/>
                </a:spcBef>
              </a:pPr>
              <a:t>3</a:t>
            </a:fld>
            <a:endParaRPr lang="it-IT" altLang="it-IT"/>
          </a:p>
        </p:txBody>
      </p:sp>
      <p:sp>
        <p:nvSpPr>
          <p:cNvPr id="119811" name="Rectangle 2">
            <a:extLst>
              <a:ext uri="{FF2B5EF4-FFF2-40B4-BE49-F238E27FC236}">
                <a16:creationId xmlns:a16="http://schemas.microsoft.com/office/drawing/2014/main" id="{15C9A258-1489-4554-AE30-1C3FAC3F349D}"/>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D039A40E-7962-4996-9362-50058A909D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2AC27BA0-1B53-43CC-896A-38305680F6B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D0DB5C-07D3-4163-B824-7341B09D55DF}" type="slidenum">
              <a:rPr lang="it-IT" altLang="it-IT" smtClean="0"/>
              <a:pPr>
                <a:spcBef>
                  <a:spcPct val="0"/>
                </a:spcBef>
              </a:pPr>
              <a:t>37</a:t>
            </a:fld>
            <a:endParaRPr lang="it-IT" altLang="it-IT"/>
          </a:p>
        </p:txBody>
      </p:sp>
      <p:sp>
        <p:nvSpPr>
          <p:cNvPr id="182275" name="Rectangle 7">
            <a:extLst>
              <a:ext uri="{FF2B5EF4-FFF2-40B4-BE49-F238E27FC236}">
                <a16:creationId xmlns:a16="http://schemas.microsoft.com/office/drawing/2014/main" id="{F480C6B9-0F56-48A7-9639-EAFAC03E3CD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4" tIns="44897" rIns="89794" bIns="44897" anchor="b"/>
          <a:lstStyle>
            <a:lvl1pPr defTabSz="898525">
              <a:spcBef>
                <a:spcPct val="30000"/>
              </a:spcBef>
              <a:defRPr sz="1200">
                <a:solidFill>
                  <a:schemeClr val="tx1"/>
                </a:solidFill>
                <a:latin typeface="Times New Roman" panose="02020603050405020304" pitchFamily="18" charset="0"/>
              </a:defRPr>
            </a:lvl1pPr>
            <a:lvl2pPr marL="742950" indent="-285750" defTabSz="898525">
              <a:spcBef>
                <a:spcPct val="30000"/>
              </a:spcBef>
              <a:defRPr sz="1200">
                <a:solidFill>
                  <a:schemeClr val="tx1"/>
                </a:solidFill>
                <a:latin typeface="Times New Roman" panose="02020603050405020304" pitchFamily="18" charset="0"/>
              </a:defRPr>
            </a:lvl2pPr>
            <a:lvl3pPr marL="1143000" indent="-228600" defTabSz="898525">
              <a:spcBef>
                <a:spcPct val="30000"/>
              </a:spcBef>
              <a:defRPr sz="1200">
                <a:solidFill>
                  <a:schemeClr val="tx1"/>
                </a:solidFill>
                <a:latin typeface="Times New Roman" panose="02020603050405020304" pitchFamily="18" charset="0"/>
              </a:defRPr>
            </a:lvl3pPr>
            <a:lvl4pPr marL="1600200" indent="-228600" defTabSz="898525">
              <a:spcBef>
                <a:spcPct val="30000"/>
              </a:spcBef>
              <a:defRPr sz="1200">
                <a:solidFill>
                  <a:schemeClr val="tx1"/>
                </a:solidFill>
                <a:latin typeface="Times New Roman" panose="02020603050405020304" pitchFamily="18" charset="0"/>
              </a:defRPr>
            </a:lvl4pPr>
            <a:lvl5pPr marL="2057400" indent="-228600" defTabSz="898525">
              <a:spcBef>
                <a:spcPct val="30000"/>
              </a:spcBef>
              <a:defRPr sz="1200">
                <a:solidFill>
                  <a:schemeClr val="tx1"/>
                </a:solidFill>
                <a:latin typeface="Times New Roman" panose="02020603050405020304" pitchFamily="18" charset="0"/>
              </a:defRPr>
            </a:lvl5pPr>
            <a:lvl6pPr marL="2514600" indent="-228600" defTabSz="8985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85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85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8525"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BAFBDD1-E551-4869-B59B-CDD8DC4C9FCD}" type="slidenum">
              <a:rPr lang="en-US" altLang="it-IT" b="0"/>
              <a:pPr algn="r" eaLnBrk="1" hangingPunct="1">
                <a:spcBef>
                  <a:spcPct val="0"/>
                </a:spcBef>
              </a:pPr>
              <a:t>37</a:t>
            </a:fld>
            <a:endParaRPr lang="en-US" altLang="it-IT" b="0"/>
          </a:p>
        </p:txBody>
      </p:sp>
      <p:sp>
        <p:nvSpPr>
          <p:cNvPr id="182276" name="Text Box 2">
            <a:extLst>
              <a:ext uri="{FF2B5EF4-FFF2-40B4-BE49-F238E27FC236}">
                <a16:creationId xmlns:a16="http://schemas.microsoft.com/office/drawing/2014/main" id="{063C2BF8-0251-4DC4-AB5E-9C1CE8AD528F}"/>
              </a:ext>
            </a:extLst>
          </p:cNvPr>
          <p:cNvSpPr>
            <a:spLocks noGrp="1" noRot="1" noChangeAspect="1" noChangeArrowheads="1" noTextEdit="1"/>
          </p:cNvSpPr>
          <p:nvPr>
            <p:ph type="sldImg"/>
          </p:nvPr>
        </p:nvSpPr>
        <p:spPr>
          <a:xfrm>
            <a:off x="1150938" y="682625"/>
            <a:ext cx="4556125" cy="3416300"/>
          </a:xfrm>
          <a:ln/>
        </p:spPr>
      </p:sp>
      <p:sp>
        <p:nvSpPr>
          <p:cNvPr id="182277" name="Text Box 3">
            <a:extLst>
              <a:ext uri="{FF2B5EF4-FFF2-40B4-BE49-F238E27FC236}">
                <a16:creationId xmlns:a16="http://schemas.microsoft.com/office/drawing/2014/main" id="{CA635F99-7F25-4544-92D1-4D063078502F}"/>
              </a:ext>
            </a:extLst>
          </p:cNvPr>
          <p:cNvSpPr>
            <a:spLocks noGrp="1" noChangeArrowheads="1"/>
          </p:cNvSpPr>
          <p:nvPr>
            <p:ph type="body" idx="1"/>
          </p:nvPr>
        </p:nvSpPr>
        <p:spPr>
          <a:xfrm>
            <a:off x="914400" y="4325938"/>
            <a:ext cx="5029200"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2" tIns="45611" rIns="91222" bIns="45611" anchor="ctr"/>
          <a:lstStyle/>
          <a:p>
            <a:pPr eaLnBrk="1" hangingPunct="1"/>
            <a:endParaRPr lang="fr-FR"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F097347D-6456-46D6-A6BF-9331D3145B1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DDD3DF-1A4E-4FE5-A7AE-3489E796DB10}" type="slidenum">
              <a:rPr lang="it-IT" altLang="it-IT" smtClean="0"/>
              <a:pPr>
                <a:spcBef>
                  <a:spcPct val="0"/>
                </a:spcBef>
              </a:pPr>
              <a:t>38</a:t>
            </a:fld>
            <a:endParaRPr lang="it-IT" altLang="it-IT"/>
          </a:p>
        </p:txBody>
      </p:sp>
      <p:sp>
        <p:nvSpPr>
          <p:cNvPr id="184323" name="Rectangle 7">
            <a:extLst>
              <a:ext uri="{FF2B5EF4-FFF2-40B4-BE49-F238E27FC236}">
                <a16:creationId xmlns:a16="http://schemas.microsoft.com/office/drawing/2014/main" id="{BC04F9B4-8E9B-4EBE-B4F3-2F11C9C3C8D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4" tIns="44897" rIns="89794" bIns="44897" anchor="b"/>
          <a:lstStyle>
            <a:lvl1pPr defTabSz="898525">
              <a:spcBef>
                <a:spcPct val="30000"/>
              </a:spcBef>
              <a:defRPr sz="1200">
                <a:solidFill>
                  <a:schemeClr val="tx1"/>
                </a:solidFill>
                <a:latin typeface="Times New Roman" panose="02020603050405020304" pitchFamily="18" charset="0"/>
              </a:defRPr>
            </a:lvl1pPr>
            <a:lvl2pPr marL="742950" indent="-285750" defTabSz="898525">
              <a:spcBef>
                <a:spcPct val="30000"/>
              </a:spcBef>
              <a:defRPr sz="1200">
                <a:solidFill>
                  <a:schemeClr val="tx1"/>
                </a:solidFill>
                <a:latin typeface="Times New Roman" panose="02020603050405020304" pitchFamily="18" charset="0"/>
              </a:defRPr>
            </a:lvl2pPr>
            <a:lvl3pPr marL="1143000" indent="-228600" defTabSz="898525">
              <a:spcBef>
                <a:spcPct val="30000"/>
              </a:spcBef>
              <a:defRPr sz="1200">
                <a:solidFill>
                  <a:schemeClr val="tx1"/>
                </a:solidFill>
                <a:latin typeface="Times New Roman" panose="02020603050405020304" pitchFamily="18" charset="0"/>
              </a:defRPr>
            </a:lvl3pPr>
            <a:lvl4pPr marL="1600200" indent="-228600" defTabSz="898525">
              <a:spcBef>
                <a:spcPct val="30000"/>
              </a:spcBef>
              <a:defRPr sz="1200">
                <a:solidFill>
                  <a:schemeClr val="tx1"/>
                </a:solidFill>
                <a:latin typeface="Times New Roman" panose="02020603050405020304" pitchFamily="18" charset="0"/>
              </a:defRPr>
            </a:lvl4pPr>
            <a:lvl5pPr marL="2057400" indent="-228600" defTabSz="898525">
              <a:spcBef>
                <a:spcPct val="30000"/>
              </a:spcBef>
              <a:defRPr sz="1200">
                <a:solidFill>
                  <a:schemeClr val="tx1"/>
                </a:solidFill>
                <a:latin typeface="Times New Roman" panose="02020603050405020304" pitchFamily="18" charset="0"/>
              </a:defRPr>
            </a:lvl5pPr>
            <a:lvl6pPr marL="2514600" indent="-228600" defTabSz="8985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85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85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8525"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2D3BD17-337D-4FD0-B787-216BB3AC251A}" type="slidenum">
              <a:rPr lang="en-US" altLang="it-IT" b="0"/>
              <a:pPr algn="r" eaLnBrk="1" hangingPunct="1">
                <a:spcBef>
                  <a:spcPct val="0"/>
                </a:spcBef>
              </a:pPr>
              <a:t>38</a:t>
            </a:fld>
            <a:endParaRPr lang="en-US" altLang="it-IT" b="0"/>
          </a:p>
        </p:txBody>
      </p:sp>
      <p:sp>
        <p:nvSpPr>
          <p:cNvPr id="184324" name="Rectangle 1026">
            <a:extLst>
              <a:ext uri="{FF2B5EF4-FFF2-40B4-BE49-F238E27FC236}">
                <a16:creationId xmlns:a16="http://schemas.microsoft.com/office/drawing/2014/main" id="{262305D7-7798-4F15-872E-3CA2D3670D7F}"/>
              </a:ext>
            </a:extLst>
          </p:cNvPr>
          <p:cNvSpPr>
            <a:spLocks noGrp="1" noRot="1" noChangeAspect="1" noChangeArrowheads="1" noTextEdit="1"/>
          </p:cNvSpPr>
          <p:nvPr>
            <p:ph type="sldImg"/>
          </p:nvPr>
        </p:nvSpPr>
        <p:spPr>
          <a:ln/>
        </p:spPr>
      </p:sp>
      <p:sp>
        <p:nvSpPr>
          <p:cNvPr id="184325" name="Rectangle 1027">
            <a:extLst>
              <a:ext uri="{FF2B5EF4-FFF2-40B4-BE49-F238E27FC236}">
                <a16:creationId xmlns:a16="http://schemas.microsoft.com/office/drawing/2014/main" id="{35E87B1D-7146-4CDF-9749-90FEFD6E00F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4" tIns="44897" rIns="89794" bIns="44897"/>
          <a:lstStyle/>
          <a:p>
            <a:pPr eaLnBrk="1" hangingPunct="1"/>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46837512-22BB-4095-A5B0-02AF31A52E2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CBE4AAB-B7B4-4955-9CDF-63085F22ACA1}" type="slidenum">
              <a:rPr lang="it-IT" altLang="it-IT" smtClean="0"/>
              <a:pPr>
                <a:spcBef>
                  <a:spcPct val="0"/>
                </a:spcBef>
              </a:pPr>
              <a:t>39</a:t>
            </a:fld>
            <a:endParaRPr lang="it-IT" altLang="it-IT"/>
          </a:p>
        </p:txBody>
      </p:sp>
      <p:sp>
        <p:nvSpPr>
          <p:cNvPr id="186371" name="Rectangle 2">
            <a:extLst>
              <a:ext uri="{FF2B5EF4-FFF2-40B4-BE49-F238E27FC236}">
                <a16:creationId xmlns:a16="http://schemas.microsoft.com/office/drawing/2014/main" id="{5C8B6521-E03E-4718-A11E-FD7DB8E75B0B}"/>
              </a:ext>
            </a:extLst>
          </p:cNvPr>
          <p:cNvSpPr>
            <a:spLocks noGrp="1" noRot="1" noChangeAspect="1" noChangeArrowheads="1" noTextEdit="1"/>
          </p:cNvSpPr>
          <p:nvPr>
            <p:ph type="sldImg"/>
          </p:nvPr>
        </p:nvSpPr>
        <p:spPr>
          <a:ln/>
        </p:spPr>
      </p:sp>
      <p:sp>
        <p:nvSpPr>
          <p:cNvPr id="186372" name="Rectangle 3">
            <a:extLst>
              <a:ext uri="{FF2B5EF4-FFF2-40B4-BE49-F238E27FC236}">
                <a16:creationId xmlns:a16="http://schemas.microsoft.com/office/drawing/2014/main" id="{D35A6EC6-1ABE-4DAA-B405-411209E7572A}"/>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5F1234BE-8939-4E72-BC5B-C0AC03E620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13685D-BC78-4F54-8373-EB2966D6F968}" type="slidenum">
              <a:rPr lang="it-IT" altLang="it-IT" smtClean="0"/>
              <a:pPr>
                <a:spcBef>
                  <a:spcPct val="0"/>
                </a:spcBef>
              </a:pPr>
              <a:t>43</a:t>
            </a:fld>
            <a:endParaRPr lang="it-IT" altLang="it-IT"/>
          </a:p>
        </p:txBody>
      </p:sp>
      <p:sp>
        <p:nvSpPr>
          <p:cNvPr id="191491" name="Rectangle 2">
            <a:extLst>
              <a:ext uri="{FF2B5EF4-FFF2-40B4-BE49-F238E27FC236}">
                <a16:creationId xmlns:a16="http://schemas.microsoft.com/office/drawing/2014/main" id="{8C275513-E929-4E6D-AA09-21960C284D2D}"/>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E0C69B59-7F11-4D72-9605-26E5E382ADE6}"/>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63E5B550-3047-486C-B2E7-10D814F1B2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C9848CB-6CC1-4A40-9DF4-EFF0AA1C5C27}" type="slidenum">
              <a:rPr lang="it-IT" altLang="it-IT" smtClean="0"/>
              <a:pPr>
                <a:spcBef>
                  <a:spcPct val="0"/>
                </a:spcBef>
              </a:pPr>
              <a:t>45</a:t>
            </a:fld>
            <a:endParaRPr lang="it-IT" altLang="it-IT"/>
          </a:p>
        </p:txBody>
      </p:sp>
      <p:sp>
        <p:nvSpPr>
          <p:cNvPr id="194563" name="Rectangle 2">
            <a:extLst>
              <a:ext uri="{FF2B5EF4-FFF2-40B4-BE49-F238E27FC236}">
                <a16:creationId xmlns:a16="http://schemas.microsoft.com/office/drawing/2014/main" id="{D18AB65F-3746-4202-A12C-4212168D7648}"/>
              </a:ext>
            </a:extLst>
          </p:cNvPr>
          <p:cNvSpPr>
            <a:spLocks noGrp="1" noRot="1" noChangeAspect="1" noChangeArrowheads="1" noTextEdit="1"/>
          </p:cNvSpPr>
          <p:nvPr>
            <p:ph type="sldImg"/>
          </p:nvPr>
        </p:nvSpPr>
        <p:spPr>
          <a:xfrm>
            <a:off x="1397000" y="876300"/>
            <a:ext cx="4064000" cy="3048000"/>
          </a:xfrm>
          <a:ln w="12699"/>
        </p:spPr>
      </p:sp>
      <p:sp>
        <p:nvSpPr>
          <p:cNvPr id="194564" name="Rectangle 3">
            <a:extLst>
              <a:ext uri="{FF2B5EF4-FFF2-40B4-BE49-F238E27FC236}">
                <a16:creationId xmlns:a16="http://schemas.microsoft.com/office/drawing/2014/main" id="{2FBD119D-B9FE-46BF-89B9-C376CEE8AFB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eaLnBrk="1" hangingPunct="1"/>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503489EC-7C3D-4E0D-A51F-825EBCBACF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70AC747-EE0B-4741-A2B8-9622D260D1BD}" type="slidenum">
              <a:rPr lang="it-IT" altLang="it-IT" smtClean="0"/>
              <a:pPr>
                <a:spcBef>
                  <a:spcPct val="0"/>
                </a:spcBef>
              </a:pPr>
              <a:t>46</a:t>
            </a:fld>
            <a:endParaRPr lang="it-IT" altLang="it-IT"/>
          </a:p>
        </p:txBody>
      </p:sp>
      <p:sp>
        <p:nvSpPr>
          <p:cNvPr id="196611" name="Rectangle 2">
            <a:extLst>
              <a:ext uri="{FF2B5EF4-FFF2-40B4-BE49-F238E27FC236}">
                <a16:creationId xmlns:a16="http://schemas.microsoft.com/office/drawing/2014/main" id="{08A84C58-4324-470C-917F-286AEA9898F3}"/>
              </a:ext>
            </a:extLst>
          </p:cNvPr>
          <p:cNvSpPr>
            <a:spLocks noGrp="1" noRot="1" noChangeAspect="1" noChangeArrowheads="1" noTextEdit="1"/>
          </p:cNvSpPr>
          <p:nvPr>
            <p:ph type="sldImg"/>
          </p:nvPr>
        </p:nvSpPr>
        <p:spPr>
          <a:ln/>
        </p:spPr>
      </p:sp>
      <p:sp>
        <p:nvSpPr>
          <p:cNvPr id="196612" name="Rectangle 3">
            <a:extLst>
              <a:ext uri="{FF2B5EF4-FFF2-40B4-BE49-F238E27FC236}">
                <a16:creationId xmlns:a16="http://schemas.microsoft.com/office/drawing/2014/main" id="{D4F41C83-B06F-4AF4-9E6D-A3A313817D5E}"/>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t>Ocean Ridges: This map shows the age of the oceanic crust. The red colouring shows the youngest ages, whilst the dark blue shows the oldest ages (around 200 million years old). </a:t>
            </a:r>
          </a:p>
          <a:p>
            <a:pPr eaLnBrk="1" hangingPunct="1"/>
            <a:r>
              <a:rPr lang="en-US" altLang="it-IT"/>
              <a:t>Presenter ask: Where are the Ocean Ridges located? I.e. where are the divergent boundaries?</a:t>
            </a:r>
          </a:p>
          <a:p>
            <a:pPr eaLnBrk="1" hangingPunct="1"/>
            <a:endParaRPr lang="en-US" altLang="it-IT"/>
          </a:p>
          <a:p>
            <a:pPr eaLnBrk="1" hangingPunct="1"/>
            <a:r>
              <a:rPr lang="en-US" altLang="it-IT"/>
              <a:t>Answer: The divergent boundaries are where the plates are pulling apart and new material is being produced. Therefore the Ocean ridges are in the middle of the red areas (the boundaries are in fact shown on the map). We can see a progression of the oceanic crust getting older away from the ocean ridges (like a conveyer belt).</a:t>
            </a:r>
          </a:p>
          <a:p>
            <a:pPr eaLnBrk="1" hangingPunct="1"/>
            <a:endParaRPr lang="en-US" altLang="it-IT"/>
          </a:p>
          <a:p>
            <a:pPr eaLnBrk="1" hangingPunct="1"/>
            <a:r>
              <a:rPr lang="en-US" altLang="it-IT"/>
              <a:t>Presenter: Before moving on to the next slide, point out Iceland. The divergent boundary runs straight through Iceland….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360B69E2-85C2-49B3-922A-D1B5C5F819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09F5E2-CD71-4155-A33D-E40F1284A069}" type="slidenum">
              <a:rPr lang="it-IT" altLang="it-IT" smtClean="0"/>
              <a:pPr>
                <a:spcBef>
                  <a:spcPct val="0"/>
                </a:spcBef>
              </a:pPr>
              <a:t>49</a:t>
            </a:fld>
            <a:endParaRPr lang="it-IT" altLang="it-IT"/>
          </a:p>
        </p:txBody>
      </p:sp>
      <p:sp>
        <p:nvSpPr>
          <p:cNvPr id="200707" name="Rectangle 2">
            <a:extLst>
              <a:ext uri="{FF2B5EF4-FFF2-40B4-BE49-F238E27FC236}">
                <a16:creationId xmlns:a16="http://schemas.microsoft.com/office/drawing/2014/main" id="{DD90FAD5-DC62-4E37-B89B-52F15C73A0DE}"/>
              </a:ext>
            </a:extLst>
          </p:cNvPr>
          <p:cNvSpPr>
            <a:spLocks noGrp="1" noRot="1" noChangeAspect="1" noChangeArrowheads="1" noTextEdit="1"/>
          </p:cNvSpPr>
          <p:nvPr>
            <p:ph type="sldImg"/>
          </p:nvPr>
        </p:nvSpPr>
        <p:spPr>
          <a:xfrm>
            <a:off x="1397000" y="876300"/>
            <a:ext cx="4064000" cy="3048000"/>
          </a:xfrm>
          <a:ln w="12699"/>
        </p:spPr>
      </p:sp>
      <p:sp>
        <p:nvSpPr>
          <p:cNvPr id="200708" name="Rectangle 3">
            <a:extLst>
              <a:ext uri="{FF2B5EF4-FFF2-40B4-BE49-F238E27FC236}">
                <a16:creationId xmlns:a16="http://schemas.microsoft.com/office/drawing/2014/main" id="{046A3A61-1371-4F83-B9E8-5304A612DEB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eaLnBrk="1" hangingPunct="1"/>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CC5695E8-A0B1-4DC3-8DA0-B106A66A26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7FE651-5863-4736-9203-6FAC8FD0CE8B}" type="slidenum">
              <a:rPr lang="it-IT" altLang="it-IT" smtClean="0"/>
              <a:pPr>
                <a:spcBef>
                  <a:spcPct val="0"/>
                </a:spcBef>
              </a:pPr>
              <a:t>55</a:t>
            </a:fld>
            <a:endParaRPr lang="it-IT" altLang="it-IT"/>
          </a:p>
        </p:txBody>
      </p:sp>
      <p:sp>
        <p:nvSpPr>
          <p:cNvPr id="207875" name="Rectangle 2">
            <a:extLst>
              <a:ext uri="{FF2B5EF4-FFF2-40B4-BE49-F238E27FC236}">
                <a16:creationId xmlns:a16="http://schemas.microsoft.com/office/drawing/2014/main" id="{CFB39479-F92C-4AA4-987C-B331335D6B86}"/>
              </a:ext>
            </a:extLst>
          </p:cNvPr>
          <p:cNvSpPr>
            <a:spLocks noGrp="1" noRot="1" noChangeAspect="1" noChangeArrowheads="1" noTextEdit="1"/>
          </p:cNvSpPr>
          <p:nvPr>
            <p:ph type="sldImg"/>
          </p:nvPr>
        </p:nvSpPr>
        <p:spPr>
          <a:ln/>
        </p:spPr>
      </p:sp>
      <p:sp>
        <p:nvSpPr>
          <p:cNvPr id="207876" name="Rectangle 3">
            <a:extLst>
              <a:ext uri="{FF2B5EF4-FFF2-40B4-BE49-F238E27FC236}">
                <a16:creationId xmlns:a16="http://schemas.microsoft.com/office/drawing/2014/main" id="{77D2F00F-C260-4C57-9035-44CB8118CDAB}"/>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2A4BC2E8-BBBE-48D6-8A35-903EB2D72C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5300D3-1FE3-46A1-805A-59DC3E34AEF0}" type="slidenum">
              <a:rPr lang="it-IT" altLang="it-IT" smtClean="0"/>
              <a:pPr>
                <a:spcBef>
                  <a:spcPct val="0"/>
                </a:spcBef>
              </a:pPr>
              <a:t>72</a:t>
            </a:fld>
            <a:endParaRPr lang="it-IT" altLang="it-IT"/>
          </a:p>
        </p:txBody>
      </p:sp>
      <p:sp>
        <p:nvSpPr>
          <p:cNvPr id="226307" name="Rectangle 2">
            <a:extLst>
              <a:ext uri="{FF2B5EF4-FFF2-40B4-BE49-F238E27FC236}">
                <a16:creationId xmlns:a16="http://schemas.microsoft.com/office/drawing/2014/main" id="{5D08952E-7B81-490B-8C57-0B3B099A2877}"/>
              </a:ext>
            </a:extLst>
          </p:cNvPr>
          <p:cNvSpPr>
            <a:spLocks noGrp="1" noRot="1" noChangeAspect="1" noChangeArrowheads="1" noTextEdit="1"/>
          </p:cNvSpPr>
          <p:nvPr>
            <p:ph type="sldImg"/>
          </p:nvPr>
        </p:nvSpPr>
        <p:spPr>
          <a:ln/>
        </p:spPr>
      </p:sp>
      <p:sp>
        <p:nvSpPr>
          <p:cNvPr id="226308" name="Rectangle 3">
            <a:extLst>
              <a:ext uri="{FF2B5EF4-FFF2-40B4-BE49-F238E27FC236}">
                <a16:creationId xmlns:a16="http://schemas.microsoft.com/office/drawing/2014/main" id="{F2A434DE-3BC8-4389-B067-283B8F8F895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1702A5B5-D682-4F2C-8C52-6B1F230335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866257-B89A-4202-9071-314D8BC74780}" type="slidenum">
              <a:rPr lang="it-IT" altLang="it-IT" smtClean="0"/>
              <a:pPr>
                <a:spcBef>
                  <a:spcPct val="0"/>
                </a:spcBef>
              </a:pPr>
              <a:t>77</a:t>
            </a:fld>
            <a:endParaRPr lang="it-IT" altLang="it-IT"/>
          </a:p>
        </p:txBody>
      </p:sp>
      <p:sp>
        <p:nvSpPr>
          <p:cNvPr id="232451" name="Rectangle 2">
            <a:extLst>
              <a:ext uri="{FF2B5EF4-FFF2-40B4-BE49-F238E27FC236}">
                <a16:creationId xmlns:a16="http://schemas.microsoft.com/office/drawing/2014/main" id="{AC89D043-BC3C-47DF-8000-F21A920EEA48}"/>
              </a:ext>
            </a:extLst>
          </p:cNvPr>
          <p:cNvSpPr>
            <a:spLocks noGrp="1" noRot="1" noChangeAspect="1" noChangeArrowheads="1" noTextEdit="1"/>
          </p:cNvSpPr>
          <p:nvPr>
            <p:ph type="sldImg"/>
          </p:nvPr>
        </p:nvSpPr>
        <p:spPr>
          <a:ln/>
        </p:spPr>
      </p:sp>
      <p:sp>
        <p:nvSpPr>
          <p:cNvPr id="232452" name="Rectangle 3">
            <a:extLst>
              <a:ext uri="{FF2B5EF4-FFF2-40B4-BE49-F238E27FC236}">
                <a16:creationId xmlns:a16="http://schemas.microsoft.com/office/drawing/2014/main" id="{DF4D7F08-279E-4805-B57E-D224EEE08E23}"/>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t>This map summarises all the known plate boundaries on Earth, showing whether they are divergent, convergent or transform boundaries.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F948849B-5A98-473A-8ACE-07A871E55C4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79D7D2-0F62-43B5-BC17-D397991DD7FF}" type="slidenum">
              <a:rPr lang="it-IT" altLang="it-IT" smtClean="0"/>
              <a:pPr>
                <a:spcBef>
                  <a:spcPct val="0"/>
                </a:spcBef>
              </a:pPr>
              <a:t>4</a:t>
            </a:fld>
            <a:endParaRPr lang="it-IT" altLang="it-IT"/>
          </a:p>
        </p:txBody>
      </p:sp>
      <p:sp>
        <p:nvSpPr>
          <p:cNvPr id="121859" name="Rectangle 2">
            <a:extLst>
              <a:ext uri="{FF2B5EF4-FFF2-40B4-BE49-F238E27FC236}">
                <a16:creationId xmlns:a16="http://schemas.microsoft.com/office/drawing/2014/main" id="{1FE7603E-3B3D-4C90-8599-0D9ED6D8EE7E}"/>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FD625F4C-B774-41A3-8DC6-6B6A1B79AAFE}"/>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06D8936A-9D1B-4F6C-9DCD-2C585CAA772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C60348-13A8-4495-955F-06137E94EF34}" type="slidenum">
              <a:rPr lang="it-IT" altLang="it-IT" smtClean="0"/>
              <a:pPr>
                <a:spcBef>
                  <a:spcPct val="0"/>
                </a:spcBef>
              </a:pPr>
              <a:t>78</a:t>
            </a:fld>
            <a:endParaRPr lang="it-IT" altLang="it-IT"/>
          </a:p>
        </p:txBody>
      </p:sp>
      <p:sp>
        <p:nvSpPr>
          <p:cNvPr id="234499" name="Rectangle 2">
            <a:extLst>
              <a:ext uri="{FF2B5EF4-FFF2-40B4-BE49-F238E27FC236}">
                <a16:creationId xmlns:a16="http://schemas.microsoft.com/office/drawing/2014/main" id="{B970E6C4-C65E-4D7D-8124-993A300105C8}"/>
              </a:ext>
            </a:extLst>
          </p:cNvPr>
          <p:cNvSpPr>
            <a:spLocks noGrp="1" noRot="1" noChangeAspect="1" noChangeArrowheads="1" noTextEdit="1"/>
          </p:cNvSpPr>
          <p:nvPr>
            <p:ph type="sldImg"/>
          </p:nvPr>
        </p:nvSpPr>
        <p:spPr>
          <a:ln/>
        </p:spPr>
      </p:sp>
      <p:sp>
        <p:nvSpPr>
          <p:cNvPr id="234500" name="Rectangle 3">
            <a:extLst>
              <a:ext uri="{FF2B5EF4-FFF2-40B4-BE49-F238E27FC236}">
                <a16:creationId xmlns:a16="http://schemas.microsoft.com/office/drawing/2014/main" id="{17703421-CF32-4D91-A7CA-C9996F032AD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it-IT"/>
              <a:t>Volcanoes can be formed in three ways: </a:t>
            </a:r>
          </a:p>
          <a:p>
            <a:pPr marL="228600" indent="-228600" eaLnBrk="1" hangingPunct="1">
              <a:buFontTx/>
              <a:buAutoNum type="arabicPeriod"/>
            </a:pPr>
            <a:r>
              <a:rPr lang="en-US" altLang="it-IT"/>
              <a:t> Via subduction. The subducting slab dehydrates to form new melt that will rise through the crust to be erupted at the surface.</a:t>
            </a:r>
          </a:p>
          <a:p>
            <a:pPr marL="228600" indent="-228600" eaLnBrk="1" hangingPunct="1">
              <a:buFontTx/>
              <a:buAutoNum type="arabicPeriod"/>
            </a:pPr>
            <a:r>
              <a:rPr lang="en-US" altLang="it-IT"/>
              <a:t> Via rifting. When two plates pull apart magma rises, producing volcanic eruptions at the surface.</a:t>
            </a:r>
          </a:p>
          <a:p>
            <a:pPr marL="228600" indent="-228600" eaLnBrk="1" hangingPunct="1">
              <a:buFontTx/>
              <a:buAutoNum type="arabicPeriod"/>
            </a:pPr>
            <a:r>
              <a:rPr lang="en-US" altLang="it-IT"/>
              <a:t> At “Hotspots”….hotspot do not necessarily occur along a plate boundary. So hotspot volcanoes can form in the middle of tectonic plates….Click for example.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31E38011-CBD9-47D2-865D-87D9D473E79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8BE0C6-6EF6-44CC-8E78-E57CD3E1D688}" type="slidenum">
              <a:rPr lang="it-IT" altLang="it-IT" smtClean="0"/>
              <a:pPr>
                <a:spcBef>
                  <a:spcPct val="0"/>
                </a:spcBef>
              </a:pPr>
              <a:t>79</a:t>
            </a:fld>
            <a:endParaRPr lang="it-IT" altLang="it-IT"/>
          </a:p>
        </p:txBody>
      </p:sp>
      <p:sp>
        <p:nvSpPr>
          <p:cNvPr id="236547" name="Rectangle 2">
            <a:extLst>
              <a:ext uri="{FF2B5EF4-FFF2-40B4-BE49-F238E27FC236}">
                <a16:creationId xmlns:a16="http://schemas.microsoft.com/office/drawing/2014/main" id="{68168B68-D6CF-4A2A-9F65-879E1C81C55F}"/>
              </a:ext>
            </a:extLst>
          </p:cNvPr>
          <p:cNvSpPr>
            <a:spLocks noGrp="1" noRot="1" noChangeAspect="1" noChangeArrowheads="1" noTextEdit="1"/>
          </p:cNvSpPr>
          <p:nvPr>
            <p:ph type="sldImg"/>
          </p:nvPr>
        </p:nvSpPr>
        <p:spPr>
          <a:ln/>
        </p:spPr>
      </p:sp>
      <p:sp>
        <p:nvSpPr>
          <p:cNvPr id="236548" name="Rectangle 3">
            <a:extLst>
              <a:ext uri="{FF2B5EF4-FFF2-40B4-BE49-F238E27FC236}">
                <a16:creationId xmlns:a16="http://schemas.microsoft.com/office/drawing/2014/main" id="{5FE9E4DA-0A1C-4AAB-9289-020BA13E3C25}"/>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t>Firstly, what are hotspot volcanoes and how do they form?</a:t>
            </a:r>
          </a:p>
          <a:p>
            <a:pPr eaLnBrk="1" hangingPunct="1"/>
            <a:endParaRPr lang="en-US" altLang="it-IT"/>
          </a:p>
          <a:p>
            <a:pPr eaLnBrk="1" hangingPunct="1">
              <a:buFontTx/>
              <a:buChar char="•"/>
            </a:pPr>
            <a:r>
              <a:rPr lang="en-US" altLang="it-IT">
                <a:latin typeface="Helvetica" panose="020B0604020202020204" pitchFamily="34" charset="0"/>
              </a:rPr>
              <a:t> A </a:t>
            </a:r>
            <a:r>
              <a:rPr lang="en-US" altLang="it-IT" b="1"/>
              <a:t>hotspot</a:t>
            </a:r>
            <a:r>
              <a:rPr lang="en-US" altLang="it-IT">
                <a:latin typeface="Helvetica" panose="020B0604020202020204" pitchFamily="34" charset="0"/>
              </a:rPr>
              <a:t> is a location on the Earth's surface that has experienced active volcanism for a long period of time.</a:t>
            </a:r>
          </a:p>
          <a:p>
            <a:pPr eaLnBrk="1" hangingPunct="1">
              <a:buFontTx/>
              <a:buChar char="•"/>
            </a:pPr>
            <a:r>
              <a:rPr lang="en-US" altLang="it-IT">
                <a:latin typeface="Helvetica" panose="020B0604020202020204" pitchFamily="34" charset="0"/>
              </a:rPr>
              <a:t>The source of this volcanism is a mantle plume of hot mantle material rising up from near the core-mantle boundary through the crust to the surface (see left diagram).</a:t>
            </a:r>
          </a:p>
          <a:p>
            <a:pPr eaLnBrk="1" hangingPunct="1">
              <a:buFontTx/>
              <a:buChar char="•"/>
            </a:pPr>
            <a:r>
              <a:rPr lang="en-US" altLang="it-IT">
                <a:latin typeface="Helvetica" panose="020B0604020202020204" pitchFamily="34" charset="0"/>
              </a:rPr>
              <a:t>A mantle plume may rise at any location in the mantle, and this is why hotspot volcanoes are independent from tectonic plate boundaries.</a:t>
            </a:r>
          </a:p>
          <a:p>
            <a:pPr eaLnBrk="1" hangingPunct="1">
              <a:buFontTx/>
              <a:buChar char="•"/>
            </a:pPr>
            <a:endParaRPr lang="en-US" altLang="it-IT">
              <a:latin typeface="Helvetica" panose="020B0604020202020204" pitchFamily="34" charset="0"/>
            </a:endParaRPr>
          </a:p>
          <a:p>
            <a:pPr eaLnBrk="1" hangingPunct="1">
              <a:buFontTx/>
              <a:buChar char="•"/>
            </a:pPr>
            <a:r>
              <a:rPr lang="en-US" altLang="it-IT">
                <a:latin typeface="Helvetica" panose="020B0604020202020204" pitchFamily="34" charset="0"/>
              </a:rPr>
              <a:t>The Hawaiian island chain are an example of hotspot volcanoes (see right photograph).</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F9F6A7EB-5EA1-477B-9686-F8F8FD3CA19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500A43-1F91-4AC4-ABE3-4A7E86AA80EB}" type="slidenum">
              <a:rPr lang="it-IT" altLang="it-IT" smtClean="0"/>
              <a:pPr>
                <a:spcBef>
                  <a:spcPct val="0"/>
                </a:spcBef>
              </a:pPr>
              <a:t>80</a:t>
            </a:fld>
            <a:endParaRPr lang="it-IT" altLang="it-IT"/>
          </a:p>
        </p:txBody>
      </p:sp>
      <p:sp>
        <p:nvSpPr>
          <p:cNvPr id="238595" name="Rectangle 2">
            <a:extLst>
              <a:ext uri="{FF2B5EF4-FFF2-40B4-BE49-F238E27FC236}">
                <a16:creationId xmlns:a16="http://schemas.microsoft.com/office/drawing/2014/main" id="{87960ED3-7C6D-4E6B-B96C-87B17AC58F44}"/>
              </a:ext>
            </a:extLst>
          </p:cNvPr>
          <p:cNvSpPr>
            <a:spLocks noGrp="1" noRot="1" noChangeAspect="1" noChangeArrowheads="1" noTextEdit="1"/>
          </p:cNvSpPr>
          <p:nvPr>
            <p:ph type="sldImg"/>
          </p:nvPr>
        </p:nvSpPr>
        <p:spPr>
          <a:ln/>
        </p:spPr>
      </p:sp>
      <p:sp>
        <p:nvSpPr>
          <p:cNvPr id="238596" name="Rectangle 3">
            <a:extLst>
              <a:ext uri="{FF2B5EF4-FFF2-40B4-BE49-F238E27FC236}">
                <a16:creationId xmlns:a16="http://schemas.microsoft.com/office/drawing/2014/main" id="{946D2010-9E97-4459-9663-1A30E873C3A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t>Hotspot’s commonly form volcanic island chains (like the Hawaiian islands). These result from the slow movement of a tectonic plate over a FIXED hotspot.</a:t>
            </a:r>
          </a:p>
          <a:p>
            <a:pPr eaLnBrk="1" hangingPunct="1"/>
            <a:r>
              <a:rPr lang="en-US" altLang="it-IT"/>
              <a:t>Persistent volcanic activity at a hotspot will create new islands as the plate moves the position of the “old” volcanic island from over the hotspot.</a:t>
            </a:r>
          </a:p>
          <a:p>
            <a:pPr eaLnBrk="1" hangingPunct="1"/>
            <a:r>
              <a:rPr lang="en-US" altLang="it-IT"/>
              <a:t>Therefore at one end of the island chain you see the youngest, most active volcanic islands (directly over the hotspot) and along the island chain the extinct volcanoes become older and more eroded (see diagram).</a:t>
            </a:r>
          </a:p>
          <a:p>
            <a:pPr eaLnBrk="1" hangingPunct="1"/>
            <a:endParaRPr lang="en-US" altLang="it-IT"/>
          </a:p>
          <a:p>
            <a:pPr eaLnBrk="1" hangingPunct="1"/>
            <a:r>
              <a:rPr lang="en-US" altLang="it-IT"/>
              <a:t>This way geologists can use hotspot volcano chains to track the movement of the tectonic plate through time.</a:t>
            </a:r>
          </a:p>
          <a:p>
            <a:pPr eaLnBrk="1" hangingPunct="1"/>
            <a:endParaRPr lang="en-US" altLang="it-IT">
              <a:latin typeface="Helvetica"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0DCA3A42-0322-40AC-9126-268BD2A0E22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7ADC62-2401-48FB-9D2D-69781D0F69A1}" type="slidenum">
              <a:rPr lang="it-IT" altLang="it-IT" smtClean="0"/>
              <a:pPr>
                <a:spcBef>
                  <a:spcPct val="0"/>
                </a:spcBef>
              </a:pPr>
              <a:t>5</a:t>
            </a:fld>
            <a:endParaRPr lang="it-IT" altLang="it-IT"/>
          </a:p>
        </p:txBody>
      </p:sp>
      <p:sp>
        <p:nvSpPr>
          <p:cNvPr id="123907" name="Rectangle 2">
            <a:extLst>
              <a:ext uri="{FF2B5EF4-FFF2-40B4-BE49-F238E27FC236}">
                <a16:creationId xmlns:a16="http://schemas.microsoft.com/office/drawing/2014/main" id="{ACC3AAE9-F034-4EA7-B734-767B29264F8B}"/>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94863F00-A063-4FDA-B5B3-2BEBE6CD0D8D}"/>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B34F6C50-C6F4-4C07-AE2D-B86F838AE4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6B2D6D-8965-4A1F-B720-930E4AE86134}" type="slidenum">
              <a:rPr lang="it-IT" altLang="it-IT" smtClean="0"/>
              <a:pPr>
                <a:spcBef>
                  <a:spcPct val="0"/>
                </a:spcBef>
              </a:pPr>
              <a:t>6</a:t>
            </a:fld>
            <a:endParaRPr lang="it-IT" altLang="it-IT"/>
          </a:p>
        </p:txBody>
      </p:sp>
      <p:sp>
        <p:nvSpPr>
          <p:cNvPr id="125955" name="Rectangle 2">
            <a:extLst>
              <a:ext uri="{FF2B5EF4-FFF2-40B4-BE49-F238E27FC236}">
                <a16:creationId xmlns:a16="http://schemas.microsoft.com/office/drawing/2014/main" id="{F84E565E-A11D-4415-A22A-1579C71EF352}"/>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221CA621-B940-4421-B222-1BD5F7F39DE5}"/>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721D4CB7-1021-4A8D-8AF1-2EAAB0664C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2D4B82-614D-41D2-B6C3-2D642F19E62C}" type="slidenum">
              <a:rPr lang="it-IT" altLang="it-IT" smtClean="0"/>
              <a:pPr>
                <a:spcBef>
                  <a:spcPct val="0"/>
                </a:spcBef>
              </a:pPr>
              <a:t>7</a:t>
            </a:fld>
            <a:endParaRPr lang="it-IT" altLang="it-IT"/>
          </a:p>
        </p:txBody>
      </p:sp>
      <p:sp>
        <p:nvSpPr>
          <p:cNvPr id="128003" name="Rectangle 2">
            <a:extLst>
              <a:ext uri="{FF2B5EF4-FFF2-40B4-BE49-F238E27FC236}">
                <a16:creationId xmlns:a16="http://schemas.microsoft.com/office/drawing/2014/main" id="{F5F697DF-4759-4624-8F07-ED40131D8CF6}"/>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567FF4CE-71C9-4D19-B3CA-9A5C9427C4C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FC7C2D8A-77BD-44F5-B444-2FE5783AB64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475FC2-BFEE-4F99-A63A-F16B43793855}" type="slidenum">
              <a:rPr lang="it-IT" altLang="it-IT" smtClean="0"/>
              <a:pPr>
                <a:spcBef>
                  <a:spcPct val="0"/>
                </a:spcBef>
              </a:pPr>
              <a:t>8</a:t>
            </a:fld>
            <a:endParaRPr lang="it-IT" altLang="it-IT"/>
          </a:p>
        </p:txBody>
      </p:sp>
      <p:sp>
        <p:nvSpPr>
          <p:cNvPr id="130051" name="Rectangle 2">
            <a:extLst>
              <a:ext uri="{FF2B5EF4-FFF2-40B4-BE49-F238E27FC236}">
                <a16:creationId xmlns:a16="http://schemas.microsoft.com/office/drawing/2014/main" id="{799EEEFC-ED82-439C-88DF-A72D923E91D9}"/>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A019DDEE-3366-46A1-AEEF-A4E1FF9192FD}"/>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56C69171-3BE8-458B-81CD-76BDD814424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456499-86B6-4689-A3DE-0673B354DA29}" type="slidenum">
              <a:rPr lang="it-IT" altLang="it-IT" smtClean="0"/>
              <a:pPr>
                <a:spcBef>
                  <a:spcPct val="0"/>
                </a:spcBef>
              </a:pPr>
              <a:t>9</a:t>
            </a:fld>
            <a:endParaRPr lang="it-IT" altLang="it-IT"/>
          </a:p>
        </p:txBody>
      </p:sp>
      <p:sp>
        <p:nvSpPr>
          <p:cNvPr id="132099" name="Rectangle 2">
            <a:extLst>
              <a:ext uri="{FF2B5EF4-FFF2-40B4-BE49-F238E27FC236}">
                <a16:creationId xmlns:a16="http://schemas.microsoft.com/office/drawing/2014/main" id="{B84B212A-49D6-4798-A309-A73BD76C26A7}"/>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1FA089BC-4B33-47F3-A3D5-D9BFF4053A2B}"/>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30551845-F3A4-4135-ADE7-BA621AB78740}"/>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ECF7E726-6769-42C6-A0E7-E3B136EEB7B2}"/>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33600EBA-8B8C-47B9-9B74-326833BCD42C}"/>
              </a:ext>
            </a:extLst>
          </p:cNvPr>
          <p:cNvSpPr>
            <a:spLocks noGrp="1" noChangeArrowheads="1"/>
          </p:cNvSpPr>
          <p:nvPr>
            <p:ph type="sldNum" sz="quarter" idx="12"/>
          </p:nvPr>
        </p:nvSpPr>
        <p:spPr>
          <a:ln/>
        </p:spPr>
        <p:txBody>
          <a:bodyPr/>
          <a:lstStyle>
            <a:lvl1pPr>
              <a:defRPr/>
            </a:lvl1pPr>
          </a:lstStyle>
          <a:p>
            <a:pPr>
              <a:defRPr/>
            </a:pPr>
            <a:fld id="{9F6C0F1A-D16B-4307-BC2E-F1210F949A2C}" type="slidenum">
              <a:rPr lang="en-US" altLang="it-IT"/>
              <a:pPr>
                <a:defRPr/>
              </a:pPr>
              <a:t>‹#›</a:t>
            </a:fld>
            <a:endParaRPr lang="en-US" altLang="it-IT"/>
          </a:p>
        </p:txBody>
      </p:sp>
    </p:spTree>
    <p:extLst>
      <p:ext uri="{BB962C8B-B14F-4D97-AF65-F5344CB8AC3E}">
        <p14:creationId xmlns:p14="http://schemas.microsoft.com/office/powerpoint/2010/main" val="365826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4FD697A9-C384-4698-9B40-BB8FD7AB3F07}"/>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9E0823E8-5424-4C38-A304-0F1EA42A383C}"/>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ED604B56-7847-44CB-8447-B4E0914A2696}"/>
              </a:ext>
            </a:extLst>
          </p:cNvPr>
          <p:cNvSpPr>
            <a:spLocks noGrp="1" noChangeArrowheads="1"/>
          </p:cNvSpPr>
          <p:nvPr>
            <p:ph type="sldNum" sz="quarter" idx="12"/>
          </p:nvPr>
        </p:nvSpPr>
        <p:spPr>
          <a:ln/>
        </p:spPr>
        <p:txBody>
          <a:bodyPr/>
          <a:lstStyle>
            <a:lvl1pPr>
              <a:defRPr/>
            </a:lvl1pPr>
          </a:lstStyle>
          <a:p>
            <a:pPr>
              <a:defRPr/>
            </a:pPr>
            <a:fld id="{7C438D99-F9B3-4AC2-BF34-8841120E5EBD}" type="slidenum">
              <a:rPr lang="en-US" altLang="it-IT"/>
              <a:pPr>
                <a:defRPr/>
              </a:pPr>
              <a:t>‹#›</a:t>
            </a:fld>
            <a:endParaRPr lang="en-US" altLang="it-IT"/>
          </a:p>
        </p:txBody>
      </p:sp>
    </p:spTree>
    <p:extLst>
      <p:ext uri="{BB962C8B-B14F-4D97-AF65-F5344CB8AC3E}">
        <p14:creationId xmlns:p14="http://schemas.microsoft.com/office/powerpoint/2010/main" val="97399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98A3BF39-B8C4-4E9E-A1EA-8626A0CDA884}"/>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1FA38AF8-C939-43FA-9ACA-135F515B8EAE}"/>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0E478419-A3CB-41EA-A9A2-318E0BDD8884}"/>
              </a:ext>
            </a:extLst>
          </p:cNvPr>
          <p:cNvSpPr>
            <a:spLocks noGrp="1" noChangeArrowheads="1"/>
          </p:cNvSpPr>
          <p:nvPr>
            <p:ph type="sldNum" sz="quarter" idx="12"/>
          </p:nvPr>
        </p:nvSpPr>
        <p:spPr>
          <a:ln/>
        </p:spPr>
        <p:txBody>
          <a:bodyPr/>
          <a:lstStyle>
            <a:lvl1pPr>
              <a:defRPr/>
            </a:lvl1pPr>
          </a:lstStyle>
          <a:p>
            <a:pPr>
              <a:defRPr/>
            </a:pPr>
            <a:fld id="{32C55C45-9C37-4933-BF08-D4FAC74591DD}" type="slidenum">
              <a:rPr lang="en-US" altLang="it-IT"/>
              <a:pPr>
                <a:defRPr/>
              </a:pPr>
              <a:t>‹#›</a:t>
            </a:fld>
            <a:endParaRPr lang="en-US" altLang="it-IT"/>
          </a:p>
        </p:txBody>
      </p:sp>
    </p:spTree>
    <p:extLst>
      <p:ext uri="{BB962C8B-B14F-4D97-AF65-F5344CB8AC3E}">
        <p14:creationId xmlns:p14="http://schemas.microsoft.com/office/powerpoint/2010/main" val="3433778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lipArt Placeholder 3"/>
          <p:cNvSpPr>
            <a:spLocks noGrp="1"/>
          </p:cNvSpPr>
          <p:nvPr>
            <p:ph type="clipArt" sz="half" idx="2"/>
          </p:nvPr>
        </p:nvSpPr>
        <p:spPr>
          <a:xfrm>
            <a:off x="4648200" y="1981200"/>
            <a:ext cx="3810000" cy="4114800"/>
          </a:xfrm>
        </p:spPr>
        <p:txBody>
          <a:bodyPr/>
          <a:lstStyle/>
          <a:p>
            <a:pPr lvl="0"/>
            <a:endParaRPr lang="it-IT" noProof="0"/>
          </a:p>
        </p:txBody>
      </p:sp>
      <p:sp>
        <p:nvSpPr>
          <p:cNvPr id="5" name="Rectangle 4">
            <a:extLst>
              <a:ext uri="{FF2B5EF4-FFF2-40B4-BE49-F238E27FC236}">
                <a16:creationId xmlns:a16="http://schemas.microsoft.com/office/drawing/2014/main" id="{3D63CBFC-1805-4D95-A44B-FCF1D4E56851}"/>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6E132CF7-BC26-4804-B4A8-58480EF049D4}"/>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BD8F6661-4634-4CC6-BFE8-5CF660F8488E}"/>
              </a:ext>
            </a:extLst>
          </p:cNvPr>
          <p:cNvSpPr>
            <a:spLocks noGrp="1" noChangeArrowheads="1"/>
          </p:cNvSpPr>
          <p:nvPr>
            <p:ph type="sldNum" sz="quarter" idx="12"/>
          </p:nvPr>
        </p:nvSpPr>
        <p:spPr>
          <a:ln/>
        </p:spPr>
        <p:txBody>
          <a:bodyPr/>
          <a:lstStyle>
            <a:lvl1pPr>
              <a:defRPr/>
            </a:lvl1pPr>
          </a:lstStyle>
          <a:p>
            <a:pPr>
              <a:defRPr/>
            </a:pPr>
            <a:fld id="{B030E97C-203C-476D-ADDC-493481B2FCAE}" type="slidenum">
              <a:rPr lang="en-US" altLang="it-IT"/>
              <a:pPr>
                <a:defRPr/>
              </a:pPr>
              <a:t>‹#›</a:t>
            </a:fld>
            <a:endParaRPr lang="en-US" altLang="it-IT"/>
          </a:p>
        </p:txBody>
      </p:sp>
    </p:spTree>
    <p:extLst>
      <p:ext uri="{BB962C8B-B14F-4D97-AF65-F5344CB8AC3E}">
        <p14:creationId xmlns:p14="http://schemas.microsoft.com/office/powerpoint/2010/main" val="3652230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FAAF9FBD-EF78-4438-B4FF-9AFA5B9EE584}"/>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0FFFA5D0-5D5F-43E5-909A-48DFBABD41E3}"/>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BB7E642E-6529-4805-91BC-B3A5ACF31607}"/>
              </a:ext>
            </a:extLst>
          </p:cNvPr>
          <p:cNvSpPr>
            <a:spLocks noGrp="1" noChangeArrowheads="1"/>
          </p:cNvSpPr>
          <p:nvPr>
            <p:ph type="sldNum" sz="quarter" idx="12"/>
          </p:nvPr>
        </p:nvSpPr>
        <p:spPr>
          <a:ln/>
        </p:spPr>
        <p:txBody>
          <a:bodyPr/>
          <a:lstStyle>
            <a:lvl1pPr>
              <a:defRPr/>
            </a:lvl1pPr>
          </a:lstStyle>
          <a:p>
            <a:pPr>
              <a:defRPr/>
            </a:pPr>
            <a:fld id="{B008F1A5-E03B-4C5B-9B28-5450FF99BCDB}" type="slidenum">
              <a:rPr lang="en-US" altLang="it-IT"/>
              <a:pPr>
                <a:defRPr/>
              </a:pPr>
              <a:t>‹#›</a:t>
            </a:fld>
            <a:endParaRPr lang="en-US" altLang="it-IT"/>
          </a:p>
        </p:txBody>
      </p:sp>
    </p:spTree>
    <p:extLst>
      <p:ext uri="{BB962C8B-B14F-4D97-AF65-F5344CB8AC3E}">
        <p14:creationId xmlns:p14="http://schemas.microsoft.com/office/powerpoint/2010/main" val="2664933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it-IT"/>
          </a:p>
        </p:txBody>
      </p:sp>
      <p:sp>
        <p:nvSpPr>
          <p:cNvPr id="3" name="ClipArt Placeholder 2"/>
          <p:cNvSpPr>
            <a:spLocks noGrp="1"/>
          </p:cNvSpPr>
          <p:nvPr>
            <p:ph type="clipArt" sz="half" idx="1"/>
          </p:nvPr>
        </p:nvSpPr>
        <p:spPr>
          <a:xfrm>
            <a:off x="685800" y="1981200"/>
            <a:ext cx="3810000" cy="4114800"/>
          </a:xfrm>
        </p:spPr>
        <p:txBody>
          <a:bodyPr/>
          <a:lstStyle/>
          <a:p>
            <a:pPr lvl="0"/>
            <a:endParaRPr lang="it-IT"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CD6ED7DE-1A54-42C9-8058-B83394AD3D1D}"/>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3395B0A9-D4F4-4305-B28E-792B8144EDFE}"/>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AB89CDDC-CDF5-4D6B-9C55-DA2DAA205FA9}"/>
              </a:ext>
            </a:extLst>
          </p:cNvPr>
          <p:cNvSpPr>
            <a:spLocks noGrp="1" noChangeArrowheads="1"/>
          </p:cNvSpPr>
          <p:nvPr>
            <p:ph type="sldNum" sz="quarter" idx="12"/>
          </p:nvPr>
        </p:nvSpPr>
        <p:spPr>
          <a:ln/>
        </p:spPr>
        <p:txBody>
          <a:bodyPr/>
          <a:lstStyle>
            <a:lvl1pPr>
              <a:defRPr/>
            </a:lvl1pPr>
          </a:lstStyle>
          <a:p>
            <a:pPr>
              <a:defRPr/>
            </a:pPr>
            <a:fld id="{EBB2851B-3EE0-405F-A20F-18F8B0E1B509}" type="slidenum">
              <a:rPr lang="en-US" altLang="it-IT"/>
              <a:pPr>
                <a:defRPr/>
              </a:pPr>
              <a:t>‹#›</a:t>
            </a:fld>
            <a:endParaRPr lang="en-US" altLang="it-IT"/>
          </a:p>
        </p:txBody>
      </p:sp>
    </p:spTree>
    <p:extLst>
      <p:ext uri="{BB962C8B-B14F-4D97-AF65-F5344CB8AC3E}">
        <p14:creationId xmlns:p14="http://schemas.microsoft.com/office/powerpoint/2010/main" val="301790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851ECC6B-586B-427F-B240-CC877C590F45}"/>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E977994B-18B3-43FD-940B-1DC15D42231E}"/>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A687E382-FD41-47E4-9418-0EDFEB5C5347}"/>
              </a:ext>
            </a:extLst>
          </p:cNvPr>
          <p:cNvSpPr>
            <a:spLocks noGrp="1" noChangeArrowheads="1"/>
          </p:cNvSpPr>
          <p:nvPr>
            <p:ph type="sldNum" sz="quarter" idx="12"/>
          </p:nvPr>
        </p:nvSpPr>
        <p:spPr>
          <a:ln/>
        </p:spPr>
        <p:txBody>
          <a:bodyPr/>
          <a:lstStyle>
            <a:lvl1pPr>
              <a:defRPr/>
            </a:lvl1pPr>
          </a:lstStyle>
          <a:p>
            <a:pPr>
              <a:defRPr/>
            </a:pPr>
            <a:fld id="{2499B1B6-07A4-4FC3-A77C-117585141AC1}" type="slidenum">
              <a:rPr lang="en-US" altLang="it-IT"/>
              <a:pPr>
                <a:defRPr/>
              </a:pPr>
              <a:t>‹#›</a:t>
            </a:fld>
            <a:endParaRPr lang="en-US" altLang="it-IT"/>
          </a:p>
        </p:txBody>
      </p:sp>
    </p:spTree>
    <p:extLst>
      <p:ext uri="{BB962C8B-B14F-4D97-AF65-F5344CB8AC3E}">
        <p14:creationId xmlns:p14="http://schemas.microsoft.com/office/powerpoint/2010/main" val="3653375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7B21801-2B9B-4CC6-ADB6-C9BB1DD4E7EC}"/>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D24FB371-8550-4040-A6C6-4A74F731F94A}"/>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42A0CC27-5568-4D03-BA19-E343C2FA315B}"/>
              </a:ext>
            </a:extLst>
          </p:cNvPr>
          <p:cNvSpPr>
            <a:spLocks noGrp="1" noChangeArrowheads="1"/>
          </p:cNvSpPr>
          <p:nvPr>
            <p:ph type="sldNum" sz="quarter" idx="12"/>
          </p:nvPr>
        </p:nvSpPr>
        <p:spPr>
          <a:ln/>
        </p:spPr>
        <p:txBody>
          <a:bodyPr/>
          <a:lstStyle>
            <a:lvl1pPr>
              <a:defRPr/>
            </a:lvl1pPr>
          </a:lstStyle>
          <a:p>
            <a:pPr>
              <a:defRPr/>
            </a:pPr>
            <a:fld id="{6DD71867-4CBE-4B20-9835-11D8D845B25A}" type="slidenum">
              <a:rPr lang="en-US" altLang="it-IT"/>
              <a:pPr>
                <a:defRPr/>
              </a:pPr>
              <a:t>‹#›</a:t>
            </a:fld>
            <a:endParaRPr lang="en-US" altLang="it-IT"/>
          </a:p>
        </p:txBody>
      </p:sp>
    </p:spTree>
    <p:extLst>
      <p:ext uri="{BB962C8B-B14F-4D97-AF65-F5344CB8AC3E}">
        <p14:creationId xmlns:p14="http://schemas.microsoft.com/office/powerpoint/2010/main" val="605094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50524493-C8E9-46AD-8208-86143FF0B4A8}"/>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447D5275-E6A3-4343-B81F-F1F1DE23000B}"/>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D07A0706-8579-4E1C-A8AB-4FC63FD22FEE}"/>
              </a:ext>
            </a:extLst>
          </p:cNvPr>
          <p:cNvSpPr>
            <a:spLocks noGrp="1" noChangeArrowheads="1"/>
          </p:cNvSpPr>
          <p:nvPr>
            <p:ph type="sldNum" sz="quarter" idx="12"/>
          </p:nvPr>
        </p:nvSpPr>
        <p:spPr>
          <a:ln/>
        </p:spPr>
        <p:txBody>
          <a:bodyPr/>
          <a:lstStyle>
            <a:lvl1pPr>
              <a:defRPr/>
            </a:lvl1pPr>
          </a:lstStyle>
          <a:p>
            <a:pPr>
              <a:defRPr/>
            </a:pPr>
            <a:fld id="{3290E36D-F00A-4C34-90A3-8E314801AE0B}" type="slidenum">
              <a:rPr lang="en-US" altLang="it-IT"/>
              <a:pPr>
                <a:defRPr/>
              </a:pPr>
              <a:t>‹#›</a:t>
            </a:fld>
            <a:endParaRPr lang="en-US" altLang="it-IT"/>
          </a:p>
        </p:txBody>
      </p:sp>
    </p:spTree>
    <p:extLst>
      <p:ext uri="{BB962C8B-B14F-4D97-AF65-F5344CB8AC3E}">
        <p14:creationId xmlns:p14="http://schemas.microsoft.com/office/powerpoint/2010/main" val="343173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6C014FB2-CE82-4673-B76A-2BE0F1AFA6B2}"/>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8" name="Rectangle 5">
            <a:extLst>
              <a:ext uri="{FF2B5EF4-FFF2-40B4-BE49-F238E27FC236}">
                <a16:creationId xmlns:a16="http://schemas.microsoft.com/office/drawing/2014/main" id="{AB6734E1-1879-49E8-9E08-644D2B764AB3}"/>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9" name="Rectangle 6">
            <a:extLst>
              <a:ext uri="{FF2B5EF4-FFF2-40B4-BE49-F238E27FC236}">
                <a16:creationId xmlns:a16="http://schemas.microsoft.com/office/drawing/2014/main" id="{E62EE61E-728E-4A74-B4D6-BDCAC1033257}"/>
              </a:ext>
            </a:extLst>
          </p:cNvPr>
          <p:cNvSpPr>
            <a:spLocks noGrp="1" noChangeArrowheads="1"/>
          </p:cNvSpPr>
          <p:nvPr>
            <p:ph type="sldNum" sz="quarter" idx="12"/>
          </p:nvPr>
        </p:nvSpPr>
        <p:spPr>
          <a:ln/>
        </p:spPr>
        <p:txBody>
          <a:bodyPr/>
          <a:lstStyle>
            <a:lvl1pPr>
              <a:defRPr/>
            </a:lvl1pPr>
          </a:lstStyle>
          <a:p>
            <a:pPr>
              <a:defRPr/>
            </a:pPr>
            <a:fld id="{8D69B1FB-E11D-44AF-85DB-C71D897CAB1B}" type="slidenum">
              <a:rPr lang="en-US" altLang="it-IT"/>
              <a:pPr>
                <a:defRPr/>
              </a:pPr>
              <a:t>‹#›</a:t>
            </a:fld>
            <a:endParaRPr lang="en-US" altLang="it-IT"/>
          </a:p>
        </p:txBody>
      </p:sp>
    </p:spTree>
    <p:extLst>
      <p:ext uri="{BB962C8B-B14F-4D97-AF65-F5344CB8AC3E}">
        <p14:creationId xmlns:p14="http://schemas.microsoft.com/office/powerpoint/2010/main" val="366530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B497CE59-F5E2-4CD7-A80E-319E2A311D00}"/>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4" name="Rectangle 5">
            <a:extLst>
              <a:ext uri="{FF2B5EF4-FFF2-40B4-BE49-F238E27FC236}">
                <a16:creationId xmlns:a16="http://schemas.microsoft.com/office/drawing/2014/main" id="{CA0E19D9-51D9-48A4-9700-3FC61AB2E794}"/>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5" name="Rectangle 6">
            <a:extLst>
              <a:ext uri="{FF2B5EF4-FFF2-40B4-BE49-F238E27FC236}">
                <a16:creationId xmlns:a16="http://schemas.microsoft.com/office/drawing/2014/main" id="{23393F71-66DB-416C-9154-57039E2B5967}"/>
              </a:ext>
            </a:extLst>
          </p:cNvPr>
          <p:cNvSpPr>
            <a:spLocks noGrp="1" noChangeArrowheads="1"/>
          </p:cNvSpPr>
          <p:nvPr>
            <p:ph type="sldNum" sz="quarter" idx="12"/>
          </p:nvPr>
        </p:nvSpPr>
        <p:spPr>
          <a:ln/>
        </p:spPr>
        <p:txBody>
          <a:bodyPr/>
          <a:lstStyle>
            <a:lvl1pPr>
              <a:defRPr/>
            </a:lvl1pPr>
          </a:lstStyle>
          <a:p>
            <a:pPr>
              <a:defRPr/>
            </a:pPr>
            <a:fld id="{D8EF934B-5BD6-41EE-9C10-DD7FFE8095E4}" type="slidenum">
              <a:rPr lang="en-US" altLang="it-IT"/>
              <a:pPr>
                <a:defRPr/>
              </a:pPr>
              <a:t>‹#›</a:t>
            </a:fld>
            <a:endParaRPr lang="en-US" altLang="it-IT"/>
          </a:p>
        </p:txBody>
      </p:sp>
    </p:spTree>
    <p:extLst>
      <p:ext uri="{BB962C8B-B14F-4D97-AF65-F5344CB8AC3E}">
        <p14:creationId xmlns:p14="http://schemas.microsoft.com/office/powerpoint/2010/main" val="92393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5E37F8-BC11-4F44-B01D-ED69B1EB449D}"/>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3" name="Rectangle 5">
            <a:extLst>
              <a:ext uri="{FF2B5EF4-FFF2-40B4-BE49-F238E27FC236}">
                <a16:creationId xmlns:a16="http://schemas.microsoft.com/office/drawing/2014/main" id="{3BAB1983-F4B0-4FDE-8920-D4E42F34971D}"/>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4" name="Rectangle 6">
            <a:extLst>
              <a:ext uri="{FF2B5EF4-FFF2-40B4-BE49-F238E27FC236}">
                <a16:creationId xmlns:a16="http://schemas.microsoft.com/office/drawing/2014/main" id="{3227303C-6D18-4AA2-9E63-0CDC4C7B231D}"/>
              </a:ext>
            </a:extLst>
          </p:cNvPr>
          <p:cNvSpPr>
            <a:spLocks noGrp="1" noChangeArrowheads="1"/>
          </p:cNvSpPr>
          <p:nvPr>
            <p:ph type="sldNum" sz="quarter" idx="12"/>
          </p:nvPr>
        </p:nvSpPr>
        <p:spPr>
          <a:ln/>
        </p:spPr>
        <p:txBody>
          <a:bodyPr/>
          <a:lstStyle>
            <a:lvl1pPr>
              <a:defRPr/>
            </a:lvl1pPr>
          </a:lstStyle>
          <a:p>
            <a:pPr>
              <a:defRPr/>
            </a:pPr>
            <a:fld id="{E8E0B445-995B-4179-A8FE-36EC73D25067}" type="slidenum">
              <a:rPr lang="en-US" altLang="it-IT"/>
              <a:pPr>
                <a:defRPr/>
              </a:pPr>
              <a:t>‹#›</a:t>
            </a:fld>
            <a:endParaRPr lang="en-US" altLang="it-IT"/>
          </a:p>
        </p:txBody>
      </p:sp>
    </p:spTree>
    <p:extLst>
      <p:ext uri="{BB962C8B-B14F-4D97-AF65-F5344CB8AC3E}">
        <p14:creationId xmlns:p14="http://schemas.microsoft.com/office/powerpoint/2010/main" val="218934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0AECE6-7143-44C4-8A43-ECBCC76B99D1}"/>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11D679E6-5517-43A2-A07F-A3BED3A3DD8D}"/>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35ECBE2E-673D-4EE3-B2F4-6AB49F9F809C}"/>
              </a:ext>
            </a:extLst>
          </p:cNvPr>
          <p:cNvSpPr>
            <a:spLocks noGrp="1" noChangeArrowheads="1"/>
          </p:cNvSpPr>
          <p:nvPr>
            <p:ph type="sldNum" sz="quarter" idx="12"/>
          </p:nvPr>
        </p:nvSpPr>
        <p:spPr>
          <a:ln/>
        </p:spPr>
        <p:txBody>
          <a:bodyPr/>
          <a:lstStyle>
            <a:lvl1pPr>
              <a:defRPr/>
            </a:lvl1pPr>
          </a:lstStyle>
          <a:p>
            <a:pPr>
              <a:defRPr/>
            </a:pPr>
            <a:fld id="{DED985DA-E530-4F34-918E-8DB3DBE1F9D7}" type="slidenum">
              <a:rPr lang="en-US" altLang="it-IT"/>
              <a:pPr>
                <a:defRPr/>
              </a:pPr>
              <a:t>‹#›</a:t>
            </a:fld>
            <a:endParaRPr lang="en-US" altLang="it-IT"/>
          </a:p>
        </p:txBody>
      </p:sp>
    </p:spTree>
    <p:extLst>
      <p:ext uri="{BB962C8B-B14F-4D97-AF65-F5344CB8AC3E}">
        <p14:creationId xmlns:p14="http://schemas.microsoft.com/office/powerpoint/2010/main" val="1847869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23B0977-9D08-4C9C-8F66-413945D4A67A}"/>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939ED56A-E698-4D21-A885-2C2AEC6EB0DA}"/>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02D5CBC0-D3FB-45A2-B2EF-0C9409D6A01A}"/>
              </a:ext>
            </a:extLst>
          </p:cNvPr>
          <p:cNvSpPr>
            <a:spLocks noGrp="1" noChangeArrowheads="1"/>
          </p:cNvSpPr>
          <p:nvPr>
            <p:ph type="sldNum" sz="quarter" idx="12"/>
          </p:nvPr>
        </p:nvSpPr>
        <p:spPr>
          <a:ln/>
        </p:spPr>
        <p:txBody>
          <a:bodyPr/>
          <a:lstStyle>
            <a:lvl1pPr>
              <a:defRPr/>
            </a:lvl1pPr>
          </a:lstStyle>
          <a:p>
            <a:pPr>
              <a:defRPr/>
            </a:pPr>
            <a:fld id="{D64AB6E6-E2C4-45FF-AE0C-50913143D529}" type="slidenum">
              <a:rPr lang="en-US" altLang="it-IT"/>
              <a:pPr>
                <a:defRPr/>
              </a:pPr>
              <a:t>‹#›</a:t>
            </a:fld>
            <a:endParaRPr lang="en-US" altLang="it-IT"/>
          </a:p>
        </p:txBody>
      </p:sp>
    </p:spTree>
    <p:extLst>
      <p:ext uri="{BB962C8B-B14F-4D97-AF65-F5344CB8AC3E}">
        <p14:creationId xmlns:p14="http://schemas.microsoft.com/office/powerpoint/2010/main" val="1226157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47AD5FF-C7BE-4670-8CB2-46ED0AAA010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a:extLst>
              <a:ext uri="{FF2B5EF4-FFF2-40B4-BE49-F238E27FC236}">
                <a16:creationId xmlns:a16="http://schemas.microsoft.com/office/drawing/2014/main" id="{BECA5137-E6E9-4554-90A3-8EAF5CB0A96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a:extLst>
              <a:ext uri="{FF2B5EF4-FFF2-40B4-BE49-F238E27FC236}">
                <a16:creationId xmlns:a16="http://schemas.microsoft.com/office/drawing/2014/main" id="{57EFB706-76CE-4588-B7A8-1F6EF00DFCE9}"/>
              </a:ext>
            </a:extLst>
          </p:cNvPr>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it-IT"/>
          </a:p>
        </p:txBody>
      </p:sp>
      <p:sp>
        <p:nvSpPr>
          <p:cNvPr id="1029" name="Rectangle 5">
            <a:extLst>
              <a:ext uri="{FF2B5EF4-FFF2-40B4-BE49-F238E27FC236}">
                <a16:creationId xmlns:a16="http://schemas.microsoft.com/office/drawing/2014/main" id="{AB18B3C6-4034-4636-B832-6C90C795C03F}"/>
              </a:ext>
            </a:extLst>
          </p:cNvPr>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it-IT"/>
          </a:p>
        </p:txBody>
      </p:sp>
      <p:sp>
        <p:nvSpPr>
          <p:cNvPr id="1030" name="Rectangle 6">
            <a:extLst>
              <a:ext uri="{FF2B5EF4-FFF2-40B4-BE49-F238E27FC236}">
                <a16:creationId xmlns:a16="http://schemas.microsoft.com/office/drawing/2014/main" id="{E5BF09B8-F3F7-45B8-BB0D-939056F94644}"/>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B7CFE1F9-5961-4702-A04C-2A9D4BE4F845}"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4.png"/><Relationship Id="rId4" Type="http://schemas.openxmlformats.org/officeDocument/2006/relationships/image" Target="../media/image33.w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6.wmf"/><Relationship Id="rId5" Type="http://schemas.openxmlformats.org/officeDocument/2006/relationships/oleObject" Target="../embeddings/oleObject3.bin"/><Relationship Id="rId4" Type="http://schemas.openxmlformats.org/officeDocument/2006/relationships/image" Target="../media/image35.wmf"/></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0.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pubs.usgs.gov/gip/dynamic/understanding.html" TargetMode="External"/><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7.xml"/><Relationship Id="rId5" Type="http://schemas.openxmlformats.org/officeDocument/2006/relationships/hyperlink" Target="http://www.geology.com/" TargetMode="External"/><Relationship Id="rId4" Type="http://schemas.openxmlformats.org/officeDocument/2006/relationships/hyperlink" Target="http://pubs.usgs.gov/gip/dynamic/understanding.htm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7.xml"/><Relationship Id="rId5" Type="http://schemas.openxmlformats.org/officeDocument/2006/relationships/hyperlink" Target="http://www.geology.com/" TargetMode="External"/><Relationship Id="rId4" Type="http://schemas.openxmlformats.org/officeDocument/2006/relationships/hyperlink" Target="http://pubs.usgs.gov/gip/dynamic/understanding.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www.geology.com/" TargetMode="External"/><Relationship Id="rId2" Type="http://schemas.openxmlformats.org/officeDocument/2006/relationships/hyperlink" Target="http://pubs.usgs.gov/gip/dynamic/understanding.html" TargetMode="Externa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video" Target="file:///C:\Users\Giovanni\Qsync\UNIVERSITA'\DIDATTICA\LEZIONI\FISICA_TERRESTRE\Lezioni%20fis%20terrestre%202019%202020%20-%20Copy\video%20terremoti\Z-Teaser_PeruChile_EQdepth.mp4"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gif"/><Relationship Id="rId1" Type="http://schemas.openxmlformats.org/officeDocument/2006/relationships/slideLayout" Target="../slideLayouts/slideLayout7.xml"/><Relationship Id="rId5" Type="http://schemas.openxmlformats.org/officeDocument/2006/relationships/hyperlink" Target="http://www.geology.com/" TargetMode="External"/><Relationship Id="rId4" Type="http://schemas.openxmlformats.org/officeDocument/2006/relationships/hyperlink" Target="http://pubs.usgs.gov/gip/dynamic/understanding.html"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gif"/><Relationship Id="rId1" Type="http://schemas.openxmlformats.org/officeDocument/2006/relationships/slideLayout" Target="../slideLayouts/slideLayout7.xml"/><Relationship Id="rId4" Type="http://schemas.openxmlformats.org/officeDocument/2006/relationships/hyperlink" Target="http://www.geology.com/"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64E0390C-5987-4DE2-A288-82DD9A242985}"/>
              </a:ext>
            </a:extLst>
          </p:cNvPr>
          <p:cNvSpPr>
            <a:spLocks noChangeArrowheads="1"/>
          </p:cNvSpPr>
          <p:nvPr/>
        </p:nvSpPr>
        <p:spPr bwMode="auto">
          <a:xfrm>
            <a:off x="0" y="10382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the main units</a:t>
            </a:r>
          </a:p>
        </p:txBody>
      </p:sp>
      <p:sp>
        <p:nvSpPr>
          <p:cNvPr id="238595" name="Rectangle 3">
            <a:extLst>
              <a:ext uri="{FF2B5EF4-FFF2-40B4-BE49-F238E27FC236}">
                <a16:creationId xmlns:a16="http://schemas.microsoft.com/office/drawing/2014/main" id="{7BB6CCF1-55FC-4A13-A126-8B250919C8FB}"/>
              </a:ext>
            </a:extLst>
          </p:cNvPr>
          <p:cNvSpPr>
            <a:spLocks noChangeArrowheads="1"/>
          </p:cNvSpPr>
          <p:nvPr/>
        </p:nvSpPr>
        <p:spPr bwMode="auto">
          <a:xfrm>
            <a:off x="0" y="1704975"/>
            <a:ext cx="8964613"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200" u="sng">
                <a:solidFill>
                  <a:srgbClr val="FF3300"/>
                </a:solidFill>
                <a:latin typeface="Calibri" panose="020F0502020204030204" pitchFamily="34" charset="0"/>
                <a:ea typeface="ＭＳ Ｐゴシック" panose="020B0600070205080204" pitchFamily="34" charset="-128"/>
              </a:rPr>
              <a:t>Crust versus mantle</a:t>
            </a:r>
            <a:r>
              <a:rPr lang="en-US" altLang="it-IT" sz="2200" b="0">
                <a:latin typeface="Calibri" panose="020F0502020204030204" pitchFamily="34" charset="0"/>
                <a:ea typeface="ＭＳ Ｐゴシック" panose="020B0600070205080204" pitchFamily="34" charset="-128"/>
              </a:rPr>
              <a:t>: The crust is a product of mantle melting. Typical mantle rocks have a higher magnesium to iron ratio, and a smaller portion of silicon and aluminum than the crust.</a:t>
            </a:r>
          </a:p>
          <a:p>
            <a:pPr algn="just">
              <a:spcBef>
                <a:spcPct val="0"/>
              </a:spcBef>
              <a:buFontTx/>
              <a:buNone/>
            </a:pPr>
            <a:endParaRPr lang="en-US" altLang="it-IT" sz="2200" b="0">
              <a:latin typeface="Calibri" panose="020F0502020204030204" pitchFamily="34" charset="0"/>
              <a:ea typeface="ＭＳ Ｐゴシック" panose="020B0600070205080204" pitchFamily="34" charset="-128"/>
            </a:endParaRPr>
          </a:p>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200" u="sng">
                <a:solidFill>
                  <a:srgbClr val="FF3300"/>
                </a:solidFill>
                <a:latin typeface="Calibri" panose="020F0502020204030204" pitchFamily="34" charset="0"/>
                <a:ea typeface="ＭＳ Ｐゴシック" panose="020B0600070205080204" pitchFamily="34" charset="-128"/>
              </a:rPr>
              <a:t>Lithosphere versus asthenosphere</a:t>
            </a:r>
            <a:r>
              <a:rPr lang="en-US" altLang="it-IT" sz="2200" b="0">
                <a:latin typeface="Calibri" panose="020F0502020204030204" pitchFamily="34" charset="0"/>
                <a:ea typeface="ＭＳ Ｐゴシック" panose="020B0600070205080204" pitchFamily="34" charset="-128"/>
              </a:rPr>
              <a:t>: While the lithosphere behaves as a rigid body over geologic time scales, the asthenosphere deforms in ductile fashion. The lithosphere is fragmented into tectonic plates, which move relative to one another. There are two types of lithosphere: oceanic and continental.</a:t>
            </a:r>
          </a:p>
          <a:p>
            <a:pPr algn="just">
              <a:spcBef>
                <a:spcPct val="0"/>
              </a:spcBef>
              <a:buFontTx/>
              <a:buNone/>
            </a:pPr>
            <a:endParaRPr lang="en-US" altLang="it-IT" sz="2200" b="0">
              <a:latin typeface="Calibri" panose="020F0502020204030204" pitchFamily="34" charset="0"/>
              <a:ea typeface="ＭＳ Ｐゴシック" panose="020B0600070205080204" pitchFamily="34" charset="-128"/>
            </a:endParaRPr>
          </a:p>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200" u="sng">
                <a:solidFill>
                  <a:srgbClr val="FF3300"/>
                </a:solidFill>
                <a:latin typeface="Calibri" panose="020F0502020204030204" pitchFamily="34" charset="0"/>
                <a:ea typeface="ＭＳ Ｐゴシック" panose="020B0600070205080204" pitchFamily="34" charset="-128"/>
              </a:rPr>
              <a:t>Upper versus lower mantle</a:t>
            </a:r>
            <a:r>
              <a:rPr lang="en-US" altLang="it-IT" sz="2200">
                <a:solidFill>
                  <a:srgbClr val="FF3300"/>
                </a:solidFill>
                <a:latin typeface="Calibri" panose="020F0502020204030204" pitchFamily="34" charset="0"/>
                <a:ea typeface="ＭＳ Ｐゴシック" panose="020B0600070205080204" pitchFamily="34" charset="-128"/>
              </a:rPr>
              <a:t>:</a:t>
            </a:r>
            <a:r>
              <a:rPr lang="en-US" altLang="it-IT" sz="2200" b="0">
                <a:latin typeface="Calibri" panose="020F0502020204030204" pitchFamily="34" charset="0"/>
                <a:ea typeface="ＭＳ Ｐゴシック" panose="020B0600070205080204" pitchFamily="34" charset="-128"/>
              </a:rPr>
              <a:t> Together the lithosphere and the asthenosphere form the upper mantle. The mesosphere, extending between the 660 boundary and the outer core, corresponds to the lower mantle.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8595">
                                            <p:txEl>
                                              <p:pRg st="0" end="0"/>
                                            </p:txEl>
                                          </p:spTgt>
                                        </p:tgtEl>
                                        <p:attrNameLst>
                                          <p:attrName>style.visibility</p:attrName>
                                        </p:attrNameLst>
                                      </p:cBhvr>
                                      <p:to>
                                        <p:strVal val="visible"/>
                                      </p:to>
                                    </p:set>
                                    <p:animEffect transition="in" filter="dissolve">
                                      <p:cBhvr>
                                        <p:cTn id="7" dur="500"/>
                                        <p:tgtEl>
                                          <p:spTgt spid="2385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8595">
                                            <p:txEl>
                                              <p:pRg st="2" end="2"/>
                                            </p:txEl>
                                          </p:spTgt>
                                        </p:tgtEl>
                                        <p:attrNameLst>
                                          <p:attrName>style.visibility</p:attrName>
                                        </p:attrNameLst>
                                      </p:cBhvr>
                                      <p:to>
                                        <p:strVal val="visible"/>
                                      </p:to>
                                    </p:set>
                                    <p:animEffect transition="in" filter="dissolve">
                                      <p:cBhvr>
                                        <p:cTn id="12" dur="500"/>
                                        <p:tgtEl>
                                          <p:spTgt spid="2385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8595">
                                            <p:txEl>
                                              <p:pRg st="4" end="4"/>
                                            </p:txEl>
                                          </p:spTgt>
                                        </p:tgtEl>
                                        <p:attrNameLst>
                                          <p:attrName>style.visibility</p:attrName>
                                        </p:attrNameLst>
                                      </p:cBhvr>
                                      <p:to>
                                        <p:strVal val="visible"/>
                                      </p:to>
                                    </p:set>
                                    <p:animEffect transition="in" filter="dissolve">
                                      <p:cBhvr>
                                        <p:cTn id="17" dur="500"/>
                                        <p:tgtEl>
                                          <p:spTgt spid="2385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158360">
            <a:extLst>
              <a:ext uri="{FF2B5EF4-FFF2-40B4-BE49-F238E27FC236}">
                <a16:creationId xmlns:a16="http://schemas.microsoft.com/office/drawing/2014/main" id="{C00CD2FC-2A24-4069-ACC4-4B3E2D454C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9800" y="1874838"/>
            <a:ext cx="4030663" cy="4633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7859" name="Rectangle 3">
            <a:extLst>
              <a:ext uri="{FF2B5EF4-FFF2-40B4-BE49-F238E27FC236}">
                <a16:creationId xmlns:a16="http://schemas.microsoft.com/office/drawing/2014/main" id="{B2CED149-8251-4020-AF85-03CA028F76DB}"/>
              </a:ext>
            </a:extLst>
          </p:cNvPr>
          <p:cNvSpPr>
            <a:spLocks noChangeArrowheads="1"/>
          </p:cNvSpPr>
          <p:nvPr/>
        </p:nvSpPr>
        <p:spPr bwMode="auto">
          <a:xfrm>
            <a:off x="0" y="11795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minerals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7859"/>
                                        </p:tgtEl>
                                        <p:attrNameLst>
                                          <p:attrName>style.visibility</p:attrName>
                                        </p:attrNameLst>
                                      </p:cBhvr>
                                      <p:to>
                                        <p:strVal val="visible"/>
                                      </p:to>
                                    </p:set>
                                    <p:animEffect transition="in" filter="dissolve">
                                      <p:cBhvr>
                                        <p:cTn id="7" dur="500"/>
                                        <p:tgtEl>
                                          <p:spTgt spid="377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70F58F02-6844-4800-A7E9-E1A6DC27D2F1}"/>
              </a:ext>
            </a:extLst>
          </p:cNvPr>
          <p:cNvSpPr>
            <a:spLocks noChangeArrowheads="1"/>
          </p:cNvSpPr>
          <p:nvPr/>
        </p:nvSpPr>
        <p:spPr bwMode="auto">
          <a:xfrm>
            <a:off x="0" y="9239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mantle phase changes</a:t>
            </a:r>
          </a:p>
        </p:txBody>
      </p:sp>
      <p:pic>
        <p:nvPicPr>
          <p:cNvPr id="240643" name="Picture 3" descr="transition_zones">
            <a:extLst>
              <a:ext uri="{FF2B5EF4-FFF2-40B4-BE49-F238E27FC236}">
                <a16:creationId xmlns:a16="http://schemas.microsoft.com/office/drawing/2014/main" id="{FE3D5CCA-4106-4973-B56A-D6C0C97BF7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2963" y="1462088"/>
            <a:ext cx="2921000" cy="5186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0644" name="Rectangle 4">
            <a:extLst>
              <a:ext uri="{FF2B5EF4-FFF2-40B4-BE49-F238E27FC236}">
                <a16:creationId xmlns:a16="http://schemas.microsoft.com/office/drawing/2014/main" id="{23465A5E-9608-4E4D-9564-34F1318C1048}"/>
              </a:ext>
            </a:extLst>
          </p:cNvPr>
          <p:cNvSpPr>
            <a:spLocks noChangeArrowheads="1"/>
          </p:cNvSpPr>
          <p:nvPr/>
        </p:nvSpPr>
        <p:spPr bwMode="auto">
          <a:xfrm>
            <a:off x="93663" y="1704975"/>
            <a:ext cx="5486400" cy="449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solidFill>
                  <a:srgbClr val="D32657"/>
                </a:solidFill>
                <a:latin typeface="Calibri" panose="020F0502020204030204" pitchFamily="34" charset="0"/>
                <a:ea typeface="ＭＳ Ｐゴシック" panose="020B0600070205080204" pitchFamily="34" charset="-128"/>
              </a:rPr>
              <a:t> 410 km</a:t>
            </a:r>
            <a:r>
              <a:rPr lang="en-US" altLang="it-IT" sz="2200" b="0">
                <a:latin typeface="Calibri" panose="020F0502020204030204" pitchFamily="34" charset="0"/>
                <a:ea typeface="ＭＳ Ｐゴシック" panose="020B0600070205080204" pitchFamily="34" charset="-128"/>
              </a:rPr>
              <a:t>: Above this depth the Mg, Fe, Si and O are primarily within olivine and pyroxene. Below this depth the olivine is no longer stable and is replaced by a higher density polymorph - spinel. The material has a similar overall composition but the minerals have a more compact structure. </a:t>
            </a:r>
            <a:endParaRPr lang="en-US" altLang="it-IT" sz="2200" b="0">
              <a:solidFill>
                <a:srgbClr val="D32657"/>
              </a:solidFill>
              <a:latin typeface="Calibri" panose="020F0502020204030204" pitchFamily="34" charset="0"/>
              <a:ea typeface="ＭＳ Ｐゴシック" panose="020B0600070205080204" pitchFamily="34" charset="-128"/>
            </a:endParaRPr>
          </a:p>
          <a:p>
            <a:pPr algn="just">
              <a:spcBef>
                <a:spcPct val="0"/>
              </a:spcBef>
            </a:pPr>
            <a:r>
              <a:rPr lang="en-US" altLang="it-IT" sz="2200" b="0">
                <a:solidFill>
                  <a:srgbClr val="D32657"/>
                </a:solidFill>
                <a:latin typeface="Calibri" panose="020F0502020204030204" pitchFamily="34" charset="0"/>
                <a:ea typeface="ＭＳ Ｐゴシック" panose="020B0600070205080204" pitchFamily="34" charset="-128"/>
              </a:rPr>
              <a:t> 660 km</a:t>
            </a:r>
            <a:r>
              <a:rPr lang="en-US" altLang="it-IT" sz="2200" b="0">
                <a:latin typeface="Calibri" panose="020F0502020204030204" pitchFamily="34" charset="0"/>
                <a:ea typeface="ＭＳ Ｐゴシック" panose="020B0600070205080204" pitchFamily="34" charset="-128"/>
              </a:rPr>
              <a:t>: Below this depth the spinel gives way to the minerals Mg-perovskite and Mg-wustite. (In fact, Mg-perovskite is probably the most abundant solid of the earth since it appears to be stable through much of the mantle.)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0642"/>
                                        </p:tgtEl>
                                        <p:attrNameLst>
                                          <p:attrName>style.visibility</p:attrName>
                                        </p:attrNameLst>
                                      </p:cBhvr>
                                      <p:to>
                                        <p:strVal val="visible"/>
                                      </p:to>
                                    </p:set>
                                    <p:animEffect transition="in" filter="dissolve">
                                      <p:cBhvr>
                                        <p:cTn id="7" dur="500"/>
                                        <p:tgtEl>
                                          <p:spTgt spid="2406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40643"/>
                                        </p:tgtEl>
                                        <p:attrNameLst>
                                          <p:attrName>style.visibility</p:attrName>
                                        </p:attrNameLst>
                                      </p:cBhvr>
                                      <p:to>
                                        <p:strVal val="visible"/>
                                      </p:to>
                                    </p:set>
                                    <p:animEffect transition="in" filter="dissolve">
                                      <p:cBhvr>
                                        <p:cTn id="12" dur="500"/>
                                        <p:tgtEl>
                                          <p:spTgt spid="2406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0644"/>
                                        </p:tgtEl>
                                        <p:attrNameLst>
                                          <p:attrName>style.visibility</p:attrName>
                                        </p:attrNameLst>
                                      </p:cBhvr>
                                      <p:to>
                                        <p:strVal val="visible"/>
                                      </p:to>
                                    </p:set>
                                    <p:animEffect transition="in" filter="dissolve">
                                      <p:cBhvr>
                                        <p:cTn id="17" dur="500"/>
                                        <p:tgtEl>
                                          <p:spTgt spid="24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P spid="2406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E7994FEA-84E9-4A32-BF06-D171F303454A}"/>
              </a:ext>
            </a:extLst>
          </p:cNvPr>
          <p:cNvSpPr>
            <a:spLocks noChangeArrowheads="1"/>
          </p:cNvSpPr>
          <p:nvPr/>
        </p:nvSpPr>
        <p:spPr bwMode="auto">
          <a:xfrm>
            <a:off x="0" y="9715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D’’</a:t>
            </a:r>
          </a:p>
        </p:txBody>
      </p:sp>
      <p:sp>
        <p:nvSpPr>
          <p:cNvPr id="252932" name="Rectangle 4">
            <a:extLst>
              <a:ext uri="{FF2B5EF4-FFF2-40B4-BE49-F238E27FC236}">
                <a16:creationId xmlns:a16="http://schemas.microsoft.com/office/drawing/2014/main" id="{4B8B4F74-334C-4D55-8A83-DD8B5F714723}"/>
              </a:ext>
            </a:extLst>
          </p:cNvPr>
          <p:cNvSpPr>
            <a:spLocks noChangeArrowheads="1"/>
          </p:cNvSpPr>
          <p:nvPr/>
        </p:nvSpPr>
        <p:spPr bwMode="auto">
          <a:xfrm>
            <a:off x="301625" y="2806700"/>
            <a:ext cx="54864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solidFill>
                  <a:srgbClr val="FF3300"/>
                </a:solidFill>
                <a:latin typeface="Calibri" panose="020F0502020204030204" pitchFamily="34" charset="0"/>
                <a:ea typeface="ＭＳ Ｐゴシック" panose="020B0600070205080204" pitchFamily="34" charset="-128"/>
              </a:rPr>
              <a:t> </a:t>
            </a:r>
            <a:r>
              <a:rPr lang="en-US" altLang="it-IT" sz="2000">
                <a:solidFill>
                  <a:srgbClr val="FF3300"/>
                </a:solidFill>
                <a:latin typeface="Calibri" panose="020F0502020204030204" pitchFamily="34" charset="0"/>
                <a:ea typeface="ＭＳ Ｐゴシック" panose="020B0600070205080204" pitchFamily="34" charset="-128"/>
              </a:rPr>
              <a:t>D’’:</a:t>
            </a:r>
            <a:r>
              <a:rPr lang="en-US" altLang="it-IT" sz="2000" b="0">
                <a:latin typeface="Calibri" panose="020F0502020204030204" pitchFamily="34" charset="0"/>
                <a:ea typeface="ＭＳ Ｐゴシック" panose="020B0600070205080204" pitchFamily="34" charset="-128"/>
              </a:rPr>
              <a:t> There is evidence of a seismic discontinuity about 200 km above the core-mantle boundary (CMB). This is known as the D" discontinuity, and while we don't know much about it, it appears to be ubiquitous, although its position varies from less than 100 km to over 300 km above the CMB.</a:t>
            </a:r>
          </a:p>
        </p:txBody>
      </p:sp>
      <p:grpSp>
        <p:nvGrpSpPr>
          <p:cNvPr id="2" name="Group 7">
            <a:extLst>
              <a:ext uri="{FF2B5EF4-FFF2-40B4-BE49-F238E27FC236}">
                <a16:creationId xmlns:a16="http://schemas.microsoft.com/office/drawing/2014/main" id="{04B272D3-AC8D-47D4-B4B7-B84284B77AAE}"/>
              </a:ext>
            </a:extLst>
          </p:cNvPr>
          <p:cNvGrpSpPr>
            <a:grpSpLocks/>
          </p:cNvGrpSpPr>
          <p:nvPr/>
        </p:nvGrpSpPr>
        <p:grpSpPr bwMode="auto">
          <a:xfrm>
            <a:off x="4572000" y="1428750"/>
            <a:ext cx="4375150" cy="5286375"/>
            <a:chOff x="2256" y="572"/>
            <a:chExt cx="3380" cy="3748"/>
          </a:xfrm>
        </p:grpSpPr>
        <p:pic>
          <p:nvPicPr>
            <p:cNvPr id="137221" name="Picture 3" descr="transition_zones">
              <a:extLst>
                <a:ext uri="{FF2B5EF4-FFF2-40B4-BE49-F238E27FC236}">
                  <a16:creationId xmlns:a16="http://schemas.microsoft.com/office/drawing/2014/main" id="{5DB76D0C-1808-4FCC-B421-E50067F2CC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24" y="572"/>
              <a:ext cx="2112" cy="3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2" name="Line 5">
              <a:extLst>
                <a:ext uri="{FF2B5EF4-FFF2-40B4-BE49-F238E27FC236}">
                  <a16:creationId xmlns:a16="http://schemas.microsoft.com/office/drawing/2014/main" id="{0A37BD9C-8F2D-448F-99C4-A8C890FE2197}"/>
                </a:ext>
              </a:extLst>
            </p:cNvPr>
            <p:cNvSpPr>
              <a:spLocks noChangeShapeType="1"/>
            </p:cNvSpPr>
            <p:nvPr/>
          </p:nvSpPr>
          <p:spPr bwMode="auto">
            <a:xfrm>
              <a:off x="2592" y="3600"/>
              <a:ext cx="912" cy="288"/>
            </a:xfrm>
            <a:prstGeom prst="line">
              <a:avLst/>
            </a:prstGeom>
            <a:noFill/>
            <a:ln w="38100">
              <a:solidFill>
                <a:srgbClr val="D3265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7223" name="Rectangle 6">
              <a:extLst>
                <a:ext uri="{FF2B5EF4-FFF2-40B4-BE49-F238E27FC236}">
                  <a16:creationId xmlns:a16="http://schemas.microsoft.com/office/drawing/2014/main" id="{4CC7B3C5-F98D-4494-9F94-CC1D4BC18BB8}"/>
                </a:ext>
              </a:extLst>
            </p:cNvPr>
            <p:cNvSpPr>
              <a:spLocks noChangeArrowheads="1"/>
            </p:cNvSpPr>
            <p:nvPr/>
          </p:nvSpPr>
          <p:spPr bwMode="auto">
            <a:xfrm>
              <a:off x="2256" y="3456"/>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0">
                  <a:solidFill>
                    <a:srgbClr val="D32657"/>
                  </a:solidFill>
                  <a:latin typeface="Arial" panose="020B0604020202020204" pitchFamily="34" charset="0"/>
                  <a:ea typeface="ＭＳ Ｐゴシック" panose="020B0600070205080204" pitchFamily="34" charset="-128"/>
                </a:rPr>
                <a:t>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2930">
                                            <p:txEl>
                                              <p:pRg st="0" end="0"/>
                                            </p:txEl>
                                          </p:spTgt>
                                        </p:tgtEl>
                                        <p:attrNameLst>
                                          <p:attrName>style.visibility</p:attrName>
                                        </p:attrNameLst>
                                      </p:cBhvr>
                                      <p:to>
                                        <p:strVal val="visible"/>
                                      </p:to>
                                    </p:set>
                                    <p:animEffect transition="in" filter="dissolve">
                                      <p:cBhvr>
                                        <p:cTn id="7" dur="500"/>
                                        <p:tgtEl>
                                          <p:spTgt spid="2529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2932"/>
                                        </p:tgtEl>
                                        <p:attrNameLst>
                                          <p:attrName>style.visibility</p:attrName>
                                        </p:attrNameLst>
                                      </p:cBhvr>
                                      <p:to>
                                        <p:strVal val="visible"/>
                                      </p:to>
                                    </p:set>
                                    <p:animEffect transition="in" filter="dissolve">
                                      <p:cBhvr>
                                        <p:cTn id="12" dur="500"/>
                                        <p:tgtEl>
                                          <p:spTgt spid="252932"/>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3">
            <a:extLst>
              <a:ext uri="{FF2B5EF4-FFF2-40B4-BE49-F238E27FC236}">
                <a16:creationId xmlns:a16="http://schemas.microsoft.com/office/drawing/2014/main" id="{25A92C99-5A66-4101-AA88-46216BC14393}"/>
              </a:ext>
            </a:extLst>
          </p:cNvPr>
          <p:cNvSpPr>
            <a:spLocks noChangeArrowheads="1"/>
          </p:cNvSpPr>
          <p:nvPr/>
        </p:nvSpPr>
        <p:spPr bwMode="auto">
          <a:xfrm>
            <a:off x="0" y="2814638"/>
            <a:ext cx="3810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a:latin typeface="Calibri" panose="020F0502020204030204" pitchFamily="34" charset="0"/>
                <a:ea typeface="ＭＳ Ｐゴシック" panose="020B0600070205080204" pitchFamily="34" charset="-128"/>
              </a:rPr>
              <a:t> It has been suggested, based on tomography (i.e., seismic imaging), that the D’’ is a slab graveyard and/or plume factory</a:t>
            </a:r>
          </a:p>
        </p:txBody>
      </p:sp>
      <p:pic>
        <p:nvPicPr>
          <p:cNvPr id="254980" name="Picture 4" descr="sobolev_2_gross">
            <a:extLst>
              <a:ext uri="{FF2B5EF4-FFF2-40B4-BE49-F238E27FC236}">
                <a16:creationId xmlns:a16="http://schemas.microsoft.com/office/drawing/2014/main" id="{5008AA09-0D77-4518-AD24-8368679C62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5738" y="1835150"/>
            <a:ext cx="4865687" cy="4679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4982" name="Rectangle 6">
            <a:extLst>
              <a:ext uri="{FF2B5EF4-FFF2-40B4-BE49-F238E27FC236}">
                <a16:creationId xmlns:a16="http://schemas.microsoft.com/office/drawing/2014/main" id="{3262205A-AE78-4D62-9CB2-2425FC5C2A09}"/>
              </a:ext>
            </a:extLst>
          </p:cNvPr>
          <p:cNvSpPr>
            <a:spLocks noChangeArrowheads="1"/>
          </p:cNvSpPr>
          <p:nvPr/>
        </p:nvSpPr>
        <p:spPr bwMode="auto">
          <a:xfrm>
            <a:off x="-180975" y="10302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4979"/>
                                        </p:tgtEl>
                                        <p:attrNameLst>
                                          <p:attrName>style.visibility</p:attrName>
                                        </p:attrNameLst>
                                      </p:cBhvr>
                                      <p:to>
                                        <p:strVal val="visible"/>
                                      </p:to>
                                    </p:set>
                                    <p:animEffect transition="in" filter="dissolve">
                                      <p:cBhvr>
                                        <p:cTn id="7" dur="500"/>
                                        <p:tgtEl>
                                          <p:spTgt spid="254979"/>
                                        </p:tgtEl>
                                      </p:cBhvr>
                                    </p:animEffect>
                                  </p:childTnLst>
                                </p:cTn>
                              </p:par>
                              <p:par>
                                <p:cTn id="8" presetID="9" presetClass="entr" presetSubtype="0" fill="hold" nodeType="withEffect">
                                  <p:stCondLst>
                                    <p:cond delay="0"/>
                                  </p:stCondLst>
                                  <p:childTnLst>
                                    <p:set>
                                      <p:cBhvr>
                                        <p:cTn id="9" dur="1" fill="hold">
                                          <p:stCondLst>
                                            <p:cond delay="0"/>
                                          </p:stCondLst>
                                        </p:cTn>
                                        <p:tgtEl>
                                          <p:spTgt spid="254980"/>
                                        </p:tgtEl>
                                        <p:attrNameLst>
                                          <p:attrName>style.visibility</p:attrName>
                                        </p:attrNameLst>
                                      </p:cBhvr>
                                      <p:to>
                                        <p:strVal val="visible"/>
                                      </p:to>
                                    </p:set>
                                    <p:animEffect transition="in" filter="dissolve">
                                      <p:cBhvr>
                                        <p:cTn id="10" dur="500"/>
                                        <p:tgtEl>
                                          <p:spTgt spid="25498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54982">
                                            <p:txEl>
                                              <p:pRg st="0" end="0"/>
                                            </p:txEl>
                                          </p:spTgt>
                                        </p:tgtEl>
                                        <p:attrNameLst>
                                          <p:attrName>style.visibility</p:attrName>
                                        </p:attrNameLst>
                                      </p:cBhvr>
                                      <p:to>
                                        <p:strVal val="visible"/>
                                      </p:to>
                                    </p:set>
                                    <p:animEffect transition="in" filter="dissolve">
                                      <p:cBhvr>
                                        <p:cTn id="15" dur="500"/>
                                        <p:tgtEl>
                                          <p:spTgt spid="2549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8C3BE40F-C2FD-408D-BACE-E21AC8169770}"/>
              </a:ext>
            </a:extLst>
          </p:cNvPr>
          <p:cNvSpPr>
            <a:spLocks noGrp="1" noChangeArrowheads="1"/>
          </p:cNvSpPr>
          <p:nvPr>
            <p:ph type="title"/>
          </p:nvPr>
        </p:nvSpPr>
        <p:spPr>
          <a:xfrm>
            <a:off x="755650" y="857250"/>
            <a:ext cx="7772400" cy="1143000"/>
          </a:xfrm>
        </p:spPr>
        <p:txBody>
          <a:bodyPr/>
          <a:lstStyle/>
          <a:p>
            <a:pPr eaLnBrk="1" hangingPunct="1"/>
            <a:r>
              <a:rPr lang="en-US" altLang="it-IT" sz="2400">
                <a:latin typeface="Calibri" panose="020F0502020204030204" pitchFamily="34" charset="0"/>
              </a:rPr>
              <a:t>How do we know what the Earth is made of?</a:t>
            </a:r>
          </a:p>
        </p:txBody>
      </p:sp>
      <p:sp>
        <p:nvSpPr>
          <p:cNvPr id="301059" name="Rectangle 3">
            <a:extLst>
              <a:ext uri="{FF2B5EF4-FFF2-40B4-BE49-F238E27FC236}">
                <a16:creationId xmlns:a16="http://schemas.microsoft.com/office/drawing/2014/main" id="{EC0F1AA1-BED9-4BA0-A223-E60360573174}"/>
              </a:ext>
            </a:extLst>
          </p:cNvPr>
          <p:cNvSpPr>
            <a:spLocks noGrp="1" noChangeArrowheads="1"/>
          </p:cNvSpPr>
          <p:nvPr>
            <p:ph type="body" idx="1"/>
          </p:nvPr>
        </p:nvSpPr>
        <p:spPr>
          <a:xfrm>
            <a:off x="250825" y="1716088"/>
            <a:ext cx="8686800" cy="1655762"/>
          </a:xfrm>
        </p:spPr>
        <p:txBody>
          <a:bodyPr/>
          <a:lstStyle/>
          <a:p>
            <a:pPr eaLnBrk="1" hangingPunct="1">
              <a:lnSpc>
                <a:spcPct val="90000"/>
              </a:lnSpc>
              <a:spcBef>
                <a:spcPts val="500"/>
              </a:spcBef>
              <a:spcAft>
                <a:spcPts val="500"/>
              </a:spcAft>
              <a:buFontTx/>
              <a:buNone/>
            </a:pPr>
            <a:endParaRPr lang="en-US" altLang="it-IT" sz="2800">
              <a:solidFill>
                <a:srgbClr val="000000"/>
              </a:solidFill>
              <a:latin typeface="Calibri" panose="020F0502020204030204" pitchFamily="34" charset="0"/>
            </a:endParaRPr>
          </a:p>
          <a:p>
            <a:pPr eaLnBrk="1" hangingPunct="1">
              <a:lnSpc>
                <a:spcPct val="90000"/>
              </a:lnSpc>
              <a:spcBef>
                <a:spcPts val="500"/>
              </a:spcBef>
              <a:spcAft>
                <a:spcPts val="500"/>
              </a:spcAft>
            </a:pPr>
            <a:r>
              <a:rPr lang="en-US" altLang="it-IT" sz="2000">
                <a:solidFill>
                  <a:srgbClr val="000000"/>
                </a:solidFill>
                <a:latin typeface="Calibri" panose="020F0502020204030204" pitchFamily="34" charset="0"/>
              </a:rPr>
              <a:t>Geophysical surveys: seismic, gravity, magnetics, electrical, geodesy</a:t>
            </a:r>
          </a:p>
        </p:txBody>
      </p:sp>
      <p:pic>
        <p:nvPicPr>
          <p:cNvPr id="301060" name="Picture 4" descr="Earthquake_wave_paths">
            <a:extLst>
              <a:ext uri="{FF2B5EF4-FFF2-40B4-BE49-F238E27FC236}">
                <a16:creationId xmlns:a16="http://schemas.microsoft.com/office/drawing/2014/main" id="{CC572CF6-2C0F-4B75-ACC5-AA0E326BD9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24525" y="3013075"/>
            <a:ext cx="31210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a:extLst>
              <a:ext uri="{FF2B5EF4-FFF2-40B4-BE49-F238E27FC236}">
                <a16:creationId xmlns:a16="http://schemas.microsoft.com/office/drawing/2014/main" id="{FE063B67-45AD-47F4-85AA-900755CE108E}"/>
              </a:ext>
            </a:extLst>
          </p:cNvPr>
          <p:cNvGrpSpPr>
            <a:grpSpLocks/>
          </p:cNvGrpSpPr>
          <p:nvPr/>
        </p:nvGrpSpPr>
        <p:grpSpPr bwMode="auto">
          <a:xfrm>
            <a:off x="165100" y="3084513"/>
            <a:ext cx="5486400" cy="2068512"/>
            <a:chOff x="2160" y="2633"/>
            <a:chExt cx="3456" cy="1303"/>
          </a:xfrm>
        </p:grpSpPr>
        <p:pic>
          <p:nvPicPr>
            <p:cNvPr id="141318" name="Picture 5" descr="SeismicStation_Utah">
              <a:extLst>
                <a:ext uri="{FF2B5EF4-FFF2-40B4-BE49-F238E27FC236}">
                  <a16:creationId xmlns:a16="http://schemas.microsoft.com/office/drawing/2014/main" id="{9D818562-45DD-4B8B-A30E-55BF95371F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2" y="2633"/>
              <a:ext cx="182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Picture 6" descr="800px-IMG_0335-james-clark-ross">
              <a:extLst>
                <a:ext uri="{FF2B5EF4-FFF2-40B4-BE49-F238E27FC236}">
                  <a16:creationId xmlns:a16="http://schemas.microsoft.com/office/drawing/2014/main" id="{80FAB9AA-D558-44BA-B7FE-773FE33DAC9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60" y="2640"/>
              <a:ext cx="17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1058"/>
                                        </p:tgtEl>
                                        <p:attrNameLst>
                                          <p:attrName>style.visibility</p:attrName>
                                        </p:attrNameLst>
                                      </p:cBhvr>
                                      <p:to>
                                        <p:strVal val="visible"/>
                                      </p:to>
                                    </p:set>
                                    <p:animEffect transition="in" filter="dissolve">
                                      <p:cBhvr>
                                        <p:cTn id="7" dur="500"/>
                                        <p:tgtEl>
                                          <p:spTgt spid="301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1059">
                                            <p:txEl>
                                              <p:pRg st="1" end="1"/>
                                            </p:txEl>
                                          </p:spTgt>
                                        </p:tgtEl>
                                        <p:attrNameLst>
                                          <p:attrName>style.visibility</p:attrName>
                                        </p:attrNameLst>
                                      </p:cBhvr>
                                      <p:to>
                                        <p:strVal val="visible"/>
                                      </p:to>
                                    </p:set>
                                    <p:animEffect transition="in" filter="dissolve">
                                      <p:cBhvr>
                                        <p:cTn id="12" dur="500"/>
                                        <p:tgtEl>
                                          <p:spTgt spid="301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301059">
                                            <p:txEl>
                                              <p:pRg st="1" end="1"/>
                                            </p:txEl>
                                          </p:spTgt>
                                        </p:tgtEl>
                                        <p:attrNameLst>
                                          <p:attrName>style.visibility</p:attrName>
                                        </p:attrNameLst>
                                      </p:cBhvr>
                                      <p:to>
                                        <p:strVal val="visible"/>
                                      </p:to>
                                    </p:set>
                                    <p:animEffect transition="in" filter="dissolve">
                                      <p:cBhvr>
                                        <p:cTn id="17" dur="500"/>
                                        <p:tgtEl>
                                          <p:spTgt spid="301059">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01060"/>
                                        </p:tgtEl>
                                        <p:attrNameLst>
                                          <p:attrName>style.visibility</p:attrName>
                                        </p:attrNameLst>
                                      </p:cBhvr>
                                      <p:to>
                                        <p:strVal val="visible"/>
                                      </p:to>
                                    </p:set>
                                    <p:animEffect transition="in" filter="dissolve">
                                      <p:cBhvr>
                                        <p:cTn id="25" dur="500"/>
                                        <p:tgtEl>
                                          <p:spTgt spid="301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p:bldP spid="301059" grpId="0" build="p"/>
      <p:bldP spid="301059"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descr="earthfg1">
            <a:extLst>
              <a:ext uri="{FF2B5EF4-FFF2-40B4-BE49-F238E27FC236}">
                <a16:creationId xmlns:a16="http://schemas.microsoft.com/office/drawing/2014/main" id="{7F3BAD58-9ECF-4752-AC83-A28D8D7489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70138" y="1885950"/>
            <a:ext cx="4422775" cy="4868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1475" name="Text Box 3">
            <a:extLst>
              <a:ext uri="{FF2B5EF4-FFF2-40B4-BE49-F238E27FC236}">
                <a16:creationId xmlns:a16="http://schemas.microsoft.com/office/drawing/2014/main" id="{24EEC8C5-B909-46D9-A6C1-86BD88EB2C9D}"/>
              </a:ext>
            </a:extLst>
          </p:cNvPr>
          <p:cNvSpPr txBox="1">
            <a:spLocks noChangeArrowheads="1"/>
          </p:cNvSpPr>
          <p:nvPr/>
        </p:nvSpPr>
        <p:spPr bwMode="auto">
          <a:xfrm>
            <a:off x="2020888" y="1014413"/>
            <a:ext cx="5121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cs typeface="Times New Roman" panose="02020603050405020304" pitchFamily="18" charset="0"/>
              </a:rPr>
              <a:t>Imaging the earth’s interior: seismology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1475"/>
                                        </p:tgtEl>
                                        <p:attrNameLst>
                                          <p:attrName>style.visibility</p:attrName>
                                        </p:attrNameLst>
                                      </p:cBhvr>
                                      <p:to>
                                        <p:strVal val="visible"/>
                                      </p:to>
                                    </p:set>
                                    <p:animEffect transition="in" filter="dissolve">
                                      <p:cBhvr>
                                        <p:cTn id="7" dur="500"/>
                                        <p:tgtEl>
                                          <p:spTgt spid="3614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1474"/>
                                        </p:tgtEl>
                                        <p:attrNameLst>
                                          <p:attrName>style.visibility</p:attrName>
                                        </p:attrNameLst>
                                      </p:cBhvr>
                                      <p:to>
                                        <p:strVal val="visible"/>
                                      </p:to>
                                    </p:set>
                                    <p:animEffect transition="in" filter="dissolve">
                                      <p:cBhvr>
                                        <p:cTn id="12" dur="500"/>
                                        <p:tgtEl>
                                          <p:spTgt spid="361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158345">
            <a:extLst>
              <a:ext uri="{FF2B5EF4-FFF2-40B4-BE49-F238E27FC236}">
                <a16:creationId xmlns:a16="http://schemas.microsoft.com/office/drawing/2014/main" id="{AAB8D3D1-94CB-4228-933D-2D90D4219D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1513" y="1487488"/>
            <a:ext cx="4768850" cy="5348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5571" name="Text Box 3">
            <a:extLst>
              <a:ext uri="{FF2B5EF4-FFF2-40B4-BE49-F238E27FC236}">
                <a16:creationId xmlns:a16="http://schemas.microsoft.com/office/drawing/2014/main" id="{6F245546-CD5F-43A7-AC86-599506B9B8C8}"/>
              </a:ext>
            </a:extLst>
          </p:cNvPr>
          <p:cNvSpPr txBox="1">
            <a:spLocks noChangeArrowheads="1"/>
          </p:cNvSpPr>
          <p:nvPr/>
        </p:nvSpPr>
        <p:spPr bwMode="auto">
          <a:xfrm>
            <a:off x="1766888" y="904875"/>
            <a:ext cx="511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cs typeface="Times New Roman" panose="02020603050405020304" pitchFamily="18" charset="0"/>
              </a:rPr>
              <a:t>Imaging the Earth’s Interior: seismology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5570"/>
                                        </p:tgtEl>
                                        <p:attrNameLst>
                                          <p:attrName>style.visibility</p:attrName>
                                        </p:attrNameLst>
                                      </p:cBhvr>
                                      <p:to>
                                        <p:strVal val="visible"/>
                                      </p:to>
                                    </p:set>
                                    <p:animEffect transition="in" filter="dissolve">
                                      <p:cBhvr>
                                        <p:cTn id="7" dur="500"/>
                                        <p:tgtEl>
                                          <p:spTgt spid="365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5571"/>
                                        </p:tgtEl>
                                        <p:attrNameLst>
                                          <p:attrName>style.visibility</p:attrName>
                                        </p:attrNameLst>
                                      </p:cBhvr>
                                      <p:to>
                                        <p:strVal val="visible"/>
                                      </p:to>
                                    </p:set>
                                    <p:animEffect transition="in" filter="dissolve">
                                      <p:cBhvr>
                                        <p:cTn id="12" dur="500"/>
                                        <p:tgtEl>
                                          <p:spTgt spid="365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seismic_waves">
            <a:extLst>
              <a:ext uri="{FF2B5EF4-FFF2-40B4-BE49-F238E27FC236}">
                <a16:creationId xmlns:a16="http://schemas.microsoft.com/office/drawing/2014/main" id="{F994B049-CC7C-407C-A321-A537CEC339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71638"/>
            <a:ext cx="4903788" cy="5068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7619" name="Text Box 3">
            <a:extLst>
              <a:ext uri="{FF2B5EF4-FFF2-40B4-BE49-F238E27FC236}">
                <a16:creationId xmlns:a16="http://schemas.microsoft.com/office/drawing/2014/main" id="{67450952-6A44-41C3-868D-F92C919998A3}"/>
              </a:ext>
            </a:extLst>
          </p:cNvPr>
          <p:cNvSpPr txBox="1">
            <a:spLocks noChangeArrowheads="1"/>
          </p:cNvSpPr>
          <p:nvPr/>
        </p:nvSpPr>
        <p:spPr bwMode="auto">
          <a:xfrm>
            <a:off x="2052638" y="938213"/>
            <a:ext cx="5119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cs typeface="Times New Roman" panose="02020603050405020304" pitchFamily="18" charset="0"/>
              </a:rPr>
              <a:t>Imaging the earth’s interior: seismology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7618"/>
                                        </p:tgtEl>
                                        <p:attrNameLst>
                                          <p:attrName>style.visibility</p:attrName>
                                        </p:attrNameLst>
                                      </p:cBhvr>
                                      <p:to>
                                        <p:strVal val="visible"/>
                                      </p:to>
                                    </p:set>
                                    <p:animEffect transition="in" filter="dissolve">
                                      <p:cBhvr>
                                        <p:cTn id="7" dur="500"/>
                                        <p:tgtEl>
                                          <p:spTgt spid="3676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7619"/>
                                        </p:tgtEl>
                                        <p:attrNameLst>
                                          <p:attrName>style.visibility</p:attrName>
                                        </p:attrNameLst>
                                      </p:cBhvr>
                                      <p:to>
                                        <p:strVal val="visible"/>
                                      </p:to>
                                    </p:set>
                                    <p:animEffect transition="in" filter="dissolve">
                                      <p:cBhvr>
                                        <p:cTn id="12" dur="500"/>
                                        <p:tgtEl>
                                          <p:spTgt spid="367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1F4690F7-8812-42EF-BB03-C31BDCD7B03F}"/>
              </a:ext>
            </a:extLst>
          </p:cNvPr>
          <p:cNvSpPr>
            <a:spLocks noChangeArrowheads="1"/>
          </p:cNvSpPr>
          <p:nvPr/>
        </p:nvSpPr>
        <p:spPr bwMode="auto">
          <a:xfrm>
            <a:off x="0" y="9096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slabs</a:t>
            </a:r>
          </a:p>
        </p:txBody>
      </p:sp>
      <p:pic>
        <p:nvPicPr>
          <p:cNvPr id="257027" name="Picture 3" descr="SeisProbFig3_550">
            <a:extLst>
              <a:ext uri="{FF2B5EF4-FFF2-40B4-BE49-F238E27FC236}">
                <a16:creationId xmlns:a16="http://schemas.microsoft.com/office/drawing/2014/main" id="{7E406C00-573A-4F67-B977-F99681E947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2090738"/>
            <a:ext cx="7054850" cy="3668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7028" name="Rectangle 4">
            <a:extLst>
              <a:ext uri="{FF2B5EF4-FFF2-40B4-BE49-F238E27FC236}">
                <a16:creationId xmlns:a16="http://schemas.microsoft.com/office/drawing/2014/main" id="{A9BE93C8-0753-4695-84E7-9691F6EB908C}"/>
              </a:ext>
            </a:extLst>
          </p:cNvPr>
          <p:cNvSpPr>
            <a:spLocks noChangeArrowheads="1"/>
          </p:cNvSpPr>
          <p:nvPr/>
        </p:nvSpPr>
        <p:spPr bwMode="auto">
          <a:xfrm>
            <a:off x="250825" y="5972175"/>
            <a:ext cx="4581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200" b="0">
                <a:solidFill>
                  <a:srgbClr val="092BF7"/>
                </a:solidFill>
                <a:latin typeface="Calibri" panose="020F0502020204030204" pitchFamily="34" charset="0"/>
                <a:ea typeface="ＭＳ Ｐゴシック" panose="020B0600070205080204" pitchFamily="34" charset="-128"/>
              </a:rPr>
              <a:t>Blue = fast anomaly = dense = “cold”</a:t>
            </a:r>
          </a:p>
          <a:p>
            <a:pPr>
              <a:spcBef>
                <a:spcPct val="0"/>
              </a:spcBef>
              <a:buFontTx/>
              <a:buNone/>
            </a:pPr>
            <a:r>
              <a:rPr lang="en-US" altLang="it-IT" sz="2200" b="0">
                <a:solidFill>
                  <a:srgbClr val="CC0000"/>
                </a:solidFill>
                <a:latin typeface="Calibri" panose="020F0502020204030204" pitchFamily="34" charset="0"/>
                <a:ea typeface="ＭＳ Ｐゴシック" panose="020B0600070205080204" pitchFamily="34" charset="-128"/>
              </a:rPr>
              <a:t>Red = slow anomaly = buoyant = “hot”</a:t>
            </a:r>
          </a:p>
        </p:txBody>
      </p:sp>
      <p:sp>
        <p:nvSpPr>
          <p:cNvPr id="257029" name="Rectangle 5">
            <a:extLst>
              <a:ext uri="{FF2B5EF4-FFF2-40B4-BE49-F238E27FC236}">
                <a16:creationId xmlns:a16="http://schemas.microsoft.com/office/drawing/2014/main" id="{F248708C-CA88-4E1E-B413-4D4C0F103C26}"/>
              </a:ext>
            </a:extLst>
          </p:cNvPr>
          <p:cNvSpPr>
            <a:spLocks noChangeArrowheads="1"/>
          </p:cNvSpPr>
          <p:nvPr/>
        </p:nvSpPr>
        <p:spPr bwMode="auto">
          <a:xfrm>
            <a:off x="250825" y="1443038"/>
            <a:ext cx="8675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b="0">
                <a:latin typeface="Calibri" panose="020F0502020204030204" pitchFamily="34" charset="0"/>
                <a:ea typeface="ＭＳ Ｐゴシック" panose="020B0600070205080204" pitchFamily="34" charset="-128"/>
              </a:rPr>
              <a:t>Do ascending slabs cross the upper-lower mantle boundary?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dissolve">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57027"/>
                                        </p:tgtEl>
                                        <p:attrNameLst>
                                          <p:attrName>style.visibility</p:attrName>
                                        </p:attrNameLst>
                                      </p:cBhvr>
                                      <p:to>
                                        <p:strVal val="visible"/>
                                      </p:to>
                                    </p:set>
                                    <p:animEffect transition="in" filter="dissolve">
                                      <p:cBhvr>
                                        <p:cTn id="12" dur="500"/>
                                        <p:tgtEl>
                                          <p:spTgt spid="2570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7028"/>
                                        </p:tgtEl>
                                        <p:attrNameLst>
                                          <p:attrName>style.visibility</p:attrName>
                                        </p:attrNameLst>
                                      </p:cBhvr>
                                      <p:to>
                                        <p:strVal val="visible"/>
                                      </p:to>
                                    </p:set>
                                    <p:animEffect transition="in" filter="dissolve">
                                      <p:cBhvr>
                                        <p:cTn id="17" dur="500"/>
                                        <p:tgtEl>
                                          <p:spTgt spid="25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8" grpId="0"/>
      <p:bldP spid="2570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a:extLst>
              <a:ext uri="{FF2B5EF4-FFF2-40B4-BE49-F238E27FC236}">
                <a16:creationId xmlns:a16="http://schemas.microsoft.com/office/drawing/2014/main" id="{8906D316-C882-4B94-9136-DC211E78DBA2}"/>
              </a:ext>
            </a:extLst>
          </p:cNvPr>
          <p:cNvSpPr>
            <a:spLocks noChangeArrowheads="1"/>
          </p:cNvSpPr>
          <p:nvPr/>
        </p:nvSpPr>
        <p:spPr bwMode="auto">
          <a:xfrm>
            <a:off x="250825" y="2228850"/>
            <a:ext cx="33131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a:latin typeface="Calibri" panose="020F0502020204030204" pitchFamily="34" charset="0"/>
                <a:ea typeface="ＭＳ Ｐゴシック" panose="020B0600070205080204" pitchFamily="34" charset="-128"/>
              </a:rPr>
              <a:t> Currently, it seems that the answer to this fundamental question is in the eye of the beholder. </a:t>
            </a:r>
          </a:p>
        </p:txBody>
      </p:sp>
      <p:pic>
        <p:nvPicPr>
          <p:cNvPr id="259077" name="Picture 5" descr="SeisProbFig8_446">
            <a:extLst>
              <a:ext uri="{FF2B5EF4-FFF2-40B4-BE49-F238E27FC236}">
                <a16:creationId xmlns:a16="http://schemas.microsoft.com/office/drawing/2014/main" id="{CB8DBD33-5FB7-4031-A875-E59B210ED5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228850"/>
            <a:ext cx="4343400" cy="3603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1556" name="Rectangle 6">
            <a:extLst>
              <a:ext uri="{FF2B5EF4-FFF2-40B4-BE49-F238E27FC236}">
                <a16:creationId xmlns:a16="http://schemas.microsoft.com/office/drawing/2014/main" id="{F12A3C2E-7802-4752-A4E1-76DE639FD349}"/>
              </a:ext>
            </a:extLst>
          </p:cNvPr>
          <p:cNvSpPr>
            <a:spLocks noChangeArrowheads="1"/>
          </p:cNvSpPr>
          <p:nvPr/>
        </p:nvSpPr>
        <p:spPr bwMode="auto">
          <a:xfrm>
            <a:off x="-107950" y="13652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slabs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9075"/>
                                        </p:tgtEl>
                                        <p:attrNameLst>
                                          <p:attrName>style.visibility</p:attrName>
                                        </p:attrNameLst>
                                      </p:cBhvr>
                                      <p:to>
                                        <p:strVal val="visible"/>
                                      </p:to>
                                    </p:set>
                                    <p:animEffect transition="in" filter="dissolve">
                                      <p:cBhvr>
                                        <p:cTn id="7" dur="500"/>
                                        <p:tgtEl>
                                          <p:spTgt spid="259075"/>
                                        </p:tgtEl>
                                      </p:cBhvr>
                                    </p:animEffect>
                                  </p:childTnLst>
                                </p:cTn>
                              </p:par>
                              <p:par>
                                <p:cTn id="8" presetID="9" presetClass="entr" presetSubtype="0" fill="hold" nodeType="withEffect">
                                  <p:stCondLst>
                                    <p:cond delay="0"/>
                                  </p:stCondLst>
                                  <p:childTnLst>
                                    <p:set>
                                      <p:cBhvr>
                                        <p:cTn id="9" dur="1" fill="hold">
                                          <p:stCondLst>
                                            <p:cond delay="0"/>
                                          </p:stCondLst>
                                        </p:cTn>
                                        <p:tgtEl>
                                          <p:spTgt spid="259077"/>
                                        </p:tgtEl>
                                        <p:attrNameLst>
                                          <p:attrName>style.visibility</p:attrName>
                                        </p:attrNameLst>
                                      </p:cBhvr>
                                      <p:to>
                                        <p:strVal val="visible"/>
                                      </p:to>
                                    </p:set>
                                    <p:animEffect transition="in" filter="dissolve">
                                      <p:cBhvr>
                                        <p:cTn id="10" dur="500"/>
                                        <p:tgtEl>
                                          <p:spTgt spid="259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158312">
            <a:extLst>
              <a:ext uri="{FF2B5EF4-FFF2-40B4-BE49-F238E27FC236}">
                <a16:creationId xmlns:a16="http://schemas.microsoft.com/office/drawing/2014/main" id="{584331FC-9844-45A9-8040-E2156B88C90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4213" y="1408113"/>
            <a:ext cx="8101012"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
            <a:extLst>
              <a:ext uri="{FF2B5EF4-FFF2-40B4-BE49-F238E27FC236}">
                <a16:creationId xmlns:a16="http://schemas.microsoft.com/office/drawing/2014/main" id="{766A240A-B207-4275-AB1E-0CD290E443FE}"/>
              </a:ext>
            </a:extLst>
          </p:cNvPr>
          <p:cNvSpPr>
            <a:spLocks noChangeArrowheads="1"/>
          </p:cNvSpPr>
          <p:nvPr/>
        </p:nvSpPr>
        <p:spPr bwMode="auto">
          <a:xfrm>
            <a:off x="0" y="9525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rPr>
              <a:t>Earth structure:</a:t>
            </a:r>
            <a:r>
              <a:rPr lang="en-US" altLang="it-IT" sz="2400">
                <a:latin typeface="Calibri" panose="020F0502020204030204" pitchFamily="34" charset="0"/>
              </a:rPr>
              <a:t>  </a:t>
            </a:r>
            <a:r>
              <a:rPr lang="en-US" altLang="it-IT" sz="2400" b="0">
                <a:latin typeface="Calibri" panose="020F0502020204030204" pitchFamily="34" charset="0"/>
                <a:ea typeface="ＭＳ Ｐゴシック" panose="020B0600070205080204" pitchFamily="34" charset="-128"/>
              </a:rPr>
              <a:t>lithosphere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Rectangle 3">
            <a:extLst>
              <a:ext uri="{FF2B5EF4-FFF2-40B4-BE49-F238E27FC236}">
                <a16:creationId xmlns:a16="http://schemas.microsoft.com/office/drawing/2014/main" id="{65AF95C1-23E6-4D49-9BE8-72D27DCFC135}"/>
              </a:ext>
            </a:extLst>
          </p:cNvPr>
          <p:cNvSpPr>
            <a:spLocks noChangeArrowheads="1"/>
          </p:cNvSpPr>
          <p:nvPr/>
        </p:nvSpPr>
        <p:spPr bwMode="auto">
          <a:xfrm>
            <a:off x="179388" y="1700213"/>
            <a:ext cx="4032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400" b="0">
                <a:latin typeface="Calibri" panose="020F0502020204030204" pitchFamily="34" charset="0"/>
                <a:ea typeface="ＭＳ Ｐゴシック" panose="020B0600070205080204" pitchFamily="34" charset="-128"/>
              </a:rPr>
              <a:t> </a:t>
            </a:r>
            <a:r>
              <a:rPr lang="en-US" altLang="it-IT" sz="2000" b="0">
                <a:latin typeface="Calibri" panose="020F0502020204030204" pitchFamily="34" charset="0"/>
                <a:ea typeface="ＭＳ Ｐゴシック" panose="020B0600070205080204" pitchFamily="34" charset="-128"/>
              </a:rPr>
              <a:t>Seismic images suggesting that some mantle plumes originate at the D’’.</a:t>
            </a:r>
          </a:p>
        </p:txBody>
      </p:sp>
      <p:pic>
        <p:nvPicPr>
          <p:cNvPr id="261124" name="Picture 4" descr="montelli_et_al_2004">
            <a:extLst>
              <a:ext uri="{FF2B5EF4-FFF2-40B4-BE49-F238E27FC236}">
                <a16:creationId xmlns:a16="http://schemas.microsoft.com/office/drawing/2014/main" id="{3B11D246-FEF0-4557-8345-3CBAA3511D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2063" y="1614488"/>
            <a:ext cx="3665537" cy="4905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04" name="Rectangle 6">
            <a:extLst>
              <a:ext uri="{FF2B5EF4-FFF2-40B4-BE49-F238E27FC236}">
                <a16:creationId xmlns:a16="http://schemas.microsoft.com/office/drawing/2014/main" id="{D5040B9A-0359-447A-B145-3AF6788E5C82}"/>
              </a:ext>
            </a:extLst>
          </p:cNvPr>
          <p:cNvSpPr>
            <a:spLocks noChangeArrowheads="1"/>
          </p:cNvSpPr>
          <p:nvPr/>
        </p:nvSpPr>
        <p:spPr bwMode="auto">
          <a:xfrm>
            <a:off x="0" y="9334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plumes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1123"/>
                                        </p:tgtEl>
                                        <p:attrNameLst>
                                          <p:attrName>style.visibility</p:attrName>
                                        </p:attrNameLst>
                                      </p:cBhvr>
                                      <p:to>
                                        <p:strVal val="visible"/>
                                      </p:to>
                                    </p:set>
                                    <p:animEffect transition="in" filter="dissolve">
                                      <p:cBhvr>
                                        <p:cTn id="7" dur="500"/>
                                        <p:tgtEl>
                                          <p:spTgt spid="261123"/>
                                        </p:tgtEl>
                                      </p:cBhvr>
                                    </p:animEffect>
                                  </p:childTnLst>
                                </p:cTn>
                              </p:par>
                              <p:par>
                                <p:cTn id="8" presetID="9" presetClass="entr" presetSubtype="0" fill="hold" nodeType="withEffect">
                                  <p:stCondLst>
                                    <p:cond delay="0"/>
                                  </p:stCondLst>
                                  <p:childTnLst>
                                    <p:set>
                                      <p:cBhvr>
                                        <p:cTn id="9" dur="1" fill="hold">
                                          <p:stCondLst>
                                            <p:cond delay="0"/>
                                          </p:stCondLst>
                                        </p:cTn>
                                        <p:tgtEl>
                                          <p:spTgt spid="261124"/>
                                        </p:tgtEl>
                                        <p:attrNameLst>
                                          <p:attrName>style.visibility</p:attrName>
                                        </p:attrNameLst>
                                      </p:cBhvr>
                                      <p:to>
                                        <p:strVal val="visible"/>
                                      </p:to>
                                    </p:set>
                                    <p:animEffect transition="in" filter="dissolve">
                                      <p:cBhvr>
                                        <p:cTn id="10" dur="500"/>
                                        <p:tgtEl>
                                          <p:spTgt spid="26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3">
            <a:extLst>
              <a:ext uri="{FF2B5EF4-FFF2-40B4-BE49-F238E27FC236}">
                <a16:creationId xmlns:a16="http://schemas.microsoft.com/office/drawing/2014/main" id="{199F21B1-4AFA-412C-8419-31CBB12562CC}"/>
              </a:ext>
            </a:extLst>
          </p:cNvPr>
          <p:cNvSpPr>
            <a:spLocks noChangeArrowheads="1"/>
          </p:cNvSpPr>
          <p:nvPr/>
        </p:nvSpPr>
        <p:spPr bwMode="auto">
          <a:xfrm>
            <a:off x="-14288" y="4870450"/>
            <a:ext cx="9144001"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a:latin typeface="Calibri" panose="020F0502020204030204" pitchFamily="34" charset="0"/>
                <a:ea typeface="ＭＳ Ｐゴシック" panose="020B0600070205080204" pitchFamily="34" charset="-128"/>
              </a:rPr>
              <a:t> Earthquakes are organized along belts.</a:t>
            </a:r>
          </a:p>
          <a:p>
            <a:pPr algn="just">
              <a:spcBef>
                <a:spcPct val="0"/>
              </a:spcBef>
            </a:pPr>
            <a:r>
              <a:rPr lang="en-US" altLang="it-IT" sz="2000" b="0">
                <a:latin typeface="Calibri" panose="020F0502020204030204" pitchFamily="34" charset="0"/>
                <a:ea typeface="ＭＳ Ｐゴシック" panose="020B0600070205080204" pitchFamily="34" charset="-128"/>
              </a:rPr>
              <a:t> The world's greatest earthquake belt, the circum-Pacific seismic belt, is 	located along the rim of the Pacific Ocean.</a:t>
            </a:r>
          </a:p>
          <a:p>
            <a:pPr algn="just">
              <a:spcBef>
                <a:spcPct val="0"/>
              </a:spcBef>
            </a:pPr>
            <a:r>
              <a:rPr lang="en-US" altLang="it-IT" sz="2000" b="0">
                <a:latin typeface="Calibri" panose="020F0502020204030204" pitchFamily="34" charset="0"/>
                <a:ea typeface="ＭＳ Ｐゴシック" panose="020B0600070205080204" pitchFamily="34" charset="-128"/>
              </a:rPr>
              <a:t> The second important belt, the Alpide, extends from Java to Sumatra 	through the Himalayas, the Mediterranean, and out into the Atlantic.</a:t>
            </a:r>
          </a:p>
          <a:p>
            <a:pPr algn="just">
              <a:spcBef>
                <a:spcPct val="0"/>
              </a:spcBef>
            </a:pPr>
            <a:r>
              <a:rPr lang="en-US" altLang="it-IT" sz="2000" b="0">
                <a:latin typeface="Calibri" panose="020F0502020204030204" pitchFamily="34" charset="0"/>
                <a:ea typeface="ＭＳ Ｐゴシック" panose="020B0600070205080204" pitchFamily="34" charset="-128"/>
              </a:rPr>
              <a:t> The third prominent belt is the mid-Atlantic belt.</a:t>
            </a:r>
          </a:p>
        </p:txBody>
      </p:sp>
      <p:pic>
        <p:nvPicPr>
          <p:cNvPr id="155651" name="Picture 4" descr="world_map_seismicity">
            <a:extLst>
              <a:ext uri="{FF2B5EF4-FFF2-40B4-BE49-F238E27FC236}">
                <a16:creationId xmlns:a16="http://schemas.microsoft.com/office/drawing/2014/main" id="{C99D763A-F29E-4CE1-8D27-5260CC6ABF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1263" y="1420813"/>
            <a:ext cx="6740525" cy="3368675"/>
          </a:xfrm>
          <a:prstGeom prst="rect">
            <a:avLst/>
          </a:prstGeom>
          <a:solidFill>
            <a:schemeClr val="tx1"/>
          </a:solidFill>
          <a:ln w="9525">
            <a:solidFill>
              <a:schemeClr val="tx1"/>
            </a:solidFill>
            <a:miter lim="800000"/>
            <a:headEnd/>
            <a:tailEnd/>
          </a:ln>
        </p:spPr>
      </p:pic>
      <p:sp>
        <p:nvSpPr>
          <p:cNvPr id="155652" name="Rectangle 5">
            <a:extLst>
              <a:ext uri="{FF2B5EF4-FFF2-40B4-BE49-F238E27FC236}">
                <a16:creationId xmlns:a16="http://schemas.microsoft.com/office/drawing/2014/main" id="{31546E25-7A5F-402A-A920-246D32F33E7F}"/>
              </a:ext>
            </a:extLst>
          </p:cNvPr>
          <p:cNvSpPr>
            <a:spLocks noChangeArrowheads="1"/>
          </p:cNvSpPr>
          <p:nvPr/>
        </p:nvSpPr>
        <p:spPr bwMode="auto">
          <a:xfrm>
            <a:off x="-107950" y="9350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earthquakes belts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3171">
                                            <p:txEl>
                                              <p:pRg st="1" end="1"/>
                                            </p:txEl>
                                          </p:spTgt>
                                        </p:tgtEl>
                                        <p:attrNameLst>
                                          <p:attrName>style.visibility</p:attrName>
                                        </p:attrNameLst>
                                      </p:cBhvr>
                                      <p:to>
                                        <p:strVal val="visible"/>
                                      </p:to>
                                    </p:set>
                                    <p:animEffect transition="in" filter="dissolve">
                                      <p:cBhvr>
                                        <p:cTn id="7" dur="500"/>
                                        <p:tgtEl>
                                          <p:spTgt spid="26317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3171">
                                            <p:txEl>
                                              <p:pRg st="2" end="2"/>
                                            </p:txEl>
                                          </p:spTgt>
                                        </p:tgtEl>
                                        <p:attrNameLst>
                                          <p:attrName>style.visibility</p:attrName>
                                        </p:attrNameLst>
                                      </p:cBhvr>
                                      <p:to>
                                        <p:strVal val="visible"/>
                                      </p:to>
                                    </p:set>
                                    <p:animEffect transition="in" filter="dissolve">
                                      <p:cBhvr>
                                        <p:cTn id="12" dur="500"/>
                                        <p:tgtEl>
                                          <p:spTgt spid="2631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63171">
                                            <p:txEl>
                                              <p:pRg st="3" end="3"/>
                                            </p:txEl>
                                          </p:spTgt>
                                        </p:tgtEl>
                                        <p:attrNameLst>
                                          <p:attrName>style.visibility</p:attrName>
                                        </p:attrNameLst>
                                      </p:cBhvr>
                                      <p:to>
                                        <p:strVal val="visible"/>
                                      </p:to>
                                    </p:set>
                                    <p:animEffect transition="in" filter="dissolve">
                                      <p:cBhvr>
                                        <p:cTn id="17" dur="500"/>
                                        <p:tgtEl>
                                          <p:spTgt spid="263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9">
            <a:extLst>
              <a:ext uri="{FF2B5EF4-FFF2-40B4-BE49-F238E27FC236}">
                <a16:creationId xmlns:a16="http://schemas.microsoft.com/office/drawing/2014/main" id="{2DFCB854-5457-4176-82D6-C5ED47CA7AC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D095CDB-3B61-4246-BEE4-D5D5FC882AE3}" type="slidenum">
              <a:rPr lang="it-IT" altLang="it-IT" sz="1400" b="1" smtClean="0"/>
              <a:pPr>
                <a:spcBef>
                  <a:spcPct val="0"/>
                </a:spcBef>
                <a:buFontTx/>
                <a:buNone/>
              </a:pPr>
              <a:t>22</a:t>
            </a:fld>
            <a:endParaRPr lang="it-IT" altLang="it-IT" sz="1400" b="1"/>
          </a:p>
        </p:txBody>
      </p:sp>
      <p:pic>
        <p:nvPicPr>
          <p:cNvPr id="157699" name="Picture 2" descr="wld_seis">
            <a:extLst>
              <a:ext uri="{FF2B5EF4-FFF2-40B4-BE49-F238E27FC236}">
                <a16:creationId xmlns:a16="http://schemas.microsoft.com/office/drawing/2014/main" id="{B0A71CE9-E32A-4F27-AA64-763BD4F0E5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1223963"/>
            <a:ext cx="6381750" cy="496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3" descr="globus_icon">
            <a:extLst>
              <a:ext uri="{FF2B5EF4-FFF2-40B4-BE49-F238E27FC236}">
                <a16:creationId xmlns:a16="http://schemas.microsoft.com/office/drawing/2014/main" id="{25A11186-3E0D-4511-BEFD-88DCDCDF6F93}"/>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561138" y="2603500"/>
            <a:ext cx="2427287"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Rectangle 5">
            <a:extLst>
              <a:ext uri="{FF2B5EF4-FFF2-40B4-BE49-F238E27FC236}">
                <a16:creationId xmlns:a16="http://schemas.microsoft.com/office/drawing/2014/main" id="{08A557D5-7B21-43D2-A559-1D3332DDC7F7}"/>
              </a:ext>
            </a:extLst>
          </p:cNvPr>
          <p:cNvSpPr>
            <a:spLocks noChangeArrowheads="1"/>
          </p:cNvSpPr>
          <p:nvPr/>
        </p:nvSpPr>
        <p:spPr bwMode="auto">
          <a:xfrm>
            <a:off x="11113" y="9540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earthquakes belts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3">
            <a:extLst>
              <a:ext uri="{FF2B5EF4-FFF2-40B4-BE49-F238E27FC236}">
                <a16:creationId xmlns:a16="http://schemas.microsoft.com/office/drawing/2014/main" id="{7C1E758D-576F-4296-8BA9-48334F38C0AA}"/>
              </a:ext>
            </a:extLst>
          </p:cNvPr>
          <p:cNvSpPr>
            <a:spLocks noChangeArrowheads="1"/>
          </p:cNvSpPr>
          <p:nvPr/>
        </p:nvSpPr>
        <p:spPr bwMode="auto">
          <a:xfrm>
            <a:off x="0" y="6099175"/>
            <a:ext cx="9144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000" b="0">
                <a:latin typeface="Calibri" panose="020F0502020204030204" pitchFamily="34" charset="0"/>
                <a:ea typeface="ＭＳ Ｐゴシック" panose="020B0600070205080204" pitchFamily="34" charset="-128"/>
              </a:rPr>
              <a:t>Most of the world’s volcanic activity is concentrated along earthquake belts, i.e. the circu-Pacific and part of the Alpide belts.</a:t>
            </a:r>
          </a:p>
        </p:txBody>
      </p:sp>
      <p:pic>
        <p:nvPicPr>
          <p:cNvPr id="265220" name="Picture 4" descr="world_map_volcano_eq">
            <a:extLst>
              <a:ext uri="{FF2B5EF4-FFF2-40B4-BE49-F238E27FC236}">
                <a16:creationId xmlns:a16="http://schemas.microsoft.com/office/drawing/2014/main" id="{8B449949-AF92-4F86-BC32-2B56C4D0B7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7175"/>
            <a:ext cx="9144000" cy="4548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8724" name="Rectangle 5">
            <a:extLst>
              <a:ext uri="{FF2B5EF4-FFF2-40B4-BE49-F238E27FC236}">
                <a16:creationId xmlns:a16="http://schemas.microsoft.com/office/drawing/2014/main" id="{584D00B6-37A5-4E52-896F-8B5A8D4607DE}"/>
              </a:ext>
            </a:extLst>
          </p:cNvPr>
          <p:cNvSpPr>
            <a:spLocks noChangeArrowheads="1"/>
          </p:cNvSpPr>
          <p:nvPr/>
        </p:nvSpPr>
        <p:spPr bwMode="auto">
          <a:xfrm>
            <a:off x="0" y="9588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volcanoes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5220"/>
                                        </p:tgtEl>
                                        <p:attrNameLst>
                                          <p:attrName>style.visibility</p:attrName>
                                        </p:attrNameLst>
                                      </p:cBhvr>
                                      <p:to>
                                        <p:strVal val="visible"/>
                                      </p:to>
                                    </p:set>
                                    <p:animEffect transition="in" filter="dissolve">
                                      <p:cBhvr>
                                        <p:cTn id="7" dur="500"/>
                                        <p:tgtEl>
                                          <p:spTgt spid="265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5219"/>
                                        </p:tgtEl>
                                        <p:attrNameLst>
                                          <p:attrName>style.visibility</p:attrName>
                                        </p:attrNameLst>
                                      </p:cBhvr>
                                      <p:to>
                                        <p:strVal val="visible"/>
                                      </p:to>
                                    </p:set>
                                    <p:animEffect transition="in" filter="dissolve">
                                      <p:cBhvr>
                                        <p:cTn id="12" dur="500"/>
                                        <p:tgtEl>
                                          <p:spTgt spid="265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3">
            <a:extLst>
              <a:ext uri="{FF2B5EF4-FFF2-40B4-BE49-F238E27FC236}">
                <a16:creationId xmlns:a16="http://schemas.microsoft.com/office/drawing/2014/main" id="{D0287A03-0546-46C0-9A88-81CC96D74DCC}"/>
              </a:ext>
            </a:extLst>
          </p:cNvPr>
          <p:cNvSpPr>
            <a:spLocks noChangeArrowheads="1"/>
          </p:cNvSpPr>
          <p:nvPr/>
        </p:nvSpPr>
        <p:spPr bwMode="auto">
          <a:xfrm>
            <a:off x="0" y="5853113"/>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a:latin typeface="Calibri" panose="020F0502020204030204" pitchFamily="34" charset="0"/>
                <a:ea typeface="ＭＳ Ｐゴシック" panose="020B0600070205080204" pitchFamily="34" charset="-128"/>
              </a:rPr>
              <a:t> The seismic belts divide the earth surface into plates.</a:t>
            </a:r>
          </a:p>
          <a:p>
            <a:pPr algn="just">
              <a:spcBef>
                <a:spcPct val="0"/>
              </a:spcBef>
            </a:pPr>
            <a:r>
              <a:rPr lang="en-US" altLang="it-IT" sz="2000" b="0">
                <a:latin typeface="Calibri" panose="020F0502020204030204" pitchFamily="34" charset="0"/>
                <a:ea typeface="ＭＳ Ｐゴシック" panose="020B0600070205080204" pitchFamily="34" charset="-128"/>
              </a:rPr>
              <a:t> While some of the plates are huge, e.g. the Pacific, some are tiny, i.e. the 	Gorda and the Coccos plates.</a:t>
            </a:r>
          </a:p>
        </p:txBody>
      </p:sp>
      <p:pic>
        <p:nvPicPr>
          <p:cNvPr id="267268" name="Picture 4" descr="world_map_plates">
            <a:extLst>
              <a:ext uri="{FF2B5EF4-FFF2-40B4-BE49-F238E27FC236}">
                <a16:creationId xmlns:a16="http://schemas.microsoft.com/office/drawing/2014/main" id="{CDFC29F2-6220-438E-87C2-03B11D4CAE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7688" y="1306513"/>
            <a:ext cx="8115300" cy="4633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2" name="Rectangle 5">
            <a:extLst>
              <a:ext uri="{FF2B5EF4-FFF2-40B4-BE49-F238E27FC236}">
                <a16:creationId xmlns:a16="http://schemas.microsoft.com/office/drawing/2014/main" id="{7C0DA4F5-073E-4C44-B833-11093073CEE7}"/>
              </a:ext>
            </a:extLst>
          </p:cNvPr>
          <p:cNvSpPr>
            <a:spLocks noChangeArrowheads="1"/>
          </p:cNvSpPr>
          <p:nvPr/>
        </p:nvSpPr>
        <p:spPr bwMode="auto">
          <a:xfrm>
            <a:off x="0" y="8858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plates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7268"/>
                                        </p:tgtEl>
                                        <p:attrNameLst>
                                          <p:attrName>style.visibility</p:attrName>
                                        </p:attrNameLst>
                                      </p:cBhvr>
                                      <p:to>
                                        <p:strVal val="visible"/>
                                      </p:to>
                                    </p:set>
                                    <p:animEffect transition="in" filter="dissolve">
                                      <p:cBhvr>
                                        <p:cTn id="7" dur="500"/>
                                        <p:tgtEl>
                                          <p:spTgt spid="267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7267">
                                            <p:txEl>
                                              <p:pRg st="0" end="0"/>
                                            </p:txEl>
                                          </p:spTgt>
                                        </p:tgtEl>
                                        <p:attrNameLst>
                                          <p:attrName>style.visibility</p:attrName>
                                        </p:attrNameLst>
                                      </p:cBhvr>
                                      <p:to>
                                        <p:strVal val="visible"/>
                                      </p:to>
                                    </p:set>
                                    <p:animEffect transition="in" filter="dissolve">
                                      <p:cBhvr>
                                        <p:cTn id="12" dur="500"/>
                                        <p:tgtEl>
                                          <p:spTgt spid="267267">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67267">
                                            <p:txEl>
                                              <p:pRg st="1" end="1"/>
                                            </p:txEl>
                                          </p:spTgt>
                                        </p:tgtEl>
                                        <p:attrNameLst>
                                          <p:attrName>style.visibility</p:attrName>
                                        </p:attrNameLst>
                                      </p:cBhvr>
                                      <p:to>
                                        <p:strVal val="visible"/>
                                      </p:to>
                                    </p:set>
                                    <p:animEffect transition="in" filter="dissolve">
                                      <p:cBhvr>
                                        <p:cTn id="15" dur="500"/>
                                        <p:tgtEl>
                                          <p:spTgt spid="267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5" descr="Faccioli 1-17">
            <a:extLst>
              <a:ext uri="{FF2B5EF4-FFF2-40B4-BE49-F238E27FC236}">
                <a16:creationId xmlns:a16="http://schemas.microsoft.com/office/drawing/2014/main" id="{7F560B08-6FC9-4F03-B621-7724BD492A1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70263" y="1111250"/>
            <a:ext cx="5678487"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Content Placeholder 7">
            <a:extLst>
              <a:ext uri="{FF2B5EF4-FFF2-40B4-BE49-F238E27FC236}">
                <a16:creationId xmlns:a16="http://schemas.microsoft.com/office/drawing/2014/main" id="{22C8DE50-245E-4562-A12D-F9906CA6CB3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48350" y="4106863"/>
            <a:ext cx="31051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B8396F3-4AA3-4539-BD5D-06C0A66C9F14}"/>
              </a:ext>
            </a:extLst>
          </p:cNvPr>
          <p:cNvSpPr/>
          <p:nvPr/>
        </p:nvSpPr>
        <p:spPr>
          <a:xfrm>
            <a:off x="4763" y="1543050"/>
            <a:ext cx="3192462" cy="4557713"/>
          </a:xfrm>
          <a:prstGeom prst="rect">
            <a:avLst/>
          </a:prstGeom>
        </p:spPr>
        <p:txBody>
          <a:bodyPr>
            <a:spAutoFit/>
          </a:bodyPr>
          <a:lstStyle/>
          <a:p>
            <a:pPr algn="just">
              <a:defRPr/>
            </a:pPr>
            <a:r>
              <a:rPr lang="it-IT" sz="1451" dirty="0"/>
              <a:t>Il territorio italiano è localizzato nella zona di collisione tra la placca africana ed euroasiatica. Lo scontro ed il movimento relativo tra le due placche sono all’origine della dinamica geologica della penisola, che si caratterizza per la presenza di vulcanismo attivo sul margine tirrenico e per la diffusa sismicità lungo la catena appenninica. </a:t>
            </a:r>
          </a:p>
          <a:p>
            <a:pPr algn="just">
              <a:defRPr/>
            </a:pPr>
            <a:r>
              <a:rPr lang="it-IT" sz="1451" dirty="0"/>
              <a:t>La collisione tra le due placche litosferiche è di tipo convergente ed </a:t>
            </a:r>
            <a:r>
              <a:rPr lang="en-US" sz="1451" dirty="0"/>
              <a:t> ha </a:t>
            </a:r>
            <a:r>
              <a:rPr lang="en-US" sz="1451" dirty="0" err="1"/>
              <a:t>determinato</a:t>
            </a:r>
            <a:r>
              <a:rPr lang="en-US" sz="1451" dirty="0"/>
              <a:t> </a:t>
            </a:r>
            <a:r>
              <a:rPr lang="en-US" sz="1451" dirty="0" err="1"/>
              <a:t>il</a:t>
            </a:r>
            <a:r>
              <a:rPr lang="en-US" sz="1451" dirty="0"/>
              <a:t> </a:t>
            </a:r>
            <a:r>
              <a:rPr lang="en-US" sz="1451" dirty="0" err="1"/>
              <a:t>sollevamento</a:t>
            </a:r>
            <a:r>
              <a:rPr lang="en-US" sz="1451" dirty="0"/>
              <a:t> </a:t>
            </a:r>
            <a:r>
              <a:rPr lang="en-US" sz="1451" dirty="0" err="1"/>
              <a:t>delle</a:t>
            </a:r>
            <a:r>
              <a:rPr lang="en-US" sz="1451" dirty="0"/>
              <a:t> </a:t>
            </a:r>
            <a:r>
              <a:rPr lang="en-US" sz="1451" dirty="0" err="1"/>
              <a:t>catene</a:t>
            </a:r>
            <a:r>
              <a:rPr lang="en-US" sz="1451" dirty="0"/>
              <a:t> </a:t>
            </a:r>
            <a:r>
              <a:rPr lang="en-US" sz="1451" dirty="0" err="1"/>
              <a:t>montuose</a:t>
            </a:r>
            <a:r>
              <a:rPr lang="en-US" sz="1451" dirty="0"/>
              <a:t> </a:t>
            </a:r>
            <a:r>
              <a:rPr lang="en-US" sz="1451" dirty="0" err="1"/>
              <a:t>delle</a:t>
            </a:r>
            <a:r>
              <a:rPr lang="en-US" sz="1451" dirty="0"/>
              <a:t> </a:t>
            </a:r>
            <a:r>
              <a:rPr lang="en-US" sz="1451" dirty="0" err="1"/>
              <a:t>Alpi</a:t>
            </a:r>
            <a:r>
              <a:rPr lang="en-US" sz="1451" dirty="0"/>
              <a:t> e </a:t>
            </a:r>
            <a:r>
              <a:rPr lang="en-US" sz="1451" dirty="0" err="1"/>
              <a:t>delle</a:t>
            </a:r>
            <a:r>
              <a:rPr lang="en-US" sz="1451" dirty="0"/>
              <a:t> </a:t>
            </a:r>
            <a:r>
              <a:rPr lang="en-US" sz="1451" dirty="0" err="1"/>
              <a:t>Dinaridi</a:t>
            </a:r>
            <a:r>
              <a:rPr lang="en-US" sz="1451" dirty="0"/>
              <a:t>.</a:t>
            </a:r>
            <a:r>
              <a:rPr lang="it-IT" sz="1451" dirty="0"/>
              <a:t> Nel corso di questo processo la litosfera si deforma accumulando energia elastica nelle rocce, che viene liberata istantaneamente con la sua fratturazione e con l’accadimento dei terremoti.</a:t>
            </a:r>
          </a:p>
        </p:txBody>
      </p:sp>
      <p:pic>
        <p:nvPicPr>
          <p:cNvPr id="162821" name="Picture 2">
            <a:extLst>
              <a:ext uri="{FF2B5EF4-FFF2-40B4-BE49-F238E27FC236}">
                <a16:creationId xmlns:a16="http://schemas.microsoft.com/office/drawing/2014/main" id="{CE09A9ED-E713-4078-8748-9ED0E3C5E0B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6475" y="4043363"/>
            <a:ext cx="21415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a:extLst>
              <a:ext uri="{FF2B5EF4-FFF2-40B4-BE49-F238E27FC236}">
                <a16:creationId xmlns:a16="http://schemas.microsoft.com/office/drawing/2014/main" id="{356509CC-CC6D-47A8-A4AC-A45FEF4BEC94}"/>
              </a:ext>
            </a:extLst>
          </p:cNvPr>
          <p:cNvSpPr txBox="1">
            <a:spLocks noChangeArrowheads="1"/>
          </p:cNvSpPr>
          <p:nvPr/>
        </p:nvSpPr>
        <p:spPr bwMode="auto">
          <a:xfrm>
            <a:off x="1203325" y="5984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000"/>
          </a:p>
        </p:txBody>
      </p:sp>
      <p:sp>
        <p:nvSpPr>
          <p:cNvPr id="163843" name="Rectangle 5">
            <a:extLst>
              <a:ext uri="{FF2B5EF4-FFF2-40B4-BE49-F238E27FC236}">
                <a16:creationId xmlns:a16="http://schemas.microsoft.com/office/drawing/2014/main" id="{D6378878-5639-42AF-9489-1DEF70B7EE34}"/>
              </a:ext>
            </a:extLst>
          </p:cNvPr>
          <p:cNvSpPr>
            <a:spLocks noChangeArrowheads="1"/>
          </p:cNvSpPr>
          <p:nvPr/>
        </p:nvSpPr>
        <p:spPr bwMode="auto">
          <a:xfrm>
            <a:off x="6842125" y="2571750"/>
            <a:ext cx="2089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163844" name="Rectangle 6">
            <a:extLst>
              <a:ext uri="{FF2B5EF4-FFF2-40B4-BE49-F238E27FC236}">
                <a16:creationId xmlns:a16="http://schemas.microsoft.com/office/drawing/2014/main" id="{37E52173-25CB-4E34-A29B-E8702E672D3E}"/>
              </a:ext>
            </a:extLst>
          </p:cNvPr>
          <p:cNvSpPr>
            <a:spLocks noChangeArrowheads="1"/>
          </p:cNvSpPr>
          <p:nvPr/>
        </p:nvSpPr>
        <p:spPr bwMode="auto">
          <a:xfrm>
            <a:off x="3314700" y="2571750"/>
            <a:ext cx="47148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pic>
        <p:nvPicPr>
          <p:cNvPr id="163845" name="Picture 7" descr="fig2">
            <a:extLst>
              <a:ext uri="{FF2B5EF4-FFF2-40B4-BE49-F238E27FC236}">
                <a16:creationId xmlns:a16="http://schemas.microsoft.com/office/drawing/2014/main" id="{A4059884-27FF-4BAF-B05F-AB01F2438F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057400"/>
            <a:ext cx="8667750"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a:extLst>
              <a:ext uri="{FF2B5EF4-FFF2-40B4-BE49-F238E27FC236}">
                <a16:creationId xmlns:a16="http://schemas.microsoft.com/office/drawing/2014/main" id="{172FD6A9-ADD9-49D5-8B44-BEA2A0E53F3F}"/>
              </a:ext>
            </a:extLst>
          </p:cNvPr>
          <p:cNvSpPr txBox="1">
            <a:spLocks noChangeArrowheads="1"/>
          </p:cNvSpPr>
          <p:nvPr/>
        </p:nvSpPr>
        <p:spPr bwMode="auto">
          <a:xfrm>
            <a:off x="1203325" y="5984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000"/>
          </a:p>
        </p:txBody>
      </p:sp>
      <p:sp>
        <p:nvSpPr>
          <p:cNvPr id="165891" name="Rectangle 5">
            <a:extLst>
              <a:ext uri="{FF2B5EF4-FFF2-40B4-BE49-F238E27FC236}">
                <a16:creationId xmlns:a16="http://schemas.microsoft.com/office/drawing/2014/main" id="{848E5C3F-118F-4431-8582-1366D6AEB0D9}"/>
              </a:ext>
            </a:extLst>
          </p:cNvPr>
          <p:cNvSpPr>
            <a:spLocks noChangeArrowheads="1"/>
          </p:cNvSpPr>
          <p:nvPr/>
        </p:nvSpPr>
        <p:spPr bwMode="auto">
          <a:xfrm>
            <a:off x="6842125" y="2571750"/>
            <a:ext cx="20891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165892" name="Rectangle 6">
            <a:extLst>
              <a:ext uri="{FF2B5EF4-FFF2-40B4-BE49-F238E27FC236}">
                <a16:creationId xmlns:a16="http://schemas.microsoft.com/office/drawing/2014/main" id="{C66CD769-4AD9-463E-ABC0-506BD9CF06FF}"/>
              </a:ext>
            </a:extLst>
          </p:cNvPr>
          <p:cNvSpPr>
            <a:spLocks noChangeArrowheads="1"/>
          </p:cNvSpPr>
          <p:nvPr/>
        </p:nvSpPr>
        <p:spPr bwMode="auto">
          <a:xfrm>
            <a:off x="3314700" y="2571750"/>
            <a:ext cx="47148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pic>
        <p:nvPicPr>
          <p:cNvPr id="165893" name="Picture 7" descr="figura-meletti1">
            <a:extLst>
              <a:ext uri="{FF2B5EF4-FFF2-40B4-BE49-F238E27FC236}">
                <a16:creationId xmlns:a16="http://schemas.microsoft.com/office/drawing/2014/main" id="{AB5DD768-A67F-4A46-B6DE-58EE10F62F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838200"/>
            <a:ext cx="45227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4" name="Rectangle 8">
            <a:extLst>
              <a:ext uri="{FF2B5EF4-FFF2-40B4-BE49-F238E27FC236}">
                <a16:creationId xmlns:a16="http://schemas.microsoft.com/office/drawing/2014/main" id="{A8DCDFC2-66FD-4C7F-A819-4A86DBC96BFE}"/>
              </a:ext>
            </a:extLst>
          </p:cNvPr>
          <p:cNvSpPr>
            <a:spLocks noChangeArrowheads="1"/>
          </p:cNvSpPr>
          <p:nvPr/>
        </p:nvSpPr>
        <p:spPr bwMode="auto">
          <a:xfrm>
            <a:off x="4572000" y="990600"/>
            <a:ext cx="838200" cy="685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9">
            <a:extLst>
              <a:ext uri="{FF2B5EF4-FFF2-40B4-BE49-F238E27FC236}">
                <a16:creationId xmlns:a16="http://schemas.microsoft.com/office/drawing/2014/main" id="{F72BA99D-7702-49E3-A3BB-4E3FF83BFB6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95F6A7D-1AF2-4436-ADF6-974E15D087AA}" type="slidenum">
              <a:rPr lang="it-IT" altLang="it-IT" sz="1400" b="1" smtClean="0"/>
              <a:pPr>
                <a:spcBef>
                  <a:spcPct val="0"/>
                </a:spcBef>
                <a:buFontTx/>
                <a:buNone/>
              </a:pPr>
              <a:t>28</a:t>
            </a:fld>
            <a:endParaRPr lang="it-IT" altLang="it-IT" sz="1400" b="1"/>
          </a:p>
        </p:txBody>
      </p:sp>
      <p:pic>
        <p:nvPicPr>
          <p:cNvPr id="167939" name="Picture 2">
            <a:extLst>
              <a:ext uri="{FF2B5EF4-FFF2-40B4-BE49-F238E27FC236}">
                <a16:creationId xmlns:a16="http://schemas.microsoft.com/office/drawing/2014/main" id="{9A2BE95F-A187-479D-B950-2B346CC0673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8175" y="1196975"/>
            <a:ext cx="4679950"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9">
            <a:extLst>
              <a:ext uri="{FF2B5EF4-FFF2-40B4-BE49-F238E27FC236}">
                <a16:creationId xmlns:a16="http://schemas.microsoft.com/office/drawing/2014/main" id="{A1F90FD7-F931-48E3-A92C-C27F5649B43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7144C7F-9449-4DB1-AEB3-DD6B38380C6A}" type="slidenum">
              <a:rPr lang="it-IT" altLang="it-IT" sz="1400" b="1" smtClean="0"/>
              <a:pPr>
                <a:spcBef>
                  <a:spcPct val="0"/>
                </a:spcBef>
                <a:buFontTx/>
                <a:buNone/>
              </a:pPr>
              <a:t>29</a:t>
            </a:fld>
            <a:endParaRPr lang="it-IT" altLang="it-IT" sz="1400" b="1"/>
          </a:p>
        </p:txBody>
      </p:sp>
      <p:sp>
        <p:nvSpPr>
          <p:cNvPr id="168963" name="TextBox 8">
            <a:extLst>
              <a:ext uri="{FF2B5EF4-FFF2-40B4-BE49-F238E27FC236}">
                <a16:creationId xmlns:a16="http://schemas.microsoft.com/office/drawing/2014/main" id="{0BBC0361-BA06-428F-A92B-BC5359BED1F4}"/>
              </a:ext>
            </a:extLst>
          </p:cNvPr>
          <p:cNvSpPr txBox="1">
            <a:spLocks noChangeArrowheads="1"/>
          </p:cNvSpPr>
          <p:nvPr/>
        </p:nvSpPr>
        <p:spPr bwMode="auto">
          <a:xfrm>
            <a:off x="212725" y="1252538"/>
            <a:ext cx="87137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a:t>From observations of isochronous you can deduct the rate of expansion of the ocean floor. We note that in the next figure isochrones of 10mA are separated by 1000 km. But because 10Ma ago were joined at the ridge, in time t = 10mA have "path" a distance Ax = 1000Km. Therefore:</a:t>
            </a:r>
            <a:endParaRPr lang="it-IT" altLang="it-IT" sz="2000"/>
          </a:p>
        </p:txBody>
      </p:sp>
      <p:graphicFrame>
        <p:nvGraphicFramePr>
          <p:cNvPr id="168964" name="Object 3">
            <a:extLst>
              <a:ext uri="{FF2B5EF4-FFF2-40B4-BE49-F238E27FC236}">
                <a16:creationId xmlns:a16="http://schemas.microsoft.com/office/drawing/2014/main" id="{C5879B6C-FFFC-48A5-8905-B5DE0F942B16}"/>
              </a:ext>
            </a:extLst>
          </p:cNvPr>
          <p:cNvGraphicFramePr>
            <a:graphicFrameLocks noChangeAspect="1"/>
          </p:cNvGraphicFramePr>
          <p:nvPr/>
        </p:nvGraphicFramePr>
        <p:xfrm>
          <a:off x="2124075" y="2924175"/>
          <a:ext cx="4625975" cy="720725"/>
        </p:xfrm>
        <a:graphic>
          <a:graphicData uri="http://schemas.openxmlformats.org/presentationml/2006/ole">
            <mc:AlternateContent xmlns:mc="http://schemas.openxmlformats.org/markup-compatibility/2006">
              <mc:Choice xmlns:v="urn:schemas-microsoft-com:vml" Requires="v">
                <p:oleObj spid="_x0000_s168971" name="Equation" r:id="rId3" imgW="2692400" imgH="419100" progId="Equation.3">
                  <p:embed/>
                </p:oleObj>
              </mc:Choice>
              <mc:Fallback>
                <p:oleObj name="Equation" r:id="rId3" imgW="2692400" imgH="4191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2924175"/>
                        <a:ext cx="462597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8965" name="Picture 6">
            <a:extLst>
              <a:ext uri="{FF2B5EF4-FFF2-40B4-BE49-F238E27FC236}">
                <a16:creationId xmlns:a16="http://schemas.microsoft.com/office/drawing/2014/main" id="{ADD06662-EAEC-49CB-A900-B1CD53DAAA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24075" y="4005263"/>
            <a:ext cx="4679950"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158288">
            <a:extLst>
              <a:ext uri="{FF2B5EF4-FFF2-40B4-BE49-F238E27FC236}">
                <a16:creationId xmlns:a16="http://schemas.microsoft.com/office/drawing/2014/main" id="{9891D19E-137D-4F15-8363-D5C3585F4D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9525" y="1493838"/>
            <a:ext cx="4144963" cy="535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1715" name="Rectangle 3">
            <a:extLst>
              <a:ext uri="{FF2B5EF4-FFF2-40B4-BE49-F238E27FC236}">
                <a16:creationId xmlns:a16="http://schemas.microsoft.com/office/drawing/2014/main" id="{FE8A5207-E5E5-4D8F-BD0D-892C46949848}"/>
              </a:ext>
            </a:extLst>
          </p:cNvPr>
          <p:cNvSpPr>
            <a:spLocks noChangeArrowheads="1"/>
          </p:cNvSpPr>
          <p:nvPr/>
        </p:nvSpPr>
        <p:spPr bwMode="auto">
          <a:xfrm>
            <a:off x="955675" y="947738"/>
            <a:ext cx="7304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elements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1715"/>
                                        </p:tgtEl>
                                        <p:attrNameLst>
                                          <p:attrName>style.visibility</p:attrName>
                                        </p:attrNameLst>
                                      </p:cBhvr>
                                      <p:to>
                                        <p:strVal val="visible"/>
                                      </p:to>
                                    </p:set>
                                    <p:animEffect transition="in" filter="dissolve">
                                      <p:cBhvr>
                                        <p:cTn id="7" dur="500"/>
                                        <p:tgtEl>
                                          <p:spTgt spid="371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9">
            <a:extLst>
              <a:ext uri="{FF2B5EF4-FFF2-40B4-BE49-F238E27FC236}">
                <a16:creationId xmlns:a16="http://schemas.microsoft.com/office/drawing/2014/main" id="{FD8E23F0-6EC6-4001-8DFB-4F669BF5E7B3}"/>
              </a:ext>
            </a:extLst>
          </p:cNvPr>
          <p:cNvSpPr>
            <a:spLocks noGrp="1"/>
          </p:cNvSpPr>
          <p:nvPr>
            <p:ph type="sldNum" sz="quarter" idx="12"/>
          </p:nvPr>
        </p:nvSpPr>
        <p:spPr>
          <a:xfrm>
            <a:off x="7053263" y="628173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3C1F43B-7C38-412D-9DA7-E102B1B928A6}" type="slidenum">
              <a:rPr lang="it-IT" altLang="it-IT" sz="1400" b="1" smtClean="0"/>
              <a:pPr>
                <a:spcBef>
                  <a:spcPct val="0"/>
                </a:spcBef>
                <a:buFontTx/>
                <a:buNone/>
              </a:pPr>
              <a:t>30</a:t>
            </a:fld>
            <a:endParaRPr lang="it-IT" altLang="it-IT" sz="1400" b="1"/>
          </a:p>
        </p:txBody>
      </p:sp>
      <p:sp>
        <p:nvSpPr>
          <p:cNvPr id="13" name="TextBox 12">
            <a:extLst>
              <a:ext uri="{FF2B5EF4-FFF2-40B4-BE49-F238E27FC236}">
                <a16:creationId xmlns:a16="http://schemas.microsoft.com/office/drawing/2014/main" id="{477C88B7-5113-47D9-A3E2-A2F2386CFB16}"/>
              </a:ext>
            </a:extLst>
          </p:cNvPr>
          <p:cNvSpPr txBox="1"/>
          <p:nvPr/>
        </p:nvSpPr>
        <p:spPr>
          <a:xfrm>
            <a:off x="192088" y="4305300"/>
            <a:ext cx="8713787" cy="1939925"/>
          </a:xfrm>
          <a:prstGeom prst="rect">
            <a:avLst/>
          </a:prstGeom>
          <a:noFill/>
        </p:spPr>
        <p:txBody>
          <a:bodyPr>
            <a:spAutoFit/>
          </a:bodyPr>
          <a:lstStyle/>
          <a:p>
            <a:pPr algn="just" eaLnBrk="1" hangingPunct="1">
              <a:defRPr/>
            </a:pPr>
            <a:r>
              <a:rPr lang="en-US" dirty="0"/>
              <a:t>The isochrones also allow to determine the position of the plates at various instants of time in the past. To avoid confusion, you should take:</a:t>
            </a:r>
          </a:p>
          <a:p>
            <a:pPr marL="457200" indent="-457200" algn="just" eaLnBrk="1" hangingPunct="1">
              <a:buFontTx/>
              <a:buAutoNum type="arabicPeriod"/>
              <a:defRPr/>
            </a:pPr>
            <a:r>
              <a:rPr lang="en-US" dirty="0"/>
              <a:t>In doing reconstructions for the past isochrones are "</a:t>
            </a:r>
            <a:r>
              <a:rPr lang="en-US" dirty="0" err="1"/>
              <a:t>labelled</a:t>
            </a:r>
            <a:r>
              <a:rPr lang="en-US" dirty="0"/>
              <a:t>" with age today.</a:t>
            </a:r>
          </a:p>
          <a:p>
            <a:pPr marL="457200" indent="-457200" algn="just" eaLnBrk="1" hangingPunct="1">
              <a:buFontTx/>
              <a:buAutoNum type="arabicPeriod"/>
              <a:defRPr/>
            </a:pPr>
            <a:r>
              <a:rPr lang="en-US" dirty="0"/>
              <a:t>We </a:t>
            </a:r>
            <a:r>
              <a:rPr lang="en-US" dirty="0" err="1"/>
              <a:t>labell</a:t>
            </a:r>
            <a:r>
              <a:rPr lang="en-US" dirty="0"/>
              <a:t> with t</a:t>
            </a:r>
            <a:r>
              <a:rPr lang="en-US" sz="1200" dirty="0"/>
              <a:t>0</a:t>
            </a:r>
            <a:r>
              <a:rPr lang="en-US" dirty="0"/>
              <a:t> the time of formation of the ridge, with t the time that is "taken" the image of the ridge.</a:t>
            </a:r>
            <a:endParaRPr lang="it-IT" dirty="0"/>
          </a:p>
        </p:txBody>
      </p:sp>
      <p:graphicFrame>
        <p:nvGraphicFramePr>
          <p:cNvPr id="169988" name="Object 7">
            <a:extLst>
              <a:ext uri="{FF2B5EF4-FFF2-40B4-BE49-F238E27FC236}">
                <a16:creationId xmlns:a16="http://schemas.microsoft.com/office/drawing/2014/main" id="{D64E9EE2-3069-4CB3-AB7A-32093BD76938}"/>
              </a:ext>
            </a:extLst>
          </p:cNvPr>
          <p:cNvGraphicFramePr>
            <a:graphicFrameLocks noChangeAspect="1"/>
          </p:cNvGraphicFramePr>
          <p:nvPr/>
        </p:nvGraphicFramePr>
        <p:xfrm>
          <a:off x="427038" y="1671638"/>
          <a:ext cx="3136900" cy="647700"/>
        </p:xfrm>
        <a:graphic>
          <a:graphicData uri="http://schemas.openxmlformats.org/presentationml/2006/ole">
            <mc:AlternateContent xmlns:mc="http://schemas.openxmlformats.org/markup-compatibility/2006">
              <mc:Choice xmlns:v="urn:schemas-microsoft-com:vml" Requires="v">
                <p:oleObj spid="_x0000_s170001" name="Equation" r:id="rId3" imgW="1905000" imgH="393700" progId="Equation.3">
                  <p:embed/>
                </p:oleObj>
              </mc:Choice>
              <mc:Fallback>
                <p:oleObj name="Equation" r:id="rId3" imgW="1905000" imgH="3937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38" y="1671638"/>
                        <a:ext cx="31369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9989" name="Object 8">
            <a:extLst>
              <a:ext uri="{FF2B5EF4-FFF2-40B4-BE49-F238E27FC236}">
                <a16:creationId xmlns:a16="http://schemas.microsoft.com/office/drawing/2014/main" id="{1E402D44-0952-41F3-8F65-DFA610879436}"/>
              </a:ext>
            </a:extLst>
          </p:cNvPr>
          <p:cNvGraphicFramePr>
            <a:graphicFrameLocks noChangeAspect="1"/>
          </p:cNvGraphicFramePr>
          <p:nvPr/>
        </p:nvGraphicFramePr>
        <p:xfrm>
          <a:off x="644525" y="2752725"/>
          <a:ext cx="2487613" cy="647700"/>
        </p:xfrm>
        <a:graphic>
          <a:graphicData uri="http://schemas.openxmlformats.org/presentationml/2006/ole">
            <mc:AlternateContent xmlns:mc="http://schemas.openxmlformats.org/markup-compatibility/2006">
              <mc:Choice xmlns:v="urn:schemas-microsoft-com:vml" Requires="v">
                <p:oleObj spid="_x0000_s170002" name="Equation" r:id="rId5" imgW="1511300" imgH="393700" progId="Equation.3">
                  <p:embed/>
                </p:oleObj>
              </mc:Choice>
              <mc:Fallback>
                <p:oleObj name="Equation" r:id="rId5" imgW="1511300" imgH="3937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525" y="2752725"/>
                        <a:ext cx="24876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9990" name="Picture 9">
            <a:extLst>
              <a:ext uri="{FF2B5EF4-FFF2-40B4-BE49-F238E27FC236}">
                <a16:creationId xmlns:a16="http://schemas.microsoft.com/office/drawing/2014/main" id="{DCCEDBE8-FB1B-47D4-A1E0-164BAD864F6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40200" y="1082675"/>
            <a:ext cx="4319588"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9">
            <a:extLst>
              <a:ext uri="{FF2B5EF4-FFF2-40B4-BE49-F238E27FC236}">
                <a16:creationId xmlns:a16="http://schemas.microsoft.com/office/drawing/2014/main" id="{8105C5C9-CDC8-4EE7-B982-92162D12D66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1FC885C-3174-4F27-9963-E4EC98959823}" type="slidenum">
              <a:rPr lang="it-IT" altLang="it-IT" sz="1400" b="1" smtClean="0"/>
              <a:pPr>
                <a:spcBef>
                  <a:spcPct val="0"/>
                </a:spcBef>
                <a:buFontTx/>
                <a:buNone/>
              </a:pPr>
              <a:t>31</a:t>
            </a:fld>
            <a:endParaRPr lang="it-IT" altLang="it-IT" sz="1400" b="1"/>
          </a:p>
        </p:txBody>
      </p:sp>
      <p:pic>
        <p:nvPicPr>
          <p:cNvPr id="171011" name="Picture 2">
            <a:extLst>
              <a:ext uri="{FF2B5EF4-FFF2-40B4-BE49-F238E27FC236}">
                <a16:creationId xmlns:a16="http://schemas.microsoft.com/office/drawing/2014/main" id="{B85477C4-E5C8-478B-BFD4-7445BAFA52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2313" y="1160463"/>
            <a:ext cx="78359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48842C61-1C1D-4375-9FCC-8031AF21BAAC}"/>
              </a:ext>
            </a:extLst>
          </p:cNvPr>
          <p:cNvSpPr>
            <a:spLocks noChangeArrowheads="1"/>
          </p:cNvSpPr>
          <p:nvPr/>
        </p:nvSpPr>
        <p:spPr bwMode="auto">
          <a:xfrm>
            <a:off x="723900" y="808038"/>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Seafloor Spreading</a:t>
            </a:r>
          </a:p>
        </p:txBody>
      </p:sp>
      <p:sp>
        <p:nvSpPr>
          <p:cNvPr id="172035" name="Text Box 3">
            <a:extLst>
              <a:ext uri="{FF2B5EF4-FFF2-40B4-BE49-F238E27FC236}">
                <a16:creationId xmlns:a16="http://schemas.microsoft.com/office/drawing/2014/main" id="{D890B816-9570-4E15-9253-1F9FA2205B80}"/>
              </a:ext>
            </a:extLst>
          </p:cNvPr>
          <p:cNvSpPr txBox="1">
            <a:spLocks noChangeArrowheads="1"/>
          </p:cNvSpPr>
          <p:nvPr/>
        </p:nvSpPr>
        <p:spPr bwMode="auto">
          <a:xfrm>
            <a:off x="1219200" y="1436688"/>
            <a:ext cx="6781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b="0">
                <a:latin typeface="Calibri" panose="020F0502020204030204" pitchFamily="34" charset="0"/>
              </a:rPr>
              <a:t>Mid-oceanic ridges and seafloor spreading was found to occur in all the oceans on Earth</a:t>
            </a:r>
          </a:p>
        </p:txBody>
      </p:sp>
      <p:pic>
        <p:nvPicPr>
          <p:cNvPr id="172036" name="Picture 4">
            <a:extLst>
              <a:ext uri="{FF2B5EF4-FFF2-40B4-BE49-F238E27FC236}">
                <a16:creationId xmlns:a16="http://schemas.microsoft.com/office/drawing/2014/main" id="{BF743F33-1E46-48CD-9E49-4595B436683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2351088"/>
            <a:ext cx="6399213"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F5A2ED34-C50D-48ED-9CE9-4160F708B694}"/>
              </a:ext>
            </a:extLst>
          </p:cNvPr>
          <p:cNvSpPr>
            <a:spLocks noChangeArrowheads="1"/>
          </p:cNvSpPr>
          <p:nvPr/>
        </p:nvSpPr>
        <p:spPr bwMode="auto">
          <a:xfrm>
            <a:off x="723900" y="839788"/>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latin typeface="Calibri" panose="020F0502020204030204" pitchFamily="34" charset="0"/>
              </a:rPr>
              <a:t>Seafloor Spreading</a:t>
            </a:r>
          </a:p>
        </p:txBody>
      </p:sp>
      <p:pic>
        <p:nvPicPr>
          <p:cNvPr id="174083" name="Picture 4">
            <a:extLst>
              <a:ext uri="{FF2B5EF4-FFF2-40B4-BE49-F238E27FC236}">
                <a16:creationId xmlns:a16="http://schemas.microsoft.com/office/drawing/2014/main" id="{2F35C7A7-E1EE-430C-8ED9-FD77B70947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2351088"/>
            <a:ext cx="6399213"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3">
            <a:extLst>
              <a:ext uri="{FF2B5EF4-FFF2-40B4-BE49-F238E27FC236}">
                <a16:creationId xmlns:a16="http://schemas.microsoft.com/office/drawing/2014/main" id="{BE492402-489B-41F3-B826-3D284A06854A}"/>
              </a:ext>
            </a:extLst>
          </p:cNvPr>
          <p:cNvSpPr txBox="1">
            <a:spLocks noChangeArrowheads="1"/>
          </p:cNvSpPr>
          <p:nvPr/>
        </p:nvSpPr>
        <p:spPr bwMode="auto">
          <a:xfrm>
            <a:off x="1447800" y="1525588"/>
            <a:ext cx="6324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a:solidFill>
                  <a:srgbClr val="ED181E"/>
                </a:solidFill>
                <a:latin typeface="Arial" panose="020B0604020202020204" pitchFamily="34" charset="0"/>
              </a:rPr>
              <a:t>Note that ALL of the oceans are younger than 180 million years old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30" name="Group 6">
            <a:extLst>
              <a:ext uri="{FF2B5EF4-FFF2-40B4-BE49-F238E27FC236}">
                <a16:creationId xmlns:a16="http://schemas.microsoft.com/office/drawing/2014/main" id="{ABBA7739-31F4-406B-B4E4-F9D67ED20EC9}"/>
              </a:ext>
            </a:extLst>
          </p:cNvPr>
          <p:cNvGrpSpPr>
            <a:grpSpLocks/>
          </p:cNvGrpSpPr>
          <p:nvPr/>
        </p:nvGrpSpPr>
        <p:grpSpPr bwMode="auto">
          <a:xfrm>
            <a:off x="1835150" y="1246188"/>
            <a:ext cx="5532438" cy="5360987"/>
            <a:chOff x="1156" y="255"/>
            <a:chExt cx="3485" cy="3377"/>
          </a:xfrm>
        </p:grpSpPr>
        <p:graphicFrame>
          <p:nvGraphicFramePr>
            <p:cNvPr id="176133" name="Object 2">
              <a:extLst>
                <a:ext uri="{FF2B5EF4-FFF2-40B4-BE49-F238E27FC236}">
                  <a16:creationId xmlns:a16="http://schemas.microsoft.com/office/drawing/2014/main" id="{42EDDBB5-977E-4914-BB3A-7C49FFBADB81}"/>
                </a:ext>
              </a:extLst>
            </p:cNvPr>
            <p:cNvGraphicFramePr>
              <a:graphicFrameLocks noChangeAspect="1"/>
            </p:cNvGraphicFramePr>
            <p:nvPr/>
          </p:nvGraphicFramePr>
          <p:xfrm>
            <a:off x="1444" y="754"/>
            <a:ext cx="3197" cy="2878"/>
          </p:xfrm>
          <a:graphic>
            <a:graphicData uri="http://schemas.openxmlformats.org/presentationml/2006/ole">
              <mc:AlternateContent xmlns:mc="http://schemas.openxmlformats.org/markup-compatibility/2006">
                <mc:Choice xmlns:v="urn:schemas-microsoft-com:vml" Requires="v">
                  <p:oleObj spid="_x0000_s176140" name="CorelDRAW" r:id="rId3" imgW="5076825" imgH="4572000" progId="CorelDRAW.Graphic.9">
                    <p:embed/>
                  </p:oleObj>
                </mc:Choice>
                <mc:Fallback>
                  <p:oleObj name="CorelDRAW" r:id="rId3" imgW="5076825" imgH="4572000" progId="CorelDRAW.Graphic.9">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 y="754"/>
                          <a:ext cx="3197" cy="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6134" name="Text Box 3">
              <a:extLst>
                <a:ext uri="{FF2B5EF4-FFF2-40B4-BE49-F238E27FC236}">
                  <a16:creationId xmlns:a16="http://schemas.microsoft.com/office/drawing/2014/main" id="{FAA6943E-74F6-4E90-A6EE-8D78323F6970}"/>
                </a:ext>
              </a:extLst>
            </p:cNvPr>
            <p:cNvSpPr txBox="1">
              <a:spLocks noChangeArrowheads="1"/>
            </p:cNvSpPr>
            <p:nvPr/>
          </p:nvSpPr>
          <p:spPr bwMode="auto">
            <a:xfrm>
              <a:off x="1156" y="255"/>
              <a:ext cx="345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b="0">
                  <a:latin typeface="Calibri" panose="020F0502020204030204" pitchFamily="34" charset="0"/>
                </a:rPr>
                <a:t>Magnetic ‘stripes’ along the Reykjanes Ridge. From Vine 1966</a:t>
              </a:r>
            </a:p>
          </p:txBody>
        </p:sp>
      </p:grpSp>
      <p:sp>
        <p:nvSpPr>
          <p:cNvPr id="176131" name="Text Box 4">
            <a:extLst>
              <a:ext uri="{FF2B5EF4-FFF2-40B4-BE49-F238E27FC236}">
                <a16:creationId xmlns:a16="http://schemas.microsoft.com/office/drawing/2014/main" id="{7F53D02C-3A3B-47CD-AC1A-D6F898C4D978}"/>
              </a:ext>
            </a:extLst>
          </p:cNvPr>
          <p:cNvSpPr txBox="1">
            <a:spLocks noChangeArrowheads="1"/>
          </p:cNvSpPr>
          <p:nvPr/>
        </p:nvSpPr>
        <p:spPr bwMode="auto">
          <a:xfrm>
            <a:off x="5638800" y="2136775"/>
            <a:ext cx="1882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it-IT" sz="2400" b="0">
                <a:latin typeface="Calibri" panose="020F0502020204030204" pitchFamily="34" charset="0"/>
              </a:rPr>
              <a:t>ridge</a:t>
            </a:r>
          </a:p>
        </p:txBody>
      </p:sp>
      <p:sp>
        <p:nvSpPr>
          <p:cNvPr id="176132" name="Line 5">
            <a:extLst>
              <a:ext uri="{FF2B5EF4-FFF2-40B4-BE49-F238E27FC236}">
                <a16:creationId xmlns:a16="http://schemas.microsoft.com/office/drawing/2014/main" id="{398DCCC1-D7CD-4B11-9128-AFB98AB63C43}"/>
              </a:ext>
            </a:extLst>
          </p:cNvPr>
          <p:cNvSpPr>
            <a:spLocks noChangeShapeType="1"/>
          </p:cNvSpPr>
          <p:nvPr/>
        </p:nvSpPr>
        <p:spPr bwMode="auto">
          <a:xfrm flipH="1">
            <a:off x="3660775" y="2690813"/>
            <a:ext cx="2133600" cy="2819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E5490A0C-E1AB-4CCD-B2A8-AC15597D97E9}"/>
              </a:ext>
            </a:extLst>
          </p:cNvPr>
          <p:cNvSpPr>
            <a:spLocks noGrp="1" noChangeArrowheads="1"/>
          </p:cNvSpPr>
          <p:nvPr>
            <p:ph type="title" idx="4294967295"/>
          </p:nvPr>
        </p:nvSpPr>
        <p:spPr>
          <a:xfrm>
            <a:off x="866775" y="931863"/>
            <a:ext cx="7011988" cy="1143000"/>
          </a:xfrm>
        </p:spPr>
        <p:txBody>
          <a:bodyPr lIns="90000" tIns="46800" rIns="90000" bIns="46800"/>
          <a:lstStyle/>
          <a:p>
            <a:pPr defTabSz="457200" eaLnBrk="1" hangingPunct="1">
              <a:lnSpc>
                <a:spcPct val="122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400" b="1">
                <a:solidFill>
                  <a:schemeClr val="tx1"/>
                </a:solidFill>
                <a:latin typeface="Calibri" panose="020F0502020204030204" pitchFamily="34" charset="0"/>
              </a:rPr>
              <a:t>GPS results</a:t>
            </a:r>
            <a:endParaRPr lang="en-GB" altLang="it-IT" sz="2400">
              <a:solidFill>
                <a:schemeClr val="tx1"/>
              </a:solidFill>
              <a:latin typeface="Calibri" panose="020F0502020204030204" pitchFamily="34" charset="0"/>
            </a:endParaRPr>
          </a:p>
        </p:txBody>
      </p:sp>
      <p:sp>
        <p:nvSpPr>
          <p:cNvPr id="413699" name="Rectangle 3">
            <a:extLst>
              <a:ext uri="{FF2B5EF4-FFF2-40B4-BE49-F238E27FC236}">
                <a16:creationId xmlns:a16="http://schemas.microsoft.com/office/drawing/2014/main" id="{E615D52A-6408-4339-BE37-CC4D194880D8}"/>
              </a:ext>
            </a:extLst>
          </p:cNvPr>
          <p:cNvSpPr>
            <a:spLocks noGrp="1" noChangeArrowheads="1"/>
          </p:cNvSpPr>
          <p:nvPr>
            <p:ph type="subTitle" idx="4294967295"/>
          </p:nvPr>
        </p:nvSpPr>
        <p:spPr>
          <a:xfrm>
            <a:off x="217488" y="1939925"/>
            <a:ext cx="8763000" cy="3657600"/>
          </a:xfrm>
        </p:spPr>
        <p:txBody>
          <a:bodyPr lIns="90000" tIns="46800" rIns="90000" bIns="46800"/>
          <a:lstStyle/>
          <a:p>
            <a:pPr marL="0" indent="0" defTabSz="457200" eaLnBrk="1" hangingPunct="1">
              <a:lnSpc>
                <a:spcPct val="96000"/>
              </a:lnSpc>
              <a:spcBef>
                <a:spcPts val="1400"/>
              </a:spcBef>
              <a:buClr>
                <a:srgbClr val="FFFF00"/>
              </a:buClr>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it-IT" sz="2400">
                <a:latin typeface="Calibri" panose="020F0502020204030204" pitchFamily="34" charset="0"/>
              </a:rPr>
              <a:t>- GPS provides </a:t>
            </a:r>
          </a:p>
          <a:p>
            <a:pPr marL="400050" lvl="1" indent="0" algn="just" defTabSz="457200" eaLnBrk="1" hangingPunct="1">
              <a:lnSpc>
                <a:spcPct val="96000"/>
              </a:lnSpc>
              <a:spcBef>
                <a:spcPts val="1400"/>
              </a:spcBef>
              <a:buClr>
                <a:srgbClr val="FFFF00"/>
              </a:buClr>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it-IT">
                <a:latin typeface="Calibri" panose="020F0502020204030204" pitchFamily="34" charset="0"/>
              </a:rPr>
              <a:t>- Surface crustal velocities in a global reference frame, or with respect to a block, realized through a set of stations (globk  ‘plate’ command)</a:t>
            </a:r>
          </a:p>
          <a:p>
            <a:pPr marL="803275" lvl="2" indent="0" defTabSz="457200" eaLnBrk="1" hangingPunct="1">
              <a:lnSpc>
                <a:spcPct val="96000"/>
              </a:lnSpc>
              <a:spcBef>
                <a:spcPts val="1400"/>
              </a:spcBef>
              <a:buClr>
                <a:srgbClr val="FFFF00"/>
              </a:buClr>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it-IT" sz="2800">
              <a:latin typeface="Calibri" panose="020F0502020204030204" pitchFamily="34" charset="0"/>
            </a:endParaRPr>
          </a:p>
          <a:p>
            <a:pPr marL="400050" lvl="1" indent="0" defTabSz="457200" eaLnBrk="1" hangingPunct="1">
              <a:lnSpc>
                <a:spcPct val="96000"/>
              </a:lnSpc>
              <a:spcBef>
                <a:spcPts val="1400"/>
              </a:spcBef>
              <a:buClr>
                <a:srgbClr val="FFFF00"/>
              </a:buClr>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it-IT">
                <a:latin typeface="Calibri" panose="020F0502020204030204" pitchFamily="34" charset="0"/>
              </a:rPr>
              <a:t>- Time dependent deformation;</a:t>
            </a:r>
          </a:p>
        </p:txBody>
      </p:sp>
    </p:spTree>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3699">
                                            <p:txEl>
                                              <p:pRg st="0" end="0"/>
                                            </p:txEl>
                                          </p:spTgt>
                                        </p:tgtEl>
                                        <p:attrNameLst>
                                          <p:attrName>style.visibility</p:attrName>
                                        </p:attrNameLst>
                                      </p:cBhvr>
                                      <p:to>
                                        <p:strVal val="visible"/>
                                      </p:to>
                                    </p:set>
                                    <p:animEffect transition="in" filter="dissolve">
                                      <p:cBhvr>
                                        <p:cTn id="7" dur="500"/>
                                        <p:tgtEl>
                                          <p:spTgt spid="413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13699">
                                            <p:txEl>
                                              <p:pRg st="1" end="1"/>
                                            </p:txEl>
                                          </p:spTgt>
                                        </p:tgtEl>
                                        <p:attrNameLst>
                                          <p:attrName>style.visibility</p:attrName>
                                        </p:attrNameLst>
                                      </p:cBhvr>
                                      <p:to>
                                        <p:strVal val="visible"/>
                                      </p:to>
                                    </p:set>
                                    <p:animEffect transition="in" filter="dissolve">
                                      <p:cBhvr>
                                        <p:cTn id="12" dur="500"/>
                                        <p:tgtEl>
                                          <p:spTgt spid="4136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13699">
                                            <p:txEl>
                                              <p:pRg st="3" end="3"/>
                                            </p:txEl>
                                          </p:spTgt>
                                        </p:tgtEl>
                                        <p:attrNameLst>
                                          <p:attrName>style.visibility</p:attrName>
                                        </p:attrNameLst>
                                      </p:cBhvr>
                                      <p:to>
                                        <p:strVal val="visible"/>
                                      </p:to>
                                    </p:set>
                                    <p:animEffect transition="in" filter="dissolve">
                                      <p:cBhvr>
                                        <p:cTn id="17" dur="500"/>
                                        <p:tgtEl>
                                          <p:spTgt spid="413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a:extLst>
              <a:ext uri="{FF2B5EF4-FFF2-40B4-BE49-F238E27FC236}">
                <a16:creationId xmlns:a16="http://schemas.microsoft.com/office/drawing/2014/main" id="{8CBDE3D3-B8A8-494B-8BFF-2DF47A256443}"/>
              </a:ext>
            </a:extLst>
          </p:cNvPr>
          <p:cNvSpPr>
            <a:spLocks noGrp="1" noChangeArrowheads="1"/>
          </p:cNvSpPr>
          <p:nvPr>
            <p:ph type="title" idx="4294967295"/>
          </p:nvPr>
        </p:nvSpPr>
        <p:spPr>
          <a:xfrm>
            <a:off x="0" y="650875"/>
            <a:ext cx="8991600" cy="914400"/>
          </a:xfrm>
        </p:spPr>
        <p:txBody>
          <a:bodyPr lIns="90000" tIns="46800" rIns="90000" bIns="46800"/>
          <a:lstStyle/>
          <a:p>
            <a:pPr defTabSz="457200" eaLnBrk="1" hangingPunct="1">
              <a:lnSpc>
                <a:spcPct val="122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400">
                <a:solidFill>
                  <a:schemeClr val="tx1"/>
                </a:solidFill>
                <a:latin typeface="Calibri" panose="020F0502020204030204" pitchFamily="34" charset="0"/>
              </a:rPr>
              <a:t>Example: Nazca/South America convergence</a:t>
            </a:r>
          </a:p>
        </p:txBody>
      </p:sp>
      <p:pic>
        <p:nvPicPr>
          <p:cNvPr id="423939" name="Image 7" descr="nazca_soam.tiff">
            <a:extLst>
              <a:ext uri="{FF2B5EF4-FFF2-40B4-BE49-F238E27FC236}">
                <a16:creationId xmlns:a16="http://schemas.microsoft.com/office/drawing/2014/main" id="{E3E1D4B5-C946-4186-AF77-C4EB6D36C6F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97363" y="1565275"/>
            <a:ext cx="4727575" cy="5183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9204" name="ZoneTexte 8">
            <a:extLst>
              <a:ext uri="{FF2B5EF4-FFF2-40B4-BE49-F238E27FC236}">
                <a16:creationId xmlns:a16="http://schemas.microsoft.com/office/drawing/2014/main" id="{88D73265-CF9D-424D-BDB5-0681CE33F83D}"/>
              </a:ext>
            </a:extLst>
          </p:cNvPr>
          <p:cNvSpPr txBox="1">
            <a:spLocks noChangeArrowheads="1"/>
          </p:cNvSpPr>
          <p:nvPr/>
        </p:nvSpPr>
        <p:spPr bwMode="auto">
          <a:xfrm>
            <a:off x="2928938" y="6208713"/>
            <a:ext cx="1368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it-IT" sz="1600" b="0">
                <a:latin typeface="Calibri" panose="020F0502020204030204" pitchFamily="34" charset="0"/>
              </a:rPr>
              <a:t>Villegas, 2009</a:t>
            </a:r>
          </a:p>
        </p:txBody>
      </p:sp>
      <p:pic>
        <p:nvPicPr>
          <p:cNvPr id="5" name="Picture 6">
            <a:extLst>
              <a:ext uri="{FF2B5EF4-FFF2-40B4-BE49-F238E27FC236}">
                <a16:creationId xmlns:a16="http://schemas.microsoft.com/office/drawing/2014/main" id="{BD27A585-8616-4F52-9C1F-08316C386CB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825" y="1565275"/>
            <a:ext cx="3652838" cy="3779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3938"/>
                                        </p:tgtEl>
                                        <p:attrNameLst>
                                          <p:attrName>style.visibility</p:attrName>
                                        </p:attrNameLst>
                                      </p:cBhvr>
                                      <p:to>
                                        <p:strVal val="visible"/>
                                      </p:to>
                                    </p:set>
                                    <p:animEffect transition="in" filter="dissolve">
                                      <p:cBhvr>
                                        <p:cTn id="7" dur="500"/>
                                        <p:tgtEl>
                                          <p:spTgt spid="423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23939"/>
                                        </p:tgtEl>
                                        <p:attrNameLst>
                                          <p:attrName>style.visibility</p:attrName>
                                        </p:attrNameLst>
                                      </p:cBhvr>
                                      <p:to>
                                        <p:strVal val="visible"/>
                                      </p:to>
                                    </p:set>
                                    <p:animEffect transition="in" filter="dissolve">
                                      <p:cBhvr>
                                        <p:cTn id="12" dur="500"/>
                                        <p:tgtEl>
                                          <p:spTgt spid="4239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0AF7D91D-C7FD-41C8-A7E3-72D9321DC1CB}"/>
              </a:ext>
            </a:extLst>
          </p:cNvPr>
          <p:cNvSpPr>
            <a:spLocks noGrp="1" noChangeArrowheads="1"/>
          </p:cNvSpPr>
          <p:nvPr>
            <p:ph type="title" idx="4294967295"/>
          </p:nvPr>
        </p:nvSpPr>
        <p:spPr>
          <a:xfrm>
            <a:off x="0" y="690563"/>
            <a:ext cx="8991600" cy="914400"/>
          </a:xfrm>
        </p:spPr>
        <p:txBody>
          <a:bodyPr lIns="90000" tIns="46800" rIns="90000" bIns="46800"/>
          <a:lstStyle/>
          <a:p>
            <a:pPr defTabSz="457200" eaLnBrk="1" hangingPunct="1">
              <a:lnSpc>
                <a:spcPct val="122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400">
                <a:solidFill>
                  <a:schemeClr val="tx1"/>
                </a:solidFill>
                <a:latin typeface="Calibri" panose="020F0502020204030204" pitchFamily="34" charset="0"/>
              </a:rPr>
              <a:t>Example: large scale velocity field in Asia</a:t>
            </a:r>
          </a:p>
        </p:txBody>
      </p:sp>
      <p:pic>
        <p:nvPicPr>
          <p:cNvPr id="181251" name="Image 6" descr="vergnole_model_vel.tiff">
            <a:extLst>
              <a:ext uri="{FF2B5EF4-FFF2-40B4-BE49-F238E27FC236}">
                <a16:creationId xmlns:a16="http://schemas.microsoft.com/office/drawing/2014/main" id="{D3F226DF-EF52-43BF-B65D-094C572F330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1566863"/>
            <a:ext cx="5616575" cy="4949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8274"/>
                                        </p:tgtEl>
                                        <p:attrNameLst>
                                          <p:attrName>style.visibility</p:attrName>
                                        </p:attrNameLst>
                                      </p:cBhvr>
                                      <p:to>
                                        <p:strVal val="visible"/>
                                      </p:to>
                                    </p:set>
                                    <p:animEffect transition="in" filter="dissolve">
                                      <p:cBhvr>
                                        <p:cTn id="7" dur="500"/>
                                        <p:tgtEl>
                                          <p:spTgt spid="438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438274"/>
                                        </p:tgtEl>
                                        <p:attrNameLst>
                                          <p:attrName>style.visibility</p:attrName>
                                        </p:attrNameLst>
                                      </p:cBhvr>
                                      <p:to>
                                        <p:strVal val="visible"/>
                                      </p:to>
                                    </p:set>
                                    <p:animEffect transition="in" filter="dissolve">
                                      <p:cBhvr>
                                        <p:cTn id="12" dur="500"/>
                                        <p:tgtEl>
                                          <p:spTgt spid="438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4" grpId="0"/>
      <p:bldP spid="43827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7" name="Picture 6" descr="exme_99-09_eurasia.vel.pdf">
            <a:extLst>
              <a:ext uri="{FF2B5EF4-FFF2-40B4-BE49-F238E27FC236}">
                <a16:creationId xmlns:a16="http://schemas.microsoft.com/office/drawing/2014/main" id="{0B119D7F-DF96-4619-BACA-4F542406B56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1575" y="1554163"/>
            <a:ext cx="4122738" cy="5170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6708" name="Rectangle 7">
            <a:extLst>
              <a:ext uri="{FF2B5EF4-FFF2-40B4-BE49-F238E27FC236}">
                <a16:creationId xmlns:a16="http://schemas.microsoft.com/office/drawing/2014/main" id="{386B919B-08B5-4F8B-8E5B-58F435C26917}"/>
              </a:ext>
            </a:extLst>
          </p:cNvPr>
          <p:cNvSpPr>
            <a:spLocks noChangeArrowheads="1"/>
          </p:cNvSpPr>
          <p:nvPr/>
        </p:nvSpPr>
        <p:spPr bwMode="auto">
          <a:xfrm>
            <a:off x="1898650" y="963613"/>
            <a:ext cx="6207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0">
                <a:latin typeface="Calibri" panose="020F0502020204030204" pitchFamily="34" charset="0"/>
              </a:rPr>
              <a:t>Example from the western Mediterranean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6708"/>
                                        </p:tgtEl>
                                        <p:attrNameLst>
                                          <p:attrName>style.visibility</p:attrName>
                                        </p:attrNameLst>
                                      </p:cBhvr>
                                      <p:to>
                                        <p:strVal val="visible"/>
                                      </p:to>
                                    </p:set>
                                    <p:animEffect transition="in" filter="dissolve">
                                      <p:cBhvr>
                                        <p:cTn id="7" dur="500"/>
                                        <p:tgtEl>
                                          <p:spTgt spid="4567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6707"/>
                                        </p:tgtEl>
                                        <p:attrNameLst>
                                          <p:attrName>style.visibility</p:attrName>
                                        </p:attrNameLst>
                                      </p:cBhvr>
                                      <p:to>
                                        <p:strVal val="visible"/>
                                      </p:to>
                                    </p:set>
                                    <p:animEffect transition="in" filter="dissolve">
                                      <p:cBhvr>
                                        <p:cTn id="12" dur="500"/>
                                        <p:tgtEl>
                                          <p:spTgt spid="456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B4D1A7C6-A80F-450A-8014-A9ACD5E9EE27}"/>
              </a:ext>
            </a:extLst>
          </p:cNvPr>
          <p:cNvSpPr>
            <a:spLocks noChangeArrowheads="1"/>
          </p:cNvSpPr>
          <p:nvPr/>
        </p:nvSpPr>
        <p:spPr bwMode="auto">
          <a:xfrm>
            <a:off x="0" y="10223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The key principles: Plate tectonics basic assumptions</a:t>
            </a:r>
          </a:p>
        </p:txBody>
      </p:sp>
      <p:sp>
        <p:nvSpPr>
          <p:cNvPr id="269315" name="Rectangle 3">
            <a:extLst>
              <a:ext uri="{FF2B5EF4-FFF2-40B4-BE49-F238E27FC236}">
                <a16:creationId xmlns:a16="http://schemas.microsoft.com/office/drawing/2014/main" id="{A4851799-9B87-4F15-8157-433E67B601EF}"/>
              </a:ext>
            </a:extLst>
          </p:cNvPr>
          <p:cNvSpPr>
            <a:spLocks noChangeArrowheads="1"/>
          </p:cNvSpPr>
          <p:nvPr/>
        </p:nvSpPr>
        <p:spPr bwMode="auto">
          <a:xfrm>
            <a:off x="0" y="2312988"/>
            <a:ext cx="9144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400" b="0">
                <a:latin typeface="Calibri" panose="020F0502020204030204" pitchFamily="34" charset="0"/>
                <a:ea typeface="ＭＳ Ｐゴシック" panose="020B0600070205080204" pitchFamily="34" charset="-128"/>
              </a:rPr>
              <a:t>Generation of new plate material occurs by seafloor spreading; that is, new material is generated along mid-ocean ridges.</a:t>
            </a:r>
          </a:p>
          <a:p>
            <a:pPr algn="just">
              <a:spcBef>
                <a:spcPct val="0"/>
              </a:spcBef>
              <a:buFontTx/>
              <a:buNone/>
            </a:pPr>
            <a:endParaRPr lang="en-US" altLang="it-IT" sz="2400" b="0">
              <a:latin typeface="Calibri" panose="020F0502020204030204" pitchFamily="34" charset="0"/>
              <a:ea typeface="ＭＳ Ｐゴシック" panose="020B0600070205080204" pitchFamily="34" charset="-128"/>
            </a:endParaRPr>
          </a:p>
          <a:p>
            <a:pPr algn="just">
              <a:spcBef>
                <a:spcPct val="0"/>
              </a:spcBef>
            </a:pPr>
            <a:r>
              <a:rPr lang="en-US" altLang="it-IT" sz="2400" b="0">
                <a:latin typeface="Calibri" panose="020F0502020204030204" pitchFamily="34" charset="0"/>
                <a:ea typeface="ＭＳ Ｐゴシック" panose="020B0600070205080204" pitchFamily="34" charset="-128"/>
              </a:rPr>
              <a:t> The new oceanic lithosphere, once created, forms part of a rigid plate.</a:t>
            </a:r>
          </a:p>
          <a:p>
            <a:pPr algn="just">
              <a:spcBef>
                <a:spcPct val="0"/>
              </a:spcBef>
            </a:pPr>
            <a:endParaRPr lang="en-US" altLang="it-IT" sz="2400" b="0">
              <a:latin typeface="Calibri" panose="020F0502020204030204" pitchFamily="34" charset="0"/>
              <a:ea typeface="ＭＳ Ｐゴシック" panose="020B0600070205080204" pitchFamily="34" charset="-128"/>
            </a:endParaRPr>
          </a:p>
          <a:p>
            <a:pPr algn="just">
              <a:spcBef>
                <a:spcPct val="0"/>
              </a:spcBef>
            </a:pPr>
            <a:r>
              <a:rPr lang="en-US" altLang="it-IT" sz="2400" b="0">
                <a:latin typeface="Calibri" panose="020F0502020204030204" pitchFamily="34" charset="0"/>
                <a:ea typeface="ＭＳ Ｐゴシック" panose="020B0600070205080204" pitchFamily="34" charset="-128"/>
              </a:rPr>
              <a:t> The earth’s surface area remains constant; therefore seafloor spreading must be balanced by consumption of plate elsewhere.</a:t>
            </a:r>
          </a:p>
          <a:p>
            <a:pPr algn="just">
              <a:spcBef>
                <a:spcPct val="0"/>
              </a:spcBef>
            </a:pPr>
            <a:endParaRPr lang="en-US" altLang="it-IT" sz="2400" b="0">
              <a:latin typeface="Calibri" panose="020F0502020204030204" pitchFamily="34" charset="0"/>
              <a:ea typeface="ＭＳ Ｐゴシック" panose="020B0600070205080204" pitchFamily="34" charset="-128"/>
            </a:endParaRPr>
          </a:p>
          <a:p>
            <a:pPr algn="just">
              <a:spcBef>
                <a:spcPct val="0"/>
              </a:spcBef>
            </a:pPr>
            <a:r>
              <a:rPr lang="en-US" altLang="it-IT" sz="2400" b="0">
                <a:latin typeface="Calibri" panose="020F0502020204030204" pitchFamily="34" charset="0"/>
                <a:ea typeface="ＭＳ Ｐゴシック" panose="020B0600070205080204" pitchFamily="34" charset="-128"/>
              </a:rPr>
              <a:t> The relative motion between plates is taken up only along plate boundaries</a:t>
            </a:r>
            <a:r>
              <a:rPr lang="en-US" altLang="it-IT" sz="2200" b="0">
                <a:latin typeface="Calibri" panose="020F0502020204030204" pitchFamily="34" charset="0"/>
                <a:ea typeface="ＭＳ Ｐゴシック" panose="020B0600070205080204"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9314"/>
                                        </p:tgtEl>
                                        <p:attrNameLst>
                                          <p:attrName>style.visibility</p:attrName>
                                        </p:attrNameLst>
                                      </p:cBhvr>
                                      <p:to>
                                        <p:strVal val="visible"/>
                                      </p:to>
                                    </p:set>
                                    <p:animEffect transition="in" filter="dissolve">
                                      <p:cBhvr>
                                        <p:cTn id="7" dur="500"/>
                                        <p:tgtEl>
                                          <p:spTgt spid="269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9315">
                                            <p:txEl>
                                              <p:pRg st="0" end="0"/>
                                            </p:txEl>
                                          </p:spTgt>
                                        </p:tgtEl>
                                        <p:attrNameLst>
                                          <p:attrName>style.visibility</p:attrName>
                                        </p:attrNameLst>
                                      </p:cBhvr>
                                      <p:to>
                                        <p:strVal val="visible"/>
                                      </p:to>
                                    </p:set>
                                    <p:animEffect transition="in" filter="dissolve">
                                      <p:cBhvr>
                                        <p:cTn id="12" dur="500"/>
                                        <p:tgtEl>
                                          <p:spTgt spid="2693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69315">
                                            <p:txEl>
                                              <p:pRg st="2" end="2"/>
                                            </p:txEl>
                                          </p:spTgt>
                                        </p:tgtEl>
                                        <p:attrNameLst>
                                          <p:attrName>style.visibility</p:attrName>
                                        </p:attrNameLst>
                                      </p:cBhvr>
                                      <p:to>
                                        <p:strVal val="visible"/>
                                      </p:to>
                                    </p:set>
                                    <p:animEffect transition="in" filter="dissolve">
                                      <p:cBhvr>
                                        <p:cTn id="17" dur="500"/>
                                        <p:tgtEl>
                                          <p:spTgt spid="269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69315">
                                            <p:txEl>
                                              <p:pRg st="4" end="4"/>
                                            </p:txEl>
                                          </p:spTgt>
                                        </p:tgtEl>
                                        <p:attrNameLst>
                                          <p:attrName>style.visibility</p:attrName>
                                        </p:attrNameLst>
                                      </p:cBhvr>
                                      <p:to>
                                        <p:strVal val="visible"/>
                                      </p:to>
                                    </p:set>
                                    <p:animEffect transition="in" filter="dissolve">
                                      <p:cBhvr>
                                        <p:cTn id="22" dur="500"/>
                                        <p:tgtEl>
                                          <p:spTgt spid="26931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69315">
                                            <p:txEl>
                                              <p:pRg st="6" end="6"/>
                                            </p:txEl>
                                          </p:spTgt>
                                        </p:tgtEl>
                                        <p:attrNameLst>
                                          <p:attrName>style.visibility</p:attrName>
                                        </p:attrNameLst>
                                      </p:cBhvr>
                                      <p:to>
                                        <p:strVal val="visible"/>
                                      </p:to>
                                    </p:set>
                                    <p:animEffect transition="in" filter="dissolve">
                                      <p:cBhvr>
                                        <p:cTn id="27" dur="500"/>
                                        <p:tgtEl>
                                          <p:spTgt spid="269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3" descr="crust">
            <a:extLst>
              <a:ext uri="{FF2B5EF4-FFF2-40B4-BE49-F238E27FC236}">
                <a16:creationId xmlns:a16="http://schemas.microsoft.com/office/drawing/2014/main" id="{79F52688-A04C-476C-A5B0-E6ABAFF79E98}"/>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0425" y="2351088"/>
            <a:ext cx="4229100" cy="3497262"/>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6788" name="Rectangle 4">
            <a:extLst>
              <a:ext uri="{FF2B5EF4-FFF2-40B4-BE49-F238E27FC236}">
                <a16:creationId xmlns:a16="http://schemas.microsoft.com/office/drawing/2014/main" id="{A18355E4-E23E-47DD-AF32-7F446362542B}"/>
              </a:ext>
            </a:extLst>
          </p:cNvPr>
          <p:cNvSpPr>
            <a:spLocks noChangeArrowheads="1"/>
          </p:cNvSpPr>
          <p:nvPr/>
        </p:nvSpPr>
        <p:spPr bwMode="auto">
          <a:xfrm>
            <a:off x="539750" y="1130300"/>
            <a:ext cx="3470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200" b="0">
                <a:latin typeface="Calibri" panose="020F0502020204030204" pitchFamily="34" charset="0"/>
                <a:ea typeface="ＭＳ Ｐゴシック" panose="020B0600070205080204" pitchFamily="34" charset="-128"/>
              </a:rPr>
              <a:t>The composition of the crust</a:t>
            </a:r>
          </a:p>
        </p:txBody>
      </p:sp>
      <p:pic>
        <p:nvPicPr>
          <p:cNvPr id="120836" name="Picture 2">
            <a:extLst>
              <a:ext uri="{FF2B5EF4-FFF2-40B4-BE49-F238E27FC236}">
                <a16:creationId xmlns:a16="http://schemas.microsoft.com/office/drawing/2014/main" id="{D5446583-1708-4207-A09D-BF991F1097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8400" y="2035175"/>
            <a:ext cx="2955925"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6788"/>
                                        </p:tgtEl>
                                        <p:attrNameLst>
                                          <p:attrName>style.visibility</p:attrName>
                                        </p:attrNameLst>
                                      </p:cBhvr>
                                      <p:to>
                                        <p:strVal val="visible"/>
                                      </p:to>
                                    </p:set>
                                    <p:animEffect transition="in" filter="dissolve">
                                      <p:cBhvr>
                                        <p:cTn id="7" dur="500"/>
                                        <p:tgtEl>
                                          <p:spTgt spid="246788"/>
                                        </p:tgtEl>
                                      </p:cBhvr>
                                    </p:animEffect>
                                  </p:childTnLst>
                                </p:cTn>
                              </p:par>
                              <p:par>
                                <p:cTn id="8" presetID="9" presetClass="entr" presetSubtype="0" fill="hold" nodeType="withEffect">
                                  <p:stCondLst>
                                    <p:cond delay="0"/>
                                  </p:stCondLst>
                                  <p:childTnLst>
                                    <p:set>
                                      <p:cBhvr>
                                        <p:cTn id="9" dur="1" fill="hold">
                                          <p:stCondLst>
                                            <p:cond delay="0"/>
                                          </p:stCondLst>
                                        </p:cTn>
                                        <p:tgtEl>
                                          <p:spTgt spid="246787"/>
                                        </p:tgtEl>
                                        <p:attrNameLst>
                                          <p:attrName>style.visibility</p:attrName>
                                        </p:attrNameLst>
                                      </p:cBhvr>
                                      <p:to>
                                        <p:strVal val="visible"/>
                                      </p:to>
                                    </p:set>
                                    <p:animEffect transition="in" filter="dissolve">
                                      <p:cBhvr>
                                        <p:cTn id="10" dur="500"/>
                                        <p:tgtEl>
                                          <p:spTgt spid="246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PlateMovements">
            <a:extLst>
              <a:ext uri="{FF2B5EF4-FFF2-40B4-BE49-F238E27FC236}">
                <a16:creationId xmlns:a16="http://schemas.microsoft.com/office/drawing/2014/main" id="{67303511-CBF2-46C5-9229-4DDC4E1290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1450" y="1609725"/>
            <a:ext cx="8748713" cy="5016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7315" name="Rectangle 3">
            <a:extLst>
              <a:ext uri="{FF2B5EF4-FFF2-40B4-BE49-F238E27FC236}">
                <a16:creationId xmlns:a16="http://schemas.microsoft.com/office/drawing/2014/main" id="{9E68E22B-A977-473C-8B61-F6EC90F7B416}"/>
              </a:ext>
            </a:extLst>
          </p:cNvPr>
          <p:cNvSpPr>
            <a:spLocks noChangeArrowheads="1"/>
          </p:cNvSpPr>
          <p:nvPr/>
        </p:nvSpPr>
        <p:spPr bwMode="auto">
          <a:xfrm>
            <a:off x="0" y="10382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Plate tectonics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7315"/>
                                        </p:tgtEl>
                                        <p:attrNameLst>
                                          <p:attrName>style.visibility</p:attrName>
                                        </p:attrNameLst>
                                      </p:cBhvr>
                                      <p:to>
                                        <p:strVal val="visible"/>
                                      </p:to>
                                    </p:set>
                                    <p:animEffect transition="in" filter="dissolve">
                                      <p:cBhvr>
                                        <p:cTn id="7" dur="500"/>
                                        <p:tgtEl>
                                          <p:spTgt spid="397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397315"/>
                                        </p:tgtEl>
                                        <p:attrNameLst>
                                          <p:attrName>style.visibility</p:attrName>
                                        </p:attrNameLst>
                                      </p:cBhvr>
                                      <p:to>
                                        <p:strVal val="visible"/>
                                      </p:to>
                                    </p:set>
                                    <p:animEffect transition="in" filter="dissolve">
                                      <p:cBhvr>
                                        <p:cTn id="12" dur="500"/>
                                        <p:tgtEl>
                                          <p:spTgt spid="397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5" grpId="0"/>
      <p:bldP spid="39731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a:extLst>
              <a:ext uri="{FF2B5EF4-FFF2-40B4-BE49-F238E27FC236}">
                <a16:creationId xmlns:a16="http://schemas.microsoft.com/office/drawing/2014/main" id="{28AD4BBC-FED6-4C02-9355-556E76619B0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59125" y="1285875"/>
            <a:ext cx="37353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Rectangle 3">
            <a:extLst>
              <a:ext uri="{FF2B5EF4-FFF2-40B4-BE49-F238E27FC236}">
                <a16:creationId xmlns:a16="http://schemas.microsoft.com/office/drawing/2014/main" id="{4EA455BB-76E2-41B7-A368-EAD71822B66C}"/>
              </a:ext>
            </a:extLst>
          </p:cNvPr>
          <p:cNvSpPr>
            <a:spLocks noChangeArrowheads="1"/>
          </p:cNvSpPr>
          <p:nvPr/>
        </p:nvSpPr>
        <p:spPr bwMode="auto">
          <a:xfrm>
            <a:off x="357188" y="3968750"/>
            <a:ext cx="225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b="0" u="sng">
                <a:solidFill>
                  <a:srgbClr val="CC0000"/>
                </a:solidFill>
                <a:latin typeface="Calibri" panose="020F0502020204030204" pitchFamily="34" charset="0"/>
                <a:ea typeface="ＭＳ Ｐゴシック" panose="020B0600070205080204" pitchFamily="34" charset="-128"/>
              </a:rPr>
              <a:t>Divergent boundary</a:t>
            </a:r>
            <a:endParaRPr lang="en-US" altLang="en-US" sz="2000"/>
          </a:p>
        </p:txBody>
      </p:sp>
      <p:sp>
        <p:nvSpPr>
          <p:cNvPr id="188420" name="Rectangle 4">
            <a:extLst>
              <a:ext uri="{FF2B5EF4-FFF2-40B4-BE49-F238E27FC236}">
                <a16:creationId xmlns:a16="http://schemas.microsoft.com/office/drawing/2014/main" id="{D8DB8106-92D1-44C3-8DEA-79DA42D7F4FE}"/>
              </a:ext>
            </a:extLst>
          </p:cNvPr>
          <p:cNvSpPr>
            <a:spLocks noChangeArrowheads="1"/>
          </p:cNvSpPr>
          <p:nvPr/>
        </p:nvSpPr>
        <p:spPr bwMode="auto">
          <a:xfrm>
            <a:off x="265113" y="2141538"/>
            <a:ext cx="2439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b="0" u="sng">
                <a:solidFill>
                  <a:srgbClr val="CC0000"/>
                </a:solidFill>
                <a:latin typeface="Calibri" panose="020F0502020204030204" pitchFamily="34" charset="0"/>
                <a:ea typeface="ＭＳ Ｐゴシック" panose="020B0600070205080204" pitchFamily="34" charset="-128"/>
              </a:rPr>
              <a:t>Convergent boundary</a:t>
            </a:r>
            <a:endParaRPr lang="en-US" altLang="en-US" sz="2000"/>
          </a:p>
        </p:txBody>
      </p:sp>
      <p:sp>
        <p:nvSpPr>
          <p:cNvPr id="188421" name="Rectangle 5">
            <a:extLst>
              <a:ext uri="{FF2B5EF4-FFF2-40B4-BE49-F238E27FC236}">
                <a16:creationId xmlns:a16="http://schemas.microsoft.com/office/drawing/2014/main" id="{B6D25C6A-E13E-49D5-AEC3-26F00F9580E0}"/>
              </a:ext>
            </a:extLst>
          </p:cNvPr>
          <p:cNvSpPr>
            <a:spLocks noChangeArrowheads="1"/>
          </p:cNvSpPr>
          <p:nvPr/>
        </p:nvSpPr>
        <p:spPr bwMode="auto">
          <a:xfrm>
            <a:off x="265113" y="5797550"/>
            <a:ext cx="2592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b="0" u="sng">
                <a:solidFill>
                  <a:srgbClr val="CC0000"/>
                </a:solidFill>
                <a:latin typeface="Calibri" panose="020F0502020204030204" pitchFamily="34" charset="0"/>
                <a:ea typeface="ＭＳ Ｐゴシック" panose="020B0600070205080204" pitchFamily="34" charset="-128"/>
              </a:rPr>
              <a:t>Conservative boundary</a:t>
            </a:r>
            <a:endParaRPr lang="en-US" altLang="en-US" sz="2000" u="sng"/>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a:extLst>
              <a:ext uri="{FF2B5EF4-FFF2-40B4-BE49-F238E27FC236}">
                <a16:creationId xmlns:a16="http://schemas.microsoft.com/office/drawing/2014/main" id="{8340DE4D-3737-4B4F-BBAC-D21A74BE747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1388" y="1863725"/>
            <a:ext cx="75565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209845D9-8C0C-4026-9A2A-668FDAE8E3EF}"/>
              </a:ext>
            </a:extLst>
          </p:cNvPr>
          <p:cNvSpPr>
            <a:spLocks noChangeArrowheads="1"/>
          </p:cNvSpPr>
          <p:nvPr/>
        </p:nvSpPr>
        <p:spPr bwMode="auto">
          <a:xfrm>
            <a:off x="0" y="10112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The key principles: Types of plate boundaries</a:t>
            </a:r>
          </a:p>
        </p:txBody>
      </p:sp>
      <p:sp>
        <p:nvSpPr>
          <p:cNvPr id="190467" name="Rectangle 3">
            <a:extLst>
              <a:ext uri="{FF2B5EF4-FFF2-40B4-BE49-F238E27FC236}">
                <a16:creationId xmlns:a16="http://schemas.microsoft.com/office/drawing/2014/main" id="{11B8D139-756A-41ED-B05F-7E9C30E09C67}"/>
              </a:ext>
            </a:extLst>
          </p:cNvPr>
          <p:cNvSpPr>
            <a:spLocks noChangeArrowheads="1"/>
          </p:cNvSpPr>
          <p:nvPr/>
        </p:nvSpPr>
        <p:spPr bwMode="auto">
          <a:xfrm>
            <a:off x="0" y="1593850"/>
            <a:ext cx="9144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400" b="0" u="sng">
                <a:solidFill>
                  <a:srgbClr val="CC0000"/>
                </a:solidFill>
                <a:latin typeface="Calibri" panose="020F0502020204030204" pitchFamily="34" charset="0"/>
                <a:ea typeface="ＭＳ Ｐゴシック" panose="020B0600070205080204" pitchFamily="34" charset="-128"/>
              </a:rPr>
              <a:t>Divergent boundary</a:t>
            </a:r>
            <a:r>
              <a:rPr lang="en-US" altLang="it-IT" sz="2400" b="0">
                <a:latin typeface="Calibri" panose="020F0502020204030204" pitchFamily="34" charset="0"/>
                <a:ea typeface="ＭＳ Ｐゴシック" panose="020B0600070205080204" pitchFamily="34" charset="-128"/>
              </a:rPr>
              <a:t>, also called accreting or constructive, plates are moving away from each other, and new plate material, derived from the mantle, is added to the lithosphere. The divergent boundary is represented by the mid ocean ridge system.</a:t>
            </a:r>
          </a:p>
        </p:txBody>
      </p:sp>
      <p:pic>
        <p:nvPicPr>
          <p:cNvPr id="271364" name="Picture 4" descr="plate_boundary_divergent">
            <a:extLst>
              <a:ext uri="{FF2B5EF4-FFF2-40B4-BE49-F238E27FC236}">
                <a16:creationId xmlns:a16="http://schemas.microsoft.com/office/drawing/2014/main" id="{3769A07F-DCBA-47BA-8C9C-9F1E08D7F6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6138" y="3413125"/>
            <a:ext cx="7345362" cy="3198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1364"/>
                                        </p:tgtEl>
                                        <p:attrNameLst>
                                          <p:attrName>style.visibility</p:attrName>
                                        </p:attrNameLst>
                                      </p:cBhvr>
                                      <p:to>
                                        <p:strVal val="visible"/>
                                      </p:to>
                                    </p:set>
                                    <p:animEffect transition="in" filter="dissolve">
                                      <p:cBhvr>
                                        <p:cTn id="7" dur="500"/>
                                        <p:tgtEl>
                                          <p:spTgt spid="271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a:extLst>
              <a:ext uri="{FF2B5EF4-FFF2-40B4-BE49-F238E27FC236}">
                <a16:creationId xmlns:a16="http://schemas.microsoft.com/office/drawing/2014/main" id="{D02EAA5B-9C21-4501-AED0-DDB365A7F390}"/>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250" y="1497013"/>
            <a:ext cx="8172450" cy="5143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6291" name="Rectangle 3">
            <a:extLst>
              <a:ext uri="{FF2B5EF4-FFF2-40B4-BE49-F238E27FC236}">
                <a16:creationId xmlns:a16="http://schemas.microsoft.com/office/drawing/2014/main" id="{5B4079AA-7322-4714-803C-DD0765A706A6}"/>
              </a:ext>
            </a:extLst>
          </p:cNvPr>
          <p:cNvSpPr>
            <a:spLocks noChangeArrowheads="1"/>
          </p:cNvSpPr>
          <p:nvPr/>
        </p:nvSpPr>
        <p:spPr bwMode="auto">
          <a:xfrm>
            <a:off x="771525" y="849313"/>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DIVERGENT BOUNDARIES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6291"/>
                                        </p:tgtEl>
                                        <p:attrNameLst>
                                          <p:attrName>style.visibility</p:attrName>
                                        </p:attrNameLst>
                                      </p:cBhvr>
                                      <p:to>
                                        <p:strVal val="visible"/>
                                      </p:to>
                                    </p:set>
                                    <p:animEffect transition="in" filter="dissolve">
                                      <p:cBhvr>
                                        <p:cTn id="7" dur="500"/>
                                        <p:tgtEl>
                                          <p:spTgt spid="396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9" name="Rectangle 3">
            <a:extLst>
              <a:ext uri="{FF2B5EF4-FFF2-40B4-BE49-F238E27FC236}">
                <a16:creationId xmlns:a16="http://schemas.microsoft.com/office/drawing/2014/main" id="{617FC23B-E36F-4D90-99E8-25E9D607C605}"/>
              </a:ext>
            </a:extLst>
          </p:cNvPr>
          <p:cNvSpPr>
            <a:spLocks noGrp="1" noChangeArrowheads="1"/>
          </p:cNvSpPr>
          <p:nvPr>
            <p:ph type="body" idx="1"/>
          </p:nvPr>
        </p:nvSpPr>
        <p:spPr>
          <a:xfrm>
            <a:off x="395288" y="1404938"/>
            <a:ext cx="8420100" cy="4535487"/>
          </a:xfrm>
        </p:spPr>
        <p:txBody>
          <a:bodyPr lIns="92869" tIns="46434" rIns="92869" bIns="46434"/>
          <a:lstStyle/>
          <a:p>
            <a:pPr marL="304800" indent="-304800" defTabSz="814388" eaLnBrk="1" hangingPunct="1"/>
            <a:r>
              <a:rPr lang="en-US" altLang="it-IT" sz="2400" b="1">
                <a:latin typeface="Calibri" panose="020F0502020204030204" pitchFamily="34" charset="0"/>
              </a:rPr>
              <a:t>Continuing divergence</a:t>
            </a:r>
          </a:p>
          <a:p>
            <a:pPr marL="661988" lvl="1" indent="-242888" defTabSz="814388" eaLnBrk="1" hangingPunct="1">
              <a:buSzPct val="75000"/>
            </a:pPr>
            <a:r>
              <a:rPr lang="en-US" altLang="it-IT" sz="2400">
                <a:latin typeface="Calibri" panose="020F0502020204030204" pitchFamily="34" charset="0"/>
              </a:rPr>
              <a:t>Widening sea</a:t>
            </a:r>
          </a:p>
          <a:p>
            <a:pPr marL="661988" lvl="1" indent="-242888" defTabSz="814388" eaLnBrk="1" hangingPunct="1">
              <a:buSzPct val="75000"/>
            </a:pPr>
            <a:r>
              <a:rPr lang="en-US" altLang="it-IT" sz="2400">
                <a:solidFill>
                  <a:schemeClr val="tx2"/>
                </a:solidFill>
                <a:latin typeface="Calibri" panose="020F0502020204030204" pitchFamily="34" charset="0"/>
              </a:rPr>
              <a:t>Mid-oceanic ridge system</a:t>
            </a:r>
          </a:p>
          <a:p>
            <a:pPr marL="1017588" lvl="2" indent="-203200" defTabSz="814388" eaLnBrk="1" hangingPunct="1">
              <a:buSzPct val="75000"/>
            </a:pPr>
            <a:r>
              <a:rPr lang="en-US" altLang="it-IT">
                <a:solidFill>
                  <a:schemeClr val="tx2"/>
                </a:solidFill>
                <a:latin typeface="Calibri" panose="020F0502020204030204" pitchFamily="34" charset="0"/>
              </a:rPr>
              <a:t>70,000 km in length; 30-35 km wide; 1-2 km deep</a:t>
            </a:r>
          </a:p>
          <a:p>
            <a:pPr marL="661988" lvl="1" indent="-242888" defTabSz="814388" eaLnBrk="1" hangingPunct="1">
              <a:buSzPct val="75000"/>
            </a:pPr>
            <a:r>
              <a:rPr lang="en-US" altLang="it-IT" sz="2400">
                <a:solidFill>
                  <a:schemeClr val="tx2"/>
                </a:solidFill>
                <a:latin typeface="Calibri" panose="020F0502020204030204" pitchFamily="34" charset="0"/>
              </a:rPr>
              <a:t>New crust formed at mid-oceanic ridge</a:t>
            </a:r>
          </a:p>
          <a:p>
            <a:pPr marL="1017588" lvl="2" indent="-203200" defTabSz="814388" eaLnBrk="1" hangingPunct="1">
              <a:buSzPct val="75000"/>
            </a:pPr>
            <a:r>
              <a:rPr lang="en-US" altLang="it-IT">
                <a:solidFill>
                  <a:schemeClr val="tx2"/>
                </a:solidFill>
                <a:latin typeface="Calibri" panose="020F0502020204030204" pitchFamily="34" charset="0"/>
              </a:rPr>
              <a:t>Ophiolite Sequence (FROM THE TOP DOWN)</a:t>
            </a:r>
          </a:p>
          <a:p>
            <a:pPr marL="1423988" lvl="3" indent="-203200" defTabSz="814388" eaLnBrk="1" hangingPunct="1">
              <a:buSzPct val="75000"/>
            </a:pPr>
            <a:r>
              <a:rPr lang="en-US" altLang="it-IT" sz="2400">
                <a:solidFill>
                  <a:schemeClr val="tx2"/>
                </a:solidFill>
                <a:latin typeface="Calibri" panose="020F0502020204030204" pitchFamily="34" charset="0"/>
              </a:rPr>
              <a:t>Pillow basalt </a:t>
            </a:r>
          </a:p>
          <a:p>
            <a:pPr marL="1423988" lvl="3" indent="-203200" defTabSz="814388" eaLnBrk="1" hangingPunct="1">
              <a:buSzPct val="75000"/>
            </a:pPr>
            <a:r>
              <a:rPr lang="en-US" altLang="it-IT" sz="2400">
                <a:solidFill>
                  <a:schemeClr val="tx2"/>
                </a:solidFill>
                <a:latin typeface="Calibri" panose="020F0502020204030204" pitchFamily="34" charset="0"/>
              </a:rPr>
              <a:t>sheeted dikes</a:t>
            </a:r>
          </a:p>
          <a:p>
            <a:pPr marL="1423988" lvl="3" indent="-203200" defTabSz="814388" eaLnBrk="1" hangingPunct="1">
              <a:buSzPct val="75000"/>
            </a:pPr>
            <a:r>
              <a:rPr lang="en-US" altLang="it-IT" sz="2400">
                <a:solidFill>
                  <a:schemeClr val="tx2"/>
                </a:solidFill>
                <a:latin typeface="Calibri" panose="020F0502020204030204" pitchFamily="34" charset="0"/>
              </a:rPr>
              <a:t>Layered Gabbro</a:t>
            </a:r>
          </a:p>
          <a:p>
            <a:pPr marL="1423988" lvl="3" indent="-203200" defTabSz="814388" eaLnBrk="1" hangingPunct="1">
              <a:buSzPct val="75000"/>
            </a:pPr>
            <a:r>
              <a:rPr lang="en-US" altLang="it-IT" sz="2400">
                <a:solidFill>
                  <a:schemeClr val="tx2"/>
                </a:solidFill>
                <a:latin typeface="Calibri" panose="020F0502020204030204" pitchFamily="34" charset="0"/>
              </a:rPr>
              <a:t>Peridotites: layered ultramafic rocks</a:t>
            </a:r>
          </a:p>
          <a:p>
            <a:pPr marL="1017588" lvl="2" indent="-203200" defTabSz="814388" eaLnBrk="1" hangingPunct="1">
              <a:buSzPct val="75000"/>
            </a:pPr>
            <a:endParaRPr lang="en-US" altLang="it-IT">
              <a:latin typeface="Calibri" panose="020F0502020204030204" pitchFamily="34" charset="0"/>
            </a:endParaRPr>
          </a:p>
        </p:txBody>
      </p:sp>
      <p:sp>
        <p:nvSpPr>
          <p:cNvPr id="398340" name="Rectangle 4">
            <a:extLst>
              <a:ext uri="{FF2B5EF4-FFF2-40B4-BE49-F238E27FC236}">
                <a16:creationId xmlns:a16="http://schemas.microsoft.com/office/drawing/2014/main" id="{3A9C48E8-E7BD-4CD4-9BBD-D767248F796B}"/>
              </a:ext>
            </a:extLst>
          </p:cNvPr>
          <p:cNvSpPr>
            <a:spLocks noChangeArrowheads="1"/>
          </p:cNvSpPr>
          <p:nvPr/>
        </p:nvSpPr>
        <p:spPr bwMode="auto">
          <a:xfrm>
            <a:off x="719138" y="925513"/>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DIVERGENT BOUNDARIES</a:t>
            </a:r>
          </a:p>
        </p:txBody>
      </p:sp>
      <p:sp>
        <p:nvSpPr>
          <p:cNvPr id="398342" name="Rectangle 6">
            <a:extLst>
              <a:ext uri="{FF2B5EF4-FFF2-40B4-BE49-F238E27FC236}">
                <a16:creationId xmlns:a16="http://schemas.microsoft.com/office/drawing/2014/main" id="{36CE6B7D-C5E7-4D8F-B90F-4B92FC934FED}"/>
              </a:ext>
            </a:extLst>
          </p:cNvPr>
          <p:cNvSpPr>
            <a:spLocks noChangeArrowheads="1"/>
          </p:cNvSpPr>
          <p:nvPr/>
        </p:nvSpPr>
        <p:spPr bwMode="auto">
          <a:xfrm>
            <a:off x="250825" y="5940425"/>
            <a:ext cx="856932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lstStyle>
            <a:lvl1pPr marL="342900" indent="-342900" defTabSz="814388">
              <a:spcBef>
                <a:spcPct val="20000"/>
              </a:spcBef>
              <a:buChar char="•"/>
              <a:defRPr sz="3200">
                <a:solidFill>
                  <a:schemeClr val="tx1"/>
                </a:solidFill>
                <a:latin typeface="Times New Roman" panose="02020603050405020304" pitchFamily="18" charset="0"/>
              </a:defRPr>
            </a:lvl1pPr>
            <a:lvl2pPr marL="661988" indent="-242888"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buSzPct val="75000"/>
            </a:pPr>
            <a:r>
              <a:rPr lang="en-US" altLang="it-IT" sz="2400" b="0">
                <a:solidFill>
                  <a:schemeClr val="tx2"/>
                </a:solidFill>
                <a:latin typeface="Calibri" panose="020F0502020204030204" pitchFamily="34" charset="0"/>
              </a:rPr>
              <a:t>Marine sediment  covers continental edges</a:t>
            </a:r>
            <a:endParaRPr lang="en-US" altLang="it-IT" sz="2400" b="0">
              <a:latin typeface="Calibri" panose="020F0502020204030204" pitchFamily="34" charset="0"/>
            </a:endParaRPr>
          </a:p>
          <a:p>
            <a:pPr lvl="1" eaLnBrk="1" hangingPunct="1">
              <a:buSzPct val="75000"/>
            </a:pPr>
            <a:r>
              <a:rPr lang="en-US" altLang="it-IT" sz="2400" b="0">
                <a:solidFill>
                  <a:schemeClr val="tx2"/>
                </a:solidFill>
                <a:latin typeface="Calibri" panose="020F0502020204030204" pitchFamily="34" charset="0"/>
              </a:rPr>
              <a:t>Passive continental margin</a:t>
            </a:r>
            <a:endParaRPr lang="en-US" altLang="it-IT" sz="2400" b="0">
              <a:latin typeface="Calibri" panose="020F0502020204030204" pitchFamily="34" charset="0"/>
            </a:endParaRPr>
          </a:p>
          <a:p>
            <a:pPr lvl="1" eaLnBrk="1" hangingPunct="1">
              <a:buSzPct val="75000"/>
            </a:pPr>
            <a:endParaRPr lang="en-US" altLang="it-IT" sz="2400" b="0">
              <a:latin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8340"/>
                                        </p:tgtEl>
                                        <p:attrNameLst>
                                          <p:attrName>style.visibility</p:attrName>
                                        </p:attrNameLst>
                                      </p:cBhvr>
                                      <p:to>
                                        <p:strVal val="visible"/>
                                      </p:to>
                                    </p:set>
                                    <p:animEffect transition="in" filter="dissolve">
                                      <p:cBhvr>
                                        <p:cTn id="7" dur="500"/>
                                        <p:tgtEl>
                                          <p:spTgt spid="398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98339">
                                            <p:txEl>
                                              <p:pRg st="0" end="0"/>
                                            </p:txEl>
                                          </p:spTgt>
                                        </p:tgtEl>
                                        <p:attrNameLst>
                                          <p:attrName>style.visibility</p:attrName>
                                        </p:attrNameLst>
                                      </p:cBhvr>
                                      <p:to>
                                        <p:strVal val="visible"/>
                                      </p:to>
                                    </p:set>
                                    <p:animEffect transition="in" filter="dissolve">
                                      <p:cBhvr>
                                        <p:cTn id="12" dur="500"/>
                                        <p:tgtEl>
                                          <p:spTgt spid="3983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98339">
                                            <p:txEl>
                                              <p:pRg st="1" end="1"/>
                                            </p:txEl>
                                          </p:spTgt>
                                        </p:tgtEl>
                                        <p:attrNameLst>
                                          <p:attrName>style.visibility</p:attrName>
                                        </p:attrNameLst>
                                      </p:cBhvr>
                                      <p:to>
                                        <p:strVal val="visible"/>
                                      </p:to>
                                    </p:set>
                                    <p:animEffect transition="in" filter="dissolve">
                                      <p:cBhvr>
                                        <p:cTn id="17" dur="500"/>
                                        <p:tgtEl>
                                          <p:spTgt spid="39833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98339">
                                            <p:txEl>
                                              <p:pRg st="2" end="2"/>
                                            </p:txEl>
                                          </p:spTgt>
                                        </p:tgtEl>
                                        <p:attrNameLst>
                                          <p:attrName>style.visibility</p:attrName>
                                        </p:attrNameLst>
                                      </p:cBhvr>
                                      <p:to>
                                        <p:strVal val="visible"/>
                                      </p:to>
                                    </p:set>
                                    <p:animEffect transition="in" filter="dissolve">
                                      <p:cBhvr>
                                        <p:cTn id="22" dur="500"/>
                                        <p:tgtEl>
                                          <p:spTgt spid="398339">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98339">
                                            <p:txEl>
                                              <p:pRg st="3" end="3"/>
                                            </p:txEl>
                                          </p:spTgt>
                                        </p:tgtEl>
                                        <p:attrNameLst>
                                          <p:attrName>style.visibility</p:attrName>
                                        </p:attrNameLst>
                                      </p:cBhvr>
                                      <p:to>
                                        <p:strVal val="visible"/>
                                      </p:to>
                                    </p:set>
                                    <p:animEffect transition="in" filter="dissolve">
                                      <p:cBhvr>
                                        <p:cTn id="25" dur="500"/>
                                        <p:tgtEl>
                                          <p:spTgt spid="398339">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98339">
                                            <p:txEl>
                                              <p:pRg st="4" end="4"/>
                                            </p:txEl>
                                          </p:spTgt>
                                        </p:tgtEl>
                                        <p:attrNameLst>
                                          <p:attrName>style.visibility</p:attrName>
                                        </p:attrNameLst>
                                      </p:cBhvr>
                                      <p:to>
                                        <p:strVal val="visible"/>
                                      </p:to>
                                    </p:set>
                                    <p:animEffect transition="in" filter="dissolve">
                                      <p:cBhvr>
                                        <p:cTn id="30" dur="500"/>
                                        <p:tgtEl>
                                          <p:spTgt spid="398339">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398339">
                                            <p:txEl>
                                              <p:pRg st="5" end="5"/>
                                            </p:txEl>
                                          </p:spTgt>
                                        </p:tgtEl>
                                        <p:attrNameLst>
                                          <p:attrName>style.visibility</p:attrName>
                                        </p:attrNameLst>
                                      </p:cBhvr>
                                      <p:to>
                                        <p:strVal val="visible"/>
                                      </p:to>
                                    </p:set>
                                    <p:animEffect transition="in" filter="dissolve">
                                      <p:cBhvr>
                                        <p:cTn id="35" dur="500"/>
                                        <p:tgtEl>
                                          <p:spTgt spid="398339">
                                            <p:txEl>
                                              <p:pRg st="5" end="5"/>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398339">
                                            <p:txEl>
                                              <p:pRg st="6" end="6"/>
                                            </p:txEl>
                                          </p:spTgt>
                                        </p:tgtEl>
                                        <p:attrNameLst>
                                          <p:attrName>style.visibility</p:attrName>
                                        </p:attrNameLst>
                                      </p:cBhvr>
                                      <p:to>
                                        <p:strVal val="visible"/>
                                      </p:to>
                                    </p:set>
                                    <p:animEffect transition="in" filter="dissolve">
                                      <p:cBhvr>
                                        <p:cTn id="38" dur="500"/>
                                        <p:tgtEl>
                                          <p:spTgt spid="398339">
                                            <p:txEl>
                                              <p:pRg st="6" end="6"/>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398339">
                                            <p:txEl>
                                              <p:pRg st="7" end="7"/>
                                            </p:txEl>
                                          </p:spTgt>
                                        </p:tgtEl>
                                        <p:attrNameLst>
                                          <p:attrName>style.visibility</p:attrName>
                                        </p:attrNameLst>
                                      </p:cBhvr>
                                      <p:to>
                                        <p:strVal val="visible"/>
                                      </p:to>
                                    </p:set>
                                    <p:animEffect transition="in" filter="dissolve">
                                      <p:cBhvr>
                                        <p:cTn id="41" dur="500"/>
                                        <p:tgtEl>
                                          <p:spTgt spid="398339">
                                            <p:txEl>
                                              <p:pRg st="7" end="7"/>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398339">
                                            <p:txEl>
                                              <p:pRg st="8" end="8"/>
                                            </p:txEl>
                                          </p:spTgt>
                                        </p:tgtEl>
                                        <p:attrNameLst>
                                          <p:attrName>style.visibility</p:attrName>
                                        </p:attrNameLst>
                                      </p:cBhvr>
                                      <p:to>
                                        <p:strVal val="visible"/>
                                      </p:to>
                                    </p:set>
                                    <p:animEffect transition="in" filter="dissolve">
                                      <p:cBhvr>
                                        <p:cTn id="44" dur="500"/>
                                        <p:tgtEl>
                                          <p:spTgt spid="398339">
                                            <p:txEl>
                                              <p:pRg st="8" end="8"/>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398339">
                                            <p:txEl>
                                              <p:pRg st="9" end="9"/>
                                            </p:txEl>
                                          </p:spTgt>
                                        </p:tgtEl>
                                        <p:attrNameLst>
                                          <p:attrName>style.visibility</p:attrName>
                                        </p:attrNameLst>
                                      </p:cBhvr>
                                      <p:to>
                                        <p:strVal val="visible"/>
                                      </p:to>
                                    </p:set>
                                    <p:animEffect transition="in" filter="dissolve">
                                      <p:cBhvr>
                                        <p:cTn id="47" dur="500"/>
                                        <p:tgtEl>
                                          <p:spTgt spid="398339">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398342">
                                            <p:txEl>
                                              <p:pRg st="0" end="0"/>
                                            </p:txEl>
                                          </p:spTgt>
                                        </p:tgtEl>
                                        <p:attrNameLst>
                                          <p:attrName>style.visibility</p:attrName>
                                        </p:attrNameLst>
                                      </p:cBhvr>
                                      <p:to>
                                        <p:strVal val="visible"/>
                                      </p:to>
                                    </p:set>
                                    <p:animEffect transition="in" filter="dissolve">
                                      <p:cBhvr>
                                        <p:cTn id="52" dur="500"/>
                                        <p:tgtEl>
                                          <p:spTgt spid="398342">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398342">
                                            <p:txEl>
                                              <p:pRg st="1" end="1"/>
                                            </p:txEl>
                                          </p:spTgt>
                                        </p:tgtEl>
                                        <p:attrNameLst>
                                          <p:attrName>style.visibility</p:attrName>
                                        </p:attrNameLst>
                                      </p:cBhvr>
                                      <p:to>
                                        <p:strVal val="visible"/>
                                      </p:to>
                                    </p:set>
                                    <p:animEffect transition="in" filter="dissolve">
                                      <p:cBhvr>
                                        <p:cTn id="57" dur="500"/>
                                        <p:tgtEl>
                                          <p:spTgt spid="3983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a:extLst>
              <a:ext uri="{FF2B5EF4-FFF2-40B4-BE49-F238E27FC236}">
                <a16:creationId xmlns:a16="http://schemas.microsoft.com/office/drawing/2014/main" id="{466F8CA0-A19E-4336-84B8-9B7A97F70E9B}"/>
              </a:ext>
            </a:extLst>
          </p:cNvPr>
          <p:cNvSpPr>
            <a:spLocks noChangeArrowheads="1"/>
          </p:cNvSpPr>
          <p:nvPr/>
        </p:nvSpPr>
        <p:spPr bwMode="auto">
          <a:xfrm>
            <a:off x="684213" y="6302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solidFill>
                  <a:schemeClr val="tx2"/>
                </a:solidFill>
                <a:latin typeface="Calibri" panose="020F0502020204030204" pitchFamily="34" charset="0"/>
              </a:rPr>
              <a:t>Age of Oceanic Crust</a:t>
            </a:r>
          </a:p>
        </p:txBody>
      </p:sp>
      <p:pic>
        <p:nvPicPr>
          <p:cNvPr id="303107" name="Picture 3" descr="age-ocean">
            <a:extLst>
              <a:ext uri="{FF2B5EF4-FFF2-40B4-BE49-F238E27FC236}">
                <a16:creationId xmlns:a16="http://schemas.microsoft.com/office/drawing/2014/main" id="{3D31CEFC-A3E5-4EB0-A94E-4AB8BABFE8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9763" y="1627188"/>
            <a:ext cx="7777162"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3106"/>
                                        </p:tgtEl>
                                        <p:attrNameLst>
                                          <p:attrName>style.visibility</p:attrName>
                                        </p:attrNameLst>
                                      </p:cBhvr>
                                      <p:to>
                                        <p:strVal val="visible"/>
                                      </p:to>
                                    </p:set>
                                    <p:animEffect transition="in" filter="dissolve">
                                      <p:cBhvr>
                                        <p:cTn id="7" dur="500"/>
                                        <p:tgtEl>
                                          <p:spTgt spid="303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3107"/>
                                        </p:tgtEl>
                                        <p:attrNameLst>
                                          <p:attrName>style.visibility</p:attrName>
                                        </p:attrNameLst>
                                      </p:cBhvr>
                                      <p:to>
                                        <p:strVal val="visible"/>
                                      </p:to>
                                    </p:set>
                                    <p:animEffect transition="in" filter="dissolve">
                                      <p:cBhvr>
                                        <p:cTn id="12" dur="500"/>
                                        <p:tgtEl>
                                          <p:spTgt spid="303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23CDD-6A95-4715-A02E-D5ED0A15A0AC}"/>
              </a:ext>
            </a:extLst>
          </p:cNvPr>
          <p:cNvSpPr>
            <a:spLocks noGrp="1" noChangeArrowheads="1"/>
          </p:cNvSpPr>
          <p:nvPr>
            <p:ph type="title" idx="4294967295"/>
          </p:nvPr>
        </p:nvSpPr>
        <p:spPr>
          <a:xfrm>
            <a:off x="838200" y="776288"/>
            <a:ext cx="7772400" cy="914400"/>
          </a:xfrm>
        </p:spPr>
        <p:txBody>
          <a:bodyPr/>
          <a:lstStyle/>
          <a:p>
            <a:pPr eaLnBrk="1" hangingPunct="1"/>
            <a:r>
              <a:rPr lang="en-US" altLang="it-IT" sz="2800">
                <a:latin typeface="Calibri" panose="020F0502020204030204" pitchFamily="34" charset="0"/>
              </a:rPr>
              <a:t>Divergent Boundary – Iceland</a:t>
            </a:r>
          </a:p>
        </p:txBody>
      </p:sp>
      <p:pic>
        <p:nvPicPr>
          <p:cNvPr id="296963" name="Picture 2" descr="Diverging Plate Boundaries">
            <a:extLst>
              <a:ext uri="{FF2B5EF4-FFF2-40B4-BE49-F238E27FC236}">
                <a16:creationId xmlns:a16="http://schemas.microsoft.com/office/drawing/2014/main" id="{D59D1C89-C3EC-4EFF-9942-8276B6CB7B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838" y="1635125"/>
            <a:ext cx="4373562"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Rectangle 4">
            <a:extLst>
              <a:ext uri="{FF2B5EF4-FFF2-40B4-BE49-F238E27FC236}">
                <a16:creationId xmlns:a16="http://schemas.microsoft.com/office/drawing/2014/main" id="{181CFFCE-5D25-42F1-BF8D-3FC76B7D5E82}"/>
              </a:ext>
            </a:extLst>
          </p:cNvPr>
          <p:cNvSpPr>
            <a:spLocks noChangeArrowheads="1"/>
          </p:cNvSpPr>
          <p:nvPr/>
        </p:nvSpPr>
        <p:spPr bwMode="auto">
          <a:xfrm>
            <a:off x="1981200" y="62865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b="0">
                <a:latin typeface="Arial" panose="020B0604020202020204" pitchFamily="34" charset="0"/>
                <a:hlinkClick r:id="rId3"/>
              </a:rPr>
              <a:t>http://pubs.usgs.gov/gip/dynamic/understanding.html</a:t>
            </a:r>
            <a:r>
              <a:rPr lang="en-US" altLang="it-IT" sz="1800" b="0">
                <a:latin typeface="Arial" panose="020B0604020202020204" pitchFamily="34" charset="0"/>
              </a:rPr>
              <a:t> </a:t>
            </a:r>
          </a:p>
        </p:txBody>
      </p:sp>
      <p:pic>
        <p:nvPicPr>
          <p:cNvPr id="197637" name="Picture 3">
            <a:extLst>
              <a:ext uri="{FF2B5EF4-FFF2-40B4-BE49-F238E27FC236}">
                <a16:creationId xmlns:a16="http://schemas.microsoft.com/office/drawing/2014/main" id="{738EBB9B-2AC1-4AEA-85A2-A51CC1ACD1F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65738" y="3900488"/>
            <a:ext cx="33813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8" name="Picture 5">
            <a:extLst>
              <a:ext uri="{FF2B5EF4-FFF2-40B4-BE49-F238E27FC236}">
                <a16:creationId xmlns:a16="http://schemas.microsoft.com/office/drawing/2014/main" id="{70320EF1-B7FB-4BB9-9035-9A5A5326B24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00713" y="1690688"/>
            <a:ext cx="2513012"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6963"/>
                                        </p:tgtEl>
                                        <p:attrNameLst>
                                          <p:attrName>style.visibility</p:attrName>
                                        </p:attrNameLst>
                                      </p:cBhvr>
                                      <p:to>
                                        <p:strVal val="visible"/>
                                      </p:to>
                                    </p:set>
                                    <p:animEffect transition="in" filter="dissolve">
                                      <p:cBhvr>
                                        <p:cTn id="12" dur="500"/>
                                        <p:tgtEl>
                                          <p:spTgt spid="296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83B2B-5C25-474B-A745-1D09E104F1C3}"/>
              </a:ext>
            </a:extLst>
          </p:cNvPr>
          <p:cNvSpPr>
            <a:spLocks noGrp="1"/>
          </p:cNvSpPr>
          <p:nvPr>
            <p:ph type="title"/>
          </p:nvPr>
        </p:nvSpPr>
        <p:spPr>
          <a:xfrm>
            <a:off x="-107950" y="736600"/>
            <a:ext cx="9144000" cy="1201738"/>
          </a:xfrm>
        </p:spPr>
        <p:txBody>
          <a:bodyPr>
            <a:normAutofit/>
          </a:bodyPr>
          <a:lstStyle/>
          <a:p>
            <a:pPr>
              <a:defRPr/>
            </a:pPr>
            <a:r>
              <a:rPr lang="it-IT" sz="3628" b="1" dirty="0">
                <a:latin typeface="+mn-lt"/>
              </a:rPr>
              <a:t>Faglia normale</a:t>
            </a:r>
          </a:p>
        </p:txBody>
      </p:sp>
      <p:pic>
        <p:nvPicPr>
          <p:cNvPr id="198659" name="Content Placeholder 5">
            <a:extLst>
              <a:ext uri="{FF2B5EF4-FFF2-40B4-BE49-F238E27FC236}">
                <a16:creationId xmlns:a16="http://schemas.microsoft.com/office/drawing/2014/main" id="{3AA56E5F-15C1-4D23-AB2D-09AD03FCC26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227138" y="1770063"/>
            <a:ext cx="6064250" cy="4838700"/>
          </a:xfrm>
        </p:spPr>
      </p:pic>
      <p:pic>
        <p:nvPicPr>
          <p:cNvPr id="198660" name="Picture 6">
            <a:extLst>
              <a:ext uri="{FF2B5EF4-FFF2-40B4-BE49-F238E27FC236}">
                <a16:creationId xmlns:a16="http://schemas.microsoft.com/office/drawing/2014/main" id="{82961DF5-54ED-4905-977B-D8FAD16A1DF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7900" y="4700588"/>
            <a:ext cx="27844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ttore 1 7">
            <a:extLst>
              <a:ext uri="{FF2B5EF4-FFF2-40B4-BE49-F238E27FC236}">
                <a16:creationId xmlns:a16="http://schemas.microsoft.com/office/drawing/2014/main" id="{62DEA7FD-4195-40EF-8A86-08B852B96011}"/>
              </a:ext>
            </a:extLst>
          </p:cNvPr>
          <p:cNvCxnSpPr/>
          <p:nvPr/>
        </p:nvCxnSpPr>
        <p:spPr>
          <a:xfrm>
            <a:off x="3021013" y="2724150"/>
            <a:ext cx="2684462" cy="2932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080D5724-F4EF-43C2-9237-A582312126B8}"/>
              </a:ext>
            </a:extLst>
          </p:cNvPr>
          <p:cNvCxnSpPr/>
          <p:nvPr/>
        </p:nvCxnSpPr>
        <p:spPr>
          <a:xfrm flipH="1" flipV="1">
            <a:off x="3813175" y="3695700"/>
            <a:ext cx="744538" cy="8731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70C39BE6-285E-448A-B04F-457A6C96147D}"/>
              </a:ext>
            </a:extLst>
          </p:cNvPr>
          <p:cNvCxnSpPr/>
          <p:nvPr/>
        </p:nvCxnSpPr>
        <p:spPr>
          <a:xfrm>
            <a:off x="4038600" y="3652838"/>
            <a:ext cx="661988" cy="7731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7" name="Rectangle 3">
            <a:extLst>
              <a:ext uri="{FF2B5EF4-FFF2-40B4-BE49-F238E27FC236}">
                <a16:creationId xmlns:a16="http://schemas.microsoft.com/office/drawing/2014/main" id="{5DF3CBE9-2CC6-4AE2-84C3-6E75490E174E}"/>
              </a:ext>
            </a:extLst>
          </p:cNvPr>
          <p:cNvSpPr>
            <a:spLocks noGrp="1" noChangeArrowheads="1"/>
          </p:cNvSpPr>
          <p:nvPr>
            <p:ph type="body" idx="1"/>
          </p:nvPr>
        </p:nvSpPr>
        <p:spPr>
          <a:xfrm>
            <a:off x="900113" y="1895475"/>
            <a:ext cx="7804150" cy="3663950"/>
          </a:xfrm>
        </p:spPr>
        <p:txBody>
          <a:bodyPr lIns="92869" tIns="46434" rIns="92869" bIns="46434"/>
          <a:lstStyle/>
          <a:p>
            <a:pPr marL="304800" indent="-304800" defTabSz="814388" eaLnBrk="1" hangingPunct="1"/>
            <a:r>
              <a:rPr lang="en-US" altLang="it-IT" sz="2400" b="1">
                <a:solidFill>
                  <a:schemeClr val="tx2"/>
                </a:solidFill>
                <a:latin typeface="Calibri" panose="020F0502020204030204" pitchFamily="34" charset="0"/>
              </a:rPr>
              <a:t>During break up of a continent</a:t>
            </a:r>
          </a:p>
          <a:p>
            <a:pPr marL="661988" lvl="1" indent="-242888" defTabSz="814388" eaLnBrk="1" hangingPunct="1">
              <a:buSzPct val="75000"/>
            </a:pPr>
            <a:r>
              <a:rPr lang="en-US" altLang="it-IT" sz="2400">
                <a:solidFill>
                  <a:schemeClr val="tx2"/>
                </a:solidFill>
                <a:latin typeface="Calibri" panose="020F0502020204030204" pitchFamily="34" charset="0"/>
              </a:rPr>
              <a:t>Rifting, basaltic eruptions (Flood Basalts), uplifting</a:t>
            </a:r>
          </a:p>
          <a:p>
            <a:pPr marL="661988" lvl="1" indent="-242888" defTabSz="814388" eaLnBrk="1" hangingPunct="1">
              <a:buSzPct val="75000"/>
            </a:pPr>
            <a:r>
              <a:rPr lang="en-US" altLang="it-IT" sz="2400">
                <a:solidFill>
                  <a:schemeClr val="tx2"/>
                </a:solidFill>
                <a:latin typeface="Calibri" panose="020F0502020204030204" pitchFamily="34" charset="0"/>
              </a:rPr>
              <a:t>Extension- normal faults, rift  valley (graben) forms</a:t>
            </a:r>
          </a:p>
          <a:p>
            <a:pPr marL="661988" lvl="1" indent="-242888" defTabSz="814388" eaLnBrk="1" hangingPunct="1">
              <a:buSzPct val="75000"/>
            </a:pPr>
            <a:r>
              <a:rPr lang="en-US" altLang="it-IT" sz="2400">
                <a:solidFill>
                  <a:schemeClr val="tx2"/>
                </a:solidFill>
                <a:latin typeface="Calibri" panose="020F0502020204030204" pitchFamily="34" charset="0"/>
              </a:rPr>
              <a:t>Shallow focus earthquakes</a:t>
            </a:r>
            <a:endParaRPr lang="en-US" altLang="it-IT" sz="2400">
              <a:latin typeface="Calibri" panose="020F0502020204030204" pitchFamily="34" charset="0"/>
            </a:endParaRPr>
          </a:p>
          <a:p>
            <a:pPr marL="304800" indent="-304800" defTabSz="814388" eaLnBrk="1" hangingPunct="1"/>
            <a:r>
              <a:rPr lang="en-US" altLang="it-IT" sz="2400" b="1">
                <a:latin typeface="Calibri" panose="020F0502020204030204" pitchFamily="34" charset="0"/>
              </a:rPr>
              <a:t>Continental crust separates</a:t>
            </a:r>
          </a:p>
          <a:p>
            <a:pPr marL="661988" lvl="1" indent="-242888" defTabSz="814388" eaLnBrk="1" hangingPunct="1">
              <a:buSzPct val="75000"/>
            </a:pPr>
            <a:r>
              <a:rPr lang="en-US" altLang="it-IT" sz="2400">
                <a:latin typeface="Calibri" panose="020F0502020204030204" pitchFamily="34" charset="0"/>
              </a:rPr>
              <a:t>Fault blocks along edges</a:t>
            </a:r>
          </a:p>
          <a:p>
            <a:pPr marL="661988" lvl="1" indent="-242888" defTabSz="814388" eaLnBrk="1" hangingPunct="1">
              <a:buSzPct val="75000"/>
            </a:pPr>
            <a:r>
              <a:rPr lang="en-US" altLang="it-IT" sz="2400">
                <a:latin typeface="Calibri" panose="020F0502020204030204" pitchFamily="34" charset="0"/>
              </a:rPr>
              <a:t>Oceanic crust created</a:t>
            </a:r>
          </a:p>
          <a:p>
            <a:pPr marL="661988" lvl="1" indent="-242888" defTabSz="814388" eaLnBrk="1" hangingPunct="1">
              <a:buSzPct val="75000"/>
            </a:pPr>
            <a:r>
              <a:rPr lang="en-US" altLang="it-IT" sz="2400">
                <a:latin typeface="Calibri" panose="020F0502020204030204" pitchFamily="34" charset="0"/>
              </a:rPr>
              <a:t>Rock salt may develop in rift</a:t>
            </a:r>
          </a:p>
        </p:txBody>
      </p:sp>
      <p:sp>
        <p:nvSpPr>
          <p:cNvPr id="400389" name="Rectangle 5">
            <a:extLst>
              <a:ext uri="{FF2B5EF4-FFF2-40B4-BE49-F238E27FC236}">
                <a16:creationId xmlns:a16="http://schemas.microsoft.com/office/drawing/2014/main" id="{C67F1FC9-A64E-4923-970F-44794764BDBB}"/>
              </a:ext>
            </a:extLst>
          </p:cNvPr>
          <p:cNvSpPr>
            <a:spLocks noChangeArrowheads="1"/>
          </p:cNvSpPr>
          <p:nvPr/>
        </p:nvSpPr>
        <p:spPr bwMode="auto">
          <a:xfrm>
            <a:off x="755650" y="979488"/>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DIVERGENT BOUNDARIES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0389"/>
                                        </p:tgtEl>
                                        <p:attrNameLst>
                                          <p:attrName>style.visibility</p:attrName>
                                        </p:attrNameLst>
                                      </p:cBhvr>
                                      <p:to>
                                        <p:strVal val="visible"/>
                                      </p:to>
                                    </p:set>
                                    <p:animEffect transition="in" filter="dissolve">
                                      <p:cBhvr>
                                        <p:cTn id="7" dur="500"/>
                                        <p:tgtEl>
                                          <p:spTgt spid="4003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0387">
                                            <p:txEl>
                                              <p:pRg st="1" end="1"/>
                                            </p:txEl>
                                          </p:spTgt>
                                        </p:tgtEl>
                                        <p:attrNameLst>
                                          <p:attrName>style.visibility</p:attrName>
                                        </p:attrNameLst>
                                      </p:cBhvr>
                                      <p:to>
                                        <p:strVal val="visible"/>
                                      </p:to>
                                    </p:set>
                                    <p:animEffect transition="in" filter="dissolve">
                                      <p:cBhvr>
                                        <p:cTn id="12" dur="500"/>
                                        <p:tgtEl>
                                          <p:spTgt spid="400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00387">
                                            <p:txEl>
                                              <p:pRg st="2" end="2"/>
                                            </p:txEl>
                                          </p:spTgt>
                                        </p:tgtEl>
                                        <p:attrNameLst>
                                          <p:attrName>style.visibility</p:attrName>
                                        </p:attrNameLst>
                                      </p:cBhvr>
                                      <p:to>
                                        <p:strVal val="visible"/>
                                      </p:to>
                                    </p:set>
                                    <p:animEffect transition="in" filter="dissolve">
                                      <p:cBhvr>
                                        <p:cTn id="17" dur="500"/>
                                        <p:tgtEl>
                                          <p:spTgt spid="4003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00387">
                                            <p:txEl>
                                              <p:pRg st="3" end="3"/>
                                            </p:txEl>
                                          </p:spTgt>
                                        </p:tgtEl>
                                        <p:attrNameLst>
                                          <p:attrName>style.visibility</p:attrName>
                                        </p:attrNameLst>
                                      </p:cBhvr>
                                      <p:to>
                                        <p:strVal val="visible"/>
                                      </p:to>
                                    </p:set>
                                    <p:animEffect transition="in" filter="dissolve">
                                      <p:cBhvr>
                                        <p:cTn id="22" dur="500"/>
                                        <p:tgtEl>
                                          <p:spTgt spid="4003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00387">
                                            <p:txEl>
                                              <p:pRg st="4" end="4"/>
                                            </p:txEl>
                                          </p:spTgt>
                                        </p:tgtEl>
                                        <p:attrNameLst>
                                          <p:attrName>style.visibility</p:attrName>
                                        </p:attrNameLst>
                                      </p:cBhvr>
                                      <p:to>
                                        <p:strVal val="visible"/>
                                      </p:to>
                                    </p:set>
                                    <p:animEffect transition="in" filter="dissolve">
                                      <p:cBhvr>
                                        <p:cTn id="27" dur="500"/>
                                        <p:tgtEl>
                                          <p:spTgt spid="4003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00387">
                                            <p:txEl>
                                              <p:pRg st="5" end="5"/>
                                            </p:txEl>
                                          </p:spTgt>
                                        </p:tgtEl>
                                        <p:attrNameLst>
                                          <p:attrName>style.visibility</p:attrName>
                                        </p:attrNameLst>
                                      </p:cBhvr>
                                      <p:to>
                                        <p:strVal val="visible"/>
                                      </p:to>
                                    </p:set>
                                    <p:animEffect transition="in" filter="dissolve">
                                      <p:cBhvr>
                                        <p:cTn id="32" dur="500"/>
                                        <p:tgtEl>
                                          <p:spTgt spid="40038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00387">
                                            <p:txEl>
                                              <p:pRg st="6" end="6"/>
                                            </p:txEl>
                                          </p:spTgt>
                                        </p:tgtEl>
                                        <p:attrNameLst>
                                          <p:attrName>style.visibility</p:attrName>
                                        </p:attrNameLst>
                                      </p:cBhvr>
                                      <p:to>
                                        <p:strVal val="visible"/>
                                      </p:to>
                                    </p:set>
                                    <p:animEffect transition="in" filter="dissolve">
                                      <p:cBhvr>
                                        <p:cTn id="37" dur="500"/>
                                        <p:tgtEl>
                                          <p:spTgt spid="40038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00387">
                                            <p:txEl>
                                              <p:pRg st="7" end="7"/>
                                            </p:txEl>
                                          </p:spTgt>
                                        </p:tgtEl>
                                        <p:attrNameLst>
                                          <p:attrName>style.visibility</p:attrName>
                                        </p:attrNameLst>
                                      </p:cBhvr>
                                      <p:to>
                                        <p:strVal val="visible"/>
                                      </p:to>
                                    </p:set>
                                    <p:animEffect transition="in" filter="dissolve">
                                      <p:cBhvr>
                                        <p:cTn id="42" dur="500"/>
                                        <p:tgtEl>
                                          <p:spTgt spid="4003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8" name="Rectangle 4">
            <a:extLst>
              <a:ext uri="{FF2B5EF4-FFF2-40B4-BE49-F238E27FC236}">
                <a16:creationId xmlns:a16="http://schemas.microsoft.com/office/drawing/2014/main" id="{7A64328C-BD54-4F0D-A6B9-777269C9614E}"/>
              </a:ext>
            </a:extLst>
          </p:cNvPr>
          <p:cNvSpPr>
            <a:spLocks noChangeArrowheads="1"/>
          </p:cNvSpPr>
          <p:nvPr/>
        </p:nvSpPr>
        <p:spPr bwMode="auto">
          <a:xfrm>
            <a:off x="539750" y="1130300"/>
            <a:ext cx="37099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200" b="0">
                <a:latin typeface="Calibri" panose="020F0502020204030204" pitchFamily="34" charset="0"/>
                <a:ea typeface="ＭＳ Ｐゴシック" panose="020B0600070205080204" pitchFamily="34" charset="-128"/>
              </a:rPr>
              <a:t>The composition of the mantle</a:t>
            </a:r>
          </a:p>
        </p:txBody>
      </p:sp>
      <p:pic>
        <p:nvPicPr>
          <p:cNvPr id="122883" name="Picture 5">
            <a:extLst>
              <a:ext uri="{FF2B5EF4-FFF2-40B4-BE49-F238E27FC236}">
                <a16:creationId xmlns:a16="http://schemas.microsoft.com/office/drawing/2014/main" id="{6FD46408-87A4-4C3C-BB08-A6CA4A6D41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4288" y="1979613"/>
            <a:ext cx="3821112"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6788"/>
                                        </p:tgtEl>
                                        <p:attrNameLst>
                                          <p:attrName>style.visibility</p:attrName>
                                        </p:attrNameLst>
                                      </p:cBhvr>
                                      <p:to>
                                        <p:strVal val="visible"/>
                                      </p:to>
                                    </p:set>
                                    <p:animEffect transition="in" filter="dissolve">
                                      <p:cBhvr>
                                        <p:cTn id="7" dur="500"/>
                                        <p:tgtEl>
                                          <p:spTgt spid="246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a:extLst>
              <a:ext uri="{FF2B5EF4-FFF2-40B4-BE49-F238E27FC236}">
                <a16:creationId xmlns:a16="http://schemas.microsoft.com/office/drawing/2014/main" id="{C880E30E-6007-4E44-9050-82E9B10D7557}"/>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1362075"/>
            <a:ext cx="8172450" cy="5286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2435" name="Rectangle 3">
            <a:extLst>
              <a:ext uri="{FF2B5EF4-FFF2-40B4-BE49-F238E27FC236}">
                <a16:creationId xmlns:a16="http://schemas.microsoft.com/office/drawing/2014/main" id="{840380C0-C048-41F6-A856-254228D593EF}"/>
              </a:ext>
            </a:extLst>
          </p:cNvPr>
          <p:cNvSpPr>
            <a:spLocks noChangeArrowheads="1"/>
          </p:cNvSpPr>
          <p:nvPr/>
        </p:nvSpPr>
        <p:spPr bwMode="auto">
          <a:xfrm>
            <a:off x="747713" y="795338"/>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Break up of a continent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2435"/>
                                        </p:tgtEl>
                                        <p:attrNameLst>
                                          <p:attrName>style.visibility</p:attrName>
                                        </p:attrNameLst>
                                      </p:cBhvr>
                                      <p:to>
                                        <p:strVal val="visible"/>
                                      </p:to>
                                    </p:set>
                                    <p:animEffect transition="in" filter="dissolve">
                                      <p:cBhvr>
                                        <p:cTn id="7" dur="500"/>
                                        <p:tgtEl>
                                          <p:spTgt spid="402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2434"/>
                                        </p:tgtEl>
                                        <p:attrNameLst>
                                          <p:attrName>style.visibility</p:attrName>
                                        </p:attrNameLst>
                                      </p:cBhvr>
                                      <p:to>
                                        <p:strVal val="visible"/>
                                      </p:to>
                                    </p:set>
                                    <p:animEffect transition="in" filter="dissolve">
                                      <p:cBhvr>
                                        <p:cTn id="12" dur="500"/>
                                        <p:tgtEl>
                                          <p:spTgt spid="402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a:extLst>
              <a:ext uri="{FF2B5EF4-FFF2-40B4-BE49-F238E27FC236}">
                <a16:creationId xmlns:a16="http://schemas.microsoft.com/office/drawing/2014/main" id="{F81F355D-7F42-4FFC-98D8-489277B09984}"/>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188" y="1638300"/>
            <a:ext cx="8137525" cy="4927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3459" name="Rectangle 3">
            <a:extLst>
              <a:ext uri="{FF2B5EF4-FFF2-40B4-BE49-F238E27FC236}">
                <a16:creationId xmlns:a16="http://schemas.microsoft.com/office/drawing/2014/main" id="{5984D2B8-6B41-49DC-8FCC-A601DC0E4E93}"/>
              </a:ext>
            </a:extLst>
          </p:cNvPr>
          <p:cNvSpPr>
            <a:spLocks noChangeArrowheads="1"/>
          </p:cNvSpPr>
          <p:nvPr/>
        </p:nvSpPr>
        <p:spPr bwMode="auto">
          <a:xfrm>
            <a:off x="755650" y="903288"/>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Break up of a continent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3459"/>
                                        </p:tgtEl>
                                        <p:attrNameLst>
                                          <p:attrName>style.visibility</p:attrName>
                                        </p:attrNameLst>
                                      </p:cBhvr>
                                      <p:to>
                                        <p:strVal val="visible"/>
                                      </p:to>
                                    </p:set>
                                    <p:animEffect transition="in" filter="dissolve">
                                      <p:cBhvr>
                                        <p:cTn id="7" dur="500"/>
                                        <p:tgtEl>
                                          <p:spTgt spid="403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3458"/>
                                        </p:tgtEl>
                                        <p:attrNameLst>
                                          <p:attrName>style.visibility</p:attrName>
                                        </p:attrNameLst>
                                      </p:cBhvr>
                                      <p:to>
                                        <p:strVal val="visible"/>
                                      </p:to>
                                    </p:set>
                                    <p:animEffect transition="in" filter="dissolve">
                                      <p:cBhvr>
                                        <p:cTn id="12" dur="500"/>
                                        <p:tgtEl>
                                          <p:spTgt spid="403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5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a:extLst>
              <a:ext uri="{FF2B5EF4-FFF2-40B4-BE49-F238E27FC236}">
                <a16:creationId xmlns:a16="http://schemas.microsoft.com/office/drawing/2014/main" id="{987620BA-9EEE-49D2-9B22-45132904FD3C}"/>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7688" y="1409700"/>
            <a:ext cx="8243887" cy="5359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5507" name="Rectangle 3">
            <a:extLst>
              <a:ext uri="{FF2B5EF4-FFF2-40B4-BE49-F238E27FC236}">
                <a16:creationId xmlns:a16="http://schemas.microsoft.com/office/drawing/2014/main" id="{B82E92CD-CC07-4F1F-AA27-0A17B6313F2D}"/>
              </a:ext>
            </a:extLst>
          </p:cNvPr>
          <p:cNvSpPr>
            <a:spLocks noChangeArrowheads="1"/>
          </p:cNvSpPr>
          <p:nvPr/>
        </p:nvSpPr>
        <p:spPr bwMode="auto">
          <a:xfrm>
            <a:off x="782638" y="842963"/>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Break up of a continent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5507"/>
                                        </p:tgtEl>
                                        <p:attrNameLst>
                                          <p:attrName>style.visibility</p:attrName>
                                        </p:attrNameLst>
                                      </p:cBhvr>
                                      <p:to>
                                        <p:strVal val="visible"/>
                                      </p:to>
                                    </p:set>
                                    <p:animEffect transition="in" filter="dissolve">
                                      <p:cBhvr>
                                        <p:cTn id="7" dur="500"/>
                                        <p:tgtEl>
                                          <p:spTgt spid="405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5506"/>
                                        </p:tgtEl>
                                        <p:attrNameLst>
                                          <p:attrName>style.visibility</p:attrName>
                                        </p:attrNameLst>
                                      </p:cBhvr>
                                      <p:to>
                                        <p:strVal val="visible"/>
                                      </p:to>
                                    </p:set>
                                    <p:animEffect transition="in" filter="dissolve">
                                      <p:cBhvr>
                                        <p:cTn id="12" dur="500"/>
                                        <p:tgtEl>
                                          <p:spTgt spid="405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4" descr="EAfricaRift">
            <a:extLst>
              <a:ext uri="{FF2B5EF4-FFF2-40B4-BE49-F238E27FC236}">
                <a16:creationId xmlns:a16="http://schemas.microsoft.com/office/drawing/2014/main" id="{2B07433B-3603-436A-86AF-6A23C3DBEA33}"/>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2536825" y="1316038"/>
            <a:ext cx="3908425" cy="5329237"/>
          </a:xfrm>
        </p:spPr>
      </p:pic>
      <p:sp>
        <p:nvSpPr>
          <p:cNvPr id="404485" name="Rectangle 5">
            <a:extLst>
              <a:ext uri="{FF2B5EF4-FFF2-40B4-BE49-F238E27FC236}">
                <a16:creationId xmlns:a16="http://schemas.microsoft.com/office/drawing/2014/main" id="{F8F1108C-7B6E-48F4-95D2-8B5A4E9E58CA}"/>
              </a:ext>
            </a:extLst>
          </p:cNvPr>
          <p:cNvSpPr>
            <a:spLocks noChangeArrowheads="1"/>
          </p:cNvSpPr>
          <p:nvPr/>
        </p:nvSpPr>
        <p:spPr bwMode="auto">
          <a:xfrm>
            <a:off x="755650" y="801688"/>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East African Rift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4485"/>
                                        </p:tgtEl>
                                        <p:attrNameLst>
                                          <p:attrName>style.visibility</p:attrName>
                                        </p:attrNameLst>
                                      </p:cBhvr>
                                      <p:to>
                                        <p:strVal val="visible"/>
                                      </p:to>
                                    </p:set>
                                    <p:animEffect transition="in" filter="dissolve">
                                      <p:cBhvr>
                                        <p:cTn id="7" dur="500"/>
                                        <p:tgtEl>
                                          <p:spTgt spid="404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93D24195-5586-465E-AC00-58007107012F}"/>
              </a:ext>
            </a:extLst>
          </p:cNvPr>
          <p:cNvGrpSpPr>
            <a:grpSpLocks/>
          </p:cNvGrpSpPr>
          <p:nvPr/>
        </p:nvGrpSpPr>
        <p:grpSpPr bwMode="auto">
          <a:xfrm>
            <a:off x="530225" y="1700213"/>
            <a:ext cx="8385175" cy="5043487"/>
            <a:chOff x="334" y="855"/>
            <a:chExt cx="5282" cy="3177"/>
          </a:xfrm>
        </p:grpSpPr>
        <p:grpSp>
          <p:nvGrpSpPr>
            <p:cNvPr id="205828" name="Group 10">
              <a:extLst>
                <a:ext uri="{FF2B5EF4-FFF2-40B4-BE49-F238E27FC236}">
                  <a16:creationId xmlns:a16="http://schemas.microsoft.com/office/drawing/2014/main" id="{58EA1482-FBE4-4BAC-8BE9-1D11ACE240E5}"/>
                </a:ext>
              </a:extLst>
            </p:cNvPr>
            <p:cNvGrpSpPr>
              <a:grpSpLocks/>
            </p:cNvGrpSpPr>
            <p:nvPr/>
          </p:nvGrpSpPr>
          <p:grpSpPr bwMode="auto">
            <a:xfrm>
              <a:off x="336" y="855"/>
              <a:ext cx="5280" cy="3177"/>
              <a:chOff x="336" y="855"/>
              <a:chExt cx="5280" cy="3177"/>
            </a:xfrm>
          </p:grpSpPr>
          <p:pic>
            <p:nvPicPr>
              <p:cNvPr id="205832" name="Picture 2">
                <a:extLst>
                  <a:ext uri="{FF2B5EF4-FFF2-40B4-BE49-F238E27FC236}">
                    <a16:creationId xmlns:a16="http://schemas.microsoft.com/office/drawing/2014/main" id="{B5B456FE-4F3B-440F-8B7D-37FB8D4456F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6" y="855"/>
                <a:ext cx="5280" cy="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a:extLst>
                  <a:ext uri="{FF2B5EF4-FFF2-40B4-BE49-F238E27FC236}">
                    <a16:creationId xmlns:a16="http://schemas.microsoft.com/office/drawing/2014/main" id="{CCF1968A-5281-485E-A1E5-FE3A572D727D}"/>
                  </a:ext>
                </a:extLst>
              </p:cNvPr>
              <p:cNvSpPr/>
              <p:nvPr/>
            </p:nvSpPr>
            <p:spPr>
              <a:xfrm rot="19886083">
                <a:off x="2810" y="1917"/>
                <a:ext cx="288" cy="384"/>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sz="1800" b="0" dirty="0"/>
              </a:p>
            </p:txBody>
          </p:sp>
          <p:sp>
            <p:nvSpPr>
              <p:cNvPr id="6" name="Right Arrow 5">
                <a:extLst>
                  <a:ext uri="{FF2B5EF4-FFF2-40B4-BE49-F238E27FC236}">
                    <a16:creationId xmlns:a16="http://schemas.microsoft.com/office/drawing/2014/main" id="{4C2B24BC-DACC-4E56-B9F4-85E0F052B588}"/>
                  </a:ext>
                </a:extLst>
              </p:cNvPr>
              <p:cNvSpPr/>
              <p:nvPr/>
            </p:nvSpPr>
            <p:spPr>
              <a:xfrm rot="8604164">
                <a:off x="1622" y="2448"/>
                <a:ext cx="288" cy="384"/>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sz="1800" b="0" dirty="0"/>
              </a:p>
            </p:txBody>
          </p:sp>
        </p:grpSp>
        <p:sp>
          <p:nvSpPr>
            <p:cNvPr id="7" name="Rectangle 6">
              <a:extLst>
                <a:ext uri="{FF2B5EF4-FFF2-40B4-BE49-F238E27FC236}">
                  <a16:creationId xmlns:a16="http://schemas.microsoft.com/office/drawing/2014/main" id="{8AB1672F-0F33-4BEB-9385-CB9E2E1C66EC}"/>
                </a:ext>
              </a:extLst>
            </p:cNvPr>
            <p:cNvSpPr/>
            <p:nvPr/>
          </p:nvSpPr>
          <p:spPr>
            <a:xfrm>
              <a:off x="1680" y="1632"/>
              <a:ext cx="2527" cy="252"/>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hangingPunct="1">
                <a:defRPr/>
              </a:pPr>
              <a:r>
                <a:rPr lang="en-US" dirty="0">
                  <a:ln/>
                  <a:solidFill>
                    <a:schemeClr val="accent3"/>
                  </a:solidFill>
                  <a:latin typeface="Arial" pitchFamily="34" charset="0"/>
                </a:rPr>
                <a:t>Arabian Plate</a:t>
              </a:r>
            </a:p>
          </p:txBody>
        </p:sp>
        <p:sp>
          <p:nvSpPr>
            <p:cNvPr id="8" name="Rectangle 7">
              <a:extLst>
                <a:ext uri="{FF2B5EF4-FFF2-40B4-BE49-F238E27FC236}">
                  <a16:creationId xmlns:a16="http://schemas.microsoft.com/office/drawing/2014/main" id="{30329590-F31F-4163-8776-BE9E6B109386}"/>
                </a:ext>
              </a:extLst>
            </p:cNvPr>
            <p:cNvSpPr/>
            <p:nvPr/>
          </p:nvSpPr>
          <p:spPr>
            <a:xfrm>
              <a:off x="336" y="3168"/>
              <a:ext cx="2527" cy="252"/>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hangingPunct="1">
                <a:defRPr/>
              </a:pPr>
              <a:r>
                <a:rPr lang="en-US" dirty="0">
                  <a:ln/>
                  <a:solidFill>
                    <a:schemeClr val="accent3"/>
                  </a:solidFill>
                  <a:latin typeface="Arial" pitchFamily="34" charset="0"/>
                </a:rPr>
                <a:t>African Plate</a:t>
              </a:r>
            </a:p>
          </p:txBody>
        </p:sp>
        <p:sp>
          <p:nvSpPr>
            <p:cNvPr id="9" name="Rectangle 8">
              <a:extLst>
                <a:ext uri="{FF2B5EF4-FFF2-40B4-BE49-F238E27FC236}">
                  <a16:creationId xmlns:a16="http://schemas.microsoft.com/office/drawing/2014/main" id="{23C8FC66-C9AE-4A11-ACCA-A01AE7C6F338}"/>
                </a:ext>
              </a:extLst>
            </p:cNvPr>
            <p:cNvSpPr/>
            <p:nvPr/>
          </p:nvSpPr>
          <p:spPr>
            <a:xfrm>
              <a:off x="2279" y="2928"/>
              <a:ext cx="745" cy="252"/>
            </a:xfrm>
            <a:prstGeom prst="rect">
              <a:avLst/>
            </a:prstGeom>
            <a:noFill/>
          </p:spPr>
          <p:txBody>
            <a:bodyPr wrap="none">
              <a:spAutoFit/>
            </a:bodyPr>
            <a:lstStyle/>
            <a:p>
              <a:pPr algn="ctr" eaLnBrk="1" hangingPunct="1">
                <a:defRPr/>
              </a:pPr>
              <a:r>
                <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rPr>
                <a:t>Red Sea</a:t>
              </a:r>
            </a:p>
          </p:txBody>
        </p:sp>
      </p:grpSp>
      <p:sp>
        <p:nvSpPr>
          <p:cNvPr id="295945" name="Rectangle 9">
            <a:extLst>
              <a:ext uri="{FF2B5EF4-FFF2-40B4-BE49-F238E27FC236}">
                <a16:creationId xmlns:a16="http://schemas.microsoft.com/office/drawing/2014/main" id="{A6E3B29F-E4ED-4E6A-A3BD-1BA2FB6AD8D7}"/>
              </a:ext>
            </a:extLst>
          </p:cNvPr>
          <p:cNvSpPr>
            <a:spLocks noChangeArrowheads="1"/>
          </p:cNvSpPr>
          <p:nvPr/>
        </p:nvSpPr>
        <p:spPr bwMode="auto">
          <a:xfrm>
            <a:off x="755650" y="954088"/>
            <a:ext cx="777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2869" tIns="46434" rIns="92869" bIns="46434" anchor="b"/>
          <a:lstStyle>
            <a:lvl1pPr defTabSz="814388">
              <a:spcBef>
                <a:spcPct val="20000"/>
              </a:spcBef>
              <a:buChar char="•"/>
              <a:defRPr sz="3200">
                <a:solidFill>
                  <a:schemeClr val="tx1"/>
                </a:solidFill>
                <a:latin typeface="Times New Roman" panose="02020603050405020304" pitchFamily="18" charset="0"/>
              </a:defRPr>
            </a:lvl1pPr>
            <a:lvl2pPr marL="742950" indent="-285750" defTabSz="814388">
              <a:spcBef>
                <a:spcPct val="20000"/>
              </a:spcBef>
              <a:buChar char="–"/>
              <a:defRPr sz="2800">
                <a:solidFill>
                  <a:schemeClr val="tx1"/>
                </a:solidFill>
                <a:latin typeface="Times New Roman" panose="02020603050405020304" pitchFamily="18" charset="0"/>
              </a:defRPr>
            </a:lvl2pPr>
            <a:lvl3pPr marL="1143000" indent="-228600" defTabSz="814388">
              <a:spcBef>
                <a:spcPct val="20000"/>
              </a:spcBef>
              <a:buChar char="•"/>
              <a:defRPr sz="2400">
                <a:solidFill>
                  <a:schemeClr val="tx1"/>
                </a:solidFill>
                <a:latin typeface="Times New Roman" panose="02020603050405020304" pitchFamily="18" charset="0"/>
              </a:defRPr>
            </a:lvl3pPr>
            <a:lvl4pPr marL="1600200" indent="-228600" defTabSz="814388">
              <a:spcBef>
                <a:spcPct val="20000"/>
              </a:spcBef>
              <a:buChar char="–"/>
              <a:defRPr sz="2000">
                <a:solidFill>
                  <a:schemeClr val="tx1"/>
                </a:solidFill>
                <a:latin typeface="Times New Roman" panose="02020603050405020304" pitchFamily="18" charset="0"/>
              </a:defRPr>
            </a:lvl4pPr>
            <a:lvl5pPr marL="2057400" indent="-228600" defTabSz="814388">
              <a:spcBef>
                <a:spcPct val="20000"/>
              </a:spcBef>
              <a:buChar char="»"/>
              <a:defRPr sz="2000">
                <a:solidFill>
                  <a:schemeClr val="tx1"/>
                </a:solidFill>
                <a:latin typeface="Times New Roman" panose="02020603050405020304" pitchFamily="18" charset="0"/>
              </a:defRPr>
            </a:lvl5pPr>
            <a:lvl6pPr marL="25146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143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0">
                <a:solidFill>
                  <a:schemeClr val="tx2"/>
                </a:solidFill>
                <a:latin typeface="Calibri" panose="020F0502020204030204" pitchFamily="34" charset="0"/>
              </a:rPr>
              <a:t>East African Rift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5945"/>
                                        </p:tgtEl>
                                        <p:attrNameLst>
                                          <p:attrName>style.visibility</p:attrName>
                                        </p:attrNameLst>
                                      </p:cBhvr>
                                      <p:to>
                                        <p:strVal val="visible"/>
                                      </p:to>
                                    </p:set>
                                    <p:animEffect transition="in" filter="dissolve">
                                      <p:cBhvr>
                                        <p:cTn id="7" dur="500"/>
                                        <p:tgtEl>
                                          <p:spTgt spid="2959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14A5B0FD-2219-4B32-BAD2-87239150EF0A}"/>
              </a:ext>
            </a:extLst>
          </p:cNvPr>
          <p:cNvSpPr>
            <a:spLocks noChangeArrowheads="1"/>
          </p:cNvSpPr>
          <p:nvPr/>
        </p:nvSpPr>
        <p:spPr bwMode="auto">
          <a:xfrm>
            <a:off x="0" y="11588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The key principles: Types of plate boundaries</a:t>
            </a:r>
          </a:p>
        </p:txBody>
      </p:sp>
      <p:sp>
        <p:nvSpPr>
          <p:cNvPr id="273411" name="Rectangle 3">
            <a:extLst>
              <a:ext uri="{FF2B5EF4-FFF2-40B4-BE49-F238E27FC236}">
                <a16:creationId xmlns:a16="http://schemas.microsoft.com/office/drawing/2014/main" id="{A85FF8FA-F7A5-4E22-8647-54ED9B80A6E4}"/>
              </a:ext>
            </a:extLst>
          </p:cNvPr>
          <p:cNvSpPr>
            <a:spLocks noChangeArrowheads="1"/>
          </p:cNvSpPr>
          <p:nvPr/>
        </p:nvSpPr>
        <p:spPr bwMode="auto">
          <a:xfrm>
            <a:off x="0" y="1871663"/>
            <a:ext cx="9144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400" b="0" u="sng">
                <a:solidFill>
                  <a:srgbClr val="CC0000"/>
                </a:solidFill>
                <a:latin typeface="Calibri" panose="020F0502020204030204" pitchFamily="34" charset="0"/>
                <a:ea typeface="ＭＳ Ｐゴシック" panose="020B0600070205080204" pitchFamily="34" charset="-128"/>
              </a:rPr>
              <a:t>Convergent boundary</a:t>
            </a:r>
            <a:r>
              <a:rPr lang="en-US" altLang="it-IT" sz="2400" b="0">
                <a:latin typeface="Calibri" panose="020F0502020204030204" pitchFamily="34" charset="0"/>
                <a:ea typeface="ＭＳ Ｐゴシック" panose="020B0600070205080204" pitchFamily="34" charset="-128"/>
              </a:rPr>
              <a:t>, also called consuming or destructive, plates are approaching each other. These boundaries are represented by the oceanic trench, island arc systems or subduction zones where one of the colliding plates descends into the mantle and is destroyed.</a:t>
            </a:r>
          </a:p>
        </p:txBody>
      </p:sp>
      <p:pic>
        <p:nvPicPr>
          <p:cNvPr id="273412" name="Picture 4" descr="plate_boundary_convergent">
            <a:extLst>
              <a:ext uri="{FF2B5EF4-FFF2-40B4-BE49-F238E27FC236}">
                <a16:creationId xmlns:a16="http://schemas.microsoft.com/office/drawing/2014/main" id="{E1324870-099B-435F-A7DA-35D16165D9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2988" y="3590925"/>
            <a:ext cx="7056437" cy="3017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3410">
                                            <p:txEl>
                                              <p:pRg st="0" end="0"/>
                                            </p:txEl>
                                          </p:spTgt>
                                        </p:tgtEl>
                                        <p:attrNameLst>
                                          <p:attrName>style.visibility</p:attrName>
                                        </p:attrNameLst>
                                      </p:cBhvr>
                                      <p:to>
                                        <p:strVal val="visible"/>
                                      </p:to>
                                    </p:set>
                                    <p:animEffect transition="in" filter="dissolve">
                                      <p:cBhvr>
                                        <p:cTn id="7" dur="500"/>
                                        <p:tgtEl>
                                          <p:spTgt spid="2734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3411"/>
                                        </p:tgtEl>
                                        <p:attrNameLst>
                                          <p:attrName>style.visibility</p:attrName>
                                        </p:attrNameLst>
                                      </p:cBhvr>
                                      <p:to>
                                        <p:strVal val="visible"/>
                                      </p:to>
                                    </p:set>
                                    <p:animEffect transition="in" filter="dissolve">
                                      <p:cBhvr>
                                        <p:cTn id="12" dur="500"/>
                                        <p:tgtEl>
                                          <p:spTgt spid="2734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73412"/>
                                        </p:tgtEl>
                                        <p:attrNameLst>
                                          <p:attrName>style.visibility</p:attrName>
                                        </p:attrNameLst>
                                      </p:cBhvr>
                                      <p:to>
                                        <p:strVal val="visible"/>
                                      </p:to>
                                    </p:set>
                                    <p:animEffect transition="in" filter="dissolve">
                                      <p:cBhvr>
                                        <p:cTn id="17" dur="500"/>
                                        <p:tgtEl>
                                          <p:spTgt spid="27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a:extLst>
              <a:ext uri="{FF2B5EF4-FFF2-40B4-BE49-F238E27FC236}">
                <a16:creationId xmlns:a16="http://schemas.microsoft.com/office/drawing/2014/main" id="{BDBE31AC-1662-4E4C-BEAF-D261D23961A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1298575"/>
            <a:ext cx="3317875"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a:extLst>
              <a:ext uri="{FF2B5EF4-FFF2-40B4-BE49-F238E27FC236}">
                <a16:creationId xmlns:a16="http://schemas.microsoft.com/office/drawing/2014/main" id="{7FE70855-6D6E-4B3F-BC24-3FBDEC325B76}"/>
              </a:ext>
            </a:extLst>
          </p:cNvPr>
          <p:cNvSpPr>
            <a:spLocks noChangeArrowheads="1"/>
          </p:cNvSpPr>
          <p:nvPr/>
        </p:nvSpPr>
        <p:spPr bwMode="auto">
          <a:xfrm>
            <a:off x="866775" y="2479675"/>
            <a:ext cx="2563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b="0">
                <a:latin typeface="Calibri" panose="020F0502020204030204" pitchFamily="34" charset="0"/>
              </a:rPr>
              <a:t>Oceanic &amp; Continental</a:t>
            </a:r>
            <a:endParaRPr lang="en-US" altLang="en-US" sz="2000" b="0"/>
          </a:p>
        </p:txBody>
      </p:sp>
      <p:sp>
        <p:nvSpPr>
          <p:cNvPr id="208900" name="Rectangle 4">
            <a:extLst>
              <a:ext uri="{FF2B5EF4-FFF2-40B4-BE49-F238E27FC236}">
                <a16:creationId xmlns:a16="http://schemas.microsoft.com/office/drawing/2014/main" id="{2A0EFAAB-26D2-4B19-BBC1-82CDC52CB54E}"/>
              </a:ext>
            </a:extLst>
          </p:cNvPr>
          <p:cNvSpPr>
            <a:spLocks noChangeArrowheads="1"/>
          </p:cNvSpPr>
          <p:nvPr/>
        </p:nvSpPr>
        <p:spPr bwMode="auto">
          <a:xfrm>
            <a:off x="866775" y="4159250"/>
            <a:ext cx="2170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b="0">
                <a:latin typeface="Calibri" panose="020F0502020204030204" pitchFamily="34" charset="0"/>
              </a:rPr>
              <a:t>Oceanic &amp; Oceanic</a:t>
            </a:r>
            <a:endParaRPr lang="en-US" altLang="en-US" sz="2000" b="0"/>
          </a:p>
        </p:txBody>
      </p:sp>
      <p:sp>
        <p:nvSpPr>
          <p:cNvPr id="208901" name="Rectangle 5">
            <a:extLst>
              <a:ext uri="{FF2B5EF4-FFF2-40B4-BE49-F238E27FC236}">
                <a16:creationId xmlns:a16="http://schemas.microsoft.com/office/drawing/2014/main" id="{140F2CA7-64EA-4C91-A299-FA098DEDD0B8}"/>
              </a:ext>
            </a:extLst>
          </p:cNvPr>
          <p:cNvSpPr>
            <a:spLocks noChangeArrowheads="1"/>
          </p:cNvSpPr>
          <p:nvPr/>
        </p:nvSpPr>
        <p:spPr bwMode="auto">
          <a:xfrm>
            <a:off x="866775" y="5722938"/>
            <a:ext cx="2957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b="0">
                <a:latin typeface="Calibri" panose="020F0502020204030204" pitchFamily="34" charset="0"/>
              </a:rPr>
              <a:t>Continental &amp; Continental</a:t>
            </a:r>
            <a:endParaRPr lang="en-US" altLang="en-US" sz="2000" b="0"/>
          </a:p>
        </p:txBody>
      </p:sp>
      <p:sp>
        <p:nvSpPr>
          <p:cNvPr id="208902" name="Rectangle 6">
            <a:extLst>
              <a:ext uri="{FF2B5EF4-FFF2-40B4-BE49-F238E27FC236}">
                <a16:creationId xmlns:a16="http://schemas.microsoft.com/office/drawing/2014/main" id="{38456F1F-362A-4BA4-BBBB-84D2269F4BF1}"/>
              </a:ext>
            </a:extLst>
          </p:cNvPr>
          <p:cNvSpPr>
            <a:spLocks noChangeArrowheads="1"/>
          </p:cNvSpPr>
          <p:nvPr/>
        </p:nvSpPr>
        <p:spPr bwMode="auto">
          <a:xfrm>
            <a:off x="3352800" y="1098550"/>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b="0" u="sng">
                <a:latin typeface="Calibri" panose="020F0502020204030204" pitchFamily="34" charset="0"/>
                <a:ea typeface="ＭＳ Ｐゴシック" panose="020B0600070205080204" pitchFamily="34" charset="-128"/>
              </a:rPr>
              <a:t>Convergent boundary</a:t>
            </a:r>
            <a:endParaRPr lang="en-US" altLang="en-US" sz="20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451-E1BC-47E9-978C-66F83688C212}"/>
              </a:ext>
            </a:extLst>
          </p:cNvPr>
          <p:cNvSpPr>
            <a:spLocks noGrp="1"/>
          </p:cNvSpPr>
          <p:nvPr>
            <p:ph type="title"/>
          </p:nvPr>
        </p:nvSpPr>
        <p:spPr>
          <a:xfrm>
            <a:off x="-165100" y="785813"/>
            <a:ext cx="9144000" cy="1201737"/>
          </a:xfrm>
        </p:spPr>
        <p:txBody>
          <a:bodyPr>
            <a:normAutofit/>
          </a:bodyPr>
          <a:lstStyle/>
          <a:p>
            <a:pPr>
              <a:defRPr/>
            </a:pPr>
            <a:r>
              <a:rPr lang="it-IT" sz="3628" b="1" dirty="0">
                <a:latin typeface="+mn-lt"/>
              </a:rPr>
              <a:t>Faglia inversa</a:t>
            </a:r>
          </a:p>
        </p:txBody>
      </p:sp>
      <p:pic>
        <p:nvPicPr>
          <p:cNvPr id="209923" name="Content Placeholder 3">
            <a:extLst>
              <a:ext uri="{FF2B5EF4-FFF2-40B4-BE49-F238E27FC236}">
                <a16:creationId xmlns:a16="http://schemas.microsoft.com/office/drawing/2014/main" id="{471317EF-9CD1-42F7-8728-8898150845EF}"/>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384300" y="1801813"/>
            <a:ext cx="6045200" cy="4570412"/>
          </a:xfrm>
        </p:spPr>
      </p:pic>
      <p:pic>
        <p:nvPicPr>
          <p:cNvPr id="209924" name="Picture 4">
            <a:extLst>
              <a:ext uri="{FF2B5EF4-FFF2-40B4-BE49-F238E27FC236}">
                <a16:creationId xmlns:a16="http://schemas.microsoft.com/office/drawing/2014/main" id="{104BB1BB-396B-4B58-B851-9CB697E2129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7263" y="5295900"/>
            <a:ext cx="27844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946" name="Group 6">
            <a:extLst>
              <a:ext uri="{FF2B5EF4-FFF2-40B4-BE49-F238E27FC236}">
                <a16:creationId xmlns:a16="http://schemas.microsoft.com/office/drawing/2014/main" id="{4242E5AB-8DBC-4E14-B8CA-00886C9569EF}"/>
              </a:ext>
            </a:extLst>
          </p:cNvPr>
          <p:cNvGrpSpPr>
            <a:grpSpLocks/>
          </p:cNvGrpSpPr>
          <p:nvPr/>
        </p:nvGrpSpPr>
        <p:grpSpPr bwMode="auto">
          <a:xfrm>
            <a:off x="2709863" y="1114425"/>
            <a:ext cx="3843337" cy="5232400"/>
            <a:chOff x="1392" y="576"/>
            <a:chExt cx="2880" cy="3521"/>
          </a:xfrm>
        </p:grpSpPr>
        <p:pic>
          <p:nvPicPr>
            <p:cNvPr id="210949" name="Picture 2" descr="http://geology.com/nsta/convergent-boundary-oceanic-continental.gif">
              <a:extLst>
                <a:ext uri="{FF2B5EF4-FFF2-40B4-BE49-F238E27FC236}">
                  <a16:creationId xmlns:a16="http://schemas.microsoft.com/office/drawing/2014/main" id="{AD87FE1F-8523-4404-9946-2C3E36CCA0F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440" y="576"/>
              <a:ext cx="2832" cy="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0" name="Picture 5" descr="Oceanic-Continental Converging Plates">
              <a:extLst>
                <a:ext uri="{FF2B5EF4-FFF2-40B4-BE49-F238E27FC236}">
                  <a16:creationId xmlns:a16="http://schemas.microsoft.com/office/drawing/2014/main" id="{C9959CD6-91F9-46F8-9038-BEACD60435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2" y="2400"/>
              <a:ext cx="2880" cy="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0947" name="Rectangle 4">
            <a:extLst>
              <a:ext uri="{FF2B5EF4-FFF2-40B4-BE49-F238E27FC236}">
                <a16:creationId xmlns:a16="http://schemas.microsoft.com/office/drawing/2014/main" id="{C0D9BA21-A1D2-4CF1-AE12-E504EAFC3D32}"/>
              </a:ext>
            </a:extLst>
          </p:cNvPr>
          <p:cNvSpPr>
            <a:spLocks noChangeArrowheads="1"/>
          </p:cNvSpPr>
          <p:nvPr/>
        </p:nvSpPr>
        <p:spPr bwMode="auto">
          <a:xfrm>
            <a:off x="1905000" y="6551613"/>
            <a:ext cx="5562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900" b="0">
                <a:latin typeface="Arial" panose="020B0604020202020204" pitchFamily="34" charset="0"/>
                <a:hlinkClick r:id="rId4"/>
              </a:rPr>
              <a:t>http://pubs.usgs.gov/gip/dynamic/understanding.html</a:t>
            </a:r>
            <a:r>
              <a:rPr lang="en-US" altLang="it-IT" sz="900" b="0">
                <a:latin typeface="Arial" panose="020B0604020202020204" pitchFamily="34" charset="0"/>
              </a:rPr>
              <a:t>  &amp; </a:t>
            </a:r>
            <a:r>
              <a:rPr lang="en-US" altLang="it-IT" sz="900" b="0">
                <a:latin typeface="Arial" panose="020B0604020202020204" pitchFamily="34" charset="0"/>
                <a:hlinkClick r:id="rId5"/>
              </a:rPr>
              <a:t>http://www.geology.com</a:t>
            </a:r>
            <a:r>
              <a:rPr lang="en-US" altLang="it-IT" sz="900" b="0">
                <a:latin typeface="Arial" panose="020B0604020202020204" pitchFamily="34" charset="0"/>
              </a:rPr>
              <a:t> </a:t>
            </a:r>
          </a:p>
        </p:txBody>
      </p:sp>
      <p:sp>
        <p:nvSpPr>
          <p:cNvPr id="210948" name="Title 1">
            <a:extLst>
              <a:ext uri="{FF2B5EF4-FFF2-40B4-BE49-F238E27FC236}">
                <a16:creationId xmlns:a16="http://schemas.microsoft.com/office/drawing/2014/main" id="{07F3536C-D0DF-45CB-808B-C4E65AA734CF}"/>
              </a:ext>
            </a:extLst>
          </p:cNvPr>
          <p:cNvSpPr>
            <a:spLocks noGrp="1" noChangeArrowheads="1"/>
          </p:cNvSpPr>
          <p:nvPr>
            <p:ph type="title" idx="4294967295"/>
          </p:nvPr>
        </p:nvSpPr>
        <p:spPr>
          <a:xfrm>
            <a:off x="449263" y="860425"/>
            <a:ext cx="8229600" cy="715963"/>
          </a:xfrm>
        </p:spPr>
        <p:txBody>
          <a:bodyPr/>
          <a:lstStyle/>
          <a:p>
            <a:pPr eaLnBrk="1" hangingPunct="1"/>
            <a:r>
              <a:rPr lang="en-US" altLang="it-IT" sz="2400">
                <a:latin typeface="Calibri" panose="020F0502020204030204" pitchFamily="34" charset="0"/>
              </a:rPr>
              <a:t>Convergent Boundary – Oceanic &amp; Continental</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970" name="Group 6">
            <a:extLst>
              <a:ext uri="{FF2B5EF4-FFF2-40B4-BE49-F238E27FC236}">
                <a16:creationId xmlns:a16="http://schemas.microsoft.com/office/drawing/2014/main" id="{54B79308-75C5-4635-A689-B2CDC6F2972B}"/>
              </a:ext>
            </a:extLst>
          </p:cNvPr>
          <p:cNvGrpSpPr>
            <a:grpSpLocks/>
          </p:cNvGrpSpPr>
          <p:nvPr/>
        </p:nvGrpSpPr>
        <p:grpSpPr bwMode="auto">
          <a:xfrm>
            <a:off x="2709863" y="1114425"/>
            <a:ext cx="3843337" cy="5232400"/>
            <a:chOff x="1392" y="576"/>
            <a:chExt cx="2880" cy="3521"/>
          </a:xfrm>
        </p:grpSpPr>
        <p:pic>
          <p:nvPicPr>
            <p:cNvPr id="211973" name="Picture 2" descr="http://geology.com/nsta/convergent-boundary-oceanic-continental.gif">
              <a:extLst>
                <a:ext uri="{FF2B5EF4-FFF2-40B4-BE49-F238E27FC236}">
                  <a16:creationId xmlns:a16="http://schemas.microsoft.com/office/drawing/2014/main" id="{3BE2C362-35A5-4C92-B32C-1F310086D25F}"/>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440" y="576"/>
              <a:ext cx="2832" cy="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4" name="Picture 5" descr="Oceanic-Continental Converging Plates">
              <a:extLst>
                <a:ext uri="{FF2B5EF4-FFF2-40B4-BE49-F238E27FC236}">
                  <a16:creationId xmlns:a16="http://schemas.microsoft.com/office/drawing/2014/main" id="{9BC829ED-AF26-453F-AEEF-836BE797B6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2" y="2400"/>
              <a:ext cx="2880" cy="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1971" name="Rectangle 4">
            <a:extLst>
              <a:ext uri="{FF2B5EF4-FFF2-40B4-BE49-F238E27FC236}">
                <a16:creationId xmlns:a16="http://schemas.microsoft.com/office/drawing/2014/main" id="{3BF0D557-AEF6-4CF4-9E95-3374CE316599}"/>
              </a:ext>
            </a:extLst>
          </p:cNvPr>
          <p:cNvSpPr>
            <a:spLocks noChangeArrowheads="1"/>
          </p:cNvSpPr>
          <p:nvPr/>
        </p:nvSpPr>
        <p:spPr bwMode="auto">
          <a:xfrm>
            <a:off x="1905000" y="6551613"/>
            <a:ext cx="5562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900" b="0">
                <a:latin typeface="Arial" panose="020B0604020202020204" pitchFamily="34" charset="0"/>
                <a:hlinkClick r:id="rId4"/>
              </a:rPr>
              <a:t>http://pubs.usgs.gov/gip/dynamic/understanding.html</a:t>
            </a:r>
            <a:r>
              <a:rPr lang="en-US" altLang="it-IT" sz="900" b="0">
                <a:latin typeface="Arial" panose="020B0604020202020204" pitchFamily="34" charset="0"/>
              </a:rPr>
              <a:t>  &amp; </a:t>
            </a:r>
            <a:r>
              <a:rPr lang="en-US" altLang="it-IT" sz="900" b="0">
                <a:latin typeface="Arial" panose="020B0604020202020204" pitchFamily="34" charset="0"/>
                <a:hlinkClick r:id="rId5"/>
              </a:rPr>
              <a:t>http://www.geology.com</a:t>
            </a:r>
            <a:r>
              <a:rPr lang="en-US" altLang="it-IT" sz="900" b="0">
                <a:latin typeface="Arial" panose="020B0604020202020204" pitchFamily="34" charset="0"/>
              </a:rPr>
              <a:t> </a:t>
            </a:r>
          </a:p>
        </p:txBody>
      </p:sp>
      <p:sp>
        <p:nvSpPr>
          <p:cNvPr id="211972" name="Title 1">
            <a:extLst>
              <a:ext uri="{FF2B5EF4-FFF2-40B4-BE49-F238E27FC236}">
                <a16:creationId xmlns:a16="http://schemas.microsoft.com/office/drawing/2014/main" id="{658EA067-2593-4424-A982-82F6BE2A95AF}"/>
              </a:ext>
            </a:extLst>
          </p:cNvPr>
          <p:cNvSpPr>
            <a:spLocks noGrp="1" noChangeArrowheads="1"/>
          </p:cNvSpPr>
          <p:nvPr>
            <p:ph type="title" idx="4294967295"/>
          </p:nvPr>
        </p:nvSpPr>
        <p:spPr>
          <a:xfrm>
            <a:off x="449263" y="860425"/>
            <a:ext cx="8229600" cy="715963"/>
          </a:xfrm>
        </p:spPr>
        <p:txBody>
          <a:bodyPr/>
          <a:lstStyle/>
          <a:p>
            <a:pPr eaLnBrk="1" hangingPunct="1"/>
            <a:r>
              <a:rPr lang="en-US" altLang="it-IT" sz="2400">
                <a:latin typeface="Calibri" panose="020F0502020204030204" pitchFamily="34" charset="0"/>
              </a:rPr>
              <a:t>Convergent Boundary – Oceanic &amp; Continental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0E0E1971-3E33-492E-9E31-87598F31A4B6}"/>
              </a:ext>
            </a:extLst>
          </p:cNvPr>
          <p:cNvSpPr>
            <a:spLocks noChangeArrowheads="1"/>
          </p:cNvSpPr>
          <p:nvPr/>
        </p:nvSpPr>
        <p:spPr bwMode="auto">
          <a:xfrm>
            <a:off x="0" y="10874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Moho</a:t>
            </a:r>
          </a:p>
        </p:txBody>
      </p:sp>
      <p:pic>
        <p:nvPicPr>
          <p:cNvPr id="242691" name="Picture 3" descr="moho_lvz">
            <a:extLst>
              <a:ext uri="{FF2B5EF4-FFF2-40B4-BE49-F238E27FC236}">
                <a16:creationId xmlns:a16="http://schemas.microsoft.com/office/drawing/2014/main" id="{0C8B868E-4EDB-44EE-94C9-ADD6474DED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6825" y="1806575"/>
            <a:ext cx="3594100" cy="4584700"/>
          </a:xfrm>
          <a:prstGeom prst="rect">
            <a:avLst/>
          </a:prstGeom>
          <a:solidFill>
            <a:schemeClr val="tx1"/>
          </a:solidFill>
          <a:ln w="9525">
            <a:solidFill>
              <a:schemeClr val="tx1"/>
            </a:solidFill>
            <a:miter lim="800000"/>
            <a:headEnd/>
            <a:tailEnd/>
          </a:ln>
        </p:spPr>
      </p:pic>
      <p:sp>
        <p:nvSpPr>
          <p:cNvPr id="242692" name="Rectangle 4">
            <a:extLst>
              <a:ext uri="{FF2B5EF4-FFF2-40B4-BE49-F238E27FC236}">
                <a16:creationId xmlns:a16="http://schemas.microsoft.com/office/drawing/2014/main" id="{1B309DD0-0D0D-4ED2-B813-762F6BB74494}"/>
              </a:ext>
            </a:extLst>
          </p:cNvPr>
          <p:cNvSpPr>
            <a:spLocks noChangeArrowheads="1"/>
          </p:cNvSpPr>
          <p:nvPr/>
        </p:nvSpPr>
        <p:spPr bwMode="auto">
          <a:xfrm>
            <a:off x="179388" y="1806575"/>
            <a:ext cx="467995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000">
                <a:solidFill>
                  <a:srgbClr val="FF3300"/>
                </a:solidFill>
                <a:latin typeface="Calibri" panose="020F0502020204030204" pitchFamily="34" charset="0"/>
                <a:ea typeface="ＭＳ Ｐゴシック" panose="020B0600070205080204" pitchFamily="34" charset="-128"/>
              </a:rPr>
              <a:t>Moho:</a:t>
            </a:r>
            <a:r>
              <a:rPr lang="en-US" altLang="it-IT" sz="2000" b="0">
                <a:latin typeface="Calibri" panose="020F0502020204030204" pitchFamily="34" charset="0"/>
                <a:ea typeface="ＭＳ Ｐゴシック" panose="020B0600070205080204" pitchFamily="34" charset="-128"/>
              </a:rPr>
              <a:t> The dept at which the P-wave velocity exceeds 8.1 Km/S is referred to as the moho (after the seismologist Mohorovicic). The moho is both a seismic and a compositional boundary, marking the transition between crust and mantle materials.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2690">
                                            <p:txEl>
                                              <p:pRg st="0" end="0"/>
                                            </p:txEl>
                                          </p:spTgt>
                                        </p:tgtEl>
                                        <p:attrNameLst>
                                          <p:attrName>style.visibility</p:attrName>
                                        </p:attrNameLst>
                                      </p:cBhvr>
                                      <p:to>
                                        <p:strVal val="visible"/>
                                      </p:to>
                                    </p:set>
                                    <p:animEffect transition="in" filter="dissolve">
                                      <p:cBhvr>
                                        <p:cTn id="7" dur="500"/>
                                        <p:tgtEl>
                                          <p:spTgt spid="2426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2692"/>
                                        </p:tgtEl>
                                        <p:attrNameLst>
                                          <p:attrName>style.visibility</p:attrName>
                                        </p:attrNameLst>
                                      </p:cBhvr>
                                      <p:to>
                                        <p:strVal val="visible"/>
                                      </p:to>
                                    </p:set>
                                    <p:animEffect transition="in" filter="dissolve">
                                      <p:cBhvr>
                                        <p:cTn id="12" dur="500"/>
                                        <p:tgtEl>
                                          <p:spTgt spid="242692"/>
                                        </p:tgtEl>
                                      </p:cBhvr>
                                    </p:animEffect>
                                  </p:childTnLst>
                                </p:cTn>
                              </p:par>
                              <p:par>
                                <p:cTn id="13" presetID="9" presetClass="entr" presetSubtype="0" fill="hold" nodeType="withEffect">
                                  <p:stCondLst>
                                    <p:cond delay="0"/>
                                  </p:stCondLst>
                                  <p:childTnLst>
                                    <p:set>
                                      <p:cBhvr>
                                        <p:cTn id="14" dur="1" fill="hold">
                                          <p:stCondLst>
                                            <p:cond delay="0"/>
                                          </p:stCondLst>
                                        </p:cTn>
                                        <p:tgtEl>
                                          <p:spTgt spid="242691"/>
                                        </p:tgtEl>
                                        <p:attrNameLst>
                                          <p:attrName>style.visibility</p:attrName>
                                        </p:attrNameLst>
                                      </p:cBhvr>
                                      <p:to>
                                        <p:strVal val="visible"/>
                                      </p:to>
                                    </p:set>
                                    <p:animEffect transition="in" filter="dissolve">
                                      <p:cBhvr>
                                        <p:cTn id="15" dur="500"/>
                                        <p:tgtEl>
                                          <p:spTgt spid="242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a:extLst>
              <a:ext uri="{FF2B5EF4-FFF2-40B4-BE49-F238E27FC236}">
                <a16:creationId xmlns:a16="http://schemas.microsoft.com/office/drawing/2014/main" id="{F9752A85-63EF-4C57-9A93-D434D1CC5367}"/>
              </a:ext>
            </a:extLst>
          </p:cNvPr>
          <p:cNvSpPr>
            <a:spLocks noChangeArrowheads="1"/>
          </p:cNvSpPr>
          <p:nvPr/>
        </p:nvSpPr>
        <p:spPr bwMode="auto">
          <a:xfrm>
            <a:off x="1905000" y="6551613"/>
            <a:ext cx="5562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900" b="0">
                <a:latin typeface="Arial" panose="020B0604020202020204" pitchFamily="34" charset="0"/>
                <a:hlinkClick r:id="rId2"/>
              </a:rPr>
              <a:t>http://pubs.usgs.gov/gip/dynamic/understanding.html</a:t>
            </a:r>
            <a:r>
              <a:rPr lang="en-US" altLang="it-IT" sz="900" b="0">
                <a:latin typeface="Arial" panose="020B0604020202020204" pitchFamily="34" charset="0"/>
              </a:rPr>
              <a:t>  &amp; </a:t>
            </a:r>
            <a:r>
              <a:rPr lang="en-US" altLang="it-IT" sz="900" b="0">
                <a:latin typeface="Arial" panose="020B0604020202020204" pitchFamily="34" charset="0"/>
                <a:hlinkClick r:id="rId3"/>
              </a:rPr>
              <a:t>http://www.geology.com</a:t>
            </a:r>
            <a:r>
              <a:rPr lang="en-US" altLang="it-IT" sz="900" b="0">
                <a:latin typeface="Arial" panose="020B0604020202020204" pitchFamily="34" charset="0"/>
              </a:rPr>
              <a:t> </a:t>
            </a:r>
          </a:p>
        </p:txBody>
      </p:sp>
      <p:sp>
        <p:nvSpPr>
          <p:cNvPr id="212995" name="Title 1">
            <a:extLst>
              <a:ext uri="{FF2B5EF4-FFF2-40B4-BE49-F238E27FC236}">
                <a16:creationId xmlns:a16="http://schemas.microsoft.com/office/drawing/2014/main" id="{51B6886D-5E4B-46EA-91A9-D934144AE1E6}"/>
              </a:ext>
            </a:extLst>
          </p:cNvPr>
          <p:cNvSpPr>
            <a:spLocks noGrp="1" noChangeArrowheads="1"/>
          </p:cNvSpPr>
          <p:nvPr>
            <p:ph type="title" idx="4294967295"/>
          </p:nvPr>
        </p:nvSpPr>
        <p:spPr>
          <a:xfrm>
            <a:off x="449263" y="860425"/>
            <a:ext cx="8229600" cy="715963"/>
          </a:xfrm>
        </p:spPr>
        <p:txBody>
          <a:bodyPr/>
          <a:lstStyle/>
          <a:p>
            <a:pPr eaLnBrk="1" hangingPunct="1"/>
            <a:r>
              <a:rPr lang="en-US" altLang="it-IT" sz="2400">
                <a:latin typeface="Calibri" panose="020F0502020204030204" pitchFamily="34" charset="0"/>
              </a:rPr>
              <a:t>Convergent Boundary – Oceanic &amp; Continental</a:t>
            </a:r>
          </a:p>
        </p:txBody>
      </p:sp>
      <p:grpSp>
        <p:nvGrpSpPr>
          <p:cNvPr id="212996" name="Group 7">
            <a:extLst>
              <a:ext uri="{FF2B5EF4-FFF2-40B4-BE49-F238E27FC236}">
                <a16:creationId xmlns:a16="http://schemas.microsoft.com/office/drawing/2014/main" id="{682C5154-08BA-49F9-BC9A-9F0592622DFA}"/>
              </a:ext>
            </a:extLst>
          </p:cNvPr>
          <p:cNvGrpSpPr>
            <a:grpSpLocks/>
          </p:cNvGrpSpPr>
          <p:nvPr/>
        </p:nvGrpSpPr>
        <p:grpSpPr bwMode="auto">
          <a:xfrm>
            <a:off x="903288" y="1663700"/>
            <a:ext cx="7337425" cy="4984750"/>
            <a:chOff x="5391807" y="1902373"/>
            <a:chExt cx="4386578" cy="2979682"/>
          </a:xfrm>
        </p:grpSpPr>
        <p:pic>
          <p:nvPicPr>
            <p:cNvPr id="212997" name="Picture 8">
              <a:extLst>
                <a:ext uri="{FF2B5EF4-FFF2-40B4-BE49-F238E27FC236}">
                  <a16:creationId xmlns:a16="http://schemas.microsoft.com/office/drawing/2014/main" id="{7BB1B88D-9C02-4549-AA0C-FD1EE8C56E3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1807" y="1902373"/>
              <a:ext cx="4386578" cy="297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7">
              <a:extLst>
                <a:ext uri="{FF2B5EF4-FFF2-40B4-BE49-F238E27FC236}">
                  <a16:creationId xmlns:a16="http://schemas.microsoft.com/office/drawing/2014/main" id="{6DBA32B2-450C-4D1A-8268-77084FBA9F42}"/>
                </a:ext>
              </a:extLst>
            </p:cNvPr>
            <p:cNvSpPr/>
            <p:nvPr/>
          </p:nvSpPr>
          <p:spPr>
            <a:xfrm rot="10800000">
              <a:off x="7410468" y="2979424"/>
              <a:ext cx="457449" cy="609222"/>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sz="1800" b="0" dirty="0"/>
            </a:p>
          </p:txBody>
        </p:sp>
        <p:sp>
          <p:nvSpPr>
            <p:cNvPr id="11" name="Right Arrow 8">
              <a:extLst>
                <a:ext uri="{FF2B5EF4-FFF2-40B4-BE49-F238E27FC236}">
                  <a16:creationId xmlns:a16="http://schemas.microsoft.com/office/drawing/2014/main" id="{52B18B18-2102-4C54-9B68-238F40A14F6D}"/>
                </a:ext>
              </a:extLst>
            </p:cNvPr>
            <p:cNvSpPr/>
            <p:nvPr/>
          </p:nvSpPr>
          <p:spPr>
            <a:xfrm rot="169083">
              <a:off x="6203257" y="2968037"/>
              <a:ext cx="457449" cy="610170"/>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sz="1800" b="0" dirty="0"/>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wld_seis">
            <a:extLst>
              <a:ext uri="{FF2B5EF4-FFF2-40B4-BE49-F238E27FC236}">
                <a16:creationId xmlns:a16="http://schemas.microsoft.com/office/drawing/2014/main" id="{8D3DEDEF-A36F-4DC5-A296-8A1158D4AA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9963" y="947738"/>
            <a:ext cx="7300912" cy="56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a:extLst>
              <a:ext uri="{FF2B5EF4-FFF2-40B4-BE49-F238E27FC236}">
                <a16:creationId xmlns:a16="http://schemas.microsoft.com/office/drawing/2014/main" id="{FCD9CEFF-7ED1-436B-A0C3-A54CD6B131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1950" y="3048000"/>
            <a:ext cx="4116388"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3" name="Picture 4">
            <a:extLst>
              <a:ext uri="{FF2B5EF4-FFF2-40B4-BE49-F238E27FC236}">
                <a16:creationId xmlns:a16="http://schemas.microsoft.com/office/drawing/2014/main" id="{2B76D36C-32F0-4F9E-BDD2-50D1251797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8388" y="2624138"/>
            <a:ext cx="3903662"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Rectangle 6">
            <a:extLst>
              <a:ext uri="{FF2B5EF4-FFF2-40B4-BE49-F238E27FC236}">
                <a16:creationId xmlns:a16="http://schemas.microsoft.com/office/drawing/2014/main" id="{FE7BBB59-00BF-4E7F-9313-EF478A3F04FA}"/>
              </a:ext>
            </a:extLst>
          </p:cNvPr>
          <p:cNvSpPr>
            <a:spLocks noChangeArrowheads="1"/>
          </p:cNvSpPr>
          <p:nvPr/>
        </p:nvSpPr>
        <p:spPr bwMode="auto">
          <a:xfrm>
            <a:off x="60325" y="969963"/>
            <a:ext cx="890746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en-US" sz="2000">
                <a:latin typeface="Calibri" panose="020F0502020204030204" pitchFamily="34" charset="0"/>
                <a:cs typeface="Calibri" panose="020F0502020204030204" pitchFamily="34" charset="0"/>
              </a:rPr>
              <a:t>Benioff zone</a:t>
            </a:r>
            <a:endParaRPr lang="en-US" altLang="en-US" sz="2000" b="0">
              <a:latin typeface="Calibri" panose="020F0502020204030204" pitchFamily="34" charset="0"/>
              <a:cs typeface="Calibri" panose="020F0502020204030204" pitchFamily="34" charset="0"/>
            </a:endParaRPr>
          </a:p>
          <a:p>
            <a:pPr algn="just">
              <a:spcBef>
                <a:spcPct val="0"/>
              </a:spcBef>
              <a:buFontTx/>
              <a:buNone/>
            </a:pPr>
            <a:r>
              <a:rPr lang="en-US" altLang="en-US" sz="2000" b="0">
                <a:latin typeface="Calibri" panose="020F0502020204030204" pitchFamily="34" charset="0"/>
                <a:cs typeface="Calibri" panose="020F0502020204030204" pitchFamily="34" charset="0"/>
              </a:rPr>
              <a:t>A dipping planar (flat) zone of earthquakes that is produced by the interaction of a downgoing oceanic crustal plate with a continental plate. These earthquakes can be produced by slip along the subduction thrust fault or by slip on faults within the downgoing plate as a result of bending and extension as the plate is pulled into the mantle. Also known as the Wadati-Benioff zone.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late tectonics">
            <a:hlinkClick r:id="" action="ppaction://media"/>
            <a:extLst>
              <a:ext uri="{FF2B5EF4-FFF2-40B4-BE49-F238E27FC236}">
                <a16:creationId xmlns:a16="http://schemas.microsoft.com/office/drawing/2014/main" id="{8A9D9ABB-F7B8-4CF8-8CAB-13FB66BF261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6313" y="1066800"/>
            <a:ext cx="7418387" cy="55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Teaser_PeruChile_EQdepth.mp4">
            <a:hlinkClick r:id="" action="ppaction://media"/>
            <a:extLst>
              <a:ext uri="{FF2B5EF4-FFF2-40B4-BE49-F238E27FC236}">
                <a16:creationId xmlns:a16="http://schemas.microsoft.com/office/drawing/2014/main" id="{C99BC253-92B4-42F2-A127-6CD4FE037E65}"/>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373188" y="1282700"/>
            <a:ext cx="7097712"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1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a:extLst>
              <a:ext uri="{FF2B5EF4-FFF2-40B4-BE49-F238E27FC236}">
                <a16:creationId xmlns:a16="http://schemas.microsoft.com/office/drawing/2014/main" id="{B359D9BB-D04A-4F5C-9409-7BAE3AD6A002}"/>
              </a:ext>
            </a:extLst>
          </p:cNvPr>
          <p:cNvSpPr>
            <a:spLocks noGrp="1" noChangeArrowheads="1"/>
          </p:cNvSpPr>
          <p:nvPr>
            <p:ph type="title" idx="4294967295"/>
          </p:nvPr>
        </p:nvSpPr>
        <p:spPr>
          <a:xfrm>
            <a:off x="479425" y="812800"/>
            <a:ext cx="8229600" cy="808038"/>
          </a:xfrm>
        </p:spPr>
        <p:txBody>
          <a:bodyPr/>
          <a:lstStyle/>
          <a:p>
            <a:pPr eaLnBrk="1" hangingPunct="1"/>
            <a:r>
              <a:rPr lang="en-US" altLang="it-IT" sz="2800">
                <a:latin typeface="Calibri" panose="020F0502020204030204" pitchFamily="34" charset="0"/>
              </a:rPr>
              <a:t>Convergent Boundary – Oceanic &amp; Oceanic</a:t>
            </a:r>
          </a:p>
        </p:txBody>
      </p:sp>
      <p:grpSp>
        <p:nvGrpSpPr>
          <p:cNvPr id="218115" name="Group 7">
            <a:extLst>
              <a:ext uri="{FF2B5EF4-FFF2-40B4-BE49-F238E27FC236}">
                <a16:creationId xmlns:a16="http://schemas.microsoft.com/office/drawing/2014/main" id="{D3E1A570-DA61-471F-B942-1F8E2584EFB0}"/>
              </a:ext>
            </a:extLst>
          </p:cNvPr>
          <p:cNvGrpSpPr>
            <a:grpSpLocks/>
          </p:cNvGrpSpPr>
          <p:nvPr/>
        </p:nvGrpSpPr>
        <p:grpSpPr bwMode="auto">
          <a:xfrm>
            <a:off x="2236788" y="1566863"/>
            <a:ext cx="4987925" cy="5037137"/>
            <a:chOff x="1104" y="609"/>
            <a:chExt cx="3606" cy="3551"/>
          </a:xfrm>
        </p:grpSpPr>
        <p:pic>
          <p:nvPicPr>
            <p:cNvPr id="218117" name="Picture 2" descr="http://geology.com/nsta/convergent-boundary-oceanic-oceanic.gif">
              <a:extLst>
                <a:ext uri="{FF2B5EF4-FFF2-40B4-BE49-F238E27FC236}">
                  <a16:creationId xmlns:a16="http://schemas.microsoft.com/office/drawing/2014/main" id="{C69F1535-FB6D-4B76-B1A5-B161FBB4CFE1}"/>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104" y="609"/>
              <a:ext cx="3606" cy="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8" name="Picture 5" descr="Oceanic-Oceanic Converging Plates">
              <a:extLst>
                <a:ext uri="{FF2B5EF4-FFF2-40B4-BE49-F238E27FC236}">
                  <a16:creationId xmlns:a16="http://schemas.microsoft.com/office/drawing/2014/main" id="{61D2E180-8C50-4346-A42C-9204555334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2" y="2208"/>
              <a:ext cx="3312" cy="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8116" name="Rectangle 4">
            <a:extLst>
              <a:ext uri="{FF2B5EF4-FFF2-40B4-BE49-F238E27FC236}">
                <a16:creationId xmlns:a16="http://schemas.microsoft.com/office/drawing/2014/main" id="{EF4D7EF9-27F5-4C30-9900-3EF14254D4A2}"/>
              </a:ext>
            </a:extLst>
          </p:cNvPr>
          <p:cNvSpPr>
            <a:spLocks noChangeArrowheads="1"/>
          </p:cNvSpPr>
          <p:nvPr/>
        </p:nvSpPr>
        <p:spPr bwMode="auto">
          <a:xfrm>
            <a:off x="1752600" y="6627813"/>
            <a:ext cx="5562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900" b="0">
                <a:latin typeface="Arial" panose="020B0604020202020204" pitchFamily="34" charset="0"/>
                <a:hlinkClick r:id="rId4"/>
              </a:rPr>
              <a:t>http://pubs.usgs.gov/gip/dynamic/understanding.html</a:t>
            </a:r>
            <a:r>
              <a:rPr lang="en-US" altLang="it-IT" sz="900" b="0">
                <a:latin typeface="Arial" panose="020B0604020202020204" pitchFamily="34" charset="0"/>
              </a:rPr>
              <a:t>  &amp; </a:t>
            </a:r>
            <a:r>
              <a:rPr lang="en-US" altLang="it-IT" sz="900" b="0">
                <a:latin typeface="Arial" panose="020B0604020202020204" pitchFamily="34" charset="0"/>
                <a:hlinkClick r:id="rId5"/>
              </a:rPr>
              <a:t>http://www.geology.com</a:t>
            </a:r>
            <a:r>
              <a:rPr lang="en-US" altLang="it-IT" sz="900" b="0">
                <a:latin typeface="Arial" panose="020B0604020202020204" pitchFamily="34" charset="0"/>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a:extLst>
              <a:ext uri="{FF2B5EF4-FFF2-40B4-BE49-F238E27FC236}">
                <a16:creationId xmlns:a16="http://schemas.microsoft.com/office/drawing/2014/main" id="{5849930A-E432-423A-9EBB-E05A3D654869}"/>
              </a:ext>
            </a:extLst>
          </p:cNvPr>
          <p:cNvSpPr>
            <a:spLocks noGrp="1" noChangeArrowheads="1"/>
          </p:cNvSpPr>
          <p:nvPr>
            <p:ph type="title" idx="4294967295"/>
          </p:nvPr>
        </p:nvSpPr>
        <p:spPr>
          <a:xfrm>
            <a:off x="479425" y="812800"/>
            <a:ext cx="8229600" cy="808038"/>
          </a:xfrm>
        </p:spPr>
        <p:txBody>
          <a:bodyPr/>
          <a:lstStyle/>
          <a:p>
            <a:pPr eaLnBrk="1" hangingPunct="1"/>
            <a:r>
              <a:rPr lang="en-US" altLang="it-IT" sz="2800">
                <a:latin typeface="Calibri" panose="020F0502020204030204" pitchFamily="34" charset="0"/>
              </a:rPr>
              <a:t>Convergent Boundary – Oceanic &amp; Oceanic</a:t>
            </a:r>
          </a:p>
        </p:txBody>
      </p:sp>
      <p:grpSp>
        <p:nvGrpSpPr>
          <p:cNvPr id="219139" name="Group 6">
            <a:extLst>
              <a:ext uri="{FF2B5EF4-FFF2-40B4-BE49-F238E27FC236}">
                <a16:creationId xmlns:a16="http://schemas.microsoft.com/office/drawing/2014/main" id="{4761D60E-28B5-4305-B1F6-23DCB37EA0B7}"/>
              </a:ext>
            </a:extLst>
          </p:cNvPr>
          <p:cNvGrpSpPr>
            <a:grpSpLocks/>
          </p:cNvGrpSpPr>
          <p:nvPr/>
        </p:nvGrpSpPr>
        <p:grpSpPr bwMode="auto">
          <a:xfrm>
            <a:off x="1295400" y="1620838"/>
            <a:ext cx="6769100" cy="5016500"/>
            <a:chOff x="5694057" y="2058817"/>
            <a:chExt cx="4178909" cy="3096509"/>
          </a:xfrm>
        </p:grpSpPr>
        <p:pic>
          <p:nvPicPr>
            <p:cNvPr id="219140" name="Picture 7">
              <a:extLst>
                <a:ext uri="{FF2B5EF4-FFF2-40B4-BE49-F238E27FC236}">
                  <a16:creationId xmlns:a16="http://schemas.microsoft.com/office/drawing/2014/main" id="{118190B4-4F39-4E4D-B94C-0197E517EE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r="-1113"/>
            <a:stretch>
              <a:fillRect/>
            </a:stretch>
          </p:blipFill>
          <p:spPr bwMode="auto">
            <a:xfrm>
              <a:off x="5694057" y="2058817"/>
              <a:ext cx="4178909" cy="309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a:extLst>
                <a:ext uri="{FF2B5EF4-FFF2-40B4-BE49-F238E27FC236}">
                  <a16:creationId xmlns:a16="http://schemas.microsoft.com/office/drawing/2014/main" id="{72E08C05-A9D0-4033-90E8-380B4576FBD1}"/>
                </a:ext>
              </a:extLst>
            </p:cNvPr>
            <p:cNvSpPr/>
            <p:nvPr/>
          </p:nvSpPr>
          <p:spPr>
            <a:xfrm rot="11558567">
              <a:off x="8066745" y="3308199"/>
              <a:ext cx="457680" cy="609503"/>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sz="1800" b="0" dirty="0"/>
            </a:p>
          </p:txBody>
        </p:sp>
        <p:sp>
          <p:nvSpPr>
            <p:cNvPr id="10" name="Right Arrow 9">
              <a:extLst>
                <a:ext uri="{FF2B5EF4-FFF2-40B4-BE49-F238E27FC236}">
                  <a16:creationId xmlns:a16="http://schemas.microsoft.com/office/drawing/2014/main" id="{EB456AA3-5130-4F2F-AADA-3205D1BF24B3}"/>
                </a:ext>
              </a:extLst>
            </p:cNvPr>
            <p:cNvSpPr/>
            <p:nvPr/>
          </p:nvSpPr>
          <p:spPr>
            <a:xfrm rot="927650">
              <a:off x="6581977" y="2941714"/>
              <a:ext cx="456701" cy="609503"/>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sz="1800" b="0" dirty="0"/>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a:extLst>
              <a:ext uri="{FF2B5EF4-FFF2-40B4-BE49-F238E27FC236}">
                <a16:creationId xmlns:a16="http://schemas.microsoft.com/office/drawing/2014/main" id="{54112711-8D49-48F5-B6A9-B7DB234CBE5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688" y="2089150"/>
            <a:ext cx="3979862"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TextBox 3">
            <a:extLst>
              <a:ext uri="{FF2B5EF4-FFF2-40B4-BE49-F238E27FC236}">
                <a16:creationId xmlns:a16="http://schemas.microsoft.com/office/drawing/2014/main" id="{29BCDDA3-8F15-4519-998D-DD757C106067}"/>
              </a:ext>
            </a:extLst>
          </p:cNvPr>
          <p:cNvSpPr txBox="1">
            <a:spLocks noChangeArrowheads="1"/>
          </p:cNvSpPr>
          <p:nvPr/>
        </p:nvSpPr>
        <p:spPr bwMode="auto">
          <a:xfrm>
            <a:off x="3525838" y="1120775"/>
            <a:ext cx="2076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0">
                <a:latin typeface="Calibri" panose="020F0502020204030204" pitchFamily="34" charset="0"/>
                <a:cs typeface="Calibri" panose="020F0502020204030204" pitchFamily="34" charset="0"/>
              </a:rPr>
              <a:t>Japan example</a:t>
            </a:r>
          </a:p>
        </p:txBody>
      </p:sp>
      <p:pic>
        <p:nvPicPr>
          <p:cNvPr id="220164" name="Picture 5">
            <a:extLst>
              <a:ext uri="{FF2B5EF4-FFF2-40B4-BE49-F238E27FC236}">
                <a16:creationId xmlns:a16="http://schemas.microsoft.com/office/drawing/2014/main" id="{7D4FD4FC-D94F-4F4B-B24B-00676E6B96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2208213"/>
            <a:ext cx="4398963"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a:extLst>
              <a:ext uri="{FF2B5EF4-FFF2-40B4-BE49-F238E27FC236}">
                <a16:creationId xmlns:a16="http://schemas.microsoft.com/office/drawing/2014/main" id="{773E5B1C-949E-494F-96DA-C9432A2FE08A}"/>
              </a:ext>
            </a:extLst>
          </p:cNvPr>
          <p:cNvSpPr>
            <a:spLocks noGrp="1" noChangeArrowheads="1"/>
          </p:cNvSpPr>
          <p:nvPr>
            <p:ph type="title" idx="4294967295"/>
          </p:nvPr>
        </p:nvSpPr>
        <p:spPr>
          <a:xfrm>
            <a:off x="495300" y="660400"/>
            <a:ext cx="7772400" cy="1143000"/>
          </a:xfrm>
        </p:spPr>
        <p:txBody>
          <a:bodyPr/>
          <a:lstStyle/>
          <a:p>
            <a:pPr eaLnBrk="1" hangingPunct="1"/>
            <a:r>
              <a:rPr lang="en-US" altLang="it-IT" sz="2800">
                <a:latin typeface="Calibri" panose="020F0502020204030204" pitchFamily="34" charset="0"/>
              </a:rPr>
              <a:t>Convergent Boundaries - Continental</a:t>
            </a:r>
          </a:p>
        </p:txBody>
      </p:sp>
      <p:grpSp>
        <p:nvGrpSpPr>
          <p:cNvPr id="221187" name="Group 6">
            <a:extLst>
              <a:ext uri="{FF2B5EF4-FFF2-40B4-BE49-F238E27FC236}">
                <a16:creationId xmlns:a16="http://schemas.microsoft.com/office/drawing/2014/main" id="{F786F2D6-D4AF-4381-AAFE-DDDDB033E2C6}"/>
              </a:ext>
            </a:extLst>
          </p:cNvPr>
          <p:cNvGrpSpPr>
            <a:grpSpLocks/>
          </p:cNvGrpSpPr>
          <p:nvPr/>
        </p:nvGrpSpPr>
        <p:grpSpPr bwMode="auto">
          <a:xfrm>
            <a:off x="2170113" y="1881188"/>
            <a:ext cx="4422775" cy="4592637"/>
            <a:chOff x="1152" y="912"/>
            <a:chExt cx="3254" cy="3144"/>
          </a:xfrm>
        </p:grpSpPr>
        <p:pic>
          <p:nvPicPr>
            <p:cNvPr id="221189" name="Picture 2" descr="http://geology.com/nsta/convergent-boundary.gif">
              <a:extLst>
                <a:ext uri="{FF2B5EF4-FFF2-40B4-BE49-F238E27FC236}">
                  <a16:creationId xmlns:a16="http://schemas.microsoft.com/office/drawing/2014/main" id="{5EED28B1-843D-4592-B329-7CF61A1119F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152" y="912"/>
              <a:ext cx="3254"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5" descr="Continental-Continental Converging Plates">
              <a:extLst>
                <a:ext uri="{FF2B5EF4-FFF2-40B4-BE49-F238E27FC236}">
                  <a16:creationId xmlns:a16="http://schemas.microsoft.com/office/drawing/2014/main" id="{2EDBC397-C4E5-4D03-A507-61F71C0354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2" y="2160"/>
              <a:ext cx="3216" cy="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1188" name="Rectangle 4">
            <a:extLst>
              <a:ext uri="{FF2B5EF4-FFF2-40B4-BE49-F238E27FC236}">
                <a16:creationId xmlns:a16="http://schemas.microsoft.com/office/drawing/2014/main" id="{43D51F5F-3765-4158-8696-41CA1E3194D4}"/>
              </a:ext>
            </a:extLst>
          </p:cNvPr>
          <p:cNvSpPr>
            <a:spLocks noChangeArrowheads="1"/>
          </p:cNvSpPr>
          <p:nvPr/>
        </p:nvSpPr>
        <p:spPr bwMode="auto">
          <a:xfrm>
            <a:off x="1600200" y="6551613"/>
            <a:ext cx="5562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900" b="0">
                <a:latin typeface="Arial" panose="020B0604020202020204" pitchFamily="34" charset="0"/>
              </a:rPr>
              <a:t>http://pubs.usgs.gov/gip/dynamic/understanding.html  &amp; </a:t>
            </a:r>
            <a:r>
              <a:rPr lang="en-US" altLang="it-IT" sz="900" b="0">
                <a:latin typeface="Arial" panose="020B0604020202020204" pitchFamily="34" charset="0"/>
                <a:hlinkClick r:id="rId4"/>
              </a:rPr>
              <a:t>http://www.geology.com</a:t>
            </a:r>
            <a:r>
              <a:rPr lang="en-US" altLang="it-IT" sz="900" b="0">
                <a:latin typeface="Arial" panose="020B0604020202020204" pitchFamily="34" charset="0"/>
              </a:rPr>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a:extLst>
              <a:ext uri="{FF2B5EF4-FFF2-40B4-BE49-F238E27FC236}">
                <a16:creationId xmlns:a16="http://schemas.microsoft.com/office/drawing/2014/main" id="{877448D4-0F0E-4C91-B9EA-3A20BE77C207}"/>
              </a:ext>
            </a:extLst>
          </p:cNvPr>
          <p:cNvSpPr>
            <a:spLocks noGrp="1" noChangeArrowheads="1"/>
          </p:cNvSpPr>
          <p:nvPr>
            <p:ph type="title" idx="4294967295"/>
          </p:nvPr>
        </p:nvSpPr>
        <p:spPr>
          <a:xfrm>
            <a:off x="0" y="571500"/>
            <a:ext cx="9144000" cy="1143000"/>
          </a:xfrm>
        </p:spPr>
        <p:txBody>
          <a:bodyPr/>
          <a:lstStyle/>
          <a:p>
            <a:pPr eaLnBrk="1" hangingPunct="1"/>
            <a:r>
              <a:rPr lang="en-US" altLang="it-IT" sz="2800">
                <a:latin typeface="Calibri" panose="020F0502020204030204" pitchFamily="34" charset="0"/>
              </a:rPr>
              <a:t>Convergent Boundary – Indian and Eurasian Plates</a:t>
            </a:r>
          </a:p>
        </p:txBody>
      </p:sp>
      <p:pic>
        <p:nvPicPr>
          <p:cNvPr id="222211" name="Picture 2">
            <a:extLst>
              <a:ext uri="{FF2B5EF4-FFF2-40B4-BE49-F238E27FC236}">
                <a16:creationId xmlns:a16="http://schemas.microsoft.com/office/drawing/2014/main" id="{1C6A8B4F-F6DD-4B7A-8E1B-BCCB4E9575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1447800"/>
            <a:ext cx="6324600"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a:extLst>
              <a:ext uri="{FF2B5EF4-FFF2-40B4-BE49-F238E27FC236}">
                <a16:creationId xmlns:a16="http://schemas.microsoft.com/office/drawing/2014/main" id="{D844DF37-BEA1-4101-B2BF-792FC1550492}"/>
              </a:ext>
            </a:extLst>
          </p:cNvPr>
          <p:cNvSpPr/>
          <p:nvPr/>
        </p:nvSpPr>
        <p:spPr>
          <a:xfrm rot="18427427">
            <a:off x="3775075" y="3500438"/>
            <a:ext cx="457200" cy="609600"/>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sz="1800" b="0" dirty="0"/>
          </a:p>
        </p:txBody>
      </p:sp>
      <p:sp>
        <p:nvSpPr>
          <p:cNvPr id="5" name="Right Arrow 4">
            <a:extLst>
              <a:ext uri="{FF2B5EF4-FFF2-40B4-BE49-F238E27FC236}">
                <a16:creationId xmlns:a16="http://schemas.microsoft.com/office/drawing/2014/main" id="{9BDD63AB-1AAF-45BB-83ED-41DD4CAA607C}"/>
              </a:ext>
            </a:extLst>
          </p:cNvPr>
          <p:cNvSpPr/>
          <p:nvPr/>
        </p:nvSpPr>
        <p:spPr>
          <a:xfrm rot="7749683">
            <a:off x="4876800" y="2122488"/>
            <a:ext cx="457200" cy="609600"/>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sz="1800" b="0" dirty="0"/>
          </a:p>
        </p:txBody>
      </p:sp>
      <p:sp>
        <p:nvSpPr>
          <p:cNvPr id="6" name="Rectangle 5">
            <a:extLst>
              <a:ext uri="{FF2B5EF4-FFF2-40B4-BE49-F238E27FC236}">
                <a16:creationId xmlns:a16="http://schemas.microsoft.com/office/drawing/2014/main" id="{1414A319-BFDA-477C-8048-7F84C025F9CB}"/>
              </a:ext>
            </a:extLst>
          </p:cNvPr>
          <p:cNvSpPr/>
          <p:nvPr/>
        </p:nvSpPr>
        <p:spPr>
          <a:xfrm>
            <a:off x="1981200" y="4353580"/>
            <a:ext cx="3188921" cy="52322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n-US" sz="2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rPr>
              <a:t>Indian Plate</a:t>
            </a:r>
          </a:p>
        </p:txBody>
      </p:sp>
      <p:sp>
        <p:nvSpPr>
          <p:cNvPr id="7" name="Rectangle 6">
            <a:extLst>
              <a:ext uri="{FF2B5EF4-FFF2-40B4-BE49-F238E27FC236}">
                <a16:creationId xmlns:a16="http://schemas.microsoft.com/office/drawing/2014/main" id="{0A65C1B1-29C4-4D3E-BC66-CBD5FB73834D}"/>
              </a:ext>
            </a:extLst>
          </p:cNvPr>
          <p:cNvSpPr/>
          <p:nvPr/>
        </p:nvSpPr>
        <p:spPr>
          <a:xfrm>
            <a:off x="4038600" y="1524000"/>
            <a:ext cx="3188921" cy="52322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n-US" sz="2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rPr>
              <a:t>Eurasian Plate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5" name="Picture 3" descr="moho_lvz">
            <a:extLst>
              <a:ext uri="{FF2B5EF4-FFF2-40B4-BE49-F238E27FC236}">
                <a16:creationId xmlns:a16="http://schemas.microsoft.com/office/drawing/2014/main" id="{96147F80-6E95-4E4F-8F0A-164E35CB01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1076325"/>
            <a:ext cx="3594100" cy="458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8836" name="Rectangle 4">
            <a:extLst>
              <a:ext uri="{FF2B5EF4-FFF2-40B4-BE49-F238E27FC236}">
                <a16:creationId xmlns:a16="http://schemas.microsoft.com/office/drawing/2014/main" id="{0F3F7AC2-C4A0-4CD2-A293-2C17E4CAF460}"/>
              </a:ext>
            </a:extLst>
          </p:cNvPr>
          <p:cNvSpPr>
            <a:spLocks noChangeArrowheads="1"/>
          </p:cNvSpPr>
          <p:nvPr/>
        </p:nvSpPr>
        <p:spPr bwMode="auto">
          <a:xfrm>
            <a:off x="0" y="1057275"/>
            <a:ext cx="507682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solidFill>
                  <a:srgbClr val="D32657"/>
                </a:solidFill>
                <a:latin typeface="Arial" panose="020B0604020202020204" pitchFamily="34" charset="0"/>
                <a:ea typeface="ＭＳ Ｐゴシック" panose="020B0600070205080204" pitchFamily="34" charset="-128"/>
              </a:rPr>
              <a:t> </a:t>
            </a:r>
            <a:r>
              <a:rPr lang="en-US" altLang="it-IT" sz="2000">
                <a:solidFill>
                  <a:srgbClr val="FF3300"/>
                </a:solidFill>
                <a:latin typeface="Calibri" panose="020F0502020204030204" pitchFamily="34" charset="0"/>
                <a:ea typeface="ＭＳ Ｐゴシック" panose="020B0600070205080204" pitchFamily="34" charset="-128"/>
              </a:rPr>
              <a:t>Low Velocity Zone (LVZ):</a:t>
            </a:r>
            <a:r>
              <a:rPr lang="en-US" altLang="it-IT" sz="2000" b="0">
                <a:latin typeface="Calibri" panose="020F0502020204030204" pitchFamily="34" charset="0"/>
                <a:ea typeface="ＭＳ Ｐゴシック" panose="020B0600070205080204" pitchFamily="34" charset="-128"/>
              </a:rPr>
              <a:t> The low velocity is more strongly visible for S-waves than for P-waves. It marks the boundary between the lithosphere and the asthenosphere.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836"/>
                                        </p:tgtEl>
                                        <p:attrNameLst>
                                          <p:attrName>style.visibility</p:attrName>
                                        </p:attrNameLst>
                                      </p:cBhvr>
                                      <p:to>
                                        <p:strVal val="visible"/>
                                      </p:to>
                                    </p:set>
                                    <p:animEffect transition="in" filter="dissolve">
                                      <p:cBhvr>
                                        <p:cTn id="7" dur="500"/>
                                        <p:tgtEl>
                                          <p:spTgt spid="248836"/>
                                        </p:tgtEl>
                                      </p:cBhvr>
                                    </p:animEffect>
                                  </p:childTnLst>
                                </p:cTn>
                              </p:par>
                              <p:par>
                                <p:cTn id="8" presetID="9" presetClass="entr" presetSubtype="0" fill="hold" nodeType="withEffect">
                                  <p:stCondLst>
                                    <p:cond delay="0"/>
                                  </p:stCondLst>
                                  <p:childTnLst>
                                    <p:set>
                                      <p:cBhvr>
                                        <p:cTn id="9" dur="1" fill="hold">
                                          <p:stCondLst>
                                            <p:cond delay="0"/>
                                          </p:stCondLst>
                                        </p:cTn>
                                        <p:tgtEl>
                                          <p:spTgt spid="248835"/>
                                        </p:tgtEl>
                                        <p:attrNameLst>
                                          <p:attrName>style.visibility</p:attrName>
                                        </p:attrNameLst>
                                      </p:cBhvr>
                                      <p:to>
                                        <p:strVal val="visible"/>
                                      </p:to>
                                    </p:set>
                                    <p:animEffect transition="in" filter="dissolve">
                                      <p:cBhvr>
                                        <p:cTn id="10" dur="500"/>
                                        <p:tgtEl>
                                          <p:spTgt spid="248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a:extLst>
              <a:ext uri="{FF2B5EF4-FFF2-40B4-BE49-F238E27FC236}">
                <a16:creationId xmlns:a16="http://schemas.microsoft.com/office/drawing/2014/main" id="{A6F257F5-8EF9-4215-B4EE-7CA41076373D}"/>
              </a:ext>
            </a:extLst>
          </p:cNvPr>
          <p:cNvSpPr>
            <a:spLocks noGrp="1" noChangeArrowheads="1"/>
          </p:cNvSpPr>
          <p:nvPr>
            <p:ph type="title" idx="4294967295"/>
          </p:nvPr>
        </p:nvSpPr>
        <p:spPr>
          <a:xfrm>
            <a:off x="0" y="571500"/>
            <a:ext cx="9144000" cy="1143000"/>
          </a:xfrm>
        </p:spPr>
        <p:txBody>
          <a:bodyPr/>
          <a:lstStyle/>
          <a:p>
            <a:pPr eaLnBrk="1" hangingPunct="1"/>
            <a:r>
              <a:rPr lang="en-US" altLang="it-IT" sz="2800">
                <a:latin typeface="Calibri" panose="020F0502020204030204" pitchFamily="34" charset="0"/>
              </a:rPr>
              <a:t>Convergent Boundary – Indian and Eurasian Plates</a:t>
            </a:r>
          </a:p>
        </p:txBody>
      </p:sp>
      <p:pic>
        <p:nvPicPr>
          <p:cNvPr id="223235" name="Picture 8">
            <a:extLst>
              <a:ext uri="{FF2B5EF4-FFF2-40B4-BE49-F238E27FC236}">
                <a16:creationId xmlns:a16="http://schemas.microsoft.com/office/drawing/2014/main" id="{23E13422-DF3C-4B45-8B26-5F3DC175FF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3450" y="1906588"/>
            <a:ext cx="75231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a:extLst>
              <a:ext uri="{FF2B5EF4-FFF2-40B4-BE49-F238E27FC236}">
                <a16:creationId xmlns:a16="http://schemas.microsoft.com/office/drawing/2014/main" id="{6BA11B8D-F109-4E5D-9FA6-604C76288CC1}"/>
              </a:ext>
            </a:extLst>
          </p:cNvPr>
          <p:cNvSpPr>
            <a:spLocks noGrp="1" noChangeArrowheads="1"/>
          </p:cNvSpPr>
          <p:nvPr>
            <p:ph type="title" idx="4294967295"/>
          </p:nvPr>
        </p:nvSpPr>
        <p:spPr>
          <a:xfrm>
            <a:off x="0" y="571500"/>
            <a:ext cx="9144000" cy="1143000"/>
          </a:xfrm>
        </p:spPr>
        <p:txBody>
          <a:bodyPr/>
          <a:lstStyle/>
          <a:p>
            <a:pPr eaLnBrk="1" hangingPunct="1"/>
            <a:r>
              <a:rPr lang="en-US" altLang="it-IT" sz="2800">
                <a:latin typeface="Calibri" panose="020F0502020204030204" pitchFamily="34" charset="0"/>
              </a:rPr>
              <a:t>Convergent Boundary – Indian and Eurasian Plates</a:t>
            </a:r>
          </a:p>
        </p:txBody>
      </p:sp>
      <p:grpSp>
        <p:nvGrpSpPr>
          <p:cNvPr id="224259" name="Group 7">
            <a:extLst>
              <a:ext uri="{FF2B5EF4-FFF2-40B4-BE49-F238E27FC236}">
                <a16:creationId xmlns:a16="http://schemas.microsoft.com/office/drawing/2014/main" id="{E189E3BF-9697-4A87-AE27-A86F67609F04}"/>
              </a:ext>
            </a:extLst>
          </p:cNvPr>
          <p:cNvGrpSpPr>
            <a:grpSpLocks/>
          </p:cNvGrpSpPr>
          <p:nvPr/>
        </p:nvGrpSpPr>
        <p:grpSpPr bwMode="auto">
          <a:xfrm>
            <a:off x="377825" y="1589088"/>
            <a:ext cx="8043863" cy="5322887"/>
            <a:chOff x="5186856" y="2009103"/>
            <a:chExt cx="4671848" cy="3091983"/>
          </a:xfrm>
        </p:grpSpPr>
        <p:pic>
          <p:nvPicPr>
            <p:cNvPr id="224260" name="Picture 8">
              <a:extLst>
                <a:ext uri="{FF2B5EF4-FFF2-40B4-BE49-F238E27FC236}">
                  <a16:creationId xmlns:a16="http://schemas.microsoft.com/office/drawing/2014/main" id="{1A4371FB-9E37-4DDA-87A3-2F5483B77B7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6856" y="2009103"/>
              <a:ext cx="4671848" cy="309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6">
              <a:extLst>
                <a:ext uri="{FF2B5EF4-FFF2-40B4-BE49-F238E27FC236}">
                  <a16:creationId xmlns:a16="http://schemas.microsoft.com/office/drawing/2014/main" id="{DD43BC83-77D7-49BE-BBC1-E065D5BF5C55}"/>
                </a:ext>
              </a:extLst>
            </p:cNvPr>
            <p:cNvSpPr/>
            <p:nvPr/>
          </p:nvSpPr>
          <p:spPr>
            <a:xfrm rot="6366767">
              <a:off x="7998505" y="2272424"/>
              <a:ext cx="457389" cy="609451"/>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sz="1800" b="0" dirty="0"/>
            </a:p>
          </p:txBody>
        </p:sp>
        <p:sp>
          <p:nvSpPr>
            <p:cNvPr id="11" name="Right Arrow 7">
              <a:extLst>
                <a:ext uri="{FF2B5EF4-FFF2-40B4-BE49-F238E27FC236}">
                  <a16:creationId xmlns:a16="http://schemas.microsoft.com/office/drawing/2014/main" id="{B35778F0-7AF4-4B71-8986-287FE42348AE}"/>
                </a:ext>
              </a:extLst>
            </p:cNvPr>
            <p:cNvSpPr/>
            <p:nvPr/>
          </p:nvSpPr>
          <p:spPr>
            <a:xfrm rot="17256950">
              <a:off x="7641685" y="3560673"/>
              <a:ext cx="457389" cy="609452"/>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en-US" sz="1800" b="0" dirty="0"/>
            </a:p>
          </p:txBody>
        </p:sp>
        <p:sp>
          <p:nvSpPr>
            <p:cNvPr id="12" name="Rectangle 11">
              <a:extLst>
                <a:ext uri="{FF2B5EF4-FFF2-40B4-BE49-F238E27FC236}">
                  <a16:creationId xmlns:a16="http://schemas.microsoft.com/office/drawing/2014/main" id="{1EA86AF0-EDE5-480A-AAF4-A134320086E8}"/>
                </a:ext>
              </a:extLst>
            </p:cNvPr>
            <p:cNvSpPr/>
            <p:nvPr/>
          </p:nvSpPr>
          <p:spPr>
            <a:xfrm>
              <a:off x="5597242" y="2127438"/>
              <a:ext cx="3188921" cy="338554"/>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n-US" sz="16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rPr>
                <a:t>Eurasian Plate</a:t>
              </a:r>
            </a:p>
          </p:txBody>
        </p:sp>
        <p:sp>
          <p:nvSpPr>
            <p:cNvPr id="13" name="Rectangle 12">
              <a:extLst>
                <a:ext uri="{FF2B5EF4-FFF2-40B4-BE49-F238E27FC236}">
                  <a16:creationId xmlns:a16="http://schemas.microsoft.com/office/drawing/2014/main" id="{5DB12774-3DD5-4925-A240-DCF177D052DF}"/>
                </a:ext>
              </a:extLst>
            </p:cNvPr>
            <p:cNvSpPr/>
            <p:nvPr/>
          </p:nvSpPr>
          <p:spPr>
            <a:xfrm>
              <a:off x="6543173" y="4421069"/>
              <a:ext cx="3188921" cy="369332"/>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n-US"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rPr>
                <a:t>Adriatic Plate</a:t>
              </a: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8465B5BD-226F-4DA6-BA3C-9F9A6FC27854}"/>
              </a:ext>
            </a:extLst>
          </p:cNvPr>
          <p:cNvSpPr>
            <a:spLocks noChangeArrowheads="1"/>
          </p:cNvSpPr>
          <p:nvPr/>
        </p:nvSpPr>
        <p:spPr bwMode="auto">
          <a:xfrm>
            <a:off x="0" y="10175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The key principles: Types of plate boundaries</a:t>
            </a:r>
          </a:p>
        </p:txBody>
      </p:sp>
      <p:sp>
        <p:nvSpPr>
          <p:cNvPr id="225283" name="Rectangle 3">
            <a:extLst>
              <a:ext uri="{FF2B5EF4-FFF2-40B4-BE49-F238E27FC236}">
                <a16:creationId xmlns:a16="http://schemas.microsoft.com/office/drawing/2014/main" id="{0D44D02D-AEE8-4E64-8F58-0F46752A1705}"/>
              </a:ext>
            </a:extLst>
          </p:cNvPr>
          <p:cNvSpPr>
            <a:spLocks noChangeArrowheads="1"/>
          </p:cNvSpPr>
          <p:nvPr/>
        </p:nvSpPr>
        <p:spPr bwMode="auto">
          <a:xfrm>
            <a:off x="0" y="184785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400" b="0">
                <a:solidFill>
                  <a:srgbClr val="CC0000"/>
                </a:solidFill>
                <a:latin typeface="Calibri" panose="020F0502020204030204" pitchFamily="34" charset="0"/>
                <a:ea typeface="ＭＳ Ｐゴシック" panose="020B0600070205080204" pitchFamily="34" charset="-128"/>
              </a:rPr>
              <a:t>Conservative boundary</a:t>
            </a:r>
            <a:r>
              <a:rPr lang="en-US" altLang="it-IT" sz="2400" b="0">
                <a:latin typeface="Calibri" panose="020F0502020204030204" pitchFamily="34" charset="0"/>
                <a:ea typeface="ＭＳ Ｐゴシック" panose="020B0600070205080204" pitchFamily="34" charset="-128"/>
              </a:rPr>
              <a:t>, lithosphere is neither created nor destroyed. The plates move laterally relative to each other. These plate boundary are represented by transform faults.</a:t>
            </a:r>
          </a:p>
        </p:txBody>
      </p:sp>
      <p:pic>
        <p:nvPicPr>
          <p:cNvPr id="225284" name="Picture 4" descr="plate_boundary_conservative">
            <a:extLst>
              <a:ext uri="{FF2B5EF4-FFF2-40B4-BE49-F238E27FC236}">
                <a16:creationId xmlns:a16="http://schemas.microsoft.com/office/drawing/2014/main" id="{B61333F7-C8D5-4103-8E68-A80F7AAECA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2988" y="3336925"/>
            <a:ext cx="6769100" cy="307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San Andreas Fault Line - Fault Zone Map and Photos">
            <a:extLst>
              <a:ext uri="{FF2B5EF4-FFF2-40B4-BE49-F238E27FC236}">
                <a16:creationId xmlns:a16="http://schemas.microsoft.com/office/drawing/2014/main" id="{BCCA63A4-9226-4F26-8649-5C35DB5CE0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963" y="1609725"/>
            <a:ext cx="422910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1" name="Picture 4" descr="San Andreas Fault — WEKU">
            <a:extLst>
              <a:ext uri="{FF2B5EF4-FFF2-40B4-BE49-F238E27FC236}">
                <a16:creationId xmlns:a16="http://schemas.microsoft.com/office/drawing/2014/main" id="{E03F8395-C4C0-41CF-B219-653B6FD087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1863" y="2370138"/>
            <a:ext cx="4194175"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354" name="Group 4">
            <a:extLst>
              <a:ext uri="{FF2B5EF4-FFF2-40B4-BE49-F238E27FC236}">
                <a16:creationId xmlns:a16="http://schemas.microsoft.com/office/drawing/2014/main" id="{B4350526-E126-4076-B3F2-1BE8D582C61C}"/>
              </a:ext>
            </a:extLst>
          </p:cNvPr>
          <p:cNvGrpSpPr>
            <a:grpSpLocks/>
          </p:cNvGrpSpPr>
          <p:nvPr/>
        </p:nvGrpSpPr>
        <p:grpSpPr bwMode="auto">
          <a:xfrm>
            <a:off x="274638" y="1481138"/>
            <a:ext cx="8339137" cy="4908550"/>
            <a:chOff x="275359" y="1481328"/>
            <a:chExt cx="8338289" cy="4908380"/>
          </a:xfrm>
        </p:grpSpPr>
        <p:pic>
          <p:nvPicPr>
            <p:cNvPr id="228355" name="Picture 2">
              <a:extLst>
                <a:ext uri="{FF2B5EF4-FFF2-40B4-BE49-F238E27FC236}">
                  <a16:creationId xmlns:a16="http://schemas.microsoft.com/office/drawing/2014/main" id="{A24BDDA7-1A05-47C2-A0E0-5C567F22201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5359" y="1481328"/>
              <a:ext cx="8338289" cy="490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Rectangle 3">
              <a:extLst>
                <a:ext uri="{FF2B5EF4-FFF2-40B4-BE49-F238E27FC236}">
                  <a16:creationId xmlns:a16="http://schemas.microsoft.com/office/drawing/2014/main" id="{C7B1423A-915A-43BF-BB4C-5EFD782B697A}"/>
                </a:ext>
              </a:extLst>
            </p:cNvPr>
            <p:cNvSpPr>
              <a:spLocks noChangeArrowheads="1"/>
            </p:cNvSpPr>
            <p:nvPr/>
          </p:nvSpPr>
          <p:spPr bwMode="auto">
            <a:xfrm>
              <a:off x="7013448" y="5751576"/>
              <a:ext cx="1499616" cy="566928"/>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22620-0291-4526-A6D1-3506C7B44594}"/>
              </a:ext>
            </a:extLst>
          </p:cNvPr>
          <p:cNvSpPr>
            <a:spLocks noGrp="1"/>
          </p:cNvSpPr>
          <p:nvPr>
            <p:ph type="title"/>
          </p:nvPr>
        </p:nvSpPr>
        <p:spPr>
          <a:xfrm>
            <a:off x="139700" y="806450"/>
            <a:ext cx="9144000" cy="1203325"/>
          </a:xfrm>
        </p:spPr>
        <p:txBody>
          <a:bodyPr>
            <a:normAutofit/>
          </a:bodyPr>
          <a:lstStyle/>
          <a:p>
            <a:pPr>
              <a:defRPr/>
            </a:pPr>
            <a:r>
              <a:rPr lang="it-IT" sz="3628" b="1" dirty="0">
                <a:latin typeface="+mn-lt"/>
              </a:rPr>
              <a:t>Faglia trascorrente</a:t>
            </a:r>
          </a:p>
        </p:txBody>
      </p:sp>
      <p:pic>
        <p:nvPicPr>
          <p:cNvPr id="229379" name="Segnaposto contenuto 9" descr="faglia san andrea.jpg">
            <a:extLst>
              <a:ext uri="{FF2B5EF4-FFF2-40B4-BE49-F238E27FC236}">
                <a16:creationId xmlns:a16="http://schemas.microsoft.com/office/drawing/2014/main" id="{57ACF6C9-98C3-4A02-B9FD-97ACF287EA7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135313" y="1941513"/>
            <a:ext cx="5711825" cy="4732337"/>
          </a:xfrm>
        </p:spPr>
      </p:pic>
      <p:pic>
        <p:nvPicPr>
          <p:cNvPr id="229380" name="Picture 6">
            <a:extLst>
              <a:ext uri="{FF2B5EF4-FFF2-40B4-BE49-F238E27FC236}">
                <a16:creationId xmlns:a16="http://schemas.microsoft.com/office/drawing/2014/main" id="{F7F29005-0AD5-432E-BB78-E5E7F216CF9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43075" y="5226050"/>
            <a:ext cx="278447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nettore 1 11">
            <a:extLst>
              <a:ext uri="{FF2B5EF4-FFF2-40B4-BE49-F238E27FC236}">
                <a16:creationId xmlns:a16="http://schemas.microsoft.com/office/drawing/2014/main" id="{D5DBE1BC-DE49-404B-9EE6-D3D2895DB0C5}"/>
              </a:ext>
            </a:extLst>
          </p:cNvPr>
          <p:cNvCxnSpPr/>
          <p:nvPr/>
        </p:nvCxnSpPr>
        <p:spPr>
          <a:xfrm flipV="1">
            <a:off x="4910138" y="4148138"/>
            <a:ext cx="3795712" cy="2714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DEDF4FEF-C6C2-491B-BC8E-46F41EC5680B}"/>
              </a:ext>
            </a:extLst>
          </p:cNvPr>
          <p:cNvCxnSpPr/>
          <p:nvPr/>
        </p:nvCxnSpPr>
        <p:spPr>
          <a:xfrm flipH="1">
            <a:off x="5075238" y="4491038"/>
            <a:ext cx="1501775" cy="1571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DE75A5DD-2948-4753-BA48-1046A44E3E8C}"/>
              </a:ext>
            </a:extLst>
          </p:cNvPr>
          <p:cNvCxnSpPr/>
          <p:nvPr/>
        </p:nvCxnSpPr>
        <p:spPr>
          <a:xfrm flipV="1">
            <a:off x="6707188" y="3960813"/>
            <a:ext cx="1465262" cy="1158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9384" name="Picture 3">
            <a:extLst>
              <a:ext uri="{FF2B5EF4-FFF2-40B4-BE49-F238E27FC236}">
                <a16:creationId xmlns:a16="http://schemas.microsoft.com/office/drawing/2014/main" id="{D704C072-97B7-4523-BA72-86C92E51FA0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3838" y="2511425"/>
            <a:ext cx="282575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 descr="Faccioli 1-17">
            <a:extLst>
              <a:ext uri="{FF2B5EF4-FFF2-40B4-BE49-F238E27FC236}">
                <a16:creationId xmlns:a16="http://schemas.microsoft.com/office/drawing/2014/main" id="{A4DE8E35-61A1-4122-97D4-D6E25BE179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8275" y="1771650"/>
            <a:ext cx="8659813"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3" descr="plate boundaries">
            <a:extLst>
              <a:ext uri="{FF2B5EF4-FFF2-40B4-BE49-F238E27FC236}">
                <a16:creationId xmlns:a16="http://schemas.microsoft.com/office/drawing/2014/main" id="{D218B4C8-2CF9-48E7-8DF7-A2357071C0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355725"/>
            <a:ext cx="85344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4">
            <a:extLst>
              <a:ext uri="{FF2B5EF4-FFF2-40B4-BE49-F238E27FC236}">
                <a16:creationId xmlns:a16="http://schemas.microsoft.com/office/drawing/2014/main" id="{4B309BEF-ED81-4A70-AA1C-F8B1C53784C0}"/>
              </a:ext>
            </a:extLst>
          </p:cNvPr>
          <p:cNvSpPr>
            <a:spLocks noChangeArrowheads="1"/>
          </p:cNvSpPr>
          <p:nvPr/>
        </p:nvSpPr>
        <p:spPr bwMode="auto">
          <a:xfrm>
            <a:off x="0" y="93503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Earth Plates</a:t>
            </a:r>
          </a:p>
        </p:txBody>
      </p:sp>
      <p:sp>
        <p:nvSpPr>
          <p:cNvPr id="231428" name="Rectangle 5">
            <a:extLst>
              <a:ext uri="{FF2B5EF4-FFF2-40B4-BE49-F238E27FC236}">
                <a16:creationId xmlns:a16="http://schemas.microsoft.com/office/drawing/2014/main" id="{F4AB29A3-DD72-46FF-85BE-59B49A7C9732}"/>
              </a:ext>
            </a:extLst>
          </p:cNvPr>
          <p:cNvSpPr>
            <a:spLocks noChangeArrowheads="1"/>
          </p:cNvSpPr>
          <p:nvPr/>
        </p:nvSpPr>
        <p:spPr bwMode="auto">
          <a:xfrm>
            <a:off x="3635375" y="6470650"/>
            <a:ext cx="2089150" cy="360363"/>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024F644A-ADD7-4A5B-B90C-1FA3C306BCA0}"/>
              </a:ext>
            </a:extLst>
          </p:cNvPr>
          <p:cNvSpPr>
            <a:spLocks noGrp="1" noChangeArrowheads="1"/>
          </p:cNvSpPr>
          <p:nvPr>
            <p:ph type="body" sz="half" idx="1"/>
          </p:nvPr>
        </p:nvSpPr>
        <p:spPr>
          <a:xfrm>
            <a:off x="1524000" y="2293938"/>
            <a:ext cx="6934200" cy="3962400"/>
          </a:xfrm>
        </p:spPr>
        <p:txBody>
          <a:bodyPr/>
          <a:lstStyle/>
          <a:p>
            <a:pPr eaLnBrk="1" hangingPunct="1">
              <a:buFontTx/>
              <a:buNone/>
            </a:pPr>
            <a:r>
              <a:rPr lang="en-US" altLang="it-IT">
                <a:latin typeface="Calibri" panose="020F0502020204030204" pitchFamily="34" charset="0"/>
              </a:rPr>
              <a:t>- Subduction   - Rifting   - Hotspots</a:t>
            </a:r>
          </a:p>
        </p:txBody>
      </p:sp>
      <p:sp>
        <p:nvSpPr>
          <p:cNvPr id="233475" name="Rectangle 3">
            <a:extLst>
              <a:ext uri="{FF2B5EF4-FFF2-40B4-BE49-F238E27FC236}">
                <a16:creationId xmlns:a16="http://schemas.microsoft.com/office/drawing/2014/main" id="{8CBE3508-CA8F-4C2E-8795-F94890D630D7}"/>
              </a:ext>
            </a:extLst>
          </p:cNvPr>
          <p:cNvSpPr>
            <a:spLocks noChangeArrowheads="1"/>
          </p:cNvSpPr>
          <p:nvPr/>
        </p:nvSpPr>
        <p:spPr bwMode="auto">
          <a:xfrm>
            <a:off x="755650" y="7985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solidFill>
                  <a:schemeClr val="tx2"/>
                </a:solidFill>
                <a:latin typeface="Calibri" panose="020F0502020204030204" pitchFamily="34" charset="0"/>
              </a:rPr>
              <a:t>Volcanoes are formed by:</a:t>
            </a:r>
          </a:p>
        </p:txBody>
      </p:sp>
      <p:pic>
        <p:nvPicPr>
          <p:cNvPr id="233476" name="Picture 4" descr="volcanism">
            <a:extLst>
              <a:ext uri="{FF2B5EF4-FFF2-40B4-BE49-F238E27FC236}">
                <a16:creationId xmlns:a16="http://schemas.microsoft.com/office/drawing/2014/main" id="{5F5D97EA-D1F2-4779-94CB-D89BFBFECC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979738"/>
            <a:ext cx="853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38D5264F-9F81-4D2C-B27B-82B2880565A9}"/>
              </a:ext>
            </a:extLst>
          </p:cNvPr>
          <p:cNvSpPr>
            <a:spLocks noGrp="1" noChangeArrowheads="1"/>
          </p:cNvSpPr>
          <p:nvPr>
            <p:ph type="body" idx="1"/>
          </p:nvPr>
        </p:nvSpPr>
        <p:spPr/>
        <p:txBody>
          <a:bodyPr/>
          <a:lstStyle/>
          <a:p>
            <a:pPr eaLnBrk="1" hangingPunct="1"/>
            <a:r>
              <a:rPr lang="en-US" altLang="it-IT">
                <a:latin typeface="Calibri" panose="020F0502020204030204" pitchFamily="34" charset="0"/>
              </a:rPr>
              <a:t>Hot mantle plumes breaching the surface in the middle of a tectonic plate</a:t>
            </a:r>
          </a:p>
        </p:txBody>
      </p:sp>
      <p:sp>
        <p:nvSpPr>
          <p:cNvPr id="235523" name="Rectangle 3">
            <a:extLst>
              <a:ext uri="{FF2B5EF4-FFF2-40B4-BE49-F238E27FC236}">
                <a16:creationId xmlns:a16="http://schemas.microsoft.com/office/drawing/2014/main" id="{AE5555B7-6B18-4BC6-A911-7EF67E1C0CDF}"/>
              </a:ext>
            </a:extLst>
          </p:cNvPr>
          <p:cNvSpPr>
            <a:spLocks noChangeArrowheads="1"/>
          </p:cNvSpPr>
          <p:nvPr/>
        </p:nvSpPr>
        <p:spPr bwMode="auto">
          <a:xfrm>
            <a:off x="755650" y="7064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800" b="0">
                <a:solidFill>
                  <a:schemeClr val="tx2"/>
                </a:solidFill>
                <a:latin typeface="Calibri" panose="020F0502020204030204" pitchFamily="34" charset="0"/>
              </a:rPr>
              <a:t>What are Hotspot Volcanoes?</a:t>
            </a:r>
          </a:p>
        </p:txBody>
      </p:sp>
      <p:pic>
        <p:nvPicPr>
          <p:cNvPr id="235524" name="Picture 4" descr="hawaii_37508a">
            <a:extLst>
              <a:ext uri="{FF2B5EF4-FFF2-40B4-BE49-F238E27FC236}">
                <a16:creationId xmlns:a16="http://schemas.microsoft.com/office/drawing/2014/main" id="{384B7C62-0D17-49FF-8428-B25B0BE411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3429000"/>
            <a:ext cx="431323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5" name="Picture 6" descr="hotspot">
            <a:extLst>
              <a:ext uri="{FF2B5EF4-FFF2-40B4-BE49-F238E27FC236}">
                <a16:creationId xmlns:a16="http://schemas.microsoft.com/office/drawing/2014/main" id="{103F0A08-D847-4686-8916-315AEA46036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3429000"/>
            <a:ext cx="39624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6" name="Text Box 7">
            <a:extLst>
              <a:ext uri="{FF2B5EF4-FFF2-40B4-BE49-F238E27FC236}">
                <a16:creationId xmlns:a16="http://schemas.microsoft.com/office/drawing/2014/main" id="{D3C7AFB2-6D9B-4700-86D4-F5C19F226C18}"/>
              </a:ext>
            </a:extLst>
          </p:cNvPr>
          <p:cNvSpPr txBox="1">
            <a:spLocks noChangeArrowheads="1"/>
          </p:cNvSpPr>
          <p:nvPr/>
        </p:nvSpPr>
        <p:spPr bwMode="auto">
          <a:xfrm>
            <a:off x="304800" y="5562600"/>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1800" b="0">
                <a:latin typeface="Calibri" panose="020F0502020204030204" pitchFamily="34" charset="0"/>
                <a:ea typeface="ＭＳ Ｐゴシック" panose="020B0600070205080204" pitchFamily="34" charset="-128"/>
              </a:rPr>
              <a:t>The Hawaiian island chain are examples of hotspot volcanoes.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9" name="Picture 3">
            <a:extLst>
              <a:ext uri="{FF2B5EF4-FFF2-40B4-BE49-F238E27FC236}">
                <a16:creationId xmlns:a16="http://schemas.microsoft.com/office/drawing/2014/main" id="{CC103958-22F5-4B07-8515-7406654A54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1273175"/>
            <a:ext cx="53213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Rectangle 4">
            <a:extLst>
              <a:ext uri="{FF2B5EF4-FFF2-40B4-BE49-F238E27FC236}">
                <a16:creationId xmlns:a16="http://schemas.microsoft.com/office/drawing/2014/main" id="{CC68280D-5371-435B-B2F9-DDFA59EA23E8}"/>
              </a:ext>
            </a:extLst>
          </p:cNvPr>
          <p:cNvSpPr>
            <a:spLocks noChangeArrowheads="1"/>
          </p:cNvSpPr>
          <p:nvPr/>
        </p:nvSpPr>
        <p:spPr bwMode="auto">
          <a:xfrm>
            <a:off x="0" y="1273175"/>
            <a:ext cx="3810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2200" b="0">
                <a:latin typeface="Calibri" panose="020F0502020204030204" pitchFamily="34" charset="0"/>
                <a:ea typeface="ＭＳ Ｐゴシック" panose="020B0600070205080204" pitchFamily="34" charset="-128"/>
              </a:rPr>
              <a:t>Thickness of the Earth's crust (by the USGS). Since the Moho is at the base of the crust this map also shows depth to Moho.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4740"/>
                                        </p:tgtEl>
                                        <p:attrNameLst>
                                          <p:attrName>style.visibility</p:attrName>
                                        </p:attrNameLst>
                                      </p:cBhvr>
                                      <p:to>
                                        <p:strVal val="visible"/>
                                      </p:to>
                                    </p:set>
                                    <p:animEffect transition="in" filter="dissolve">
                                      <p:cBhvr>
                                        <p:cTn id="7" dur="500"/>
                                        <p:tgtEl>
                                          <p:spTgt spid="244740"/>
                                        </p:tgtEl>
                                      </p:cBhvr>
                                    </p:animEffect>
                                  </p:childTnLst>
                                </p:cTn>
                              </p:par>
                              <p:par>
                                <p:cTn id="8" presetID="9" presetClass="entr" presetSubtype="0" fill="hold" nodeType="withEffect">
                                  <p:stCondLst>
                                    <p:cond delay="0"/>
                                  </p:stCondLst>
                                  <p:childTnLst>
                                    <p:set>
                                      <p:cBhvr>
                                        <p:cTn id="9" dur="1" fill="hold">
                                          <p:stCondLst>
                                            <p:cond delay="0"/>
                                          </p:stCondLst>
                                        </p:cTn>
                                        <p:tgtEl>
                                          <p:spTgt spid="244739"/>
                                        </p:tgtEl>
                                        <p:attrNameLst>
                                          <p:attrName>style.visibility</p:attrName>
                                        </p:attrNameLst>
                                      </p:cBhvr>
                                      <p:to>
                                        <p:strVal val="visible"/>
                                      </p:to>
                                    </p:set>
                                    <p:animEffect transition="in" filter="dissolve">
                                      <p:cBhvr>
                                        <p:cTn id="10" dur="5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 Box 3">
            <a:extLst>
              <a:ext uri="{FF2B5EF4-FFF2-40B4-BE49-F238E27FC236}">
                <a16:creationId xmlns:a16="http://schemas.microsoft.com/office/drawing/2014/main" id="{92521635-A0A7-4CA2-9AFD-F89B8278419B}"/>
              </a:ext>
            </a:extLst>
          </p:cNvPr>
          <p:cNvSpPr txBox="1">
            <a:spLocks noChangeArrowheads="1"/>
          </p:cNvSpPr>
          <p:nvPr/>
        </p:nvSpPr>
        <p:spPr bwMode="auto">
          <a:xfrm>
            <a:off x="1257300" y="989013"/>
            <a:ext cx="6705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400" b="0">
                <a:latin typeface="Calibri" panose="020F0502020204030204" pitchFamily="34" charset="0"/>
                <a:ea typeface="ＭＳ Ｐゴシック" panose="020B0600070205080204" pitchFamily="34" charset="-128"/>
              </a:rPr>
              <a:t>The tectonic plate moves over a fixed hotspot forming a chain of volcanoes.</a:t>
            </a:r>
          </a:p>
        </p:txBody>
      </p:sp>
      <p:grpSp>
        <p:nvGrpSpPr>
          <p:cNvPr id="237571" name="Group 5">
            <a:extLst>
              <a:ext uri="{FF2B5EF4-FFF2-40B4-BE49-F238E27FC236}">
                <a16:creationId xmlns:a16="http://schemas.microsoft.com/office/drawing/2014/main" id="{A0E47841-3BEC-46C8-8CBB-DC67A13A05B2}"/>
              </a:ext>
            </a:extLst>
          </p:cNvPr>
          <p:cNvGrpSpPr>
            <a:grpSpLocks/>
          </p:cNvGrpSpPr>
          <p:nvPr/>
        </p:nvGrpSpPr>
        <p:grpSpPr bwMode="auto">
          <a:xfrm>
            <a:off x="1257300" y="1895475"/>
            <a:ext cx="7543800" cy="4525963"/>
            <a:chOff x="792" y="916"/>
            <a:chExt cx="4752" cy="2851"/>
          </a:xfrm>
        </p:grpSpPr>
        <p:pic>
          <p:nvPicPr>
            <p:cNvPr id="237572" name="Picture 2" descr="hotspot2">
              <a:extLst>
                <a:ext uri="{FF2B5EF4-FFF2-40B4-BE49-F238E27FC236}">
                  <a16:creationId xmlns:a16="http://schemas.microsoft.com/office/drawing/2014/main" id="{276502E8-127A-436D-B980-FFC87E6C9A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6" y="916"/>
              <a:ext cx="4032" cy="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3" name="Text Box 4">
              <a:extLst>
                <a:ext uri="{FF2B5EF4-FFF2-40B4-BE49-F238E27FC236}">
                  <a16:creationId xmlns:a16="http://schemas.microsoft.com/office/drawing/2014/main" id="{1F614FB4-355C-4739-BB59-8907E3043C31}"/>
                </a:ext>
              </a:extLst>
            </p:cNvPr>
            <p:cNvSpPr txBox="1">
              <a:spLocks noChangeArrowheads="1"/>
            </p:cNvSpPr>
            <p:nvPr/>
          </p:nvSpPr>
          <p:spPr bwMode="auto">
            <a:xfrm>
              <a:off x="792" y="3517"/>
              <a:ext cx="47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it-IT" sz="2000" b="0">
                  <a:latin typeface="Calibri" panose="020F0502020204030204" pitchFamily="34" charset="0"/>
                  <a:ea typeface="ＭＳ Ｐゴシック" panose="020B0600070205080204" pitchFamily="34" charset="-128"/>
                </a:rPr>
                <a:t>The volcanoes get younger from one end to the other.</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3" name="Picture 3" descr="20040923193727414_0004">
            <a:extLst>
              <a:ext uri="{FF2B5EF4-FFF2-40B4-BE49-F238E27FC236}">
                <a16:creationId xmlns:a16="http://schemas.microsoft.com/office/drawing/2014/main" id="{B0B109AD-B629-4417-B006-CBB21832D8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838" y="1749425"/>
            <a:ext cx="5167312" cy="4873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0884" name="Rectangle 4">
            <a:extLst>
              <a:ext uri="{FF2B5EF4-FFF2-40B4-BE49-F238E27FC236}">
                <a16:creationId xmlns:a16="http://schemas.microsoft.com/office/drawing/2014/main" id="{C9C62B1A-8212-485C-9754-BC496F4F543F}"/>
              </a:ext>
            </a:extLst>
          </p:cNvPr>
          <p:cNvSpPr>
            <a:spLocks noChangeArrowheads="1"/>
          </p:cNvSpPr>
          <p:nvPr/>
        </p:nvSpPr>
        <p:spPr bwMode="auto">
          <a:xfrm>
            <a:off x="107950" y="1749425"/>
            <a:ext cx="36353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2000" b="0">
                <a:latin typeface="Calibri" panose="020F0502020204030204" pitchFamily="34" charset="0"/>
                <a:ea typeface="ＭＳ Ｐゴシック" panose="020B0600070205080204" pitchFamily="34" charset="-128"/>
              </a:rPr>
              <a:t>The </a:t>
            </a:r>
            <a:r>
              <a:rPr lang="en-US" altLang="it-IT" sz="2000">
                <a:solidFill>
                  <a:srgbClr val="FF3300"/>
                </a:solidFill>
                <a:latin typeface="Calibri" panose="020F0502020204030204" pitchFamily="34" charset="0"/>
                <a:ea typeface="ＭＳ Ｐゴシック" panose="020B0600070205080204" pitchFamily="34" charset="-128"/>
              </a:rPr>
              <a:t>LVZ</a:t>
            </a:r>
            <a:r>
              <a:rPr lang="en-US" altLang="it-IT" sz="2000" b="0">
                <a:latin typeface="Calibri" panose="020F0502020204030204" pitchFamily="34" charset="0"/>
                <a:ea typeface="ＭＳ Ｐゴシック" panose="020B0600070205080204" pitchFamily="34" charset="-128"/>
              </a:rPr>
              <a:t> is deeper under shield and platforms, than it is under oceanic basins and continental rifts.  </a:t>
            </a:r>
          </a:p>
        </p:txBody>
      </p:sp>
      <p:sp>
        <p:nvSpPr>
          <p:cNvPr id="250885" name="Rectangle 5">
            <a:extLst>
              <a:ext uri="{FF2B5EF4-FFF2-40B4-BE49-F238E27FC236}">
                <a16:creationId xmlns:a16="http://schemas.microsoft.com/office/drawing/2014/main" id="{1D6E19F0-BAC5-49F3-A0CF-C552DDB16A52}"/>
              </a:ext>
            </a:extLst>
          </p:cNvPr>
          <p:cNvSpPr>
            <a:spLocks noChangeArrowheads="1"/>
          </p:cNvSpPr>
          <p:nvPr/>
        </p:nvSpPr>
        <p:spPr bwMode="auto">
          <a:xfrm>
            <a:off x="-252413" y="1004888"/>
            <a:ext cx="91440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Earth structure: LVZ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0884"/>
                                        </p:tgtEl>
                                        <p:attrNameLst>
                                          <p:attrName>style.visibility</p:attrName>
                                        </p:attrNameLst>
                                      </p:cBhvr>
                                      <p:to>
                                        <p:strVal val="visible"/>
                                      </p:to>
                                    </p:set>
                                    <p:animEffect transition="in" filter="dissolve">
                                      <p:cBhvr>
                                        <p:cTn id="7" dur="500"/>
                                        <p:tgtEl>
                                          <p:spTgt spid="250884"/>
                                        </p:tgtEl>
                                      </p:cBhvr>
                                    </p:animEffect>
                                  </p:childTnLst>
                                </p:cTn>
                              </p:par>
                              <p:par>
                                <p:cTn id="8" presetID="9" presetClass="entr" presetSubtype="0" fill="hold" nodeType="withEffect">
                                  <p:stCondLst>
                                    <p:cond delay="0"/>
                                  </p:stCondLst>
                                  <p:childTnLst>
                                    <p:set>
                                      <p:cBhvr>
                                        <p:cTn id="9" dur="1" fill="hold">
                                          <p:stCondLst>
                                            <p:cond delay="0"/>
                                          </p:stCondLst>
                                        </p:cTn>
                                        <p:tgtEl>
                                          <p:spTgt spid="250883"/>
                                        </p:tgtEl>
                                        <p:attrNameLst>
                                          <p:attrName>style.visibility</p:attrName>
                                        </p:attrNameLst>
                                      </p:cBhvr>
                                      <p:to>
                                        <p:strVal val="visible"/>
                                      </p:to>
                                    </p:set>
                                    <p:animEffect transition="in" filter="dissolve">
                                      <p:cBhvr>
                                        <p:cTn id="10" dur="500"/>
                                        <p:tgtEl>
                                          <p:spTgt spid="2508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50885">
                                            <p:txEl>
                                              <p:pRg st="0" end="0"/>
                                            </p:txEl>
                                          </p:spTgt>
                                        </p:tgtEl>
                                        <p:attrNameLst>
                                          <p:attrName>style.visibility</p:attrName>
                                        </p:attrNameLst>
                                      </p:cBhvr>
                                      <p:to>
                                        <p:strVal val="visible"/>
                                      </p:to>
                                    </p:set>
                                    <p:animEffect transition="in" filter="dissolve">
                                      <p:cBhvr>
                                        <p:cTn id="15" dur="500"/>
                                        <p:tgtEl>
                                          <p:spTgt spid="2508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4"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6627</TotalTime>
  <Words>2633</Words>
  <Application>Microsoft Office PowerPoint</Application>
  <PresentationFormat>On-screen Show (4:3)</PresentationFormat>
  <Paragraphs>241</Paragraphs>
  <Slides>80</Slides>
  <Notes>42</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80</vt:i4>
      </vt:variant>
    </vt:vector>
  </HeadingPairs>
  <TitlesOfParts>
    <vt:vector size="88" baseType="lpstr">
      <vt:lpstr>ＭＳ Ｐゴシック</vt:lpstr>
      <vt:lpstr>Arial</vt:lpstr>
      <vt:lpstr>Calibri</vt:lpstr>
      <vt:lpstr>Helvetica</vt:lpstr>
      <vt:lpstr>Times New Roman</vt:lpstr>
      <vt:lpstr>Default Design</vt:lpstr>
      <vt:lpstr>Equation</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know what the Earth is made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GPS results</vt:lpstr>
      <vt:lpstr>Example: Nazca/South America convergence</vt:lpstr>
      <vt:lpstr>Example: large scale velocity field in Asia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Divergent Boundary – Iceland</vt:lpstr>
      <vt:lpstr>Faglia normale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Faglia inversa</vt:lpstr>
      <vt:lpstr>Convergent Boundary – Oceanic &amp; Continental</vt:lpstr>
      <vt:lpstr>Convergent Boundary – Oceanic &amp; Continental</vt:lpstr>
      <vt:lpstr>Convergent Boundary – Oceanic &amp; Continental</vt:lpstr>
      <vt:lpstr>PowerPoint Presentation</vt:lpstr>
      <vt:lpstr>PowerPoint Presentation</vt:lpstr>
      <vt:lpstr>PowerPoint Presentation</vt:lpstr>
      <vt:lpstr>PowerPoint Presentation</vt:lpstr>
      <vt:lpstr>Convergent Boundary – Oceanic &amp; Oceanic</vt:lpstr>
      <vt:lpstr>Convergent Boundary – Oceanic &amp; Oceanic</vt:lpstr>
      <vt:lpstr>PowerPoint Presentation</vt:lpstr>
      <vt:lpstr>Convergent Boundaries - Continental</vt:lpstr>
      <vt:lpstr>Convergent Boundary – Indian and Eurasian Plates</vt:lpstr>
      <vt:lpstr>Convergent Boundary – Indian and Eurasian Plates</vt:lpstr>
      <vt:lpstr>Convergent Boundary – Indian and Eurasian Plates</vt:lpstr>
      <vt:lpstr>PowerPoint Presentation</vt:lpstr>
      <vt:lpstr>PowerPoint Presentation</vt:lpstr>
      <vt:lpstr>PowerPoint Presentation</vt:lpstr>
      <vt:lpstr>Faglia trascorrente</vt:lpstr>
      <vt:lpstr>PowerPoint Presentation</vt:lpstr>
      <vt:lpstr>PowerPoint Presentation</vt:lpstr>
      <vt:lpstr>PowerPoint Presentation</vt:lpstr>
      <vt:lpstr>PowerPoint Presentation</vt:lpstr>
      <vt:lpstr>PowerPoint Presentation</vt:lpstr>
    </vt:vector>
  </TitlesOfParts>
  <Company>College of DuPage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COSTA GIOVANNI</cp:lastModifiedBy>
  <cp:revision>193</cp:revision>
  <dcterms:created xsi:type="dcterms:W3CDTF">2002-06-02T19:22:06Z</dcterms:created>
  <dcterms:modified xsi:type="dcterms:W3CDTF">2021-10-06T06:40:23Z</dcterms:modified>
</cp:coreProperties>
</file>