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451" r:id="rId2"/>
    <p:sldId id="452" r:id="rId3"/>
    <p:sldId id="453" r:id="rId4"/>
    <p:sldId id="454" r:id="rId5"/>
    <p:sldId id="394" r:id="rId6"/>
    <p:sldId id="393" r:id="rId7"/>
    <p:sldId id="469" r:id="rId8"/>
    <p:sldId id="336" r:id="rId9"/>
    <p:sldId id="392" r:id="rId10"/>
    <p:sldId id="458" r:id="rId11"/>
    <p:sldId id="541" r:id="rId12"/>
    <p:sldId id="342" r:id="rId13"/>
    <p:sldId id="325" r:id="rId14"/>
    <p:sldId id="327" r:id="rId15"/>
    <p:sldId id="395" r:id="rId16"/>
    <p:sldId id="396" r:id="rId17"/>
    <p:sldId id="397" r:id="rId18"/>
    <p:sldId id="398" r:id="rId19"/>
    <p:sldId id="449" r:id="rId20"/>
    <p:sldId id="400" r:id="rId21"/>
    <p:sldId id="401" r:id="rId22"/>
    <p:sldId id="402" r:id="rId23"/>
    <p:sldId id="461" r:id="rId24"/>
    <p:sldId id="403" r:id="rId25"/>
    <p:sldId id="404" r:id="rId26"/>
    <p:sldId id="405" r:id="rId27"/>
    <p:sldId id="406" r:id="rId28"/>
    <p:sldId id="407" r:id="rId29"/>
    <p:sldId id="408" r:id="rId30"/>
    <p:sldId id="354" r:id="rId31"/>
    <p:sldId id="355" r:id="rId32"/>
    <p:sldId id="462" r:id="rId33"/>
    <p:sldId id="543" r:id="rId34"/>
    <p:sldId id="549" r:id="rId35"/>
    <p:sldId id="356" r:id="rId36"/>
    <p:sldId id="459" r:id="rId37"/>
    <p:sldId id="460" r:id="rId38"/>
    <p:sldId id="517" r:id="rId39"/>
    <p:sldId id="518" r:id="rId40"/>
    <p:sldId id="519" r:id="rId41"/>
    <p:sldId id="520" r:id="rId42"/>
    <p:sldId id="521" r:id="rId43"/>
    <p:sldId id="522" r:id="rId44"/>
    <p:sldId id="523" r:id="rId45"/>
    <p:sldId id="524" r:id="rId46"/>
    <p:sldId id="525" r:id="rId47"/>
    <p:sldId id="526" r:id="rId48"/>
    <p:sldId id="527" r:id="rId49"/>
    <p:sldId id="528" r:id="rId50"/>
    <p:sldId id="529" r:id="rId51"/>
    <p:sldId id="530" r:id="rId52"/>
    <p:sldId id="531" r:id="rId53"/>
    <p:sldId id="532" r:id="rId54"/>
    <p:sldId id="533" r:id="rId55"/>
    <p:sldId id="534" r:id="rId56"/>
    <p:sldId id="535" r:id="rId57"/>
    <p:sldId id="536" r:id="rId58"/>
    <p:sldId id="537" r:id="rId59"/>
    <p:sldId id="538" r:id="rId60"/>
    <p:sldId id="277" r:id="rId61"/>
    <p:sldId id="455" r:id="rId62"/>
    <p:sldId id="456" r:id="rId63"/>
    <p:sldId id="457" r:id="rId64"/>
    <p:sldId id="347" r:id="rId65"/>
    <p:sldId id="550" r:id="rId66"/>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CC3300"/>
    <a:srgbClr val="993366"/>
    <a:srgbClr val="000000"/>
    <a:srgbClr val="FFCCCC"/>
    <a:srgbClr val="FF3300"/>
    <a:srgbClr val="0033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430" autoAdjust="0"/>
  </p:normalViewPr>
  <p:slideViewPr>
    <p:cSldViewPr snapToGrid="0">
      <p:cViewPr varScale="1">
        <p:scale>
          <a:sx n="112" d="100"/>
          <a:sy n="112" d="100"/>
        </p:scale>
        <p:origin x="154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166"/>
    </p:cViewPr>
  </p:sorterViewPr>
  <p:notesViewPr>
    <p:cSldViewPr snapToGrid="0">
      <p:cViewPr varScale="1">
        <p:scale>
          <a:sx n="83" d="100"/>
          <a:sy n="83" d="100"/>
        </p:scale>
        <p:origin x="-2130"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CEF843EE-55F1-4315-A07C-1E968852C60C}"/>
              </a:ext>
            </a:extLst>
          </p:cNvPr>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ltLang="it-IT"/>
          </a:p>
        </p:txBody>
      </p:sp>
      <p:sp>
        <p:nvSpPr>
          <p:cNvPr id="106499" name="Rectangle 3">
            <a:extLst>
              <a:ext uri="{FF2B5EF4-FFF2-40B4-BE49-F238E27FC236}">
                <a16:creationId xmlns:a16="http://schemas.microsoft.com/office/drawing/2014/main" id="{60109DC4-B949-421D-B1A3-E5ECE872A102}"/>
              </a:ext>
            </a:extLst>
          </p:cNvPr>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ltLang="it-IT"/>
          </a:p>
        </p:txBody>
      </p:sp>
      <p:sp>
        <p:nvSpPr>
          <p:cNvPr id="2052" name="Rectangle 4">
            <a:extLst>
              <a:ext uri="{FF2B5EF4-FFF2-40B4-BE49-F238E27FC236}">
                <a16:creationId xmlns:a16="http://schemas.microsoft.com/office/drawing/2014/main" id="{65D3E179-0D43-4E10-BACD-21A1F2E541E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a:extLst>
              <a:ext uri="{FF2B5EF4-FFF2-40B4-BE49-F238E27FC236}">
                <a16:creationId xmlns:a16="http://schemas.microsoft.com/office/drawing/2014/main" id="{69370FC9-79CF-42D7-B7CD-32AC6AF490DC}"/>
              </a:ext>
            </a:extLst>
          </p:cNvPr>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106502" name="Rectangle 6">
            <a:extLst>
              <a:ext uri="{FF2B5EF4-FFF2-40B4-BE49-F238E27FC236}">
                <a16:creationId xmlns:a16="http://schemas.microsoft.com/office/drawing/2014/main" id="{A1848A06-59C7-4693-B13E-26BE4F29A250}"/>
              </a:ext>
            </a:extLst>
          </p:cNvPr>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ltLang="it-IT"/>
          </a:p>
        </p:txBody>
      </p:sp>
      <p:sp>
        <p:nvSpPr>
          <p:cNvPr id="106503" name="Rectangle 7">
            <a:extLst>
              <a:ext uri="{FF2B5EF4-FFF2-40B4-BE49-F238E27FC236}">
                <a16:creationId xmlns:a16="http://schemas.microsoft.com/office/drawing/2014/main" id="{3B07D7FD-0D16-4BBF-8C48-B5F6F879F92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C357084C-8A6C-4479-8D7E-62F6DA12C315}"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F3BEA07D-28A9-415D-A0B3-D2D724F5C3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EB2C83-4BE3-4F2A-A22C-6A85B6133D18}" type="slidenum">
              <a:rPr lang="it-IT" altLang="it-IT" smtClean="0"/>
              <a:pPr>
                <a:spcBef>
                  <a:spcPct val="0"/>
                </a:spcBef>
              </a:pPr>
              <a:t>5</a:t>
            </a:fld>
            <a:endParaRPr lang="it-IT" altLang="it-IT"/>
          </a:p>
        </p:txBody>
      </p:sp>
      <p:sp>
        <p:nvSpPr>
          <p:cNvPr id="8195" name="Rectangle 2">
            <a:extLst>
              <a:ext uri="{FF2B5EF4-FFF2-40B4-BE49-F238E27FC236}">
                <a16:creationId xmlns:a16="http://schemas.microsoft.com/office/drawing/2014/main" id="{B41C39ED-2569-4C51-BFF2-95E8F0380C9B}"/>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6CBC8F30-B3EB-4598-9683-8BB19B23B7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DC09C8CB-0654-459D-B54B-F15F54C3B0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EA5985-77AF-4C04-B17C-BE27E06FEB6B}" type="slidenum">
              <a:rPr lang="it-IT" altLang="it-IT" smtClean="0"/>
              <a:pPr>
                <a:spcBef>
                  <a:spcPct val="0"/>
                </a:spcBef>
              </a:pPr>
              <a:t>21</a:t>
            </a:fld>
            <a:endParaRPr lang="it-IT" altLang="it-IT"/>
          </a:p>
        </p:txBody>
      </p:sp>
      <p:sp>
        <p:nvSpPr>
          <p:cNvPr id="33795" name="Rectangle 2">
            <a:extLst>
              <a:ext uri="{FF2B5EF4-FFF2-40B4-BE49-F238E27FC236}">
                <a16:creationId xmlns:a16="http://schemas.microsoft.com/office/drawing/2014/main" id="{0B2F9524-F537-40F9-95A4-90528AF5899E}"/>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7BAE5393-1E40-48A0-B4AF-7CD2F6BF82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0007F447-1CCC-40B3-BECE-B65F2EE23D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A0024E-FF42-4755-A2C5-245EDFAA1BCC}" type="slidenum">
              <a:rPr lang="it-IT" altLang="it-IT" smtClean="0"/>
              <a:pPr>
                <a:spcBef>
                  <a:spcPct val="0"/>
                </a:spcBef>
              </a:pPr>
              <a:t>22</a:t>
            </a:fld>
            <a:endParaRPr lang="it-IT" altLang="it-IT"/>
          </a:p>
        </p:txBody>
      </p:sp>
      <p:sp>
        <p:nvSpPr>
          <p:cNvPr id="35843" name="Rectangle 2">
            <a:extLst>
              <a:ext uri="{FF2B5EF4-FFF2-40B4-BE49-F238E27FC236}">
                <a16:creationId xmlns:a16="http://schemas.microsoft.com/office/drawing/2014/main" id="{0EB01169-C35E-4294-B83A-272ED963E8DA}"/>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8B7481A4-D41C-45C0-8ABF-DCD5BB41B7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DD8A6BFE-A993-4930-82B9-65DDDEF28B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3D1929-4E6D-48C5-BDE8-45D9C36659B8}" type="slidenum">
              <a:rPr lang="it-IT" altLang="it-IT" smtClean="0"/>
              <a:pPr>
                <a:spcBef>
                  <a:spcPct val="0"/>
                </a:spcBef>
              </a:pPr>
              <a:t>24</a:t>
            </a:fld>
            <a:endParaRPr lang="it-IT" altLang="it-IT"/>
          </a:p>
        </p:txBody>
      </p:sp>
      <p:sp>
        <p:nvSpPr>
          <p:cNvPr id="38915" name="Rectangle 2">
            <a:extLst>
              <a:ext uri="{FF2B5EF4-FFF2-40B4-BE49-F238E27FC236}">
                <a16:creationId xmlns:a16="http://schemas.microsoft.com/office/drawing/2014/main" id="{C09E231F-0D67-4D6A-AB8A-E583221F3677}"/>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F4CE1891-559E-40FE-8C0B-F462BC6C08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9466466B-8ACE-4A37-8CFC-2ACA6E5871C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C33569-2A1C-48C6-9832-964505425731}" type="slidenum">
              <a:rPr lang="it-IT" altLang="it-IT" smtClean="0"/>
              <a:pPr>
                <a:spcBef>
                  <a:spcPct val="0"/>
                </a:spcBef>
              </a:pPr>
              <a:t>25</a:t>
            </a:fld>
            <a:endParaRPr lang="it-IT" altLang="it-IT"/>
          </a:p>
        </p:txBody>
      </p:sp>
      <p:sp>
        <p:nvSpPr>
          <p:cNvPr id="40963" name="Rectangle 2">
            <a:extLst>
              <a:ext uri="{FF2B5EF4-FFF2-40B4-BE49-F238E27FC236}">
                <a16:creationId xmlns:a16="http://schemas.microsoft.com/office/drawing/2014/main" id="{CE070AC8-8386-4BC1-9273-BE086A758773}"/>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24595245-F287-4913-B085-A8F79428315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154D2CEE-D199-48EC-8485-3D6F40A1B9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DFE18F-989B-405C-B21B-2E6A9AB79543}" type="slidenum">
              <a:rPr lang="it-IT" altLang="it-IT" smtClean="0"/>
              <a:pPr>
                <a:spcBef>
                  <a:spcPct val="0"/>
                </a:spcBef>
              </a:pPr>
              <a:t>26</a:t>
            </a:fld>
            <a:endParaRPr lang="it-IT" altLang="it-IT"/>
          </a:p>
        </p:txBody>
      </p:sp>
      <p:sp>
        <p:nvSpPr>
          <p:cNvPr id="43011" name="Rectangle 2">
            <a:extLst>
              <a:ext uri="{FF2B5EF4-FFF2-40B4-BE49-F238E27FC236}">
                <a16:creationId xmlns:a16="http://schemas.microsoft.com/office/drawing/2014/main" id="{EAC02E90-506E-40DF-B53E-AAF23A5A9E60}"/>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C6D8011F-D071-4078-9191-092D06BD952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502A85DD-5AD0-42C4-9689-7B592CD697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A328F1-CBD2-4B0F-BBF0-027F28559BCF}" type="slidenum">
              <a:rPr lang="it-IT" altLang="it-IT" smtClean="0"/>
              <a:pPr>
                <a:spcBef>
                  <a:spcPct val="0"/>
                </a:spcBef>
              </a:pPr>
              <a:t>27</a:t>
            </a:fld>
            <a:endParaRPr lang="it-IT" altLang="it-IT"/>
          </a:p>
        </p:txBody>
      </p:sp>
      <p:sp>
        <p:nvSpPr>
          <p:cNvPr id="45059" name="Rectangle 2">
            <a:extLst>
              <a:ext uri="{FF2B5EF4-FFF2-40B4-BE49-F238E27FC236}">
                <a16:creationId xmlns:a16="http://schemas.microsoft.com/office/drawing/2014/main" id="{5DD4BB7E-66C9-42FC-8262-E6FDE06E73C4}"/>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1AA4D22C-AEB2-4ED2-ACC8-7A745FE447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703053FF-6C46-4A53-A3E4-2569320C55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9070EE-FD3D-4359-8ED6-AD321E487A66}" type="slidenum">
              <a:rPr lang="it-IT" altLang="it-IT" smtClean="0"/>
              <a:pPr>
                <a:spcBef>
                  <a:spcPct val="0"/>
                </a:spcBef>
              </a:pPr>
              <a:t>28</a:t>
            </a:fld>
            <a:endParaRPr lang="it-IT" altLang="it-IT"/>
          </a:p>
        </p:txBody>
      </p:sp>
      <p:sp>
        <p:nvSpPr>
          <p:cNvPr id="47107" name="Rectangle 2">
            <a:extLst>
              <a:ext uri="{FF2B5EF4-FFF2-40B4-BE49-F238E27FC236}">
                <a16:creationId xmlns:a16="http://schemas.microsoft.com/office/drawing/2014/main" id="{AE6EFB83-A2C4-4FB7-A763-635427FB87D4}"/>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FB498E9C-1142-4475-A2A6-0FCAFFDB87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6B683837-FF7C-4CD3-AEB5-4A4043BE88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2B9D1D-62F6-43E1-A6B6-DEBEF1970BC1}" type="slidenum">
              <a:rPr lang="it-IT" altLang="it-IT" smtClean="0"/>
              <a:pPr>
                <a:spcBef>
                  <a:spcPct val="0"/>
                </a:spcBef>
              </a:pPr>
              <a:t>29</a:t>
            </a:fld>
            <a:endParaRPr lang="it-IT" altLang="it-IT"/>
          </a:p>
        </p:txBody>
      </p:sp>
      <p:sp>
        <p:nvSpPr>
          <p:cNvPr id="49155" name="Rectangle 2">
            <a:extLst>
              <a:ext uri="{FF2B5EF4-FFF2-40B4-BE49-F238E27FC236}">
                <a16:creationId xmlns:a16="http://schemas.microsoft.com/office/drawing/2014/main" id="{A334D83F-976F-4E2B-B7FF-B12718059331}"/>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8BB1C3F2-11A8-4A47-A18F-47FECD47F9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92593B1-25B0-45DD-93A2-EF4BB8DE802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28E827-E748-43B3-8652-4762468A3BA4}" type="slidenum">
              <a:rPr lang="it-IT" altLang="it-IT" smtClean="0"/>
              <a:pPr>
                <a:spcBef>
                  <a:spcPct val="0"/>
                </a:spcBef>
              </a:pPr>
              <a:t>30</a:t>
            </a:fld>
            <a:endParaRPr lang="it-IT" altLang="it-IT"/>
          </a:p>
        </p:txBody>
      </p:sp>
      <p:sp>
        <p:nvSpPr>
          <p:cNvPr id="51203" name="Rectangle 2">
            <a:extLst>
              <a:ext uri="{FF2B5EF4-FFF2-40B4-BE49-F238E27FC236}">
                <a16:creationId xmlns:a16="http://schemas.microsoft.com/office/drawing/2014/main" id="{722D581E-2C80-4303-B19C-7D3E471954F3}"/>
              </a:ext>
            </a:extLst>
          </p:cNvPr>
          <p:cNvSpPr>
            <a:spLocks noGrp="1" noRot="1" noChangeAspect="1" noChangeArrowheads="1" noTextEdit="1"/>
          </p:cNvSpPr>
          <p:nvPr>
            <p:ph type="sldImg"/>
          </p:nvPr>
        </p:nvSpPr>
        <p:spPr>
          <a:xfrm>
            <a:off x="1144588" y="685800"/>
            <a:ext cx="4572000" cy="3429000"/>
          </a:xfrm>
          <a:ln/>
        </p:spPr>
      </p:sp>
      <p:sp>
        <p:nvSpPr>
          <p:cNvPr id="51204" name="Rectangle 3">
            <a:extLst>
              <a:ext uri="{FF2B5EF4-FFF2-40B4-BE49-F238E27FC236}">
                <a16:creationId xmlns:a16="http://schemas.microsoft.com/office/drawing/2014/main" id="{AD9AFA42-70EE-4767-9E9F-FCC675BFBF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4DCB7704-9753-4126-963E-224B190320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854CEB-A913-472C-833B-8DE2CE04F198}" type="slidenum">
              <a:rPr lang="it-IT" altLang="it-IT" smtClean="0"/>
              <a:pPr>
                <a:spcBef>
                  <a:spcPct val="0"/>
                </a:spcBef>
              </a:pPr>
              <a:t>31</a:t>
            </a:fld>
            <a:endParaRPr lang="it-IT" altLang="it-IT"/>
          </a:p>
        </p:txBody>
      </p:sp>
      <p:sp>
        <p:nvSpPr>
          <p:cNvPr id="53251" name="Rectangle 2">
            <a:extLst>
              <a:ext uri="{FF2B5EF4-FFF2-40B4-BE49-F238E27FC236}">
                <a16:creationId xmlns:a16="http://schemas.microsoft.com/office/drawing/2014/main" id="{7467DC9C-6443-47A7-8EAC-F5DE1F147E56}"/>
              </a:ext>
            </a:extLst>
          </p:cNvPr>
          <p:cNvSpPr>
            <a:spLocks noGrp="1" noRot="1" noChangeAspect="1" noChangeArrowheads="1" noTextEdit="1"/>
          </p:cNvSpPr>
          <p:nvPr>
            <p:ph type="sldImg"/>
          </p:nvPr>
        </p:nvSpPr>
        <p:spPr>
          <a:xfrm>
            <a:off x="1144588" y="685800"/>
            <a:ext cx="4572000" cy="3429000"/>
          </a:xfrm>
          <a:ln/>
        </p:spPr>
      </p:sp>
      <p:sp>
        <p:nvSpPr>
          <p:cNvPr id="53252" name="Rectangle 3">
            <a:extLst>
              <a:ext uri="{FF2B5EF4-FFF2-40B4-BE49-F238E27FC236}">
                <a16:creationId xmlns:a16="http://schemas.microsoft.com/office/drawing/2014/main" id="{D7FA0391-48CF-41E7-86B3-3293E5FC6B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26AD1DDE-2FF0-4600-A4FF-CE64790DE6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86D9F6-2761-4834-8FB0-CDD742A88FA0}" type="slidenum">
              <a:rPr lang="it-IT" altLang="it-IT" smtClean="0"/>
              <a:pPr>
                <a:spcBef>
                  <a:spcPct val="0"/>
                </a:spcBef>
              </a:pPr>
              <a:t>6</a:t>
            </a:fld>
            <a:endParaRPr lang="it-IT" altLang="it-IT"/>
          </a:p>
        </p:txBody>
      </p:sp>
      <p:sp>
        <p:nvSpPr>
          <p:cNvPr id="10243" name="Rectangle 2">
            <a:extLst>
              <a:ext uri="{FF2B5EF4-FFF2-40B4-BE49-F238E27FC236}">
                <a16:creationId xmlns:a16="http://schemas.microsoft.com/office/drawing/2014/main" id="{F20890B2-D91E-4FD1-BB92-868E56DAB36C}"/>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EBD0217D-988C-489D-ADB0-9A417EC2C2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39889F0E-379F-4E8E-99A4-5B5CEB6742C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8FE3DC-58E4-439C-B5AF-E2C7DC611898}" type="slidenum">
              <a:rPr lang="it-IT" altLang="it-IT" smtClean="0"/>
              <a:pPr>
                <a:spcBef>
                  <a:spcPct val="0"/>
                </a:spcBef>
              </a:pPr>
              <a:t>35</a:t>
            </a:fld>
            <a:endParaRPr lang="it-IT" altLang="it-IT"/>
          </a:p>
        </p:txBody>
      </p:sp>
      <p:sp>
        <p:nvSpPr>
          <p:cNvPr id="58371" name="Rectangle 2">
            <a:extLst>
              <a:ext uri="{FF2B5EF4-FFF2-40B4-BE49-F238E27FC236}">
                <a16:creationId xmlns:a16="http://schemas.microsoft.com/office/drawing/2014/main" id="{73F62E82-BA88-4247-8BC2-21FEAC47206D}"/>
              </a:ext>
            </a:extLst>
          </p:cNvPr>
          <p:cNvSpPr>
            <a:spLocks noGrp="1" noRot="1" noChangeAspect="1" noChangeArrowheads="1" noTextEdit="1"/>
          </p:cNvSpPr>
          <p:nvPr>
            <p:ph type="sldImg"/>
          </p:nvPr>
        </p:nvSpPr>
        <p:spPr>
          <a:xfrm>
            <a:off x="1144588" y="685800"/>
            <a:ext cx="4572000" cy="3429000"/>
          </a:xfrm>
          <a:ln/>
        </p:spPr>
      </p:sp>
      <p:sp>
        <p:nvSpPr>
          <p:cNvPr id="58372" name="Rectangle 3">
            <a:extLst>
              <a:ext uri="{FF2B5EF4-FFF2-40B4-BE49-F238E27FC236}">
                <a16:creationId xmlns:a16="http://schemas.microsoft.com/office/drawing/2014/main" id="{56324DB9-DD7F-4AF3-8003-86EC2FF396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82E6C8BF-B768-4908-9842-C6FF7077CD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7F84D2-9B5D-4C47-8E26-FA0BB15B6667}" type="slidenum">
              <a:rPr lang="it-IT" altLang="it-IT" smtClean="0"/>
              <a:pPr>
                <a:spcBef>
                  <a:spcPct val="0"/>
                </a:spcBef>
              </a:pPr>
              <a:t>38</a:t>
            </a:fld>
            <a:endParaRPr lang="it-IT" altLang="it-IT"/>
          </a:p>
        </p:txBody>
      </p:sp>
      <p:sp>
        <p:nvSpPr>
          <p:cNvPr id="62467" name="Rectangle 2">
            <a:extLst>
              <a:ext uri="{FF2B5EF4-FFF2-40B4-BE49-F238E27FC236}">
                <a16:creationId xmlns:a16="http://schemas.microsoft.com/office/drawing/2014/main" id="{6C4CFD97-C7EC-4587-A2A1-3BFFBB85F377}"/>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2FD33E44-B4AA-409B-8629-6E24697F850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E5F38F08-A8AA-427A-B90D-C61E8AAE52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28C4D4-76FA-492E-A3ED-CB215A1F91D7}" type="slidenum">
              <a:rPr lang="it-IT" altLang="it-IT" smtClean="0"/>
              <a:pPr>
                <a:spcBef>
                  <a:spcPct val="0"/>
                </a:spcBef>
              </a:pPr>
              <a:t>39</a:t>
            </a:fld>
            <a:endParaRPr lang="it-IT" altLang="it-IT"/>
          </a:p>
        </p:txBody>
      </p:sp>
      <p:sp>
        <p:nvSpPr>
          <p:cNvPr id="64515" name="Rectangle 2">
            <a:extLst>
              <a:ext uri="{FF2B5EF4-FFF2-40B4-BE49-F238E27FC236}">
                <a16:creationId xmlns:a16="http://schemas.microsoft.com/office/drawing/2014/main" id="{EA671538-DB7F-45FD-A5FA-029962012EB7}"/>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CE61C3A4-045D-4ABD-BABB-5806A5806576}"/>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AC8BBB09-59D4-4639-AFBD-229254050D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0C347B-DFF9-432A-845D-F1D761652B7A}" type="slidenum">
              <a:rPr lang="it-IT" altLang="it-IT" smtClean="0"/>
              <a:pPr>
                <a:spcBef>
                  <a:spcPct val="0"/>
                </a:spcBef>
              </a:pPr>
              <a:t>40</a:t>
            </a:fld>
            <a:endParaRPr lang="it-IT" altLang="it-IT"/>
          </a:p>
        </p:txBody>
      </p:sp>
      <p:sp>
        <p:nvSpPr>
          <p:cNvPr id="66563" name="Rectangle 2">
            <a:extLst>
              <a:ext uri="{FF2B5EF4-FFF2-40B4-BE49-F238E27FC236}">
                <a16:creationId xmlns:a16="http://schemas.microsoft.com/office/drawing/2014/main" id="{4E397F22-B3C2-47B9-B61B-4B876801CFCB}"/>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CDA16256-DCF6-4B87-B659-C9FD4ACCE11E}"/>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F7199569-7B39-4F97-A5F9-7D1C3F1B18E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49681F-8BEF-436C-BE34-80B7A14D25BB}" type="slidenum">
              <a:rPr lang="it-IT" altLang="it-IT" smtClean="0"/>
              <a:pPr>
                <a:spcBef>
                  <a:spcPct val="0"/>
                </a:spcBef>
              </a:pPr>
              <a:t>41</a:t>
            </a:fld>
            <a:endParaRPr lang="it-IT" altLang="it-IT"/>
          </a:p>
        </p:txBody>
      </p:sp>
      <p:sp>
        <p:nvSpPr>
          <p:cNvPr id="68611" name="Rectangle 2">
            <a:extLst>
              <a:ext uri="{FF2B5EF4-FFF2-40B4-BE49-F238E27FC236}">
                <a16:creationId xmlns:a16="http://schemas.microsoft.com/office/drawing/2014/main" id="{1735F8F6-295E-4406-B549-7EE1AFBFC55E}"/>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AE18B76E-F7A6-4612-A258-B24A2DE8EDEA}"/>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EC5ED493-B78F-42BC-A83B-5277915F3F0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EE4ADB-1819-4C41-93CF-EFD939007784}" type="slidenum">
              <a:rPr lang="it-IT" altLang="it-IT" smtClean="0"/>
              <a:pPr>
                <a:spcBef>
                  <a:spcPct val="0"/>
                </a:spcBef>
              </a:pPr>
              <a:t>42</a:t>
            </a:fld>
            <a:endParaRPr lang="it-IT" altLang="it-IT"/>
          </a:p>
        </p:txBody>
      </p:sp>
      <p:sp>
        <p:nvSpPr>
          <p:cNvPr id="70659" name="Rectangle 2">
            <a:extLst>
              <a:ext uri="{FF2B5EF4-FFF2-40B4-BE49-F238E27FC236}">
                <a16:creationId xmlns:a16="http://schemas.microsoft.com/office/drawing/2014/main" id="{B010393C-560D-4622-BD16-77A5CB5E10AF}"/>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D26C9BBB-0D78-43BD-8A14-21A49D54217A}"/>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B3C5AF98-944C-4BFE-BA57-205B1186D6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DCFE2C-951A-4CBC-8D12-DFD78F423557}" type="slidenum">
              <a:rPr lang="it-IT" altLang="it-IT" smtClean="0"/>
              <a:pPr>
                <a:spcBef>
                  <a:spcPct val="0"/>
                </a:spcBef>
              </a:pPr>
              <a:t>43</a:t>
            </a:fld>
            <a:endParaRPr lang="it-IT" altLang="it-IT"/>
          </a:p>
        </p:txBody>
      </p:sp>
      <p:sp>
        <p:nvSpPr>
          <p:cNvPr id="72707" name="Rectangle 2">
            <a:extLst>
              <a:ext uri="{FF2B5EF4-FFF2-40B4-BE49-F238E27FC236}">
                <a16:creationId xmlns:a16="http://schemas.microsoft.com/office/drawing/2014/main" id="{944BFD0B-0222-4A8A-B5F2-8CC4FEA29B5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519AD49A-3887-41CD-BBB1-8DCA2A16EC9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5C1E1BEE-0AAC-4CD3-B6E0-CCBA8C6D7F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7BD043-43DF-4456-BFC3-F3C46E101454}" type="slidenum">
              <a:rPr lang="it-IT" altLang="it-IT" smtClean="0"/>
              <a:pPr>
                <a:spcBef>
                  <a:spcPct val="0"/>
                </a:spcBef>
              </a:pPr>
              <a:t>44</a:t>
            </a:fld>
            <a:endParaRPr lang="it-IT" altLang="it-IT"/>
          </a:p>
        </p:txBody>
      </p:sp>
      <p:sp>
        <p:nvSpPr>
          <p:cNvPr id="74755" name="Rectangle 2">
            <a:extLst>
              <a:ext uri="{FF2B5EF4-FFF2-40B4-BE49-F238E27FC236}">
                <a16:creationId xmlns:a16="http://schemas.microsoft.com/office/drawing/2014/main" id="{207E3858-1381-4FFF-BBCA-2CC947F428D7}"/>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FD8ECC99-0B0E-48B9-956E-BE2AFB163EF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A97A67A4-4635-427A-A90C-2EABD88FE7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FDE881-F33F-4A09-BD2D-FB7697CE6181}" type="slidenum">
              <a:rPr lang="it-IT" altLang="it-IT" smtClean="0"/>
              <a:pPr>
                <a:spcBef>
                  <a:spcPct val="0"/>
                </a:spcBef>
              </a:pPr>
              <a:t>45</a:t>
            </a:fld>
            <a:endParaRPr lang="it-IT" altLang="it-IT"/>
          </a:p>
        </p:txBody>
      </p:sp>
      <p:sp>
        <p:nvSpPr>
          <p:cNvPr id="76803" name="Rectangle 2">
            <a:extLst>
              <a:ext uri="{FF2B5EF4-FFF2-40B4-BE49-F238E27FC236}">
                <a16:creationId xmlns:a16="http://schemas.microsoft.com/office/drawing/2014/main" id="{3A5599FC-FCDF-4B7D-B46C-0EB881D957FC}"/>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5E923E6E-E876-4C7D-825C-6D3883881A31}"/>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EEC7AD71-BE7E-4036-B88B-DB45461AE30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555A92-A383-4F42-A681-A6B20F742DAC}" type="slidenum">
              <a:rPr lang="it-IT" altLang="it-IT" smtClean="0"/>
              <a:pPr>
                <a:spcBef>
                  <a:spcPct val="0"/>
                </a:spcBef>
              </a:pPr>
              <a:t>46</a:t>
            </a:fld>
            <a:endParaRPr lang="it-IT" altLang="it-IT"/>
          </a:p>
        </p:txBody>
      </p:sp>
      <p:sp>
        <p:nvSpPr>
          <p:cNvPr id="78851" name="Rectangle 2">
            <a:extLst>
              <a:ext uri="{FF2B5EF4-FFF2-40B4-BE49-F238E27FC236}">
                <a16:creationId xmlns:a16="http://schemas.microsoft.com/office/drawing/2014/main" id="{9C4A0397-44E3-46B9-BA17-F241B1213FDC}"/>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CDDBE3D8-69AD-4C39-B5DE-CFFCCD96DBC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81206E93-1E78-4762-BCF5-8E1547C9D4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67C56D-3C5A-4200-909E-C4728303CCE7}" type="slidenum">
              <a:rPr lang="it-IT" altLang="it-IT" smtClean="0"/>
              <a:pPr>
                <a:spcBef>
                  <a:spcPct val="0"/>
                </a:spcBef>
              </a:pPr>
              <a:t>9</a:t>
            </a:fld>
            <a:endParaRPr lang="it-IT" altLang="it-IT"/>
          </a:p>
        </p:txBody>
      </p:sp>
      <p:sp>
        <p:nvSpPr>
          <p:cNvPr id="14339" name="Rectangle 2">
            <a:extLst>
              <a:ext uri="{FF2B5EF4-FFF2-40B4-BE49-F238E27FC236}">
                <a16:creationId xmlns:a16="http://schemas.microsoft.com/office/drawing/2014/main" id="{619E7DF7-E171-458B-BD35-C663EC15B2A1}"/>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16061724-9E8D-4C36-BFAE-07D4CF2D54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4B0C321E-CCEF-4442-8CF8-8291DE3168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BAA194-64BF-4972-92D2-F0C52FE95742}" type="slidenum">
              <a:rPr lang="it-IT" altLang="it-IT" smtClean="0"/>
              <a:pPr>
                <a:spcBef>
                  <a:spcPct val="0"/>
                </a:spcBef>
              </a:pPr>
              <a:t>47</a:t>
            </a:fld>
            <a:endParaRPr lang="it-IT" altLang="it-IT"/>
          </a:p>
        </p:txBody>
      </p:sp>
      <p:sp>
        <p:nvSpPr>
          <p:cNvPr id="80899" name="Rectangle 2">
            <a:extLst>
              <a:ext uri="{FF2B5EF4-FFF2-40B4-BE49-F238E27FC236}">
                <a16:creationId xmlns:a16="http://schemas.microsoft.com/office/drawing/2014/main" id="{DDD30F8B-3090-4A7F-8C51-661C8947B3E8}"/>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F2108D05-07D1-47B4-AE65-37B34186524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ED4CE2C-9376-46E7-9AF1-DAA7EF1C393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E6C5D7-76FC-45D5-8591-82443C600566}" type="slidenum">
              <a:rPr lang="it-IT" altLang="it-IT" smtClean="0"/>
              <a:pPr>
                <a:spcBef>
                  <a:spcPct val="0"/>
                </a:spcBef>
              </a:pPr>
              <a:t>48</a:t>
            </a:fld>
            <a:endParaRPr lang="it-IT" altLang="it-IT"/>
          </a:p>
        </p:txBody>
      </p:sp>
      <p:sp>
        <p:nvSpPr>
          <p:cNvPr id="82947" name="Rectangle 2">
            <a:extLst>
              <a:ext uri="{FF2B5EF4-FFF2-40B4-BE49-F238E27FC236}">
                <a16:creationId xmlns:a16="http://schemas.microsoft.com/office/drawing/2014/main" id="{F1BCEE3A-3ED4-41FE-B691-A18BC19B97F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79F1318D-E6C8-4FC4-824A-3C2567818190}"/>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E9DFF55D-B4DF-4CD2-AB35-79F7A20CBF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92A319-7F44-4607-9428-BF0C4E83F567}" type="slidenum">
              <a:rPr lang="it-IT" altLang="it-IT" smtClean="0"/>
              <a:pPr>
                <a:spcBef>
                  <a:spcPct val="0"/>
                </a:spcBef>
              </a:pPr>
              <a:t>49</a:t>
            </a:fld>
            <a:endParaRPr lang="it-IT" altLang="it-IT"/>
          </a:p>
        </p:txBody>
      </p:sp>
      <p:sp>
        <p:nvSpPr>
          <p:cNvPr id="84995" name="Rectangle 2">
            <a:extLst>
              <a:ext uri="{FF2B5EF4-FFF2-40B4-BE49-F238E27FC236}">
                <a16:creationId xmlns:a16="http://schemas.microsoft.com/office/drawing/2014/main" id="{4BDE2463-6A1D-48F4-87E0-FD5A4724DE47}"/>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4C89E9F1-10A4-4622-A454-38D3574CEDE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BED9A798-A482-464D-809E-91868662A94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4607C2-6C0F-4F8B-8BBC-18A2710499CE}" type="slidenum">
              <a:rPr lang="it-IT" altLang="it-IT" smtClean="0"/>
              <a:pPr>
                <a:spcBef>
                  <a:spcPct val="0"/>
                </a:spcBef>
              </a:pPr>
              <a:t>50</a:t>
            </a:fld>
            <a:endParaRPr lang="it-IT" altLang="it-IT"/>
          </a:p>
        </p:txBody>
      </p:sp>
      <p:sp>
        <p:nvSpPr>
          <p:cNvPr id="87043" name="Rectangle 2">
            <a:extLst>
              <a:ext uri="{FF2B5EF4-FFF2-40B4-BE49-F238E27FC236}">
                <a16:creationId xmlns:a16="http://schemas.microsoft.com/office/drawing/2014/main" id="{67FB4C7E-F6D5-4C78-965C-F2117171727D}"/>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5266F898-4F38-4B52-91C4-A00D2CCFCAB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E16EB6C6-89B6-402E-A67D-1115235CDA7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9854F75-B635-4897-A9F5-9C4635761AB8}" type="slidenum">
              <a:rPr lang="it-IT" altLang="it-IT" smtClean="0"/>
              <a:pPr>
                <a:spcBef>
                  <a:spcPct val="0"/>
                </a:spcBef>
              </a:pPr>
              <a:t>51</a:t>
            </a:fld>
            <a:endParaRPr lang="it-IT" altLang="it-IT"/>
          </a:p>
        </p:txBody>
      </p:sp>
      <p:sp>
        <p:nvSpPr>
          <p:cNvPr id="89091" name="Rectangle 2">
            <a:extLst>
              <a:ext uri="{FF2B5EF4-FFF2-40B4-BE49-F238E27FC236}">
                <a16:creationId xmlns:a16="http://schemas.microsoft.com/office/drawing/2014/main" id="{21AF30EE-BF90-4F7A-8BDF-B02ECF434AB1}"/>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D1615BED-C233-4AC5-9A0D-4E8DF9A5444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15CF3923-843E-4A14-92A8-A7CA093D52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28499A-DB54-46A5-B207-A35799B72660}" type="slidenum">
              <a:rPr lang="it-IT" altLang="it-IT" smtClean="0"/>
              <a:pPr>
                <a:spcBef>
                  <a:spcPct val="0"/>
                </a:spcBef>
              </a:pPr>
              <a:t>52</a:t>
            </a:fld>
            <a:endParaRPr lang="it-IT" altLang="it-IT"/>
          </a:p>
        </p:txBody>
      </p:sp>
      <p:sp>
        <p:nvSpPr>
          <p:cNvPr id="91139" name="Rectangle 2">
            <a:extLst>
              <a:ext uri="{FF2B5EF4-FFF2-40B4-BE49-F238E27FC236}">
                <a16:creationId xmlns:a16="http://schemas.microsoft.com/office/drawing/2014/main" id="{5F3E9AED-2EAD-495A-B4F4-036777690341}"/>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B5E3E435-6C63-4B20-9A43-582BE863530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763BB640-A1AA-4066-AB6E-393DE01ACA6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D5DC45-9613-4285-8700-B8282EF3D35D}" type="slidenum">
              <a:rPr lang="it-IT" altLang="it-IT" smtClean="0"/>
              <a:pPr>
                <a:spcBef>
                  <a:spcPct val="0"/>
                </a:spcBef>
              </a:pPr>
              <a:t>53</a:t>
            </a:fld>
            <a:endParaRPr lang="it-IT" altLang="it-IT"/>
          </a:p>
        </p:txBody>
      </p:sp>
      <p:sp>
        <p:nvSpPr>
          <p:cNvPr id="93187" name="Rectangle 2">
            <a:extLst>
              <a:ext uri="{FF2B5EF4-FFF2-40B4-BE49-F238E27FC236}">
                <a16:creationId xmlns:a16="http://schemas.microsoft.com/office/drawing/2014/main" id="{FAB20285-3945-405D-BA0D-E43ECA0A454E}"/>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2091F99A-0E6A-493C-899D-B738DD73151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90B03CD8-8E6C-447A-B33B-758C9C3F0BA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6B5A30-0303-4DBC-81D8-0D97E5BF45AD}" type="slidenum">
              <a:rPr lang="it-IT" altLang="it-IT" smtClean="0"/>
              <a:pPr>
                <a:spcBef>
                  <a:spcPct val="0"/>
                </a:spcBef>
              </a:pPr>
              <a:t>54</a:t>
            </a:fld>
            <a:endParaRPr lang="it-IT" altLang="it-IT"/>
          </a:p>
        </p:txBody>
      </p:sp>
      <p:sp>
        <p:nvSpPr>
          <p:cNvPr id="95235" name="Rectangle 2">
            <a:extLst>
              <a:ext uri="{FF2B5EF4-FFF2-40B4-BE49-F238E27FC236}">
                <a16:creationId xmlns:a16="http://schemas.microsoft.com/office/drawing/2014/main" id="{D034E555-EDF3-4B27-9FD7-00634BCFC12E}"/>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0E10B839-74D7-4024-93B4-96897DF0960D}"/>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D9D5EBB5-8DF9-406C-8308-8B4361CFE58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E23F7D-9A83-4B31-BF91-68E98EE2405A}" type="slidenum">
              <a:rPr lang="it-IT" altLang="it-IT" smtClean="0"/>
              <a:pPr>
                <a:spcBef>
                  <a:spcPct val="0"/>
                </a:spcBef>
              </a:pPr>
              <a:t>55</a:t>
            </a:fld>
            <a:endParaRPr lang="it-IT" altLang="it-IT"/>
          </a:p>
        </p:txBody>
      </p:sp>
      <p:sp>
        <p:nvSpPr>
          <p:cNvPr id="97283" name="Rectangle 2">
            <a:extLst>
              <a:ext uri="{FF2B5EF4-FFF2-40B4-BE49-F238E27FC236}">
                <a16:creationId xmlns:a16="http://schemas.microsoft.com/office/drawing/2014/main" id="{F518AFB5-6B07-4B24-8A48-A54091E2F49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85A732BC-E158-453D-B047-3B0DB3FBA6B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B443F358-A9F0-4418-8B13-4CA34FB7C7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017632-4EB4-4E88-A588-DD93E7A33B27}" type="slidenum">
              <a:rPr lang="it-IT" altLang="it-IT" smtClean="0"/>
              <a:pPr>
                <a:spcBef>
                  <a:spcPct val="0"/>
                </a:spcBef>
              </a:pPr>
              <a:t>56</a:t>
            </a:fld>
            <a:endParaRPr lang="it-IT" altLang="it-IT"/>
          </a:p>
        </p:txBody>
      </p:sp>
      <p:sp>
        <p:nvSpPr>
          <p:cNvPr id="99331" name="Rectangle 2">
            <a:extLst>
              <a:ext uri="{FF2B5EF4-FFF2-40B4-BE49-F238E27FC236}">
                <a16:creationId xmlns:a16="http://schemas.microsoft.com/office/drawing/2014/main" id="{471BB9EC-B9AF-4C4C-8AAD-A2AD30D08CD7}"/>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B06C9A80-D422-4250-A19C-60C27A0C2C6E}"/>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559C07FA-E3FE-4142-906C-D4B3FE2813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100981-0F39-4A9A-A3EC-42EAC9896E0E}" type="slidenum">
              <a:rPr lang="it-IT" altLang="it-IT" smtClean="0"/>
              <a:pPr>
                <a:spcBef>
                  <a:spcPct val="0"/>
                </a:spcBef>
              </a:pPr>
              <a:t>15</a:t>
            </a:fld>
            <a:endParaRPr lang="it-IT" altLang="it-IT"/>
          </a:p>
        </p:txBody>
      </p:sp>
      <p:sp>
        <p:nvSpPr>
          <p:cNvPr id="21507" name="Rectangle 2">
            <a:extLst>
              <a:ext uri="{FF2B5EF4-FFF2-40B4-BE49-F238E27FC236}">
                <a16:creationId xmlns:a16="http://schemas.microsoft.com/office/drawing/2014/main" id="{936E4B4E-967A-4528-BA48-0D98ED7E0136}"/>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AAFB661B-6F8A-41F9-B6F5-FD7EA29937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4564B6B3-5FCA-419D-B816-E2AD0E793C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7CCFB1-406B-4B23-B762-FF1C17EE77D8}" type="slidenum">
              <a:rPr lang="it-IT" altLang="it-IT" smtClean="0"/>
              <a:pPr>
                <a:spcBef>
                  <a:spcPct val="0"/>
                </a:spcBef>
              </a:pPr>
              <a:t>57</a:t>
            </a:fld>
            <a:endParaRPr lang="it-IT" altLang="it-IT"/>
          </a:p>
        </p:txBody>
      </p:sp>
      <p:sp>
        <p:nvSpPr>
          <p:cNvPr id="101379" name="Rectangle 2">
            <a:extLst>
              <a:ext uri="{FF2B5EF4-FFF2-40B4-BE49-F238E27FC236}">
                <a16:creationId xmlns:a16="http://schemas.microsoft.com/office/drawing/2014/main" id="{C1D1E50A-9728-44FB-9190-02D2B705716F}"/>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D812F894-1392-4608-9775-7AE3A5AD58AA}"/>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2E02A1A5-B53B-44B1-800F-B43F93BA27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15DB6F-84C1-42FB-ACB5-1F3F29CCC008}" type="slidenum">
              <a:rPr lang="it-IT" altLang="it-IT" smtClean="0"/>
              <a:pPr>
                <a:spcBef>
                  <a:spcPct val="0"/>
                </a:spcBef>
              </a:pPr>
              <a:t>58</a:t>
            </a:fld>
            <a:endParaRPr lang="it-IT" altLang="it-IT"/>
          </a:p>
        </p:txBody>
      </p:sp>
      <p:sp>
        <p:nvSpPr>
          <p:cNvPr id="103427" name="Rectangle 2">
            <a:extLst>
              <a:ext uri="{FF2B5EF4-FFF2-40B4-BE49-F238E27FC236}">
                <a16:creationId xmlns:a16="http://schemas.microsoft.com/office/drawing/2014/main" id="{41A9EB0E-CD98-42FD-BD7B-3CE24B4BE39C}"/>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CBEDE9B8-98D7-45F3-AB68-4947223DF1AA}"/>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ECAFD454-1BFE-4283-9077-B42BDFE9D2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497D95-A9F4-463D-AB36-B0245773F560}" type="slidenum">
              <a:rPr lang="it-IT" altLang="it-IT" smtClean="0"/>
              <a:pPr>
                <a:spcBef>
                  <a:spcPct val="0"/>
                </a:spcBef>
              </a:pPr>
              <a:t>59</a:t>
            </a:fld>
            <a:endParaRPr lang="it-IT" altLang="it-IT"/>
          </a:p>
        </p:txBody>
      </p:sp>
      <p:sp>
        <p:nvSpPr>
          <p:cNvPr id="105475" name="Rectangle 2">
            <a:extLst>
              <a:ext uri="{FF2B5EF4-FFF2-40B4-BE49-F238E27FC236}">
                <a16:creationId xmlns:a16="http://schemas.microsoft.com/office/drawing/2014/main" id="{109F6EE0-8AAC-479E-93C8-E281AA3F30D6}"/>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5C97BF4B-E0BE-4B26-8DA1-AE55636911C0}"/>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D93DB089-9A2B-43A6-ABEE-DDDA2FDE93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491904-1A02-4A94-89C4-AF95E8DB50FF}" type="slidenum">
              <a:rPr lang="it-IT" altLang="it-IT" smtClean="0"/>
              <a:pPr>
                <a:spcBef>
                  <a:spcPct val="0"/>
                </a:spcBef>
              </a:pPr>
              <a:t>60</a:t>
            </a:fld>
            <a:endParaRPr lang="it-IT" altLang="it-IT"/>
          </a:p>
        </p:txBody>
      </p:sp>
      <p:sp>
        <p:nvSpPr>
          <p:cNvPr id="107523" name="Rectangle 2">
            <a:extLst>
              <a:ext uri="{FF2B5EF4-FFF2-40B4-BE49-F238E27FC236}">
                <a16:creationId xmlns:a16="http://schemas.microsoft.com/office/drawing/2014/main" id="{17900EA8-9CF5-4450-A427-E86AAFA0E140}"/>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4F29C394-CFA0-472A-BC15-369272AA332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BC644394-9007-456B-B645-776A51E159A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8CA17B-057F-4F92-8D5B-3507C22D2A94}" type="slidenum">
              <a:rPr lang="it-IT" altLang="it-IT" smtClean="0"/>
              <a:pPr>
                <a:spcBef>
                  <a:spcPct val="0"/>
                </a:spcBef>
              </a:pPr>
              <a:t>64</a:t>
            </a:fld>
            <a:endParaRPr lang="it-IT" altLang="it-IT"/>
          </a:p>
        </p:txBody>
      </p:sp>
      <p:sp>
        <p:nvSpPr>
          <p:cNvPr id="112643" name="Rectangle 2">
            <a:extLst>
              <a:ext uri="{FF2B5EF4-FFF2-40B4-BE49-F238E27FC236}">
                <a16:creationId xmlns:a16="http://schemas.microsoft.com/office/drawing/2014/main" id="{3A83D605-30F6-46D1-A6B9-EFE3D7A4051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F13D413-64F0-40C5-8B73-C1199F1EA662}"/>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56DDDAB-D2D3-479B-85AC-CC46720DC83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9C66F0-2B32-463A-A70B-6A4E5B28CB3D}" type="slidenum">
              <a:rPr lang="it-IT" altLang="it-IT" smtClean="0"/>
              <a:pPr>
                <a:spcBef>
                  <a:spcPct val="0"/>
                </a:spcBef>
              </a:pPr>
              <a:t>16</a:t>
            </a:fld>
            <a:endParaRPr lang="it-IT" altLang="it-IT"/>
          </a:p>
        </p:txBody>
      </p:sp>
      <p:sp>
        <p:nvSpPr>
          <p:cNvPr id="23555" name="Rectangle 2">
            <a:extLst>
              <a:ext uri="{FF2B5EF4-FFF2-40B4-BE49-F238E27FC236}">
                <a16:creationId xmlns:a16="http://schemas.microsoft.com/office/drawing/2014/main" id="{CD1B624D-8662-4A5F-8B62-735BAA3EEC13}"/>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3E1B6B8B-652B-4D35-96BD-1221C8D1305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81D04EA9-AF30-4C40-8C8F-AAE07F943E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E1232E-DBD2-47F6-86A2-026DC1DD7996}" type="slidenum">
              <a:rPr lang="it-IT" altLang="it-IT" smtClean="0"/>
              <a:pPr>
                <a:spcBef>
                  <a:spcPct val="0"/>
                </a:spcBef>
              </a:pPr>
              <a:t>17</a:t>
            </a:fld>
            <a:endParaRPr lang="it-IT" altLang="it-IT"/>
          </a:p>
        </p:txBody>
      </p:sp>
      <p:sp>
        <p:nvSpPr>
          <p:cNvPr id="25603" name="Rectangle 2">
            <a:extLst>
              <a:ext uri="{FF2B5EF4-FFF2-40B4-BE49-F238E27FC236}">
                <a16:creationId xmlns:a16="http://schemas.microsoft.com/office/drawing/2014/main" id="{A84C1F3A-F875-4FE3-B387-B134B49C4F75}"/>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D8736257-098B-4B52-AEC7-4BAF9A7F14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D6FE1F39-37B5-4FFE-B17A-F9391715B3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5686E3-E292-4045-921A-7DD74CF61202}" type="slidenum">
              <a:rPr lang="it-IT" altLang="it-IT" smtClean="0"/>
              <a:pPr>
                <a:spcBef>
                  <a:spcPct val="0"/>
                </a:spcBef>
              </a:pPr>
              <a:t>18</a:t>
            </a:fld>
            <a:endParaRPr lang="it-IT" altLang="it-IT"/>
          </a:p>
        </p:txBody>
      </p:sp>
      <p:sp>
        <p:nvSpPr>
          <p:cNvPr id="27651" name="Rectangle 2">
            <a:extLst>
              <a:ext uri="{FF2B5EF4-FFF2-40B4-BE49-F238E27FC236}">
                <a16:creationId xmlns:a16="http://schemas.microsoft.com/office/drawing/2014/main" id="{FDD6BF7A-D6D6-41D4-9972-6A556A3CB67E}"/>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FB4B9EF5-CA67-4DAA-97A3-B7F751E3F35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A4D8AC5-1B5D-430D-9164-8DB4CDDC4D9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E146C19-1DC6-4410-A464-B6B54E903310}" type="slidenum">
              <a:rPr lang="it-IT" altLang="it-IT" smtClean="0"/>
              <a:pPr>
                <a:spcBef>
                  <a:spcPct val="0"/>
                </a:spcBef>
              </a:pPr>
              <a:t>19</a:t>
            </a:fld>
            <a:endParaRPr lang="it-IT" altLang="it-IT"/>
          </a:p>
        </p:txBody>
      </p:sp>
      <p:sp>
        <p:nvSpPr>
          <p:cNvPr id="29699" name="Rectangle 2">
            <a:extLst>
              <a:ext uri="{FF2B5EF4-FFF2-40B4-BE49-F238E27FC236}">
                <a16:creationId xmlns:a16="http://schemas.microsoft.com/office/drawing/2014/main" id="{4E1927CB-675B-4E76-A9D6-DB7CC15D281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21B1E751-546A-4F8C-B992-71B045C87D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29859DB-7276-4CBE-A89F-BBBBB3945D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00597F-5EC8-4A0D-8FF9-686424DDC417}" type="slidenum">
              <a:rPr lang="it-IT" altLang="it-IT" smtClean="0"/>
              <a:pPr>
                <a:spcBef>
                  <a:spcPct val="0"/>
                </a:spcBef>
              </a:pPr>
              <a:t>20</a:t>
            </a:fld>
            <a:endParaRPr lang="it-IT" altLang="it-IT"/>
          </a:p>
        </p:txBody>
      </p:sp>
      <p:sp>
        <p:nvSpPr>
          <p:cNvPr id="31747" name="Rectangle 2">
            <a:extLst>
              <a:ext uri="{FF2B5EF4-FFF2-40B4-BE49-F238E27FC236}">
                <a16:creationId xmlns:a16="http://schemas.microsoft.com/office/drawing/2014/main" id="{8795513B-E47B-4980-BA98-BFD990DD41D7}"/>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AFB284A1-50B6-494A-AB19-AED16D6BAB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30551845-F3A4-4135-ADE7-BA621AB78740}"/>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ECF7E726-6769-42C6-A0E7-E3B136EEB7B2}"/>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33600EBA-8B8C-47B9-9B74-326833BCD42C}"/>
              </a:ext>
            </a:extLst>
          </p:cNvPr>
          <p:cNvSpPr>
            <a:spLocks noGrp="1" noChangeArrowheads="1"/>
          </p:cNvSpPr>
          <p:nvPr>
            <p:ph type="sldNum" sz="quarter" idx="12"/>
          </p:nvPr>
        </p:nvSpPr>
        <p:spPr>
          <a:ln/>
        </p:spPr>
        <p:txBody>
          <a:bodyPr/>
          <a:lstStyle>
            <a:lvl1pPr>
              <a:defRPr/>
            </a:lvl1pPr>
          </a:lstStyle>
          <a:p>
            <a:pPr>
              <a:defRPr/>
            </a:pPr>
            <a:fld id="{9F6C0F1A-D16B-4307-BC2E-F1210F949A2C}" type="slidenum">
              <a:rPr lang="en-US" altLang="it-IT"/>
              <a:pPr>
                <a:defRPr/>
              </a:pPr>
              <a:t>‹#›</a:t>
            </a:fld>
            <a:endParaRPr lang="en-US" altLang="it-IT"/>
          </a:p>
        </p:txBody>
      </p:sp>
    </p:spTree>
    <p:extLst>
      <p:ext uri="{BB962C8B-B14F-4D97-AF65-F5344CB8AC3E}">
        <p14:creationId xmlns:p14="http://schemas.microsoft.com/office/powerpoint/2010/main" val="365826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4FD697A9-C384-4698-9B40-BB8FD7AB3F07}"/>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9E0823E8-5424-4C38-A304-0F1EA42A383C}"/>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ED604B56-7847-44CB-8447-B4E0914A2696}"/>
              </a:ext>
            </a:extLst>
          </p:cNvPr>
          <p:cNvSpPr>
            <a:spLocks noGrp="1" noChangeArrowheads="1"/>
          </p:cNvSpPr>
          <p:nvPr>
            <p:ph type="sldNum" sz="quarter" idx="12"/>
          </p:nvPr>
        </p:nvSpPr>
        <p:spPr>
          <a:ln/>
        </p:spPr>
        <p:txBody>
          <a:bodyPr/>
          <a:lstStyle>
            <a:lvl1pPr>
              <a:defRPr/>
            </a:lvl1pPr>
          </a:lstStyle>
          <a:p>
            <a:pPr>
              <a:defRPr/>
            </a:pPr>
            <a:fld id="{7C438D99-F9B3-4AC2-BF34-8841120E5EBD}" type="slidenum">
              <a:rPr lang="en-US" altLang="it-IT"/>
              <a:pPr>
                <a:defRPr/>
              </a:pPr>
              <a:t>‹#›</a:t>
            </a:fld>
            <a:endParaRPr lang="en-US" altLang="it-IT"/>
          </a:p>
        </p:txBody>
      </p:sp>
    </p:spTree>
    <p:extLst>
      <p:ext uri="{BB962C8B-B14F-4D97-AF65-F5344CB8AC3E}">
        <p14:creationId xmlns:p14="http://schemas.microsoft.com/office/powerpoint/2010/main" val="97399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98A3BF39-B8C4-4E9E-A1EA-8626A0CDA884}"/>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1FA38AF8-C939-43FA-9ACA-135F515B8EAE}"/>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0E478419-A3CB-41EA-A9A2-318E0BDD8884}"/>
              </a:ext>
            </a:extLst>
          </p:cNvPr>
          <p:cNvSpPr>
            <a:spLocks noGrp="1" noChangeArrowheads="1"/>
          </p:cNvSpPr>
          <p:nvPr>
            <p:ph type="sldNum" sz="quarter" idx="12"/>
          </p:nvPr>
        </p:nvSpPr>
        <p:spPr>
          <a:ln/>
        </p:spPr>
        <p:txBody>
          <a:bodyPr/>
          <a:lstStyle>
            <a:lvl1pPr>
              <a:defRPr/>
            </a:lvl1pPr>
          </a:lstStyle>
          <a:p>
            <a:pPr>
              <a:defRPr/>
            </a:pPr>
            <a:fld id="{32C55C45-9C37-4933-BF08-D4FAC74591DD}" type="slidenum">
              <a:rPr lang="en-US" altLang="it-IT"/>
              <a:pPr>
                <a:defRPr/>
              </a:pPr>
              <a:t>‹#›</a:t>
            </a:fld>
            <a:endParaRPr lang="en-US" altLang="it-IT"/>
          </a:p>
        </p:txBody>
      </p:sp>
    </p:spTree>
    <p:extLst>
      <p:ext uri="{BB962C8B-B14F-4D97-AF65-F5344CB8AC3E}">
        <p14:creationId xmlns:p14="http://schemas.microsoft.com/office/powerpoint/2010/main" val="3433778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lipArt Placeholder 3"/>
          <p:cNvSpPr>
            <a:spLocks noGrp="1"/>
          </p:cNvSpPr>
          <p:nvPr>
            <p:ph type="clipArt" sz="half" idx="2"/>
          </p:nvPr>
        </p:nvSpPr>
        <p:spPr>
          <a:xfrm>
            <a:off x="4648200" y="1981200"/>
            <a:ext cx="3810000" cy="4114800"/>
          </a:xfrm>
        </p:spPr>
        <p:txBody>
          <a:bodyPr/>
          <a:lstStyle/>
          <a:p>
            <a:pPr lvl="0"/>
            <a:endParaRPr lang="it-IT" noProof="0"/>
          </a:p>
        </p:txBody>
      </p:sp>
      <p:sp>
        <p:nvSpPr>
          <p:cNvPr id="5" name="Rectangle 4">
            <a:extLst>
              <a:ext uri="{FF2B5EF4-FFF2-40B4-BE49-F238E27FC236}">
                <a16:creationId xmlns:a16="http://schemas.microsoft.com/office/drawing/2014/main" id="{3D63CBFC-1805-4D95-A44B-FCF1D4E56851}"/>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6E132CF7-BC26-4804-B4A8-58480EF049D4}"/>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BD8F6661-4634-4CC6-BFE8-5CF660F8488E}"/>
              </a:ext>
            </a:extLst>
          </p:cNvPr>
          <p:cNvSpPr>
            <a:spLocks noGrp="1" noChangeArrowheads="1"/>
          </p:cNvSpPr>
          <p:nvPr>
            <p:ph type="sldNum" sz="quarter" idx="12"/>
          </p:nvPr>
        </p:nvSpPr>
        <p:spPr>
          <a:ln/>
        </p:spPr>
        <p:txBody>
          <a:bodyPr/>
          <a:lstStyle>
            <a:lvl1pPr>
              <a:defRPr/>
            </a:lvl1pPr>
          </a:lstStyle>
          <a:p>
            <a:pPr>
              <a:defRPr/>
            </a:pPr>
            <a:fld id="{B030E97C-203C-476D-ADDC-493481B2FCAE}" type="slidenum">
              <a:rPr lang="en-US" altLang="it-IT"/>
              <a:pPr>
                <a:defRPr/>
              </a:pPr>
              <a:t>‹#›</a:t>
            </a:fld>
            <a:endParaRPr lang="en-US" altLang="it-IT"/>
          </a:p>
        </p:txBody>
      </p:sp>
    </p:spTree>
    <p:extLst>
      <p:ext uri="{BB962C8B-B14F-4D97-AF65-F5344CB8AC3E}">
        <p14:creationId xmlns:p14="http://schemas.microsoft.com/office/powerpoint/2010/main" val="3652230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FAAF9FBD-EF78-4438-B4FF-9AFA5B9EE584}"/>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0FFFA5D0-5D5F-43E5-909A-48DFBABD41E3}"/>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BB7E642E-6529-4805-91BC-B3A5ACF31607}"/>
              </a:ext>
            </a:extLst>
          </p:cNvPr>
          <p:cNvSpPr>
            <a:spLocks noGrp="1" noChangeArrowheads="1"/>
          </p:cNvSpPr>
          <p:nvPr>
            <p:ph type="sldNum" sz="quarter" idx="12"/>
          </p:nvPr>
        </p:nvSpPr>
        <p:spPr>
          <a:ln/>
        </p:spPr>
        <p:txBody>
          <a:bodyPr/>
          <a:lstStyle>
            <a:lvl1pPr>
              <a:defRPr/>
            </a:lvl1pPr>
          </a:lstStyle>
          <a:p>
            <a:pPr>
              <a:defRPr/>
            </a:pPr>
            <a:fld id="{B008F1A5-E03B-4C5B-9B28-5450FF99BCDB}" type="slidenum">
              <a:rPr lang="en-US" altLang="it-IT"/>
              <a:pPr>
                <a:defRPr/>
              </a:pPr>
              <a:t>‹#›</a:t>
            </a:fld>
            <a:endParaRPr lang="en-US" altLang="it-IT"/>
          </a:p>
        </p:txBody>
      </p:sp>
    </p:spTree>
    <p:extLst>
      <p:ext uri="{BB962C8B-B14F-4D97-AF65-F5344CB8AC3E}">
        <p14:creationId xmlns:p14="http://schemas.microsoft.com/office/powerpoint/2010/main" val="2664933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it-IT"/>
          </a:p>
        </p:txBody>
      </p:sp>
      <p:sp>
        <p:nvSpPr>
          <p:cNvPr id="3" name="ClipArt Placeholder 2"/>
          <p:cNvSpPr>
            <a:spLocks noGrp="1"/>
          </p:cNvSpPr>
          <p:nvPr>
            <p:ph type="clipArt" sz="half" idx="1"/>
          </p:nvPr>
        </p:nvSpPr>
        <p:spPr>
          <a:xfrm>
            <a:off x="685800" y="1981200"/>
            <a:ext cx="3810000" cy="4114800"/>
          </a:xfrm>
        </p:spPr>
        <p:txBody>
          <a:bodyPr/>
          <a:lstStyle/>
          <a:p>
            <a:pPr lvl="0"/>
            <a:endParaRPr lang="it-IT"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CD6ED7DE-1A54-42C9-8058-B83394AD3D1D}"/>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3395B0A9-D4F4-4305-B28E-792B8144EDFE}"/>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AB89CDDC-CDF5-4D6B-9C55-DA2DAA205FA9}"/>
              </a:ext>
            </a:extLst>
          </p:cNvPr>
          <p:cNvSpPr>
            <a:spLocks noGrp="1" noChangeArrowheads="1"/>
          </p:cNvSpPr>
          <p:nvPr>
            <p:ph type="sldNum" sz="quarter" idx="12"/>
          </p:nvPr>
        </p:nvSpPr>
        <p:spPr>
          <a:ln/>
        </p:spPr>
        <p:txBody>
          <a:bodyPr/>
          <a:lstStyle>
            <a:lvl1pPr>
              <a:defRPr/>
            </a:lvl1pPr>
          </a:lstStyle>
          <a:p>
            <a:pPr>
              <a:defRPr/>
            </a:pPr>
            <a:fld id="{EBB2851B-3EE0-405F-A20F-18F8B0E1B509}" type="slidenum">
              <a:rPr lang="en-US" altLang="it-IT"/>
              <a:pPr>
                <a:defRPr/>
              </a:pPr>
              <a:t>‹#›</a:t>
            </a:fld>
            <a:endParaRPr lang="en-US" altLang="it-IT"/>
          </a:p>
        </p:txBody>
      </p:sp>
    </p:spTree>
    <p:extLst>
      <p:ext uri="{BB962C8B-B14F-4D97-AF65-F5344CB8AC3E}">
        <p14:creationId xmlns:p14="http://schemas.microsoft.com/office/powerpoint/2010/main" val="301790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851ECC6B-586B-427F-B240-CC877C590F45}"/>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E977994B-18B3-43FD-940B-1DC15D42231E}"/>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A687E382-FD41-47E4-9418-0EDFEB5C5347}"/>
              </a:ext>
            </a:extLst>
          </p:cNvPr>
          <p:cNvSpPr>
            <a:spLocks noGrp="1" noChangeArrowheads="1"/>
          </p:cNvSpPr>
          <p:nvPr>
            <p:ph type="sldNum" sz="quarter" idx="12"/>
          </p:nvPr>
        </p:nvSpPr>
        <p:spPr>
          <a:ln/>
        </p:spPr>
        <p:txBody>
          <a:bodyPr/>
          <a:lstStyle>
            <a:lvl1pPr>
              <a:defRPr/>
            </a:lvl1pPr>
          </a:lstStyle>
          <a:p>
            <a:pPr>
              <a:defRPr/>
            </a:pPr>
            <a:fld id="{2499B1B6-07A4-4FC3-A77C-117585141AC1}" type="slidenum">
              <a:rPr lang="en-US" altLang="it-IT"/>
              <a:pPr>
                <a:defRPr/>
              </a:pPr>
              <a:t>‹#›</a:t>
            </a:fld>
            <a:endParaRPr lang="en-US" altLang="it-IT"/>
          </a:p>
        </p:txBody>
      </p:sp>
    </p:spTree>
    <p:extLst>
      <p:ext uri="{BB962C8B-B14F-4D97-AF65-F5344CB8AC3E}">
        <p14:creationId xmlns:p14="http://schemas.microsoft.com/office/powerpoint/2010/main" val="365337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7B21801-2B9B-4CC6-ADB6-C9BB1DD4E7EC}"/>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D24FB371-8550-4040-A6C6-4A74F731F94A}"/>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42A0CC27-5568-4D03-BA19-E343C2FA315B}"/>
              </a:ext>
            </a:extLst>
          </p:cNvPr>
          <p:cNvSpPr>
            <a:spLocks noGrp="1" noChangeArrowheads="1"/>
          </p:cNvSpPr>
          <p:nvPr>
            <p:ph type="sldNum" sz="quarter" idx="12"/>
          </p:nvPr>
        </p:nvSpPr>
        <p:spPr>
          <a:ln/>
        </p:spPr>
        <p:txBody>
          <a:bodyPr/>
          <a:lstStyle>
            <a:lvl1pPr>
              <a:defRPr/>
            </a:lvl1pPr>
          </a:lstStyle>
          <a:p>
            <a:pPr>
              <a:defRPr/>
            </a:pPr>
            <a:fld id="{6DD71867-4CBE-4B20-9835-11D8D845B25A}" type="slidenum">
              <a:rPr lang="en-US" altLang="it-IT"/>
              <a:pPr>
                <a:defRPr/>
              </a:pPr>
              <a:t>‹#›</a:t>
            </a:fld>
            <a:endParaRPr lang="en-US" altLang="it-IT"/>
          </a:p>
        </p:txBody>
      </p:sp>
    </p:spTree>
    <p:extLst>
      <p:ext uri="{BB962C8B-B14F-4D97-AF65-F5344CB8AC3E}">
        <p14:creationId xmlns:p14="http://schemas.microsoft.com/office/powerpoint/2010/main" val="605094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50524493-C8E9-46AD-8208-86143FF0B4A8}"/>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447D5275-E6A3-4343-B81F-F1F1DE23000B}"/>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D07A0706-8579-4E1C-A8AB-4FC63FD22FEE}"/>
              </a:ext>
            </a:extLst>
          </p:cNvPr>
          <p:cNvSpPr>
            <a:spLocks noGrp="1" noChangeArrowheads="1"/>
          </p:cNvSpPr>
          <p:nvPr>
            <p:ph type="sldNum" sz="quarter" idx="12"/>
          </p:nvPr>
        </p:nvSpPr>
        <p:spPr>
          <a:ln/>
        </p:spPr>
        <p:txBody>
          <a:bodyPr/>
          <a:lstStyle>
            <a:lvl1pPr>
              <a:defRPr/>
            </a:lvl1pPr>
          </a:lstStyle>
          <a:p>
            <a:pPr>
              <a:defRPr/>
            </a:pPr>
            <a:fld id="{3290E36D-F00A-4C34-90A3-8E314801AE0B}" type="slidenum">
              <a:rPr lang="en-US" altLang="it-IT"/>
              <a:pPr>
                <a:defRPr/>
              </a:pPr>
              <a:t>‹#›</a:t>
            </a:fld>
            <a:endParaRPr lang="en-US" altLang="it-IT"/>
          </a:p>
        </p:txBody>
      </p:sp>
    </p:spTree>
    <p:extLst>
      <p:ext uri="{BB962C8B-B14F-4D97-AF65-F5344CB8AC3E}">
        <p14:creationId xmlns:p14="http://schemas.microsoft.com/office/powerpoint/2010/main" val="343173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6C014FB2-CE82-4673-B76A-2BE0F1AFA6B2}"/>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8" name="Rectangle 5">
            <a:extLst>
              <a:ext uri="{FF2B5EF4-FFF2-40B4-BE49-F238E27FC236}">
                <a16:creationId xmlns:a16="http://schemas.microsoft.com/office/drawing/2014/main" id="{AB6734E1-1879-49E8-9E08-644D2B764AB3}"/>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9" name="Rectangle 6">
            <a:extLst>
              <a:ext uri="{FF2B5EF4-FFF2-40B4-BE49-F238E27FC236}">
                <a16:creationId xmlns:a16="http://schemas.microsoft.com/office/drawing/2014/main" id="{E62EE61E-728E-4A74-B4D6-BDCAC1033257}"/>
              </a:ext>
            </a:extLst>
          </p:cNvPr>
          <p:cNvSpPr>
            <a:spLocks noGrp="1" noChangeArrowheads="1"/>
          </p:cNvSpPr>
          <p:nvPr>
            <p:ph type="sldNum" sz="quarter" idx="12"/>
          </p:nvPr>
        </p:nvSpPr>
        <p:spPr>
          <a:ln/>
        </p:spPr>
        <p:txBody>
          <a:bodyPr/>
          <a:lstStyle>
            <a:lvl1pPr>
              <a:defRPr/>
            </a:lvl1pPr>
          </a:lstStyle>
          <a:p>
            <a:pPr>
              <a:defRPr/>
            </a:pPr>
            <a:fld id="{8D69B1FB-E11D-44AF-85DB-C71D897CAB1B}" type="slidenum">
              <a:rPr lang="en-US" altLang="it-IT"/>
              <a:pPr>
                <a:defRPr/>
              </a:pPr>
              <a:t>‹#›</a:t>
            </a:fld>
            <a:endParaRPr lang="en-US" altLang="it-IT"/>
          </a:p>
        </p:txBody>
      </p:sp>
    </p:spTree>
    <p:extLst>
      <p:ext uri="{BB962C8B-B14F-4D97-AF65-F5344CB8AC3E}">
        <p14:creationId xmlns:p14="http://schemas.microsoft.com/office/powerpoint/2010/main" val="366530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B497CE59-F5E2-4CD7-A80E-319E2A311D00}"/>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4" name="Rectangle 5">
            <a:extLst>
              <a:ext uri="{FF2B5EF4-FFF2-40B4-BE49-F238E27FC236}">
                <a16:creationId xmlns:a16="http://schemas.microsoft.com/office/drawing/2014/main" id="{CA0E19D9-51D9-48A4-9700-3FC61AB2E794}"/>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5" name="Rectangle 6">
            <a:extLst>
              <a:ext uri="{FF2B5EF4-FFF2-40B4-BE49-F238E27FC236}">
                <a16:creationId xmlns:a16="http://schemas.microsoft.com/office/drawing/2014/main" id="{23393F71-66DB-416C-9154-57039E2B5967}"/>
              </a:ext>
            </a:extLst>
          </p:cNvPr>
          <p:cNvSpPr>
            <a:spLocks noGrp="1" noChangeArrowheads="1"/>
          </p:cNvSpPr>
          <p:nvPr>
            <p:ph type="sldNum" sz="quarter" idx="12"/>
          </p:nvPr>
        </p:nvSpPr>
        <p:spPr>
          <a:ln/>
        </p:spPr>
        <p:txBody>
          <a:bodyPr/>
          <a:lstStyle>
            <a:lvl1pPr>
              <a:defRPr/>
            </a:lvl1pPr>
          </a:lstStyle>
          <a:p>
            <a:pPr>
              <a:defRPr/>
            </a:pPr>
            <a:fld id="{D8EF934B-5BD6-41EE-9C10-DD7FFE8095E4}" type="slidenum">
              <a:rPr lang="en-US" altLang="it-IT"/>
              <a:pPr>
                <a:defRPr/>
              </a:pPr>
              <a:t>‹#›</a:t>
            </a:fld>
            <a:endParaRPr lang="en-US" altLang="it-IT"/>
          </a:p>
        </p:txBody>
      </p:sp>
    </p:spTree>
    <p:extLst>
      <p:ext uri="{BB962C8B-B14F-4D97-AF65-F5344CB8AC3E}">
        <p14:creationId xmlns:p14="http://schemas.microsoft.com/office/powerpoint/2010/main" val="92393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5E37F8-BC11-4F44-B01D-ED69B1EB449D}"/>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3" name="Rectangle 5">
            <a:extLst>
              <a:ext uri="{FF2B5EF4-FFF2-40B4-BE49-F238E27FC236}">
                <a16:creationId xmlns:a16="http://schemas.microsoft.com/office/drawing/2014/main" id="{3BAB1983-F4B0-4FDE-8920-D4E42F34971D}"/>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4" name="Rectangle 6">
            <a:extLst>
              <a:ext uri="{FF2B5EF4-FFF2-40B4-BE49-F238E27FC236}">
                <a16:creationId xmlns:a16="http://schemas.microsoft.com/office/drawing/2014/main" id="{3227303C-6D18-4AA2-9E63-0CDC4C7B231D}"/>
              </a:ext>
            </a:extLst>
          </p:cNvPr>
          <p:cNvSpPr>
            <a:spLocks noGrp="1" noChangeArrowheads="1"/>
          </p:cNvSpPr>
          <p:nvPr>
            <p:ph type="sldNum" sz="quarter" idx="12"/>
          </p:nvPr>
        </p:nvSpPr>
        <p:spPr>
          <a:ln/>
        </p:spPr>
        <p:txBody>
          <a:bodyPr/>
          <a:lstStyle>
            <a:lvl1pPr>
              <a:defRPr/>
            </a:lvl1pPr>
          </a:lstStyle>
          <a:p>
            <a:pPr>
              <a:defRPr/>
            </a:pPr>
            <a:fld id="{E8E0B445-995B-4179-A8FE-36EC73D25067}" type="slidenum">
              <a:rPr lang="en-US" altLang="it-IT"/>
              <a:pPr>
                <a:defRPr/>
              </a:pPr>
              <a:t>‹#›</a:t>
            </a:fld>
            <a:endParaRPr lang="en-US" altLang="it-IT"/>
          </a:p>
        </p:txBody>
      </p:sp>
    </p:spTree>
    <p:extLst>
      <p:ext uri="{BB962C8B-B14F-4D97-AF65-F5344CB8AC3E}">
        <p14:creationId xmlns:p14="http://schemas.microsoft.com/office/powerpoint/2010/main" val="218934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0AECE6-7143-44C4-8A43-ECBCC76B99D1}"/>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11D679E6-5517-43A2-A07F-A3BED3A3DD8D}"/>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35ECBE2E-673D-4EE3-B2F4-6AB49F9F809C}"/>
              </a:ext>
            </a:extLst>
          </p:cNvPr>
          <p:cNvSpPr>
            <a:spLocks noGrp="1" noChangeArrowheads="1"/>
          </p:cNvSpPr>
          <p:nvPr>
            <p:ph type="sldNum" sz="quarter" idx="12"/>
          </p:nvPr>
        </p:nvSpPr>
        <p:spPr>
          <a:ln/>
        </p:spPr>
        <p:txBody>
          <a:bodyPr/>
          <a:lstStyle>
            <a:lvl1pPr>
              <a:defRPr/>
            </a:lvl1pPr>
          </a:lstStyle>
          <a:p>
            <a:pPr>
              <a:defRPr/>
            </a:pPr>
            <a:fld id="{DED985DA-E530-4F34-918E-8DB3DBE1F9D7}" type="slidenum">
              <a:rPr lang="en-US" altLang="it-IT"/>
              <a:pPr>
                <a:defRPr/>
              </a:pPr>
              <a:t>‹#›</a:t>
            </a:fld>
            <a:endParaRPr lang="en-US" altLang="it-IT"/>
          </a:p>
        </p:txBody>
      </p:sp>
    </p:spTree>
    <p:extLst>
      <p:ext uri="{BB962C8B-B14F-4D97-AF65-F5344CB8AC3E}">
        <p14:creationId xmlns:p14="http://schemas.microsoft.com/office/powerpoint/2010/main" val="1847869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23B0977-9D08-4C9C-8F66-413945D4A67A}"/>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939ED56A-E698-4D21-A885-2C2AEC6EB0DA}"/>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02D5CBC0-D3FB-45A2-B2EF-0C9409D6A01A}"/>
              </a:ext>
            </a:extLst>
          </p:cNvPr>
          <p:cNvSpPr>
            <a:spLocks noGrp="1" noChangeArrowheads="1"/>
          </p:cNvSpPr>
          <p:nvPr>
            <p:ph type="sldNum" sz="quarter" idx="12"/>
          </p:nvPr>
        </p:nvSpPr>
        <p:spPr>
          <a:ln/>
        </p:spPr>
        <p:txBody>
          <a:bodyPr/>
          <a:lstStyle>
            <a:lvl1pPr>
              <a:defRPr/>
            </a:lvl1pPr>
          </a:lstStyle>
          <a:p>
            <a:pPr>
              <a:defRPr/>
            </a:pPr>
            <a:fld id="{D64AB6E6-E2C4-45FF-AE0C-50913143D529}" type="slidenum">
              <a:rPr lang="en-US" altLang="it-IT"/>
              <a:pPr>
                <a:defRPr/>
              </a:pPr>
              <a:t>‹#›</a:t>
            </a:fld>
            <a:endParaRPr lang="en-US" altLang="it-IT"/>
          </a:p>
        </p:txBody>
      </p:sp>
    </p:spTree>
    <p:extLst>
      <p:ext uri="{BB962C8B-B14F-4D97-AF65-F5344CB8AC3E}">
        <p14:creationId xmlns:p14="http://schemas.microsoft.com/office/powerpoint/2010/main" val="1226157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47AD5FF-C7BE-4670-8CB2-46ED0AAA010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a:extLst>
              <a:ext uri="{FF2B5EF4-FFF2-40B4-BE49-F238E27FC236}">
                <a16:creationId xmlns:a16="http://schemas.microsoft.com/office/drawing/2014/main" id="{BECA5137-E6E9-4554-90A3-8EAF5CB0A96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a:extLst>
              <a:ext uri="{FF2B5EF4-FFF2-40B4-BE49-F238E27FC236}">
                <a16:creationId xmlns:a16="http://schemas.microsoft.com/office/drawing/2014/main" id="{57EFB706-76CE-4588-B7A8-1F6EF00DFCE9}"/>
              </a:ext>
            </a:extLst>
          </p:cNvPr>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it-IT"/>
          </a:p>
        </p:txBody>
      </p:sp>
      <p:sp>
        <p:nvSpPr>
          <p:cNvPr id="1029" name="Rectangle 5">
            <a:extLst>
              <a:ext uri="{FF2B5EF4-FFF2-40B4-BE49-F238E27FC236}">
                <a16:creationId xmlns:a16="http://schemas.microsoft.com/office/drawing/2014/main" id="{AB18B3C6-4034-4636-B832-6C90C795C03F}"/>
              </a:ext>
            </a:extLst>
          </p:cNvPr>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it-IT"/>
          </a:p>
        </p:txBody>
      </p:sp>
      <p:sp>
        <p:nvSpPr>
          <p:cNvPr id="1030" name="Rectangle 6">
            <a:extLst>
              <a:ext uri="{FF2B5EF4-FFF2-40B4-BE49-F238E27FC236}">
                <a16:creationId xmlns:a16="http://schemas.microsoft.com/office/drawing/2014/main" id="{E5BF09B8-F3F7-45B8-BB0D-939056F94644}"/>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B7CFE1F9-5961-4702-A04C-2A9D4BE4F845}"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web.gps.caltech.edu/~gurnis/Movies/movies-more.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7">
            <a:extLst>
              <a:ext uri="{FF2B5EF4-FFF2-40B4-BE49-F238E27FC236}">
                <a16:creationId xmlns:a16="http://schemas.microsoft.com/office/drawing/2014/main" id="{AA6FEE25-956D-4DFF-A0B5-CF5CD16CCC0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AB0801F-0250-4E28-A886-C8E7E107FECD}" type="slidenum">
              <a:rPr lang="it-IT" altLang="it-IT" sz="1400" smtClean="0"/>
              <a:pPr>
                <a:spcBef>
                  <a:spcPct val="0"/>
                </a:spcBef>
                <a:buFontTx/>
                <a:buNone/>
              </a:pPr>
              <a:t>1</a:t>
            </a:fld>
            <a:endParaRPr lang="it-IT" altLang="it-IT" sz="1400"/>
          </a:p>
        </p:txBody>
      </p:sp>
      <p:pic>
        <p:nvPicPr>
          <p:cNvPr id="3075" name="Picture 11" descr="interno_terra1.png">
            <a:extLst>
              <a:ext uri="{FF2B5EF4-FFF2-40B4-BE49-F238E27FC236}">
                <a16:creationId xmlns:a16="http://schemas.microsoft.com/office/drawing/2014/main" id="{7A7D517D-2AC9-47D0-AEDE-69289888625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06563" y="1073150"/>
            <a:ext cx="5472112"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D9A39800-5782-4A0F-BBD9-EBB8F8782375}"/>
              </a:ext>
            </a:extLst>
          </p:cNvPr>
          <p:cNvSpPr/>
          <p:nvPr/>
        </p:nvSpPr>
        <p:spPr>
          <a:xfrm>
            <a:off x="3563938" y="6165850"/>
            <a:ext cx="792162"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Slide Number Placeholder 7">
            <a:extLst>
              <a:ext uri="{FF2B5EF4-FFF2-40B4-BE49-F238E27FC236}">
                <a16:creationId xmlns:a16="http://schemas.microsoft.com/office/drawing/2014/main" id="{4D3A580A-C264-474E-9985-9B5D16E8126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D376CB6-85F0-407A-A5C3-FF56AD1E1617}" type="slidenum">
              <a:rPr lang="it-IT" altLang="it-IT" sz="1400" smtClean="0"/>
              <a:pPr>
                <a:spcBef>
                  <a:spcPct val="0"/>
                </a:spcBef>
                <a:buFontTx/>
                <a:buNone/>
              </a:pPr>
              <a:t>10</a:t>
            </a:fld>
            <a:endParaRPr lang="it-IT" altLang="it-IT" sz="1400"/>
          </a:p>
        </p:txBody>
      </p:sp>
      <p:sp>
        <p:nvSpPr>
          <p:cNvPr id="15363" name="TextBox 8">
            <a:extLst>
              <a:ext uri="{FF2B5EF4-FFF2-40B4-BE49-F238E27FC236}">
                <a16:creationId xmlns:a16="http://schemas.microsoft.com/office/drawing/2014/main" id="{BCDB8A48-DB9F-4EA7-BD87-6DCE2AE0B619}"/>
              </a:ext>
            </a:extLst>
          </p:cNvPr>
          <p:cNvSpPr txBox="1">
            <a:spLocks noChangeArrowheads="1"/>
          </p:cNvSpPr>
          <p:nvPr/>
        </p:nvSpPr>
        <p:spPr bwMode="auto">
          <a:xfrm>
            <a:off x="255588" y="1073150"/>
            <a:ext cx="842486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800" b="0">
                <a:latin typeface="Calibri" panose="020F0502020204030204" pitchFamily="34" charset="0"/>
              </a:rPr>
              <a:t>All’inizio del secolo si pensava che la Terra si fosse rafreddata dal suo stato fuso e che la contrazione avesse originato la topografia: montagne e fosse oceaniche.</a:t>
            </a:r>
          </a:p>
          <a:p>
            <a:pPr algn="just" eaLnBrk="1" hangingPunct="1">
              <a:spcBef>
                <a:spcPct val="0"/>
              </a:spcBef>
              <a:buFontTx/>
              <a:buNone/>
            </a:pPr>
            <a:r>
              <a:rPr lang="it-IT" altLang="it-IT" sz="1800" b="0">
                <a:latin typeface="Calibri" panose="020F0502020204030204" pitchFamily="34" charset="0"/>
              </a:rPr>
              <a:t>Il fatto che fossili, piante ed animali simili (quindi con origini comuni) venissero ritrovati su diversi continenti , veniva spiegato con l’ipotesi di ponti di terra tra i continenti successivamente sommersi dagli oceani.</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it-IT" altLang="it-IT" sz="1800" b="0">
                <a:latin typeface="Calibri" panose="020F0502020204030204" pitchFamily="34" charset="0"/>
              </a:rPr>
              <a:t>Nel 1915 </a:t>
            </a:r>
            <a:r>
              <a:rPr lang="it-IT" altLang="it-IT" sz="1800" b="0">
                <a:solidFill>
                  <a:srgbClr val="0070C0"/>
                </a:solidFill>
                <a:latin typeface="Calibri" panose="020F0502020204030204" pitchFamily="34" charset="0"/>
              </a:rPr>
              <a:t>A. WEGENER </a:t>
            </a:r>
            <a:r>
              <a:rPr lang="it-IT" altLang="it-IT" sz="1800" b="0">
                <a:latin typeface="Calibri" panose="020F0502020204030204" pitchFamily="34" charset="0"/>
              </a:rPr>
              <a:t>propose il movimento dei continenti. La sua teoria della </a:t>
            </a:r>
            <a:r>
              <a:rPr lang="it-IT" altLang="it-IT" sz="1800" b="0">
                <a:solidFill>
                  <a:srgbClr val="FF0000"/>
                </a:solidFill>
                <a:latin typeface="Calibri" panose="020F0502020204030204" pitchFamily="34" charset="0"/>
              </a:rPr>
              <a:t>DERIVA DEI CONTINENTI</a:t>
            </a:r>
            <a:r>
              <a:rPr lang="it-IT" altLang="it-IT" sz="1800" b="0">
                <a:latin typeface="Calibri" panose="020F0502020204030204" pitchFamily="34" charset="0"/>
              </a:rPr>
              <a:t> (coste continentali complementari, evidenze botaniche, ecc.) fu accettata da pochi. I geofisici correttamente osservavano che i continenti non potevano navigare attraverso le rocce solide dei fondali oceanici.</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it-IT" altLang="it-IT" sz="1800" b="0">
                <a:latin typeface="Calibri" panose="020F0502020204030204" pitchFamily="34" charset="0"/>
              </a:rPr>
              <a:t>Negli anni ‘50 evidenze magnetiche provarono che i continenti si erano mossi uno relativamente all’altro, si scoprirono le </a:t>
            </a:r>
            <a:r>
              <a:rPr lang="it-IT" altLang="it-IT" sz="1800" b="0">
                <a:solidFill>
                  <a:srgbClr val="FF0000"/>
                </a:solidFill>
                <a:latin typeface="Calibri" panose="020F0502020204030204" pitchFamily="34" charset="0"/>
              </a:rPr>
              <a:t>dorsali oceaniche</a:t>
            </a:r>
            <a:r>
              <a:rPr lang="it-IT" altLang="it-IT" sz="1800" b="0">
                <a:latin typeface="Calibri" panose="020F0502020204030204" pitchFamily="34" charset="0"/>
              </a:rPr>
              <a:t>. </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it-IT" altLang="it-IT" sz="1800" b="0">
                <a:latin typeface="Calibri" panose="020F0502020204030204" pitchFamily="34" charset="0"/>
              </a:rPr>
              <a:t>Nel 1962 H.H. HESS propose che la deriva dei continenti era avvenuta attraverso il processo dell’ espansione dei fondali oceanici.</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it-IT" altLang="it-IT" sz="1800" b="0">
                <a:latin typeface="Calibri" panose="020F0502020204030204" pitchFamily="34" charset="0"/>
              </a:rPr>
              <a:t>Nacque così la teoria della TETTONICA A ZOLLE, un fattore unificante degli studi geologici e geofisici. La differenza con la teoria di Wegener è che ora sono i continenti e gli oceani a muoversi assieme spra l’interno della Terra.</a:t>
            </a:r>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7">
            <a:extLst>
              <a:ext uri="{FF2B5EF4-FFF2-40B4-BE49-F238E27FC236}">
                <a16:creationId xmlns:a16="http://schemas.microsoft.com/office/drawing/2014/main" id="{387B8456-82A5-497D-806D-D127D940BD5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371CA7A-6B90-47A4-B623-A0692083FC2A}" type="slidenum">
              <a:rPr lang="it-IT" altLang="it-IT" sz="1400" smtClean="0"/>
              <a:pPr>
                <a:spcBef>
                  <a:spcPct val="0"/>
                </a:spcBef>
                <a:buFontTx/>
                <a:buNone/>
              </a:pPr>
              <a:t>11</a:t>
            </a:fld>
            <a:endParaRPr lang="it-IT" altLang="it-IT" sz="1400"/>
          </a:p>
        </p:txBody>
      </p:sp>
      <p:sp>
        <p:nvSpPr>
          <p:cNvPr id="16387" name="TextBox 8">
            <a:extLst>
              <a:ext uri="{FF2B5EF4-FFF2-40B4-BE49-F238E27FC236}">
                <a16:creationId xmlns:a16="http://schemas.microsoft.com/office/drawing/2014/main" id="{4234B956-B8BB-46E0-B084-1B15AD8AC76C}"/>
              </a:ext>
            </a:extLst>
          </p:cNvPr>
          <p:cNvSpPr txBox="1">
            <a:spLocks noChangeArrowheads="1"/>
          </p:cNvSpPr>
          <p:nvPr/>
        </p:nvSpPr>
        <p:spPr bwMode="auto">
          <a:xfrm>
            <a:off x="288925" y="935038"/>
            <a:ext cx="842486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At the beginning of the century it was thought that the Earth had cooled from its molten state and that the contraction had originated topography: mountains and ocean trenches. The fact that fossils, plants and animals alike (having common origins) were found on different continents, was explained with the hypothesis of land bridges between continents later submerged by oceans.</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it-IT" altLang="it-IT" sz="1800" b="0">
                <a:latin typeface="Calibri" panose="020F0502020204030204" pitchFamily="34" charset="0"/>
              </a:rPr>
              <a:t>In 1915 </a:t>
            </a:r>
            <a:r>
              <a:rPr lang="it-IT" altLang="it-IT" sz="1800" b="0">
                <a:solidFill>
                  <a:srgbClr val="0070C0"/>
                </a:solidFill>
                <a:latin typeface="Calibri" panose="020F0502020204030204" pitchFamily="34" charset="0"/>
              </a:rPr>
              <a:t>A. WEGENER </a:t>
            </a:r>
            <a:r>
              <a:rPr lang="en-US" altLang="it-IT" sz="1800" b="0">
                <a:latin typeface="Calibri" panose="020F0502020204030204" pitchFamily="34" charset="0"/>
              </a:rPr>
              <a:t>proposed movement of the continents. His theory of </a:t>
            </a:r>
            <a:r>
              <a:rPr lang="en-US" altLang="it-IT" sz="1800" b="0">
                <a:solidFill>
                  <a:srgbClr val="FF0000"/>
                </a:solidFill>
                <a:latin typeface="Calibri" panose="020F0502020204030204" pitchFamily="34" charset="0"/>
              </a:rPr>
              <a:t>CONTINENTAL DRIFT</a:t>
            </a:r>
            <a:r>
              <a:rPr lang="en-US" altLang="it-IT" sz="1800" b="0">
                <a:latin typeface="Calibri" panose="020F0502020204030204" pitchFamily="34" charset="0"/>
              </a:rPr>
              <a:t> (continental coasts complementary botanical evidence, etc.) was accepted by few. Geophysicists correctly observed that the continents could not navigate through the solid rocks of the ocean floor.</a:t>
            </a:r>
            <a:endParaRPr lang="it-IT" altLang="it-IT" sz="1800" b="0">
              <a:latin typeface="Calibri" panose="020F0502020204030204" pitchFamily="34" charset="0"/>
            </a:endParaRP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en-US" altLang="it-IT" sz="1800" b="0">
                <a:latin typeface="Calibri" panose="020F0502020204030204" pitchFamily="34" charset="0"/>
              </a:rPr>
              <a:t>In the ’50s magnetic evidence proved that the continents had moved relative to each other, they discovered the </a:t>
            </a:r>
            <a:r>
              <a:rPr lang="en-US" altLang="it-IT" sz="1800" b="0">
                <a:solidFill>
                  <a:srgbClr val="FF0000"/>
                </a:solidFill>
                <a:latin typeface="Calibri" panose="020F0502020204030204" pitchFamily="34" charset="0"/>
              </a:rPr>
              <a:t>OCEANIC RIDGES</a:t>
            </a:r>
            <a:r>
              <a:rPr lang="en-US" altLang="it-IT" sz="1800" b="0">
                <a:latin typeface="Calibri" panose="020F0502020204030204" pitchFamily="34" charset="0"/>
              </a:rPr>
              <a:t>.</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it-IT" altLang="it-IT" sz="1800" b="0">
                <a:latin typeface="Calibri" panose="020F0502020204030204" pitchFamily="34" charset="0"/>
              </a:rPr>
              <a:t>In 1962 H.H. HESS </a:t>
            </a:r>
            <a:r>
              <a:rPr lang="en-US" altLang="it-IT" sz="1800" b="0">
                <a:latin typeface="Calibri" panose="020F0502020204030204" pitchFamily="34" charset="0"/>
              </a:rPr>
              <a:t>proposed that continental drift had occurred through the process of expansion of the ocean floor.</a:t>
            </a:r>
          </a:p>
          <a:p>
            <a:pPr algn="just"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en-US" altLang="it-IT" sz="1800" b="0">
                <a:latin typeface="Calibri" panose="020F0502020204030204" pitchFamily="34" charset="0"/>
              </a:rPr>
              <a:t>Thus was born the theory of </a:t>
            </a:r>
            <a:r>
              <a:rPr lang="en-US" altLang="it-IT" sz="1800" b="0">
                <a:solidFill>
                  <a:srgbClr val="FF0000"/>
                </a:solidFill>
                <a:latin typeface="Calibri" panose="020F0502020204030204" pitchFamily="34" charset="0"/>
              </a:rPr>
              <a:t>PLATE TECTONICS</a:t>
            </a:r>
            <a:r>
              <a:rPr lang="en-US" altLang="it-IT" sz="1800" b="0">
                <a:latin typeface="Calibri" panose="020F0502020204030204" pitchFamily="34" charset="0"/>
              </a:rPr>
              <a:t>, that unify geological and geophysical studies. The difference with Wegener's theory is that now the continents and oceans move together over the Earth's interior.</a:t>
            </a:r>
            <a:endParaRPr lang="it-IT" altLang="it-IT" sz="1800" b="0">
              <a:latin typeface="Calibri" panose="020F0502020204030204" pitchFamily="34" charset="0"/>
            </a:endParaRPr>
          </a:p>
        </p:txBody>
      </p:sp>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ext Box 2">
            <a:extLst>
              <a:ext uri="{FF2B5EF4-FFF2-40B4-BE49-F238E27FC236}">
                <a16:creationId xmlns:a16="http://schemas.microsoft.com/office/drawing/2014/main" id="{D96AACB0-161D-4EEC-909A-4A511E37D33A}"/>
              </a:ext>
            </a:extLst>
          </p:cNvPr>
          <p:cNvSpPr txBox="1">
            <a:spLocks noChangeArrowheads="1"/>
          </p:cNvSpPr>
          <p:nvPr/>
        </p:nvSpPr>
        <p:spPr bwMode="auto">
          <a:xfrm>
            <a:off x="4067175" y="2017713"/>
            <a:ext cx="4953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lnSpc>
                <a:spcPct val="90000"/>
              </a:lnSpc>
              <a:spcBef>
                <a:spcPct val="0"/>
              </a:spcBef>
            </a:pPr>
            <a:r>
              <a:rPr lang="en-US" altLang="it-IT" sz="2000" b="0">
                <a:solidFill>
                  <a:srgbClr val="CC0000"/>
                </a:solidFill>
                <a:latin typeface="Calibri" panose="020F0502020204030204" pitchFamily="34" charset="0"/>
              </a:rPr>
              <a:t>Alfred Wegener</a:t>
            </a:r>
            <a:r>
              <a:rPr lang="en-US" altLang="it-IT" sz="2000" b="0">
                <a:latin typeface="Calibri" panose="020F0502020204030204" pitchFamily="34" charset="0"/>
              </a:rPr>
              <a:t> in the early 1900’s proposed the hypothesis that continents were once joined together in a single large land mass he called Pangea (meaning “all land” in Greek).</a:t>
            </a:r>
          </a:p>
          <a:p>
            <a:pPr algn="just">
              <a:lnSpc>
                <a:spcPct val="90000"/>
              </a:lnSpc>
              <a:spcBef>
                <a:spcPct val="0"/>
              </a:spcBef>
              <a:buFontTx/>
              <a:buNone/>
            </a:pPr>
            <a:endParaRPr lang="en-US" altLang="it-IT" sz="2000" b="0">
              <a:latin typeface="Calibri" panose="020F0502020204030204" pitchFamily="34" charset="0"/>
            </a:endParaRPr>
          </a:p>
          <a:p>
            <a:pPr algn="just">
              <a:lnSpc>
                <a:spcPct val="90000"/>
              </a:lnSpc>
              <a:spcBef>
                <a:spcPct val="0"/>
              </a:spcBef>
            </a:pPr>
            <a:r>
              <a:rPr lang="en-US" altLang="it-IT" sz="2000" b="0">
                <a:latin typeface="Calibri" panose="020F0502020204030204" pitchFamily="34" charset="0"/>
              </a:rPr>
              <a:t> He proposed that </a:t>
            </a:r>
            <a:r>
              <a:rPr lang="en-US" altLang="it-IT" sz="2000" b="0">
                <a:solidFill>
                  <a:srgbClr val="CC0000"/>
                </a:solidFill>
                <a:latin typeface="Calibri" panose="020F0502020204030204" pitchFamily="34" charset="0"/>
              </a:rPr>
              <a:t>Pangea</a:t>
            </a:r>
            <a:r>
              <a:rPr lang="en-US" altLang="it-IT" sz="2000" b="0">
                <a:latin typeface="Calibri" panose="020F0502020204030204" pitchFamily="34" charset="0"/>
              </a:rPr>
              <a:t> had split apart and the continents had moved gradually to their present positions - a process that became known as continental drift. </a:t>
            </a:r>
          </a:p>
          <a:p>
            <a:pPr>
              <a:lnSpc>
                <a:spcPct val="90000"/>
              </a:lnSpc>
              <a:spcBef>
                <a:spcPct val="0"/>
              </a:spcBef>
              <a:buFontTx/>
              <a:buNone/>
            </a:pPr>
            <a:endParaRPr lang="en-US" altLang="it-IT" sz="2000" b="0">
              <a:latin typeface="Calibri" panose="020F0502020204030204" pitchFamily="34" charset="0"/>
            </a:endParaRPr>
          </a:p>
        </p:txBody>
      </p:sp>
      <p:pic>
        <p:nvPicPr>
          <p:cNvPr id="360451" name="Picture 3">
            <a:extLst>
              <a:ext uri="{FF2B5EF4-FFF2-40B4-BE49-F238E27FC236}">
                <a16:creationId xmlns:a16="http://schemas.microsoft.com/office/drawing/2014/main" id="{F10E3886-44FB-4260-8A09-5FE433EB0CF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134553">
            <a:off x="684213" y="2573338"/>
            <a:ext cx="2663825" cy="2068512"/>
          </a:xfrm>
          <a:prstGeom prst="rect">
            <a:avLst/>
          </a:prstGeom>
          <a:noFill/>
          <a:ln>
            <a:noFill/>
          </a:ln>
          <a:effectLst>
            <a:outerShdw dist="107763" dir="2700000" algn="ctr" rotWithShape="0">
              <a:srgbClr val="3333CC">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2" name="Rectangle 4">
            <a:extLst>
              <a:ext uri="{FF2B5EF4-FFF2-40B4-BE49-F238E27FC236}">
                <a16:creationId xmlns:a16="http://schemas.microsoft.com/office/drawing/2014/main" id="{4FE37C72-516F-4C4A-A0F4-F777F8712AF9}"/>
              </a:ext>
            </a:extLst>
          </p:cNvPr>
          <p:cNvSpPr>
            <a:spLocks noGrp="1" noChangeArrowheads="1"/>
          </p:cNvSpPr>
          <p:nvPr>
            <p:ph type="title"/>
          </p:nvPr>
        </p:nvSpPr>
        <p:spPr>
          <a:xfrm>
            <a:off x="755650" y="874713"/>
            <a:ext cx="6824663" cy="598487"/>
          </a:xfrm>
        </p:spPr>
        <p:txBody>
          <a:bodyPr/>
          <a:lstStyle/>
          <a:p>
            <a:pPr eaLnBrk="1" hangingPunct="1">
              <a:defRPr/>
            </a:pPr>
            <a:r>
              <a:rPr lang="en-US" altLang="it-IT" sz="2400">
                <a:solidFill>
                  <a:schemeClr val="tx1"/>
                </a:solidFill>
                <a:effectLst>
                  <a:outerShdw blurRad="38100" dist="38100" dir="2700000" algn="tl">
                    <a:srgbClr val="C0C0C0"/>
                  </a:outerShdw>
                </a:effectLst>
                <a:latin typeface="Calibri" panose="020F0502020204030204" pitchFamily="34" charset="0"/>
              </a:rPr>
              <a:t>Continental drift</a:t>
            </a:r>
          </a:p>
        </p:txBody>
      </p:sp>
      <p:sp>
        <p:nvSpPr>
          <p:cNvPr id="360453" name="Rectangle 5">
            <a:extLst>
              <a:ext uri="{FF2B5EF4-FFF2-40B4-BE49-F238E27FC236}">
                <a16:creationId xmlns:a16="http://schemas.microsoft.com/office/drawing/2014/main" id="{E2356CE4-2908-4071-89CB-713D069DA19E}"/>
              </a:ext>
            </a:extLst>
          </p:cNvPr>
          <p:cNvSpPr>
            <a:spLocks noChangeArrowheads="1"/>
          </p:cNvSpPr>
          <p:nvPr/>
        </p:nvSpPr>
        <p:spPr bwMode="auto">
          <a:xfrm>
            <a:off x="4067175" y="4933950"/>
            <a:ext cx="4953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a:latin typeface="Calibri" panose="020F0502020204030204" pitchFamily="34" charset="0"/>
              </a:rPr>
              <a:t>According to the hypothesis of </a:t>
            </a:r>
            <a:r>
              <a:rPr lang="en-US" altLang="it-IT" sz="2000" b="0">
                <a:solidFill>
                  <a:srgbClr val="CC0000"/>
                </a:solidFill>
                <a:latin typeface="Calibri" panose="020F0502020204030204" pitchFamily="34" charset="0"/>
              </a:rPr>
              <a:t>continental drift</a:t>
            </a:r>
            <a:r>
              <a:rPr lang="en-US" altLang="it-IT" sz="2000" b="0">
                <a:latin typeface="Calibri" panose="020F0502020204030204" pitchFamily="34" charset="0"/>
              </a:rPr>
              <a:t>, continents have moved slowly to their current locations.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0452"/>
                                        </p:tgtEl>
                                        <p:attrNameLst>
                                          <p:attrName>style.visibility</p:attrName>
                                        </p:attrNameLst>
                                      </p:cBhvr>
                                      <p:to>
                                        <p:strVal val="visible"/>
                                      </p:to>
                                    </p:set>
                                    <p:animEffect transition="in" filter="dissolve">
                                      <p:cBhvr>
                                        <p:cTn id="7" dur="500"/>
                                        <p:tgtEl>
                                          <p:spTgt spid="3604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0451"/>
                                        </p:tgtEl>
                                        <p:attrNameLst>
                                          <p:attrName>style.visibility</p:attrName>
                                        </p:attrNameLst>
                                      </p:cBhvr>
                                      <p:to>
                                        <p:strVal val="visible"/>
                                      </p:to>
                                    </p:set>
                                    <p:animEffect transition="in" filter="dissolve">
                                      <p:cBhvr>
                                        <p:cTn id="12" dur="500"/>
                                        <p:tgtEl>
                                          <p:spTgt spid="36045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60450"/>
                                        </p:tgtEl>
                                        <p:attrNameLst>
                                          <p:attrName>style.visibility</p:attrName>
                                        </p:attrNameLst>
                                      </p:cBhvr>
                                      <p:to>
                                        <p:strVal val="visible"/>
                                      </p:to>
                                    </p:set>
                                    <p:animEffect transition="in" filter="dissolve">
                                      <p:cBhvr>
                                        <p:cTn id="15" dur="500"/>
                                        <p:tgtEl>
                                          <p:spTgt spid="3604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60453">
                                            <p:txEl>
                                              <p:pRg st="0" end="0"/>
                                            </p:txEl>
                                          </p:spTgt>
                                        </p:tgtEl>
                                        <p:attrNameLst>
                                          <p:attrName>style.visibility</p:attrName>
                                        </p:attrNameLst>
                                      </p:cBhvr>
                                      <p:to>
                                        <p:strVal val="visible"/>
                                      </p:to>
                                    </p:set>
                                    <p:animEffect transition="in" filter="dissolve">
                                      <p:cBhvr>
                                        <p:cTn id="20" dur="500"/>
                                        <p:tgtEl>
                                          <p:spTgt spid="3604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p:bldP spid="3604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a:extLst>
              <a:ext uri="{FF2B5EF4-FFF2-40B4-BE49-F238E27FC236}">
                <a16:creationId xmlns:a16="http://schemas.microsoft.com/office/drawing/2014/main" id="{E711D6A6-A6FE-4FDE-A7E1-B4FF3C97CFB5}"/>
              </a:ext>
            </a:extLst>
          </p:cNvPr>
          <p:cNvSpPr>
            <a:spLocks noGrp="1" noChangeArrowheads="1"/>
          </p:cNvSpPr>
          <p:nvPr>
            <p:ph type="title"/>
          </p:nvPr>
        </p:nvSpPr>
        <p:spPr>
          <a:xfrm>
            <a:off x="685800" y="785813"/>
            <a:ext cx="7772400" cy="1143000"/>
          </a:xfrm>
        </p:spPr>
        <p:txBody>
          <a:bodyPr/>
          <a:lstStyle/>
          <a:p>
            <a:pPr eaLnBrk="1" hangingPunct="1"/>
            <a:r>
              <a:rPr lang="en-US" altLang="it-IT" sz="2400">
                <a:solidFill>
                  <a:schemeClr val="tx1"/>
                </a:solidFill>
                <a:latin typeface="Calibri" panose="020F0502020204030204" pitchFamily="34" charset="0"/>
              </a:rPr>
              <a:t>Continental drift: historical aspects</a:t>
            </a:r>
          </a:p>
        </p:txBody>
      </p:sp>
      <p:sp>
        <p:nvSpPr>
          <p:cNvPr id="329731" name="Rectangle 3">
            <a:extLst>
              <a:ext uri="{FF2B5EF4-FFF2-40B4-BE49-F238E27FC236}">
                <a16:creationId xmlns:a16="http://schemas.microsoft.com/office/drawing/2014/main" id="{0667C490-66F7-4514-BB79-020DACC5A2E3}"/>
              </a:ext>
            </a:extLst>
          </p:cNvPr>
          <p:cNvSpPr>
            <a:spLocks noGrp="1" noChangeArrowheads="1"/>
          </p:cNvSpPr>
          <p:nvPr>
            <p:ph type="body" idx="1"/>
          </p:nvPr>
        </p:nvSpPr>
        <p:spPr>
          <a:xfrm>
            <a:off x="611188" y="2417763"/>
            <a:ext cx="7772400" cy="4114800"/>
          </a:xfrm>
        </p:spPr>
        <p:txBody>
          <a:bodyPr/>
          <a:lstStyle/>
          <a:p>
            <a:pPr marL="609600" indent="-609600" eaLnBrk="1" hangingPunct="1">
              <a:buFontTx/>
              <a:buAutoNum type="arabicPeriod"/>
            </a:pPr>
            <a:r>
              <a:rPr lang="en-US" altLang="it-IT" sz="2000">
                <a:latin typeface="Calibri" panose="020F0502020204030204" pitchFamily="34" charset="0"/>
              </a:rPr>
              <a:t>mapping of seafloor topography  </a:t>
            </a:r>
          </a:p>
          <a:p>
            <a:pPr marL="609600" indent="-609600" eaLnBrk="1" hangingPunct="1">
              <a:buFontTx/>
              <a:buAutoNum type="arabicPeriod"/>
            </a:pPr>
            <a:endParaRPr lang="en-US" altLang="it-IT" sz="2000">
              <a:latin typeface="Calibri" panose="020F0502020204030204" pitchFamily="34" charset="0"/>
            </a:endParaRPr>
          </a:p>
          <a:p>
            <a:pPr marL="609600" indent="-609600" eaLnBrk="1" hangingPunct="1">
              <a:buFontTx/>
              <a:buAutoNum type="arabicPeriod"/>
            </a:pPr>
            <a:r>
              <a:rPr lang="en-US" altLang="it-IT" sz="2000">
                <a:latin typeface="Calibri" panose="020F0502020204030204" pitchFamily="34" charset="0"/>
              </a:rPr>
              <a:t>measuring the seafloor’s magnetic field </a:t>
            </a:r>
          </a:p>
          <a:p>
            <a:pPr marL="609600" indent="-609600" eaLnBrk="1" hangingPunct="1">
              <a:buFontTx/>
              <a:buAutoNum type="arabicPeriod"/>
            </a:pPr>
            <a:endParaRPr lang="en-US" altLang="it-IT" sz="2000">
              <a:latin typeface="Calibri" panose="020F0502020204030204" pitchFamily="34" charset="0"/>
            </a:endParaRPr>
          </a:p>
          <a:p>
            <a:pPr marL="609600" indent="-609600" eaLnBrk="1" hangingPunct="1">
              <a:buFontTx/>
              <a:buAutoNum type="arabicPeriod"/>
            </a:pPr>
            <a:r>
              <a:rPr lang="en-US" altLang="it-IT" sz="2000">
                <a:latin typeface="Calibri" panose="020F0502020204030204" pitchFamily="34" charset="0"/>
              </a:rPr>
              <a:t>timing the north-south flips of earth’s magnetic field</a:t>
            </a:r>
          </a:p>
          <a:p>
            <a:pPr marL="609600" indent="-609600" eaLnBrk="1" hangingPunct="1">
              <a:buFontTx/>
              <a:buAutoNum type="arabicPeriod"/>
            </a:pPr>
            <a:endParaRPr lang="en-US" altLang="it-IT" sz="2000">
              <a:latin typeface="Calibri" panose="020F0502020204030204" pitchFamily="34" charset="0"/>
            </a:endParaRPr>
          </a:p>
          <a:p>
            <a:pPr marL="609600" indent="-609600" eaLnBrk="1" hangingPunct="1">
              <a:buFontTx/>
              <a:buAutoNum type="arabicPeriod"/>
            </a:pPr>
            <a:r>
              <a:rPr lang="en-US" altLang="it-IT" sz="2000">
                <a:latin typeface="Calibri" panose="020F0502020204030204" pitchFamily="34" charset="0"/>
                <a:cs typeface="Times New Roman" panose="02020603050405020304" pitchFamily="18" charset="0"/>
              </a:rPr>
              <a:t>accurate location of earthquakes  (indicate present-day plate boundaries)</a:t>
            </a:r>
            <a:r>
              <a:rPr lang="en-US" altLang="it-IT" sz="2000">
                <a:latin typeface="Calibri" panose="020F0502020204030204" pitchFamily="34" charset="0"/>
              </a:rPr>
              <a:t> </a:t>
            </a:r>
          </a:p>
        </p:txBody>
      </p:sp>
      <p:sp>
        <p:nvSpPr>
          <p:cNvPr id="329732" name="Rectangle 4">
            <a:extLst>
              <a:ext uri="{FF2B5EF4-FFF2-40B4-BE49-F238E27FC236}">
                <a16:creationId xmlns:a16="http://schemas.microsoft.com/office/drawing/2014/main" id="{894A8BCC-B784-4CFE-8DCF-272874ED8A66}"/>
              </a:ext>
            </a:extLst>
          </p:cNvPr>
          <p:cNvSpPr>
            <a:spLocks noChangeArrowheads="1"/>
          </p:cNvSpPr>
          <p:nvPr/>
        </p:nvSpPr>
        <p:spPr bwMode="auto">
          <a:xfrm>
            <a:off x="611188" y="1770063"/>
            <a:ext cx="213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u="sng">
                <a:solidFill>
                  <a:schemeClr val="tx2"/>
                </a:solidFill>
                <a:latin typeface="Calibri" panose="020F0502020204030204" pitchFamily="34" charset="0"/>
              </a:rPr>
              <a:t>Key events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9730"/>
                                        </p:tgtEl>
                                        <p:attrNameLst>
                                          <p:attrName>style.visibility</p:attrName>
                                        </p:attrNameLst>
                                      </p:cBhvr>
                                      <p:to>
                                        <p:strVal val="visible"/>
                                      </p:to>
                                    </p:set>
                                    <p:animEffect transition="in" filter="dissolve">
                                      <p:cBhvr>
                                        <p:cTn id="7" dur="500"/>
                                        <p:tgtEl>
                                          <p:spTgt spid="3297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9732"/>
                                        </p:tgtEl>
                                        <p:attrNameLst>
                                          <p:attrName>style.visibility</p:attrName>
                                        </p:attrNameLst>
                                      </p:cBhvr>
                                      <p:to>
                                        <p:strVal val="visible"/>
                                      </p:to>
                                    </p:set>
                                    <p:animEffect transition="in" filter="dissolve">
                                      <p:cBhvr>
                                        <p:cTn id="12" dur="500"/>
                                        <p:tgtEl>
                                          <p:spTgt spid="3297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29731">
                                            <p:txEl>
                                              <p:pRg st="0" end="0"/>
                                            </p:txEl>
                                          </p:spTgt>
                                        </p:tgtEl>
                                        <p:attrNameLst>
                                          <p:attrName>style.visibility</p:attrName>
                                        </p:attrNameLst>
                                      </p:cBhvr>
                                      <p:to>
                                        <p:strVal val="visible"/>
                                      </p:to>
                                    </p:set>
                                    <p:animEffect transition="in" filter="dissolve">
                                      <p:cBhvr>
                                        <p:cTn id="17" dur="500"/>
                                        <p:tgtEl>
                                          <p:spTgt spid="32973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29731">
                                            <p:txEl>
                                              <p:pRg st="2" end="2"/>
                                            </p:txEl>
                                          </p:spTgt>
                                        </p:tgtEl>
                                        <p:attrNameLst>
                                          <p:attrName>style.visibility</p:attrName>
                                        </p:attrNameLst>
                                      </p:cBhvr>
                                      <p:to>
                                        <p:strVal val="visible"/>
                                      </p:to>
                                    </p:set>
                                    <p:animEffect transition="in" filter="dissolve">
                                      <p:cBhvr>
                                        <p:cTn id="22" dur="500"/>
                                        <p:tgtEl>
                                          <p:spTgt spid="32973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29731">
                                            <p:txEl>
                                              <p:pRg st="4" end="4"/>
                                            </p:txEl>
                                          </p:spTgt>
                                        </p:tgtEl>
                                        <p:attrNameLst>
                                          <p:attrName>style.visibility</p:attrName>
                                        </p:attrNameLst>
                                      </p:cBhvr>
                                      <p:to>
                                        <p:strVal val="visible"/>
                                      </p:to>
                                    </p:set>
                                    <p:animEffect transition="in" filter="dissolve">
                                      <p:cBhvr>
                                        <p:cTn id="27" dur="500"/>
                                        <p:tgtEl>
                                          <p:spTgt spid="32973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29731">
                                            <p:txEl>
                                              <p:pRg st="6" end="6"/>
                                            </p:txEl>
                                          </p:spTgt>
                                        </p:tgtEl>
                                        <p:attrNameLst>
                                          <p:attrName>style.visibility</p:attrName>
                                        </p:attrNameLst>
                                      </p:cBhvr>
                                      <p:to>
                                        <p:strVal val="visible"/>
                                      </p:to>
                                    </p:set>
                                    <p:animEffect transition="in" filter="dissolve">
                                      <p:cBhvr>
                                        <p:cTn id="32" dur="500"/>
                                        <p:tgtEl>
                                          <p:spTgt spid="3297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0" grpId="0"/>
      <p:bldP spid="3297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3">
            <a:extLst>
              <a:ext uri="{FF2B5EF4-FFF2-40B4-BE49-F238E27FC236}">
                <a16:creationId xmlns:a16="http://schemas.microsoft.com/office/drawing/2014/main" id="{C791408B-C8F9-45C1-BDC7-7D01E049F0EC}"/>
              </a:ext>
            </a:extLst>
          </p:cNvPr>
          <p:cNvSpPr>
            <a:spLocks noGrp="1" noChangeArrowheads="1"/>
          </p:cNvSpPr>
          <p:nvPr>
            <p:ph type="body" idx="1"/>
          </p:nvPr>
        </p:nvSpPr>
        <p:spPr>
          <a:xfrm>
            <a:off x="685800" y="1790700"/>
            <a:ext cx="7975600" cy="4114800"/>
          </a:xfrm>
        </p:spPr>
        <p:txBody>
          <a:bodyPr>
            <a:normAutofit fontScale="85000" lnSpcReduction="20000"/>
          </a:bodyPr>
          <a:lstStyle/>
          <a:p>
            <a:pPr eaLnBrk="1" hangingPunct="1">
              <a:buFontTx/>
              <a:buNone/>
              <a:defRPr/>
            </a:pPr>
            <a:r>
              <a:rPr lang="en-US" altLang="it-IT" sz="1800" dirty="0">
                <a:latin typeface="Calibri" panose="020F0502020204030204" pitchFamily="34" charset="0"/>
                <a:cs typeface="Times New Roman" panose="02020603050405020304" pitchFamily="18" charset="0"/>
              </a:rPr>
              <a:t>Wegener (1912) – Continental drift: continents rafting through the upper mantle.</a:t>
            </a:r>
          </a:p>
          <a:p>
            <a:pPr eaLnBrk="1" hangingPunct="1">
              <a:buFontTx/>
              <a:buNone/>
              <a:defRPr/>
            </a:pPr>
            <a:r>
              <a:rPr lang="en-US" altLang="it-IT" sz="1800" dirty="0">
                <a:latin typeface="Calibri" panose="020F0502020204030204" pitchFamily="34" charset="0"/>
                <a:cs typeface="Times New Roman" panose="02020603050405020304" pitchFamily="18" charset="0"/>
              </a:rPr>
              <a:t> </a:t>
            </a:r>
          </a:p>
          <a:p>
            <a:pPr eaLnBrk="1" hangingPunct="1">
              <a:buFontTx/>
              <a:buNone/>
              <a:defRPr/>
            </a:pPr>
            <a:r>
              <a:rPr lang="en-US" altLang="it-IT" sz="1800" dirty="0">
                <a:latin typeface="Calibri" panose="020F0502020204030204" pitchFamily="34" charset="0"/>
                <a:cs typeface="Times New Roman" panose="02020603050405020304" pitchFamily="18" charset="0"/>
              </a:rPr>
              <a:t>Menard (1952), Dietz (1952) – fracture zones</a:t>
            </a:r>
          </a:p>
          <a:p>
            <a:pPr eaLnBrk="1" hangingPunct="1">
              <a:buFontTx/>
              <a:buNone/>
              <a:defRPr/>
            </a:pPr>
            <a:r>
              <a:rPr lang="en-US" altLang="it-IT" sz="1800" dirty="0">
                <a:latin typeface="Calibri" panose="020F0502020204030204" pitchFamily="34" charset="0"/>
                <a:cs typeface="Times New Roman" panose="02020603050405020304" pitchFamily="18" charset="0"/>
              </a:rPr>
              <a:t> </a:t>
            </a:r>
          </a:p>
          <a:p>
            <a:pPr eaLnBrk="1" hangingPunct="1">
              <a:buFontTx/>
              <a:buNone/>
              <a:defRPr/>
            </a:pPr>
            <a:r>
              <a:rPr lang="en-US" altLang="it-IT" sz="1800" dirty="0">
                <a:latin typeface="Calibri" panose="020F0502020204030204" pitchFamily="34" charset="0"/>
                <a:cs typeface="Times New Roman" panose="02020603050405020304" pitchFamily="18" charset="0"/>
              </a:rPr>
              <a:t>Irving (1956), </a:t>
            </a:r>
            <a:r>
              <a:rPr lang="en-US" altLang="it-IT" sz="1800" dirty="0" err="1">
                <a:latin typeface="Calibri" panose="020F0502020204030204" pitchFamily="34" charset="0"/>
                <a:cs typeface="Times New Roman" panose="02020603050405020304" pitchFamily="18" charset="0"/>
              </a:rPr>
              <a:t>Runcorn</a:t>
            </a:r>
            <a:r>
              <a:rPr lang="en-US" altLang="it-IT" sz="1800" dirty="0">
                <a:latin typeface="Calibri" panose="020F0502020204030204" pitchFamily="34" charset="0"/>
                <a:cs typeface="Times New Roman" panose="02020603050405020304" pitchFamily="18" charset="0"/>
              </a:rPr>
              <a:t> (1956) – used </a:t>
            </a:r>
            <a:r>
              <a:rPr lang="en-US" altLang="it-IT" sz="1800" dirty="0" err="1">
                <a:latin typeface="Calibri" panose="020F0502020204030204" pitchFamily="34" charset="0"/>
                <a:cs typeface="Times New Roman" panose="02020603050405020304" pitchFamily="18" charset="0"/>
              </a:rPr>
              <a:t>paleomagnetic</a:t>
            </a:r>
            <a:r>
              <a:rPr lang="en-US" altLang="it-IT" sz="1800" dirty="0">
                <a:latin typeface="Calibri" panose="020F0502020204030204" pitchFamily="34" charset="0"/>
                <a:cs typeface="Times New Roman" panose="02020603050405020304" pitchFamily="18" charset="0"/>
              </a:rPr>
              <a:t> data to show polar wandering and motion between plates.</a:t>
            </a:r>
          </a:p>
          <a:p>
            <a:pPr eaLnBrk="1" hangingPunct="1">
              <a:buFontTx/>
              <a:buNone/>
              <a:defRPr/>
            </a:pPr>
            <a:r>
              <a:rPr lang="en-US" altLang="it-IT" sz="1800" dirty="0">
                <a:latin typeface="Calibri" panose="020F0502020204030204" pitchFamily="34" charset="0"/>
                <a:cs typeface="Times New Roman" panose="02020603050405020304" pitchFamily="18" charset="0"/>
              </a:rPr>
              <a:t> </a:t>
            </a:r>
          </a:p>
          <a:p>
            <a:pPr eaLnBrk="1" hangingPunct="1">
              <a:buFontTx/>
              <a:buNone/>
              <a:defRPr/>
            </a:pPr>
            <a:r>
              <a:rPr lang="en-US" altLang="it-IT" sz="1800" dirty="0">
                <a:latin typeface="Calibri" panose="020F0502020204030204" pitchFamily="34" charset="0"/>
                <a:cs typeface="Times New Roman" panose="02020603050405020304" pitchFamily="18" charset="0"/>
              </a:rPr>
              <a:t>Ewing and </a:t>
            </a:r>
            <a:r>
              <a:rPr lang="en-US" altLang="it-IT" sz="1800" dirty="0" err="1">
                <a:latin typeface="Calibri" panose="020F0502020204030204" pitchFamily="34" charset="0"/>
                <a:cs typeface="Times New Roman" panose="02020603050405020304" pitchFamily="18" charset="0"/>
              </a:rPr>
              <a:t>Heezen</a:t>
            </a:r>
            <a:r>
              <a:rPr lang="en-US" altLang="it-IT" sz="1800" dirty="0">
                <a:latin typeface="Calibri" panose="020F0502020204030204" pitchFamily="34" charset="0"/>
                <a:cs typeface="Times New Roman" panose="02020603050405020304" pitchFamily="18" charset="0"/>
              </a:rPr>
              <a:t> (1956) – presence of a rift valley at crest of most mid-ocean ridges.</a:t>
            </a:r>
          </a:p>
          <a:p>
            <a:pPr eaLnBrk="1" hangingPunct="1">
              <a:buFontTx/>
              <a:buNone/>
              <a:defRPr/>
            </a:pPr>
            <a:r>
              <a:rPr lang="en-US" altLang="it-IT" sz="1800" dirty="0">
                <a:latin typeface="Calibri" panose="020F0502020204030204" pitchFamily="34" charset="0"/>
                <a:cs typeface="Times New Roman" panose="02020603050405020304" pitchFamily="18" charset="0"/>
              </a:rPr>
              <a:t> </a:t>
            </a:r>
          </a:p>
          <a:p>
            <a:pPr eaLnBrk="1" hangingPunct="1">
              <a:buFontTx/>
              <a:buNone/>
              <a:defRPr/>
            </a:pPr>
            <a:r>
              <a:rPr lang="en-US" altLang="it-IT" sz="1800" dirty="0">
                <a:latin typeface="Calibri" panose="020F0502020204030204" pitchFamily="34" charset="0"/>
                <a:cs typeface="Times New Roman" panose="02020603050405020304" pitchFamily="18" charset="0"/>
              </a:rPr>
              <a:t>Dietz (1961) – coined the term “sea-floor spreading”</a:t>
            </a:r>
          </a:p>
          <a:p>
            <a:pPr eaLnBrk="1" hangingPunct="1">
              <a:buFontTx/>
              <a:buNone/>
              <a:defRPr/>
            </a:pPr>
            <a:r>
              <a:rPr lang="en-US" altLang="it-IT" sz="1800" dirty="0">
                <a:latin typeface="Calibri" panose="020F0502020204030204" pitchFamily="34" charset="0"/>
                <a:cs typeface="Times New Roman" panose="02020603050405020304" pitchFamily="18" charset="0"/>
              </a:rPr>
              <a:t> </a:t>
            </a:r>
          </a:p>
          <a:p>
            <a:pPr eaLnBrk="1" hangingPunct="1">
              <a:buFontTx/>
              <a:buNone/>
              <a:defRPr/>
            </a:pPr>
            <a:r>
              <a:rPr lang="en-US" altLang="it-IT" sz="1800" dirty="0">
                <a:latin typeface="Calibri" panose="020F0502020204030204" pitchFamily="34" charset="0"/>
                <a:cs typeface="Times New Roman" panose="02020603050405020304" pitchFamily="18" charset="0"/>
              </a:rPr>
              <a:t>Hess (1962) – Plate tectonics: </a:t>
            </a:r>
            <a:r>
              <a:rPr lang="en-US" altLang="it-IT" sz="1800" dirty="0" err="1">
                <a:latin typeface="Calibri" panose="020F0502020204030204" pitchFamily="34" charset="0"/>
                <a:cs typeface="Times New Roman" panose="02020603050405020304" pitchFamily="18" charset="0"/>
              </a:rPr>
              <a:t>convecting</a:t>
            </a:r>
            <a:r>
              <a:rPr lang="en-US" altLang="it-IT" sz="1800" dirty="0">
                <a:latin typeface="Calibri" panose="020F0502020204030204" pitchFamily="34" charset="0"/>
                <a:cs typeface="Times New Roman" panose="02020603050405020304" pitchFamily="18" charset="0"/>
              </a:rPr>
              <a:t> mantle passively carries the continents.</a:t>
            </a:r>
          </a:p>
          <a:p>
            <a:pPr eaLnBrk="1" hangingPunct="1">
              <a:buFontTx/>
              <a:buNone/>
              <a:defRPr/>
            </a:pPr>
            <a:r>
              <a:rPr lang="en-US" altLang="it-IT" sz="1800" dirty="0">
                <a:latin typeface="Calibri" panose="020F0502020204030204" pitchFamily="34" charset="0"/>
                <a:cs typeface="Times New Roman" panose="02020603050405020304" pitchFamily="18" charset="0"/>
              </a:rPr>
              <a:t> </a:t>
            </a:r>
          </a:p>
          <a:p>
            <a:pPr algn="just" eaLnBrk="1" hangingPunct="1">
              <a:lnSpc>
                <a:spcPct val="120000"/>
              </a:lnSpc>
              <a:buFontTx/>
              <a:buNone/>
              <a:defRPr/>
            </a:pPr>
            <a:r>
              <a:rPr lang="en-US" altLang="it-IT" sz="1800" dirty="0">
                <a:latin typeface="Calibri" panose="020F0502020204030204" pitchFamily="34" charset="0"/>
                <a:cs typeface="Times New Roman" panose="02020603050405020304" pitchFamily="18" charset="0"/>
              </a:rPr>
              <a:t>Vine and Matthews (1963) – magnetic stripes of the ocean sea floor are created by the </a:t>
            </a:r>
          </a:p>
          <a:p>
            <a:pPr algn="just" eaLnBrk="1" hangingPunct="1">
              <a:lnSpc>
                <a:spcPct val="120000"/>
              </a:lnSpc>
              <a:buFontTx/>
              <a:buNone/>
              <a:defRPr/>
            </a:pPr>
            <a:r>
              <a:rPr lang="en-US" altLang="it-IT" sz="1800" dirty="0">
                <a:latin typeface="Calibri" panose="020F0502020204030204" pitchFamily="34" charset="0"/>
                <a:cs typeface="Times New Roman" panose="02020603050405020304" pitchFamily="18" charset="0"/>
              </a:rPr>
              <a:t>magnetization of oceanic crust as it is formed at the mid-ocean ridges.  The older crust moves away </a:t>
            </a:r>
          </a:p>
          <a:p>
            <a:pPr algn="just" eaLnBrk="1" hangingPunct="1">
              <a:lnSpc>
                <a:spcPct val="120000"/>
              </a:lnSpc>
              <a:buFontTx/>
              <a:buNone/>
              <a:defRPr/>
            </a:pPr>
            <a:r>
              <a:rPr lang="en-US" altLang="it-IT" sz="1800" dirty="0">
                <a:latin typeface="Calibri" panose="020F0502020204030204" pitchFamily="34" charset="0"/>
                <a:cs typeface="Times New Roman" panose="02020603050405020304" pitchFamily="18" charset="0"/>
              </a:rPr>
              <a:t>from the ridge as new crust forms. </a:t>
            </a:r>
          </a:p>
        </p:txBody>
      </p:sp>
      <p:sp>
        <p:nvSpPr>
          <p:cNvPr id="331780" name="Rectangle 4">
            <a:extLst>
              <a:ext uri="{FF2B5EF4-FFF2-40B4-BE49-F238E27FC236}">
                <a16:creationId xmlns:a16="http://schemas.microsoft.com/office/drawing/2014/main" id="{EE65A0C3-B1FA-41D4-9049-AEC5AFAE631A}"/>
              </a:ext>
            </a:extLst>
          </p:cNvPr>
          <p:cNvSpPr>
            <a:spLocks noChangeArrowheads="1"/>
          </p:cNvSpPr>
          <p:nvPr/>
        </p:nvSpPr>
        <p:spPr bwMode="auto">
          <a:xfrm>
            <a:off x="685800" y="806450"/>
            <a:ext cx="777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latin typeface="Calibri" panose="020F0502020204030204" pitchFamily="34" charset="0"/>
              </a:rPr>
              <a:t>Continental drift: key papers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1780"/>
                                        </p:tgtEl>
                                        <p:attrNameLst>
                                          <p:attrName>style.visibility</p:attrName>
                                        </p:attrNameLst>
                                      </p:cBhvr>
                                      <p:to>
                                        <p:strVal val="visible"/>
                                      </p:to>
                                    </p:set>
                                    <p:animEffect transition="in" filter="dissolve">
                                      <p:cBhvr>
                                        <p:cTn id="7" dur="500"/>
                                        <p:tgtEl>
                                          <p:spTgt spid="331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1779">
                                            <p:txEl>
                                              <p:pRg st="0" end="0"/>
                                            </p:txEl>
                                          </p:spTgt>
                                        </p:tgtEl>
                                        <p:attrNameLst>
                                          <p:attrName>style.visibility</p:attrName>
                                        </p:attrNameLst>
                                      </p:cBhvr>
                                      <p:to>
                                        <p:strVal val="visible"/>
                                      </p:to>
                                    </p:set>
                                    <p:animEffect transition="in" filter="dissolve">
                                      <p:cBhvr>
                                        <p:cTn id="12" dur="500"/>
                                        <p:tgtEl>
                                          <p:spTgt spid="33177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1779">
                                            <p:txEl>
                                              <p:pRg st="2" end="2"/>
                                            </p:txEl>
                                          </p:spTgt>
                                        </p:tgtEl>
                                        <p:attrNameLst>
                                          <p:attrName>style.visibility</p:attrName>
                                        </p:attrNameLst>
                                      </p:cBhvr>
                                      <p:to>
                                        <p:strVal val="visible"/>
                                      </p:to>
                                    </p:set>
                                    <p:animEffect transition="in" filter="dissolve">
                                      <p:cBhvr>
                                        <p:cTn id="17" dur="500"/>
                                        <p:tgtEl>
                                          <p:spTgt spid="3317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1779">
                                            <p:txEl>
                                              <p:pRg st="4" end="4"/>
                                            </p:txEl>
                                          </p:spTgt>
                                        </p:tgtEl>
                                        <p:attrNameLst>
                                          <p:attrName>style.visibility</p:attrName>
                                        </p:attrNameLst>
                                      </p:cBhvr>
                                      <p:to>
                                        <p:strVal val="visible"/>
                                      </p:to>
                                    </p:set>
                                    <p:animEffect transition="in" filter="dissolve">
                                      <p:cBhvr>
                                        <p:cTn id="22" dur="500"/>
                                        <p:tgtEl>
                                          <p:spTgt spid="33177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1779">
                                            <p:txEl>
                                              <p:pRg st="6" end="6"/>
                                            </p:txEl>
                                          </p:spTgt>
                                        </p:tgtEl>
                                        <p:attrNameLst>
                                          <p:attrName>style.visibility</p:attrName>
                                        </p:attrNameLst>
                                      </p:cBhvr>
                                      <p:to>
                                        <p:strVal val="visible"/>
                                      </p:to>
                                    </p:set>
                                    <p:animEffect transition="in" filter="dissolve">
                                      <p:cBhvr>
                                        <p:cTn id="27" dur="500"/>
                                        <p:tgtEl>
                                          <p:spTgt spid="33177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1779">
                                            <p:txEl>
                                              <p:pRg st="8" end="8"/>
                                            </p:txEl>
                                          </p:spTgt>
                                        </p:tgtEl>
                                        <p:attrNameLst>
                                          <p:attrName>style.visibility</p:attrName>
                                        </p:attrNameLst>
                                      </p:cBhvr>
                                      <p:to>
                                        <p:strVal val="visible"/>
                                      </p:to>
                                    </p:set>
                                    <p:animEffect transition="in" filter="dissolve">
                                      <p:cBhvr>
                                        <p:cTn id="32" dur="500"/>
                                        <p:tgtEl>
                                          <p:spTgt spid="331779">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1779">
                                            <p:txEl>
                                              <p:pRg st="10" end="10"/>
                                            </p:txEl>
                                          </p:spTgt>
                                        </p:tgtEl>
                                        <p:attrNameLst>
                                          <p:attrName>style.visibility</p:attrName>
                                        </p:attrNameLst>
                                      </p:cBhvr>
                                      <p:to>
                                        <p:strVal val="visible"/>
                                      </p:to>
                                    </p:set>
                                    <p:animEffect transition="in" filter="dissolve">
                                      <p:cBhvr>
                                        <p:cTn id="37" dur="500"/>
                                        <p:tgtEl>
                                          <p:spTgt spid="331779">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31779">
                                            <p:txEl>
                                              <p:pRg st="12" end="12"/>
                                            </p:txEl>
                                          </p:spTgt>
                                        </p:tgtEl>
                                        <p:attrNameLst>
                                          <p:attrName>style.visibility</p:attrName>
                                        </p:attrNameLst>
                                      </p:cBhvr>
                                      <p:to>
                                        <p:strVal val="visible"/>
                                      </p:to>
                                    </p:set>
                                    <p:animEffect transition="in" filter="dissolve">
                                      <p:cBhvr>
                                        <p:cTn id="42" dur="500"/>
                                        <p:tgtEl>
                                          <p:spTgt spid="331779">
                                            <p:txEl>
                                              <p:pRg st="12" end="1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31779">
                                            <p:txEl>
                                              <p:pRg st="13" end="13"/>
                                            </p:txEl>
                                          </p:spTgt>
                                        </p:tgtEl>
                                        <p:attrNameLst>
                                          <p:attrName>style.visibility</p:attrName>
                                        </p:attrNameLst>
                                      </p:cBhvr>
                                      <p:to>
                                        <p:strVal val="visible"/>
                                      </p:to>
                                    </p:set>
                                    <p:animEffect transition="in" filter="dissolve">
                                      <p:cBhvr>
                                        <p:cTn id="47" dur="500"/>
                                        <p:tgtEl>
                                          <p:spTgt spid="331779">
                                            <p:txEl>
                                              <p:pRg st="13" end="1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31779">
                                            <p:txEl>
                                              <p:pRg st="14" end="14"/>
                                            </p:txEl>
                                          </p:spTgt>
                                        </p:tgtEl>
                                        <p:attrNameLst>
                                          <p:attrName>style.visibility</p:attrName>
                                        </p:attrNameLst>
                                      </p:cBhvr>
                                      <p:to>
                                        <p:strVal val="visible"/>
                                      </p:to>
                                    </p:set>
                                    <p:animEffect transition="in" filter="dissolve">
                                      <p:cBhvr>
                                        <p:cTn id="52" dur="500"/>
                                        <p:tgtEl>
                                          <p:spTgt spid="33177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9" grpId="0" build="p"/>
      <p:bldP spid="33178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a:extLst>
              <a:ext uri="{FF2B5EF4-FFF2-40B4-BE49-F238E27FC236}">
                <a16:creationId xmlns:a16="http://schemas.microsoft.com/office/drawing/2014/main" id="{09854D0F-2746-47C8-8F83-6A6892640A36}"/>
              </a:ext>
            </a:extLst>
          </p:cNvPr>
          <p:cNvSpPr>
            <a:spLocks noGrp="1" noChangeArrowheads="1"/>
          </p:cNvSpPr>
          <p:nvPr>
            <p:ph type="body" sz="half" idx="1"/>
          </p:nvPr>
        </p:nvSpPr>
        <p:spPr>
          <a:xfrm>
            <a:off x="430213" y="2095500"/>
            <a:ext cx="4953000" cy="3417888"/>
          </a:xfrm>
        </p:spPr>
        <p:txBody>
          <a:bodyPr lIns="63500" tIns="25400" rIns="63500" bIns="25400">
            <a:spAutoFit/>
          </a:bodyPr>
          <a:lstStyle/>
          <a:p>
            <a:pPr marL="0" indent="0" algn="just" eaLnBrk="1" hangingPunct="1">
              <a:lnSpc>
                <a:spcPct val="95000"/>
              </a:lnSpc>
              <a:spcBef>
                <a:spcPct val="48000"/>
              </a:spcBef>
            </a:pPr>
            <a:r>
              <a:rPr lang="en-US" altLang="it-IT" sz="2000">
                <a:latin typeface="Calibri" panose="020F0502020204030204" pitchFamily="34" charset="0"/>
              </a:rPr>
              <a:t> Most iron-bearing minerals are at least weakly magnetic</a:t>
            </a:r>
          </a:p>
          <a:p>
            <a:pPr marL="0" indent="0" algn="just" eaLnBrk="1" hangingPunct="1">
              <a:lnSpc>
                <a:spcPct val="95000"/>
              </a:lnSpc>
              <a:spcBef>
                <a:spcPct val="48000"/>
              </a:spcBef>
            </a:pPr>
            <a:r>
              <a:rPr lang="en-US" altLang="it-IT" sz="2000">
                <a:latin typeface="Calibri" panose="020F0502020204030204" pitchFamily="34" charset="0"/>
              </a:rPr>
              <a:t> Each magnetic mineral has a Curie temperature, the temperature below which it remains magnetic</a:t>
            </a:r>
          </a:p>
          <a:p>
            <a:pPr marL="0" indent="0" algn="just" eaLnBrk="1" hangingPunct="1">
              <a:lnSpc>
                <a:spcPct val="95000"/>
              </a:lnSpc>
              <a:spcBef>
                <a:spcPct val="48000"/>
              </a:spcBef>
            </a:pPr>
            <a:r>
              <a:rPr lang="en-US" altLang="it-IT" sz="2000">
                <a:latin typeface="Calibri" panose="020F0502020204030204" pitchFamily="34" charset="0"/>
              </a:rPr>
              <a:t> Above the Curie temperature the mineral is not magnetic</a:t>
            </a:r>
          </a:p>
          <a:p>
            <a:pPr marL="0" indent="0" algn="just" eaLnBrk="1" hangingPunct="1">
              <a:lnSpc>
                <a:spcPct val="95000"/>
              </a:lnSpc>
              <a:spcBef>
                <a:spcPct val="48000"/>
              </a:spcBef>
            </a:pPr>
            <a:r>
              <a:rPr lang="en-US" altLang="it-IT" sz="2000">
                <a:latin typeface="Calibri" panose="020F0502020204030204" pitchFamily="34" charset="0"/>
              </a:rPr>
              <a:t> The Curie temperature varies from mineral to mineral, but it is always below the melting temperature of the mineral</a:t>
            </a:r>
          </a:p>
        </p:txBody>
      </p:sp>
      <p:grpSp>
        <p:nvGrpSpPr>
          <p:cNvPr id="2" name="Group 5">
            <a:extLst>
              <a:ext uri="{FF2B5EF4-FFF2-40B4-BE49-F238E27FC236}">
                <a16:creationId xmlns:a16="http://schemas.microsoft.com/office/drawing/2014/main" id="{3C77B470-9CD0-4E8B-A8D8-AC04F4C81409}"/>
              </a:ext>
            </a:extLst>
          </p:cNvPr>
          <p:cNvGrpSpPr>
            <a:grpSpLocks/>
          </p:cNvGrpSpPr>
          <p:nvPr/>
        </p:nvGrpSpPr>
        <p:grpSpPr bwMode="auto">
          <a:xfrm>
            <a:off x="277813" y="1050925"/>
            <a:ext cx="8337550" cy="4560888"/>
            <a:chOff x="432" y="240"/>
            <a:chExt cx="5252" cy="2873"/>
          </a:xfrm>
        </p:grpSpPr>
        <p:sp>
          <p:nvSpPr>
            <p:cNvPr id="20484" name="Rectangle 3">
              <a:extLst>
                <a:ext uri="{FF2B5EF4-FFF2-40B4-BE49-F238E27FC236}">
                  <a16:creationId xmlns:a16="http://schemas.microsoft.com/office/drawing/2014/main" id="{C09F3F10-E606-49C0-8882-04446C2AE3BA}"/>
                </a:ext>
              </a:extLst>
            </p:cNvPr>
            <p:cNvSpPr>
              <a:spLocks noChangeArrowheads="1"/>
            </p:cNvSpPr>
            <p:nvPr/>
          </p:nvSpPr>
          <p:spPr bwMode="auto">
            <a:xfrm>
              <a:off x="432" y="240"/>
              <a:ext cx="48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Magnetism</a:t>
              </a:r>
            </a:p>
          </p:txBody>
        </p:sp>
        <p:pic>
          <p:nvPicPr>
            <p:cNvPr id="20485" name="Picture 4" descr="Portrait of Madame Curie Photo - CLICK TO ENLARGE (you must have 'pop-ups' enabled in your browser)">
              <a:extLst>
                <a:ext uri="{FF2B5EF4-FFF2-40B4-BE49-F238E27FC236}">
                  <a16:creationId xmlns:a16="http://schemas.microsoft.com/office/drawing/2014/main" id="{EC908383-2CD5-4E22-A55F-59824A7BBF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3" y="799"/>
              <a:ext cx="1851" cy="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3090">
                                            <p:txEl>
                                              <p:pRg st="0" end="0"/>
                                            </p:txEl>
                                          </p:spTgt>
                                        </p:tgtEl>
                                        <p:attrNameLst>
                                          <p:attrName>style.visibility</p:attrName>
                                        </p:attrNameLst>
                                      </p:cBhvr>
                                      <p:to>
                                        <p:strVal val="visible"/>
                                      </p:to>
                                    </p:set>
                                    <p:animEffect transition="in" filter="dissolve">
                                      <p:cBhvr>
                                        <p:cTn id="12" dur="500"/>
                                        <p:tgtEl>
                                          <p:spTgt spid="47309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73090">
                                            <p:txEl>
                                              <p:pRg st="1" end="1"/>
                                            </p:txEl>
                                          </p:spTgt>
                                        </p:tgtEl>
                                        <p:attrNameLst>
                                          <p:attrName>style.visibility</p:attrName>
                                        </p:attrNameLst>
                                      </p:cBhvr>
                                      <p:to>
                                        <p:strVal val="visible"/>
                                      </p:to>
                                    </p:set>
                                    <p:animEffect transition="in" filter="dissolve">
                                      <p:cBhvr>
                                        <p:cTn id="17" dur="500"/>
                                        <p:tgtEl>
                                          <p:spTgt spid="47309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73090">
                                            <p:txEl>
                                              <p:pRg st="2" end="2"/>
                                            </p:txEl>
                                          </p:spTgt>
                                        </p:tgtEl>
                                        <p:attrNameLst>
                                          <p:attrName>style.visibility</p:attrName>
                                        </p:attrNameLst>
                                      </p:cBhvr>
                                      <p:to>
                                        <p:strVal val="visible"/>
                                      </p:to>
                                    </p:set>
                                    <p:animEffect transition="in" filter="dissolve">
                                      <p:cBhvr>
                                        <p:cTn id="22" dur="500"/>
                                        <p:tgtEl>
                                          <p:spTgt spid="47309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73090">
                                            <p:txEl>
                                              <p:pRg st="3" end="3"/>
                                            </p:txEl>
                                          </p:spTgt>
                                        </p:tgtEl>
                                        <p:attrNameLst>
                                          <p:attrName>style.visibility</p:attrName>
                                        </p:attrNameLst>
                                      </p:cBhvr>
                                      <p:to>
                                        <p:strVal val="visible"/>
                                      </p:to>
                                    </p:set>
                                    <p:animEffect transition="in" filter="dissolve">
                                      <p:cBhvr>
                                        <p:cTn id="27" dur="500"/>
                                        <p:tgtEl>
                                          <p:spTgt spid="4730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13499D58-5E79-496B-8304-2432931EF03E}"/>
              </a:ext>
            </a:extLst>
          </p:cNvPr>
          <p:cNvGrpSpPr>
            <a:grpSpLocks/>
          </p:cNvGrpSpPr>
          <p:nvPr/>
        </p:nvGrpSpPr>
        <p:grpSpPr bwMode="auto">
          <a:xfrm>
            <a:off x="684213" y="1190625"/>
            <a:ext cx="8267700" cy="2994025"/>
            <a:chOff x="431" y="164"/>
            <a:chExt cx="5208" cy="1886"/>
          </a:xfrm>
        </p:grpSpPr>
        <p:pic>
          <p:nvPicPr>
            <p:cNvPr id="22532" name="Picture 2" descr="ANd9GcT0PpHdXQzDt_ZZi3IKPzyJltxmJcOSlGS76pW2A5NTrMMKPJ91Cg">
              <a:extLst>
                <a:ext uri="{FF2B5EF4-FFF2-40B4-BE49-F238E27FC236}">
                  <a16:creationId xmlns:a16="http://schemas.microsoft.com/office/drawing/2014/main" id="{DBFE9323-1ABF-41AC-8E6C-D3C46E58C3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41" y="754"/>
              <a:ext cx="1398" cy="12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3" name="Rectangle 3">
              <a:extLst>
                <a:ext uri="{FF2B5EF4-FFF2-40B4-BE49-F238E27FC236}">
                  <a16:creationId xmlns:a16="http://schemas.microsoft.com/office/drawing/2014/main" id="{66C0967A-24AE-4BEA-AC13-C5D546A4FAC5}"/>
                </a:ext>
              </a:extLst>
            </p:cNvPr>
            <p:cNvSpPr>
              <a:spLocks noChangeArrowheads="1"/>
            </p:cNvSpPr>
            <p:nvPr/>
          </p:nvSpPr>
          <p:spPr bwMode="auto">
            <a:xfrm>
              <a:off x="431" y="164"/>
              <a:ext cx="48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Earth’s Magnetic Field</a:t>
              </a:r>
            </a:p>
          </p:txBody>
        </p:sp>
      </p:grpSp>
      <p:sp>
        <p:nvSpPr>
          <p:cNvPr id="475140" name="Text Box 4">
            <a:extLst>
              <a:ext uri="{FF2B5EF4-FFF2-40B4-BE49-F238E27FC236}">
                <a16:creationId xmlns:a16="http://schemas.microsoft.com/office/drawing/2014/main" id="{E4229B22-F6C7-4A9C-8AA4-EF5F945E8A78}"/>
              </a:ext>
            </a:extLst>
          </p:cNvPr>
          <p:cNvSpPr txBox="1">
            <a:spLocks noChangeArrowheads="1"/>
          </p:cNvSpPr>
          <p:nvPr/>
        </p:nvSpPr>
        <p:spPr bwMode="auto">
          <a:xfrm>
            <a:off x="250825" y="2630488"/>
            <a:ext cx="64087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50000"/>
              </a:spcBef>
            </a:pPr>
            <a:r>
              <a:rPr lang="en-US" altLang="it-IT" sz="2400" b="0">
                <a:latin typeface="Calibri" panose="020F0502020204030204" pitchFamily="34" charset="0"/>
              </a:rPr>
              <a:t> </a:t>
            </a:r>
            <a:r>
              <a:rPr lang="en-US" altLang="it-IT" sz="2000" b="0">
                <a:latin typeface="Calibri" panose="020F0502020204030204" pitchFamily="34" charset="0"/>
              </a:rPr>
              <a:t>The Earth has a magnetic field</a:t>
            </a:r>
          </a:p>
          <a:p>
            <a:pPr algn="just">
              <a:spcBef>
                <a:spcPct val="50000"/>
              </a:spcBef>
            </a:pPr>
            <a:r>
              <a:rPr lang="en-US" altLang="it-IT" sz="2000" b="0">
                <a:latin typeface="Calibri" panose="020F0502020204030204" pitchFamily="34" charset="0"/>
              </a:rPr>
              <a:t> This why a compass points to the north</a:t>
            </a:r>
          </a:p>
          <a:p>
            <a:pPr algn="just">
              <a:spcBef>
                <a:spcPct val="50000"/>
              </a:spcBef>
            </a:pPr>
            <a:r>
              <a:rPr lang="en-US" altLang="it-IT" sz="2000" b="0">
                <a:latin typeface="Calibri" panose="020F0502020204030204" pitchFamily="34" charset="0"/>
              </a:rPr>
              <a:t> The simple presence of iron in the Earth’s core is not enough to account for the Earth’s magnetic field</a:t>
            </a:r>
          </a:p>
          <a:p>
            <a:pPr algn="just">
              <a:spcBef>
                <a:spcPct val="50000"/>
              </a:spcBef>
            </a:pPr>
            <a:r>
              <a:rPr lang="en-US" altLang="it-IT" sz="2000" b="0">
                <a:latin typeface="Calibri" panose="020F0502020204030204" pitchFamily="34" charset="0"/>
              </a:rPr>
              <a:t> The high temperatures in the Earth’s core are far above the Curie temperature for any magnetic mineral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5140">
                                            <p:txEl>
                                              <p:pRg st="0" end="0"/>
                                            </p:txEl>
                                          </p:spTgt>
                                        </p:tgtEl>
                                        <p:attrNameLst>
                                          <p:attrName>style.visibility</p:attrName>
                                        </p:attrNameLst>
                                      </p:cBhvr>
                                      <p:to>
                                        <p:strVal val="visible"/>
                                      </p:to>
                                    </p:set>
                                    <p:animEffect transition="in" filter="dissolve">
                                      <p:cBhvr>
                                        <p:cTn id="12" dur="500"/>
                                        <p:tgtEl>
                                          <p:spTgt spid="47514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75140">
                                            <p:txEl>
                                              <p:pRg st="1" end="1"/>
                                            </p:txEl>
                                          </p:spTgt>
                                        </p:tgtEl>
                                        <p:attrNameLst>
                                          <p:attrName>style.visibility</p:attrName>
                                        </p:attrNameLst>
                                      </p:cBhvr>
                                      <p:to>
                                        <p:strVal val="visible"/>
                                      </p:to>
                                    </p:set>
                                    <p:animEffect transition="in" filter="dissolve">
                                      <p:cBhvr>
                                        <p:cTn id="17" dur="500"/>
                                        <p:tgtEl>
                                          <p:spTgt spid="47514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75140">
                                            <p:txEl>
                                              <p:pRg st="2" end="2"/>
                                            </p:txEl>
                                          </p:spTgt>
                                        </p:tgtEl>
                                        <p:attrNameLst>
                                          <p:attrName>style.visibility</p:attrName>
                                        </p:attrNameLst>
                                      </p:cBhvr>
                                      <p:to>
                                        <p:strVal val="visible"/>
                                      </p:to>
                                    </p:set>
                                    <p:animEffect transition="in" filter="dissolve">
                                      <p:cBhvr>
                                        <p:cTn id="22" dur="500"/>
                                        <p:tgtEl>
                                          <p:spTgt spid="47514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75140">
                                            <p:txEl>
                                              <p:pRg st="3" end="3"/>
                                            </p:txEl>
                                          </p:spTgt>
                                        </p:tgtEl>
                                        <p:attrNameLst>
                                          <p:attrName>style.visibility</p:attrName>
                                        </p:attrNameLst>
                                      </p:cBhvr>
                                      <p:to>
                                        <p:strVal val="visible"/>
                                      </p:to>
                                    </p:set>
                                    <p:animEffect transition="in" filter="dissolve">
                                      <p:cBhvr>
                                        <p:cTn id="27" dur="500"/>
                                        <p:tgtEl>
                                          <p:spTgt spid="4751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7" name="Text Box 3">
            <a:extLst>
              <a:ext uri="{FF2B5EF4-FFF2-40B4-BE49-F238E27FC236}">
                <a16:creationId xmlns:a16="http://schemas.microsoft.com/office/drawing/2014/main" id="{31C96207-C0A3-4A97-8212-B09343A8EDF8}"/>
              </a:ext>
            </a:extLst>
          </p:cNvPr>
          <p:cNvSpPr txBox="1">
            <a:spLocks noChangeArrowheads="1"/>
          </p:cNvSpPr>
          <p:nvPr/>
        </p:nvSpPr>
        <p:spPr bwMode="auto">
          <a:xfrm>
            <a:off x="1066800" y="1919288"/>
            <a:ext cx="70866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50000"/>
              </a:spcBef>
            </a:pPr>
            <a:r>
              <a:rPr lang="en-US" altLang="it-IT" sz="2000" b="0">
                <a:latin typeface="Calibri" panose="020F0502020204030204" pitchFamily="34" charset="0"/>
              </a:rPr>
              <a:t> It is believed that the Earth’s magnetic field originates in a layer called the outer core</a:t>
            </a:r>
          </a:p>
          <a:p>
            <a:pPr algn="just">
              <a:spcBef>
                <a:spcPct val="50000"/>
              </a:spcBef>
            </a:pPr>
            <a:r>
              <a:rPr lang="en-US" altLang="it-IT" sz="2000" b="0">
                <a:latin typeface="Calibri" panose="020F0502020204030204" pitchFamily="34" charset="0"/>
              </a:rPr>
              <a:t> The outer core is a metallic fluid consisting mainly of iron</a:t>
            </a:r>
          </a:p>
        </p:txBody>
      </p:sp>
      <p:sp>
        <p:nvSpPr>
          <p:cNvPr id="477188" name="Text Box 4">
            <a:extLst>
              <a:ext uri="{FF2B5EF4-FFF2-40B4-BE49-F238E27FC236}">
                <a16:creationId xmlns:a16="http://schemas.microsoft.com/office/drawing/2014/main" id="{7651CD90-7B67-4312-9A6E-7E6BAFE778E8}"/>
              </a:ext>
            </a:extLst>
          </p:cNvPr>
          <p:cNvSpPr txBox="1">
            <a:spLocks noChangeArrowheads="1"/>
          </p:cNvSpPr>
          <p:nvPr/>
        </p:nvSpPr>
        <p:spPr bwMode="auto">
          <a:xfrm>
            <a:off x="1066800" y="3824288"/>
            <a:ext cx="3352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50000"/>
              </a:spcBef>
            </a:pPr>
            <a:r>
              <a:rPr lang="en-US" altLang="it-IT" sz="2000" b="0">
                <a:latin typeface="Calibri" panose="020F0502020204030204" pitchFamily="34" charset="0"/>
              </a:rPr>
              <a:t> This metallic fluid is in motion and the convection currents act like a giant dynamo, converting mechanical energy into magnetic energy</a:t>
            </a:r>
          </a:p>
        </p:txBody>
      </p:sp>
      <p:grpSp>
        <p:nvGrpSpPr>
          <p:cNvPr id="2" name="Group 6">
            <a:extLst>
              <a:ext uri="{FF2B5EF4-FFF2-40B4-BE49-F238E27FC236}">
                <a16:creationId xmlns:a16="http://schemas.microsoft.com/office/drawing/2014/main" id="{3F1EBEFB-3610-4485-B35D-3E5585C784FC}"/>
              </a:ext>
            </a:extLst>
          </p:cNvPr>
          <p:cNvGrpSpPr>
            <a:grpSpLocks/>
          </p:cNvGrpSpPr>
          <p:nvPr/>
        </p:nvGrpSpPr>
        <p:grpSpPr bwMode="auto">
          <a:xfrm>
            <a:off x="685800" y="928688"/>
            <a:ext cx="7772400" cy="5788025"/>
            <a:chOff x="432" y="240"/>
            <a:chExt cx="4896" cy="3646"/>
          </a:xfrm>
        </p:grpSpPr>
        <p:sp>
          <p:nvSpPr>
            <p:cNvPr id="24581" name="Rectangle 2">
              <a:extLst>
                <a:ext uri="{FF2B5EF4-FFF2-40B4-BE49-F238E27FC236}">
                  <a16:creationId xmlns:a16="http://schemas.microsoft.com/office/drawing/2014/main" id="{4301EC1A-57B1-45E1-A7EB-DC1FFF944992}"/>
                </a:ext>
              </a:extLst>
            </p:cNvPr>
            <p:cNvSpPr>
              <a:spLocks noChangeArrowheads="1"/>
            </p:cNvSpPr>
            <p:nvPr/>
          </p:nvSpPr>
          <p:spPr bwMode="auto">
            <a:xfrm>
              <a:off x="432" y="240"/>
              <a:ext cx="48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Earth’s Magnetic Field</a:t>
              </a:r>
            </a:p>
          </p:txBody>
        </p:sp>
        <p:pic>
          <p:nvPicPr>
            <p:cNvPr id="24582" name="Picture 5" descr="12_C">
              <a:extLst>
                <a:ext uri="{FF2B5EF4-FFF2-40B4-BE49-F238E27FC236}">
                  <a16:creationId xmlns:a16="http://schemas.microsoft.com/office/drawing/2014/main" id="{98111B98-4079-4468-B606-964EF2CD63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0" y="1968"/>
              <a:ext cx="2217" cy="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77187"/>
                                        </p:tgtEl>
                                        <p:attrNameLst>
                                          <p:attrName>style.visibility</p:attrName>
                                        </p:attrNameLst>
                                      </p:cBhvr>
                                      <p:to>
                                        <p:strVal val="visible"/>
                                      </p:to>
                                    </p:set>
                                    <p:animEffect transition="in" filter="dissolve">
                                      <p:cBhvr>
                                        <p:cTn id="12" dur="500"/>
                                        <p:tgtEl>
                                          <p:spTgt spid="4771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77188">
                                            <p:txEl>
                                              <p:pRg st="0" end="0"/>
                                            </p:txEl>
                                          </p:spTgt>
                                        </p:tgtEl>
                                        <p:attrNameLst>
                                          <p:attrName>style.visibility</p:attrName>
                                        </p:attrNameLst>
                                      </p:cBhvr>
                                      <p:to>
                                        <p:strVal val="visible"/>
                                      </p:to>
                                    </p:set>
                                    <p:animEffect transition="in" filter="dissolve">
                                      <p:cBhvr>
                                        <p:cTn id="17" dur="500"/>
                                        <p:tgtEl>
                                          <p:spTgt spid="477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7FD4D25-E262-4856-AFE9-1142550DFB38}"/>
              </a:ext>
            </a:extLst>
          </p:cNvPr>
          <p:cNvSpPr>
            <a:spLocks noGrp="1" noChangeArrowheads="1"/>
          </p:cNvSpPr>
          <p:nvPr>
            <p:ph type="body" sz="half" idx="1"/>
          </p:nvPr>
        </p:nvSpPr>
        <p:spPr>
          <a:xfrm>
            <a:off x="762000" y="1724025"/>
            <a:ext cx="7620000" cy="1809750"/>
          </a:xfrm>
        </p:spPr>
        <p:txBody>
          <a:bodyPr lIns="63500" tIns="25400" rIns="63500" bIns="25400">
            <a:spAutoFit/>
          </a:bodyPr>
          <a:lstStyle/>
          <a:p>
            <a:pPr marL="0" indent="0" eaLnBrk="1" hangingPunct="1">
              <a:lnSpc>
                <a:spcPct val="95000"/>
              </a:lnSpc>
              <a:spcBef>
                <a:spcPct val="48000"/>
              </a:spcBef>
              <a:buFontTx/>
              <a:buNone/>
            </a:pPr>
            <a:r>
              <a:rPr lang="en-US" altLang="it-IT" sz="2000">
                <a:latin typeface="Calibri" panose="020F0502020204030204" pitchFamily="34" charset="0"/>
              </a:rPr>
              <a:t>A hot magma is not magnetic</a:t>
            </a:r>
          </a:p>
          <a:p>
            <a:pPr marL="0" indent="0" eaLnBrk="1" hangingPunct="1">
              <a:lnSpc>
                <a:spcPct val="95000"/>
              </a:lnSpc>
              <a:spcBef>
                <a:spcPct val="48000"/>
              </a:spcBef>
              <a:buFontTx/>
              <a:buNone/>
            </a:pPr>
            <a:r>
              <a:rPr lang="en-US" altLang="it-IT" sz="2000">
                <a:latin typeface="Calibri" panose="020F0502020204030204" pitchFamily="34" charset="0"/>
              </a:rPr>
              <a:t>As a magma cools and solidifies, the iron-bearing minerals (such as ferromagnesian silicates) crystallize</a:t>
            </a:r>
          </a:p>
          <a:p>
            <a:pPr marL="0" indent="0" eaLnBrk="1" hangingPunct="1">
              <a:lnSpc>
                <a:spcPct val="95000"/>
              </a:lnSpc>
              <a:spcBef>
                <a:spcPct val="48000"/>
              </a:spcBef>
              <a:buFontTx/>
              <a:buNone/>
            </a:pPr>
            <a:r>
              <a:rPr lang="en-US" altLang="it-IT" sz="2000">
                <a:latin typeface="Calibri" panose="020F0502020204030204" pitchFamily="34" charset="0"/>
              </a:rPr>
              <a:t>Eventually, the minerals cool below the Curie temperature and the iron-bearing minerals become magnetic</a:t>
            </a:r>
          </a:p>
        </p:txBody>
      </p:sp>
      <p:sp>
        <p:nvSpPr>
          <p:cNvPr id="26627" name="Rectangle 3">
            <a:extLst>
              <a:ext uri="{FF2B5EF4-FFF2-40B4-BE49-F238E27FC236}">
                <a16:creationId xmlns:a16="http://schemas.microsoft.com/office/drawing/2014/main" id="{392DABB9-DF2E-4106-9DB7-B66D2D6EF2BA}"/>
              </a:ext>
            </a:extLst>
          </p:cNvPr>
          <p:cNvSpPr>
            <a:spLocks noChangeArrowheads="1"/>
          </p:cNvSpPr>
          <p:nvPr/>
        </p:nvSpPr>
        <p:spPr bwMode="auto">
          <a:xfrm>
            <a:off x="685800" y="911225"/>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Paleomagnetism</a:t>
            </a:r>
          </a:p>
        </p:txBody>
      </p:sp>
      <p:pic>
        <p:nvPicPr>
          <p:cNvPr id="26628" name="Picture 6">
            <a:extLst>
              <a:ext uri="{FF2B5EF4-FFF2-40B4-BE49-F238E27FC236}">
                <a16:creationId xmlns:a16="http://schemas.microsoft.com/office/drawing/2014/main" id="{DF304421-FDBF-45EC-A5FD-59589A5F83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7050" y="3638550"/>
            <a:ext cx="3621088"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a:extLst>
              <a:ext uri="{FF2B5EF4-FFF2-40B4-BE49-F238E27FC236}">
                <a16:creationId xmlns:a16="http://schemas.microsoft.com/office/drawing/2014/main" id="{A132E550-634F-42F6-938F-3869D333178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8500" y="3382963"/>
            <a:ext cx="2589213"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1ADD23A9-E00F-46D9-8726-1CFDADF669A7}"/>
              </a:ext>
            </a:extLst>
          </p:cNvPr>
          <p:cNvSpPr>
            <a:spLocks noChangeArrowheads="1"/>
          </p:cNvSpPr>
          <p:nvPr/>
        </p:nvSpPr>
        <p:spPr bwMode="auto">
          <a:xfrm>
            <a:off x="685800" y="911225"/>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Paleomagnetism</a:t>
            </a:r>
          </a:p>
        </p:txBody>
      </p:sp>
      <p:pic>
        <p:nvPicPr>
          <p:cNvPr id="28675" name="Picture 6">
            <a:extLst>
              <a:ext uri="{FF2B5EF4-FFF2-40B4-BE49-F238E27FC236}">
                <a16:creationId xmlns:a16="http://schemas.microsoft.com/office/drawing/2014/main" id="{61C2D454-20CA-4693-97B1-751F1DFC75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7050" y="3638550"/>
            <a:ext cx="3621088"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7">
            <a:extLst>
              <a:ext uri="{FF2B5EF4-FFF2-40B4-BE49-F238E27FC236}">
                <a16:creationId xmlns:a16="http://schemas.microsoft.com/office/drawing/2014/main" id="{1A8B1DC5-339C-4C01-ABF3-F338B8FB901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8500" y="3382963"/>
            <a:ext cx="2589213"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2">
            <a:extLst>
              <a:ext uri="{FF2B5EF4-FFF2-40B4-BE49-F238E27FC236}">
                <a16:creationId xmlns:a16="http://schemas.microsoft.com/office/drawing/2014/main" id="{5F524A37-9C7E-486E-9AF0-05C0FC197923}"/>
              </a:ext>
            </a:extLst>
          </p:cNvPr>
          <p:cNvSpPr>
            <a:spLocks noGrp="1" noChangeArrowheads="1"/>
          </p:cNvSpPr>
          <p:nvPr>
            <p:ph type="body" sz="half" idx="1"/>
          </p:nvPr>
        </p:nvSpPr>
        <p:spPr>
          <a:xfrm>
            <a:off x="685800" y="1717675"/>
            <a:ext cx="7546975" cy="1808163"/>
          </a:xfrm>
        </p:spPr>
        <p:txBody>
          <a:bodyPr lIns="63500" tIns="25400" rIns="63500" bIns="25400">
            <a:spAutoFit/>
          </a:bodyPr>
          <a:lstStyle/>
          <a:p>
            <a:pPr marL="0" indent="0" eaLnBrk="1" hangingPunct="1">
              <a:lnSpc>
                <a:spcPct val="95000"/>
              </a:lnSpc>
              <a:spcBef>
                <a:spcPct val="48000"/>
              </a:spcBef>
              <a:buFontTx/>
              <a:buNone/>
            </a:pPr>
            <a:r>
              <a:rPr lang="en-US" altLang="it-IT" sz="2000">
                <a:latin typeface="Calibri" panose="020F0502020204030204" pitchFamily="34" charset="0"/>
              </a:rPr>
              <a:t>Like tiny compass needles, these magnetic minerals align themselves parallel to the lines of force of the Earth’s magnetic field</a:t>
            </a:r>
          </a:p>
          <a:p>
            <a:pPr marL="0" indent="0" eaLnBrk="1" hangingPunct="1">
              <a:lnSpc>
                <a:spcPct val="95000"/>
              </a:lnSpc>
              <a:spcBef>
                <a:spcPct val="48000"/>
              </a:spcBef>
              <a:buFontTx/>
              <a:buNone/>
            </a:pPr>
            <a:r>
              <a:rPr lang="en-US" altLang="it-IT" sz="2000">
                <a:latin typeface="Calibri" panose="020F0502020204030204" pitchFamily="34" charset="0"/>
              </a:rPr>
              <a:t>This remnant magnetism, which is also called paleomagnetism, points to the north pole like a sign post</a:t>
            </a:r>
          </a:p>
          <a:p>
            <a:pPr marL="0" indent="0" algn="ctr" eaLnBrk="1" hangingPunct="1">
              <a:lnSpc>
                <a:spcPct val="95000"/>
              </a:lnSpc>
              <a:spcBef>
                <a:spcPct val="48000"/>
              </a:spcBef>
              <a:buFontTx/>
              <a:buNone/>
            </a:pPr>
            <a:r>
              <a:rPr lang="en-US" altLang="it-IT" sz="2000">
                <a:latin typeface="Calibri" panose="020F0502020204030204" pitchFamily="34" charset="0"/>
              </a:rPr>
              <a:t>But...</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7">
            <a:extLst>
              <a:ext uri="{FF2B5EF4-FFF2-40B4-BE49-F238E27FC236}">
                <a16:creationId xmlns:a16="http://schemas.microsoft.com/office/drawing/2014/main" id="{4016FBB7-C952-48FB-B916-5F81D48B34B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DC7D415-03AD-4F9F-87A8-A8F45AD0403F}" type="slidenum">
              <a:rPr lang="it-IT" altLang="it-IT" sz="1400" smtClean="0"/>
              <a:pPr>
                <a:spcBef>
                  <a:spcPct val="0"/>
                </a:spcBef>
                <a:buFontTx/>
                <a:buNone/>
              </a:pPr>
              <a:t>2</a:t>
            </a:fld>
            <a:endParaRPr lang="it-IT" altLang="it-IT" sz="1400"/>
          </a:p>
        </p:txBody>
      </p:sp>
      <p:pic>
        <p:nvPicPr>
          <p:cNvPr id="4099" name="Picture 2">
            <a:extLst>
              <a:ext uri="{FF2B5EF4-FFF2-40B4-BE49-F238E27FC236}">
                <a16:creationId xmlns:a16="http://schemas.microsoft.com/office/drawing/2014/main" id="{690240D4-BAA7-4FA6-B4FD-B5A30397A18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51050" y="1217613"/>
            <a:ext cx="4897438"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EFE3D00-C5BB-4B9B-956A-AAAA431D8F12}"/>
              </a:ext>
            </a:extLst>
          </p:cNvPr>
          <p:cNvSpPr/>
          <p:nvPr/>
        </p:nvSpPr>
        <p:spPr>
          <a:xfrm>
            <a:off x="5508625" y="5876925"/>
            <a:ext cx="358775"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7A2D855-8E62-47FD-9239-655EAD424772}"/>
              </a:ext>
            </a:extLst>
          </p:cNvPr>
          <p:cNvSpPr>
            <a:spLocks noChangeArrowheads="1"/>
          </p:cNvSpPr>
          <p:nvPr/>
        </p:nvSpPr>
        <p:spPr bwMode="auto">
          <a:xfrm>
            <a:off x="685800" y="862013"/>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Magnetic Reversals</a:t>
            </a:r>
          </a:p>
        </p:txBody>
      </p:sp>
      <p:sp>
        <p:nvSpPr>
          <p:cNvPr id="30723" name="Text Box 3">
            <a:extLst>
              <a:ext uri="{FF2B5EF4-FFF2-40B4-BE49-F238E27FC236}">
                <a16:creationId xmlns:a16="http://schemas.microsoft.com/office/drawing/2014/main" id="{FD5FD42C-CD23-490B-91EE-0B449EDE59B2}"/>
              </a:ext>
            </a:extLst>
          </p:cNvPr>
          <p:cNvSpPr txBox="1">
            <a:spLocks noChangeArrowheads="1"/>
          </p:cNvSpPr>
          <p:nvPr/>
        </p:nvSpPr>
        <p:spPr bwMode="auto">
          <a:xfrm>
            <a:off x="1143000" y="1624013"/>
            <a:ext cx="70104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rPr>
              <a:t>About a century ago, a sequence of lava flows were found in France where some of the flows had the north and south poles reversed</a:t>
            </a:r>
          </a:p>
          <a:p>
            <a:pPr>
              <a:spcBef>
                <a:spcPct val="50000"/>
              </a:spcBef>
              <a:buFontTx/>
              <a:buNone/>
            </a:pPr>
            <a:endParaRPr lang="en-US" altLang="it-IT" sz="2400" b="0">
              <a:latin typeface="Calibri" panose="020F0502020204030204" pitchFamily="34" charset="0"/>
            </a:endParaRPr>
          </a:p>
          <a:p>
            <a:pPr>
              <a:spcBef>
                <a:spcPct val="50000"/>
              </a:spcBef>
              <a:buFontTx/>
              <a:buNone/>
            </a:pPr>
            <a:endParaRPr lang="en-US" altLang="it-IT" sz="2400" b="0">
              <a:latin typeface="Calibri" panose="020F0502020204030204" pitchFamily="34" charset="0"/>
            </a:endParaRPr>
          </a:p>
          <a:p>
            <a:pPr>
              <a:spcBef>
                <a:spcPct val="50000"/>
              </a:spcBef>
              <a:buFontTx/>
              <a:buNone/>
            </a:pPr>
            <a:endParaRPr lang="en-US" altLang="it-IT" sz="2400" b="0">
              <a:latin typeface="Calibri" panose="020F0502020204030204" pitchFamily="34" charset="0"/>
            </a:endParaRPr>
          </a:p>
          <a:p>
            <a:pPr>
              <a:spcBef>
                <a:spcPct val="50000"/>
              </a:spcBef>
              <a:buFontTx/>
              <a:buNone/>
            </a:pPr>
            <a:endParaRPr lang="en-US" altLang="it-IT" sz="2400" b="0">
              <a:latin typeface="Calibri" panose="020F0502020204030204" pitchFamily="34" charset="0"/>
            </a:endParaRPr>
          </a:p>
          <a:p>
            <a:pPr>
              <a:spcBef>
                <a:spcPct val="50000"/>
              </a:spcBef>
              <a:buFontTx/>
              <a:buNone/>
            </a:pPr>
            <a:endParaRPr lang="en-US" altLang="it-IT" sz="2400" b="0">
              <a:latin typeface="Calibri" panose="020F0502020204030204" pitchFamily="34" charset="0"/>
            </a:endParaRPr>
          </a:p>
          <a:p>
            <a:pPr>
              <a:spcBef>
                <a:spcPct val="50000"/>
              </a:spcBef>
              <a:buFontTx/>
              <a:buNone/>
            </a:pPr>
            <a:r>
              <a:rPr lang="en-US" altLang="it-IT" sz="2400" b="0">
                <a:latin typeface="Calibri" panose="020F0502020204030204" pitchFamily="34" charset="0"/>
              </a:rPr>
              <a:t>Therefore, the north pole and south pole must have repeatedly swapped positions</a:t>
            </a:r>
          </a:p>
        </p:txBody>
      </p:sp>
      <p:pic>
        <p:nvPicPr>
          <p:cNvPr id="30724" name="Picture 4">
            <a:extLst>
              <a:ext uri="{FF2B5EF4-FFF2-40B4-BE49-F238E27FC236}">
                <a16:creationId xmlns:a16="http://schemas.microsoft.com/office/drawing/2014/main" id="{3FF91713-D5A6-4DE7-A6FF-432D61EC78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47913" y="2919413"/>
            <a:ext cx="4205287"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3977E11-6BF3-4E02-9E6D-3572235E7007}"/>
              </a:ext>
            </a:extLst>
          </p:cNvPr>
          <p:cNvSpPr>
            <a:spLocks noChangeArrowheads="1"/>
          </p:cNvSpPr>
          <p:nvPr/>
        </p:nvSpPr>
        <p:spPr bwMode="auto">
          <a:xfrm>
            <a:off x="685800" y="881063"/>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Magnetic Reversals</a:t>
            </a:r>
          </a:p>
        </p:txBody>
      </p:sp>
      <p:sp>
        <p:nvSpPr>
          <p:cNvPr id="32771" name="Text Box 3">
            <a:extLst>
              <a:ext uri="{FF2B5EF4-FFF2-40B4-BE49-F238E27FC236}">
                <a16:creationId xmlns:a16="http://schemas.microsoft.com/office/drawing/2014/main" id="{F01A3E5D-4F08-4118-AA0F-01A088A5CE5B}"/>
              </a:ext>
            </a:extLst>
          </p:cNvPr>
          <p:cNvSpPr txBox="1">
            <a:spLocks noChangeArrowheads="1"/>
          </p:cNvSpPr>
          <p:nvPr/>
        </p:nvSpPr>
        <p:spPr bwMode="auto">
          <a:xfrm>
            <a:off x="1295400" y="1908175"/>
            <a:ext cx="6553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rPr>
              <a:t>These magnetic reversals have occurred though out the history of the Earth</a:t>
            </a:r>
          </a:p>
          <a:p>
            <a:pPr>
              <a:spcBef>
                <a:spcPct val="50000"/>
              </a:spcBef>
              <a:buFontTx/>
              <a:buNone/>
            </a:pPr>
            <a:r>
              <a:rPr lang="en-US" altLang="it-IT" sz="2400" b="0">
                <a:latin typeface="Calibri" panose="020F0502020204030204" pitchFamily="34" charset="0"/>
              </a:rPr>
              <a:t>They occur on an irregular basis ranging in time from tens of thousands of years to millions of years</a:t>
            </a:r>
          </a:p>
        </p:txBody>
      </p:sp>
      <p:pic>
        <p:nvPicPr>
          <p:cNvPr id="32772" name="Picture 4">
            <a:extLst>
              <a:ext uri="{FF2B5EF4-FFF2-40B4-BE49-F238E27FC236}">
                <a16:creationId xmlns:a16="http://schemas.microsoft.com/office/drawing/2014/main" id="{5F5A7DA2-FD68-4827-AFF8-3BEDF06C15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00" y="4346575"/>
            <a:ext cx="597852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F62A6282-5D5F-4466-85A1-A9B421ED90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897063"/>
            <a:ext cx="59785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a:extLst>
              <a:ext uri="{FF2B5EF4-FFF2-40B4-BE49-F238E27FC236}">
                <a16:creationId xmlns:a16="http://schemas.microsoft.com/office/drawing/2014/main" id="{8DC1FC68-8F45-49C6-883B-5E6AA395F397}"/>
              </a:ext>
            </a:extLst>
          </p:cNvPr>
          <p:cNvSpPr>
            <a:spLocks noChangeArrowheads="1"/>
          </p:cNvSpPr>
          <p:nvPr/>
        </p:nvSpPr>
        <p:spPr bwMode="auto">
          <a:xfrm>
            <a:off x="609600" y="830263"/>
            <a:ext cx="792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Magnetic Striping on Seafloor</a:t>
            </a:r>
          </a:p>
        </p:txBody>
      </p:sp>
      <p:sp>
        <p:nvSpPr>
          <p:cNvPr id="34820" name="Text Box 4">
            <a:extLst>
              <a:ext uri="{FF2B5EF4-FFF2-40B4-BE49-F238E27FC236}">
                <a16:creationId xmlns:a16="http://schemas.microsoft.com/office/drawing/2014/main" id="{7D0E5729-F0CA-4CD1-AA82-CB2656645A3B}"/>
              </a:ext>
            </a:extLst>
          </p:cNvPr>
          <p:cNvSpPr txBox="1">
            <a:spLocks noChangeArrowheads="1"/>
          </p:cNvSpPr>
          <p:nvPr/>
        </p:nvSpPr>
        <p:spPr bwMode="auto">
          <a:xfrm>
            <a:off x="4648200" y="4183063"/>
            <a:ext cx="3962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rPr>
              <a:t>In the 1950s, the Atlantic Ocean seafloor was found to consist of alternating stripes of normal and reversely magnetized rocks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9">
            <a:extLst>
              <a:ext uri="{FF2B5EF4-FFF2-40B4-BE49-F238E27FC236}">
                <a16:creationId xmlns:a16="http://schemas.microsoft.com/office/drawing/2014/main" id="{F2BC4CF8-9D7D-4F18-903C-A727A395988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A40BC4C-DE83-4E3C-AC4A-ADC6A935912F}" type="slidenum">
              <a:rPr lang="it-IT" altLang="it-IT" sz="1400" b="1" smtClean="0"/>
              <a:pPr>
                <a:spcBef>
                  <a:spcPct val="0"/>
                </a:spcBef>
                <a:buFontTx/>
                <a:buNone/>
              </a:pPr>
              <a:t>23</a:t>
            </a:fld>
            <a:endParaRPr lang="it-IT" altLang="it-IT" sz="1400" b="1"/>
          </a:p>
        </p:txBody>
      </p:sp>
      <p:pic>
        <p:nvPicPr>
          <p:cNvPr id="36867" name="Picture 6" descr="PASQUI26">
            <a:extLst>
              <a:ext uri="{FF2B5EF4-FFF2-40B4-BE49-F238E27FC236}">
                <a16:creationId xmlns:a16="http://schemas.microsoft.com/office/drawing/2014/main" id="{8F98B931-F523-4117-9C83-94A62B9869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1412875"/>
            <a:ext cx="8208962"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D76E3638-830E-48F9-87F8-748A2955BC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763" y="2141538"/>
            <a:ext cx="3957637"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a:extLst>
              <a:ext uri="{FF2B5EF4-FFF2-40B4-BE49-F238E27FC236}">
                <a16:creationId xmlns:a16="http://schemas.microsoft.com/office/drawing/2014/main" id="{F887B59C-C9A4-4CAD-94DF-DEF8430B472A}"/>
              </a:ext>
            </a:extLst>
          </p:cNvPr>
          <p:cNvSpPr>
            <a:spLocks noChangeArrowheads="1"/>
          </p:cNvSpPr>
          <p:nvPr/>
        </p:nvSpPr>
        <p:spPr bwMode="auto">
          <a:xfrm>
            <a:off x="685800" y="846138"/>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Topography of the Atlantic</a:t>
            </a:r>
          </a:p>
        </p:txBody>
      </p:sp>
      <p:sp>
        <p:nvSpPr>
          <p:cNvPr id="37892" name="Text Box 4">
            <a:extLst>
              <a:ext uri="{FF2B5EF4-FFF2-40B4-BE49-F238E27FC236}">
                <a16:creationId xmlns:a16="http://schemas.microsoft.com/office/drawing/2014/main" id="{8453CAA7-059F-4BA0-801B-EA07F4A3B6A4}"/>
              </a:ext>
            </a:extLst>
          </p:cNvPr>
          <p:cNvSpPr txBox="1">
            <a:spLocks noChangeArrowheads="1"/>
          </p:cNvSpPr>
          <p:nvPr/>
        </p:nvSpPr>
        <p:spPr bwMode="auto">
          <a:xfrm>
            <a:off x="4876800" y="2330450"/>
            <a:ext cx="3581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rPr>
              <a:t>Also, in the 1950s, it was discovered that an underwater mountain range ran north-south in the middle of the Atlantic Ocean</a:t>
            </a:r>
          </a:p>
          <a:p>
            <a:pPr>
              <a:spcBef>
                <a:spcPct val="50000"/>
              </a:spcBef>
              <a:buFontTx/>
              <a:buNone/>
            </a:pPr>
            <a:r>
              <a:rPr lang="en-US" altLang="it-IT" sz="2400" b="0">
                <a:latin typeface="Calibri" panose="020F0502020204030204" pitchFamily="34" charset="0"/>
              </a:rPr>
              <a:t>The Mid-Atlantic Ridge rises as high as 2 kilometers above the abyssal plain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6385298-5E4F-4DEB-BA48-78D0983A3F0C}"/>
              </a:ext>
            </a:extLst>
          </p:cNvPr>
          <p:cNvSpPr>
            <a:spLocks noGrp="1" noChangeArrowheads="1"/>
          </p:cNvSpPr>
          <p:nvPr>
            <p:ph type="body" sz="half" idx="1"/>
          </p:nvPr>
        </p:nvSpPr>
        <p:spPr>
          <a:xfrm>
            <a:off x="762000" y="2141538"/>
            <a:ext cx="4419600" cy="4114800"/>
          </a:xfrm>
        </p:spPr>
        <p:txBody>
          <a:bodyPr/>
          <a:lstStyle/>
          <a:p>
            <a:pPr marL="0" indent="0" eaLnBrk="1" hangingPunct="1">
              <a:buFontTx/>
              <a:buNone/>
            </a:pPr>
            <a:r>
              <a:rPr lang="en-US" altLang="it-IT" sz="2000">
                <a:latin typeface="Calibri" panose="020F0502020204030204" pitchFamily="34" charset="0"/>
              </a:rPr>
              <a:t>In the 1960s, samples were collected from the Atlantic seafloor using special ships with drill rigs</a:t>
            </a:r>
          </a:p>
          <a:p>
            <a:pPr marL="0" indent="0" eaLnBrk="1" hangingPunct="1">
              <a:buFontTx/>
              <a:buNone/>
            </a:pPr>
            <a:r>
              <a:rPr lang="en-US" altLang="it-IT" sz="2000">
                <a:latin typeface="Calibri" panose="020F0502020204030204" pitchFamily="34" charset="0"/>
              </a:rPr>
              <a:t>The rocks of the Atlantic  seafloor were discovered to be basalt</a:t>
            </a:r>
          </a:p>
          <a:p>
            <a:pPr marL="0" indent="0" eaLnBrk="1" hangingPunct="1">
              <a:buFontTx/>
              <a:buNone/>
            </a:pPr>
            <a:r>
              <a:rPr lang="en-US" altLang="it-IT" sz="2000">
                <a:latin typeface="Calibri" panose="020F0502020204030204" pitchFamily="34" charset="0"/>
              </a:rPr>
              <a:t>Basalt contains radioactive isotopes (such as U</a:t>
            </a:r>
            <a:r>
              <a:rPr lang="en-US" altLang="it-IT" sz="2000" baseline="30000">
                <a:latin typeface="Calibri" panose="020F0502020204030204" pitchFamily="34" charset="0"/>
              </a:rPr>
              <a:t>235</a:t>
            </a:r>
            <a:r>
              <a:rPr lang="en-US" altLang="it-IT" sz="2000">
                <a:latin typeface="Calibri" panose="020F0502020204030204" pitchFamily="34" charset="0"/>
              </a:rPr>
              <a:t>) which can be dated</a:t>
            </a:r>
          </a:p>
        </p:txBody>
      </p:sp>
      <p:sp>
        <p:nvSpPr>
          <p:cNvPr id="39939" name="Rectangle 3">
            <a:extLst>
              <a:ext uri="{FF2B5EF4-FFF2-40B4-BE49-F238E27FC236}">
                <a16:creationId xmlns:a16="http://schemas.microsoft.com/office/drawing/2014/main" id="{8DD05DB2-26DD-4B6E-B28E-EC861934B536}"/>
              </a:ext>
            </a:extLst>
          </p:cNvPr>
          <p:cNvSpPr>
            <a:spLocks noChangeArrowheads="1"/>
          </p:cNvSpPr>
          <p:nvPr/>
        </p:nvSpPr>
        <p:spPr bwMode="auto">
          <a:xfrm>
            <a:off x="685800" y="846138"/>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Atlantic Ocean Sea Floor</a:t>
            </a:r>
          </a:p>
        </p:txBody>
      </p:sp>
      <p:pic>
        <p:nvPicPr>
          <p:cNvPr id="39940" name="Picture 4">
            <a:extLst>
              <a:ext uri="{FF2B5EF4-FFF2-40B4-BE49-F238E27FC236}">
                <a16:creationId xmlns:a16="http://schemas.microsoft.com/office/drawing/2014/main" id="{25E75379-D287-451B-AB35-F604AFB58026}"/>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257800" y="2827338"/>
            <a:ext cx="2925763" cy="2530475"/>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AA46E87-B36A-4264-B7C3-BF3392DEAA5C}"/>
              </a:ext>
            </a:extLst>
          </p:cNvPr>
          <p:cNvSpPr>
            <a:spLocks noGrp="1" noChangeArrowheads="1"/>
          </p:cNvSpPr>
          <p:nvPr>
            <p:ph type="body" sz="half" idx="1"/>
          </p:nvPr>
        </p:nvSpPr>
        <p:spPr>
          <a:xfrm>
            <a:off x="838200" y="1920875"/>
            <a:ext cx="4419600" cy="4648200"/>
          </a:xfrm>
        </p:spPr>
        <p:txBody>
          <a:bodyPr/>
          <a:lstStyle/>
          <a:p>
            <a:pPr marL="0" indent="0" eaLnBrk="1" hangingPunct="1">
              <a:spcBef>
                <a:spcPct val="50000"/>
              </a:spcBef>
              <a:buFontTx/>
              <a:buNone/>
            </a:pPr>
            <a:r>
              <a:rPr lang="en-US" altLang="it-IT" sz="2000">
                <a:latin typeface="Calibri" panose="020F0502020204030204" pitchFamily="34" charset="0"/>
              </a:rPr>
              <a:t>It was discovered that the youngest rocks of the Atlantic Ocean seafloor are found along the mid-oceanic ridge</a:t>
            </a:r>
          </a:p>
          <a:p>
            <a:pPr marL="0" indent="0" eaLnBrk="1" hangingPunct="1">
              <a:spcBef>
                <a:spcPct val="50000"/>
              </a:spcBef>
              <a:buFontTx/>
              <a:buNone/>
            </a:pPr>
            <a:r>
              <a:rPr lang="en-US" altLang="it-IT" sz="2000">
                <a:latin typeface="Calibri" panose="020F0502020204030204" pitchFamily="34" charset="0"/>
              </a:rPr>
              <a:t>And that farther you move away from the ridge, the older the rocks become on either side of the ridge</a:t>
            </a:r>
          </a:p>
          <a:p>
            <a:pPr marL="0" indent="0" eaLnBrk="1" hangingPunct="1">
              <a:spcBef>
                <a:spcPct val="50000"/>
              </a:spcBef>
              <a:buFontTx/>
              <a:buNone/>
            </a:pPr>
            <a:r>
              <a:rPr lang="en-US" altLang="it-IT" sz="2000">
                <a:latin typeface="Calibri" panose="020F0502020204030204" pitchFamily="34" charset="0"/>
              </a:rPr>
              <a:t>The oldest rocks are along the continental boundaries</a:t>
            </a:r>
          </a:p>
        </p:txBody>
      </p:sp>
      <p:sp>
        <p:nvSpPr>
          <p:cNvPr id="41987" name="Rectangle 3">
            <a:extLst>
              <a:ext uri="{FF2B5EF4-FFF2-40B4-BE49-F238E27FC236}">
                <a16:creationId xmlns:a16="http://schemas.microsoft.com/office/drawing/2014/main" id="{9B0EF418-5D2E-4726-ACD7-F93754710CDF}"/>
              </a:ext>
            </a:extLst>
          </p:cNvPr>
          <p:cNvSpPr>
            <a:spLocks noChangeArrowheads="1"/>
          </p:cNvSpPr>
          <p:nvPr/>
        </p:nvSpPr>
        <p:spPr bwMode="auto">
          <a:xfrm>
            <a:off x="685800" y="854075"/>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Atlantic Ocean Sea Floor</a:t>
            </a:r>
          </a:p>
        </p:txBody>
      </p:sp>
      <p:pic>
        <p:nvPicPr>
          <p:cNvPr id="41988" name="Picture 4">
            <a:extLst>
              <a:ext uri="{FF2B5EF4-FFF2-40B4-BE49-F238E27FC236}">
                <a16:creationId xmlns:a16="http://schemas.microsoft.com/office/drawing/2014/main" id="{1FBF12FA-86A0-4AC8-A751-A5262184CE4A}"/>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257800" y="2835275"/>
            <a:ext cx="2925763" cy="2530475"/>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9" name="Text Box 3">
            <a:extLst>
              <a:ext uri="{FF2B5EF4-FFF2-40B4-BE49-F238E27FC236}">
                <a16:creationId xmlns:a16="http://schemas.microsoft.com/office/drawing/2014/main" id="{02A4A026-871A-4CE6-9CDC-612DEAB99BD0}"/>
              </a:ext>
            </a:extLst>
          </p:cNvPr>
          <p:cNvSpPr txBox="1">
            <a:spLocks noChangeArrowheads="1"/>
          </p:cNvSpPr>
          <p:nvPr/>
        </p:nvSpPr>
        <p:spPr bwMode="auto">
          <a:xfrm>
            <a:off x="1042988" y="2246313"/>
            <a:ext cx="52578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50000"/>
              </a:spcBef>
            </a:pPr>
            <a:r>
              <a:rPr lang="en-US" altLang="it-IT" sz="2400" b="0">
                <a:latin typeface="Calibri" panose="020F0502020204030204" pitchFamily="34" charset="0"/>
              </a:rPr>
              <a:t> By 1962, Harry Hess at Princeton University and a Naval Reserve Rear Admiral, and Robert S. Dietz had coined the term “seafloor spreading” </a:t>
            </a:r>
          </a:p>
          <a:p>
            <a:pPr algn="just">
              <a:spcBef>
                <a:spcPct val="50000"/>
              </a:spcBef>
            </a:pPr>
            <a:r>
              <a:rPr lang="en-US" altLang="it-IT" sz="2400" b="0">
                <a:latin typeface="Calibri" panose="020F0502020204030204" pitchFamily="34" charset="0"/>
              </a:rPr>
              <a:t> And in 1963, the team of F. J. Vine and D. H. Matthews (and independently L. W. Morley) proposed that seafloor spreading could explain the observed magnetic reversal striping on the Atlantic and Pacific seafloors</a:t>
            </a:r>
          </a:p>
        </p:txBody>
      </p:sp>
      <p:grpSp>
        <p:nvGrpSpPr>
          <p:cNvPr id="44035" name="Group 6">
            <a:extLst>
              <a:ext uri="{FF2B5EF4-FFF2-40B4-BE49-F238E27FC236}">
                <a16:creationId xmlns:a16="http://schemas.microsoft.com/office/drawing/2014/main" id="{F5A50482-0559-43A0-8641-BAD013E3E7E4}"/>
              </a:ext>
            </a:extLst>
          </p:cNvPr>
          <p:cNvGrpSpPr>
            <a:grpSpLocks/>
          </p:cNvGrpSpPr>
          <p:nvPr/>
        </p:nvGrpSpPr>
        <p:grpSpPr bwMode="auto">
          <a:xfrm>
            <a:off x="685800" y="1214438"/>
            <a:ext cx="7772400" cy="5334000"/>
            <a:chOff x="432" y="240"/>
            <a:chExt cx="4896" cy="3360"/>
          </a:xfrm>
        </p:grpSpPr>
        <p:sp>
          <p:nvSpPr>
            <p:cNvPr id="44036" name="Rectangle 2">
              <a:extLst>
                <a:ext uri="{FF2B5EF4-FFF2-40B4-BE49-F238E27FC236}">
                  <a16:creationId xmlns:a16="http://schemas.microsoft.com/office/drawing/2014/main" id="{F42AACA8-B9F5-4578-87E7-D268A652564F}"/>
                </a:ext>
              </a:extLst>
            </p:cNvPr>
            <p:cNvSpPr>
              <a:spLocks noChangeArrowheads="1"/>
            </p:cNvSpPr>
            <p:nvPr/>
          </p:nvSpPr>
          <p:spPr bwMode="auto">
            <a:xfrm>
              <a:off x="432" y="240"/>
              <a:ext cx="48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Seafloor Spreading</a:t>
              </a:r>
            </a:p>
          </p:txBody>
        </p:sp>
        <p:pic>
          <p:nvPicPr>
            <p:cNvPr id="44037" name="Picture 4" descr="Image:Hess.gif">
              <a:extLst>
                <a:ext uri="{FF2B5EF4-FFF2-40B4-BE49-F238E27FC236}">
                  <a16:creationId xmlns:a16="http://schemas.microsoft.com/office/drawing/2014/main" id="{3920ADB9-BB93-43AA-8F7B-81AE479613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28" y="1114"/>
              <a:ext cx="921"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dietz">
              <a:extLst>
                <a:ext uri="{FF2B5EF4-FFF2-40B4-BE49-F238E27FC236}">
                  <a16:creationId xmlns:a16="http://schemas.microsoft.com/office/drawing/2014/main" id="{50614A12-B373-423F-B742-AEE5FD1FD73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28" y="2311"/>
              <a:ext cx="921" cy="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5619">
                                            <p:txEl>
                                              <p:pRg st="0" end="0"/>
                                            </p:txEl>
                                          </p:spTgt>
                                        </p:tgtEl>
                                        <p:attrNameLst>
                                          <p:attrName>style.visibility</p:attrName>
                                        </p:attrNameLst>
                                      </p:cBhvr>
                                      <p:to>
                                        <p:strVal val="visible"/>
                                      </p:to>
                                    </p:set>
                                    <p:animEffect transition="in" filter="dissolve">
                                      <p:cBhvr>
                                        <p:cTn id="7" dur="500"/>
                                        <p:tgtEl>
                                          <p:spTgt spid="495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95619">
                                            <p:txEl>
                                              <p:pRg st="1" end="1"/>
                                            </p:txEl>
                                          </p:spTgt>
                                        </p:tgtEl>
                                        <p:attrNameLst>
                                          <p:attrName>style.visibility</p:attrName>
                                        </p:attrNameLst>
                                      </p:cBhvr>
                                      <p:to>
                                        <p:strVal val="visible"/>
                                      </p:to>
                                    </p:set>
                                    <p:animEffect transition="in" filter="dissolve">
                                      <p:cBhvr>
                                        <p:cTn id="12" dur="500"/>
                                        <p:tgtEl>
                                          <p:spTgt spid="4956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0EF7CFB9-C0C5-4B79-9491-FC8F1EA77806}"/>
              </a:ext>
            </a:extLst>
          </p:cNvPr>
          <p:cNvSpPr>
            <a:spLocks noChangeArrowheads="1"/>
          </p:cNvSpPr>
          <p:nvPr/>
        </p:nvSpPr>
        <p:spPr bwMode="auto">
          <a:xfrm>
            <a:off x="685800" y="846138"/>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Seafloor Spreading</a:t>
            </a:r>
          </a:p>
        </p:txBody>
      </p:sp>
      <p:sp>
        <p:nvSpPr>
          <p:cNvPr id="46083" name="Text Box 3">
            <a:extLst>
              <a:ext uri="{FF2B5EF4-FFF2-40B4-BE49-F238E27FC236}">
                <a16:creationId xmlns:a16="http://schemas.microsoft.com/office/drawing/2014/main" id="{D2C6C751-BBE6-4A8D-90FF-5814E1C1007C}"/>
              </a:ext>
            </a:extLst>
          </p:cNvPr>
          <p:cNvSpPr txBox="1">
            <a:spLocks noChangeArrowheads="1"/>
          </p:cNvSpPr>
          <p:nvPr/>
        </p:nvSpPr>
        <p:spPr bwMode="auto">
          <a:xfrm>
            <a:off x="5715000" y="2598738"/>
            <a:ext cx="2743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rPr>
              <a:t>The Mid-Atlantic Ridge is a great fault zone where hot magma rises up, cools and solidifies, forming new basalt</a:t>
            </a:r>
          </a:p>
        </p:txBody>
      </p:sp>
      <p:pic>
        <p:nvPicPr>
          <p:cNvPr id="46084" name="Picture 4">
            <a:extLst>
              <a:ext uri="{FF2B5EF4-FFF2-40B4-BE49-F238E27FC236}">
                <a16:creationId xmlns:a16="http://schemas.microsoft.com/office/drawing/2014/main" id="{8A51370F-CDA0-43C8-8D24-67A3DD3899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1912938"/>
            <a:ext cx="4862513" cy="439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D6F39DA-4323-4398-A529-7A50C4CB3641}"/>
              </a:ext>
            </a:extLst>
          </p:cNvPr>
          <p:cNvSpPr>
            <a:spLocks noChangeArrowheads="1"/>
          </p:cNvSpPr>
          <p:nvPr/>
        </p:nvSpPr>
        <p:spPr bwMode="auto">
          <a:xfrm>
            <a:off x="677863" y="855663"/>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solidFill>
                  <a:srgbClr val="333399"/>
                </a:solidFill>
              </a:rPr>
              <a:t>Seafloor Spreading</a:t>
            </a:r>
          </a:p>
        </p:txBody>
      </p:sp>
      <p:sp>
        <p:nvSpPr>
          <p:cNvPr id="48131" name="Text Box 3">
            <a:extLst>
              <a:ext uri="{FF2B5EF4-FFF2-40B4-BE49-F238E27FC236}">
                <a16:creationId xmlns:a16="http://schemas.microsoft.com/office/drawing/2014/main" id="{A717E69A-F11C-43B0-97C0-E5F6299D84BC}"/>
              </a:ext>
            </a:extLst>
          </p:cNvPr>
          <p:cNvSpPr txBox="1">
            <a:spLocks noChangeArrowheads="1"/>
          </p:cNvSpPr>
          <p:nvPr/>
        </p:nvSpPr>
        <p:spPr bwMode="auto">
          <a:xfrm>
            <a:off x="5715000" y="1981200"/>
            <a:ext cx="25908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a:solidFill>
                  <a:srgbClr val="333399"/>
                </a:solidFill>
                <a:latin typeface="Arial" panose="020B0604020202020204" pitchFamily="34" charset="0"/>
              </a:rPr>
              <a:t>The iron minerals in the basalt become magnetized in the prevailing direction of the Earth’s magnetic field</a:t>
            </a:r>
          </a:p>
        </p:txBody>
      </p:sp>
      <p:pic>
        <p:nvPicPr>
          <p:cNvPr id="48132" name="Picture 4">
            <a:extLst>
              <a:ext uri="{FF2B5EF4-FFF2-40B4-BE49-F238E27FC236}">
                <a16:creationId xmlns:a16="http://schemas.microsoft.com/office/drawing/2014/main" id="{8C2E5D68-8DAE-4524-8063-F26AB9F535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1752600"/>
            <a:ext cx="4862513"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7">
            <a:extLst>
              <a:ext uri="{FF2B5EF4-FFF2-40B4-BE49-F238E27FC236}">
                <a16:creationId xmlns:a16="http://schemas.microsoft.com/office/drawing/2014/main" id="{C35247D3-D6E4-4BD5-AF1F-61B775A8DB6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53FFF2D-D883-406C-8B4E-5577EC211DBA}" type="slidenum">
              <a:rPr lang="it-IT" altLang="it-IT" sz="1400" smtClean="0"/>
              <a:pPr>
                <a:spcBef>
                  <a:spcPct val="0"/>
                </a:spcBef>
                <a:buFontTx/>
                <a:buNone/>
              </a:pPr>
              <a:t>3</a:t>
            </a:fld>
            <a:endParaRPr lang="it-IT" altLang="it-IT" sz="1400"/>
          </a:p>
        </p:txBody>
      </p:sp>
      <p:sp>
        <p:nvSpPr>
          <p:cNvPr id="11" name="Rectangle 10">
            <a:extLst>
              <a:ext uri="{FF2B5EF4-FFF2-40B4-BE49-F238E27FC236}">
                <a16:creationId xmlns:a16="http://schemas.microsoft.com/office/drawing/2014/main" id="{1421F74B-849F-418F-AA3C-50D47209C5B6}"/>
              </a:ext>
            </a:extLst>
          </p:cNvPr>
          <p:cNvSpPr/>
          <p:nvPr/>
        </p:nvSpPr>
        <p:spPr>
          <a:xfrm>
            <a:off x="5508625" y="5876925"/>
            <a:ext cx="358775"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5124" name="Picture 8" descr="core1.bmp">
            <a:extLst>
              <a:ext uri="{FF2B5EF4-FFF2-40B4-BE49-F238E27FC236}">
                <a16:creationId xmlns:a16="http://schemas.microsoft.com/office/drawing/2014/main" id="{459FABAE-E6DF-4F84-B5A1-174ADD3F011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1625600"/>
            <a:ext cx="87217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9EFF88C1-6886-49CF-9038-90CB5725B7D0}"/>
              </a:ext>
            </a:extLst>
          </p:cNvPr>
          <p:cNvSpPr txBox="1">
            <a:spLocks noChangeArrowheads="1"/>
          </p:cNvSpPr>
          <p:nvPr/>
        </p:nvSpPr>
        <p:spPr bwMode="auto">
          <a:xfrm>
            <a:off x="468313" y="981075"/>
            <a:ext cx="79200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b="0">
                <a:latin typeface="Calibri" panose="020F0502020204030204" pitchFamily="34" charset="0"/>
              </a:rPr>
              <a:t>But what drives plate tectonics?</a:t>
            </a:r>
            <a:endParaRPr lang="en-CA" altLang="it-IT" b="0">
              <a:latin typeface="Calibri" panose="020F0502020204030204" pitchFamily="34" charset="0"/>
            </a:endParaRPr>
          </a:p>
        </p:txBody>
      </p:sp>
      <p:sp>
        <p:nvSpPr>
          <p:cNvPr id="50179" name="Rectangle 3">
            <a:extLst>
              <a:ext uri="{FF2B5EF4-FFF2-40B4-BE49-F238E27FC236}">
                <a16:creationId xmlns:a16="http://schemas.microsoft.com/office/drawing/2014/main" id="{AE95A4FB-6F4B-49B0-ACC3-117C41D4E0EA}"/>
              </a:ext>
            </a:extLst>
          </p:cNvPr>
          <p:cNvSpPr>
            <a:spLocks noChangeArrowheads="1"/>
          </p:cNvSpPr>
          <p:nvPr/>
        </p:nvSpPr>
        <p:spPr bwMode="auto">
          <a:xfrm>
            <a:off x="179388" y="1989138"/>
            <a:ext cx="37687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3000" b="0">
                <a:solidFill>
                  <a:srgbClr val="CC3300"/>
                </a:solidFill>
                <a:latin typeface="Calibri" panose="020F0502020204030204" pitchFamily="34" charset="0"/>
                <a:cs typeface="Times New Roman" panose="02020603050405020304" pitchFamily="18" charset="0"/>
              </a:rPr>
              <a:t>Two main hypotheses:</a:t>
            </a:r>
            <a:endParaRPr lang="en-CA" altLang="it-IT" sz="3000" b="0">
              <a:solidFill>
                <a:srgbClr val="CC3300"/>
              </a:solidFill>
              <a:latin typeface="Calibri" panose="020F0502020204030204" pitchFamily="34" charset="0"/>
              <a:cs typeface="Times New Roman" panose="02020603050405020304" pitchFamily="18" charset="0"/>
            </a:endParaRPr>
          </a:p>
        </p:txBody>
      </p:sp>
      <p:sp>
        <p:nvSpPr>
          <p:cNvPr id="50180" name="Rectangle 4">
            <a:extLst>
              <a:ext uri="{FF2B5EF4-FFF2-40B4-BE49-F238E27FC236}">
                <a16:creationId xmlns:a16="http://schemas.microsoft.com/office/drawing/2014/main" id="{6FC4EA5F-2AFE-4BB0-B805-EA79059E7934}"/>
              </a:ext>
            </a:extLst>
          </p:cNvPr>
          <p:cNvSpPr>
            <a:spLocks noChangeArrowheads="1"/>
          </p:cNvSpPr>
          <p:nvPr/>
        </p:nvSpPr>
        <p:spPr bwMode="auto">
          <a:xfrm>
            <a:off x="179388" y="2781300"/>
            <a:ext cx="84963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3000">
                <a:solidFill>
                  <a:srgbClr val="000000"/>
                </a:solidFill>
                <a:latin typeface="Calibri" panose="020F0502020204030204" pitchFamily="34" charset="0"/>
                <a:cs typeface="Times New Roman" panose="02020603050405020304" pitchFamily="18" charset="0"/>
              </a:rPr>
              <a:t>1.  </a:t>
            </a:r>
            <a:r>
              <a:rPr lang="en-US" altLang="it-IT" sz="3000" b="0">
                <a:solidFill>
                  <a:srgbClr val="000000"/>
                </a:solidFill>
                <a:latin typeface="Calibri" panose="020F0502020204030204" pitchFamily="34" charset="0"/>
                <a:cs typeface="Times New Roman" panose="02020603050405020304" pitchFamily="18" charset="0"/>
              </a:rPr>
              <a:t>Convection Cells within the upper mantle (first postulated by Arthur Holmes a year before Wegener died).</a:t>
            </a:r>
            <a:endParaRPr lang="en-CA" altLang="it-IT" sz="3000" b="0">
              <a:solidFill>
                <a:srgbClr val="000000"/>
              </a:solidFill>
              <a:latin typeface="Calibri" panose="020F0502020204030204" pitchFamily="34" charset="0"/>
              <a:cs typeface="Times New Roman" panose="02020603050405020304" pitchFamily="18" charset="0"/>
            </a:endParaRPr>
          </a:p>
        </p:txBody>
      </p:sp>
      <p:sp>
        <p:nvSpPr>
          <p:cNvPr id="50181" name="Rectangle 5">
            <a:extLst>
              <a:ext uri="{FF2B5EF4-FFF2-40B4-BE49-F238E27FC236}">
                <a16:creationId xmlns:a16="http://schemas.microsoft.com/office/drawing/2014/main" id="{8D89EA74-30D0-4313-8260-D4EB95AD7D1C}"/>
              </a:ext>
            </a:extLst>
          </p:cNvPr>
          <p:cNvSpPr>
            <a:spLocks noChangeArrowheads="1"/>
          </p:cNvSpPr>
          <p:nvPr/>
        </p:nvSpPr>
        <p:spPr bwMode="auto">
          <a:xfrm>
            <a:off x="179388" y="4365625"/>
            <a:ext cx="6096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it-IT" sz="1200" b="0">
              <a:solidFill>
                <a:srgbClr val="000000"/>
              </a:solidFill>
              <a:latin typeface="Calibri" panose="020F0502020204030204" pitchFamily="34" charset="0"/>
              <a:cs typeface="Times New Roman" panose="02020603050405020304" pitchFamily="18" charset="0"/>
            </a:endParaRPr>
          </a:p>
          <a:p>
            <a:pPr>
              <a:spcBef>
                <a:spcPct val="50000"/>
              </a:spcBef>
              <a:buFontTx/>
              <a:buNone/>
            </a:pPr>
            <a:r>
              <a:rPr lang="en-US" altLang="it-IT" sz="3000">
                <a:solidFill>
                  <a:srgbClr val="000000"/>
                </a:solidFill>
                <a:latin typeface="Calibri" panose="020F0502020204030204" pitchFamily="34" charset="0"/>
                <a:cs typeface="Times New Roman" panose="02020603050405020304" pitchFamily="18" charset="0"/>
              </a:rPr>
              <a:t>2.  </a:t>
            </a:r>
            <a:r>
              <a:rPr lang="en-US" altLang="it-IT" sz="3000" b="0">
                <a:solidFill>
                  <a:srgbClr val="000000"/>
                </a:solidFill>
                <a:latin typeface="Calibri" panose="020F0502020204030204" pitchFamily="34" charset="0"/>
                <a:cs typeface="Times New Roman" panose="02020603050405020304" pitchFamily="18" charset="0"/>
              </a:rPr>
              <a:t>Ridge push and slab pull.</a:t>
            </a:r>
            <a:endParaRPr lang="en-CA" altLang="it-IT" sz="3000" b="0">
              <a:solidFill>
                <a:srgbClr val="000000"/>
              </a:solidFill>
              <a:latin typeface="Calibri" panose="020F0502020204030204" pitchFamily="34"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BB0D3B5-3546-45EE-9EE9-E5061AB1C5D8}"/>
              </a:ext>
            </a:extLst>
          </p:cNvPr>
          <p:cNvSpPr>
            <a:spLocks noChangeArrowheads="1"/>
          </p:cNvSpPr>
          <p:nvPr/>
        </p:nvSpPr>
        <p:spPr bwMode="auto">
          <a:xfrm>
            <a:off x="0" y="1352550"/>
            <a:ext cx="8613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Giant convection cells within the upper mantle drag the plates along laterally.</a:t>
            </a:r>
            <a:endParaRPr lang="en-CA" altLang="it-IT" sz="2400" b="0">
              <a:latin typeface="Calibri" panose="020F0502020204030204" pitchFamily="34" charset="0"/>
              <a:cs typeface="Times New Roman" panose="02020603050405020304" pitchFamily="18" charset="0"/>
            </a:endParaRPr>
          </a:p>
        </p:txBody>
      </p:sp>
      <p:sp>
        <p:nvSpPr>
          <p:cNvPr id="52227" name="Rectangle 3">
            <a:extLst>
              <a:ext uri="{FF2B5EF4-FFF2-40B4-BE49-F238E27FC236}">
                <a16:creationId xmlns:a16="http://schemas.microsoft.com/office/drawing/2014/main" id="{E8B2EF6E-46D8-4768-B792-412432161230}"/>
              </a:ext>
            </a:extLst>
          </p:cNvPr>
          <p:cNvSpPr>
            <a:spLocks noChangeArrowheads="1"/>
          </p:cNvSpPr>
          <p:nvPr/>
        </p:nvSpPr>
        <p:spPr bwMode="auto">
          <a:xfrm>
            <a:off x="0" y="2189163"/>
            <a:ext cx="7088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Where convection rises sea floor spreading takes place</a:t>
            </a:r>
            <a:r>
              <a:rPr lang="en-US" altLang="it-IT" sz="2400">
                <a:latin typeface="Calibri" panose="020F0502020204030204" pitchFamily="34" charset="0"/>
                <a:cs typeface="Times New Roman" panose="02020603050405020304" pitchFamily="18" charset="0"/>
              </a:rPr>
              <a:t>.</a:t>
            </a:r>
            <a:endParaRPr lang="en-CA" altLang="it-IT" sz="2400">
              <a:latin typeface="Calibri" panose="020F0502020204030204" pitchFamily="34" charset="0"/>
              <a:cs typeface="Times New Roman" panose="02020603050405020304" pitchFamily="18" charset="0"/>
            </a:endParaRPr>
          </a:p>
        </p:txBody>
      </p:sp>
      <p:sp>
        <p:nvSpPr>
          <p:cNvPr id="52228" name="Rectangle 4">
            <a:extLst>
              <a:ext uri="{FF2B5EF4-FFF2-40B4-BE49-F238E27FC236}">
                <a16:creationId xmlns:a16="http://schemas.microsoft.com/office/drawing/2014/main" id="{9A7825DB-16CB-4A1A-86A5-191D4A1DE89E}"/>
              </a:ext>
            </a:extLst>
          </p:cNvPr>
          <p:cNvSpPr>
            <a:spLocks noChangeArrowheads="1"/>
          </p:cNvSpPr>
          <p:nvPr/>
        </p:nvSpPr>
        <p:spPr bwMode="auto">
          <a:xfrm>
            <a:off x="0" y="270668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Where the convection cells descend they drag crust down, causing subduction.</a:t>
            </a:r>
            <a:endParaRPr lang="en-CA" altLang="it-IT" sz="2400" b="0">
              <a:latin typeface="Calibri" panose="020F0502020204030204" pitchFamily="34" charset="0"/>
              <a:cs typeface="Times New Roman" panose="02020603050405020304" pitchFamily="18" charset="0"/>
            </a:endParaRPr>
          </a:p>
        </p:txBody>
      </p:sp>
      <p:pic>
        <p:nvPicPr>
          <p:cNvPr id="52229" name="Picture 6" descr="convection">
            <a:extLst>
              <a:ext uri="{FF2B5EF4-FFF2-40B4-BE49-F238E27FC236}">
                <a16:creationId xmlns:a16="http://schemas.microsoft.com/office/drawing/2014/main" id="{C0D7B41A-FB62-4C3D-A176-98A7E812E2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6813" y="3500438"/>
            <a:ext cx="677703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7">
            <a:extLst>
              <a:ext uri="{FF2B5EF4-FFF2-40B4-BE49-F238E27FC236}">
                <a16:creationId xmlns:a16="http://schemas.microsoft.com/office/drawing/2014/main" id="{03A56A9D-6CC4-47C9-BC83-F128A55AE431}"/>
              </a:ext>
            </a:extLst>
          </p:cNvPr>
          <p:cNvSpPr txBox="1">
            <a:spLocks noChangeArrowheads="1"/>
          </p:cNvSpPr>
          <p:nvPr/>
        </p:nvSpPr>
        <p:spPr bwMode="auto">
          <a:xfrm>
            <a:off x="2914650" y="923925"/>
            <a:ext cx="2944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800" b="0">
                <a:latin typeface="Calibri" panose="020F0502020204030204" pitchFamily="34" charset="0"/>
              </a:rPr>
              <a:t>Mantle Convection</a:t>
            </a:r>
            <a:endParaRPr lang="en-CA" altLang="it-IT" sz="2800" b="0">
              <a:latin typeface="Calibri" panose="020F0502020204030204" pitchFamily="34" charset="0"/>
            </a:endParaRPr>
          </a:p>
        </p:txBody>
      </p:sp>
      <p:sp>
        <p:nvSpPr>
          <p:cNvPr id="52231" name="TextBox 1">
            <a:extLst>
              <a:ext uri="{FF2B5EF4-FFF2-40B4-BE49-F238E27FC236}">
                <a16:creationId xmlns:a16="http://schemas.microsoft.com/office/drawing/2014/main" id="{38897270-AAD0-4710-AEA4-0CAA3874A51C}"/>
              </a:ext>
            </a:extLst>
          </p:cNvPr>
          <p:cNvSpPr txBox="1">
            <a:spLocks noChangeArrowheads="1"/>
          </p:cNvSpPr>
          <p:nvPr/>
        </p:nvSpPr>
        <p:spPr bwMode="auto">
          <a:xfrm>
            <a:off x="0" y="6457950"/>
            <a:ext cx="418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hlinkClick r:id="rId4"/>
              </a:rPr>
              <a:t>http://web.gps.caltech.edu/~gurnis/Movies/movies-more.html</a:t>
            </a:r>
            <a:endParaRPr lang="it-IT" altLang="it-IT" sz="1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9">
            <a:extLst>
              <a:ext uri="{FF2B5EF4-FFF2-40B4-BE49-F238E27FC236}">
                <a16:creationId xmlns:a16="http://schemas.microsoft.com/office/drawing/2014/main" id="{8416C31E-D9C4-40E3-84FC-90B76C34BFD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CDDA68B-D0F2-44CF-9B06-C5F6C3D71ABD}" type="slidenum">
              <a:rPr lang="it-IT" altLang="it-IT" sz="1400" b="1" smtClean="0"/>
              <a:pPr>
                <a:spcBef>
                  <a:spcPct val="0"/>
                </a:spcBef>
                <a:buFontTx/>
                <a:buNone/>
              </a:pPr>
              <a:t>32</a:t>
            </a:fld>
            <a:endParaRPr lang="it-IT" altLang="it-IT" sz="1400" b="1"/>
          </a:p>
        </p:txBody>
      </p:sp>
      <p:pic>
        <p:nvPicPr>
          <p:cNvPr id="54275" name="Picture 4" descr="mantle_convection">
            <a:extLst>
              <a:ext uri="{FF2B5EF4-FFF2-40B4-BE49-F238E27FC236}">
                <a16:creationId xmlns:a16="http://schemas.microsoft.com/office/drawing/2014/main" id="{B3C57767-D62B-47EA-BF0A-5031055B3A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313" y="1484313"/>
            <a:ext cx="65754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convectionschematic">
            <a:extLst>
              <a:ext uri="{FF2B5EF4-FFF2-40B4-BE49-F238E27FC236}">
                <a16:creationId xmlns:a16="http://schemas.microsoft.com/office/drawing/2014/main" id="{6D90B1F7-405A-4261-A06B-04E706852D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80225" y="2667000"/>
            <a:ext cx="196532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E36A35A1-E966-4D8A-92A8-6B3D95CCD072}"/>
              </a:ext>
            </a:extLst>
          </p:cNvPr>
          <p:cNvSpPr>
            <a:spLocks noGrp="1" noChangeArrowheads="1"/>
          </p:cNvSpPr>
          <p:nvPr>
            <p:ph type="title"/>
          </p:nvPr>
        </p:nvSpPr>
        <p:spPr>
          <a:xfrm>
            <a:off x="-228600" y="744538"/>
            <a:ext cx="8694738" cy="841375"/>
          </a:xfrm>
        </p:spPr>
        <p:txBody>
          <a:bodyPr>
            <a:normAutofit/>
          </a:bodyPr>
          <a:lstStyle/>
          <a:p>
            <a:pPr eaLnBrk="1" hangingPunct="1">
              <a:defRPr/>
            </a:pPr>
            <a:r>
              <a:rPr lang="it-IT" sz="2800" b="1" dirty="0">
                <a:latin typeface="+mn-lt"/>
              </a:rPr>
              <a:t>Placche tettoniche</a:t>
            </a:r>
            <a:endParaRPr lang="hr-HR" sz="2800" b="1" dirty="0">
              <a:latin typeface="+mn-lt"/>
            </a:endParaRPr>
          </a:p>
        </p:txBody>
      </p:sp>
      <p:sp>
        <p:nvSpPr>
          <p:cNvPr id="7" name="Content Placeholder 2">
            <a:extLst>
              <a:ext uri="{FF2B5EF4-FFF2-40B4-BE49-F238E27FC236}">
                <a16:creationId xmlns:a16="http://schemas.microsoft.com/office/drawing/2014/main" id="{0086A1D7-4B14-4093-B669-BB747C504E8E}"/>
              </a:ext>
            </a:extLst>
          </p:cNvPr>
          <p:cNvSpPr txBox="1">
            <a:spLocks/>
          </p:cNvSpPr>
          <p:nvPr/>
        </p:nvSpPr>
        <p:spPr>
          <a:xfrm>
            <a:off x="1076325" y="4346575"/>
            <a:ext cx="7886700" cy="536575"/>
          </a:xfrm>
          <a:prstGeom prst="rect">
            <a:avLst/>
          </a:prstGeom>
        </p:spPr>
        <p:txBody>
          <a:bodyPr lIns="82944" tIns="41472" rIns="82944" bIns="41472">
            <a:normAutofit/>
          </a:bodyPr>
          <a:lstStyle/>
          <a:p>
            <a:pPr algn="ctr" defTabSz="829452" eaLnBrk="1" fontAlgn="auto" hangingPunct="1">
              <a:lnSpc>
                <a:spcPct val="90000"/>
              </a:lnSpc>
              <a:spcBef>
                <a:spcPts val="907"/>
              </a:spcBef>
              <a:spcAft>
                <a:spcPts val="0"/>
              </a:spcAft>
              <a:defRPr/>
            </a:pPr>
            <a:endParaRPr lang="it-IT" sz="2177" b="0" dirty="0">
              <a:latin typeface="+mn-lt"/>
            </a:endParaRPr>
          </a:p>
        </p:txBody>
      </p:sp>
      <p:pic>
        <p:nvPicPr>
          <p:cNvPr id="55300" name="Picture 8">
            <a:extLst>
              <a:ext uri="{FF2B5EF4-FFF2-40B4-BE49-F238E27FC236}">
                <a16:creationId xmlns:a16="http://schemas.microsoft.com/office/drawing/2014/main" id="{58646A19-363F-4087-BE5D-911E05FA43FB}"/>
              </a:ext>
            </a:extLst>
          </p:cNvPr>
          <p:cNvPicPr>
            <a:picLocks noChangeAspect="1"/>
          </p:cNvPicPr>
          <p:nvPr/>
        </p:nvPicPr>
        <p:blipFill>
          <a:blip r:embed="rId2" cstate="screen">
            <a:extLst>
              <a:ext uri="{28A0092B-C50C-407E-A947-70E740481C1C}">
                <a14:useLocalDpi xmlns:a14="http://schemas.microsoft.com/office/drawing/2010/main"/>
              </a:ext>
            </a:extLst>
          </a:blip>
          <a:srcRect l="3453" r="2052" b="1521"/>
          <a:stretch>
            <a:fillRect/>
          </a:stretch>
        </p:blipFill>
        <p:spPr bwMode="auto">
          <a:xfrm>
            <a:off x="4502150" y="3670300"/>
            <a:ext cx="32893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a:extLst>
              <a:ext uri="{FF2B5EF4-FFF2-40B4-BE49-F238E27FC236}">
                <a16:creationId xmlns:a16="http://schemas.microsoft.com/office/drawing/2014/main" id="{CF1DCBF9-C383-43E6-91C6-5730A00146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213" y="3756025"/>
            <a:ext cx="171926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B8324ED7-E1E3-43BC-B920-E102478C73A6}"/>
              </a:ext>
            </a:extLst>
          </p:cNvPr>
          <p:cNvSpPr/>
          <p:nvPr/>
        </p:nvSpPr>
        <p:spPr>
          <a:xfrm>
            <a:off x="165100" y="1417638"/>
            <a:ext cx="5683250" cy="2325687"/>
          </a:xfrm>
          <a:prstGeom prst="rect">
            <a:avLst/>
          </a:prstGeom>
        </p:spPr>
        <p:txBody>
          <a:bodyPr>
            <a:spAutoFit/>
          </a:bodyPr>
          <a:lstStyle/>
          <a:p>
            <a:pPr algn="just">
              <a:defRPr/>
            </a:pPr>
            <a:r>
              <a:rPr lang="it-IT" sz="1814" dirty="0"/>
              <a:t>La Terra è ritagliata in numerosi frammenti, chiamati placche litosferiche, la si può paragonare a un grande puzzle sferico. Le “tessere” di questo mosaico, dai contorni irregolari, non sono immobili ma si muovono. Le placche litosferiche, come zattere affiancate l’una all’altra, galleggiano sul sottostante mantello sospinte dai moti convettivi prodotti dal calore interno del pianeta. </a:t>
            </a:r>
          </a:p>
        </p:txBody>
      </p:sp>
      <p:pic>
        <p:nvPicPr>
          <p:cNvPr id="55303" name="Picture 1" descr="C:\Users\Antonella\Desktop\ASSEGNO 2015\presentazione Portogruaro\immagini\puzzleterra.jpg">
            <a:extLst>
              <a:ext uri="{FF2B5EF4-FFF2-40B4-BE49-F238E27FC236}">
                <a16:creationId xmlns:a16="http://schemas.microsoft.com/office/drawing/2014/main" id="{0C44FB03-4953-436A-B6ED-032E2DA2C3E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56363" y="1389063"/>
            <a:ext cx="19446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late tectonics">
            <a:hlinkClick r:id="" action="ppaction://media"/>
            <a:extLst>
              <a:ext uri="{FF2B5EF4-FFF2-40B4-BE49-F238E27FC236}">
                <a16:creationId xmlns:a16="http://schemas.microsoft.com/office/drawing/2014/main" id="{635DB48F-3237-4BF5-A75F-4758897BDAE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6313" y="1066800"/>
            <a:ext cx="7418387"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antleconvectionanimation1">
            <a:extLst>
              <a:ext uri="{FF2B5EF4-FFF2-40B4-BE49-F238E27FC236}">
                <a16:creationId xmlns:a16="http://schemas.microsoft.com/office/drawing/2014/main" id="{AE3A589E-C821-433D-B4F7-C291538960A9}"/>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68313" y="2165350"/>
            <a:ext cx="8135937"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4">
            <a:extLst>
              <a:ext uri="{FF2B5EF4-FFF2-40B4-BE49-F238E27FC236}">
                <a16:creationId xmlns:a16="http://schemas.microsoft.com/office/drawing/2014/main" id="{59F3529A-F7B6-49E5-9BE6-732A4A1073DD}"/>
              </a:ext>
            </a:extLst>
          </p:cNvPr>
          <p:cNvSpPr txBox="1">
            <a:spLocks noChangeArrowheads="1"/>
          </p:cNvSpPr>
          <p:nvPr/>
        </p:nvSpPr>
        <p:spPr bwMode="auto">
          <a:xfrm>
            <a:off x="2962275" y="1217613"/>
            <a:ext cx="33131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b="0">
                <a:latin typeface="Calibri" panose="020F0502020204030204" pitchFamily="34" charset="0"/>
              </a:rPr>
              <a:t>Mantle Convection</a:t>
            </a:r>
            <a:endParaRPr lang="en-CA" altLang="it-IT" b="0">
              <a:latin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9">
            <a:extLst>
              <a:ext uri="{FF2B5EF4-FFF2-40B4-BE49-F238E27FC236}">
                <a16:creationId xmlns:a16="http://schemas.microsoft.com/office/drawing/2014/main" id="{96672CF5-3E21-4A8D-9F22-40988F30B3F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4AAA69C-AC19-46EA-AF1C-03861E261B3E}" type="slidenum">
              <a:rPr lang="it-IT" altLang="it-IT" sz="1400" b="1" smtClean="0"/>
              <a:pPr>
                <a:spcBef>
                  <a:spcPct val="0"/>
                </a:spcBef>
                <a:buFontTx/>
                <a:buNone/>
              </a:pPr>
              <a:t>36</a:t>
            </a:fld>
            <a:endParaRPr lang="it-IT" altLang="it-IT" sz="1400" b="1"/>
          </a:p>
        </p:txBody>
      </p:sp>
      <p:pic>
        <p:nvPicPr>
          <p:cNvPr id="59395" name="Picture 4" descr="Pangea_animation_03">
            <a:extLst>
              <a:ext uri="{FF2B5EF4-FFF2-40B4-BE49-F238E27FC236}">
                <a16:creationId xmlns:a16="http://schemas.microsoft.com/office/drawing/2014/main" id="{BC9447AA-D1D2-41FC-B87C-9247F6BB544B}"/>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692275" y="1484313"/>
            <a:ext cx="621188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9">
            <a:extLst>
              <a:ext uri="{FF2B5EF4-FFF2-40B4-BE49-F238E27FC236}">
                <a16:creationId xmlns:a16="http://schemas.microsoft.com/office/drawing/2014/main" id="{10CECC29-BFEB-413D-BD26-AA6F396ED9B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A17F867-D404-4D72-9740-F677B2BA1FF7}" type="slidenum">
              <a:rPr lang="it-IT" altLang="it-IT" sz="1400" b="1" smtClean="0"/>
              <a:pPr>
                <a:spcBef>
                  <a:spcPct val="0"/>
                </a:spcBef>
                <a:buFontTx/>
                <a:buNone/>
              </a:pPr>
              <a:t>37</a:t>
            </a:fld>
            <a:endParaRPr lang="it-IT" altLang="it-IT" sz="1400" b="1"/>
          </a:p>
        </p:txBody>
      </p:sp>
      <p:pic>
        <p:nvPicPr>
          <p:cNvPr id="60419" name="Picture 4" descr="0000052c[1]">
            <a:extLst>
              <a:ext uri="{FF2B5EF4-FFF2-40B4-BE49-F238E27FC236}">
                <a16:creationId xmlns:a16="http://schemas.microsoft.com/office/drawing/2014/main" id="{48AD7783-A605-466E-8C82-0AEDB8DF4F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913" y="1412875"/>
            <a:ext cx="6443662"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000">
            <a:extLst>
              <a:ext uri="{FF2B5EF4-FFF2-40B4-BE49-F238E27FC236}">
                <a16:creationId xmlns:a16="http://schemas.microsoft.com/office/drawing/2014/main" id="{CB5859DD-93A7-4D5F-B63B-25D0D8B003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200">
            <a:extLst>
              <a:ext uri="{FF2B5EF4-FFF2-40B4-BE49-F238E27FC236}">
                <a16:creationId xmlns:a16="http://schemas.microsoft.com/office/drawing/2014/main" id="{E86A632F-B34B-4E05-B67D-038EE58CFC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a:extLst>
              <a:ext uri="{FF2B5EF4-FFF2-40B4-BE49-F238E27FC236}">
                <a16:creationId xmlns:a16="http://schemas.microsoft.com/office/drawing/2014/main" id="{305F2750-55C3-4B32-89EF-49D3BB1EEAD4}"/>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7">
            <a:extLst>
              <a:ext uri="{FF2B5EF4-FFF2-40B4-BE49-F238E27FC236}">
                <a16:creationId xmlns:a16="http://schemas.microsoft.com/office/drawing/2014/main" id="{067FC877-D6D7-473F-9571-084A0E8EB08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DDCCD36-24E6-4EB3-86FA-9F893F86694F}" type="slidenum">
              <a:rPr lang="it-IT" altLang="it-IT" sz="1400" smtClean="0"/>
              <a:pPr>
                <a:spcBef>
                  <a:spcPct val="0"/>
                </a:spcBef>
                <a:buFontTx/>
                <a:buNone/>
              </a:pPr>
              <a:t>4</a:t>
            </a:fld>
            <a:endParaRPr lang="it-IT" altLang="it-IT" sz="1400"/>
          </a:p>
        </p:txBody>
      </p:sp>
      <p:pic>
        <p:nvPicPr>
          <p:cNvPr id="6147" name="Picture 2">
            <a:extLst>
              <a:ext uri="{FF2B5EF4-FFF2-40B4-BE49-F238E27FC236}">
                <a16:creationId xmlns:a16="http://schemas.microsoft.com/office/drawing/2014/main" id="{CDD80A8A-F655-46B5-8166-B8BBD95D627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68538" y="1041400"/>
            <a:ext cx="4319587"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190">
            <a:extLst>
              <a:ext uri="{FF2B5EF4-FFF2-40B4-BE49-F238E27FC236}">
                <a16:creationId xmlns:a16="http://schemas.microsoft.com/office/drawing/2014/main" id="{BE536626-7A00-43A5-9DFE-4759EF918D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12800"/>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a:extLst>
              <a:ext uri="{FF2B5EF4-FFF2-40B4-BE49-F238E27FC236}">
                <a16:creationId xmlns:a16="http://schemas.microsoft.com/office/drawing/2014/main" id="{DA6627B0-C660-4CC4-B640-416974371CA7}"/>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180">
            <a:extLst>
              <a:ext uri="{FF2B5EF4-FFF2-40B4-BE49-F238E27FC236}">
                <a16:creationId xmlns:a16="http://schemas.microsoft.com/office/drawing/2014/main" id="{3A963162-81E4-446A-A1ED-F988A97558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22325"/>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a:extLst>
              <a:ext uri="{FF2B5EF4-FFF2-40B4-BE49-F238E27FC236}">
                <a16:creationId xmlns:a16="http://schemas.microsoft.com/office/drawing/2014/main" id="{FE98358D-11E9-4A45-9831-95D2006D4645}"/>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170">
            <a:extLst>
              <a:ext uri="{FF2B5EF4-FFF2-40B4-BE49-F238E27FC236}">
                <a16:creationId xmlns:a16="http://schemas.microsoft.com/office/drawing/2014/main" id="{D3488A91-3D00-4CB9-863B-787F8F22B3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22325"/>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a:extLst>
              <a:ext uri="{FF2B5EF4-FFF2-40B4-BE49-F238E27FC236}">
                <a16:creationId xmlns:a16="http://schemas.microsoft.com/office/drawing/2014/main" id="{A8967B77-1EB5-4233-A886-D5CBB07510DB}"/>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160">
            <a:extLst>
              <a:ext uri="{FF2B5EF4-FFF2-40B4-BE49-F238E27FC236}">
                <a16:creationId xmlns:a16="http://schemas.microsoft.com/office/drawing/2014/main" id="{36BCC398-D9E2-4652-B893-15A49C48DA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a:extLst>
              <a:ext uri="{FF2B5EF4-FFF2-40B4-BE49-F238E27FC236}">
                <a16:creationId xmlns:a16="http://schemas.microsoft.com/office/drawing/2014/main" id="{D88F02A2-0A7C-451D-B494-AA2646F7D216}"/>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150">
            <a:extLst>
              <a:ext uri="{FF2B5EF4-FFF2-40B4-BE49-F238E27FC236}">
                <a16:creationId xmlns:a16="http://schemas.microsoft.com/office/drawing/2014/main" id="{A397517D-484B-43E6-A986-4FD604E6AE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22325"/>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a:extLst>
              <a:ext uri="{FF2B5EF4-FFF2-40B4-BE49-F238E27FC236}">
                <a16:creationId xmlns:a16="http://schemas.microsoft.com/office/drawing/2014/main" id="{5D117D24-DEBE-4F94-8457-B665AD0E139F}"/>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140">
            <a:extLst>
              <a:ext uri="{FF2B5EF4-FFF2-40B4-BE49-F238E27FC236}">
                <a16:creationId xmlns:a16="http://schemas.microsoft.com/office/drawing/2014/main" id="{FF2C94EA-E33D-45D3-BDC8-01C690D151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a:extLst>
              <a:ext uri="{FF2B5EF4-FFF2-40B4-BE49-F238E27FC236}">
                <a16:creationId xmlns:a16="http://schemas.microsoft.com/office/drawing/2014/main" id="{2D265864-5BA0-4721-9E11-7505E07B1C6A}"/>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130">
            <a:extLst>
              <a:ext uri="{FF2B5EF4-FFF2-40B4-BE49-F238E27FC236}">
                <a16:creationId xmlns:a16="http://schemas.microsoft.com/office/drawing/2014/main" id="{CA9EF33D-6577-498A-B776-428EFCB3C1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14388"/>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a:extLst>
              <a:ext uri="{FF2B5EF4-FFF2-40B4-BE49-F238E27FC236}">
                <a16:creationId xmlns:a16="http://schemas.microsoft.com/office/drawing/2014/main" id="{A90DBBFA-FAA4-4C2B-A122-38C52BAE4029}"/>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120">
            <a:extLst>
              <a:ext uri="{FF2B5EF4-FFF2-40B4-BE49-F238E27FC236}">
                <a16:creationId xmlns:a16="http://schemas.microsoft.com/office/drawing/2014/main" id="{FBFDF2BC-FCEC-42A9-843A-9BFB4864B5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a:extLst>
              <a:ext uri="{FF2B5EF4-FFF2-40B4-BE49-F238E27FC236}">
                <a16:creationId xmlns:a16="http://schemas.microsoft.com/office/drawing/2014/main" id="{EA587135-9132-4154-BAF9-6DDAFFAFB9FC}"/>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110">
            <a:extLst>
              <a:ext uri="{FF2B5EF4-FFF2-40B4-BE49-F238E27FC236}">
                <a16:creationId xmlns:a16="http://schemas.microsoft.com/office/drawing/2014/main" id="{FB277B5D-259B-4544-89C3-41E845D99C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4">
            <a:extLst>
              <a:ext uri="{FF2B5EF4-FFF2-40B4-BE49-F238E27FC236}">
                <a16:creationId xmlns:a16="http://schemas.microsoft.com/office/drawing/2014/main" id="{04910036-EF2A-4DD6-9085-51DA33C62FF5}"/>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100">
            <a:extLst>
              <a:ext uri="{FF2B5EF4-FFF2-40B4-BE49-F238E27FC236}">
                <a16:creationId xmlns:a16="http://schemas.microsoft.com/office/drawing/2014/main" id="{23A2114E-40D9-46E6-A3FC-432B8E9E31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a:extLst>
              <a:ext uri="{FF2B5EF4-FFF2-40B4-BE49-F238E27FC236}">
                <a16:creationId xmlns:a16="http://schemas.microsoft.com/office/drawing/2014/main" id="{FA6C96FC-A4E0-4657-80E2-33BBEE3099E4}"/>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Text Box 2">
            <a:extLst>
              <a:ext uri="{FF2B5EF4-FFF2-40B4-BE49-F238E27FC236}">
                <a16:creationId xmlns:a16="http://schemas.microsoft.com/office/drawing/2014/main" id="{3212BE2B-235B-47C3-9367-6754C02F68FE}"/>
              </a:ext>
            </a:extLst>
          </p:cNvPr>
          <p:cNvSpPr txBox="1">
            <a:spLocks noChangeArrowheads="1"/>
          </p:cNvSpPr>
          <p:nvPr/>
        </p:nvSpPr>
        <p:spPr bwMode="auto">
          <a:xfrm>
            <a:off x="1042988" y="1430338"/>
            <a:ext cx="71628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it-IT" sz="2400" b="0">
                <a:latin typeface="Calibri" panose="020F0502020204030204" pitchFamily="34" charset="0"/>
              </a:rPr>
              <a:t> There are matching fossil records that span across all of the continents</a:t>
            </a:r>
          </a:p>
          <a:p>
            <a:pPr>
              <a:spcBef>
                <a:spcPct val="50000"/>
              </a:spcBef>
            </a:pPr>
            <a:r>
              <a:rPr lang="en-US" altLang="it-IT" sz="2400" b="0">
                <a:latin typeface="Calibri" panose="020F0502020204030204" pitchFamily="34" charset="0"/>
              </a:rPr>
              <a:t> Without plate tectonics, this is hard to explain</a:t>
            </a:r>
          </a:p>
        </p:txBody>
      </p:sp>
      <p:pic>
        <p:nvPicPr>
          <p:cNvPr id="471044" name="Picture 4" descr="fossil_break">
            <a:extLst>
              <a:ext uri="{FF2B5EF4-FFF2-40B4-BE49-F238E27FC236}">
                <a16:creationId xmlns:a16="http://schemas.microsoft.com/office/drawing/2014/main" id="{893DCE96-BC14-4A9C-B81D-CAB16FD191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1050" y="2898775"/>
            <a:ext cx="4824413" cy="3705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045" name="Rectangle 5">
            <a:extLst>
              <a:ext uri="{FF2B5EF4-FFF2-40B4-BE49-F238E27FC236}">
                <a16:creationId xmlns:a16="http://schemas.microsoft.com/office/drawing/2014/main" id="{1C62713E-CFE8-4B5D-A9F3-ABF93FC7A66F}"/>
              </a:ext>
            </a:extLst>
          </p:cNvPr>
          <p:cNvSpPr>
            <a:spLocks noChangeArrowheads="1"/>
          </p:cNvSpPr>
          <p:nvPr/>
        </p:nvSpPr>
        <p:spPr bwMode="auto">
          <a:xfrm>
            <a:off x="684213" y="809625"/>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Fossil Record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dissolve">
                                      <p:cBhvr>
                                        <p:cTn id="7" dur="500"/>
                                        <p:tgtEl>
                                          <p:spTgt spid="4710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1042">
                                            <p:txEl>
                                              <p:pRg st="0" end="0"/>
                                            </p:txEl>
                                          </p:spTgt>
                                        </p:tgtEl>
                                        <p:attrNameLst>
                                          <p:attrName>style.visibility</p:attrName>
                                        </p:attrNameLst>
                                      </p:cBhvr>
                                      <p:to>
                                        <p:strVal val="visible"/>
                                      </p:to>
                                    </p:set>
                                    <p:animEffect transition="in" filter="dissolve">
                                      <p:cBhvr>
                                        <p:cTn id="12" dur="500"/>
                                        <p:tgtEl>
                                          <p:spTgt spid="47104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71042">
                                            <p:txEl>
                                              <p:pRg st="1" end="1"/>
                                            </p:txEl>
                                          </p:spTgt>
                                        </p:tgtEl>
                                        <p:attrNameLst>
                                          <p:attrName>style.visibility</p:attrName>
                                        </p:attrNameLst>
                                      </p:cBhvr>
                                      <p:to>
                                        <p:strVal val="visible"/>
                                      </p:to>
                                    </p:set>
                                    <p:animEffect transition="in" filter="dissolve">
                                      <p:cBhvr>
                                        <p:cTn id="17" dur="500"/>
                                        <p:tgtEl>
                                          <p:spTgt spid="47104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71044"/>
                                        </p:tgtEl>
                                        <p:attrNameLst>
                                          <p:attrName>style.visibility</p:attrName>
                                        </p:attrNameLst>
                                      </p:cBhvr>
                                      <p:to>
                                        <p:strVal val="visible"/>
                                      </p:to>
                                    </p:set>
                                    <p:animEffect transition="in" filter="dissolve">
                                      <p:cBhvr>
                                        <p:cTn id="22" dur="500"/>
                                        <p:tgtEl>
                                          <p:spTgt spid="47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090">
            <a:extLst>
              <a:ext uri="{FF2B5EF4-FFF2-40B4-BE49-F238E27FC236}">
                <a16:creationId xmlns:a16="http://schemas.microsoft.com/office/drawing/2014/main" id="{AD6D8E14-17B2-47A0-A715-F9A59C8000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22325"/>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a:extLst>
              <a:ext uri="{FF2B5EF4-FFF2-40B4-BE49-F238E27FC236}">
                <a16:creationId xmlns:a16="http://schemas.microsoft.com/office/drawing/2014/main" id="{428C76BB-674F-427F-AD64-7A83711D3657}"/>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080">
            <a:extLst>
              <a:ext uri="{FF2B5EF4-FFF2-40B4-BE49-F238E27FC236}">
                <a16:creationId xmlns:a16="http://schemas.microsoft.com/office/drawing/2014/main" id="{29C95656-E944-4491-AC6F-A3D3E5990E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a:extLst>
              <a:ext uri="{FF2B5EF4-FFF2-40B4-BE49-F238E27FC236}">
                <a16:creationId xmlns:a16="http://schemas.microsoft.com/office/drawing/2014/main" id="{6E0BEFA4-1D04-4B32-AE4D-D579E24D6B74}"/>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070">
            <a:extLst>
              <a:ext uri="{FF2B5EF4-FFF2-40B4-BE49-F238E27FC236}">
                <a16:creationId xmlns:a16="http://schemas.microsoft.com/office/drawing/2014/main" id="{85837711-798D-469C-B27C-407604C969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22325"/>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a:extLst>
              <a:ext uri="{FF2B5EF4-FFF2-40B4-BE49-F238E27FC236}">
                <a16:creationId xmlns:a16="http://schemas.microsoft.com/office/drawing/2014/main" id="{157595C3-FEE5-48C4-A650-D40867ECAC8F}"/>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060">
            <a:extLst>
              <a:ext uri="{FF2B5EF4-FFF2-40B4-BE49-F238E27FC236}">
                <a16:creationId xmlns:a16="http://schemas.microsoft.com/office/drawing/2014/main" id="{B9254E80-C37C-431E-BEE6-2D047370FC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2391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a:extLst>
              <a:ext uri="{FF2B5EF4-FFF2-40B4-BE49-F238E27FC236}">
                <a16:creationId xmlns:a16="http://schemas.microsoft.com/office/drawing/2014/main" id="{C2F90557-50E3-4E84-B3A8-87F653EAEF1A}"/>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050">
            <a:extLst>
              <a:ext uri="{FF2B5EF4-FFF2-40B4-BE49-F238E27FC236}">
                <a16:creationId xmlns:a16="http://schemas.microsoft.com/office/drawing/2014/main" id="{2754EE6C-09E3-491E-809F-EF89E0C9E7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302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a:extLst>
              <a:ext uri="{FF2B5EF4-FFF2-40B4-BE49-F238E27FC236}">
                <a16:creationId xmlns:a16="http://schemas.microsoft.com/office/drawing/2014/main" id="{62CCE8BD-34DE-422A-9B31-41D7894E913B}"/>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040">
            <a:extLst>
              <a:ext uri="{FF2B5EF4-FFF2-40B4-BE49-F238E27FC236}">
                <a16:creationId xmlns:a16="http://schemas.microsoft.com/office/drawing/2014/main" id="{003BD54A-53D7-4B45-A158-D09F11360F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04863"/>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a:extLst>
              <a:ext uri="{FF2B5EF4-FFF2-40B4-BE49-F238E27FC236}">
                <a16:creationId xmlns:a16="http://schemas.microsoft.com/office/drawing/2014/main" id="{C178C9A6-C3C0-4626-ADE4-60B19FF346CE}"/>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030">
            <a:extLst>
              <a:ext uri="{FF2B5EF4-FFF2-40B4-BE49-F238E27FC236}">
                <a16:creationId xmlns:a16="http://schemas.microsoft.com/office/drawing/2014/main" id="{773BA9D3-9555-47CA-91D8-5D365444C4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14388"/>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a:extLst>
              <a:ext uri="{FF2B5EF4-FFF2-40B4-BE49-F238E27FC236}">
                <a16:creationId xmlns:a16="http://schemas.microsoft.com/office/drawing/2014/main" id="{469BB311-959B-4363-9106-5F5F8C96C5C1}"/>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020">
            <a:extLst>
              <a:ext uri="{FF2B5EF4-FFF2-40B4-BE49-F238E27FC236}">
                <a16:creationId xmlns:a16="http://schemas.microsoft.com/office/drawing/2014/main" id="{82E778D4-C025-46E9-8DF0-5E18AEABFE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22325"/>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a:extLst>
              <a:ext uri="{FF2B5EF4-FFF2-40B4-BE49-F238E27FC236}">
                <a16:creationId xmlns:a16="http://schemas.microsoft.com/office/drawing/2014/main" id="{A6A19844-F314-4751-A2E1-3828C08AA753}"/>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010">
            <a:extLst>
              <a:ext uri="{FF2B5EF4-FFF2-40B4-BE49-F238E27FC236}">
                <a16:creationId xmlns:a16="http://schemas.microsoft.com/office/drawing/2014/main" id="{297CB4D3-281E-4B13-8385-BC20D81AEB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075" y="814388"/>
            <a:ext cx="870426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a:extLst>
              <a:ext uri="{FF2B5EF4-FFF2-40B4-BE49-F238E27FC236}">
                <a16:creationId xmlns:a16="http://schemas.microsoft.com/office/drawing/2014/main" id="{60D5403F-13E8-4E01-8B35-0D508D655503}"/>
              </a:ext>
            </a:extLst>
          </p:cNvPr>
          <p:cNvSpPr>
            <a:spLocks noChangeArrowheads="1"/>
          </p:cNvSpPr>
          <p:nvPr/>
        </p:nvSpPr>
        <p:spPr bwMode="auto">
          <a:xfrm>
            <a:off x="8610600" y="6019800"/>
            <a:ext cx="228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advTm="1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000">
            <a:extLst>
              <a:ext uri="{FF2B5EF4-FFF2-40B4-BE49-F238E27FC236}">
                <a16:creationId xmlns:a16="http://schemas.microsoft.com/office/drawing/2014/main" id="{2B812DE8-9895-4370-B066-618C492F30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814388"/>
            <a:ext cx="86979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4" name="Picture 2">
            <a:extLst>
              <a:ext uri="{FF2B5EF4-FFF2-40B4-BE49-F238E27FC236}">
                <a16:creationId xmlns:a16="http://schemas.microsoft.com/office/drawing/2014/main" id="{10B343FF-931C-4432-A2E6-6D68519BD0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9350" y="2873375"/>
            <a:ext cx="7138988"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995" name="Text Box 3">
            <a:extLst>
              <a:ext uri="{FF2B5EF4-FFF2-40B4-BE49-F238E27FC236}">
                <a16:creationId xmlns:a16="http://schemas.microsoft.com/office/drawing/2014/main" id="{97A8CAB4-C8E8-4627-916B-DC381DB04C53}"/>
              </a:ext>
            </a:extLst>
          </p:cNvPr>
          <p:cNvSpPr txBox="1">
            <a:spLocks noChangeArrowheads="1"/>
          </p:cNvSpPr>
          <p:nvPr/>
        </p:nvSpPr>
        <p:spPr bwMode="auto">
          <a:xfrm>
            <a:off x="1143000" y="1600200"/>
            <a:ext cx="716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400" b="0">
                <a:latin typeface="Calibri" panose="020F0502020204030204" pitchFamily="34" charset="0"/>
              </a:rPr>
              <a:t> The fossil record had revealed that the geology and paleontology match on opposite sides of the Atlantic Ocean</a:t>
            </a:r>
          </a:p>
        </p:txBody>
      </p:sp>
      <p:sp>
        <p:nvSpPr>
          <p:cNvPr id="468996" name="Rectangle 4">
            <a:extLst>
              <a:ext uri="{FF2B5EF4-FFF2-40B4-BE49-F238E27FC236}">
                <a16:creationId xmlns:a16="http://schemas.microsoft.com/office/drawing/2014/main" id="{6E245904-55AC-413B-BDA5-8013ADC31002}"/>
              </a:ext>
            </a:extLst>
          </p:cNvPr>
          <p:cNvSpPr>
            <a:spLocks noChangeArrowheads="1"/>
          </p:cNvSpPr>
          <p:nvPr/>
        </p:nvSpPr>
        <p:spPr bwMode="auto">
          <a:xfrm>
            <a:off x="684213" y="84455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Fossil Record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8996"/>
                                        </p:tgtEl>
                                        <p:attrNameLst>
                                          <p:attrName>style.visibility</p:attrName>
                                        </p:attrNameLst>
                                      </p:cBhvr>
                                      <p:to>
                                        <p:strVal val="visible"/>
                                      </p:to>
                                    </p:set>
                                    <p:animEffect transition="in" filter="dissolve">
                                      <p:cBhvr>
                                        <p:cTn id="7" dur="500"/>
                                        <p:tgtEl>
                                          <p:spTgt spid="468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8995">
                                            <p:txEl>
                                              <p:pRg st="0" end="0"/>
                                            </p:txEl>
                                          </p:spTgt>
                                        </p:tgtEl>
                                        <p:attrNameLst>
                                          <p:attrName>style.visibility</p:attrName>
                                        </p:attrNameLst>
                                      </p:cBhvr>
                                      <p:to>
                                        <p:strVal val="visible"/>
                                      </p:to>
                                    </p:set>
                                    <p:animEffect transition="in" filter="dissolve">
                                      <p:cBhvr>
                                        <p:cTn id="12" dur="500"/>
                                        <p:tgtEl>
                                          <p:spTgt spid="46899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68994"/>
                                        </p:tgtEl>
                                        <p:attrNameLst>
                                          <p:attrName>style.visibility</p:attrName>
                                        </p:attrNameLst>
                                      </p:cBhvr>
                                      <p:to>
                                        <p:strVal val="visible"/>
                                      </p:to>
                                    </p:set>
                                    <p:animEffect transition="in" filter="dissolve">
                                      <p:cBhvr>
                                        <p:cTn id="17" dur="500"/>
                                        <p:tgtEl>
                                          <p:spTgt spid="468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a:extLst>
              <a:ext uri="{FF2B5EF4-FFF2-40B4-BE49-F238E27FC236}">
                <a16:creationId xmlns:a16="http://schemas.microsoft.com/office/drawing/2014/main" id="{3AC341F1-465C-4E0F-8435-0FC123DD0E7E}"/>
              </a:ext>
            </a:extLst>
          </p:cNvPr>
          <p:cNvSpPr>
            <a:spLocks noChangeArrowheads="1"/>
          </p:cNvSpPr>
          <p:nvPr/>
        </p:nvSpPr>
        <p:spPr bwMode="auto">
          <a:xfrm>
            <a:off x="0" y="9239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a:latin typeface="Calibri" panose="020F0502020204030204" pitchFamily="34" charset="0"/>
                <a:ea typeface="ＭＳ Ｐゴシック" panose="020B0600070205080204" pitchFamily="34" charset="-128"/>
              </a:rPr>
              <a:t>Plate tectonics: Earth structure and plate geometry</a:t>
            </a:r>
            <a:r>
              <a:rPr lang="en-US" altLang="it-IT" b="0">
                <a:latin typeface="Calibri" panose="020F0502020204030204" pitchFamily="34" charset="0"/>
                <a:ea typeface="ＭＳ Ｐゴシック" panose="020B0600070205080204" pitchFamily="34" charset="-128"/>
              </a:rPr>
              <a:t> </a:t>
            </a:r>
          </a:p>
        </p:txBody>
      </p:sp>
      <p:sp>
        <p:nvSpPr>
          <p:cNvPr id="106499" name="Rectangle 5">
            <a:extLst>
              <a:ext uri="{FF2B5EF4-FFF2-40B4-BE49-F238E27FC236}">
                <a16:creationId xmlns:a16="http://schemas.microsoft.com/office/drawing/2014/main" id="{31DFE072-0D45-42AB-8B1A-D5E6C60B4FD3}"/>
              </a:ext>
            </a:extLst>
          </p:cNvPr>
          <p:cNvSpPr>
            <a:spLocks noChangeArrowheads="1"/>
          </p:cNvSpPr>
          <p:nvPr/>
        </p:nvSpPr>
        <p:spPr bwMode="auto">
          <a:xfrm>
            <a:off x="179388" y="1627188"/>
            <a:ext cx="8785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0">
                <a:latin typeface="Calibri" panose="020F0502020204030204" pitchFamily="34" charset="0"/>
                <a:ea typeface="ＭＳ Ｐゴシック" panose="020B0600070205080204" pitchFamily="34" charset="-128"/>
              </a:rPr>
              <a:t>Plate tectonics - a theory that explains the function of the upper most layer of the planet.</a:t>
            </a:r>
          </a:p>
        </p:txBody>
      </p:sp>
      <p:grpSp>
        <p:nvGrpSpPr>
          <p:cNvPr id="106500" name="Group 9">
            <a:extLst>
              <a:ext uri="{FF2B5EF4-FFF2-40B4-BE49-F238E27FC236}">
                <a16:creationId xmlns:a16="http://schemas.microsoft.com/office/drawing/2014/main" id="{AE8A9D8F-C387-4D75-8753-012A1FA8B4E5}"/>
              </a:ext>
            </a:extLst>
          </p:cNvPr>
          <p:cNvGrpSpPr>
            <a:grpSpLocks/>
          </p:cNvGrpSpPr>
          <p:nvPr/>
        </p:nvGrpSpPr>
        <p:grpSpPr bwMode="auto">
          <a:xfrm>
            <a:off x="179388" y="2359025"/>
            <a:ext cx="8569325" cy="4316413"/>
            <a:chOff x="113" y="1298"/>
            <a:chExt cx="5398" cy="2907"/>
          </a:xfrm>
        </p:grpSpPr>
        <p:sp>
          <p:nvSpPr>
            <p:cNvPr id="106502" name="Rectangle 6">
              <a:extLst>
                <a:ext uri="{FF2B5EF4-FFF2-40B4-BE49-F238E27FC236}">
                  <a16:creationId xmlns:a16="http://schemas.microsoft.com/office/drawing/2014/main" id="{BE0FFAF4-C107-4557-8455-0E87E49D0220}"/>
                </a:ext>
              </a:extLst>
            </p:cNvPr>
            <p:cNvSpPr>
              <a:spLocks noChangeArrowheads="1"/>
            </p:cNvSpPr>
            <p:nvPr/>
          </p:nvSpPr>
          <p:spPr bwMode="auto">
            <a:xfrm>
              <a:off x="113" y="1298"/>
              <a:ext cx="539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solidFill>
                    <a:schemeClr val="tx2"/>
                  </a:solidFill>
                  <a:latin typeface="Calibri" panose="020F0502020204030204" pitchFamily="34" charset="0"/>
                  <a:ea typeface="ＭＳ Ｐゴシック" panose="020B0600070205080204" pitchFamily="34" charset="-128"/>
                </a:rPr>
                <a:t>Earth structure: The main units</a:t>
              </a:r>
            </a:p>
          </p:txBody>
        </p:sp>
        <p:pic>
          <p:nvPicPr>
            <p:cNvPr id="106503" name="Picture 7" descr="earth_structure">
              <a:extLst>
                <a:ext uri="{FF2B5EF4-FFF2-40B4-BE49-F238E27FC236}">
                  <a16:creationId xmlns:a16="http://schemas.microsoft.com/office/drawing/2014/main" id="{AD313DCC-36E7-45CB-9291-B105469607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4" y="1666"/>
              <a:ext cx="2753" cy="25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06501" name="Rectangle 8">
            <a:extLst>
              <a:ext uri="{FF2B5EF4-FFF2-40B4-BE49-F238E27FC236}">
                <a16:creationId xmlns:a16="http://schemas.microsoft.com/office/drawing/2014/main" id="{684C7B3C-2B76-4B0C-A25E-8EAE60C0A1CE}"/>
              </a:ext>
            </a:extLst>
          </p:cNvPr>
          <p:cNvSpPr>
            <a:spLocks noChangeArrowheads="1"/>
          </p:cNvSpPr>
          <p:nvPr/>
        </p:nvSpPr>
        <p:spPr bwMode="auto">
          <a:xfrm>
            <a:off x="611188" y="3298825"/>
            <a:ext cx="1984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a:solidFill>
                  <a:srgbClr val="CC3300"/>
                </a:solidFill>
                <a:latin typeface="Calibri" panose="020F0502020204030204" pitchFamily="34" charset="0"/>
                <a:ea typeface="ＭＳ Ｐゴシック" panose="020B0600070205080204" pitchFamily="34" charset="-128"/>
              </a:rPr>
              <a:t>Compositional:</a:t>
            </a:r>
          </a:p>
          <a:p>
            <a:pPr>
              <a:spcBef>
                <a:spcPct val="0"/>
              </a:spcBef>
            </a:pPr>
            <a:r>
              <a:rPr lang="en-US" altLang="it-IT" sz="2000">
                <a:solidFill>
                  <a:srgbClr val="CC3300"/>
                </a:solidFill>
                <a:latin typeface="Calibri" panose="020F0502020204030204" pitchFamily="34" charset="0"/>
                <a:ea typeface="ＭＳ Ｐゴシック" panose="020B0600070205080204" pitchFamily="34" charset="-128"/>
              </a:rPr>
              <a:t> Crust</a:t>
            </a:r>
          </a:p>
          <a:p>
            <a:pPr>
              <a:spcBef>
                <a:spcPct val="0"/>
              </a:spcBef>
            </a:pPr>
            <a:r>
              <a:rPr lang="en-US" altLang="it-IT" sz="2000">
                <a:solidFill>
                  <a:srgbClr val="CC3300"/>
                </a:solidFill>
                <a:latin typeface="Calibri" panose="020F0502020204030204" pitchFamily="34" charset="0"/>
                <a:ea typeface="ＭＳ Ｐゴシック" panose="020B0600070205080204" pitchFamily="34" charset="-128"/>
              </a:rPr>
              <a:t> Mantle</a:t>
            </a:r>
          </a:p>
          <a:p>
            <a:pPr>
              <a:spcBef>
                <a:spcPct val="0"/>
              </a:spcBef>
            </a:pPr>
            <a:r>
              <a:rPr lang="en-US" altLang="it-IT" sz="2000">
                <a:solidFill>
                  <a:srgbClr val="CC3300"/>
                </a:solidFill>
                <a:latin typeface="Calibri" panose="020F0502020204030204" pitchFamily="34" charset="0"/>
                <a:ea typeface="ＭＳ Ｐゴシック" panose="020B0600070205080204" pitchFamily="34" charset="-128"/>
              </a:rPr>
              <a:t> Core</a:t>
            </a:r>
          </a:p>
          <a:p>
            <a:pPr>
              <a:spcBef>
                <a:spcPct val="0"/>
              </a:spcBef>
            </a:pPr>
            <a:endParaRPr lang="en-US" altLang="it-IT" sz="2000">
              <a:solidFill>
                <a:srgbClr val="CC3300"/>
              </a:solidFill>
              <a:latin typeface="Calibri" panose="020F0502020204030204" pitchFamily="34" charset="0"/>
              <a:ea typeface="ＭＳ Ｐゴシック" panose="020B0600070205080204" pitchFamily="34" charset="-128"/>
            </a:endParaRPr>
          </a:p>
          <a:p>
            <a:pPr>
              <a:spcBef>
                <a:spcPct val="0"/>
              </a:spcBef>
              <a:buFontTx/>
              <a:buNone/>
            </a:pPr>
            <a:r>
              <a:rPr lang="en-US" altLang="it-IT" sz="2000">
                <a:solidFill>
                  <a:srgbClr val="CC3300"/>
                </a:solidFill>
                <a:latin typeface="Calibri" panose="020F0502020204030204" pitchFamily="34" charset="0"/>
                <a:ea typeface="ＭＳ Ｐゴシック" panose="020B0600070205080204" pitchFamily="34" charset="-128"/>
              </a:rPr>
              <a:t>Rheological:</a:t>
            </a:r>
          </a:p>
          <a:p>
            <a:pPr>
              <a:spcBef>
                <a:spcPct val="0"/>
              </a:spcBef>
            </a:pPr>
            <a:r>
              <a:rPr lang="en-US" altLang="it-IT" sz="2000">
                <a:solidFill>
                  <a:srgbClr val="CC3300"/>
                </a:solidFill>
                <a:latin typeface="Calibri" panose="020F0502020204030204" pitchFamily="34" charset="0"/>
                <a:ea typeface="ＭＳ Ｐゴシック" panose="020B0600070205080204" pitchFamily="34" charset="-128"/>
              </a:rPr>
              <a:t> Lithosphere</a:t>
            </a:r>
          </a:p>
          <a:p>
            <a:pPr>
              <a:spcBef>
                <a:spcPct val="0"/>
              </a:spcBef>
            </a:pPr>
            <a:r>
              <a:rPr lang="en-US" altLang="it-IT" sz="2000">
                <a:solidFill>
                  <a:srgbClr val="CC3300"/>
                </a:solidFill>
                <a:latin typeface="Calibri" panose="020F0502020204030204" pitchFamily="34" charset="0"/>
                <a:ea typeface="ＭＳ Ｐゴシック" panose="020B0600070205080204" pitchFamily="34" charset="-128"/>
              </a:rPr>
              <a:t> Asthenosphere</a:t>
            </a:r>
          </a:p>
          <a:p>
            <a:pPr>
              <a:spcBef>
                <a:spcPct val="0"/>
              </a:spcBef>
            </a:pPr>
            <a:r>
              <a:rPr lang="en-US" altLang="it-IT" sz="2000">
                <a:solidFill>
                  <a:srgbClr val="CC3300"/>
                </a:solidFill>
                <a:latin typeface="Calibri" panose="020F0502020204030204" pitchFamily="34" charset="0"/>
                <a:ea typeface="ＭＳ Ｐゴシック" panose="020B0600070205080204" pitchFamily="34" charset="-128"/>
              </a:rPr>
              <a:t> Mesosphere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7">
            <a:extLst>
              <a:ext uri="{FF2B5EF4-FFF2-40B4-BE49-F238E27FC236}">
                <a16:creationId xmlns:a16="http://schemas.microsoft.com/office/drawing/2014/main" id="{D48E9BA1-5001-4CB6-8277-A1A374A0A384}"/>
              </a:ext>
            </a:extLst>
          </p:cNvPr>
          <p:cNvSpPr>
            <a:spLocks noGrp="1"/>
          </p:cNvSpPr>
          <p:nvPr>
            <p:ph type="sldNum" sz="quarter" idx="12"/>
          </p:nvPr>
        </p:nvSpPr>
        <p:spPr>
          <a:xfrm>
            <a:off x="6553200" y="5986463"/>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C93BB57-9C9C-4262-9AF6-CE9007626B8C}" type="slidenum">
              <a:rPr lang="it-IT" altLang="it-IT" sz="1400" smtClean="0"/>
              <a:pPr>
                <a:spcBef>
                  <a:spcPct val="0"/>
                </a:spcBef>
                <a:buFontTx/>
                <a:buNone/>
              </a:pPr>
              <a:t>61</a:t>
            </a:fld>
            <a:endParaRPr lang="it-IT" altLang="it-IT" sz="1400"/>
          </a:p>
        </p:txBody>
      </p:sp>
      <p:pic>
        <p:nvPicPr>
          <p:cNvPr id="108547" name="Picture 2" descr="http://www.nature.com/nature/journal/v479/n7374/images/479480a-f1.2.jpg">
            <a:extLst>
              <a:ext uri="{FF2B5EF4-FFF2-40B4-BE49-F238E27FC236}">
                <a16:creationId xmlns:a16="http://schemas.microsoft.com/office/drawing/2014/main" id="{2F9D8D78-636C-46EB-B0CB-41496FF52B4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16463" y="1366838"/>
            <a:ext cx="3825875"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Box 9">
            <a:extLst>
              <a:ext uri="{FF2B5EF4-FFF2-40B4-BE49-F238E27FC236}">
                <a16:creationId xmlns:a16="http://schemas.microsoft.com/office/drawing/2014/main" id="{E1F57CE0-9E86-4C94-8453-1E30522F85A8}"/>
              </a:ext>
            </a:extLst>
          </p:cNvPr>
          <p:cNvSpPr txBox="1">
            <a:spLocks noChangeArrowheads="1"/>
          </p:cNvSpPr>
          <p:nvPr/>
        </p:nvSpPr>
        <p:spPr bwMode="auto">
          <a:xfrm>
            <a:off x="107950" y="1366838"/>
            <a:ext cx="4464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a:t>The rocks we see on the surface are part of the Earth's </a:t>
            </a:r>
            <a:r>
              <a:rPr lang="en-US" altLang="it-IT" sz="2000">
                <a:solidFill>
                  <a:srgbClr val="FF0000"/>
                </a:solidFill>
              </a:rPr>
              <a:t>CRUST</a:t>
            </a:r>
            <a:r>
              <a:rPr lang="en-US" altLang="it-IT" sz="2000"/>
              <a:t>, rich in silicon. It was identified by </a:t>
            </a:r>
            <a:r>
              <a:rPr lang="it-IT" altLang="it-IT" sz="2000">
                <a:solidFill>
                  <a:srgbClr val="0070C0"/>
                </a:solidFill>
              </a:rPr>
              <a:t>J.MILNE, LORD REYLEIG, LORD RUTHERFORD.</a:t>
            </a:r>
          </a:p>
        </p:txBody>
      </p:sp>
      <p:sp>
        <p:nvSpPr>
          <p:cNvPr id="108549" name="TextBox 10">
            <a:extLst>
              <a:ext uri="{FF2B5EF4-FFF2-40B4-BE49-F238E27FC236}">
                <a16:creationId xmlns:a16="http://schemas.microsoft.com/office/drawing/2014/main" id="{2B9E0B79-B7C5-4D3F-8EBA-A46718444B68}"/>
              </a:ext>
            </a:extLst>
          </p:cNvPr>
          <p:cNvSpPr txBox="1">
            <a:spLocks noChangeArrowheads="1"/>
          </p:cNvSpPr>
          <p:nvPr/>
        </p:nvSpPr>
        <p:spPr bwMode="auto">
          <a:xfrm>
            <a:off x="179388" y="3048000"/>
            <a:ext cx="4464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2000"/>
              <a:t>Below the crust there is the </a:t>
            </a:r>
            <a:r>
              <a:rPr lang="it-IT" altLang="it-IT" sz="2000">
                <a:solidFill>
                  <a:srgbClr val="FF0000"/>
                </a:solidFill>
              </a:rPr>
              <a:t>MANTLE</a:t>
            </a:r>
            <a:r>
              <a:rPr lang="it-IT" altLang="it-IT" sz="2000"/>
              <a:t> so called by </a:t>
            </a:r>
            <a:r>
              <a:rPr lang="it-IT" altLang="it-IT" sz="2000">
                <a:solidFill>
                  <a:srgbClr val="0070C0"/>
                </a:solidFill>
              </a:rPr>
              <a:t>E. WIECHER (1897); </a:t>
            </a:r>
            <a:r>
              <a:rPr lang="en-US" altLang="it-IT" sz="2000"/>
              <a:t>physically and chemically different from the crust, rich in silicates and magnesium.</a:t>
            </a:r>
            <a:endParaRPr lang="it-IT" altLang="it-IT" sz="2000">
              <a:solidFill>
                <a:srgbClr val="0070C0"/>
              </a:solidFill>
            </a:endParaRPr>
          </a:p>
        </p:txBody>
      </p:sp>
      <p:sp>
        <p:nvSpPr>
          <p:cNvPr id="108550" name="TextBox 13">
            <a:extLst>
              <a:ext uri="{FF2B5EF4-FFF2-40B4-BE49-F238E27FC236}">
                <a16:creationId xmlns:a16="http://schemas.microsoft.com/office/drawing/2014/main" id="{57D1EC2D-6637-491A-A1A0-1FB9D95CF271}"/>
              </a:ext>
            </a:extLst>
          </p:cNvPr>
          <p:cNvSpPr txBox="1">
            <a:spLocks noChangeArrowheads="1"/>
          </p:cNvSpPr>
          <p:nvPr/>
        </p:nvSpPr>
        <p:spPr bwMode="auto">
          <a:xfrm>
            <a:off x="179388" y="4703763"/>
            <a:ext cx="4464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a:t>The boundary between the crust and mantle was identified by</a:t>
            </a:r>
            <a:r>
              <a:rPr lang="it-IT" altLang="it-IT" sz="2000"/>
              <a:t> </a:t>
            </a:r>
            <a:r>
              <a:rPr lang="it-IT" altLang="it-IT" sz="2000">
                <a:solidFill>
                  <a:srgbClr val="0070C0"/>
                </a:solidFill>
              </a:rPr>
              <a:t>A. MOHOROVICIC (1909) </a:t>
            </a:r>
            <a:r>
              <a:rPr lang="it-IT" altLang="it-IT" sz="2000"/>
              <a:t>and is called </a:t>
            </a:r>
            <a:r>
              <a:rPr lang="it-IT" altLang="it-IT" sz="2000">
                <a:solidFill>
                  <a:srgbClr val="FF0000"/>
                </a:solidFill>
              </a:rPr>
              <a:t>MOHOROVICIC DISCONTINUITY (MOHO) </a:t>
            </a:r>
          </a:p>
        </p:txBody>
      </p:sp>
    </p:spTree>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7">
            <a:extLst>
              <a:ext uri="{FF2B5EF4-FFF2-40B4-BE49-F238E27FC236}">
                <a16:creationId xmlns:a16="http://schemas.microsoft.com/office/drawing/2014/main" id="{76CF8B34-82C4-426B-9369-A5C998BF4DB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48ECC91-F92A-4838-8E07-2C8F718BE63B}" type="slidenum">
              <a:rPr lang="it-IT" altLang="it-IT" sz="1400" smtClean="0"/>
              <a:pPr>
                <a:spcBef>
                  <a:spcPct val="0"/>
                </a:spcBef>
                <a:buFontTx/>
                <a:buNone/>
              </a:pPr>
              <a:t>62</a:t>
            </a:fld>
            <a:endParaRPr lang="it-IT" altLang="it-IT" sz="1400"/>
          </a:p>
        </p:txBody>
      </p:sp>
      <p:pic>
        <p:nvPicPr>
          <p:cNvPr id="109571" name="Picture 2" descr="http://www.nature.com/nature/journal/v479/n7374/images/479480a-f1.2.jpg">
            <a:extLst>
              <a:ext uri="{FF2B5EF4-FFF2-40B4-BE49-F238E27FC236}">
                <a16:creationId xmlns:a16="http://schemas.microsoft.com/office/drawing/2014/main" id="{E39FE9E0-D0B5-4C99-B8AB-1B49B2DDD97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16463" y="1628775"/>
            <a:ext cx="3825875"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a:extLst>
              <a:ext uri="{FF2B5EF4-FFF2-40B4-BE49-F238E27FC236}">
                <a16:creationId xmlns:a16="http://schemas.microsoft.com/office/drawing/2014/main" id="{00A67A2B-3BC6-4B37-B341-100CD7B749A8}"/>
              </a:ext>
            </a:extLst>
          </p:cNvPr>
          <p:cNvSpPr txBox="1">
            <a:spLocks noChangeArrowheads="1"/>
          </p:cNvSpPr>
          <p:nvPr/>
        </p:nvSpPr>
        <p:spPr bwMode="auto">
          <a:xfrm>
            <a:off x="107950" y="2035175"/>
            <a:ext cx="44640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a:t>The </a:t>
            </a:r>
            <a:r>
              <a:rPr lang="en-US" altLang="it-IT" sz="2000">
                <a:solidFill>
                  <a:srgbClr val="FF0000"/>
                </a:solidFill>
              </a:rPr>
              <a:t>CORE</a:t>
            </a:r>
            <a:r>
              <a:rPr lang="en-US" altLang="it-IT" sz="2000"/>
              <a:t> of the Earth was discovered by </a:t>
            </a:r>
            <a:r>
              <a:rPr lang="it-IT" altLang="it-IT" sz="2000">
                <a:solidFill>
                  <a:srgbClr val="0070C0"/>
                </a:solidFill>
              </a:rPr>
              <a:t>R.D OLDHAM</a:t>
            </a:r>
            <a:r>
              <a:rPr lang="it-IT" altLang="it-IT" sz="2000"/>
              <a:t> (1906) and correctly defined by </a:t>
            </a:r>
            <a:r>
              <a:rPr lang="it-IT" altLang="it-IT" sz="2000">
                <a:solidFill>
                  <a:srgbClr val="0070C0"/>
                </a:solidFill>
              </a:rPr>
              <a:t>B. GUTEMBERG </a:t>
            </a:r>
            <a:r>
              <a:rPr lang="it-IT" altLang="it-IT" sz="2000"/>
              <a:t>(1912). </a:t>
            </a:r>
            <a:r>
              <a:rPr lang="en-US" altLang="it-IT" sz="2000"/>
              <a:t>It is mainly composed of iron and nickel. </a:t>
            </a:r>
            <a:r>
              <a:rPr lang="it-IT" altLang="it-IT" sz="2000">
                <a:solidFill>
                  <a:srgbClr val="0070C0"/>
                </a:solidFill>
              </a:rPr>
              <a:t>SIR H.JEFFREYS </a:t>
            </a:r>
            <a:r>
              <a:rPr lang="it-IT" altLang="it-IT" sz="2000"/>
              <a:t>(1926) discovered that the core is liquid through work on tides.</a:t>
            </a:r>
            <a:endParaRPr lang="it-IT" altLang="it-IT" sz="2000">
              <a:solidFill>
                <a:srgbClr val="FF0000"/>
              </a:solidFill>
            </a:endParaRPr>
          </a:p>
        </p:txBody>
      </p:sp>
      <p:sp>
        <p:nvSpPr>
          <p:cNvPr id="109573" name="TextBox 13">
            <a:extLst>
              <a:ext uri="{FF2B5EF4-FFF2-40B4-BE49-F238E27FC236}">
                <a16:creationId xmlns:a16="http://schemas.microsoft.com/office/drawing/2014/main" id="{A6165953-6B88-4BF1-A726-9E85E9412E9B}"/>
              </a:ext>
            </a:extLst>
          </p:cNvPr>
          <p:cNvSpPr txBox="1">
            <a:spLocks noChangeArrowheads="1"/>
          </p:cNvSpPr>
          <p:nvPr/>
        </p:nvSpPr>
        <p:spPr bwMode="auto">
          <a:xfrm>
            <a:off x="107950" y="4654550"/>
            <a:ext cx="4464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a:t>The solid inner </a:t>
            </a:r>
            <a:r>
              <a:rPr lang="en-US" altLang="it-IT" sz="2000">
                <a:solidFill>
                  <a:srgbClr val="FF0000"/>
                </a:solidFill>
              </a:rPr>
              <a:t>CORE </a:t>
            </a:r>
            <a:r>
              <a:rPr lang="en-US" altLang="it-IT" sz="2000"/>
              <a:t>was discovered </a:t>
            </a:r>
            <a:r>
              <a:rPr lang="it-IT" altLang="it-IT" sz="2000"/>
              <a:t>by </a:t>
            </a:r>
            <a:r>
              <a:rPr lang="it-IT" altLang="it-IT" sz="2000">
                <a:solidFill>
                  <a:srgbClr val="0070C0"/>
                </a:solidFill>
              </a:rPr>
              <a:t>I. LEHMANN</a:t>
            </a:r>
            <a:r>
              <a:rPr lang="it-IT" altLang="it-IT" sz="2000"/>
              <a:t> (1936).</a:t>
            </a:r>
            <a:endParaRPr lang="it-IT" altLang="it-IT" sz="2000">
              <a:solidFill>
                <a:srgbClr val="FF0000"/>
              </a:solidFill>
            </a:endParaRPr>
          </a:p>
        </p:txBody>
      </p:sp>
    </p:spTree>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7">
            <a:extLst>
              <a:ext uri="{FF2B5EF4-FFF2-40B4-BE49-F238E27FC236}">
                <a16:creationId xmlns:a16="http://schemas.microsoft.com/office/drawing/2014/main" id="{F6640A68-D494-4D76-87AE-02CC856F894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5C32BDE-BA13-4194-B1D6-0B6776767F67}" type="slidenum">
              <a:rPr lang="it-IT" altLang="it-IT" sz="1400" smtClean="0"/>
              <a:pPr>
                <a:spcBef>
                  <a:spcPct val="0"/>
                </a:spcBef>
                <a:buFontTx/>
                <a:buNone/>
              </a:pPr>
              <a:t>63</a:t>
            </a:fld>
            <a:endParaRPr lang="it-IT" altLang="it-IT" sz="1400"/>
          </a:p>
        </p:txBody>
      </p:sp>
      <p:pic>
        <p:nvPicPr>
          <p:cNvPr id="110595" name="Picture 2">
            <a:extLst>
              <a:ext uri="{FF2B5EF4-FFF2-40B4-BE49-F238E27FC236}">
                <a16:creationId xmlns:a16="http://schemas.microsoft.com/office/drawing/2014/main" id="{D621AFBE-BAF4-42AD-8510-7ADA4411407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32363" y="1341438"/>
            <a:ext cx="3960812"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4" descr="http://www.geology.sdsu.edu/how_volcanoes_work/Images/Diagrams/internal%20earth_s.gif">
            <a:extLst>
              <a:ext uri="{FF2B5EF4-FFF2-40B4-BE49-F238E27FC236}">
                <a16:creationId xmlns:a16="http://schemas.microsoft.com/office/drawing/2014/main" id="{7EA6E33F-9964-461D-9017-C54518BCA1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60575"/>
            <a:ext cx="519747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DA276555-D7E1-424C-9E63-B3119D7472F4}"/>
              </a:ext>
            </a:extLst>
          </p:cNvPr>
          <p:cNvSpPr>
            <a:spLocks noChangeArrowheads="1"/>
          </p:cNvSpPr>
          <p:nvPr/>
        </p:nvSpPr>
        <p:spPr bwMode="auto">
          <a:xfrm>
            <a:off x="0" y="12207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the main units</a:t>
            </a:r>
          </a:p>
        </p:txBody>
      </p:sp>
      <p:pic>
        <p:nvPicPr>
          <p:cNvPr id="369668" name="Picture 4" descr="earthint">
            <a:extLst>
              <a:ext uri="{FF2B5EF4-FFF2-40B4-BE49-F238E27FC236}">
                <a16:creationId xmlns:a16="http://schemas.microsoft.com/office/drawing/2014/main" id="{E56F9EDE-60B1-473A-AD13-E0BC367141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088" y="2163763"/>
            <a:ext cx="7740650" cy="4575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a:extLst>
              <a:ext uri="{FF2B5EF4-FFF2-40B4-BE49-F238E27FC236}">
                <a16:creationId xmlns:a16="http://schemas.microsoft.com/office/drawing/2014/main" id="{C3B9B539-00B3-408A-AF25-13CA49C6835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58875" y="1733550"/>
            <a:ext cx="711200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E4237D5E-A3B6-4522-B1DF-CB3BEFE063A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74813" y="1112838"/>
            <a:ext cx="540067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85A6BB1A-B05C-440D-A1B3-C9F4B2E16870}"/>
              </a:ext>
            </a:extLst>
          </p:cNvPr>
          <p:cNvSpPr>
            <a:spLocks noGrp="1" noChangeArrowheads="1"/>
          </p:cNvSpPr>
          <p:nvPr>
            <p:ph type="title"/>
          </p:nvPr>
        </p:nvSpPr>
        <p:spPr>
          <a:xfrm>
            <a:off x="685800" y="838200"/>
            <a:ext cx="7772400" cy="1143000"/>
          </a:xfrm>
        </p:spPr>
        <p:txBody>
          <a:bodyPr/>
          <a:lstStyle/>
          <a:p>
            <a:pPr eaLnBrk="1" hangingPunct="1"/>
            <a:r>
              <a:rPr lang="en-US" altLang="it-IT" sz="2400">
                <a:latin typeface="Calibri" panose="020F0502020204030204" pitchFamily="34" charset="0"/>
              </a:rPr>
              <a:t>Wegener’s Evidence for  Continental Drift</a:t>
            </a:r>
          </a:p>
        </p:txBody>
      </p:sp>
      <p:sp>
        <p:nvSpPr>
          <p:cNvPr id="354307" name="Rectangle 3">
            <a:extLst>
              <a:ext uri="{FF2B5EF4-FFF2-40B4-BE49-F238E27FC236}">
                <a16:creationId xmlns:a16="http://schemas.microsoft.com/office/drawing/2014/main" id="{41C2DDE1-A6E3-428A-8DF8-67E78045DA8F}"/>
              </a:ext>
            </a:extLst>
          </p:cNvPr>
          <p:cNvSpPr>
            <a:spLocks noGrp="1" noChangeArrowheads="1"/>
          </p:cNvSpPr>
          <p:nvPr>
            <p:ph type="body" sz="half" idx="1"/>
          </p:nvPr>
        </p:nvSpPr>
        <p:spPr>
          <a:xfrm>
            <a:off x="250825" y="2382838"/>
            <a:ext cx="4229100" cy="3657600"/>
          </a:xfrm>
        </p:spPr>
        <p:txBody>
          <a:bodyPr/>
          <a:lstStyle/>
          <a:p>
            <a:pPr algn="just" eaLnBrk="1" hangingPunct="1"/>
            <a:r>
              <a:rPr lang="en-US" altLang="it-IT" sz="2000">
                <a:latin typeface="Calibri" panose="020F0502020204030204" pitchFamily="34" charset="0"/>
              </a:rPr>
              <a:t>Rock sequences (meaning he looked at the order of rock layers) in South America, Africa, India, Antarctica, and Australia show remarkable similarities. </a:t>
            </a:r>
          </a:p>
          <a:p>
            <a:pPr algn="just" eaLnBrk="1" hangingPunct="1"/>
            <a:endParaRPr lang="en-US" altLang="it-IT" sz="2000">
              <a:latin typeface="Calibri" panose="020F0502020204030204" pitchFamily="34" charset="0"/>
            </a:endParaRPr>
          </a:p>
          <a:p>
            <a:pPr algn="just" eaLnBrk="1" hangingPunct="1"/>
            <a:r>
              <a:rPr lang="en-US" altLang="it-IT" sz="2000">
                <a:latin typeface="Calibri" panose="020F0502020204030204" pitchFamily="34" charset="0"/>
              </a:rPr>
              <a:t>Wegener showed that the same three layers occur at each of these places.</a:t>
            </a:r>
          </a:p>
          <a:p>
            <a:pPr eaLnBrk="1" hangingPunct="1">
              <a:buFontTx/>
              <a:buNone/>
            </a:pPr>
            <a:endParaRPr lang="en-US" altLang="it-IT" sz="2000">
              <a:latin typeface="Calibri" panose="020F0502020204030204" pitchFamily="34" charset="0"/>
            </a:endParaRPr>
          </a:p>
        </p:txBody>
      </p:sp>
      <p:pic>
        <p:nvPicPr>
          <p:cNvPr id="354308" name="Picture 4" descr="F1">
            <a:extLst>
              <a:ext uri="{FF2B5EF4-FFF2-40B4-BE49-F238E27FC236}">
                <a16:creationId xmlns:a16="http://schemas.microsoft.com/office/drawing/2014/main" id="{BC0BCEF2-758D-4065-AB5E-2C239E67A93F}"/>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4859338" y="2382838"/>
            <a:ext cx="3810000" cy="39941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4306"/>
                                        </p:tgtEl>
                                        <p:attrNameLst>
                                          <p:attrName>style.visibility</p:attrName>
                                        </p:attrNameLst>
                                      </p:cBhvr>
                                      <p:to>
                                        <p:strVal val="visible"/>
                                      </p:to>
                                    </p:set>
                                    <p:animEffect transition="in" filter="dissolve">
                                      <p:cBhvr>
                                        <p:cTn id="7" dur="500"/>
                                        <p:tgtEl>
                                          <p:spTgt spid="354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4307">
                                            <p:txEl>
                                              <p:pRg st="0" end="0"/>
                                            </p:txEl>
                                          </p:spTgt>
                                        </p:tgtEl>
                                        <p:attrNameLst>
                                          <p:attrName>style.visibility</p:attrName>
                                        </p:attrNameLst>
                                      </p:cBhvr>
                                      <p:to>
                                        <p:strVal val="visible"/>
                                      </p:to>
                                    </p:set>
                                    <p:animEffect transition="in" filter="dissolve">
                                      <p:cBhvr>
                                        <p:cTn id="12" dur="500"/>
                                        <p:tgtEl>
                                          <p:spTgt spid="3543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4307">
                                            <p:txEl>
                                              <p:pRg st="2" end="2"/>
                                            </p:txEl>
                                          </p:spTgt>
                                        </p:tgtEl>
                                        <p:attrNameLst>
                                          <p:attrName>style.visibility</p:attrName>
                                        </p:attrNameLst>
                                      </p:cBhvr>
                                      <p:to>
                                        <p:strVal val="visible"/>
                                      </p:to>
                                    </p:set>
                                    <p:animEffect transition="in" filter="dissolve">
                                      <p:cBhvr>
                                        <p:cTn id="17" dur="500"/>
                                        <p:tgtEl>
                                          <p:spTgt spid="354307">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54308"/>
                                        </p:tgtEl>
                                        <p:attrNameLst>
                                          <p:attrName>style.visibility</p:attrName>
                                        </p:attrNameLst>
                                      </p:cBhvr>
                                      <p:to>
                                        <p:strVal val="visible"/>
                                      </p:to>
                                    </p:set>
                                    <p:animEffect transition="in" filter="dissolve">
                                      <p:cBhvr>
                                        <p:cTn id="20" dur="500"/>
                                        <p:tgtEl>
                                          <p:spTgt spid="35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6" grpId="0"/>
      <p:bldP spid="35430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E64C4E4-4DB8-4E3F-AFD2-7770C906B00B}"/>
              </a:ext>
            </a:extLst>
          </p:cNvPr>
          <p:cNvSpPr>
            <a:spLocks noGrp="1" noChangeArrowheads="1"/>
          </p:cNvSpPr>
          <p:nvPr>
            <p:ph type="body" idx="1"/>
          </p:nvPr>
        </p:nvSpPr>
        <p:spPr>
          <a:xfrm>
            <a:off x="1143000" y="2541588"/>
            <a:ext cx="7162800" cy="1549400"/>
          </a:xfrm>
        </p:spPr>
        <p:txBody>
          <a:bodyPr lIns="71437" tIns="28575" rIns="71437" bIns="28575">
            <a:spAutoFit/>
          </a:bodyPr>
          <a:lstStyle/>
          <a:p>
            <a:pPr marL="0" indent="0" defTabSz="1023938" eaLnBrk="1" hangingPunct="1">
              <a:spcBef>
                <a:spcPct val="48000"/>
              </a:spcBef>
              <a:buFontTx/>
              <a:buNone/>
            </a:pPr>
            <a:endParaRPr lang="en-US" altLang="it-IT" sz="2000">
              <a:solidFill>
                <a:schemeClr val="hlink"/>
              </a:solidFill>
              <a:latin typeface="Calibri" panose="020F0502020204030204" pitchFamily="34" charset="0"/>
            </a:endParaRPr>
          </a:p>
          <a:p>
            <a:pPr marL="0" indent="0" defTabSz="1023938" eaLnBrk="1" hangingPunct="1">
              <a:spcBef>
                <a:spcPct val="48000"/>
              </a:spcBef>
              <a:buFontTx/>
              <a:buNone/>
            </a:pPr>
            <a:endParaRPr lang="en-US" altLang="it-IT" sz="2000">
              <a:solidFill>
                <a:schemeClr val="hlink"/>
              </a:solidFill>
              <a:latin typeface="Calibri" panose="020F0502020204030204" pitchFamily="34" charset="0"/>
            </a:endParaRPr>
          </a:p>
          <a:p>
            <a:pPr marL="0" indent="0" defTabSz="1023938" eaLnBrk="1" hangingPunct="1">
              <a:spcBef>
                <a:spcPct val="48000"/>
              </a:spcBef>
              <a:buFontTx/>
              <a:buNone/>
            </a:pPr>
            <a:endParaRPr lang="en-US" altLang="it-IT">
              <a:solidFill>
                <a:schemeClr val="hlink"/>
              </a:solidFill>
              <a:latin typeface="Calibri" panose="020F0502020204030204" pitchFamily="34" charset="0"/>
            </a:endParaRPr>
          </a:p>
        </p:txBody>
      </p:sp>
      <p:sp>
        <p:nvSpPr>
          <p:cNvPr id="466947" name="Rectangle 3">
            <a:extLst>
              <a:ext uri="{FF2B5EF4-FFF2-40B4-BE49-F238E27FC236}">
                <a16:creationId xmlns:a16="http://schemas.microsoft.com/office/drawing/2014/main" id="{645CF659-E20B-4FBB-8471-10B9D42A9D5F}"/>
              </a:ext>
            </a:extLst>
          </p:cNvPr>
          <p:cNvSpPr>
            <a:spLocks noGrp="1" noChangeArrowheads="1"/>
          </p:cNvSpPr>
          <p:nvPr>
            <p:ph type="title"/>
          </p:nvPr>
        </p:nvSpPr>
        <p:spPr>
          <a:xfrm>
            <a:off x="684213" y="825500"/>
            <a:ext cx="7772400" cy="685800"/>
          </a:xfrm>
        </p:spPr>
        <p:txBody>
          <a:bodyPr/>
          <a:lstStyle/>
          <a:p>
            <a:pPr eaLnBrk="1" hangingPunct="1"/>
            <a:r>
              <a:rPr lang="en-US" altLang="it-IT" sz="2800">
                <a:solidFill>
                  <a:schemeClr val="tx1"/>
                </a:solidFill>
                <a:latin typeface="Calibri" panose="020F0502020204030204" pitchFamily="34" charset="0"/>
              </a:rPr>
              <a:t>Accumulating Evidence</a:t>
            </a:r>
          </a:p>
        </p:txBody>
      </p:sp>
      <p:sp>
        <p:nvSpPr>
          <p:cNvPr id="466948" name="Rectangle 4">
            <a:extLst>
              <a:ext uri="{FF2B5EF4-FFF2-40B4-BE49-F238E27FC236}">
                <a16:creationId xmlns:a16="http://schemas.microsoft.com/office/drawing/2014/main" id="{FF6EF849-227B-4241-AE49-DB62C08C338C}"/>
              </a:ext>
            </a:extLst>
          </p:cNvPr>
          <p:cNvSpPr>
            <a:spLocks noChangeArrowheads="1"/>
          </p:cNvSpPr>
          <p:nvPr/>
        </p:nvSpPr>
        <p:spPr bwMode="auto">
          <a:xfrm>
            <a:off x="3371850" y="2290763"/>
            <a:ext cx="5707063"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48000"/>
              </a:spcBef>
            </a:pPr>
            <a:r>
              <a:rPr lang="en-US" altLang="it-IT" sz="2400">
                <a:latin typeface="Calibri" panose="020F0502020204030204" pitchFamily="34" charset="0"/>
              </a:rPr>
              <a:t> Fossil record</a:t>
            </a:r>
          </a:p>
          <a:p>
            <a:pPr eaLnBrk="1" hangingPunct="1">
              <a:spcBef>
                <a:spcPct val="48000"/>
              </a:spcBef>
            </a:pPr>
            <a:r>
              <a:rPr lang="en-US" altLang="it-IT" sz="2400">
                <a:latin typeface="Calibri" panose="020F0502020204030204" pitchFamily="34" charset="0"/>
              </a:rPr>
              <a:t> Magnetism and the Earth’s magnetic field</a:t>
            </a:r>
          </a:p>
          <a:p>
            <a:pPr eaLnBrk="1" hangingPunct="1">
              <a:spcBef>
                <a:spcPct val="48000"/>
              </a:spcBef>
            </a:pPr>
            <a:r>
              <a:rPr lang="en-US" altLang="it-IT" sz="2400">
                <a:latin typeface="Calibri" panose="020F0502020204030204" pitchFamily="34" charset="0"/>
              </a:rPr>
              <a:t> Paleomagnetism</a:t>
            </a:r>
          </a:p>
          <a:p>
            <a:pPr eaLnBrk="1" hangingPunct="1">
              <a:spcBef>
                <a:spcPct val="48000"/>
              </a:spcBef>
            </a:pPr>
            <a:r>
              <a:rPr lang="en-US" altLang="it-IT" sz="2400">
                <a:latin typeface="Calibri" panose="020F0502020204030204" pitchFamily="34" charset="0"/>
              </a:rPr>
              <a:t> Magnetic reversals</a:t>
            </a:r>
          </a:p>
          <a:p>
            <a:pPr eaLnBrk="1" hangingPunct="1">
              <a:spcBef>
                <a:spcPct val="48000"/>
              </a:spcBef>
            </a:pPr>
            <a:r>
              <a:rPr lang="en-US" altLang="it-IT" sz="2400">
                <a:latin typeface="Calibri" panose="020F0502020204030204" pitchFamily="34" charset="0"/>
              </a:rPr>
              <a:t> The topography of the seafloor</a:t>
            </a:r>
          </a:p>
          <a:p>
            <a:pPr eaLnBrk="1" hangingPunct="1">
              <a:spcBef>
                <a:spcPct val="48000"/>
              </a:spcBef>
            </a:pPr>
            <a:r>
              <a:rPr lang="en-US" altLang="it-IT" sz="2400">
                <a:latin typeface="Calibri" panose="020F0502020204030204" pitchFamily="34" charset="0"/>
              </a:rPr>
              <a:t> Age of the seafloor</a:t>
            </a:r>
          </a:p>
          <a:p>
            <a:pPr eaLnBrk="1" hangingPunct="1">
              <a:spcBef>
                <a:spcPct val="48000"/>
              </a:spcBef>
            </a:pPr>
            <a:r>
              <a:rPr lang="en-US" altLang="it-IT" sz="2400">
                <a:latin typeface="Calibri" panose="020F0502020204030204" pitchFamily="34" charset="0"/>
              </a:rPr>
              <a:t> Seafloor spreading</a:t>
            </a:r>
          </a:p>
        </p:txBody>
      </p:sp>
      <p:pic>
        <p:nvPicPr>
          <p:cNvPr id="13317" name="Picture 5" descr="W2E2_3">
            <a:extLst>
              <a:ext uri="{FF2B5EF4-FFF2-40B4-BE49-F238E27FC236}">
                <a16:creationId xmlns:a16="http://schemas.microsoft.com/office/drawing/2014/main" id="{7C5737A2-52BB-4496-B4EE-435F926D97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913" y="1836738"/>
            <a:ext cx="3309937" cy="4791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6947"/>
                                        </p:tgtEl>
                                        <p:attrNameLst>
                                          <p:attrName>style.visibility</p:attrName>
                                        </p:attrNameLst>
                                      </p:cBhvr>
                                      <p:to>
                                        <p:strVal val="visible"/>
                                      </p:to>
                                    </p:set>
                                    <p:animEffect transition="in" filter="dissolve">
                                      <p:cBhvr>
                                        <p:cTn id="7" dur="500"/>
                                        <p:tgtEl>
                                          <p:spTgt spid="466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6948">
                                            <p:txEl>
                                              <p:pRg st="0" end="0"/>
                                            </p:txEl>
                                          </p:spTgt>
                                        </p:tgtEl>
                                        <p:attrNameLst>
                                          <p:attrName>style.visibility</p:attrName>
                                        </p:attrNameLst>
                                      </p:cBhvr>
                                      <p:to>
                                        <p:strVal val="visible"/>
                                      </p:to>
                                    </p:set>
                                    <p:animEffect transition="in" filter="dissolve">
                                      <p:cBhvr>
                                        <p:cTn id="12" dur="500"/>
                                        <p:tgtEl>
                                          <p:spTgt spid="46694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66948">
                                            <p:txEl>
                                              <p:pRg st="1" end="1"/>
                                            </p:txEl>
                                          </p:spTgt>
                                        </p:tgtEl>
                                        <p:attrNameLst>
                                          <p:attrName>style.visibility</p:attrName>
                                        </p:attrNameLst>
                                      </p:cBhvr>
                                      <p:to>
                                        <p:strVal val="visible"/>
                                      </p:to>
                                    </p:set>
                                    <p:animEffect transition="in" filter="dissolve">
                                      <p:cBhvr>
                                        <p:cTn id="17" dur="500"/>
                                        <p:tgtEl>
                                          <p:spTgt spid="46694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66948">
                                            <p:txEl>
                                              <p:pRg st="2" end="2"/>
                                            </p:txEl>
                                          </p:spTgt>
                                        </p:tgtEl>
                                        <p:attrNameLst>
                                          <p:attrName>style.visibility</p:attrName>
                                        </p:attrNameLst>
                                      </p:cBhvr>
                                      <p:to>
                                        <p:strVal val="visible"/>
                                      </p:to>
                                    </p:set>
                                    <p:animEffect transition="in" filter="dissolve">
                                      <p:cBhvr>
                                        <p:cTn id="22" dur="500"/>
                                        <p:tgtEl>
                                          <p:spTgt spid="46694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66948">
                                            <p:txEl>
                                              <p:pRg st="3" end="3"/>
                                            </p:txEl>
                                          </p:spTgt>
                                        </p:tgtEl>
                                        <p:attrNameLst>
                                          <p:attrName>style.visibility</p:attrName>
                                        </p:attrNameLst>
                                      </p:cBhvr>
                                      <p:to>
                                        <p:strVal val="visible"/>
                                      </p:to>
                                    </p:set>
                                    <p:animEffect transition="in" filter="dissolve">
                                      <p:cBhvr>
                                        <p:cTn id="27" dur="500"/>
                                        <p:tgtEl>
                                          <p:spTgt spid="46694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66948">
                                            <p:txEl>
                                              <p:pRg st="4" end="4"/>
                                            </p:txEl>
                                          </p:spTgt>
                                        </p:tgtEl>
                                        <p:attrNameLst>
                                          <p:attrName>style.visibility</p:attrName>
                                        </p:attrNameLst>
                                      </p:cBhvr>
                                      <p:to>
                                        <p:strVal val="visible"/>
                                      </p:to>
                                    </p:set>
                                    <p:animEffect transition="in" filter="dissolve">
                                      <p:cBhvr>
                                        <p:cTn id="32" dur="500"/>
                                        <p:tgtEl>
                                          <p:spTgt spid="46694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66948">
                                            <p:txEl>
                                              <p:pRg st="5" end="5"/>
                                            </p:txEl>
                                          </p:spTgt>
                                        </p:tgtEl>
                                        <p:attrNameLst>
                                          <p:attrName>style.visibility</p:attrName>
                                        </p:attrNameLst>
                                      </p:cBhvr>
                                      <p:to>
                                        <p:strVal val="visible"/>
                                      </p:to>
                                    </p:set>
                                    <p:animEffect transition="in" filter="dissolve">
                                      <p:cBhvr>
                                        <p:cTn id="37" dur="500"/>
                                        <p:tgtEl>
                                          <p:spTgt spid="46694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66948">
                                            <p:txEl>
                                              <p:pRg st="6" end="6"/>
                                            </p:txEl>
                                          </p:spTgt>
                                        </p:tgtEl>
                                        <p:attrNameLst>
                                          <p:attrName>style.visibility</p:attrName>
                                        </p:attrNameLst>
                                      </p:cBhvr>
                                      <p:to>
                                        <p:strVal val="visible"/>
                                      </p:to>
                                    </p:set>
                                    <p:animEffect transition="in" filter="dissolve">
                                      <p:cBhvr>
                                        <p:cTn id="42" dur="500"/>
                                        <p:tgtEl>
                                          <p:spTgt spid="4669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7"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6626</TotalTime>
  <Words>1816</Words>
  <Application>Microsoft Office PowerPoint</Application>
  <PresentationFormat>On-screen Show (4:3)</PresentationFormat>
  <Paragraphs>208</Paragraphs>
  <Slides>65</Slides>
  <Notes>44</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ＭＳ Ｐゴシック</vt: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Wegener’s Evidence for  Continental Drift</vt:lpstr>
      <vt:lpstr>Accumulating Evidence</vt:lpstr>
      <vt:lpstr>PowerPoint Presentation</vt:lpstr>
      <vt:lpstr>PowerPoint Presentation</vt:lpstr>
      <vt:lpstr>Continental drift</vt:lpstr>
      <vt:lpstr>Continental drift: historical aspects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Placche tettoniche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COSTA GIOVANNI</cp:lastModifiedBy>
  <cp:revision>193</cp:revision>
  <dcterms:created xsi:type="dcterms:W3CDTF">2002-06-02T19:22:06Z</dcterms:created>
  <dcterms:modified xsi:type="dcterms:W3CDTF">2021-10-06T06:43:40Z</dcterms:modified>
</cp:coreProperties>
</file>