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67" r:id="rId4"/>
    <p:sldId id="276" r:id="rId5"/>
    <p:sldId id="258" r:id="rId6"/>
    <p:sldId id="268" r:id="rId7"/>
    <p:sldId id="270" r:id="rId8"/>
    <p:sldId id="272" r:id="rId9"/>
    <p:sldId id="274" r:id="rId10"/>
    <p:sldId id="275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zillis@units.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openstarts.units.it/handle/10077/99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Geografia</a:t>
            </a:r>
            <a:r>
              <a:rPr lang="en-US" dirty="0"/>
              <a:t> </a:t>
            </a:r>
            <a:r>
              <a:rPr lang="en-US" dirty="0" err="1"/>
              <a:t>storica</a:t>
            </a:r>
            <a:r>
              <a:rPr lang="en-US" dirty="0"/>
              <a:t> 2020-2021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975CDE-854B-F945-8EFE-03C268FEA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Sergio Zilli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Studio: via lazzaretto vecchio 8, III piano, st. 306</a:t>
            </a:r>
          </a:p>
          <a:p>
            <a:r>
              <a:rPr lang="it-IT" sz="2400" dirty="0"/>
              <a:t>Ricevimento: lunedì e venerdì dalle 10.00 alle 11,30</a:t>
            </a:r>
          </a:p>
          <a:p>
            <a:pPr marL="0" indent="0">
              <a:buNone/>
            </a:pPr>
            <a:r>
              <a:rPr lang="it-IT" sz="2400" dirty="0"/>
              <a:t>					(ma ci sono quasi ogni mattina)</a:t>
            </a:r>
          </a:p>
          <a:p>
            <a:r>
              <a:rPr lang="it-IT" sz="2400" dirty="0"/>
              <a:t>Email: </a:t>
            </a:r>
            <a:r>
              <a:rPr lang="it-IT" sz="2400" dirty="0">
                <a:hlinkClick r:id="rId2"/>
              </a:rPr>
              <a:t>zillis@units.it</a:t>
            </a:r>
            <a:endParaRPr lang="it-IT" sz="2400" dirty="0"/>
          </a:p>
          <a:p>
            <a:r>
              <a:rPr lang="it-IT" sz="2400" dirty="0"/>
              <a:t>Tel. Interno: 040.5587505</a:t>
            </a:r>
          </a:p>
        </p:txBody>
      </p:sp>
    </p:spTree>
    <p:extLst>
      <p:ext uri="{BB962C8B-B14F-4D97-AF65-F5344CB8AC3E}">
        <p14:creationId xmlns:p14="http://schemas.microsoft.com/office/powerpoint/2010/main" val="408260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04A62-F569-294A-A680-02600514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FCA8C9D-EA73-BF45-820C-3A72C191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84" y="652751"/>
            <a:ext cx="6134626" cy="5678601"/>
          </a:xfrm>
        </p:spPr>
      </p:pic>
    </p:spTree>
    <p:extLst>
      <p:ext uri="{BB962C8B-B14F-4D97-AF65-F5344CB8AC3E}">
        <p14:creationId xmlns:p14="http://schemas.microsoft.com/office/powerpoint/2010/main" val="206145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92EA84-5571-514E-809A-45C84ADE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23334"/>
            <a:ext cx="8596668" cy="1320800"/>
          </a:xfrm>
        </p:spPr>
        <p:txBody>
          <a:bodyPr/>
          <a:lstStyle/>
          <a:p>
            <a:r>
              <a:rPr lang="it-IT" dirty="0"/>
              <a:t>Comuni dove si è votato per le amministrative il 3 e 4 ottobre 2021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4ED7E31-2C41-D14F-8FC1-AD6B6B345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48406"/>
              </p:ext>
            </p:extLst>
          </p:nvPr>
        </p:nvGraphicFramePr>
        <p:xfrm>
          <a:off x="677333" y="1744134"/>
          <a:ext cx="9253745" cy="470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648">
                  <a:extLst>
                    <a:ext uri="{9D8B030D-6E8A-4147-A177-3AD203B41FA5}">
                      <a16:colId xmlns:a16="http://schemas.microsoft.com/office/drawing/2014/main" val="2426188250"/>
                    </a:ext>
                  </a:extLst>
                </a:gridCol>
                <a:gridCol w="661933">
                  <a:extLst>
                    <a:ext uri="{9D8B030D-6E8A-4147-A177-3AD203B41FA5}">
                      <a16:colId xmlns:a16="http://schemas.microsoft.com/office/drawing/2014/main" val="2035982918"/>
                    </a:ext>
                  </a:extLst>
                </a:gridCol>
                <a:gridCol w="1542291">
                  <a:extLst>
                    <a:ext uri="{9D8B030D-6E8A-4147-A177-3AD203B41FA5}">
                      <a16:colId xmlns:a16="http://schemas.microsoft.com/office/drawing/2014/main" val="3925970972"/>
                    </a:ext>
                  </a:extLst>
                </a:gridCol>
                <a:gridCol w="1542291">
                  <a:extLst>
                    <a:ext uri="{9D8B030D-6E8A-4147-A177-3AD203B41FA5}">
                      <a16:colId xmlns:a16="http://schemas.microsoft.com/office/drawing/2014/main" val="3600141997"/>
                    </a:ext>
                  </a:extLst>
                </a:gridCol>
                <a:gridCol w="1542291">
                  <a:extLst>
                    <a:ext uri="{9D8B030D-6E8A-4147-A177-3AD203B41FA5}">
                      <a16:colId xmlns:a16="http://schemas.microsoft.com/office/drawing/2014/main" val="3381692080"/>
                    </a:ext>
                  </a:extLst>
                </a:gridCol>
                <a:gridCol w="1542291">
                  <a:extLst>
                    <a:ext uri="{9D8B030D-6E8A-4147-A177-3AD203B41FA5}">
                      <a16:colId xmlns:a16="http://schemas.microsoft.com/office/drawing/2014/main" val="210305756"/>
                    </a:ext>
                  </a:extLst>
                </a:gridCol>
              </a:tblGrid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comune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prov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elettori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votanti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%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#liste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281690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Aiello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2116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1161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805834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Bagnaria Arsa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3520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1754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230943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Bertiolo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2528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1466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337418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Castelnuovo del Friuli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1220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436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031204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Chions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4698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1685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707243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Comeglians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563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310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944639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Cordenons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16981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8753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375615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Dogna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227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92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182692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Drenchia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290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73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64294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Erto e Casso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509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275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360248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Grado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Go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7141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4255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5291599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Latisana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11828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6339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896160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Majano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6084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2257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064349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Moimacco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1463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759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45587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Moraro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Go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607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406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492367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Muggia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Ts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12293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6585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687991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Palazzolo dello Stella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2686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1365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36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4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6116C-D473-FD47-840F-418274C4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21733"/>
            <a:ext cx="8596668" cy="1320800"/>
          </a:xfrm>
        </p:spPr>
        <p:txBody>
          <a:bodyPr>
            <a:normAutofit/>
          </a:bodyPr>
          <a:lstStyle/>
          <a:p>
            <a:r>
              <a:rPr lang="it-IT" dirty="0"/>
              <a:t>Comuni dove si è votato per le amministrative il 3 e 4 ottobre 2021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24D1B32-729C-5F41-ACED-FE0FBD60B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536362"/>
              </p:ext>
            </p:extLst>
          </p:nvPr>
        </p:nvGraphicFramePr>
        <p:xfrm>
          <a:off x="677863" y="1761068"/>
          <a:ext cx="8581884" cy="48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754">
                  <a:extLst>
                    <a:ext uri="{9D8B030D-6E8A-4147-A177-3AD203B41FA5}">
                      <a16:colId xmlns:a16="http://schemas.microsoft.com/office/drawing/2014/main" val="2847971186"/>
                    </a:ext>
                  </a:extLst>
                </a:gridCol>
                <a:gridCol w="613874">
                  <a:extLst>
                    <a:ext uri="{9D8B030D-6E8A-4147-A177-3AD203B41FA5}">
                      <a16:colId xmlns:a16="http://schemas.microsoft.com/office/drawing/2014/main" val="1157974288"/>
                    </a:ext>
                  </a:extLst>
                </a:gridCol>
                <a:gridCol w="1430314">
                  <a:extLst>
                    <a:ext uri="{9D8B030D-6E8A-4147-A177-3AD203B41FA5}">
                      <a16:colId xmlns:a16="http://schemas.microsoft.com/office/drawing/2014/main" val="1137809406"/>
                    </a:ext>
                  </a:extLst>
                </a:gridCol>
                <a:gridCol w="1430314">
                  <a:extLst>
                    <a:ext uri="{9D8B030D-6E8A-4147-A177-3AD203B41FA5}">
                      <a16:colId xmlns:a16="http://schemas.microsoft.com/office/drawing/2014/main" val="1115167668"/>
                    </a:ext>
                  </a:extLst>
                </a:gridCol>
                <a:gridCol w="1430314">
                  <a:extLst>
                    <a:ext uri="{9D8B030D-6E8A-4147-A177-3AD203B41FA5}">
                      <a16:colId xmlns:a16="http://schemas.microsoft.com/office/drawing/2014/main" val="1908364521"/>
                    </a:ext>
                  </a:extLst>
                </a:gridCol>
                <a:gridCol w="1430314">
                  <a:extLst>
                    <a:ext uri="{9D8B030D-6E8A-4147-A177-3AD203B41FA5}">
                      <a16:colId xmlns:a16="http://schemas.microsoft.com/office/drawing/2014/main" val="1256129942"/>
                    </a:ext>
                  </a:extLst>
                </a:gridCol>
              </a:tblGrid>
              <a:tr h="18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147831"/>
                  </a:ext>
                </a:extLst>
              </a:tr>
              <a:tr h="337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Palmanova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4880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2817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291950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Paularo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2479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1610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386027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Pinzano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1487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842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048404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Pordenone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42195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23229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210665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Porpetto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2587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1211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657428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Pravisdomini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2910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1617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532599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Resiutta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311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119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10602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Romans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Go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3306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1969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341420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Ronchis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2073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953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780638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Ruda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2692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1371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003668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San Giorgio di Nogaro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6642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3356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513169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San Pier </a:t>
                      </a:r>
                      <a:r>
                        <a:rPr lang="it-IT" sz="1400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d’isonzo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Go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1714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1193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70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598816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San Quirino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3836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2149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145594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San Vito al Tagliamento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13874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8170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310528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Sauris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510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188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100876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Tarcento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8867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4325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746830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Torreano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2287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1208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207101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Torviscosa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Ud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2685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1467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55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809597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Trieste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Ts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184489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85380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26697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Vajont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1288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871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68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946631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Vivaro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Pn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1352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664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49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 (Corpo CS)" panose="02020603050405020304" pitchFamily="18" charset="0"/>
                        </a:rPr>
                        <a:t>2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 (Corpo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21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5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AE263-AC2F-FF44-8369-75A160B3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3AC6A-15D0-0245-B665-84AFC713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«La regione Friuli Venezia Giulia è la più giovane dell’Italia. In questo suo primato sono comprese le questioni dello sviluppo dell’odierno Nordest nel corso dell’Ottocento, le relazioni fra Regno d’Italia e Impero asburgico, le tre guerre mondiali (prima, seconda e fredda), il fascismo, la gestione delle minoranze, il confine orientale, la crescita economica italiana, lo scontro politico interno all’Italia, la caduta del muro di Berlino e la dissoluzione della Jugoslavia, le relazioni interne alla Unione Europea e i flussi internazionali mercantili nell’epoca della globalizzazione.</a:t>
            </a:r>
          </a:p>
          <a:p>
            <a:r>
              <a:rPr lang="it-IT" dirty="0"/>
              <a:t>Il corso vuole ragionare su questi temi, mettendoli in rapporto con le diverse fasi che hanno portato alle condizioni odierne del territorio e della società regionale.»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87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2B528-67BD-8C43-8FC3-C6A00D99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Quindi si parla 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FDD57-AE81-AD4B-9A20-38122665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9332"/>
            <a:ext cx="8923867" cy="5266267"/>
          </a:xfrm>
        </p:spPr>
        <p:txBody>
          <a:bodyPr>
            <a:normAutofit/>
          </a:bodyPr>
          <a:lstStyle/>
          <a:p>
            <a:r>
              <a:rPr lang="it-IT" dirty="0"/>
              <a:t>sviluppo dell’odierno Nordest nel corso dell’Ottocento, </a:t>
            </a:r>
          </a:p>
          <a:p>
            <a:r>
              <a:rPr lang="it-IT" dirty="0"/>
              <a:t>la relazioni fra Regno d’Italia e Impero asburgico, </a:t>
            </a:r>
          </a:p>
          <a:p>
            <a:r>
              <a:rPr lang="it-IT" dirty="0"/>
              <a:t>le tre guerre mondiali (prima, seconda e fredda), </a:t>
            </a:r>
          </a:p>
          <a:p>
            <a:r>
              <a:rPr lang="it-IT" dirty="0"/>
              <a:t>il fascismo, </a:t>
            </a:r>
          </a:p>
          <a:p>
            <a:r>
              <a:rPr lang="it-IT" dirty="0"/>
              <a:t>la gestione delle minoranze, </a:t>
            </a:r>
          </a:p>
          <a:p>
            <a:r>
              <a:rPr lang="it-IT" dirty="0"/>
              <a:t>il confine orientale, </a:t>
            </a:r>
          </a:p>
          <a:p>
            <a:r>
              <a:rPr lang="it-IT" dirty="0"/>
              <a:t>la crescita economica italiana, </a:t>
            </a:r>
          </a:p>
          <a:p>
            <a:r>
              <a:rPr lang="it-IT" dirty="0"/>
              <a:t>lo scontro politico interno all’Italia, </a:t>
            </a:r>
          </a:p>
          <a:p>
            <a:r>
              <a:rPr lang="it-IT" dirty="0"/>
              <a:t>la caduta del muro di Berlino e la dissoluzione della Jugoslavia, </a:t>
            </a:r>
          </a:p>
          <a:p>
            <a:r>
              <a:rPr lang="it-IT" dirty="0"/>
              <a:t>le relazioni interne alla Unione Europea </a:t>
            </a:r>
          </a:p>
          <a:p>
            <a:r>
              <a:rPr lang="it-IT" dirty="0"/>
              <a:t>i flussi internazionali mercantili nell’epoca della globalizzazione.</a:t>
            </a:r>
          </a:p>
        </p:txBody>
      </p:sp>
    </p:spTree>
    <p:extLst>
      <p:ext uri="{BB962C8B-B14F-4D97-AF65-F5344CB8AC3E}">
        <p14:creationId xmlns:p14="http://schemas.microsoft.com/office/powerpoint/2010/main" val="165691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2A84E5-8DDF-1E47-A0A6-A2849CC0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73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56D7913-5C6A-D244-9662-BB740D0E4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559570"/>
              </p:ext>
            </p:extLst>
          </p:nvPr>
        </p:nvGraphicFramePr>
        <p:xfrm>
          <a:off x="677334" y="318241"/>
          <a:ext cx="8596311" cy="621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804">
                  <a:extLst>
                    <a:ext uri="{9D8B030D-6E8A-4147-A177-3AD203B41FA5}">
                      <a16:colId xmlns:a16="http://schemas.microsoft.com/office/drawing/2014/main" val="20101727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63616852"/>
                    </a:ext>
                  </a:extLst>
                </a:gridCol>
                <a:gridCol w="1315507">
                  <a:extLst>
                    <a:ext uri="{9D8B030D-6E8A-4147-A177-3AD203B41FA5}">
                      <a16:colId xmlns:a16="http://schemas.microsoft.com/office/drawing/2014/main" val="1543089041"/>
                    </a:ext>
                  </a:extLst>
                </a:gridCol>
              </a:tblGrid>
              <a:tr h="582400">
                <a:tc>
                  <a:txBody>
                    <a:bodyPr/>
                    <a:lstStyle/>
                    <a:p>
                      <a:r>
                        <a:rPr lang="it-IT" dirty="0"/>
                        <a:t>avvenimento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Anni trascorsi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8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Friuli entra in 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Prima guerra mondiale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1914-1918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107-103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8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Fine dell’Impero asburgico - Trattato Saint Germain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79293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Annessione province orientali – Trattato di Rapallo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60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Seconda guerra mondiale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1939-1945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82-75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4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Invasione Jugoslavia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Fine guerra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1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Trattato di Parigi – Cessione territori alla Jugoslavia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Costituzione Repubblica italiana – invenzione FVG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9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Trieste in Italia - Memorandum di Londra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Elezioni primo consiglio regionale FVG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9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Trattato di Osimo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1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Terremoti in Friuli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2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Fine Jugoslavia – Nascita 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3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Allargamento Unione Europea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8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C262A-F870-584B-9D41-B14AEEC2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TESTI DI RIFERIMENTO – </a:t>
            </a:r>
            <a:br>
              <a:rPr lang="it-IT" dirty="0"/>
            </a:br>
            <a:r>
              <a:rPr lang="it-IT" dirty="0"/>
              <a:t>PROGRAMMA PER NON FREQUENTANTI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DB563A-4FFD-7A40-AF6B-8231D97D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0"/>
            <a:ext cx="8709734" cy="4444677"/>
          </a:xfrm>
        </p:spPr>
        <p:txBody>
          <a:bodyPr>
            <a:normAutofit fontScale="92500" lnSpcReduction="20000"/>
          </a:bodyPr>
          <a:lstStyle/>
          <a:p>
            <a:pPr lvl="0"/>
            <a:endParaRPr lang="it-IT" dirty="0"/>
          </a:p>
          <a:p>
            <a:pPr lvl="0"/>
            <a:r>
              <a:rPr lang="it-IT" dirty="0"/>
              <a:t>Francesca Longo, Matteo </a:t>
            </a:r>
            <a:r>
              <a:rPr lang="it-IT" dirty="0" err="1"/>
              <a:t>Moder</a:t>
            </a:r>
            <a:r>
              <a:rPr lang="it-IT" dirty="0"/>
              <a:t>, </a:t>
            </a:r>
            <a:r>
              <a:rPr lang="it-IT" i="1" dirty="0"/>
              <a:t>Storia delle Venezia Giulia Storia della Venezia Giulia (1918-1998). Da Francesco Giuseppe all'incontro Fini-Violante</a:t>
            </a:r>
            <a:r>
              <a:rPr lang="it-IT" dirty="0"/>
              <a:t>, Milano, Baldini </a:t>
            </a:r>
            <a:r>
              <a:rPr lang="it-IT" dirty="0" err="1"/>
              <a:t>Castoldi</a:t>
            </a:r>
            <a:r>
              <a:rPr lang="it-IT" dirty="0"/>
              <a:t> Dalai, 2004 </a:t>
            </a:r>
            <a:endParaRPr lang="it-IT" b="1" dirty="0"/>
          </a:p>
          <a:p>
            <a:pPr lvl="0"/>
            <a:r>
              <a:rPr lang="it-IT" dirty="0"/>
              <a:t>Roberta </a:t>
            </a:r>
            <a:r>
              <a:rPr lang="it-IT" dirty="0" err="1"/>
              <a:t>Michieli</a:t>
            </a:r>
            <a:r>
              <a:rPr lang="it-IT" dirty="0"/>
              <a:t>, Giuliano </a:t>
            </a:r>
            <a:r>
              <a:rPr lang="it-IT" dirty="0" err="1"/>
              <a:t>Zelco</a:t>
            </a:r>
            <a:r>
              <a:rPr lang="it-IT" dirty="0"/>
              <a:t> (a cura di),</a:t>
            </a:r>
            <a:r>
              <a:rPr lang="it-IT" i="1" dirty="0"/>
              <a:t> Venezia Giulia. La regione inventata</a:t>
            </a:r>
            <a:r>
              <a:rPr lang="it-IT" dirty="0"/>
              <a:t>, Udine, </a:t>
            </a:r>
            <a:r>
              <a:rPr lang="it-IT" dirty="0" err="1"/>
              <a:t>Kappavu</a:t>
            </a:r>
            <a:r>
              <a:rPr lang="it-IT" dirty="0"/>
              <a:t>, 2008. </a:t>
            </a:r>
          </a:p>
          <a:p>
            <a:pPr lvl="0"/>
            <a:r>
              <a:rPr lang="it-IT" dirty="0"/>
              <a:t>Marina </a:t>
            </a:r>
            <a:r>
              <a:rPr lang="it-IT" dirty="0" err="1"/>
              <a:t>Cattaruzza</a:t>
            </a:r>
            <a:r>
              <a:rPr lang="it-IT" dirty="0"/>
              <a:t>, </a:t>
            </a:r>
            <a:r>
              <a:rPr lang="it-IT" i="1" dirty="0"/>
              <a:t>L’Italia e il confine orientale,</a:t>
            </a:r>
            <a:r>
              <a:rPr lang="it-IT" dirty="0"/>
              <a:t> Bologna, Il Mulino, 2007</a:t>
            </a:r>
          </a:p>
          <a:p>
            <a:pPr lvl="0"/>
            <a:r>
              <a:rPr lang="it-IT" dirty="0"/>
              <a:t>Sergio Zilli</a:t>
            </a:r>
            <a:r>
              <a:rPr lang="it-IT" cap="small" dirty="0"/>
              <a:t>, </a:t>
            </a:r>
            <a:r>
              <a:rPr lang="it-IT" i="1" dirty="0"/>
              <a:t>Il confine del Novecento. Ascesa e declino della frontiera orientale italiana tra prima guerra mondiale e allargamento dell’Unione Europea, </a:t>
            </a:r>
            <a:r>
              <a:rPr lang="it-IT" dirty="0"/>
              <a:t>in O. Selva, D. </a:t>
            </a:r>
            <a:r>
              <a:rPr lang="it-IT" dirty="0" err="1"/>
              <a:t>Umek</a:t>
            </a:r>
            <a:r>
              <a:rPr lang="it-IT" dirty="0"/>
              <a:t>, </a:t>
            </a:r>
            <a:r>
              <a:rPr lang="it-IT" i="1" dirty="0"/>
              <a:t>Confini nel tempo. Un viaggio nella storia dell’Alto Adriatico attraverso le carte geografiche (</a:t>
            </a:r>
            <a:r>
              <a:rPr lang="it-IT" i="1" dirty="0" err="1"/>
              <a:t>secc</a:t>
            </a:r>
            <a:r>
              <a:rPr lang="it-IT" i="1" dirty="0"/>
              <a:t>. XVI-XXI)</a:t>
            </a:r>
            <a:r>
              <a:rPr lang="it-IT" dirty="0"/>
              <a:t>, Trieste, EUT, 2013, pp.30-43.   (</a:t>
            </a:r>
            <a:r>
              <a:rPr lang="it-IT" i="1" dirty="0"/>
              <a:t>scaricabile su </a:t>
            </a:r>
            <a:r>
              <a:rPr lang="it-IT" i="1" dirty="0" err="1"/>
              <a:t>https</a:t>
            </a:r>
            <a:r>
              <a:rPr lang="it-IT" i="1" dirty="0"/>
              <a:t>://</a:t>
            </a:r>
            <a:r>
              <a:rPr lang="it-IT" i="1" dirty="0" err="1"/>
              <a:t>www.openstarts.units.it</a:t>
            </a:r>
            <a:r>
              <a:rPr lang="it-IT" i="1" dirty="0"/>
              <a:t>/</a:t>
            </a:r>
            <a:r>
              <a:rPr lang="it-IT" i="1" dirty="0" err="1"/>
              <a:t>handle</a:t>
            </a:r>
            <a:r>
              <a:rPr lang="it-IT" i="1" dirty="0"/>
              <a:t>/10077/9956</a:t>
            </a:r>
            <a:r>
              <a:rPr lang="it-IT" dirty="0"/>
              <a:t>)</a:t>
            </a:r>
            <a:endParaRPr lang="it-IT" b="1" dirty="0"/>
          </a:p>
          <a:p>
            <a:pPr lvl="0"/>
            <a:r>
              <a:rPr lang="it-IT" dirty="0"/>
              <a:t>Sergio Zilli</a:t>
            </a:r>
            <a:r>
              <a:rPr lang="it-IT" cap="small" dirty="0"/>
              <a:t>, </a:t>
            </a:r>
            <a:r>
              <a:rPr lang="it-IT" i="1" dirty="0"/>
              <a:t>Dal nome composto alla Città metropolitana. Le condizioni del diversificato sviluppo territoriale del Friuli Venezia Giulia </a:t>
            </a:r>
            <a:r>
              <a:rPr lang="it-IT" dirty="0"/>
              <a:t>in S. Zilli (a cura di)</a:t>
            </a:r>
            <a:r>
              <a:rPr lang="it-IT" i="1" dirty="0"/>
              <a:t> Territorio e consumo in una regione composita. Il Friuli Venezia Giulia fra grande distribuzione organizzata e </a:t>
            </a:r>
            <a:r>
              <a:rPr lang="it-IT" i="1" dirty="0" err="1"/>
              <a:t>Barcolana</a:t>
            </a:r>
            <a:r>
              <a:rPr lang="it-IT" dirty="0"/>
              <a:t>, Milano, </a:t>
            </a:r>
            <a:r>
              <a:rPr lang="it-IT" dirty="0" err="1"/>
              <a:t>FrancoAngeli</a:t>
            </a:r>
            <a:r>
              <a:rPr lang="it-IT" dirty="0"/>
              <a:t>, 2019, pp.15-40. </a:t>
            </a:r>
            <a:r>
              <a:rPr lang="it-IT" b="1" dirty="0"/>
              <a:t> </a:t>
            </a:r>
            <a:r>
              <a:rPr lang="it-IT" dirty="0"/>
              <a:t>(scaricabile su http://</a:t>
            </a:r>
            <a:r>
              <a:rPr lang="it-IT" dirty="0" err="1"/>
              <a:t>ojs.francoangeli.it</a:t>
            </a:r>
            <a:r>
              <a:rPr lang="it-IT" dirty="0"/>
              <a:t>/_</a:t>
            </a:r>
            <a:r>
              <a:rPr lang="it-IT" dirty="0" err="1"/>
              <a:t>omp</a:t>
            </a:r>
            <a:r>
              <a:rPr lang="it-IT" dirty="0"/>
              <a:t>/</a:t>
            </a:r>
            <a:r>
              <a:rPr lang="it-IT" dirty="0" err="1"/>
              <a:t>index.php</a:t>
            </a:r>
            <a:r>
              <a:rPr lang="it-IT" dirty="0"/>
              <a:t>/</a:t>
            </a:r>
            <a:r>
              <a:rPr lang="it-IT" dirty="0" err="1"/>
              <a:t>oa</a:t>
            </a:r>
            <a:r>
              <a:rPr lang="it-IT" dirty="0"/>
              <a:t>/</a:t>
            </a:r>
            <a:r>
              <a:rPr lang="it-IT" dirty="0" err="1"/>
              <a:t>catalog</a:t>
            </a:r>
            <a:r>
              <a:rPr lang="it-IT" dirty="0"/>
              <a:t>/book/490)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689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18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5295"/>
            <a:ext cx="1331089" cy="2062705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1F8E973-E5BD-6142-BCC3-265B5344C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1397365" y="1313375"/>
            <a:ext cx="5065372" cy="4970284"/>
          </a:xfrm>
          <a:prstGeom prst="rect">
            <a:avLst/>
          </a:prstGeom>
        </p:spPr>
      </p:pic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51A9016D-6E9A-854B-B208-C8C99819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37" y="1089922"/>
            <a:ext cx="4692943" cy="51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01521"/>
            <a:ext cx="1527858" cy="2156479"/>
          </a:xfrm>
          <a:prstGeom prst="rect">
            <a:avLst/>
          </a:prstGeo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7D9F1F0-AAF4-2F43-93C7-62B5838C7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6512" y="532182"/>
            <a:ext cx="7812060" cy="5769630"/>
          </a:xfrm>
        </p:spPr>
      </p:pic>
    </p:spTree>
    <p:extLst>
      <p:ext uri="{BB962C8B-B14F-4D97-AF65-F5344CB8AC3E}">
        <p14:creationId xmlns:p14="http://schemas.microsoft.com/office/powerpoint/2010/main" val="246853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938"/>
            <a:ext cx="1761919" cy="2522062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114E22-1793-EF48-8C7C-6D69C70F6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55818" y="1041991"/>
            <a:ext cx="3831712" cy="50338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DDBFDE-9A9D-1B42-A6AF-81E943973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30" y="1716400"/>
            <a:ext cx="5309924" cy="35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6045" y="125391"/>
            <a:ext cx="7919130" cy="3257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Sergio Zilli</a:t>
            </a:r>
            <a:r>
              <a:rPr lang="it-IT" cap="small" dirty="0"/>
              <a:t>, </a:t>
            </a:r>
            <a:r>
              <a:rPr lang="it-IT" i="1" dirty="0"/>
              <a:t>Il confine del Novecento. Ascesa e declino della frontiera orientale italiana tra prima guerra mondiale e allargamento dell’Unione Europea, </a:t>
            </a:r>
          </a:p>
          <a:p>
            <a:pPr marL="0" indent="0">
              <a:buNone/>
            </a:pPr>
            <a:r>
              <a:rPr lang="it-IT" dirty="0"/>
              <a:t>in </a:t>
            </a:r>
          </a:p>
          <a:p>
            <a:pPr marL="0" indent="0">
              <a:buNone/>
            </a:pPr>
            <a:r>
              <a:rPr lang="it-IT" dirty="0"/>
              <a:t>O. Selva, D. </a:t>
            </a:r>
            <a:r>
              <a:rPr lang="it-IT" dirty="0" err="1"/>
              <a:t>Umek</a:t>
            </a:r>
            <a:r>
              <a:rPr lang="it-IT" dirty="0"/>
              <a:t>, </a:t>
            </a:r>
            <a:r>
              <a:rPr lang="it-IT" i="1" dirty="0"/>
              <a:t>Confini nel tempo. Un viaggio nella storia dell’Alto Adriatico attraverso le carte geografiche (</a:t>
            </a:r>
            <a:r>
              <a:rPr lang="it-IT" i="1" dirty="0" err="1"/>
              <a:t>secc</a:t>
            </a:r>
            <a:r>
              <a:rPr lang="it-IT" i="1" dirty="0"/>
              <a:t>. XVI-XXI)</a:t>
            </a:r>
            <a:r>
              <a:rPr lang="it-IT" dirty="0"/>
              <a:t>, Trieste, EUT, 2013, pp.30-43. </a:t>
            </a:r>
            <a:endParaRPr lang="en-US" b="1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err="1"/>
              <a:t>Scaricabile</a:t>
            </a:r>
            <a:r>
              <a:rPr lang="en-US" dirty="0"/>
              <a:t> da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https://www.openstarts.units.it/handle/10077/9956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Academia.edu</a:t>
            </a:r>
          </a:p>
        </p:txBody>
      </p:sp>
      <p:pic>
        <p:nvPicPr>
          <p:cNvPr id="1026" name="Picture 2" descr="https://www.openstarts.units.it/bitstream/10077/10025/6/copertina_confini_fro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" y="74591"/>
            <a:ext cx="1639362" cy="14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56554B9-A251-8442-B9F0-A22FB019D275}"/>
              </a:ext>
            </a:extLst>
          </p:cNvPr>
          <p:cNvSpPr txBox="1">
            <a:spLocks/>
          </p:cNvSpPr>
          <p:nvPr/>
        </p:nvSpPr>
        <p:spPr>
          <a:xfrm>
            <a:off x="1669311" y="3910076"/>
            <a:ext cx="8657314" cy="2815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dirty="0"/>
              <a:t>Sergio Zilli</a:t>
            </a:r>
            <a:r>
              <a:rPr lang="it-IT" cap="small" dirty="0"/>
              <a:t>, </a:t>
            </a:r>
            <a:r>
              <a:rPr lang="it-IT" i="1" dirty="0"/>
              <a:t>Dal nome composto alla Città metropolitana. Le condizioni del diversificato sviluppo territoriale del Friuli Venezia Giulia </a:t>
            </a:r>
          </a:p>
          <a:p>
            <a:pPr marL="0" indent="0">
              <a:buFont typeface="Wingdings 3" charset="2"/>
              <a:buNone/>
            </a:pPr>
            <a:r>
              <a:rPr lang="it-IT" dirty="0"/>
              <a:t>in </a:t>
            </a:r>
          </a:p>
          <a:p>
            <a:pPr marL="0" indent="0">
              <a:buFont typeface="Wingdings 3" charset="2"/>
              <a:buNone/>
            </a:pPr>
            <a:r>
              <a:rPr lang="it-IT" dirty="0"/>
              <a:t>S. Zilli (a cura di)</a:t>
            </a:r>
            <a:r>
              <a:rPr lang="it-IT" i="1" dirty="0"/>
              <a:t> Territorio e consumo in una regione composita. Il Friuli Venezia Giulia fra grande distribuzione organizzata e </a:t>
            </a:r>
            <a:r>
              <a:rPr lang="it-IT" i="1" dirty="0" err="1"/>
              <a:t>Barcolana</a:t>
            </a:r>
            <a:r>
              <a:rPr lang="it-IT" dirty="0"/>
              <a:t>, Milano, </a:t>
            </a:r>
            <a:r>
              <a:rPr lang="it-IT" dirty="0" err="1"/>
              <a:t>FrancoAngeli</a:t>
            </a:r>
            <a:r>
              <a:rPr lang="it-IT" dirty="0"/>
              <a:t>, 2019, pp.15-40.</a:t>
            </a: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 err="1"/>
              <a:t>Scaricabile</a:t>
            </a:r>
            <a:r>
              <a:rPr lang="en-US" dirty="0"/>
              <a:t> da Franco </a:t>
            </a:r>
            <a:r>
              <a:rPr lang="en-US" dirty="0" err="1"/>
              <a:t>Angeli</a:t>
            </a: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/>
              <a:t>https://</a:t>
            </a:r>
            <a:r>
              <a:rPr lang="en-US" dirty="0" err="1"/>
              <a:t>ojs.francoangeli.it</a:t>
            </a:r>
            <a:r>
              <a:rPr lang="en-US" dirty="0"/>
              <a:t>/_</a:t>
            </a:r>
            <a:r>
              <a:rPr lang="en-US" dirty="0" err="1"/>
              <a:t>omp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oa</a:t>
            </a:r>
            <a:r>
              <a:rPr lang="en-US" dirty="0"/>
              <a:t>/catalog/book/490</a:t>
            </a:r>
          </a:p>
        </p:txBody>
      </p:sp>
      <p:pic>
        <p:nvPicPr>
          <p:cNvPr id="6" name="Picture 2" descr="https://ojs.francoangeli.it/_omp/index.php/oa/$$$call$$$/submission/cover/cover?monographId=490">
            <a:extLst>
              <a:ext uri="{FF2B5EF4-FFF2-40B4-BE49-F238E27FC236}">
                <a16:creationId xmlns:a16="http://schemas.microsoft.com/office/drawing/2014/main" id="{290254C4-4B28-E74A-8548-2D501376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205"/>
            <a:ext cx="1499951" cy="22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4550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1068</Words>
  <Application>Microsoft Macintosh PowerPoint</Application>
  <PresentationFormat>Widescreen</PresentationFormat>
  <Paragraphs>329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Garamond</vt:lpstr>
      <vt:lpstr>Times New Roman</vt:lpstr>
      <vt:lpstr>Times New Roman (Corpo CS)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IL CORSO</vt:lpstr>
      <vt:lpstr>Quindi si parla di</vt:lpstr>
      <vt:lpstr>Presentazione standard di PowerPoint</vt:lpstr>
      <vt:lpstr>TESTI DI RIFERIMENTO –  PROGRAMMA PER NON FREQUENTANTI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Geografia storica 2020-2021</vt:lpstr>
      <vt:lpstr>Presentazione standard di PowerPoint</vt:lpstr>
      <vt:lpstr>Comuni dove si è votato per le amministrative il 3 e 4 ottobre 2021</vt:lpstr>
      <vt:lpstr>Comuni dove si è votato per le amministrative il 3 e 4 ottobre 2021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10</cp:revision>
  <dcterms:created xsi:type="dcterms:W3CDTF">2021-10-05T10:44:53Z</dcterms:created>
  <dcterms:modified xsi:type="dcterms:W3CDTF">2021-10-06T08:58:46Z</dcterms:modified>
  <cp:category/>
</cp:coreProperties>
</file>