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9" r:id="rId3"/>
    <p:sldId id="260" r:id="rId4"/>
    <p:sldId id="28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06/10/2021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06/10/2021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II. Un viaggio attraverso il libro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5EC3529-A994-48C8-9589-6DD28F171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II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456731E-5046-47B8-A5B2-54DEF171BB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Un viaggio attraverso il libro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1B5DE5F3-2D19-43CB-B686-BC774785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2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3E73C4-7A5D-4D11-97FC-E68D78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5" y="532308"/>
            <a:ext cx="8229600" cy="1143000"/>
          </a:xfrm>
        </p:spPr>
        <p:txBody>
          <a:bodyPr/>
          <a:lstStyle/>
          <a:p>
            <a:r>
              <a:rPr lang="it-IT" sz="3200" dirty="0"/>
              <a:t>1.3 Pil: livello o tasso di crescita?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D9D8500-2DC8-4E72-916A-2ADC97BF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853243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Per valutare l’andamento di un’economia da un anno all’altro, gli economisti considerano il tasso di crescita del Pil reale, chiamato semplicemente crescita del Pil.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2400" dirty="0"/>
              <a:t>Crescita del Pil al tempo </a:t>
            </a:r>
            <a:r>
              <a:rPr lang="it-IT" altLang="it-IT" sz="2400" i="1" dirty="0"/>
              <a:t>t</a:t>
            </a:r>
            <a:r>
              <a:rPr lang="it-IT" altLang="it-IT" sz="2400" dirty="0"/>
              <a:t>: tasso di crescita del Pil reale al tempo </a:t>
            </a:r>
            <a:r>
              <a:rPr lang="it-IT" altLang="it-IT" sz="2400" i="1" dirty="0"/>
              <a:t>t</a:t>
            </a:r>
            <a:r>
              <a:rPr lang="it-IT" altLang="it-IT" sz="24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it-IT" sz="2400" baseline="-25000" dirty="0"/>
          </a:p>
          <a:p>
            <a:pPr marL="0" indent="0">
              <a:lnSpc>
                <a:spcPct val="90000"/>
              </a:lnSpc>
              <a:buNone/>
            </a:pPr>
            <a:endParaRPr lang="it-IT" altLang="it-IT" sz="2400" b="1" dirty="0"/>
          </a:p>
          <a:p>
            <a:pPr marL="0" indent="0">
              <a:lnSpc>
                <a:spcPct val="90000"/>
              </a:lnSpc>
              <a:buNone/>
            </a:pPr>
            <a:endParaRPr lang="it-IT" altLang="it-IT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Espansione: periodo di crescita positiva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Recessione: periodo di crescita negativa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147CB05-8CBA-4E2F-BD76-C2B064A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5" name="Object 1024">
            <a:extLst>
              <a:ext uri="{FF2B5EF4-FFF2-40B4-BE49-F238E27FC236}">
                <a16:creationId xmlns="" xmlns:a16="http://schemas.microsoft.com/office/drawing/2014/main" id="{02AEA3B3-5FF2-4CF2-B42B-BF664EB4F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42208"/>
              </p:ext>
            </p:extLst>
          </p:nvPr>
        </p:nvGraphicFramePr>
        <p:xfrm>
          <a:off x="3997625" y="2924944"/>
          <a:ext cx="1143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609336" imgH="431613" progId="Equation.DSMT4">
                  <p:embed/>
                </p:oleObj>
              </mc:Choice>
              <mc:Fallback>
                <p:oleObj name="Equation" r:id="rId3" imgW="609336" imgH="431613" progId="Equation.DSMT4">
                  <p:embed/>
                  <p:pic>
                    <p:nvPicPr>
                      <p:cNvPr id="38912" name="Object 1024">
                        <a:extLst>
                          <a:ext uri="{FF2B5EF4-FFF2-40B4-BE49-F238E27FC236}">
                            <a16:creationId xmlns="" xmlns:a16="http://schemas.microsoft.com/office/drawing/2014/main" id="{8D15BF1B-6283-414E-B9B8-C804DF5D6D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625" y="2924944"/>
                        <a:ext cx="11430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2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3E73C4-7A5D-4D11-97FC-E68D78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5" y="532308"/>
            <a:ext cx="8229600" cy="1143000"/>
          </a:xfrm>
        </p:spPr>
        <p:txBody>
          <a:bodyPr/>
          <a:lstStyle/>
          <a:p>
            <a:r>
              <a:rPr lang="it-IT" sz="3200" dirty="0"/>
              <a:t>1.3 Pil: livello o tasso di crescita?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D9D8500-2DC8-4E72-916A-2ADC97BF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66018"/>
            <a:ext cx="8064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000" dirty="0"/>
              <a:t>Con il grafico sottostante è possibile fare un’analisi delle differenze nei tassi di crescita del Pil tra Europa e Stati Uniti:</a:t>
            </a:r>
          </a:p>
          <a:p>
            <a:pPr marL="0" indent="0">
              <a:buNone/>
            </a:pPr>
            <a:r>
              <a:rPr lang="it-IT" altLang="it-IT" sz="1600" dirty="0"/>
              <a:t>Fonte: OCSE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147CB05-8CBA-4E2F-BD76-C2B064A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CFA494BA-761C-4F45-9ED6-A137AB608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32" y="2060848"/>
            <a:ext cx="605053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7CFE17C-4548-4170-8C83-EC587FC3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30387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In quanto misura della produzione aggregata, il Pil è chiaramente la variabile macroeconomica più importante. Ma altre due variabili, la </a:t>
            </a:r>
            <a:r>
              <a:rPr lang="it-IT" sz="2800" i="1" dirty="0"/>
              <a:t>disoccupazione</a:t>
            </a:r>
            <a:r>
              <a:rPr lang="it-IT" sz="2800" dirty="0"/>
              <a:t> e l’</a:t>
            </a:r>
            <a:r>
              <a:rPr lang="it-IT" sz="2800" i="1" dirty="0"/>
              <a:t>inflazione</a:t>
            </a:r>
            <a:r>
              <a:rPr lang="it-IT" sz="2800" dirty="0"/>
              <a:t>, rilevano aspetti altrettanto importanti dell’andamento di un’economia.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64C0D7D-1F0A-404D-9F23-54C51798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4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2B48C1-D4DB-4CB1-8264-D3AE3720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Il tasso di disoccupazione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348B181-20B6-46E4-BDD9-B8BD6EBA6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600" dirty="0"/>
              <a:t>Iniziamo con qualche definizione:</a:t>
            </a:r>
          </a:p>
          <a:p>
            <a:pPr marL="0" indent="0">
              <a:buNone/>
            </a:pPr>
            <a:endParaRPr lang="it-IT" sz="2600" dirty="0"/>
          </a:p>
          <a:p>
            <a:pPr marL="93663" indent="-93663">
              <a:lnSpc>
                <a:spcPct val="80000"/>
              </a:lnSpc>
              <a:buNone/>
            </a:pPr>
            <a:r>
              <a:rPr lang="it-IT" altLang="it-IT" sz="2600" dirty="0"/>
              <a:t>- </a:t>
            </a:r>
            <a:r>
              <a:rPr lang="it-IT" altLang="it-IT" sz="2600" b="1" dirty="0"/>
              <a:t>occupato</a:t>
            </a:r>
            <a:r>
              <a:rPr lang="it-IT" altLang="it-IT" sz="2600" dirty="0"/>
              <a:t>: persona che ha un lavoro al momento dell’intervista</a:t>
            </a:r>
          </a:p>
          <a:p>
            <a:pPr marL="93663" indent="-93663">
              <a:lnSpc>
                <a:spcPct val="80000"/>
              </a:lnSpc>
              <a:buNone/>
            </a:pPr>
            <a:endParaRPr lang="it-IT" altLang="it-IT" sz="2600" dirty="0"/>
          </a:p>
          <a:p>
            <a:pPr marL="93663" indent="-93663">
              <a:lnSpc>
                <a:spcPct val="80000"/>
              </a:lnSpc>
              <a:buNone/>
            </a:pPr>
            <a:r>
              <a:rPr lang="it-IT" altLang="it-IT" sz="2600" dirty="0"/>
              <a:t>- </a:t>
            </a:r>
            <a:r>
              <a:rPr lang="it-IT" altLang="it-IT" sz="2600" b="1" dirty="0"/>
              <a:t>disoccupato</a:t>
            </a:r>
            <a:r>
              <a:rPr lang="it-IT" altLang="it-IT" sz="2600" dirty="0"/>
              <a:t>: persona che non ha lavoro, ma è in cerca di occupazione </a:t>
            </a:r>
          </a:p>
          <a:p>
            <a:pPr marL="93663" indent="-93663">
              <a:lnSpc>
                <a:spcPct val="80000"/>
              </a:lnSpc>
              <a:buNone/>
            </a:pPr>
            <a:endParaRPr lang="it-IT" altLang="it-IT" sz="2600" dirty="0"/>
          </a:p>
          <a:p>
            <a:pPr marL="93663" indent="-93663">
              <a:lnSpc>
                <a:spcPct val="80000"/>
              </a:lnSpc>
              <a:buFontTx/>
              <a:buChar char="-"/>
            </a:pPr>
            <a:r>
              <a:rPr lang="it-IT" altLang="it-IT" sz="2600" dirty="0"/>
              <a:t> </a:t>
            </a:r>
            <a:r>
              <a:rPr lang="it-IT" altLang="it-IT" sz="2600" b="1" dirty="0"/>
              <a:t>fuori dalle forze di lavoro</a:t>
            </a:r>
            <a:r>
              <a:rPr lang="it-IT" altLang="it-IT" sz="2600" dirty="0"/>
              <a:t>: persona che non ha un lavoro e NON è in cerca di occupazione</a:t>
            </a:r>
          </a:p>
          <a:p>
            <a:pPr marL="93663" indent="-93663">
              <a:lnSpc>
                <a:spcPct val="80000"/>
              </a:lnSpc>
              <a:buFontTx/>
              <a:buChar char="-"/>
            </a:pPr>
            <a:endParaRPr lang="it-IT" altLang="it-IT" sz="2600" dirty="0"/>
          </a:p>
          <a:p>
            <a:pPr marL="93663" indent="-93663">
              <a:lnSpc>
                <a:spcPct val="80000"/>
              </a:lnSpc>
              <a:buNone/>
            </a:pPr>
            <a:r>
              <a:rPr lang="it-IT" altLang="it-IT" sz="2600" dirty="0"/>
              <a:t>- </a:t>
            </a:r>
            <a:r>
              <a:rPr lang="it-IT" altLang="it-IT" sz="2600" b="1" dirty="0"/>
              <a:t>lavoratori scoraggiati</a:t>
            </a:r>
            <a:r>
              <a:rPr lang="it-IT" altLang="it-IT" sz="2600" dirty="0"/>
              <a:t>: in presenza di elevata disoccupazione, alcuni lavoratori senza occupazione smettono di cercare ed escono dalla forza lavoro</a:t>
            </a:r>
          </a:p>
          <a:p>
            <a:pPr marL="93663" indent="-93663">
              <a:lnSpc>
                <a:spcPct val="80000"/>
              </a:lnSpc>
              <a:buNone/>
            </a:pPr>
            <a:endParaRPr lang="it-IT" altLang="it-IT" sz="31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D2F9F14-4D37-4C10-B63E-601CF80F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0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2B48C1-D4DB-4CB1-8264-D3AE3720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Il tasso di disoccupazione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F348B181-20B6-46E4-BDD9-B8BD6EBA6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9644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it-IT" sz="2400" dirty="0"/>
              </a:p>
              <a:p>
                <a:pPr marL="0" indent="0">
                  <a:buNone/>
                </a:pPr>
                <a:r>
                  <a:rPr lang="it-IT" sz="2400" dirty="0"/>
                  <a:t>- Forze di lavoro: somma dei lavoratori occupati e disoccupati.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it-IT" altLang="it-IT" sz="2400" b="0" dirty="0"/>
              </a:p>
              <a:p>
                <a:pPr marL="0" indent="0">
                  <a:buNone/>
                </a:pPr>
                <a:endParaRPr lang="it-IT" altLang="it-IT" sz="2400" b="0" dirty="0"/>
              </a:p>
              <a:p>
                <a:pPr marL="0" indent="0">
                  <a:buNone/>
                </a:pPr>
                <a:r>
                  <a:rPr lang="it-IT" altLang="it-IT" sz="2400" dirty="0"/>
                  <a:t>- Tasso di disoccupazione: i</a:t>
                </a:r>
                <a:r>
                  <a:rPr lang="it-IT" sz="2400" dirty="0"/>
                  <a:t>l rapporto tra il numero dei disoccupati e la forza di lavoro.</a:t>
                </a:r>
                <a:endParaRPr lang="it-IT" altLang="it-IT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  <a:p>
                <a:pPr marL="0" indent="0">
                  <a:buNone/>
                </a:pPr>
                <a:endParaRPr lang="it-IT" sz="2400" dirty="0"/>
              </a:p>
              <a:p>
                <a:pPr marL="0" indent="0">
                  <a:buNone/>
                </a:pPr>
                <a:r>
                  <a:rPr lang="it-IT" altLang="it-IT" sz="2400" dirty="0"/>
                  <a:t>- Tasso di partecipazione: rapporto tra la forza lavoro e il totale della popolazione in età lavorativa.</a:t>
                </a:r>
              </a:p>
              <a:p>
                <a:pPr marL="0" indent="0">
                  <a:buNone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348B181-20B6-46E4-BDD9-B8BD6EBA6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964488" cy="4525963"/>
              </a:xfrm>
              <a:blipFill>
                <a:blip r:embed="rId2"/>
                <a:stretch>
                  <a:fillRect l="-1020" r="-272" b="-10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D2F9F14-4D37-4C10-B63E-601CF80F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1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2B48C1-D4DB-4CB1-8264-D3AE3720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Il tasso di disoccupazione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348B181-20B6-46E4-BDD9-B8BD6EBA6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Il tasso di disoccupazione varia considerevolmente nel tempo e nello spazio, sia in risposta a recessioni ed espansioni, sia come conseguenza di mercati del lavoro differenti tra loro.</a:t>
            </a:r>
          </a:p>
          <a:p>
            <a:pPr marL="0" indent="0">
              <a:buNone/>
            </a:pPr>
            <a:r>
              <a:rPr lang="it-IT" sz="1600" dirty="0"/>
              <a:t>Fonte: Commissione Europea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D2F9F14-4D37-4C10-B63E-601CF80F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 descr="Immagine che contiene mappa, testo&#10;&#10;Descrizione generata automaticamente">
            <a:extLst>
              <a:ext uri="{FF2B5EF4-FFF2-40B4-BE49-F238E27FC236}">
                <a16:creationId xmlns="" xmlns:a16="http://schemas.microsoft.com/office/drawing/2014/main" id="{72DDFB19-54A5-44A6-98F2-25D65D12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67" y="2355942"/>
            <a:ext cx="7273065" cy="36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2B48C1-D4DB-4CB1-8264-D3AE3720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 Il tasso di inflazione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348B181-20B6-46E4-BDD9-B8BD6EBA6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Iniziamo con qualche definizione:</a:t>
            </a:r>
          </a:p>
          <a:p>
            <a:pPr marL="0" indent="0">
              <a:buNone/>
            </a:pPr>
            <a:endParaRPr lang="it-IT" sz="24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400" b="1" dirty="0">
                <a:solidFill>
                  <a:srgbClr val="FF0000"/>
                </a:solidFill>
              </a:rPr>
              <a:t>inflazione</a:t>
            </a:r>
            <a:r>
              <a:rPr lang="it-IT" altLang="it-IT" sz="2400" dirty="0"/>
              <a:t>: aumento sostenuto del livello generale dei prezzi.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400" b="1" dirty="0">
                <a:solidFill>
                  <a:srgbClr val="FF0000"/>
                </a:solidFill>
              </a:rPr>
              <a:t>tasso di inflazione</a:t>
            </a:r>
            <a:r>
              <a:rPr lang="it-IT" altLang="it-IT" sz="2400" dirty="0"/>
              <a:t>: tasso a cui il livello dei prezzi aumenta nel tempo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400" b="1" dirty="0">
                <a:solidFill>
                  <a:srgbClr val="FF0000"/>
                </a:solidFill>
              </a:rPr>
              <a:t>deflazione</a:t>
            </a:r>
            <a:r>
              <a:rPr lang="it-IT" altLang="it-IT" sz="2400" dirty="0"/>
              <a:t>: riduzione del livello dei prezzi, ossia quando il tasso di inflazione è negativo.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altLang="it-IT" sz="2400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400" dirty="0"/>
              <a:t>Il problema pratico è come calcolare il livello generale dei prezzi affinché sia possibile misurare l’inflazione.</a:t>
            </a:r>
          </a:p>
          <a:p>
            <a:pPr marL="0" indent="0">
              <a:lnSpc>
                <a:spcPct val="80000"/>
              </a:lnSpc>
              <a:buNone/>
            </a:pPr>
            <a:endParaRPr lang="it-IT" altLang="it-IT" sz="2400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400" dirty="0"/>
              <a:t>Ci sono due indicatori che discuteremo nelle slide seguenti.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D2F9F14-4D37-4C10-B63E-601CF80F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2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2B48C1-D4DB-4CB1-8264-D3AE3720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3.1 Il deflatore del Pil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348B181-20B6-46E4-BDD9-B8BD6EBA6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16732"/>
            <a:ext cx="896448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Il </a:t>
            </a:r>
            <a:r>
              <a:rPr lang="it-IT" altLang="it-IT" sz="2400" b="1" dirty="0"/>
              <a:t>deflatore del Pil </a:t>
            </a:r>
            <a:r>
              <a:rPr lang="it-IT" altLang="it-IT" sz="2400" dirty="0"/>
              <a:t>(</a:t>
            </a:r>
            <a:r>
              <a:rPr lang="it-IT" altLang="it-IT" sz="2400" dirty="0" err="1"/>
              <a:t>P</a:t>
            </a:r>
            <a:r>
              <a:rPr lang="it-IT" altLang="it-IT" sz="2400" i="1" baseline="-25000" dirty="0" err="1"/>
              <a:t>t</a:t>
            </a:r>
            <a:r>
              <a:rPr lang="it-IT" altLang="it-IT" sz="2400" dirty="0"/>
              <a:t>) permette di calcolare il </a:t>
            </a:r>
            <a:r>
              <a:rPr lang="it-IT" altLang="it-IT" sz="2400" b="1" dirty="0"/>
              <a:t>prezzo medio dei beni finali </a:t>
            </a:r>
            <a:r>
              <a:rPr lang="it-IT" altLang="it-IT" sz="2400" b="1" dirty="0">
                <a:solidFill>
                  <a:srgbClr val="FF0000"/>
                </a:solidFill>
              </a:rPr>
              <a:t>prodotti</a:t>
            </a:r>
            <a:r>
              <a:rPr lang="it-IT" altLang="it-IT" sz="2400" b="1" dirty="0"/>
              <a:t> in una economia</a:t>
            </a:r>
          </a:p>
          <a:p>
            <a:pPr marL="0" indent="0">
              <a:buNone/>
            </a:pPr>
            <a:r>
              <a:rPr lang="it-IT" altLang="it-IT" sz="2400" dirty="0"/>
              <a:t> 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Il deflatore del Pil è un numero indice: il suo livello viene scelto arbitrariamente – uguale a 1 per l’anno base</a:t>
            </a:r>
          </a:p>
          <a:p>
            <a:pPr marL="0" indent="0">
              <a:buNone/>
            </a:pPr>
            <a:r>
              <a:rPr lang="it-IT" altLang="it-IT" sz="2400" dirty="0"/>
              <a:t>Il tasso di variazione del deflatore del Pil rappresenta il tasso di inflazione  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D2F9F14-4D37-4C10-B63E-601CF80F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5" name="Object 5">
            <a:extLst>
              <a:ext uri="{FF2B5EF4-FFF2-40B4-BE49-F238E27FC236}">
                <a16:creationId xmlns="" xmlns:a16="http://schemas.microsoft.com/office/drawing/2014/main" id="{CE00A132-7CC3-41DC-8CA3-1D705E0C1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31014"/>
              </p:ext>
            </p:extLst>
          </p:nvPr>
        </p:nvGraphicFramePr>
        <p:xfrm>
          <a:off x="3045072" y="2097374"/>
          <a:ext cx="3053854" cy="84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3" imgW="1548728" imgH="431613" progId="Equation.DSMT4">
                  <p:embed/>
                </p:oleObj>
              </mc:Choice>
              <mc:Fallback>
                <p:oleObj name="Equation" r:id="rId3" imgW="1548728" imgH="431613" progId="Equation.DSMT4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="" xmlns:a16="http://schemas.microsoft.com/office/drawing/2014/main" id="{BD788A85-6238-4D47-AE41-71630C650D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072" y="2097374"/>
                        <a:ext cx="3053854" cy="847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="" xmlns:a16="http://schemas.microsoft.com/office/drawing/2014/main" id="{4BE20F2A-D554-4946-811C-621E0E3F8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280544"/>
              </p:ext>
            </p:extLst>
          </p:nvPr>
        </p:nvGraphicFramePr>
        <p:xfrm>
          <a:off x="3913544" y="4725144"/>
          <a:ext cx="1316911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zione" r:id="rId5" imgW="634725" imgH="431613" progId="Equation.3">
                  <p:embed/>
                </p:oleObj>
              </mc:Choice>
              <mc:Fallback>
                <p:oleObj name="Equazione" r:id="rId5" imgW="634725" imgH="431613" progId="Equation.3">
                  <p:embed/>
                  <p:pic>
                    <p:nvPicPr>
                      <p:cNvPr id="3075" name="Object 6">
                        <a:extLst>
                          <a:ext uri="{FF2B5EF4-FFF2-40B4-BE49-F238E27FC236}">
                            <a16:creationId xmlns="" xmlns:a16="http://schemas.microsoft.com/office/drawing/2014/main" id="{447E5E4A-36AD-4B70-B11A-C56B0438E5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544" y="4725144"/>
                        <a:ext cx="1316911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2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2B48C1-D4DB-4CB1-8264-D3AE3720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3.2 L’indice dei prezzi al consumo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348B181-20B6-46E4-BDD9-B8BD6EBA6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16732"/>
            <a:ext cx="878497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L’</a:t>
            </a:r>
            <a:r>
              <a:rPr lang="it-IT" altLang="it-IT" sz="2400" b="1" dirty="0"/>
              <a:t>indice dei prezzi al consumo </a:t>
            </a:r>
            <a:r>
              <a:rPr lang="it-IT" altLang="it-IT" sz="2400" dirty="0"/>
              <a:t>misura il livello </a:t>
            </a:r>
            <a:r>
              <a:rPr lang="it-IT" altLang="it-IT" sz="2400" b="1" dirty="0"/>
              <a:t>dei prezzi medi </a:t>
            </a:r>
            <a:r>
              <a:rPr lang="it-IT" altLang="it-IT" sz="2400" b="1" dirty="0">
                <a:solidFill>
                  <a:srgbClr val="FF0000"/>
                </a:solidFill>
              </a:rPr>
              <a:t>al consumo</a:t>
            </a:r>
            <a:r>
              <a:rPr lang="it-IT" altLang="it-IT" sz="2400" dirty="0"/>
              <a:t> ed esprime il costo in valuta (euro, ad esempio) di un determinato paniere di consumo di un tipico consumatore urbano.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L’indice dei prezzi al consumo (IPC) è un numero </a:t>
            </a:r>
            <a:r>
              <a:rPr lang="it-IT" altLang="it-IT" sz="2400" dirty="0" smtClean="0"/>
              <a:t>indice.</a:t>
            </a:r>
            <a:endParaRPr lang="it-IT" altLang="it-IT" sz="2400" dirty="0"/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Il tasso di variazione dell’IPC rappresenta il tasso di inflazione.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A livello europeo viene utilizzato l’Indice armonizzato dei prezzi al consumo (</a:t>
            </a:r>
            <a:r>
              <a:rPr lang="it-IT" altLang="it-IT" sz="2400" dirty="0" err="1"/>
              <a:t>Iapc</a:t>
            </a:r>
            <a:r>
              <a:rPr lang="it-IT" altLang="it-IT" sz="2400" dirty="0"/>
              <a:t>), costruito da Eurostat.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D2F9F14-4D37-4C10-B63E-601CF80F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7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2B48C1-D4DB-4CB1-8264-D3AE3720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 Il tasso di inflazione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348B181-20B6-46E4-BDD9-B8BD6EBA6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16732"/>
            <a:ext cx="8964488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altLang="it-IT" sz="2000" dirty="0"/>
              <a:t>L’indice dei prezzi al consumo e il deflatore del Pil mostrano andamenti simili nel tempo.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Ci sono però delle eccezioni, che sono generalmente dovute all’aumento del costo delle importazioni</a:t>
            </a:r>
            <a:r>
              <a:rPr lang="it-IT" altLang="it-IT" sz="20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1600" dirty="0"/>
              <a:t>Fonte: Eurostat, Ocse, Calcoli degli autori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D2F9F14-4D37-4C10-B63E-601CF80F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Immagine 5" descr="Immagine che contiene sedendo&#10;&#10;Descrizione generata automaticamente">
            <a:extLst>
              <a:ext uri="{FF2B5EF4-FFF2-40B4-BE49-F238E27FC236}">
                <a16:creationId xmlns="" xmlns:a16="http://schemas.microsoft.com/office/drawing/2014/main" id="{CF35874C-9E24-4378-BE77-9C4DD9CD6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5203"/>
            <a:ext cx="7200800" cy="36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33FC082-E7B4-482D-9CE9-33ACAB12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663"/>
            <a:ext cx="8229600" cy="790670"/>
          </a:xfrm>
        </p:spPr>
        <p:txBody>
          <a:bodyPr/>
          <a:lstStyle/>
          <a:p>
            <a:r>
              <a:rPr lang="it-IT" sz="3200" dirty="0"/>
              <a:t>1. La produzione aggregata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0DDD8A0-F9EC-4927-A6C4-B573738AE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3762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altLang="it-IT" sz="2400" dirty="0"/>
              <a:t>La misura principale della </a:t>
            </a:r>
            <a:r>
              <a:rPr lang="it-IT" altLang="it-IT" sz="2400" i="1" dirty="0"/>
              <a:t>produzione aggregata </a:t>
            </a:r>
            <a:r>
              <a:rPr lang="it-IT" altLang="it-IT" sz="2400" dirty="0"/>
              <a:t>(ossia totale) nella contabilità nazionale è chiamata </a:t>
            </a:r>
            <a:r>
              <a:rPr lang="it-IT" altLang="it-IT" sz="2400" i="1" dirty="0"/>
              <a:t>prodotto interno lordo</a:t>
            </a:r>
            <a:r>
              <a:rPr lang="it-IT" altLang="it-IT" sz="2400" dirty="0"/>
              <a:t>(Pil).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altLang="it-IT" sz="24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it-IT" altLang="it-IT" sz="2400" dirty="0"/>
              <a:t>Non è la sola, ma è la variabile più conosciuta e più utilizzata per misurare la dimensione economica di un paese.</a:t>
            </a: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971ACF1-7DC9-4EB5-80BE-A988916D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2B48C1-D4DB-4CB1-8264-D3AE3720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3.3 Perché gli economisti si preoccupano dell’inflazione?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D2F9F14-4D37-4C10-B63E-601CF80F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9540027-FDD7-432B-8D58-AAE989528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22809"/>
            <a:ext cx="8964487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it-IT" altLang="it-IT" sz="2400" dirty="0"/>
              <a:t>Durante le fasi inflattive, non tutti i prezzi e i salari aumentano proporzionalmente. </a:t>
            </a:r>
            <a:r>
              <a:rPr lang="it-IT" altLang="it-IT" sz="2400" b="1" dirty="0"/>
              <a:t>L’inflazione influenza la distribuzione del reddito</a:t>
            </a:r>
            <a:r>
              <a:rPr lang="it-IT" altLang="it-IT" sz="2400" dirty="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it-IT" altLang="it-IT" sz="2400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400" dirty="0"/>
              <a:t>L’inflazione crea altre distorsioni economiche.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it-IT" altLang="it-IT" sz="2400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400" dirty="0"/>
              <a:t>I pro e i contro dei diversi tassi di inflazione verranno discussi quando parleremo della politica monetaria.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32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2B48C1-D4DB-4CB1-8264-D3AE3720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4. Produzione, disoccupazione e tasso di inflazione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D2F9F14-4D37-4C10-B63E-601CF80F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9540027-FDD7-432B-8D58-AAE989528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22809"/>
            <a:ext cx="8712968" cy="4525963"/>
          </a:xfrm>
        </p:spPr>
        <p:txBody>
          <a:bodyPr/>
          <a:lstStyle/>
          <a:p>
            <a:pPr marL="0">
              <a:lnSpc>
                <a:spcPct val="80000"/>
              </a:lnSpc>
              <a:buNone/>
            </a:pPr>
            <a:r>
              <a:rPr lang="it-IT" altLang="it-IT" sz="2400" dirty="0"/>
              <a:t>Le tre variabili descritte finora (produzione, disoccupazione e inflazione) sono collegate tra loro. Gli economisti considerano due relazioni:</a:t>
            </a:r>
          </a:p>
          <a:p>
            <a:pPr>
              <a:lnSpc>
                <a:spcPct val="80000"/>
              </a:lnSpc>
              <a:buNone/>
            </a:pPr>
            <a:endParaRPr lang="it-IT" altLang="it-IT" sz="2400" dirty="0"/>
          </a:p>
          <a:p>
            <a:pPr>
              <a:lnSpc>
                <a:spcPct val="80000"/>
              </a:lnSpc>
              <a:buNone/>
            </a:pPr>
            <a:endParaRPr lang="it-IT" altLang="it-IT" sz="2400" dirty="0"/>
          </a:p>
          <a:p>
            <a:pPr>
              <a:lnSpc>
                <a:spcPct val="80000"/>
              </a:lnSpc>
            </a:pPr>
            <a:r>
              <a:rPr lang="it-IT" altLang="it-IT" sz="2400" b="1" dirty="0">
                <a:solidFill>
                  <a:srgbClr val="FF0000"/>
                </a:solidFill>
              </a:rPr>
              <a:t>la legge di </a:t>
            </a:r>
            <a:r>
              <a:rPr lang="it-IT" altLang="it-IT" sz="2400" b="1" dirty="0" err="1">
                <a:solidFill>
                  <a:srgbClr val="FF0000"/>
                </a:solidFill>
              </a:rPr>
              <a:t>Okun</a:t>
            </a:r>
            <a:r>
              <a:rPr lang="it-IT" altLang="it-IT" sz="2400" dirty="0"/>
              <a:t>: mette in relazione (negativa) la </a:t>
            </a:r>
            <a:r>
              <a:rPr lang="it-IT" altLang="it-IT" sz="2400" b="1" dirty="0"/>
              <a:t>crescita della produzione</a:t>
            </a:r>
            <a:r>
              <a:rPr lang="it-IT" altLang="it-IT" sz="2400" dirty="0"/>
              <a:t> e le </a:t>
            </a:r>
            <a:r>
              <a:rPr lang="it-IT" altLang="it-IT" sz="2400" b="1" dirty="0"/>
              <a:t>variazioni del tasso di disoccupazione</a:t>
            </a:r>
          </a:p>
          <a:p>
            <a:pPr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r>
              <a:rPr lang="it-IT" altLang="it-IT" sz="2400" b="1" dirty="0">
                <a:solidFill>
                  <a:srgbClr val="FF0000"/>
                </a:solidFill>
              </a:rPr>
              <a:t>la curva di Phillips</a:t>
            </a:r>
            <a:r>
              <a:rPr lang="it-IT" altLang="it-IT" sz="2400" dirty="0"/>
              <a:t>: mette in relazione (negativa) il </a:t>
            </a:r>
            <a:r>
              <a:rPr lang="it-IT" altLang="it-IT" sz="2400" b="1" dirty="0"/>
              <a:t>tasso di disoccupazione e l’inflazione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35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2B48C1-D4DB-4CB1-8264-D3AE3720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 Breve, medio e lungo periodo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D2F9F14-4D37-4C10-B63E-601CF80F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9540027-FDD7-432B-8D58-AAE989528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66018"/>
            <a:ext cx="889248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it-IT" altLang="it-IT" sz="2400" dirty="0"/>
              <a:t>Il livello di produzione aggregata è determinato da:</a:t>
            </a:r>
          </a:p>
          <a:p>
            <a:pPr>
              <a:lnSpc>
                <a:spcPct val="80000"/>
              </a:lnSpc>
              <a:buNone/>
            </a:pPr>
            <a:endParaRPr lang="it-IT" altLang="it-IT" sz="2400" dirty="0"/>
          </a:p>
          <a:p>
            <a:pPr>
              <a:lnSpc>
                <a:spcPct val="80000"/>
              </a:lnSpc>
            </a:pPr>
            <a:r>
              <a:rPr lang="it-IT" altLang="it-IT" sz="2400" dirty="0"/>
              <a:t>la </a:t>
            </a:r>
            <a:r>
              <a:rPr lang="it-IT" altLang="it-IT" sz="2400" b="1" dirty="0"/>
              <a:t>domanda</a:t>
            </a:r>
            <a:r>
              <a:rPr lang="it-IT" altLang="it-IT" sz="2400" dirty="0"/>
              <a:t> di beni nel breve periodo, cioè nell’arco di qualche anno</a:t>
            </a:r>
          </a:p>
          <a:p>
            <a:pPr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r>
              <a:rPr lang="it-IT" altLang="it-IT" sz="2400" dirty="0"/>
              <a:t>il </a:t>
            </a:r>
            <a:r>
              <a:rPr lang="it-IT" altLang="it-IT" sz="2400" b="1" dirty="0"/>
              <a:t>livello di tecnologia</a:t>
            </a:r>
            <a:r>
              <a:rPr lang="it-IT" altLang="it-IT" sz="2400" dirty="0" smtClean="0"/>
              <a:t>, </a:t>
            </a:r>
            <a:r>
              <a:rPr lang="it-IT" altLang="it-IT" sz="2400" dirty="0"/>
              <a:t>lo </a:t>
            </a:r>
            <a:r>
              <a:rPr lang="it-IT" altLang="it-IT" sz="2400" b="1" dirty="0"/>
              <a:t>stock di capitale</a:t>
            </a:r>
            <a:r>
              <a:rPr lang="it-IT" altLang="it-IT" sz="2400" dirty="0"/>
              <a:t> e la dimensione della forza lavoro nel medio periodo, cioè nell’arco di un decennio</a:t>
            </a:r>
          </a:p>
          <a:p>
            <a:pPr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r>
              <a:rPr lang="it-IT" altLang="it-IT" sz="2400" dirty="0"/>
              <a:t>altri fattori come il </a:t>
            </a:r>
            <a:r>
              <a:rPr lang="it-IT" altLang="it-IT" sz="2400" b="1" dirty="0"/>
              <a:t>sistema educativo</a:t>
            </a:r>
            <a:r>
              <a:rPr lang="it-IT" altLang="it-IT" sz="2400" dirty="0"/>
              <a:t>, il </a:t>
            </a:r>
            <a:r>
              <a:rPr lang="it-IT" altLang="it-IT" sz="2400" b="1" dirty="0"/>
              <a:t>tasso di risparmio</a:t>
            </a:r>
            <a:r>
              <a:rPr lang="it-IT" altLang="it-IT" sz="2400" dirty="0"/>
              <a:t> e la </a:t>
            </a:r>
            <a:r>
              <a:rPr lang="it-IT" altLang="it-IT" sz="2400" b="1" dirty="0"/>
              <a:t>qualità del governo</a:t>
            </a:r>
            <a:r>
              <a:rPr lang="it-IT" altLang="it-IT" sz="2400" dirty="0"/>
              <a:t> nel lungo periodo, cioè nell’arco di qualche decennio o più</a:t>
            </a:r>
          </a:p>
          <a:p>
            <a:pPr marL="463550" lvl="1" indent="-349250">
              <a:buClr>
                <a:srgbClr val="C40075"/>
              </a:buClr>
              <a:buFontTx/>
              <a:buNone/>
            </a:pPr>
            <a:endParaRPr lang="en-US" altLang="it-IT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2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D2F9F14-4D37-4C10-B63E-601CF80F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9540027-FDD7-432B-8D58-AAE989528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" y="2297509"/>
            <a:ext cx="8435280" cy="2262982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+mj-lt"/>
              </a:rPr>
              <a:t>Il messaggio principale di questo capitolo è: </a:t>
            </a:r>
            <a:br>
              <a:rPr lang="it-IT" dirty="0">
                <a:latin typeface="+mj-lt"/>
              </a:rPr>
            </a:br>
            <a:r>
              <a:rPr lang="it-IT" dirty="0">
                <a:latin typeface="+mj-lt"/>
              </a:rPr>
              <a:t>le tre variabili centrali della macroeconomia sono la produzione, la disoccupazione e l’inflazione.</a:t>
            </a:r>
            <a:endParaRPr lang="en-US" altLang="it-IT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88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A4445DB-5A58-4525-BE04-517B25D3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Pil: produzione e reddito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32876FA-F8F9-4975-B270-7C982BF5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8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it-IT" altLang="it-IT" sz="2400" dirty="0"/>
              <a:t>Esistono tre modi equivalenti di definire il Pil di un’economia.</a:t>
            </a:r>
          </a:p>
          <a:p>
            <a:pPr>
              <a:buNone/>
              <a:defRPr/>
            </a:pPr>
            <a:endParaRPr lang="it-IT" altLang="it-IT" sz="2400" dirty="0"/>
          </a:p>
          <a:p>
            <a:pPr>
              <a:buNone/>
              <a:defRPr/>
            </a:pPr>
            <a:r>
              <a:rPr lang="it-IT" altLang="it-IT" sz="2400" dirty="0"/>
              <a:t>1. Valore dei beni e dei servizi </a:t>
            </a:r>
            <a:r>
              <a:rPr lang="it-IT" altLang="it-IT" sz="2400" i="1" dirty="0"/>
              <a:t>finali</a:t>
            </a:r>
            <a:r>
              <a:rPr lang="it-IT" altLang="it-IT" sz="2400" dirty="0"/>
              <a:t> prodotti in un’economia in un dato periodo di tempo;</a:t>
            </a:r>
          </a:p>
          <a:p>
            <a:pPr>
              <a:buNone/>
              <a:defRPr/>
            </a:pPr>
            <a:r>
              <a:rPr lang="it-IT" altLang="it-IT" sz="2400" dirty="0"/>
              <a:t>2. Somma del </a:t>
            </a:r>
            <a:r>
              <a:rPr lang="it-IT" altLang="it-IT" sz="2400" i="1" dirty="0"/>
              <a:t>valore aggiunto </a:t>
            </a:r>
            <a:r>
              <a:rPr lang="it-IT" altLang="it-IT" sz="2400" dirty="0"/>
              <a:t>in un’economia in un dato periodo di tempo;</a:t>
            </a:r>
          </a:p>
          <a:p>
            <a:pPr>
              <a:buNone/>
              <a:defRPr/>
            </a:pPr>
            <a:r>
              <a:rPr lang="it-IT" altLang="it-IT" sz="2400" dirty="0"/>
              <a:t>3. Somma dei </a:t>
            </a:r>
            <a:r>
              <a:rPr lang="it-IT" altLang="it-IT" sz="2400" i="1" dirty="0"/>
              <a:t>redditi</a:t>
            </a:r>
            <a:r>
              <a:rPr lang="it-IT" altLang="it-IT" sz="2400" dirty="0"/>
              <a:t> dell’economia in un dato periodo di tempo.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6A2AE6F-650A-4D19-8759-C60E4149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A4445DB-5A58-4525-BE04-517B25D3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Pil: produzione e reddito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6A2AE6F-650A-4D19-8759-C60E4149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057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99" y="4077072"/>
            <a:ext cx="44481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8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E136150-75EF-45BB-A30D-47AEEE8D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14" y="409228"/>
            <a:ext cx="8229600" cy="1143000"/>
          </a:xfrm>
        </p:spPr>
        <p:txBody>
          <a:bodyPr/>
          <a:lstStyle/>
          <a:p>
            <a:r>
              <a:rPr lang="it-IT" sz="3200" dirty="0">
                <a:solidFill>
                  <a:prstClr val="black"/>
                </a:solidFill>
              </a:rPr>
              <a:t>1.2 Pil nominale e Pil reale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D0EDABE-17AE-4789-A157-528AF352C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Nel 2018 il Pil dell’UE era di 13.700 miliardi di euro, rispetto ai 2.598 miliardi di euro del 1980.</a:t>
            </a:r>
          </a:p>
          <a:p>
            <a:pPr marL="0" indent="0">
              <a:buNone/>
            </a:pPr>
            <a:r>
              <a:rPr lang="it-IT" sz="2400" dirty="0"/>
              <a:t>Tuttavia, la produzione aggregata dell’UE non è stata cinque volte più alta nel 2018 che nel 1980. </a:t>
            </a:r>
          </a:p>
          <a:p>
            <a:pPr marL="0" indent="0">
              <a:buNone/>
            </a:pPr>
            <a:r>
              <a:rPr lang="it-IT" sz="2400" dirty="0"/>
              <a:t>Gran parte dell’aumento riflette variazioni dei prezzi dei beni e servizi e non delle quantità prodotte. </a:t>
            </a:r>
          </a:p>
          <a:p>
            <a:pPr marL="0" indent="0">
              <a:buNone/>
            </a:pPr>
            <a:r>
              <a:rPr lang="it-IT" sz="2400" dirty="0"/>
              <a:t>Questo ci porta a considerare la distinzione tra Pil nominale e Pil reale.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C7BBE34-1EB9-4C77-81E7-B1D10CD7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5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3E73C4-7A5D-4D11-97FC-E68D78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5" y="532308"/>
            <a:ext cx="8229600" cy="1143000"/>
          </a:xfrm>
        </p:spPr>
        <p:txBody>
          <a:bodyPr/>
          <a:lstStyle/>
          <a:p>
            <a:r>
              <a:rPr lang="it-IT" sz="3200" dirty="0"/>
              <a:t>1.2 Pil nominale e Pil reale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D9D8500-2DC8-4E72-916A-2ADC97BF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25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it-IT" sz="2400" i="1" dirty="0"/>
              <a:t>Pil nominale (€</a:t>
            </a:r>
            <a:r>
              <a:rPr lang="it-IT" sz="2400" i="1" dirty="0" err="1"/>
              <a:t>Y</a:t>
            </a:r>
            <a:r>
              <a:rPr lang="it-IT" sz="2400" i="1" baseline="-25000" dirty="0" err="1"/>
              <a:t>t</a:t>
            </a:r>
            <a:r>
              <a:rPr lang="it-IT" sz="2400" i="1" dirty="0"/>
              <a:t>): </a:t>
            </a:r>
            <a:r>
              <a:rPr lang="it-IT" sz="2400" dirty="0"/>
              <a:t>somma della quantità dei beni finali valutati al loro prezzo corrente (al tempo t)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it-IT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2400" dirty="0"/>
              <a:t>La crescita del Pil nominale dipende da due fattori: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2400" dirty="0"/>
              <a:t>- </a:t>
            </a:r>
            <a:r>
              <a:rPr lang="it-IT" sz="2400" b="1" dirty="0">
                <a:solidFill>
                  <a:srgbClr val="FF0000"/>
                </a:solidFill>
              </a:rPr>
              <a:t>crescita della produzione (in termini di quantità) nel tempo </a:t>
            </a:r>
          </a:p>
          <a:p>
            <a:pPr marL="0" indent="0">
              <a:lnSpc>
                <a:spcPct val="120000"/>
              </a:lnSpc>
              <a:buFontTx/>
              <a:buChar char="-"/>
              <a:defRPr/>
            </a:pPr>
            <a:r>
              <a:rPr lang="it-IT" sz="2400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aumento dei prezzi dei beni nel tempo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147CB05-8CBA-4E2F-BD76-C2B064A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1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3E73C4-7A5D-4D11-97FC-E68D78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5" y="532308"/>
            <a:ext cx="8229600" cy="1143000"/>
          </a:xfrm>
        </p:spPr>
        <p:txBody>
          <a:bodyPr/>
          <a:lstStyle/>
          <a:p>
            <a:r>
              <a:rPr lang="it-IT" sz="3200" dirty="0"/>
              <a:t>1.2 Pil nominale e Pil reale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D9D8500-2DC8-4E72-916A-2ADC97BF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99729"/>
            <a:ext cx="8532439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altLang="it-IT" sz="2400" i="1" dirty="0"/>
              <a:t>Pil reale (</a:t>
            </a:r>
            <a:r>
              <a:rPr lang="it-IT" sz="2400" i="1" dirty="0" err="1"/>
              <a:t>Y</a:t>
            </a:r>
            <a:r>
              <a:rPr lang="it-IT" sz="2400" i="1" baseline="-25000" dirty="0" err="1"/>
              <a:t>t</a:t>
            </a:r>
            <a:r>
              <a:rPr lang="it-IT" sz="2400" i="1" dirty="0"/>
              <a:t>):</a:t>
            </a:r>
            <a:r>
              <a:rPr lang="it-IT" altLang="it-IT" sz="2400" i="1" dirty="0"/>
              <a:t> </a:t>
            </a:r>
            <a:r>
              <a:rPr lang="it-IT" altLang="it-IT" sz="2400" dirty="0"/>
              <a:t>somma delle quantità di beni finali valutati a prezzi costanti</a:t>
            </a:r>
          </a:p>
          <a:p>
            <a:pPr marL="0" indent="0">
              <a:lnSpc>
                <a:spcPct val="110000"/>
              </a:lnSpc>
              <a:buNone/>
            </a:pPr>
            <a:endParaRPr lang="it-IT" altLang="it-IT" sz="2400" dirty="0"/>
          </a:p>
          <a:p>
            <a:pPr marL="0" indent="0">
              <a:lnSpc>
                <a:spcPct val="110000"/>
              </a:lnSpc>
              <a:buNone/>
            </a:pPr>
            <a:r>
              <a:rPr lang="it-IT" altLang="it-IT" sz="2400" dirty="0"/>
              <a:t>Il Pil reale permette di misurare la produzione e le sue variazioni nel tempo, escludendo l’effetto di prezzi crescenti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147CB05-8CBA-4E2F-BD76-C2B064A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3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3E73C4-7A5D-4D11-97FC-E68D78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5" y="404664"/>
            <a:ext cx="8229600" cy="1143000"/>
          </a:xfrm>
        </p:spPr>
        <p:txBody>
          <a:bodyPr/>
          <a:lstStyle/>
          <a:p>
            <a:r>
              <a:rPr lang="it-IT" sz="3200" dirty="0"/>
              <a:t>1.2 Pil nominale e Pil reale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D9D8500-2DC8-4E72-916A-2ADC97BF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76" y="1052736"/>
            <a:ext cx="8504413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altLang="it-IT" sz="2400" dirty="0"/>
              <a:t>Per costruire il Pil reale, dobbiamo moltiplicare il numero di auto in ogni anno per uno stesso prezzo. Per esempio, se si usa il prezzo di un’auto nel </a:t>
            </a:r>
            <a:r>
              <a:rPr lang="it-IT" altLang="it-IT" sz="2400" dirty="0" smtClean="0"/>
              <a:t>2012 </a:t>
            </a:r>
            <a:r>
              <a:rPr lang="it-IT" altLang="it-IT" sz="2400" dirty="0"/>
              <a:t>come riferimento, otterremo il Pil reale ai prezzi del </a:t>
            </a:r>
            <a:r>
              <a:rPr lang="it-IT" altLang="it-IT" sz="2400" dirty="0" smtClean="0"/>
              <a:t>2012.</a:t>
            </a:r>
            <a:endParaRPr lang="it-IT" altLang="it-IT" sz="2400" dirty="0"/>
          </a:p>
          <a:p>
            <a:pPr marL="0" indent="0">
              <a:lnSpc>
                <a:spcPct val="120000"/>
              </a:lnSpc>
              <a:buNone/>
            </a:pP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147CB05-8CBA-4E2F-BD76-C2B064A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2C38FE21-895F-4B91-84A3-389AA0C6C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5" y="3140968"/>
            <a:ext cx="8183117" cy="23148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804248" y="386629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(prezzi 2012 non 2009)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2803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3E73C4-7A5D-4D11-97FC-E68D78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5" y="532308"/>
            <a:ext cx="8229600" cy="1143000"/>
          </a:xfrm>
        </p:spPr>
        <p:txBody>
          <a:bodyPr/>
          <a:lstStyle/>
          <a:p>
            <a:r>
              <a:rPr lang="it-IT" sz="3200" dirty="0"/>
              <a:t>1.2 Pil nominale e Pil reale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D9D8500-2DC8-4E72-916A-2ADC97BF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25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altLang="it-IT" sz="2000" dirty="0"/>
              <a:t>Il Pil nominale e il Pil reale possono differire enormemente, come si nota in questo grafico che riporta i dati per il Pil nominale e reale italiano 1970-2018: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altLang="it-IT" sz="1600" dirty="0"/>
              <a:t>Fonte: OCSE</a:t>
            </a:r>
          </a:p>
          <a:p>
            <a:pPr marL="0" indent="0">
              <a:lnSpc>
                <a:spcPct val="110000"/>
              </a:lnSpc>
              <a:buNone/>
            </a:pP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147CB05-8CBA-4E2F-BD76-C2B064A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6" name="Immagine 5" descr="Immagine che contiene sedendo&#10;&#10;Descrizione generata automaticamente">
            <a:extLst>
              <a:ext uri="{FF2B5EF4-FFF2-40B4-BE49-F238E27FC236}">
                <a16:creationId xmlns="" xmlns:a16="http://schemas.microsoft.com/office/drawing/2014/main" id="{1AEA5CB5-3667-4D21-A76F-5DA30169D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43" y="2132856"/>
            <a:ext cx="6547913" cy="39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1224</Words>
  <Application>Microsoft Office PowerPoint</Application>
  <PresentationFormat>Presentazione su schermo (4:3)</PresentationFormat>
  <Paragraphs>143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Tema di Office</vt:lpstr>
      <vt:lpstr>Equation</vt:lpstr>
      <vt:lpstr>Equazione</vt:lpstr>
      <vt:lpstr>Capitolo II</vt:lpstr>
      <vt:lpstr>1. La produzione aggregata</vt:lpstr>
      <vt:lpstr>1.1 Pil: produzione e reddito</vt:lpstr>
      <vt:lpstr>1.1 Pil: produzione e reddito</vt:lpstr>
      <vt:lpstr>1.2 Pil nominale e Pil reale</vt:lpstr>
      <vt:lpstr>1.2 Pil nominale e Pil reale</vt:lpstr>
      <vt:lpstr>1.2 Pil nominale e Pil reale</vt:lpstr>
      <vt:lpstr>1.2 Pil nominale e Pil reale</vt:lpstr>
      <vt:lpstr>1.2 Pil nominale e Pil reale</vt:lpstr>
      <vt:lpstr>1.3 Pil: livello o tasso di crescita?</vt:lpstr>
      <vt:lpstr>1.3 Pil: livello o tasso di crescita?</vt:lpstr>
      <vt:lpstr>Presentazione standard di PowerPoint</vt:lpstr>
      <vt:lpstr>2. Il tasso di disoccupazione</vt:lpstr>
      <vt:lpstr>2. Il tasso di disoccupazione</vt:lpstr>
      <vt:lpstr>2. Il tasso di disoccupazione</vt:lpstr>
      <vt:lpstr>3. Il tasso di inflazione</vt:lpstr>
      <vt:lpstr>3.1 Il deflatore del Pil</vt:lpstr>
      <vt:lpstr>3.2 L’indice dei prezzi al consumo</vt:lpstr>
      <vt:lpstr>3. Il tasso di inflazione</vt:lpstr>
      <vt:lpstr>3.3 Perché gli economisti si preoccupano dell’inflazione?</vt:lpstr>
      <vt:lpstr>4. Produzione, disoccupazione e tasso di inflazione</vt:lpstr>
      <vt:lpstr>5. Breve, medio e lungo periodo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62</cp:revision>
  <dcterms:created xsi:type="dcterms:W3CDTF">2014-07-28T14:21:47Z</dcterms:created>
  <dcterms:modified xsi:type="dcterms:W3CDTF">2021-10-06T10:46:44Z</dcterms:modified>
</cp:coreProperties>
</file>