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429" r:id="rId3"/>
    <p:sldId id="356" r:id="rId4"/>
    <p:sldId id="357" r:id="rId5"/>
    <p:sldId id="358" r:id="rId6"/>
    <p:sldId id="393" r:id="rId7"/>
    <p:sldId id="394" r:id="rId8"/>
    <p:sldId id="408" r:id="rId9"/>
    <p:sldId id="430" r:id="rId10"/>
    <p:sldId id="409" r:id="rId11"/>
    <p:sldId id="411" r:id="rId12"/>
    <p:sldId id="41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5" autoAdjust="0"/>
  </p:normalViewPr>
  <p:slideViewPr>
    <p:cSldViewPr>
      <p:cViewPr varScale="1">
        <p:scale>
          <a:sx n="63" d="100"/>
          <a:sy n="63" d="100"/>
        </p:scale>
        <p:origin x="13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74CE3C-2D70-4299-B6EA-CDBFDDEEDF5F}" type="datetimeFigureOut">
              <a:rPr lang="it-IT"/>
              <a:pPr>
                <a:defRPr/>
              </a:pPr>
              <a:t>06/10/2021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B9F16-2572-44C3-A6E5-619C52EEF6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440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5DD6-6866-4143-8335-17D6949D2B4C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32A0-C392-4EC3-A0C7-3A44B534CF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8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5D0F-C502-48A0-AB96-BCE30DDC619A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3C33-DD14-4CB4-AF5A-65E63409184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8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EE8E-65B6-4921-A06D-0D19B942ED60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31C1-0EBE-40D5-B1E5-67380A3BDB0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3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71B81-140E-469E-A98A-2153A285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975C-C9B6-4618-B7EC-35DF870F1228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0DB2A-DAD1-4A89-9EAD-BEC960CB3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D9BA2-3643-4535-8F6F-2B0F678A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2BCF1-20AD-49CD-8A37-BAE0E2C8F7B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22815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528ED-143E-4D99-AFD7-AA563CD6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32B6E-41DE-4F3E-BE88-AA303E05A7A4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21F19-3BFF-4196-AC36-6833CBF6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FDC2A-0E3F-4DEC-A06A-FDF4CDFD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7AF9C-5375-4288-910F-6EBBC78B875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61970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59EEB-13AB-4113-9A4A-48726659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B04A-7521-4F06-AF26-7FE19AD22B2C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CA7FE-2E1B-4154-A191-766AD7255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E11EB-DBE4-460D-B766-0AF00AB9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552CB-09F8-4BD3-BF80-AE795DAE60F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66592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8FA2EE-2224-4207-BEDD-F226B094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AD2BB-71D2-40C6-BEE1-D803F728CD1D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24ABAF-EDB6-44F1-B629-01CA1E4F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14A78C-9981-4011-92A8-4D855DF2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10A8A-C9BD-438F-A1A6-A5589EEC5493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54414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BFC48B-631A-4F2C-AE31-FDEA92AB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77D9-3AD2-4F53-B726-BD6E27B0A011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C7B237-CA50-4B96-B43E-5E1D9E97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07B016-66B0-4FDA-90F6-FA79134A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F3AA2-CF16-4FF0-9A27-CEF56DCAAA1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3323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CD96D2-939E-47AC-B9D7-54956A08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6C1F-A25F-4C64-A636-CDECF265E341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F3EA1F-A6B5-47A9-8524-2DB4B06E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E67542-9201-4436-A9B0-9A16F41F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D5481-07B1-4567-AC48-C0A296F86E7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93279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52A9C6-9C94-4646-A6AF-F983E70E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BA7AF-3CC3-4773-88EF-4F8C138BF0D3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2F457E-EFF0-4E5A-BE69-95592550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5AA06C-873E-4BB4-93C9-A66CDCCD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C7CA1-B1B2-401F-948D-04B54783985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30158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2F4E84-50F7-4138-BF92-CA7EEFA0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9D43-E515-4A12-8EC8-CEC9402246F0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52855D-BE32-4DC5-88E8-7D0D5974E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3C22AA-9120-434C-BD7B-4713F5B6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52658-F4F3-47BD-869E-1F9C122FD84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749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C89C-E401-4593-A30B-1B7576254521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2960-1244-4147-AB86-7150E00F03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17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7DC0EF-E616-4955-9D0A-3CC18E92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F04B7-9F4A-42B2-A07E-E6945DC3DCC4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F26FAD-5CD0-4B0A-A9D9-C53A9B48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05FC41-AF54-497E-948C-45EB2DB8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3B987-8BDE-4D2A-BE12-023F515A151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23474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40B6C-3611-4CB7-A688-2CDD8373A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FB5F3-5B82-4362-A549-03609A43BCF5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941D2-B5F6-42A3-8BFE-6AAA5D060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CA134-793F-4CC4-B205-3FF70A08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DD4A3-EDC5-4241-94A3-3CB71BA570E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46847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C7FD1-28C8-4A8F-AD75-C1E5656F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3D19E-9300-4ACD-9069-44DE837E480B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8CA6E-58C0-4B74-855F-ED267B6A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A4001-DDCE-469C-8929-15C91918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30963-2B1D-4F80-92F9-966A69348CF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86638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863C596-0BF2-4173-9CA7-40E175F8603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2CF593-694E-4C7F-BF61-223EBB03AEC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816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81-A800-4FA0-9EEC-EBB58A876ABD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CDAB-68D3-41B8-9227-A5AB6D21807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ED17-3563-45E7-B5E2-0C4CBE2139EE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BB8F-6D80-4E96-A31F-51BF219A97D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1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5DB1-9927-451F-9C40-26F5C8E70BE7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55B7-7FBC-4420-80F5-D8CAA756280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E786-7878-46E9-8848-DF3A48D00060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6933-1F06-41DB-B12B-3B7DB5CD6B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5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53BE-4671-483A-AB70-C0E60C83120E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219C-CA65-4964-B2DD-20EAE5B586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217F-91BE-47E2-99D2-9DD46B0B7AB1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BC3C-AD58-4334-9940-F751B9352B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5E54-551B-4747-A58B-CC2FCE916E99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1CFD-1FA0-4008-A457-8E555CFC0E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5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B13DFC-C44D-4A61-B25C-D7ED8873E036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71F5F9-E8D1-464D-ABAB-842382A29D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8987E12-6913-49BB-8CCB-0860E306C3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0224DB2-302B-453E-8E98-8A35794BB5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749FB-4C25-4E7B-A718-C6D1DBEEF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9B6481-A13A-495D-9E79-0E537C43C5D8}" type="datetimeFigureOut">
              <a:rPr lang="en-US"/>
              <a:pPr>
                <a:defRPr/>
              </a:pPr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19EDF-E40C-4866-952F-18A4BCAFA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999BC-8CC2-4CFE-938A-6E1F10E29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3C725F2-11F6-45FA-93E2-A8F266B2ACBF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9124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jul2012.archive.ensembl.org/Homo_sapiens/Location/Genome?r=1:1-100000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41092"/>
            <a:ext cx="9144001" cy="39787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91200" y="64886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/>
              <a:t>Relling</a:t>
            </a:r>
            <a:r>
              <a:rPr lang="it-IT" dirty="0"/>
              <a:t> &amp; Evans, Nature 2015</a:t>
            </a:r>
          </a:p>
        </p:txBody>
      </p:sp>
    </p:spTree>
    <p:extLst>
      <p:ext uri="{BB962C8B-B14F-4D97-AF65-F5344CB8AC3E}">
        <p14:creationId xmlns:p14="http://schemas.microsoft.com/office/powerpoint/2010/main" val="3422718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8353425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Objective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of </a:t>
            </a:r>
            <a:r>
              <a:rPr kumimoji="0" lang="it-IT" alt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pharmacogenetic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alt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research</a:t>
            </a:r>
            <a:endParaRPr kumimoji="0" lang="it-IT" alt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 associate to a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certain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PHENOTYPE (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therapetuic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response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adverse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effects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resistance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a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particular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GENOTYPE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9750" y="3498850"/>
            <a:ext cx="2879725" cy="161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PHENOTYPE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Therapeutic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response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Adverse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effects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Lack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of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efficacy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4656138" y="3299163"/>
            <a:ext cx="4248150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GENOTYPE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Single Nucleotide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Variants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SNPs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Deletions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Repeated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sequences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Expression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profiles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mRNA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3317" name="AutoShape 7"/>
          <p:cNvSpPr>
            <a:spLocks noChangeArrowheads="1"/>
          </p:cNvSpPr>
          <p:nvPr/>
        </p:nvSpPr>
        <p:spPr bwMode="auto">
          <a:xfrm>
            <a:off x="3635375" y="4076700"/>
            <a:ext cx="719138" cy="503238"/>
          </a:xfrm>
          <a:prstGeom prst="leftRightArrow">
            <a:avLst>
              <a:gd name="adj1" fmla="val 50000"/>
              <a:gd name="adj2" fmla="val 285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39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err="1"/>
              <a:t>Methods</a:t>
            </a:r>
            <a:r>
              <a:rPr lang="it-IT" sz="3600" b="1" dirty="0"/>
              <a:t> of </a:t>
            </a:r>
            <a:r>
              <a:rPr lang="it-IT" sz="3600" b="1" dirty="0" err="1"/>
              <a:t>pharmacogenetic</a:t>
            </a:r>
            <a:r>
              <a:rPr lang="it-IT" sz="3600" b="1" dirty="0"/>
              <a:t> </a:t>
            </a:r>
            <a:r>
              <a:rPr lang="it-IT" sz="3600" b="1" dirty="0" err="1"/>
              <a:t>research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800" dirty="0"/>
              <a:t>The </a:t>
            </a:r>
            <a:r>
              <a:rPr lang="it-IT" sz="2800" dirty="0" err="1"/>
              <a:t>most</a:t>
            </a:r>
            <a:r>
              <a:rPr lang="it-IT" sz="2800" dirty="0"/>
              <a:t> </a:t>
            </a:r>
            <a:r>
              <a:rPr lang="it-IT" sz="2800" dirty="0" err="1"/>
              <a:t>critical</a:t>
            </a:r>
            <a:r>
              <a:rPr lang="it-IT" sz="2800" dirty="0"/>
              <a:t> </a:t>
            </a:r>
            <a:r>
              <a:rPr lang="it-IT" sz="2800" dirty="0" err="1"/>
              <a:t>step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to </a:t>
            </a:r>
            <a:r>
              <a:rPr lang="it-IT" sz="2800" b="1" dirty="0" err="1"/>
              <a:t>define</a:t>
            </a:r>
            <a:r>
              <a:rPr lang="it-IT" sz="2800" b="1" dirty="0"/>
              <a:t> and </a:t>
            </a:r>
            <a:r>
              <a:rPr lang="it-IT" sz="2800" b="1" dirty="0" err="1"/>
              <a:t>measure</a:t>
            </a:r>
            <a:r>
              <a:rPr lang="it-IT" sz="2800" b="1" dirty="0"/>
              <a:t> the </a:t>
            </a:r>
            <a:r>
              <a:rPr lang="it-IT" sz="2800" b="1" dirty="0" err="1"/>
              <a:t>drug-response</a:t>
            </a:r>
            <a:r>
              <a:rPr lang="it-IT" sz="2800" b="1" dirty="0"/>
              <a:t> </a:t>
            </a:r>
            <a:r>
              <a:rPr lang="it-IT" sz="2800" b="1" dirty="0" err="1"/>
              <a:t>phenotype</a:t>
            </a:r>
            <a:r>
              <a:rPr lang="it-IT" sz="2800" dirty="0"/>
              <a:t>.</a:t>
            </a:r>
          </a:p>
          <a:p>
            <a:pPr algn="just"/>
            <a:r>
              <a:rPr lang="en-US" sz="2800" dirty="0"/>
              <a:t>Discovery model can be based on </a:t>
            </a:r>
            <a:r>
              <a:rPr lang="en-US" sz="2800" b="1" dirty="0"/>
              <a:t>candidate gene studies</a:t>
            </a:r>
            <a:r>
              <a:rPr lang="en-US" sz="2800" dirty="0"/>
              <a:t> or </a:t>
            </a:r>
            <a:r>
              <a:rPr lang="en-US" sz="2800" b="1" dirty="0"/>
              <a:t>agnostic genome-wide analyses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 err="1"/>
              <a:t>Pharmacogenetic</a:t>
            </a:r>
            <a:r>
              <a:rPr lang="en-US" sz="2800" dirty="0"/>
              <a:t> discoveries require </a:t>
            </a:r>
            <a:r>
              <a:rPr lang="en-US" sz="2800" b="1" dirty="0"/>
              <a:t>independent validation</a:t>
            </a:r>
            <a:r>
              <a:rPr lang="en-US" sz="2800" dirty="0"/>
              <a:t> before they can be translated into clinical diagnostics.</a:t>
            </a:r>
          </a:p>
          <a:p>
            <a:pPr algn="just"/>
            <a:r>
              <a:rPr lang="en-US" sz="2800" dirty="0"/>
              <a:t>The validation process can be facilitated by </a:t>
            </a:r>
            <a:r>
              <a:rPr lang="en-US" sz="2800" b="1" dirty="0"/>
              <a:t>elucidating the mechanisms </a:t>
            </a:r>
            <a:r>
              <a:rPr lang="en-US" sz="2800" dirty="0"/>
              <a:t>that determine how the variation alters drug responses. </a:t>
            </a:r>
            <a:endParaRPr lang="it-IT" sz="28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867400" y="6488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Relling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&amp; Evans, Nature 2015</a:t>
            </a:r>
          </a:p>
        </p:txBody>
      </p:sp>
    </p:spTree>
    <p:extLst>
      <p:ext uri="{BB962C8B-B14F-4D97-AF65-F5344CB8AC3E}">
        <p14:creationId xmlns:p14="http://schemas.microsoft.com/office/powerpoint/2010/main" val="295054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sz="3200" b="1" dirty="0" err="1"/>
              <a:t>Modulation</a:t>
            </a:r>
            <a:r>
              <a:rPr lang="it-IT" altLang="it-IT" sz="3200" b="1" dirty="0"/>
              <a:t> of the dose and </a:t>
            </a:r>
            <a:r>
              <a:rPr lang="it-IT" altLang="it-IT" sz="3200" b="1" dirty="0" err="1"/>
              <a:t>drug</a:t>
            </a:r>
            <a:r>
              <a:rPr lang="it-IT" altLang="it-IT" sz="3200" b="1" dirty="0"/>
              <a:t> </a:t>
            </a:r>
            <a:r>
              <a:rPr lang="it-IT" altLang="it-IT" sz="3200" b="1" dirty="0" err="1"/>
              <a:t>effects</a:t>
            </a:r>
            <a:endParaRPr lang="en-US" altLang="it-IT" sz="3200" b="1" dirty="0"/>
          </a:p>
        </p:txBody>
      </p:sp>
      <p:sp>
        <p:nvSpPr>
          <p:cNvPr id="21507" name="Content Placeholder 3"/>
          <p:cNvSpPr>
            <a:spLocks noGrp="1"/>
          </p:cNvSpPr>
          <p:nvPr>
            <p:ph sz="half" idx="1"/>
          </p:nvPr>
        </p:nvSpPr>
        <p:spPr>
          <a:xfrm>
            <a:off x="0" y="1262063"/>
            <a:ext cx="5746750" cy="4525962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it-IT" sz="2400" i="1" dirty="0" err="1"/>
              <a:t>Paracelso</a:t>
            </a:r>
            <a:r>
              <a:rPr lang="en-US" altLang="it-IT" sz="2400" i="1" dirty="0"/>
              <a:t> (Philip Theophrastus </a:t>
            </a:r>
            <a:r>
              <a:rPr lang="en-US" altLang="it-IT" sz="2400" i="1" dirty="0" err="1"/>
              <a:t>Bombastus</a:t>
            </a:r>
            <a:r>
              <a:rPr lang="en-US" altLang="it-IT" sz="2400" i="1" dirty="0"/>
              <a:t> von </a:t>
            </a:r>
            <a:r>
              <a:rPr lang="en-US" altLang="it-IT" sz="2400" i="1" dirty="0" err="1"/>
              <a:t>Hohenheim</a:t>
            </a:r>
            <a:r>
              <a:rPr lang="en-US" altLang="it-IT" sz="2400" i="1" dirty="0"/>
              <a:t>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it-IT" sz="2400" i="1" dirty="0"/>
              <a:t>(</a:t>
            </a:r>
            <a:r>
              <a:rPr lang="en-US" altLang="it-IT" sz="2400" i="1" dirty="0" err="1"/>
              <a:t>Einsiedeln</a:t>
            </a:r>
            <a:r>
              <a:rPr lang="en-US" altLang="it-IT" sz="2400" i="1" dirty="0"/>
              <a:t> 1493 – </a:t>
            </a:r>
            <a:r>
              <a:rPr lang="en-US" altLang="it-IT" sz="2400" i="1" dirty="0" err="1"/>
              <a:t>Salisburgo</a:t>
            </a:r>
            <a:r>
              <a:rPr lang="en-US" altLang="it-IT" sz="2400" i="1" dirty="0"/>
              <a:t> 1541)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it-IT" i="1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it-IT" sz="2400" i="1" dirty="0"/>
              <a:t>“Omnia </a:t>
            </a:r>
            <a:r>
              <a:rPr lang="en-US" altLang="it-IT" sz="2400" i="1" dirty="0" err="1"/>
              <a:t>venenum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sunt</a:t>
            </a:r>
            <a:r>
              <a:rPr lang="en-US" altLang="it-IT" sz="2400" i="1" dirty="0"/>
              <a:t>: </a:t>
            </a:r>
            <a:r>
              <a:rPr lang="en-US" altLang="it-IT" sz="2400" i="1" dirty="0" err="1"/>
              <a:t>nec</a:t>
            </a:r>
            <a:r>
              <a:rPr lang="en-US" altLang="it-IT" sz="2400" i="1" dirty="0"/>
              <a:t> sine </a:t>
            </a:r>
            <a:r>
              <a:rPr lang="en-US" altLang="it-IT" sz="2400" i="1" dirty="0" err="1"/>
              <a:t>veneno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quicquam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existit</a:t>
            </a:r>
            <a:r>
              <a:rPr lang="en-US" altLang="it-IT" sz="2400" i="1" dirty="0"/>
              <a:t>. </a:t>
            </a:r>
            <a:r>
              <a:rPr lang="en-US" altLang="it-IT" sz="2400" i="1" dirty="0" err="1"/>
              <a:t>Dosis</a:t>
            </a:r>
            <a:r>
              <a:rPr lang="en-US" altLang="it-IT" sz="2400" i="1" dirty="0"/>
              <a:t> sola </a:t>
            </a:r>
            <a:r>
              <a:rPr lang="en-US" altLang="it-IT" sz="2400" i="1" dirty="0" err="1"/>
              <a:t>facit</a:t>
            </a:r>
            <a:r>
              <a:rPr lang="en-US" altLang="it-IT" sz="2400" i="1" dirty="0"/>
              <a:t>, </a:t>
            </a:r>
            <a:r>
              <a:rPr lang="en-US" altLang="it-IT" sz="2400" i="1" dirty="0" err="1"/>
              <a:t>ut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venenum</a:t>
            </a:r>
            <a:r>
              <a:rPr lang="en-US" altLang="it-IT" sz="2400" i="1" dirty="0"/>
              <a:t> non fit”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it-IT" sz="2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it-IT" sz="2400" dirty="0"/>
              <a:t>“All things are poison and nothing is without poison; only the dose makes a thing not a poison”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altLang="it-IT" dirty="0"/>
          </a:p>
          <a:p>
            <a:pPr>
              <a:buFont typeface="Arial" panose="020B0604020202020204" pitchFamily="34" charset="0"/>
              <a:buNone/>
              <a:defRPr/>
            </a:pPr>
            <a:endParaRPr lang="en-US" altLang="it-IT" dirty="0"/>
          </a:p>
          <a:p>
            <a:pPr>
              <a:buFont typeface="Arial" panose="020B0604020202020204" pitchFamily="34" charset="0"/>
              <a:buNone/>
              <a:defRPr/>
            </a:pPr>
            <a:endParaRPr lang="en-US" altLang="it-IT" dirty="0"/>
          </a:p>
          <a:p>
            <a:pPr>
              <a:buFont typeface="Arial" panose="020B0604020202020204" pitchFamily="34" charset="0"/>
              <a:buNone/>
              <a:defRPr/>
            </a:pPr>
            <a:endParaRPr lang="en-US" altLang="it-IT" dirty="0"/>
          </a:p>
          <a:p>
            <a:pPr>
              <a:buFont typeface="Arial" panose="020B0604020202020204" pitchFamily="34" charset="0"/>
              <a:buNone/>
              <a:defRPr/>
            </a:pPr>
            <a:endParaRPr lang="en-US" altLang="it-IT" dirty="0"/>
          </a:p>
          <a:p>
            <a:pPr>
              <a:defRPr/>
            </a:pPr>
            <a:endParaRPr lang="en-US" altLang="it-IT" dirty="0"/>
          </a:p>
          <a:p>
            <a:pPr>
              <a:defRPr/>
            </a:pPr>
            <a:endParaRPr lang="en-US" altLang="it-IT" dirty="0"/>
          </a:p>
          <a:p>
            <a:pPr>
              <a:defRPr/>
            </a:pPr>
            <a:endParaRPr lang="en-US" altLang="it-IT" dirty="0"/>
          </a:p>
        </p:txBody>
      </p:sp>
      <p:pic>
        <p:nvPicPr>
          <p:cNvPr id="12292" name="Picture 2" descr="File:Paracel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1143000"/>
            <a:ext cx="33528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i="1" dirty="0">
                <a:latin typeface="+mn-lt"/>
              </a:rPr>
              <a:t>Yip et al., </a:t>
            </a:r>
            <a:r>
              <a:rPr lang="en-US" i="1" dirty="0" err="1">
                <a:latin typeface="+mn-lt"/>
              </a:rPr>
              <a:t>Clin</a:t>
            </a:r>
            <a:r>
              <a:rPr lang="en-US" i="1" dirty="0">
                <a:latin typeface="+mn-lt"/>
              </a:rPr>
              <a:t> Pharm </a:t>
            </a:r>
            <a:r>
              <a:rPr lang="en-US" i="1" dirty="0" err="1">
                <a:latin typeface="+mn-lt"/>
              </a:rPr>
              <a:t>Ther</a:t>
            </a:r>
            <a:r>
              <a:rPr lang="en-US" i="1" dirty="0">
                <a:latin typeface="+mn-lt"/>
              </a:rPr>
              <a:t> 2015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r>
              <a:rPr lang="it-IT" altLang="it-IT" sz="3200" b="1" dirty="0" err="1"/>
              <a:t>History</a:t>
            </a:r>
            <a:r>
              <a:rPr lang="it-IT" altLang="it-IT" sz="3200" b="1" dirty="0"/>
              <a:t> of </a:t>
            </a:r>
            <a:r>
              <a:rPr lang="it-IT" altLang="it-IT" sz="3200" b="1" dirty="0" err="1"/>
              <a:t>pharmacogenetics</a:t>
            </a:r>
            <a:r>
              <a:rPr lang="it-IT" altLang="it-IT" sz="3200" b="1" dirty="0"/>
              <a:t> and </a:t>
            </a:r>
            <a:r>
              <a:rPr lang="it-IT" altLang="it-IT" sz="3200" b="1" dirty="0" err="1"/>
              <a:t>pharmacogenomics</a:t>
            </a:r>
            <a:endParaRPr lang="en-US" altLang="it-IT" sz="3200" b="1" dirty="0"/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107950" y="2687638"/>
            <a:ext cx="7545388" cy="174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96838" y="3459163"/>
            <a:ext cx="7545387" cy="174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929188" y="64881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i="1" dirty="0" err="1">
                <a:latin typeface="+mn-lt"/>
              </a:rPr>
              <a:t>Pirmohamed</a:t>
            </a:r>
            <a:r>
              <a:rPr lang="en-US" i="1" dirty="0">
                <a:latin typeface="+mn-lt"/>
              </a:rPr>
              <a:t>, Br J </a:t>
            </a:r>
            <a:r>
              <a:rPr lang="en-US" i="1" dirty="0" err="1">
                <a:latin typeface="+mn-lt"/>
              </a:rPr>
              <a:t>Clin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Pharmacol</a:t>
            </a:r>
            <a:r>
              <a:rPr lang="en-US" i="1" dirty="0">
                <a:latin typeface="+mn-lt"/>
              </a:rPr>
              <a:t>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105400" y="649605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i="1" dirty="0">
                <a:latin typeface="+mn-lt"/>
                <a:cs typeface="+mn-cs"/>
              </a:rPr>
              <a:t>Stocco et al., Human </a:t>
            </a:r>
            <a:r>
              <a:rPr lang="en-US" i="1" dirty="0" err="1">
                <a:latin typeface="+mn-lt"/>
                <a:cs typeface="+mn-cs"/>
              </a:rPr>
              <a:t>Mol</a:t>
            </a:r>
            <a:r>
              <a:rPr lang="en-US" i="1" dirty="0">
                <a:latin typeface="+mn-lt"/>
                <a:cs typeface="+mn-cs"/>
              </a:rPr>
              <a:t> Genet 2012</a:t>
            </a:r>
          </a:p>
        </p:txBody>
      </p:sp>
      <p:pic>
        <p:nvPicPr>
          <p:cNvPr id="1433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52413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 rot="16200000">
            <a:off x="862807" y="3255446"/>
            <a:ext cx="505142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it-IT" dirty="0" err="1">
                <a:latin typeface="+mn-lt"/>
              </a:rPr>
              <a:t>Thiopurine</a:t>
            </a:r>
            <a:r>
              <a:rPr lang="it-IT" dirty="0">
                <a:latin typeface="+mn-lt"/>
              </a:rPr>
              <a:t>-S-</a:t>
            </a:r>
            <a:r>
              <a:rPr lang="it-IT" dirty="0" err="1">
                <a:latin typeface="+mn-lt"/>
              </a:rPr>
              <a:t>methyltransferase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enzymatic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activity</a:t>
            </a:r>
            <a:endParaRPr lang="it-IT" dirty="0">
              <a:latin typeface="+mn-lt"/>
            </a:endParaRPr>
          </a:p>
        </p:txBody>
      </p:sp>
      <p:sp>
        <p:nvSpPr>
          <p:cNvPr id="14341" name="Title 1"/>
          <p:cNvSpPr txBox="1">
            <a:spLocks/>
          </p:cNvSpPr>
          <p:nvPr/>
        </p:nvSpPr>
        <p:spPr bwMode="auto">
          <a:xfrm>
            <a:off x="0" y="0"/>
            <a:ext cx="9144000" cy="565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dirty="0" err="1"/>
              <a:t>Exemple</a:t>
            </a:r>
            <a:r>
              <a:rPr lang="it-IT" altLang="it-IT" b="1" dirty="0"/>
              <a:t> of </a:t>
            </a:r>
            <a:r>
              <a:rPr lang="it-IT" altLang="it-IT" b="1" dirty="0" err="1"/>
              <a:t>pharmacogenetic</a:t>
            </a:r>
            <a:r>
              <a:rPr lang="it-IT" altLang="it-IT" b="1" dirty="0"/>
              <a:t> trait</a:t>
            </a:r>
            <a:endParaRPr lang="en-US" altLang="it-IT" b="1" dirty="0"/>
          </a:p>
        </p:txBody>
      </p:sp>
      <p:pic>
        <p:nvPicPr>
          <p:cNvPr id="23558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655638"/>
            <a:ext cx="17557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CasellaDiTesto 4"/>
          <p:cNvSpPr txBox="1">
            <a:spLocks noChangeArrowheads="1"/>
          </p:cNvSpPr>
          <p:nvPr/>
        </p:nvSpPr>
        <p:spPr bwMode="auto">
          <a:xfrm>
            <a:off x="6918325" y="2327275"/>
            <a:ext cx="2089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i="1" dirty="0" err="1"/>
              <a:t>Enzyme</a:t>
            </a:r>
            <a:r>
              <a:rPr lang="it-IT" altLang="it-IT" sz="1800" i="1" dirty="0"/>
              <a:t> </a:t>
            </a:r>
            <a:r>
              <a:rPr lang="it-IT" altLang="it-IT" sz="1800" i="1" dirty="0" err="1"/>
              <a:t>thiopurine</a:t>
            </a:r>
            <a:r>
              <a:rPr lang="it-IT" altLang="it-IT" sz="1800" i="1" dirty="0"/>
              <a:t>- S-</a:t>
            </a:r>
            <a:r>
              <a:rPr lang="it-IT" altLang="it-IT" sz="1800" i="1" dirty="0" err="1"/>
              <a:t>methyltransferase</a:t>
            </a:r>
            <a:endParaRPr lang="it-IT" altLang="it-IT" sz="1800" i="1" dirty="0"/>
          </a:p>
        </p:txBody>
      </p:sp>
      <p:pic>
        <p:nvPicPr>
          <p:cNvPr id="23560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64125"/>
            <a:ext cx="1665288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855663"/>
            <a:ext cx="266382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627813" y="3452813"/>
            <a:ext cx="2120900" cy="277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asellaDiTesto 2"/>
          <p:cNvSpPr txBox="1">
            <a:spLocks noChangeArrowheads="1"/>
          </p:cNvSpPr>
          <p:nvPr/>
        </p:nvSpPr>
        <p:spPr bwMode="auto">
          <a:xfrm>
            <a:off x="6553200" y="65532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Cheok &amp; Evans, 2006</a:t>
            </a:r>
          </a:p>
        </p:txBody>
      </p:sp>
    </p:spTree>
    <p:extLst>
      <p:ext uri="{BB962C8B-B14F-4D97-AF65-F5344CB8AC3E}">
        <p14:creationId xmlns:p14="http://schemas.microsoft.com/office/powerpoint/2010/main" val="181289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asellaDiTesto 2"/>
          <p:cNvSpPr txBox="1">
            <a:spLocks noChangeArrowheads="1"/>
          </p:cNvSpPr>
          <p:nvPr/>
        </p:nvSpPr>
        <p:spPr bwMode="auto">
          <a:xfrm>
            <a:off x="6553200" y="65532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Cheok &amp; Evans, 2006</a:t>
            </a:r>
          </a:p>
        </p:txBody>
      </p:sp>
    </p:spTree>
    <p:extLst>
      <p:ext uri="{BB962C8B-B14F-4D97-AF65-F5344CB8AC3E}">
        <p14:creationId xmlns:p14="http://schemas.microsoft.com/office/powerpoint/2010/main" val="301166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-11113" y="274638"/>
            <a:ext cx="8229601" cy="1143000"/>
          </a:xfrm>
        </p:spPr>
        <p:txBody>
          <a:bodyPr/>
          <a:lstStyle/>
          <a:p>
            <a:r>
              <a:rPr lang="it-IT" altLang="it-IT" b="1" dirty="0" err="1"/>
              <a:t>Definitions</a:t>
            </a:r>
            <a:r>
              <a:rPr lang="it-IT" altLang="it-IT" b="1" dirty="0"/>
              <a:t> of </a:t>
            </a:r>
            <a:r>
              <a:rPr lang="it-IT" altLang="it-IT" b="1" dirty="0" err="1"/>
              <a:t>genetic</a:t>
            </a:r>
            <a:r>
              <a:rPr lang="it-IT" altLang="it-IT" b="1" dirty="0"/>
              <a:t> </a:t>
            </a:r>
            <a:r>
              <a:rPr lang="it-IT" altLang="it-IT" b="1" dirty="0" err="1"/>
              <a:t>terms</a:t>
            </a:r>
            <a:endParaRPr lang="it-IT" altLang="it-IT" b="1" dirty="0"/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it-IT" sz="2800" b="1" dirty="0"/>
              <a:t>Gene</a:t>
            </a:r>
            <a:r>
              <a:rPr lang="en-US" altLang="it-IT" sz="2800" dirty="0"/>
              <a:t>: fundamental unit, physical and functional, of heritability, that transmits biological information from a generation to the next. </a:t>
            </a:r>
          </a:p>
          <a:p>
            <a:pPr algn="just"/>
            <a:r>
              <a:rPr lang="en-US" altLang="it-IT" sz="2800" b="1" dirty="0"/>
              <a:t>Phenotype</a:t>
            </a:r>
            <a:r>
              <a:rPr lang="en-US" altLang="it-IT" sz="2800" dirty="0"/>
              <a:t>: morphological and functional characteristic of an organism determined by its genotype and modulated by the environment. </a:t>
            </a:r>
          </a:p>
          <a:p>
            <a:pPr algn="just"/>
            <a:r>
              <a:rPr lang="en-US" altLang="it-IT" sz="2800" b="1" dirty="0"/>
              <a:t>Genetic polymorphism</a:t>
            </a:r>
            <a:r>
              <a:rPr lang="en-US" altLang="it-IT" sz="2800" dirty="0"/>
              <a:t>: presence in the population of more variants of the same phenotype determined by different alleles with a frequency higher than 1%.</a:t>
            </a:r>
          </a:p>
          <a:p>
            <a:pPr algn="just"/>
            <a:r>
              <a:rPr lang="en-US" altLang="it-IT" sz="2800" dirty="0"/>
              <a:t> </a:t>
            </a:r>
            <a:r>
              <a:rPr lang="en-US" altLang="it-IT" sz="2800" b="1" dirty="0"/>
              <a:t>Allele</a:t>
            </a:r>
            <a:r>
              <a:rPr lang="en-US" altLang="it-IT" sz="2800" dirty="0"/>
              <a:t>: alternative form of a specific gene.</a:t>
            </a:r>
          </a:p>
        </p:txBody>
      </p:sp>
      <p:pic>
        <p:nvPicPr>
          <p:cNvPr id="1024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57200"/>
            <a:ext cx="1162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10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8">
            <a:extLst>
              <a:ext uri="{FF2B5EF4-FFF2-40B4-BE49-F238E27FC236}">
                <a16:creationId xmlns:a16="http://schemas.microsoft.com/office/drawing/2014/main" id="{94F475EF-A9CE-47DD-BD8C-2E343BBB3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3484900"/>
            <a:ext cx="1357312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Fenotipi di risposta ai farmaci</a:t>
            </a:r>
          </a:p>
        </p:txBody>
      </p:sp>
      <p:sp>
        <p:nvSpPr>
          <p:cNvPr id="7171" name="Parentesi graffa aperta 9">
            <a:extLst>
              <a:ext uri="{FF2B5EF4-FFF2-40B4-BE49-F238E27FC236}">
                <a16:creationId xmlns:a16="http://schemas.microsoft.com/office/drawing/2014/main" id="{08E63BA0-5A0E-4674-9280-1E62D80CEBDA}"/>
              </a:ext>
            </a:extLst>
          </p:cNvPr>
          <p:cNvSpPr>
            <a:spLocks/>
          </p:cNvSpPr>
          <p:nvPr/>
        </p:nvSpPr>
        <p:spPr bwMode="auto">
          <a:xfrm>
            <a:off x="3929063" y="1357313"/>
            <a:ext cx="642937" cy="5000625"/>
          </a:xfrm>
          <a:prstGeom prst="leftBrace">
            <a:avLst>
              <a:gd name="adj1" fmla="val 831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2" name="CasellaDiTesto 10">
            <a:extLst>
              <a:ext uri="{FF2B5EF4-FFF2-40B4-BE49-F238E27FC236}">
                <a16:creationId xmlns:a16="http://schemas.microsoft.com/office/drawing/2014/main" id="{D7DF78B7-AECF-4C25-BF53-0D1B3DB08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71625"/>
            <a:ext cx="27146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Farmacocinetico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3" name="CasellaDiTesto 11">
            <a:extLst>
              <a:ext uri="{FF2B5EF4-FFF2-40B4-BE49-F238E27FC236}">
                <a16:creationId xmlns:a16="http://schemas.microsoft.com/office/drawing/2014/main" id="{9F0B3494-1A09-4BE0-BDE9-6F1B8F622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714750"/>
            <a:ext cx="27146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Farmacodinamico</a:t>
            </a:r>
          </a:p>
        </p:txBody>
      </p:sp>
      <p:sp>
        <p:nvSpPr>
          <p:cNvPr id="7174" name="CasellaDiTesto 12">
            <a:extLst>
              <a:ext uri="{FF2B5EF4-FFF2-40B4-BE49-F238E27FC236}">
                <a16:creationId xmlns:a16="http://schemas.microsoft.com/office/drawing/2014/main" id="{7581C89E-7C49-402B-BE8F-5924D4A8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786438"/>
            <a:ext cx="27146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Clinico</a:t>
            </a:r>
          </a:p>
        </p:txBody>
      </p:sp>
      <p:sp>
        <p:nvSpPr>
          <p:cNvPr id="7175" name="CasellaDiTesto 13">
            <a:extLst>
              <a:ext uri="{FF2B5EF4-FFF2-40B4-BE49-F238E27FC236}">
                <a16:creationId xmlns:a16="http://schemas.microsoft.com/office/drawing/2014/main" id="{3AC4F6F4-7C5E-417D-9779-7AAC664B54B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089025" y="3324226"/>
            <a:ext cx="350043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Variabilità spiegabile in termini genetici</a:t>
            </a:r>
          </a:p>
        </p:txBody>
      </p:sp>
      <p:sp>
        <p:nvSpPr>
          <p:cNvPr id="7176" name="CasellaDiTesto 14">
            <a:extLst>
              <a:ext uri="{FF2B5EF4-FFF2-40B4-BE49-F238E27FC236}">
                <a16:creationId xmlns:a16="http://schemas.microsoft.com/office/drawing/2014/main" id="{DF0371E9-A0C8-4AC2-A6A2-42474D426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963613"/>
            <a:ext cx="7858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7177" name="CasellaDiTesto 15">
            <a:extLst>
              <a:ext uri="{FF2B5EF4-FFF2-40B4-BE49-F238E27FC236}">
                <a16:creationId xmlns:a16="http://schemas.microsoft.com/office/drawing/2014/main" id="{8A53A6FC-EC76-410D-9E57-9B8DE509C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6249988"/>
            <a:ext cx="7858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</a:p>
        </p:txBody>
      </p:sp>
      <p:cxnSp>
        <p:nvCxnSpPr>
          <p:cNvPr id="7178" name="Connettore 2 20">
            <a:extLst>
              <a:ext uri="{FF2B5EF4-FFF2-40B4-BE49-F238E27FC236}">
                <a16:creationId xmlns:a16="http://schemas.microsoft.com/office/drawing/2014/main" id="{138B10AE-3BF7-4D5A-827B-2FE73B57D32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-750094" y="3821907"/>
            <a:ext cx="528637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9" name="CasellaDiTesto 21">
            <a:extLst>
              <a:ext uri="{FF2B5EF4-FFF2-40B4-BE49-F238E27FC236}">
                <a16:creationId xmlns:a16="http://schemas.microsoft.com/office/drawing/2014/main" id="{783C1A19-A34C-4B83-B22C-4F77A437F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Fenotipi farmacologici di tipo farmacocinetico hanno una componente genetica di fenotipi più complessi (clinici)</a:t>
            </a:r>
          </a:p>
        </p:txBody>
      </p:sp>
      <p:sp>
        <p:nvSpPr>
          <p:cNvPr id="7180" name="CasellaDiTesto 22">
            <a:extLst>
              <a:ext uri="{FF2B5EF4-FFF2-40B4-BE49-F238E27FC236}">
                <a16:creationId xmlns:a16="http://schemas.microsoft.com/office/drawing/2014/main" id="{3C3AEBE0-B8AD-4CA2-8541-D32FAB2C9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1357313"/>
            <a:ext cx="19288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Emivita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Concentrazione allo steady state</a:t>
            </a:r>
          </a:p>
        </p:txBody>
      </p:sp>
      <p:sp>
        <p:nvSpPr>
          <p:cNvPr id="7181" name="CasellaDiTesto 23">
            <a:extLst>
              <a:ext uri="{FF2B5EF4-FFF2-40B4-BE49-F238E27FC236}">
                <a16:creationId xmlns:a16="http://schemas.microsoft.com/office/drawing/2014/main" id="{1C545563-4449-4004-90FE-1102A384B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188" y="3643313"/>
            <a:ext cx="192881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Sensibilità ai farmaci in vitro</a:t>
            </a:r>
          </a:p>
        </p:txBody>
      </p:sp>
      <p:sp>
        <p:nvSpPr>
          <p:cNvPr id="7182" name="CasellaDiTesto 24">
            <a:extLst>
              <a:ext uri="{FF2B5EF4-FFF2-40B4-BE49-F238E27FC236}">
                <a16:creationId xmlns:a16="http://schemas.microsoft.com/office/drawing/2014/main" id="{1A7279FE-325F-480E-B4EB-3A2B66C27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5429250"/>
            <a:ext cx="2643188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Risposta clinica ai farmaci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Tossicità clinica dei farmaci</a:t>
            </a:r>
          </a:p>
        </p:txBody>
      </p:sp>
      <p:sp>
        <p:nvSpPr>
          <p:cNvPr id="7183" name="Parentesi graffa aperta 25">
            <a:extLst>
              <a:ext uri="{FF2B5EF4-FFF2-40B4-BE49-F238E27FC236}">
                <a16:creationId xmlns:a16="http://schemas.microsoft.com/office/drawing/2014/main" id="{4E28B0FB-1817-4AE5-82A3-E5ACD6993942}"/>
              </a:ext>
            </a:extLst>
          </p:cNvPr>
          <p:cNvSpPr>
            <a:spLocks/>
          </p:cNvSpPr>
          <p:nvPr/>
        </p:nvSpPr>
        <p:spPr bwMode="auto">
          <a:xfrm>
            <a:off x="6929438" y="1214438"/>
            <a:ext cx="142875" cy="1214437"/>
          </a:xfrm>
          <a:prstGeom prst="leftBrace">
            <a:avLst>
              <a:gd name="adj1" fmla="val 834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4" name="Parentesi graffa aperta 26">
            <a:extLst>
              <a:ext uri="{FF2B5EF4-FFF2-40B4-BE49-F238E27FC236}">
                <a16:creationId xmlns:a16="http://schemas.microsoft.com/office/drawing/2014/main" id="{1702E6EF-9D76-40F3-8098-2BAB0FB5AB42}"/>
              </a:ext>
            </a:extLst>
          </p:cNvPr>
          <p:cNvSpPr>
            <a:spLocks/>
          </p:cNvSpPr>
          <p:nvPr/>
        </p:nvSpPr>
        <p:spPr bwMode="auto">
          <a:xfrm>
            <a:off x="7072313" y="3286125"/>
            <a:ext cx="142875" cy="1214438"/>
          </a:xfrm>
          <a:prstGeom prst="leftBrace">
            <a:avLst>
              <a:gd name="adj1" fmla="val 834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5" name="Parentesi graffa aperta 27">
            <a:extLst>
              <a:ext uri="{FF2B5EF4-FFF2-40B4-BE49-F238E27FC236}">
                <a16:creationId xmlns:a16="http://schemas.microsoft.com/office/drawing/2014/main" id="{C9C62D92-17BA-457A-AA1A-C39CDF2FC358}"/>
              </a:ext>
            </a:extLst>
          </p:cNvPr>
          <p:cNvSpPr>
            <a:spLocks/>
          </p:cNvSpPr>
          <p:nvPr/>
        </p:nvSpPr>
        <p:spPr bwMode="auto">
          <a:xfrm>
            <a:off x="6072188" y="5429250"/>
            <a:ext cx="142875" cy="1214438"/>
          </a:xfrm>
          <a:prstGeom prst="leftBrace">
            <a:avLst>
              <a:gd name="adj1" fmla="val 834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dirty="0"/>
              <a:t>How big </a:t>
            </a:r>
            <a:r>
              <a:rPr lang="it-IT" altLang="it-IT" sz="4000" b="1" dirty="0" err="1"/>
              <a:t>is</a:t>
            </a:r>
            <a:r>
              <a:rPr lang="it-IT" altLang="it-IT" sz="4000" b="1" dirty="0"/>
              <a:t> the </a:t>
            </a:r>
            <a:r>
              <a:rPr lang="it-IT" altLang="it-IT" sz="4000" b="1" dirty="0" err="1"/>
              <a:t>genome</a:t>
            </a:r>
            <a:r>
              <a:rPr lang="it-IT" altLang="it-IT" sz="4000" b="1" dirty="0"/>
              <a:t>? How </a:t>
            </a:r>
            <a:r>
              <a:rPr lang="it-IT" altLang="it-IT" sz="4000" b="1" dirty="0" err="1"/>
              <a:t>many</a:t>
            </a:r>
            <a:r>
              <a:rPr lang="it-IT" altLang="it-IT" sz="4000" b="1" dirty="0"/>
              <a:t> </a:t>
            </a:r>
            <a:r>
              <a:rPr lang="it-IT" altLang="it-IT" sz="4000" b="1" dirty="0" err="1"/>
              <a:t>genes</a:t>
            </a:r>
            <a:r>
              <a:rPr lang="it-IT" altLang="it-IT" sz="4000" b="1" dirty="0"/>
              <a:t> </a:t>
            </a:r>
            <a:r>
              <a:rPr lang="it-IT" altLang="it-IT" sz="4000" b="1" dirty="0" err="1"/>
              <a:t>does</a:t>
            </a:r>
            <a:r>
              <a:rPr lang="it-IT" altLang="it-IT" sz="4000" b="1" dirty="0"/>
              <a:t> </a:t>
            </a:r>
            <a:r>
              <a:rPr lang="it-IT" altLang="it-IT" sz="4000" b="1" dirty="0" err="1"/>
              <a:t>it</a:t>
            </a:r>
            <a:r>
              <a:rPr lang="it-IT" altLang="it-IT" sz="4000" b="1" dirty="0"/>
              <a:t> </a:t>
            </a:r>
            <a:r>
              <a:rPr lang="it-IT" altLang="it-IT" sz="4000" b="1" dirty="0" err="1"/>
              <a:t>contain</a:t>
            </a:r>
            <a:r>
              <a:rPr lang="it-IT" altLang="it-IT" sz="4000" b="1" dirty="0"/>
              <a:t>?</a:t>
            </a:r>
          </a:p>
        </p:txBody>
      </p:sp>
      <p:pic>
        <p:nvPicPr>
          <p:cNvPr id="1126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913" y="1428750"/>
            <a:ext cx="3968750" cy="5072063"/>
          </a:xfrm>
        </p:spPr>
      </p:pic>
      <p:sp>
        <p:nvSpPr>
          <p:cNvPr id="11268" name="Rettangolo 7"/>
          <p:cNvSpPr>
            <a:spLocks noChangeArrowheads="1"/>
          </p:cNvSpPr>
          <p:nvPr/>
        </p:nvSpPr>
        <p:spPr bwMode="auto">
          <a:xfrm>
            <a:off x="4605338" y="61769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http://jul2012.archive.ensembl.org/Homo_sapiens/Location/Genome?r=1:1-1000000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040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402</Words>
  <Application>Microsoft Office PowerPoint</Application>
  <PresentationFormat>Presentazione su schermo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 Theme</vt:lpstr>
      <vt:lpstr>1_Office Theme</vt:lpstr>
      <vt:lpstr>Presentazione standard di PowerPoint</vt:lpstr>
      <vt:lpstr>Modulation of the dose and drug effects</vt:lpstr>
      <vt:lpstr>History of pharmacogenetics and pharmacogenomics</vt:lpstr>
      <vt:lpstr>Presentazione standard di PowerPoint</vt:lpstr>
      <vt:lpstr>Presentazione standard di PowerPoint</vt:lpstr>
      <vt:lpstr>Presentazione standard di PowerPoint</vt:lpstr>
      <vt:lpstr>Definitions of genetic terms</vt:lpstr>
      <vt:lpstr>Presentazione standard di PowerPoint</vt:lpstr>
      <vt:lpstr>How big is the genome? How many genes does it contain?</vt:lpstr>
      <vt:lpstr>Presentazione standard di PowerPoint</vt:lpstr>
      <vt:lpstr>Methods of pharmacogenetic research</vt:lpstr>
    </vt:vector>
  </TitlesOfParts>
  <Company>SJCRH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Farmacotossicologia</dc:title>
  <dc:creator>help</dc:creator>
  <cp:lastModifiedBy>Gabriele Stocco</cp:lastModifiedBy>
  <cp:revision>118</cp:revision>
  <dcterms:created xsi:type="dcterms:W3CDTF">2012-03-01T12:06:30Z</dcterms:created>
  <dcterms:modified xsi:type="dcterms:W3CDTF">2021-10-06T17:12:56Z</dcterms:modified>
</cp:coreProperties>
</file>