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303" r:id="rId3"/>
    <p:sldId id="259" r:id="rId4"/>
    <p:sldId id="261" r:id="rId5"/>
    <p:sldId id="260" r:id="rId6"/>
    <p:sldId id="262" r:id="rId7"/>
    <p:sldId id="273" r:id="rId8"/>
    <p:sldId id="274" r:id="rId9"/>
    <p:sldId id="275" r:id="rId10"/>
    <p:sldId id="276" r:id="rId11"/>
    <p:sldId id="301" r:id="rId12"/>
    <p:sldId id="302" r:id="rId13"/>
    <p:sldId id="306" r:id="rId14"/>
    <p:sldId id="307" r:id="rId15"/>
    <p:sldId id="304" r:id="rId16"/>
    <p:sldId id="305" r:id="rId17"/>
    <p:sldId id="311" r:id="rId18"/>
    <p:sldId id="308" r:id="rId19"/>
    <p:sldId id="310" r:id="rId20"/>
    <p:sldId id="30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7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1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68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17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8932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36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6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4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1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2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2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9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9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8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2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70BFD-4D5E-4142-8153-4EEEFDA35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010" y="937550"/>
            <a:ext cx="10081549" cy="4823552"/>
          </a:xfrm>
        </p:spPr>
        <p:txBody>
          <a:bodyPr/>
          <a:lstStyle/>
          <a:p>
            <a:pPr algn="l"/>
            <a:r>
              <a:rPr lang="it-IT" sz="2400" dirty="0"/>
              <a:t>GEOGRAFIA STORICA DELL’ODIERNO FRIULI VENEZIA GIULIA </a:t>
            </a:r>
            <a:r>
              <a:rPr lang="it-IT" sz="2400" i="1" dirty="0"/>
              <a:t>LM 641</a:t>
            </a:r>
            <a:br>
              <a:rPr lang="it-IT" dirty="0"/>
            </a:br>
            <a:r>
              <a:rPr lang="it-IT" sz="6600" b="1" cap="small" dirty="0"/>
              <a:t>La costruzione dell’odierno </a:t>
            </a:r>
            <a:br>
              <a:rPr lang="it-IT" sz="6600" b="1" cap="small" dirty="0"/>
            </a:br>
            <a:r>
              <a:rPr lang="it-IT" sz="6600" b="1" cap="small" dirty="0"/>
              <a:t>Friuli Venezia Giulia</a:t>
            </a:r>
            <a:r>
              <a:rPr lang="it-IT" sz="6600" dirty="0"/>
              <a:t> </a:t>
            </a:r>
            <a:br>
              <a:rPr lang="it-IT" sz="6600" dirty="0"/>
            </a:br>
            <a:r>
              <a:rPr lang="it-IT" sz="1800" dirty="0"/>
              <a:t>A.A. 2021-2022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3AAC26-B54F-254A-B891-B87959A06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08" y="5960962"/>
            <a:ext cx="7838742" cy="897038"/>
          </a:xfrm>
        </p:spPr>
        <p:txBody>
          <a:bodyPr/>
          <a:lstStyle/>
          <a:p>
            <a:pPr algn="l"/>
            <a:r>
              <a:rPr lang="it-IT" dirty="0"/>
              <a:t>SERGIO ZILLI</a:t>
            </a:r>
          </a:p>
        </p:txBody>
      </p:sp>
    </p:spTree>
    <p:extLst>
      <p:ext uri="{BB962C8B-B14F-4D97-AF65-F5344CB8AC3E}">
        <p14:creationId xmlns:p14="http://schemas.microsoft.com/office/powerpoint/2010/main" val="851085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>
            <a:extLst>
              <a:ext uri="{FF2B5EF4-FFF2-40B4-BE49-F238E27FC236}">
                <a16:creationId xmlns:a16="http://schemas.microsoft.com/office/drawing/2014/main" id="{9ECC8F1D-A970-9143-A679-2F59663A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0947"/>
            <a:ext cx="3148314" cy="1812724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2800" dirty="0">
                <a:latin typeface="News Gothic MT" panose="020B0503020103020203" pitchFamily="34" charset="0"/>
                <a:ea typeface="ＭＳ Ｐゴシック" panose="020B0600070205080204" pitchFamily="34" charset="-128"/>
              </a:rPr>
              <a:t>Le </a:t>
            </a:r>
            <a:r>
              <a:rPr lang="it-IT" altLang="it-IT" sz="2800" dirty="0" err="1">
                <a:latin typeface="News Gothic MT" panose="020B0503020103020203" pitchFamily="34" charset="0"/>
                <a:ea typeface="ＭＳ Ｐゴシック" panose="020B0600070205080204" pitchFamily="34" charset="-128"/>
              </a:rPr>
              <a:t>sottoregioni</a:t>
            </a:r>
            <a:r>
              <a:rPr lang="it-IT" altLang="it-IT" sz="2800" dirty="0">
                <a:latin typeface="News Gothic MT" panose="020B0503020103020203" pitchFamily="34" charset="0"/>
                <a:ea typeface="ＭＳ Ｐゴシック" panose="020B0600070205080204" pitchFamily="34" charset="-128"/>
              </a:rPr>
              <a:t> naturali secondo </a:t>
            </a:r>
            <a:br>
              <a:rPr lang="it-IT" altLang="it-IT" sz="2800" dirty="0">
                <a:latin typeface="News Gothic MT" panose="020B0503020103020203" pitchFamily="34" charset="0"/>
                <a:ea typeface="ＭＳ Ｐゴシック" panose="020B0600070205080204" pitchFamily="34" charset="-128"/>
              </a:rPr>
            </a:br>
            <a:r>
              <a:rPr lang="it-IT" altLang="it-IT" sz="2800" dirty="0">
                <a:latin typeface="News Gothic MT" panose="020B0503020103020203" pitchFamily="34" charset="0"/>
                <a:ea typeface="ＭＳ Ｐゴシック" panose="020B0600070205080204" pitchFamily="34" charset="-128"/>
              </a:rPr>
              <a:t>Olinto Marinelli</a:t>
            </a:r>
          </a:p>
        </p:txBody>
      </p:sp>
      <p:sp>
        <p:nvSpPr>
          <p:cNvPr id="25603" name="Segnaposto numero diapositiva 3">
            <a:extLst>
              <a:ext uri="{FF2B5EF4-FFF2-40B4-BE49-F238E27FC236}">
                <a16:creationId xmlns:a16="http://schemas.microsoft.com/office/drawing/2014/main" id="{6FA841BE-0B2B-FF48-BF42-C39646AF9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6FE019-4258-9C43-86F4-0F9368B81469}" type="slidenum">
              <a:rPr lang="it-IT" altLang="it-IT" sz="3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36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7A852FD-953A-EE42-98AA-477746C7F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6040" y="1080947"/>
            <a:ext cx="3947224" cy="3881437"/>
          </a:xfrm>
        </p:spPr>
      </p:pic>
    </p:spTree>
    <p:extLst>
      <p:ext uri="{BB962C8B-B14F-4D97-AF65-F5344CB8AC3E}">
        <p14:creationId xmlns:p14="http://schemas.microsoft.com/office/powerpoint/2010/main" val="226297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>
            <a:extLst>
              <a:ext uri="{FF2B5EF4-FFF2-40B4-BE49-F238E27FC236}">
                <a16:creationId xmlns:a16="http://schemas.microsoft.com/office/drawing/2014/main" id="{14A11822-9A27-8B49-B416-65C82442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7A14FB5C-C4F7-AD47-8A27-18A086C90A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693"/>
              </p:ext>
            </p:extLst>
          </p:nvPr>
        </p:nvGraphicFramePr>
        <p:xfrm>
          <a:off x="805306" y="1930400"/>
          <a:ext cx="8340724" cy="3440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4943">
                  <a:extLst>
                    <a:ext uri="{9D8B030D-6E8A-4147-A177-3AD203B41FA5}">
                      <a16:colId xmlns:a16="http://schemas.microsoft.com/office/drawing/2014/main" val="676327319"/>
                    </a:ext>
                  </a:extLst>
                </a:gridCol>
                <a:gridCol w="2733226">
                  <a:extLst>
                    <a:ext uri="{9D8B030D-6E8A-4147-A177-3AD203B41FA5}">
                      <a16:colId xmlns:a16="http://schemas.microsoft.com/office/drawing/2014/main" val="1346625533"/>
                    </a:ext>
                  </a:extLst>
                </a:gridCol>
                <a:gridCol w="2887391">
                  <a:extLst>
                    <a:ext uri="{9D8B030D-6E8A-4147-A177-3AD203B41FA5}">
                      <a16:colId xmlns:a16="http://schemas.microsoft.com/office/drawing/2014/main" val="648553258"/>
                    </a:ext>
                  </a:extLst>
                </a:gridCol>
                <a:gridCol w="645164">
                  <a:extLst>
                    <a:ext uri="{9D8B030D-6E8A-4147-A177-3AD203B41FA5}">
                      <a16:colId xmlns:a16="http://schemas.microsoft.com/office/drawing/2014/main" val="3756039049"/>
                    </a:ext>
                  </a:extLst>
                </a:gridCol>
              </a:tblGrid>
              <a:tr h="450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FVG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Italia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%</a:t>
                      </a:r>
                      <a:endParaRPr lang="it-IT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2858889117"/>
                  </a:ext>
                </a:extLst>
              </a:tr>
              <a:tr h="450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Superficie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7.924 kmq</a:t>
                      </a:r>
                      <a:endParaRPr lang="it-IT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302.072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2,6</a:t>
                      </a:r>
                      <a:endParaRPr lang="it-IT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487128219"/>
                  </a:ext>
                </a:extLst>
              </a:tr>
              <a:tr h="458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popolazione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1,215 milioni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60,483 milioni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2</a:t>
                      </a:r>
                      <a:endParaRPr lang="it-IT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244338610"/>
                  </a:ext>
                </a:extLst>
              </a:tr>
              <a:tr h="450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province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(4)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93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4,3</a:t>
                      </a:r>
                      <a:endParaRPr lang="it-IT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3931255273"/>
                  </a:ext>
                </a:extLst>
              </a:tr>
              <a:tr h="450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Comuni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215</a:t>
                      </a:r>
                      <a:endParaRPr lang="it-IT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7914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2,7</a:t>
                      </a:r>
                      <a:endParaRPr lang="it-IT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890385145"/>
                  </a:ext>
                </a:extLst>
              </a:tr>
              <a:tr h="450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Città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6  (20&lt;205 mila ab.)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10  (+ di 300 mila ab.)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 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467590948"/>
                  </a:ext>
                </a:extLst>
              </a:tr>
              <a:tr h="450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 + di 15.000</a:t>
                      </a: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 (Corpo CS)" panose="02020603050405020304" pitchFamily="18" charset="0"/>
                        </a:rPr>
                        <a:t>745 + di 15mila </a:t>
                      </a: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3334546161"/>
                  </a:ext>
                </a:extLst>
              </a:tr>
            </a:tbl>
          </a:graphicData>
        </a:graphic>
      </p:graphicFrame>
      <p:sp>
        <p:nvSpPr>
          <p:cNvPr id="18476" name="Segnaposto numero diapositiva 3">
            <a:extLst>
              <a:ext uri="{FF2B5EF4-FFF2-40B4-BE49-F238E27FC236}">
                <a16:creationId xmlns:a16="http://schemas.microsoft.com/office/drawing/2014/main" id="{586A3899-F146-4140-91BF-E898092C6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B5C916AC-C042-F047-98AF-1B6D7A97D7C4}" type="slidenum">
              <a:rPr lang="it-IT" altLang="it-IT" smtClean="0">
                <a:solidFill>
                  <a:srgbClr val="898989"/>
                </a:solidFill>
              </a:rPr>
              <a:pPr/>
              <a:t>11</a:t>
            </a:fld>
            <a:endParaRPr lang="it-IT" altLang="it-IT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11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>
            <a:extLst>
              <a:ext uri="{FF2B5EF4-FFF2-40B4-BE49-F238E27FC236}">
                <a16:creationId xmlns:a16="http://schemas.microsoft.com/office/drawing/2014/main" id="{A9D9CD64-DE30-D749-8B27-75FC9A33B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311317E8-E35F-1B44-B375-28CE191B89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756109"/>
              </p:ext>
            </p:extLst>
          </p:nvPr>
        </p:nvGraphicFramePr>
        <p:xfrm>
          <a:off x="677335" y="1810758"/>
          <a:ext cx="8596667" cy="3414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8625">
                  <a:extLst>
                    <a:ext uri="{9D8B030D-6E8A-4147-A177-3AD203B41FA5}">
                      <a16:colId xmlns:a16="http://schemas.microsoft.com/office/drawing/2014/main" val="1887309770"/>
                    </a:ext>
                  </a:extLst>
                </a:gridCol>
                <a:gridCol w="2187112">
                  <a:extLst>
                    <a:ext uri="{9D8B030D-6E8A-4147-A177-3AD203B41FA5}">
                      <a16:colId xmlns:a16="http://schemas.microsoft.com/office/drawing/2014/main" val="524467993"/>
                    </a:ext>
                  </a:extLst>
                </a:gridCol>
                <a:gridCol w="2345465">
                  <a:extLst>
                    <a:ext uri="{9D8B030D-6E8A-4147-A177-3AD203B41FA5}">
                      <a16:colId xmlns:a16="http://schemas.microsoft.com/office/drawing/2014/main" val="3801031009"/>
                    </a:ext>
                  </a:extLst>
                </a:gridCol>
                <a:gridCol w="2345465">
                  <a:extLst>
                    <a:ext uri="{9D8B030D-6E8A-4147-A177-3AD203B41FA5}">
                      <a16:colId xmlns:a16="http://schemas.microsoft.com/office/drawing/2014/main" val="1290630603"/>
                    </a:ext>
                  </a:extLst>
                </a:gridCol>
              </a:tblGrid>
              <a:tr h="641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 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FVG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Veneto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Slovenia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85723081"/>
                  </a:ext>
                </a:extLst>
              </a:tr>
              <a:tr h="441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Superficie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7.924 kmq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</a:rPr>
                        <a:t>18.345 kmq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20.273 kmq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80330730"/>
                  </a:ext>
                </a:extLst>
              </a:tr>
              <a:tr h="445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popolazione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1,215 milioni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</a:rPr>
                        <a:t>4,905 milioni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2,062 milioni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239747036"/>
                  </a:ext>
                </a:extLst>
              </a:tr>
              <a:tr h="641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province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(4)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6+1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12 regioni statistiche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242841076"/>
                  </a:ext>
                </a:extLst>
              </a:tr>
              <a:tr h="435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Comuni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215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</a:rPr>
                        <a:t>563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210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770032966"/>
                  </a:ext>
                </a:extLst>
              </a:tr>
              <a:tr h="641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Città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6 (20&lt;205 mila ab.)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</a:rPr>
                        <a:t>7 capoluoghi 25&lt;260mila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12 25&lt;289mila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11323264"/>
                  </a:ext>
                </a:extLst>
              </a:tr>
            </a:tbl>
          </a:graphicData>
        </a:graphic>
      </p:graphicFrame>
      <p:sp>
        <p:nvSpPr>
          <p:cNvPr id="20512" name="Segnaposto numero diapositiva 3">
            <a:extLst>
              <a:ext uri="{FF2B5EF4-FFF2-40B4-BE49-F238E27FC236}">
                <a16:creationId xmlns:a16="http://schemas.microsoft.com/office/drawing/2014/main" id="{EBA87708-CDC5-FA48-BD98-6199F8721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A44B09A-C3A5-604F-A460-BE9984B6B487}" type="slidenum">
              <a:rPr lang="it-IT" altLang="it-IT" smtClean="0">
                <a:solidFill>
                  <a:srgbClr val="898989"/>
                </a:solidFill>
              </a:rPr>
              <a:pPr/>
              <a:t>12</a:t>
            </a:fld>
            <a:endParaRPr lang="it-IT" altLang="it-IT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11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297D465-43CD-8641-9E07-BD7F41368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512" y="4858095"/>
            <a:ext cx="8596312" cy="2094594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5670672-96DA-0C45-815C-DDB9A6D03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12" y="2620368"/>
            <a:ext cx="8453780" cy="19939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5708423-9E6C-2640-B59E-EDBB59529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78" y="268367"/>
            <a:ext cx="8453780" cy="100163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A4A3F52-498A-8C4F-97C3-F6F0DB8C2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78" y="1270000"/>
            <a:ext cx="8453780" cy="34873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89DFE27-5B49-974D-BCFC-0BC27C31E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512" y="1618735"/>
            <a:ext cx="8525046" cy="30891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AA6A180-D90A-B64B-868B-EB346E8A9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512" y="1927654"/>
            <a:ext cx="8525046" cy="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18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AE1DE3-0C61-A747-A99F-BAE031A9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887C09E-F953-2949-A8FF-38BD0FCFF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436" y="825676"/>
            <a:ext cx="5109050" cy="5216349"/>
          </a:xfrm>
        </p:spPr>
      </p:pic>
    </p:spTree>
    <p:extLst>
      <p:ext uri="{BB962C8B-B14F-4D97-AF65-F5344CB8AC3E}">
        <p14:creationId xmlns:p14="http://schemas.microsoft.com/office/powerpoint/2010/main" val="2126869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666475-3905-3A43-BA77-DB6D7B81F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C6E6DBF-A1A2-8941-9D4B-F0D4CCD1B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205" y="609600"/>
            <a:ext cx="8596312" cy="1381550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94DBC46-CBBC-F54C-A0DA-1150C7DC6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05" y="1985414"/>
            <a:ext cx="8738515" cy="58289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14F2465-A14E-3943-89AE-C54197014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05" y="2623114"/>
            <a:ext cx="8738515" cy="36514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C82C151-5106-0C42-A9D9-985B2B922981}"/>
              </a:ext>
            </a:extLst>
          </p:cNvPr>
          <p:cNvSpPr txBox="1"/>
          <p:nvPr/>
        </p:nvSpPr>
        <p:spPr>
          <a:xfrm>
            <a:off x="9274002" y="2169450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792.400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BC2BD3D-3FB3-7E4B-BECF-9587521BBAC7}"/>
              </a:ext>
            </a:extLst>
          </p:cNvPr>
          <p:cNvSpPr/>
          <p:nvPr/>
        </p:nvSpPr>
        <p:spPr>
          <a:xfrm>
            <a:off x="9274002" y="2652224"/>
            <a:ext cx="1329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dirty="0">
                <a:solidFill>
                  <a:srgbClr val="FF0000"/>
                </a:solidFill>
              </a:rPr>
              <a:t>30.207.200</a:t>
            </a:r>
            <a:endParaRPr lang="it-IT" dirty="0">
              <a:solidFill>
                <a:srgbClr val="FF00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 (Corpo CS)" panose="02020603050405020304" pitchFamily="18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EC518C2-D414-074C-8484-44853EF55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305" y="3141914"/>
            <a:ext cx="6452030" cy="33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67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D7F89B-5099-4A48-9E71-4806828CD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776910C-55A2-B740-8C4D-EC1249561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89470"/>
            <a:ext cx="7296628" cy="4370173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D87E1F-E99B-884A-9F5C-0E2E0FF5EC0D}"/>
              </a:ext>
            </a:extLst>
          </p:cNvPr>
          <p:cNvSpPr txBox="1"/>
          <p:nvPr/>
        </p:nvSpPr>
        <p:spPr>
          <a:xfrm>
            <a:off x="568410" y="4670854"/>
            <a:ext cx="96135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settore l’attività che genera il maggior movimento di quattrini è quella delle produzioni vinicole, con un complesso che quasi duplica quello della seconda voce in graduatoria, il granoturco, cui seguono molto distanziate la soia, le coltivazioni foraggere e le mele. </a:t>
            </a:r>
          </a:p>
          <a:p>
            <a:r>
              <a:rPr lang="it-IT" dirty="0"/>
              <a:t>Tra le produzioni legate all’allevamento animale il primato spetta a quelle lattiero casearie (tra cui primeggia il formaggio Montasio), seguita dalle carni suine (con l’importante realtà dei prosciutti di San Daniele), e molto dopo dal pollame e dalle carni bovine.</a:t>
            </a:r>
          </a:p>
        </p:txBody>
      </p:sp>
    </p:spTree>
    <p:extLst>
      <p:ext uri="{BB962C8B-B14F-4D97-AF65-F5344CB8AC3E}">
        <p14:creationId xmlns:p14="http://schemas.microsoft.com/office/powerpoint/2010/main" val="4262486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359D39-AF42-1A42-8D7A-3818A428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769B13-BE3B-734B-9E24-A2920C8F5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Trieste	       km</a:t>
            </a:r>
            <a:r>
              <a:rPr lang="it-IT" baseline="30000" dirty="0"/>
              <a:t>2</a:t>
            </a:r>
            <a:r>
              <a:rPr lang="it-IT" dirty="0"/>
              <a:t>	   212	  2,7%         ab 233.276          19,3%</a:t>
            </a:r>
          </a:p>
          <a:p>
            <a:r>
              <a:rPr lang="it-IT" dirty="0"/>
              <a:t>Gorizia           km</a:t>
            </a:r>
            <a:r>
              <a:rPr lang="it-IT" baseline="30000" dirty="0"/>
              <a:t>2       </a:t>
            </a:r>
            <a:r>
              <a:rPr lang="it-IT" dirty="0"/>
              <a:t>475 	  6,0%         ab. 139.206         11,5%</a:t>
            </a:r>
          </a:p>
          <a:p>
            <a:r>
              <a:rPr lang="it-IT" dirty="0"/>
              <a:t>Pordenone	km</a:t>
            </a:r>
            <a:r>
              <a:rPr lang="it-IT" baseline="30000" dirty="0"/>
              <a:t>2</a:t>
            </a:r>
            <a:r>
              <a:rPr lang="it-IT" dirty="0"/>
              <a:t>	 2.275	 28,7%        ab. 312.619	    25,8%</a:t>
            </a:r>
          </a:p>
          <a:p>
            <a:r>
              <a:rPr lang="it-IT" dirty="0"/>
              <a:t>Udine	       km</a:t>
            </a:r>
            <a:r>
              <a:rPr lang="it-IT" baseline="30000" dirty="0"/>
              <a:t>2</a:t>
            </a:r>
            <a:r>
              <a:rPr lang="it-IT" dirty="0"/>
              <a:t>	 4.969	 62,6%.       ab. 526.256	    43,4%</a:t>
            </a:r>
          </a:p>
          <a:p>
            <a:r>
              <a:rPr lang="it-IT" i="1" dirty="0"/>
              <a:t>Regione	       km</a:t>
            </a:r>
            <a:r>
              <a:rPr lang="it-IT" i="1" baseline="30000" dirty="0"/>
              <a:t>2</a:t>
            </a:r>
            <a:r>
              <a:rPr lang="it-IT" i="1" dirty="0"/>
              <a:t>	  7932	100%.       ab. 1.211.357	      100</a:t>
            </a:r>
          </a:p>
          <a:p>
            <a:endParaRPr lang="it-IT" i="1" dirty="0"/>
          </a:p>
          <a:p>
            <a:r>
              <a:rPr lang="it-IT" i="1" dirty="0"/>
              <a:t>23 (su 215) comuni con più di 10.000 abitanti (1/2 popolazione regionale)</a:t>
            </a:r>
          </a:p>
          <a:p>
            <a:r>
              <a:rPr lang="it-IT" i="1" dirty="0"/>
              <a:t>153 comuni con meno di 5.000 abitanti (1/4 della popolazione)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646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B51275-ED16-BE41-A304-C6A33256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F5D07D2-27DF-FB4F-830D-7244F1A8A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8546" y="325102"/>
            <a:ext cx="5290286" cy="5716923"/>
          </a:xfrm>
        </p:spPr>
      </p:pic>
    </p:spTree>
    <p:extLst>
      <p:ext uri="{BB962C8B-B14F-4D97-AF65-F5344CB8AC3E}">
        <p14:creationId xmlns:p14="http://schemas.microsoft.com/office/powerpoint/2010/main" val="1639789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0BA0A9-0898-6246-8455-7D3C9A4F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8C47BDD-B7BA-BE45-8358-02D16066F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9527" y="2160588"/>
            <a:ext cx="4872983" cy="3881437"/>
          </a:xfrm>
        </p:spPr>
      </p:pic>
    </p:spTree>
    <p:extLst>
      <p:ext uri="{BB962C8B-B14F-4D97-AF65-F5344CB8AC3E}">
        <p14:creationId xmlns:p14="http://schemas.microsoft.com/office/powerpoint/2010/main" val="216789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7F5ACE-A486-8B41-826C-18405CB9E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F58E19-33F6-9B4B-AD90-8895FE087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5" descr="fvg esa.jpg">
            <a:extLst>
              <a:ext uri="{FF2B5EF4-FFF2-40B4-BE49-F238E27FC236}">
                <a16:creationId xmlns:a16="http://schemas.microsoft.com/office/drawing/2014/main" id="{617023B5-039B-C648-8792-35D1E743B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5" b="18045"/>
          <a:stretch>
            <a:fillRect/>
          </a:stretch>
        </p:blipFill>
        <p:spPr>
          <a:xfrm>
            <a:off x="860868" y="1515400"/>
            <a:ext cx="822960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82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84D777-EFC3-7F48-AA7E-6186D6EDE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E44C1B3-2074-384A-BF56-F3C995CBA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052" y="1826956"/>
            <a:ext cx="3029813" cy="3881437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D663278-7138-A14B-9F76-6A6692375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329" y="1519056"/>
            <a:ext cx="3284162" cy="418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2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A2A91-2E97-BC42-8D94-31C4C88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C05244E-BE2B-B84E-AF93-8E994DB74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857553"/>
            <a:ext cx="8311220" cy="5406149"/>
          </a:xfrm>
        </p:spPr>
      </p:pic>
    </p:spTree>
    <p:extLst>
      <p:ext uri="{BB962C8B-B14F-4D97-AF65-F5344CB8AC3E}">
        <p14:creationId xmlns:p14="http://schemas.microsoft.com/office/powerpoint/2010/main" val="429430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056217-E0CF-8743-BBD0-F2538433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" name="Segnaposto contenuto 19">
            <a:extLst>
              <a:ext uri="{FF2B5EF4-FFF2-40B4-BE49-F238E27FC236}">
                <a16:creationId xmlns:a16="http://schemas.microsoft.com/office/drawing/2014/main" id="{7555A447-4308-144D-A642-A978C04A7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6531637" cy="2081766"/>
          </a:xfr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E27DEC06-4F0C-1740-A341-CB48E2CD3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248798"/>
            <a:ext cx="6697361" cy="2287094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BA1FDB31-F70B-C046-9271-80F223F8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110" y="2312663"/>
            <a:ext cx="2279820" cy="2223229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9170491B-5565-964E-A7E5-5BED451E8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702924"/>
            <a:ext cx="6697361" cy="2191016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0904479A-3519-4845-8ACB-BB018172BE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0357" y="4702924"/>
            <a:ext cx="2236573" cy="20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0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48B3B9-0E82-5446-9E6C-54AAA8AB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58FC1A8D-8211-E945-9C5C-7D99918FC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95" y="138632"/>
            <a:ext cx="6563197" cy="2060872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2300BA7-87F8-1F4C-8FDE-BD7CCFF2A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9504"/>
            <a:ext cx="6524368" cy="222783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7048088-94E3-D24D-BBC1-60F4322F8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88080"/>
            <a:ext cx="6413157" cy="227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1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>
            <a:extLst>
              <a:ext uri="{FF2B5EF4-FFF2-40B4-BE49-F238E27FC236}">
                <a16:creationId xmlns:a16="http://schemas.microsoft.com/office/drawing/2014/main" id="{F98E5D04-8EB3-AC4A-81C1-E69FE95DC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8575"/>
            <a:ext cx="5303838" cy="7239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it-IT">
                <a:ea typeface="+mj-ea"/>
                <a:cs typeface="+mj-cs"/>
              </a:rPr>
              <a:t> </a:t>
            </a:r>
            <a:r>
              <a:rPr lang="it-IT" sz="3200"/>
              <a:t>   Il Friuli Venezia Giulia fisico</a:t>
            </a:r>
          </a:p>
        </p:txBody>
      </p:sp>
      <p:sp>
        <p:nvSpPr>
          <p:cNvPr id="21506" name="Segnaposto numero diapositiva 2">
            <a:extLst>
              <a:ext uri="{FF2B5EF4-FFF2-40B4-BE49-F238E27FC236}">
                <a16:creationId xmlns:a16="http://schemas.microsoft.com/office/drawing/2014/main" id="{834DDFF8-D6F0-3D45-8608-0D6CF35D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5346E8-AC4D-DC40-BB77-732E2F39C795}" type="slidenum">
              <a:rPr lang="it-IT" altLang="it-IT" sz="3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3600">
              <a:solidFill>
                <a:schemeClr val="bg1"/>
              </a:solidFill>
            </a:endParaRPr>
          </a:p>
        </p:txBody>
      </p:sp>
      <p:pic>
        <p:nvPicPr>
          <p:cNvPr id="21507" name="Immagine 3" descr="friuli-venezia_giulia.jpg">
            <a:extLst>
              <a:ext uri="{FF2B5EF4-FFF2-40B4-BE49-F238E27FC236}">
                <a16:creationId xmlns:a16="http://schemas.microsoft.com/office/drawing/2014/main" id="{FBA4C638-EAC1-AA4A-8218-C5EA93856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82" y="1069794"/>
            <a:ext cx="5487987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4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>
            <a:extLst>
              <a:ext uri="{FF2B5EF4-FFF2-40B4-BE49-F238E27FC236}">
                <a16:creationId xmlns:a16="http://schemas.microsoft.com/office/drawing/2014/main" id="{C69E29BF-6585-584F-AAF0-AED08230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9" y="1505412"/>
            <a:ext cx="2486025" cy="88265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latin typeface="News Gothic MT" panose="020B0503020103020203" pitchFamily="34" charset="0"/>
                <a:ea typeface="ＭＳ Ｐゴシック" panose="020B0600070205080204" pitchFamily="34" charset="-128"/>
              </a:rPr>
              <a:t>L’altimetria</a:t>
            </a:r>
          </a:p>
        </p:txBody>
      </p:sp>
      <p:sp>
        <p:nvSpPr>
          <p:cNvPr id="22531" name="Segnaposto numero diapositiva 3">
            <a:extLst>
              <a:ext uri="{FF2B5EF4-FFF2-40B4-BE49-F238E27FC236}">
                <a16:creationId xmlns:a16="http://schemas.microsoft.com/office/drawing/2014/main" id="{B9E9D0C3-7AEB-3E4B-BD1D-AF817586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D35BCC-07DB-C949-B499-0E6F44DB76EA}" type="slidenum">
              <a:rPr lang="it-IT" altLang="it-IT" sz="3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36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4191463-94AF-4841-8369-E4677B8FC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567" y="1505412"/>
            <a:ext cx="4118471" cy="3881437"/>
          </a:xfrm>
        </p:spPr>
      </p:pic>
    </p:spTree>
    <p:extLst>
      <p:ext uri="{BB962C8B-B14F-4D97-AF65-F5344CB8AC3E}">
        <p14:creationId xmlns:p14="http://schemas.microsoft.com/office/powerpoint/2010/main" val="7873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>
            <a:extLst>
              <a:ext uri="{FF2B5EF4-FFF2-40B4-BE49-F238E27FC236}">
                <a16:creationId xmlns:a16="http://schemas.microsoft.com/office/drawing/2014/main" id="{ACA7104F-175E-534D-8B43-06C594EE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60" y="1045499"/>
            <a:ext cx="2708275" cy="709612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latin typeface="News Gothic MT" panose="020B0503020103020203" pitchFamily="34" charset="0"/>
                <a:ea typeface="ＭＳ Ｐゴシック" panose="020B0600070205080204" pitchFamily="34" charset="-128"/>
              </a:rPr>
              <a:t>L’idrografia</a:t>
            </a:r>
          </a:p>
        </p:txBody>
      </p:sp>
      <p:sp>
        <p:nvSpPr>
          <p:cNvPr id="23555" name="Segnaposto numero diapositiva 3">
            <a:extLst>
              <a:ext uri="{FF2B5EF4-FFF2-40B4-BE49-F238E27FC236}">
                <a16:creationId xmlns:a16="http://schemas.microsoft.com/office/drawing/2014/main" id="{0616EAE6-4ADF-3E4C-8D88-35DCEA82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D2C4A0-3DE1-644B-946D-1799EBBC6539}" type="slidenum">
              <a:rPr lang="it-IT" altLang="it-IT" sz="3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36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7A97E87-9E5F-244B-B832-120A958D3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510" y="1221475"/>
            <a:ext cx="4113580" cy="3881437"/>
          </a:xfrm>
        </p:spPr>
      </p:pic>
    </p:spTree>
    <p:extLst>
      <p:ext uri="{BB962C8B-B14F-4D97-AF65-F5344CB8AC3E}">
        <p14:creationId xmlns:p14="http://schemas.microsoft.com/office/powerpoint/2010/main" val="1651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>
            <a:extLst>
              <a:ext uri="{FF2B5EF4-FFF2-40B4-BE49-F238E27FC236}">
                <a16:creationId xmlns:a16="http://schemas.microsoft.com/office/drawing/2014/main" id="{5B97D4C7-29D8-064B-9A7E-8C9F341B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28" y="1295615"/>
            <a:ext cx="2913063" cy="671512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latin typeface="News Gothic MT" panose="020B0503020103020203" pitchFamily="34" charset="0"/>
                <a:ea typeface="ＭＳ Ｐゴシック" panose="020B0600070205080204" pitchFamily="34" charset="-128"/>
              </a:rPr>
              <a:t>La piovosità</a:t>
            </a:r>
          </a:p>
        </p:txBody>
      </p:sp>
      <p:sp>
        <p:nvSpPr>
          <p:cNvPr id="24579" name="Segnaposto numero diapositiva 3">
            <a:extLst>
              <a:ext uri="{FF2B5EF4-FFF2-40B4-BE49-F238E27FC236}">
                <a16:creationId xmlns:a16="http://schemas.microsoft.com/office/drawing/2014/main" id="{6643CD2E-9573-AD49-A9B0-21EF6A76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6549A8-ECEE-3D44-B747-B689A6087640}" type="slidenum">
              <a:rPr lang="it-IT" altLang="it-IT" sz="3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36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68278A2-6975-5045-8FC6-6DD3F45EB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0482" y="1295615"/>
            <a:ext cx="3910188" cy="3881437"/>
          </a:xfrm>
        </p:spPr>
      </p:pic>
    </p:spTree>
    <p:extLst>
      <p:ext uri="{BB962C8B-B14F-4D97-AF65-F5344CB8AC3E}">
        <p14:creationId xmlns:p14="http://schemas.microsoft.com/office/powerpoint/2010/main" val="1710581108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Arancion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338</Words>
  <Application>Microsoft Macintosh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Calibri</vt:lpstr>
      <vt:lpstr>Garamond</vt:lpstr>
      <vt:lpstr>News Gothic MT</vt:lpstr>
      <vt:lpstr>Times New Roman</vt:lpstr>
      <vt:lpstr>Times New Roman (Corpo CS)</vt:lpstr>
      <vt:lpstr>Trebuchet MS</vt:lpstr>
      <vt:lpstr>Wingdings 3</vt:lpstr>
      <vt:lpstr>Sfaccettatura</vt:lpstr>
      <vt:lpstr>GEOGRAFIA STORICA DELL’ODIERNO FRIULI VENEZIA GIULIA LM 641 La costruzione dell’odierno  Friuli Venezia Giulia  A.A. 2021-2022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Il Friuli Venezia Giulia fisico</vt:lpstr>
      <vt:lpstr>L’altimetria</vt:lpstr>
      <vt:lpstr>L’idrografia</vt:lpstr>
      <vt:lpstr>La piovosità</vt:lpstr>
      <vt:lpstr>Le sottoregioni naturali secondo  Olinto Marinelli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LM 641 La costruzione dell’odierno  Friuli Venezia Giulia  A.A. 2021-2022 </dc:title>
  <dc:subject/>
  <dc:creator>sergio zilli</dc:creator>
  <cp:keywords/>
  <dc:description/>
  <cp:lastModifiedBy>sergio zilli</cp:lastModifiedBy>
  <cp:revision>18</cp:revision>
  <dcterms:created xsi:type="dcterms:W3CDTF">2021-10-05T10:44:53Z</dcterms:created>
  <dcterms:modified xsi:type="dcterms:W3CDTF">2021-10-07T05:35:03Z</dcterms:modified>
  <cp:category/>
</cp:coreProperties>
</file>