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1" r:id="rId9"/>
    <p:sldId id="269" r:id="rId10"/>
    <p:sldId id="262" r:id="rId11"/>
    <p:sldId id="270" r:id="rId12"/>
    <p:sldId id="263" r:id="rId13"/>
    <p:sldId id="271" r:id="rId14"/>
    <p:sldId id="264" r:id="rId15"/>
    <p:sldId id="272" r:id="rId16"/>
    <p:sldId id="273" r:id="rId17"/>
    <p:sldId id="274" r:id="rId18"/>
    <p:sldId id="265" r:id="rId19"/>
    <p:sldId id="275" r:id="rId20"/>
    <p:sldId id="266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7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DE0C0-81E5-48B1-8BFA-4A594C513651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D2790-3DD8-47DE-8FA5-6DC4E1493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78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D2790-3DD8-47DE-8FA5-6DC4E1493A4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15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4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12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17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30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71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5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08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761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30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53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73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9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3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28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52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60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F222F8-08AC-4B85-91B3-CC3CFB230FE7}" type="datetimeFigureOut">
              <a:rPr lang="it-IT" smtClean="0"/>
              <a:t>05/10/2021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078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F1B39E-1E4B-4031-85A5-02BE8A418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4" y="1122362"/>
            <a:ext cx="10688714" cy="290809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Corso di Sociologia Generale (208SF)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0070C0"/>
                </a:solidFill>
              </a:rPr>
              <a:t>60 ore – 12 crediti</a:t>
            </a:r>
            <a:br>
              <a:rPr lang="it-IT" dirty="0"/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FF03018-19DF-45F6-BF2C-344090D7F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6690"/>
            <a:ext cx="9144000" cy="1612947"/>
          </a:xfrm>
          <a:solidFill>
            <a:srgbClr val="92D050"/>
          </a:solidFill>
        </p:spPr>
        <p:txBody>
          <a:bodyPr/>
          <a:lstStyle/>
          <a:p>
            <a:endParaRPr lang="it-IT" dirty="0"/>
          </a:p>
          <a:p>
            <a:pPr algn="ctr"/>
            <a:r>
              <a:rPr lang="it-IT" b="1" dirty="0" err="1">
                <a:solidFill>
                  <a:srgbClr val="FF0000"/>
                </a:solidFill>
              </a:rPr>
              <a:t>A.a</a:t>
            </a:r>
            <a:r>
              <a:rPr lang="it-IT" b="1" dirty="0">
                <a:solidFill>
                  <a:srgbClr val="FF0000"/>
                </a:solidFill>
              </a:rPr>
              <a:t>. </a:t>
            </a:r>
            <a:r>
              <a:rPr lang="it-IT" b="1">
                <a:solidFill>
                  <a:srgbClr val="FF0000"/>
                </a:solidFill>
              </a:rPr>
              <a:t>2021-2022</a:t>
            </a:r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Prof.ssa Rosemary Serra</a:t>
            </a:r>
          </a:p>
        </p:txBody>
      </p:sp>
    </p:spTree>
    <p:extLst>
      <p:ext uri="{BB962C8B-B14F-4D97-AF65-F5344CB8AC3E}">
        <p14:creationId xmlns:p14="http://schemas.microsoft.com/office/powerpoint/2010/main" val="302779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2FF39-C62D-4782-B101-775560F8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26" y="168677"/>
            <a:ext cx="10776859" cy="6516208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Karl Marx </a:t>
            </a:r>
            <a:r>
              <a:rPr lang="it-IT" sz="4400" b="1" dirty="0">
                <a:solidFill>
                  <a:srgbClr val="0070C0"/>
                </a:solidFill>
              </a:rPr>
              <a:t>(1818-I883)</a:t>
            </a:r>
            <a:br>
              <a:rPr lang="it-IT" sz="4400" b="1" dirty="0">
                <a:solidFill>
                  <a:srgbClr val="0070C0"/>
                </a:solidFill>
              </a:rPr>
            </a:br>
            <a:br>
              <a:rPr lang="it-IT" sz="4400" dirty="0"/>
            </a:br>
            <a:r>
              <a:rPr lang="it-IT" b="1" dirty="0">
                <a:solidFill>
                  <a:srgbClr val="FF0000"/>
                </a:solidFill>
              </a:rPr>
              <a:t>Compito dello scienziato sociale</a:t>
            </a:r>
            <a:r>
              <a:rPr lang="it-IT" b="1" dirty="0">
                <a:solidFill>
                  <a:srgbClr val="FFFF00"/>
                </a:solidFill>
              </a:rPr>
              <a:t>: descrivere il mondo per cambiarlo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per spencer</a:t>
            </a:r>
            <a:r>
              <a:rPr lang="it-IT" b="1" dirty="0">
                <a:solidFill>
                  <a:srgbClr val="FFFF00"/>
                </a:solidFill>
              </a:rPr>
              <a:t>: armonia sociale e </a:t>
            </a:r>
            <a:r>
              <a:rPr lang="it-IT" b="1" dirty="0" err="1">
                <a:solidFill>
                  <a:srgbClr val="FFFF00"/>
                </a:solidFill>
              </a:rPr>
              <a:t>progressso</a:t>
            </a: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Per Marx</a:t>
            </a:r>
            <a:r>
              <a:rPr lang="it-IT" b="1" dirty="0">
                <a:solidFill>
                  <a:srgbClr val="FFFF00"/>
                </a:solidFill>
              </a:rPr>
              <a:t>: conflitto sociale e rivoluzione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Chiave della storia</a:t>
            </a:r>
            <a:r>
              <a:rPr lang="it-IT" b="1" dirty="0">
                <a:solidFill>
                  <a:srgbClr val="0066FF"/>
                </a:solidFill>
              </a:rPr>
              <a:t>: lotta di classe tra chi possiede i mezzi di produzione e chi non li possiede</a:t>
            </a:r>
            <a:br>
              <a:rPr lang="it-IT" dirty="0"/>
            </a:br>
            <a:br>
              <a:rPr lang="it-IT" dirty="0"/>
            </a:br>
            <a:r>
              <a:rPr lang="it-IT" sz="4400" b="1" dirty="0">
                <a:solidFill>
                  <a:srgbClr val="7030A0"/>
                </a:solidFill>
              </a:rPr>
              <a:t>Fondamentale importanza della base economica della società</a:t>
            </a:r>
          </a:p>
        </p:txBody>
      </p:sp>
    </p:spTree>
    <p:extLst>
      <p:ext uri="{BB962C8B-B14F-4D97-AF65-F5344CB8AC3E}">
        <p14:creationId xmlns:p14="http://schemas.microsoft.com/office/powerpoint/2010/main" val="296246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CA24AE9-A055-4AFD-969F-D97B62E34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56" y="266330"/>
            <a:ext cx="5043488" cy="64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5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5D817-478E-4DA9-A1B4-228CA918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27" y="512685"/>
            <a:ext cx="11424929" cy="58326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40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Emile </a:t>
            </a:r>
            <a:r>
              <a:rPr lang="it-IT" sz="40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Durkheim</a:t>
            </a:r>
            <a:r>
              <a:rPr lang="it-IT" sz="40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40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(1858-1917)</a:t>
            </a:r>
          </a:p>
          <a:p>
            <a:pPr marL="0" indent="0">
              <a:buNone/>
            </a:pPr>
            <a:endParaRPr lang="it-IT" sz="4000" b="1" cap="all" dirty="0">
              <a:ln w="3175" cmpd="sng">
                <a:noFill/>
              </a:ln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Problema dell’ordine sociale</a:t>
            </a:r>
            <a:r>
              <a:rPr lang="it-IT" sz="2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: convinzioni e valori tengono insieme la società</a:t>
            </a:r>
          </a:p>
          <a:p>
            <a:pPr marL="0" indent="0">
              <a:buNone/>
            </a:pPr>
            <a:endParaRPr lang="it-IT" sz="29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Stabilire in che modo le diverse parti della società contribuiscono a mantenerla unita</a:t>
            </a:r>
          </a:p>
          <a:p>
            <a:pPr marL="0" indent="0">
              <a:buNone/>
            </a:pPr>
            <a:endParaRPr lang="it-IT" sz="2900" b="1" cap="all" dirty="0">
              <a:ln w="3175" cmpd="sng">
                <a:noFill/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Quale funzione svolge un dato elemento nel mantenere l’ordine sociale</a:t>
            </a:r>
          </a:p>
          <a:p>
            <a:pPr marL="0" indent="0" algn="ctr">
              <a:buNone/>
            </a:pPr>
            <a:r>
              <a:rPr lang="it-IT" sz="2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Studio del suicidio</a:t>
            </a:r>
          </a:p>
        </p:txBody>
      </p:sp>
    </p:spTree>
    <p:extLst>
      <p:ext uri="{BB962C8B-B14F-4D97-AF65-F5344CB8AC3E}">
        <p14:creationId xmlns:p14="http://schemas.microsoft.com/office/powerpoint/2010/main" val="313607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19FE01C-2BDB-4C11-9CA4-95FA0A387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247650"/>
            <a:ext cx="60007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84DD7F-0F5B-4D1E-A051-B836DB95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2" y="372862"/>
            <a:ext cx="10830758" cy="62942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7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Max Weber </a:t>
            </a:r>
            <a:r>
              <a:rPr lang="it-IT" sz="36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(1864-1920)</a:t>
            </a:r>
          </a:p>
          <a:p>
            <a:pPr marL="2743200" lvl="6" indent="0">
              <a:buNone/>
            </a:pPr>
            <a:r>
              <a:rPr lang="it-IT" dirty="0"/>
              <a:t>	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Osservatore, studioso</a:t>
            </a:r>
          </a:p>
          <a:p>
            <a:pPr marL="0" indent="0">
              <a:buNone/>
            </a:pPr>
            <a:r>
              <a:rPr lang="it-IT" sz="27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Duplice tensione:</a:t>
            </a:r>
          </a:p>
          <a:p>
            <a:pPr marL="2743200" lvl="6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	Desiderio di influenzare gli avvenimenti 	attraverso la partecipazione alla vita 	politica attiva</a:t>
            </a:r>
          </a:p>
          <a:p>
            <a:pPr marL="2743200" lvl="6" indent="0">
              <a:buNone/>
            </a:pPr>
            <a:endParaRPr lang="it-IT" sz="2000" dirty="0"/>
          </a:p>
          <a:p>
            <a:pPr marL="57150" indent="0">
              <a:buNone/>
            </a:pPr>
            <a:r>
              <a:rPr lang="it-IT" sz="27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 cambiamenti sociali non dovevano sempre seguire direttamente i cambiamenti nell’economia</a:t>
            </a:r>
          </a:p>
          <a:p>
            <a:pPr marL="57150" indent="0">
              <a:buNone/>
            </a:pPr>
            <a:endParaRPr lang="it-IT" sz="2600" dirty="0"/>
          </a:p>
          <a:p>
            <a:pPr marL="57150" indent="0">
              <a:buNone/>
            </a:pPr>
            <a:endParaRPr lang="it-IT" sz="2600" dirty="0"/>
          </a:p>
          <a:p>
            <a:pPr marL="57150" indent="0">
              <a:buNone/>
            </a:pPr>
            <a:r>
              <a:rPr lang="it-IT" sz="27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Ruolo indipendente di altri fattori quali le idee religiose</a:t>
            </a:r>
          </a:p>
          <a:p>
            <a:pPr marL="57150" indent="0" algn="ctr">
              <a:buNone/>
            </a:pPr>
            <a:r>
              <a:rPr lang="it-IT" sz="27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Il sociologo deve essere avalutativo</a:t>
            </a:r>
          </a:p>
          <a:p>
            <a:pPr marL="57150" indent="0">
              <a:buNone/>
            </a:pPr>
            <a:r>
              <a:rPr lang="it-IT" sz="2600" dirty="0"/>
              <a:t>									</a:t>
            </a:r>
          </a:p>
          <a:p>
            <a:pPr marL="57150" indent="0">
              <a:buNone/>
            </a:pPr>
            <a:endParaRPr lang="it-IT" sz="2600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696A4089-2B0B-4AF0-80A3-2343CECBD33F}"/>
              </a:ext>
            </a:extLst>
          </p:cNvPr>
          <p:cNvSpPr/>
          <p:nvPr/>
        </p:nvSpPr>
        <p:spPr>
          <a:xfrm>
            <a:off x="5273336" y="3986074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1DA0431-EEFE-4CC7-843D-2C00E0623416}"/>
              </a:ext>
            </a:extLst>
          </p:cNvPr>
          <p:cNvCxnSpPr/>
          <p:nvPr/>
        </p:nvCxnSpPr>
        <p:spPr>
          <a:xfrm>
            <a:off x="3542191" y="958788"/>
            <a:ext cx="0" cy="1855433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04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924B8A-8069-446C-BB66-B596C8AC2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95" y="292963"/>
            <a:ext cx="6010183" cy="59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95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ABFB906-6939-4366-A52B-9E3C2B949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0" y="710214"/>
            <a:ext cx="5086905" cy="53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1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F63C7AC-F2B1-4090-BF1A-9F04D0A510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63" y="685799"/>
            <a:ext cx="4012707" cy="5146830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FC60FF7-E8CD-4616-BDBA-FAB89EB81B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05" y="985421"/>
            <a:ext cx="5954250" cy="4465468"/>
          </a:xfrm>
        </p:spPr>
      </p:pic>
    </p:spTree>
    <p:extLst>
      <p:ext uri="{BB962C8B-B14F-4D97-AF65-F5344CB8AC3E}">
        <p14:creationId xmlns:p14="http://schemas.microsoft.com/office/powerpoint/2010/main" val="296746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FE1FE-7EF8-4E1C-B1A2-7A03553C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627" y="332583"/>
            <a:ext cx="8534400" cy="794881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Sviluppi successivi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6A9997-017C-42F5-B195-C2A696DC6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26" y="1364942"/>
            <a:ext cx="11220744" cy="5080576"/>
          </a:xfrm>
          <a:solidFill>
            <a:schemeClr val="tx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3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Nel ventesimo secolo la disciplina si sviluppa soprattutto negli Stati Uniti</a:t>
            </a:r>
          </a:p>
          <a:p>
            <a:pPr marL="0" indent="0">
              <a:buNone/>
            </a:pPr>
            <a:r>
              <a:rPr lang="it-IT" sz="3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Lester </a:t>
            </a:r>
            <a:r>
              <a:rPr lang="it-IT" sz="34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Ward</a:t>
            </a:r>
            <a:r>
              <a:rPr lang="it-IT" sz="3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4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(1841-1913)</a:t>
            </a: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Rilancia l’idea di progresso sociale</a:t>
            </a: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La disciplina si impegna nella riforma sociale</a:t>
            </a:r>
          </a:p>
          <a:p>
            <a:endParaRPr lang="it-IT" sz="28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3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Fino al 1940 dominò la scena il dipartimento di sociologia dell’università di Chicago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3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G. Herbert Mead: </a:t>
            </a: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elaborò la disciplina della psicologia sociale</a:t>
            </a:r>
          </a:p>
          <a:p>
            <a:pPr marL="0" indent="0">
              <a:buNone/>
            </a:pPr>
            <a:r>
              <a:rPr lang="it-IT" sz="3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Robert Park, Ernest Burgess: </a:t>
            </a: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problemi sociali</a:t>
            </a:r>
          </a:p>
          <a:p>
            <a:pPr marL="0" indent="0">
              <a:buNone/>
            </a:pPr>
            <a:r>
              <a:rPr lang="it-IT" sz="23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Dagli anni 40-60 il centro dell’attenzione si sposta da Chicago ad Harvard, </a:t>
            </a:r>
            <a:r>
              <a:rPr lang="it-IT" sz="2300" b="1" cap="all" dirty="0" err="1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columbia</a:t>
            </a:r>
            <a:r>
              <a:rPr lang="it-IT" sz="23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, Michigan e </a:t>
            </a:r>
            <a:r>
              <a:rPr lang="it-IT" sz="2300" b="1" cap="all" dirty="0" err="1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wisconsin</a:t>
            </a:r>
            <a:endParaRPr lang="it-IT" sz="2300" b="1" cap="all" dirty="0">
              <a:ln w="3175" cmpd="sng">
                <a:noFill/>
              </a:ln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Dalla riforma sociale</a:t>
            </a:r>
            <a:r>
              <a:rPr lang="it-IT" dirty="0"/>
              <a:t>		</a:t>
            </a: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sviluppo teorico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0D42A462-DB93-4C31-9FA7-48AB3A3BAAA9}"/>
              </a:ext>
            </a:extLst>
          </p:cNvPr>
          <p:cNvSpPr/>
          <p:nvPr/>
        </p:nvSpPr>
        <p:spPr>
          <a:xfrm>
            <a:off x="3994951" y="5886339"/>
            <a:ext cx="568171" cy="25700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38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961C8-1A1C-4A12-A28B-514D3B974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28" y="834501"/>
            <a:ext cx="4509856" cy="55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6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98AEA-865E-4B7B-B8B9-D17F228A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21437"/>
            <a:ext cx="11345031" cy="575273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Sociologia</a:t>
            </a:r>
            <a:r>
              <a:rPr lang="it-IT" b="1" dirty="0">
                <a:solidFill>
                  <a:srgbClr val="FFFF00"/>
                </a:solidFill>
              </a:rPr>
              <a:t>:</a:t>
            </a:r>
            <a:r>
              <a:rPr lang="it-IT" dirty="0"/>
              <a:t> </a:t>
            </a:r>
            <a:r>
              <a:rPr lang="it-IT" b="1" dirty="0">
                <a:solidFill>
                  <a:srgbClr val="FFFF00"/>
                </a:solidFill>
              </a:rPr>
              <a:t>studio scientifico della società umana e del comportamento sociale</a:t>
            </a:r>
            <a:br>
              <a:rPr lang="it-IT" b="1" dirty="0">
                <a:solidFill>
                  <a:srgbClr val="FFFF00"/>
                </a:solidFill>
              </a:rPr>
            </a:br>
            <a:br>
              <a:rPr lang="it-IT" b="1" dirty="0">
                <a:solidFill>
                  <a:srgbClr val="FFFF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oggetto principale di studio</a:t>
            </a:r>
            <a:r>
              <a:rPr lang="it-IT" b="1" dirty="0">
                <a:solidFill>
                  <a:srgbClr val="FFFF00"/>
                </a:solidFill>
              </a:rPr>
              <a:t>: il gruppo, non l’individuo</a:t>
            </a:r>
            <a:r>
              <a:rPr lang="it-IT" dirty="0"/>
              <a:t>					</a:t>
            </a:r>
            <a:r>
              <a:rPr lang="it-IT" b="1" dirty="0">
                <a:solidFill>
                  <a:srgbClr val="0070C0"/>
                </a:solidFill>
              </a:rPr>
              <a:t>interazione sociale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immaginazione sociologica</a:t>
            </a:r>
            <a:r>
              <a:rPr lang="it-IT" b="1" dirty="0">
                <a:solidFill>
                  <a:srgbClr val="FFFF00"/>
                </a:solidFill>
              </a:rPr>
              <a:t>: forte consapevolezza del rapporto esistente tra l’esperienza personale e la società in generale	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9F6C5821-AA9B-4F0C-961D-EC38C85A27E4}"/>
              </a:ext>
            </a:extLst>
          </p:cNvPr>
          <p:cNvSpPr/>
          <p:nvPr/>
        </p:nvSpPr>
        <p:spPr>
          <a:xfrm>
            <a:off x="3666793" y="3109403"/>
            <a:ext cx="1473693" cy="3195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31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7DA74F-993A-4502-B403-912E08226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81" y="952131"/>
            <a:ext cx="10874514" cy="5022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7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Talcott</a:t>
            </a:r>
            <a:r>
              <a:rPr lang="it-IT" sz="37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Parsons </a:t>
            </a:r>
            <a:r>
              <a:rPr lang="it-IT" sz="37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(1902-1979)</a:t>
            </a:r>
          </a:p>
          <a:p>
            <a:pPr marL="0" indent="0">
              <a:buNone/>
            </a:pPr>
            <a:r>
              <a:rPr lang="it-IT" sz="1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Società come sistema abbastanza stabile e armonioso di parti che svolgono funzioni interrelate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Dagli anni 60 ai primi anni 80: la sociologia è dominata da interessi diversificati</a:t>
            </a:r>
          </a:p>
          <a:p>
            <a:pPr marL="0" indent="0">
              <a:buNone/>
            </a:pPr>
            <a:endParaRPr lang="it-IT" sz="1800" b="1" cap="all" dirty="0">
              <a:ln w="3175" cmpd="sng">
                <a:noFill/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Problema aperto: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Il sociologo deve essere avalutativo o socialmente impegnato?</a:t>
            </a:r>
          </a:p>
        </p:txBody>
      </p:sp>
    </p:spTree>
    <p:extLst>
      <p:ext uri="{BB962C8B-B14F-4D97-AF65-F5344CB8AC3E}">
        <p14:creationId xmlns:p14="http://schemas.microsoft.com/office/powerpoint/2010/main" val="1270549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90E72-3A9D-4B45-9B75-B0237E68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337" y="403603"/>
            <a:ext cx="8534400" cy="1507067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Prospettive teoriche attuali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99448-FC9F-4DB2-944B-858E5DF91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28" y="2237173"/>
            <a:ext cx="10679207" cy="43770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Teoria: </a:t>
            </a: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affermazione che organizza in modo significativo un insieme di concetti spiegando la relazione che esiste tra loro</a:t>
            </a:r>
          </a:p>
          <a:p>
            <a:pPr marL="0" indent="0">
              <a:buNone/>
            </a:pPr>
            <a:endParaRPr lang="it-IT" sz="22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Teoria e pratica non possono essere separate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 tre più importanti prospettive: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1) prospettiva funzionalista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2) prospettiva del conflitto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3) prospettiva </a:t>
            </a:r>
            <a:r>
              <a:rPr lang="it-IT" sz="2200" b="1" cap="all" dirty="0" err="1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interazionista</a:t>
            </a:r>
            <a:endParaRPr lang="it-IT" sz="22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587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DA52D-0613-4B2C-8E02-62209F96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712" y="593351"/>
            <a:ext cx="8534400" cy="7383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prospettiva funzionalista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17AB7E-7503-41DD-9700-3E7927C21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98" y="1411551"/>
            <a:ext cx="10439509" cy="54464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sz="31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(origine da Spencer e da 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Durkheim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r>
              <a:rPr lang="it-IT" sz="35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Spencer</a:t>
            </a: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dirty="0"/>
              <a:t>			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società come organismo vivente</a:t>
            </a:r>
          </a:p>
          <a:p>
            <a:pPr marL="3657600" lvl="8" indent="0">
              <a:buNone/>
            </a:pPr>
            <a:endParaRPr lang="it-IT" dirty="0"/>
          </a:p>
          <a:p>
            <a:pPr marL="3657600" lvl="8" indent="0">
              <a:buNone/>
            </a:pPr>
            <a:r>
              <a:rPr lang="it-IT" sz="3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Struttura</a:t>
            </a:r>
          </a:p>
          <a:p>
            <a:pPr marL="3657600" lvl="8" indent="0">
              <a:buNone/>
            </a:pPr>
            <a:endParaRPr lang="it-IT" dirty="0"/>
          </a:p>
          <a:p>
            <a:pPr marL="3657600" lvl="8" indent="0">
              <a:buNone/>
            </a:pPr>
            <a:r>
              <a:rPr lang="it-IT" sz="3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Funzione</a:t>
            </a:r>
          </a:p>
          <a:p>
            <a:pPr marL="57150" indent="0">
              <a:buNone/>
            </a:pPr>
            <a:endParaRPr lang="it-IT" dirty="0"/>
          </a:p>
          <a:p>
            <a:pPr marL="57150" indent="0">
              <a:buNone/>
            </a:pPr>
            <a:r>
              <a:rPr lang="it-IT" sz="36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Struttural</a:t>
            </a:r>
            <a:r>
              <a:rPr lang="it-IT" sz="36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-funzionalismo 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Talcott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 Parsons e Robert Merton)</a:t>
            </a:r>
          </a:p>
          <a:p>
            <a:pPr marL="57150" indent="0">
              <a:buNone/>
            </a:pPr>
            <a:endParaRPr lang="it-IT" dirty="0"/>
          </a:p>
          <a:p>
            <a:pPr marL="5715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Società come sistema di parti interrelate</a:t>
            </a:r>
          </a:p>
          <a:p>
            <a:pPr marL="5715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La società tende a essere un sistema organizzato stabile e integrato</a:t>
            </a:r>
          </a:p>
          <a:p>
            <a:pPr marL="5715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Accordo sui valori fondamentali</a:t>
            </a:r>
          </a:p>
          <a:p>
            <a:pPr marL="5715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Mantenimento della stabilità generale</a:t>
            </a:r>
          </a:p>
          <a:p>
            <a:pPr marL="57150" indent="0">
              <a:buNone/>
            </a:pPr>
            <a:r>
              <a:rPr lang="it-IT" sz="5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 società tende all’equilibrio</a:t>
            </a:r>
          </a:p>
          <a:p>
            <a:pPr marL="3657600" lvl="8" indent="0">
              <a:buNone/>
            </a:pPr>
            <a:endParaRPr lang="it-IT" dirty="0"/>
          </a:p>
          <a:p>
            <a:pPr lvl="8"/>
            <a:endParaRPr lang="it-IT" dirty="0"/>
          </a:p>
          <a:p>
            <a:pPr lvl="8"/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7AA6FC7F-1EAD-4C8F-990A-E267A367C153}"/>
              </a:ext>
            </a:extLst>
          </p:cNvPr>
          <p:cNvSpPr/>
          <p:nvPr/>
        </p:nvSpPr>
        <p:spPr>
          <a:xfrm>
            <a:off x="4955297" y="2858525"/>
            <a:ext cx="291406" cy="21553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5B48C62-5041-4C12-9A0F-3E114F5DF359}"/>
              </a:ext>
            </a:extLst>
          </p:cNvPr>
          <p:cNvSpPr/>
          <p:nvPr/>
        </p:nvSpPr>
        <p:spPr>
          <a:xfrm>
            <a:off x="4969390" y="3429000"/>
            <a:ext cx="291407" cy="21553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9AA1AB1-B3B5-47C7-9621-923D9574E1E8}"/>
              </a:ext>
            </a:extLst>
          </p:cNvPr>
          <p:cNvSpPr/>
          <p:nvPr/>
        </p:nvSpPr>
        <p:spPr>
          <a:xfrm>
            <a:off x="2219418" y="1977059"/>
            <a:ext cx="736846" cy="1646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136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9FE12-FFA4-4F49-9DAB-147787FB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249532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prospettiva funzionalista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D572DF-7959-4605-AC70-F40560AD5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766656"/>
            <a:ext cx="10395120" cy="4325398"/>
          </a:xfrm>
        </p:spPr>
        <p:txBody>
          <a:bodyPr>
            <a:normAutofit/>
          </a:bodyPr>
          <a:lstStyle/>
          <a:p>
            <a:r>
              <a:rPr lang="it-IT" sz="17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Il cambiamento sociale ha effetti disgregativi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Quali sono le funzioni di un determinato elemento del sistema sociale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Merton distingue tra:</a:t>
            </a:r>
          </a:p>
          <a:p>
            <a:r>
              <a:rPr lang="it-IT" sz="17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					1) Funzioni manifeste</a:t>
            </a:r>
          </a:p>
          <a:p>
            <a:r>
              <a:rPr lang="it-IT" sz="17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					2) funzioni latenti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Non tutti gli elementi del sistema sociale sono sempre funzionali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Alcuni infrangono l’equilibrio sociale e sono disfunzionali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Meriti: </a:t>
            </a:r>
            <a:r>
              <a:rPr lang="it-IT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è utile per spiegare perché certi elementi di una società esistono e durano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Critiche:</a:t>
            </a:r>
            <a:r>
              <a:rPr lang="it-IT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tale prospettiva tende a essere intimamente conservatrice</a:t>
            </a:r>
          </a:p>
          <a:p>
            <a:pPr marL="457200" indent="-45720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9546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02B1C-AE86-4B67-909B-F73E2B55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44484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prospettiva del conflitto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3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(influsso di Marx)</a:t>
            </a:r>
            <a:br>
              <a:rPr lang="it-IT" sz="3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0A8848-BFFB-4B99-B3D2-6D48ED92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930" y="1784412"/>
            <a:ext cx="10058400" cy="4527611"/>
          </a:xfrm>
        </p:spPr>
        <p:txBody>
          <a:bodyPr>
            <a:normAutofit fontScale="62500" lnSpcReduction="20000"/>
          </a:bodyPr>
          <a:lstStyle/>
          <a:p>
            <a:endParaRPr lang="it-IT" sz="17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Tale prospettiva fu ignorata dalla sociologia americana fino agli anni ‘60.</a:t>
            </a: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 teoria del conflitto moderna si richiama a C. Wright </a:t>
            </a:r>
            <a:r>
              <a:rPr lang="it-IT" sz="29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Mills</a:t>
            </a:r>
            <a:r>
              <a:rPr lang="it-IT" sz="2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e a Lewis Coser.</a:t>
            </a: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In ogni società è presente il conflitto tra molti gruppi e interessi</a:t>
            </a: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Le società si trovano in uno stato di cambiamento</a:t>
            </a:r>
          </a:p>
          <a:p>
            <a:r>
              <a:rPr lang="it-IT" sz="52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Il conflitto è una caratteristica permanente</a:t>
            </a: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Conflitto: tensione, ostilità, dissenso su fini e valori, competizione</a:t>
            </a:r>
          </a:p>
          <a:p>
            <a:r>
              <a:rPr lang="it-IT" sz="46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Conflitto come parte costante e necessaria della vita sociale</a:t>
            </a:r>
          </a:p>
        </p:txBody>
      </p:sp>
    </p:spTree>
    <p:extLst>
      <p:ext uri="{BB962C8B-B14F-4D97-AF65-F5344CB8AC3E}">
        <p14:creationId xmlns:p14="http://schemas.microsoft.com/office/powerpoint/2010/main" val="3244035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365A7-1CCB-41C1-9472-D42BD387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60" y="439114"/>
            <a:ext cx="8534400" cy="1507067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La prospettiva del conflitto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7A7CE2-C43B-48E7-8617-8EA24EC1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199" y="2124147"/>
            <a:ext cx="9934112" cy="4294739"/>
          </a:xfrm>
        </p:spPr>
        <p:txBody>
          <a:bodyPr/>
          <a:lstStyle/>
          <a:p>
            <a:pPr marL="0" indent="0">
              <a:buNone/>
            </a:pPr>
            <a:r>
              <a:rPr lang="it-IT" sz="18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Conflitto come forza non necessariamente distruttiva, ma anche con risvolti positivi</a:t>
            </a:r>
          </a:p>
          <a:p>
            <a:pPr marL="0" indent="0">
              <a:buNone/>
            </a:pPr>
            <a:endParaRPr lang="it-IT" sz="1800" b="1" cap="all" dirty="0">
              <a:ln w="3175" cmpd="sng">
                <a:noFill/>
              </a:ln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Diseguaglianza sociale:</a:t>
            </a:r>
            <a:r>
              <a:rPr lang="it-IT" sz="18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8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esiste non perché è funzionale alla società nel suo complesso, ma perché alcuni individui hanno conseguito potere politico ed economico, trasmettendo vantaggi ai discendenti</a:t>
            </a:r>
          </a:p>
          <a:p>
            <a:pPr marL="0" indent="0">
              <a:buNone/>
            </a:pPr>
            <a:r>
              <a:rPr lang="it-IT" sz="2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Meriti: </a:t>
            </a:r>
            <a:r>
              <a:rPr lang="it-IT" sz="1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pone l’accento su aspetti della società che la prospettiva funzionalista tende a ignorare (preoccupata più al consenso e alla stabilità)</a:t>
            </a:r>
          </a:p>
          <a:p>
            <a:pPr marL="0" indent="0">
              <a:buNone/>
            </a:pPr>
            <a:r>
              <a:rPr lang="it-IT" sz="2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Critiche:</a:t>
            </a:r>
            <a:r>
              <a:rPr lang="it-IT" sz="18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non riesce a cogliere le dimensioni della realtà sociale più ordinate e stabili</a:t>
            </a:r>
          </a:p>
        </p:txBody>
      </p:sp>
    </p:spTree>
    <p:extLst>
      <p:ext uri="{BB962C8B-B14F-4D97-AF65-F5344CB8AC3E}">
        <p14:creationId xmlns:p14="http://schemas.microsoft.com/office/powerpoint/2010/main" val="1361097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464D8B7-328A-4295-9A80-C0137242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101" y="590035"/>
            <a:ext cx="8534400" cy="1507067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prospettiva </a:t>
            </a:r>
            <a:r>
              <a:rPr lang="it-IT" b="1" dirty="0" err="1">
                <a:solidFill>
                  <a:srgbClr val="FF0000"/>
                </a:solidFill>
              </a:rPr>
              <a:t>interazionista</a:t>
            </a:r>
            <a:br>
              <a:rPr lang="it-IT" dirty="0"/>
            </a:br>
            <a:r>
              <a:rPr lang="it-IT" sz="2000" b="1" dirty="0">
                <a:solidFill>
                  <a:srgbClr val="FFFF00"/>
                </a:solidFill>
              </a:rPr>
              <a:t>(influenza di Max Weber)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E77555-6943-478F-829C-DE1B35696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015" y="2550111"/>
            <a:ext cx="8903671" cy="3615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Comprendere il mondo sociale dal punto di vista degli individui che agiscono nel loro ambito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										Psicologia sociale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Influenza sui successivi sviluppi</a:t>
            </a: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		</a:t>
            </a:r>
            <a:r>
              <a:rPr lang="it-IT" sz="19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Scuola di Harvard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										</a:t>
            </a:r>
            <a:r>
              <a:rPr lang="it-IT" sz="1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George Herbert Mead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L’interazione come base della vita sociale (vita quotidiana degli individui)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 società viene creata, mantenuta e cambiata dall’interazione sociale dei suoi componenti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Si tratta di un’ampia prospettiva che comprende approcci diversi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09BF739-06D2-44CB-9EDB-AD7AE9B7C532}"/>
              </a:ext>
            </a:extLst>
          </p:cNvPr>
          <p:cNvCxnSpPr>
            <a:cxnSpLocks/>
          </p:cNvCxnSpPr>
          <p:nvPr/>
        </p:nvCxnSpPr>
        <p:spPr>
          <a:xfrm flipH="1">
            <a:off x="5708342" y="3346882"/>
            <a:ext cx="26633" cy="10298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47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7057B5-4EA6-4C3C-BBDC-51656A26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842" y="399495"/>
            <a:ext cx="8534400" cy="119158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prospettiva </a:t>
            </a:r>
            <a:r>
              <a:rPr lang="it-IT" b="1" dirty="0" err="1">
                <a:solidFill>
                  <a:srgbClr val="FF0000"/>
                </a:solidFill>
              </a:rPr>
              <a:t>interazionista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6548A7-1BAF-498B-88FE-61C84E61D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84" y="1340528"/>
            <a:ext cx="10688715" cy="53532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0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Approccio: 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orientamento seguito per affrontare un argomento, una questione</a:t>
            </a:r>
          </a:p>
          <a:p>
            <a:pPr marL="0" indent="0">
              <a:buNone/>
            </a:pPr>
            <a:endParaRPr lang="it-IT" sz="21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31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Erving</a:t>
            </a: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Goffmann</a:t>
            </a: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approccio drammaturgico</a:t>
            </a:r>
          </a:p>
          <a:p>
            <a:pPr marL="0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George 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Homans</a:t>
            </a: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it-IT" sz="21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approccio dello scambio</a:t>
            </a:r>
          </a:p>
          <a:p>
            <a:pPr marL="0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Harold 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Garfinkel</a:t>
            </a: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it-IT" sz="21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approccio </a:t>
            </a:r>
            <a:r>
              <a:rPr lang="it-IT" sz="2100" b="1" cap="all" dirty="0" err="1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etnometodologico</a:t>
            </a:r>
            <a:endParaRPr lang="it-IT" sz="2100" b="1" cap="all" dirty="0">
              <a:ln w="3175" cmpd="sng">
                <a:noFill/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Herbert Mead: </a:t>
            </a:r>
            <a:r>
              <a:rPr lang="it-IT" sz="2100" b="1" cap="all" dirty="0" err="1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interazionismo</a:t>
            </a:r>
            <a:r>
              <a:rPr lang="it-IT" sz="2100" b="1" cap="all" dirty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 simbolico</a:t>
            </a:r>
          </a:p>
          <a:p>
            <a:pPr marL="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Interazione simbolica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		</a:t>
            </a:r>
            <a:r>
              <a:rPr lang="it-IT" sz="46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simbolo</a:t>
            </a:r>
            <a:r>
              <a:rPr lang="it-IT" sz="2100" b="1" cap="all" dirty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		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qualcosa che rappresenta in modo significativo qualcosa di diverso es. il linguaggio</a:t>
            </a:r>
          </a:p>
          <a:p>
            <a:pPr marL="0" indent="0">
              <a:buNone/>
            </a:pPr>
            <a:endParaRPr lang="it-IT" sz="21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Interazione simbolica: 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interazione che si realizza tra le persone attraverso simboli</a:t>
            </a:r>
          </a:p>
          <a:p>
            <a:pPr marL="0" indent="0">
              <a:buNone/>
            </a:pPr>
            <a:r>
              <a:rPr lang="it-IT" sz="47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Viviamo oltre che in un mondo fisico, in un mondo simbolico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2D7D2947-A622-442A-A8A6-6E52B6D3605D}"/>
              </a:ext>
            </a:extLst>
          </p:cNvPr>
          <p:cNvSpPr/>
          <p:nvPr/>
        </p:nvSpPr>
        <p:spPr>
          <a:xfrm flipV="1">
            <a:off x="5234865" y="4035887"/>
            <a:ext cx="674703" cy="2130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6930E1C9-7C54-48FD-AFB8-911107B8EA79}"/>
              </a:ext>
            </a:extLst>
          </p:cNvPr>
          <p:cNvSpPr/>
          <p:nvPr/>
        </p:nvSpPr>
        <p:spPr>
          <a:xfrm>
            <a:off x="8067157" y="4035887"/>
            <a:ext cx="443884" cy="2130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187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3055DE-D070-4992-BA01-F56AEAA11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Erving</a:t>
            </a: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Goffmann</a:t>
            </a: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7AB11A4-DCA1-4634-BA83-078E6045F9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6" y="1332144"/>
            <a:ext cx="4855103" cy="4092112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C3C7D0-40FD-4F4B-B24C-B1401C3D0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		George </a:t>
            </a:r>
            <a:r>
              <a:rPr lang="it-IT" sz="28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Homans</a:t>
            </a:r>
            <a:endParaRPr lang="it-IT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3D7BEF85-A597-4ECF-8BF0-CA2CB855F4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46" y="1492882"/>
            <a:ext cx="3231472" cy="3931374"/>
          </a:xfrm>
        </p:spPr>
      </p:pic>
    </p:spTree>
    <p:extLst>
      <p:ext uri="{BB962C8B-B14F-4D97-AF65-F5344CB8AC3E}">
        <p14:creationId xmlns:p14="http://schemas.microsoft.com/office/powerpoint/2010/main" val="2163503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A06EC5-4FFB-4993-B89C-D18CFFE44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Harold </a:t>
            </a:r>
            <a:r>
              <a:rPr lang="it-IT" sz="28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Garfinkel</a:t>
            </a: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B6DB260-8E39-40E5-A155-988B3FBC4A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" y="1390808"/>
            <a:ext cx="4758430" cy="4086713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BFFB43-D7D5-426D-BF07-1D5E1EDB7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Herbert Mead</a:t>
            </a:r>
            <a:endParaRPr lang="it-IT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562755F7-1D5D-4BF3-B838-1881531B0E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02" y="1262063"/>
            <a:ext cx="3861786" cy="4215458"/>
          </a:xfrm>
        </p:spPr>
      </p:pic>
    </p:spTree>
    <p:extLst>
      <p:ext uri="{BB962C8B-B14F-4D97-AF65-F5344CB8AC3E}">
        <p14:creationId xmlns:p14="http://schemas.microsoft.com/office/powerpoint/2010/main" val="174664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E7C144-27F3-4324-8803-C8499065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0" y="2938508"/>
            <a:ext cx="11159230" cy="3302493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							</a:t>
            </a:r>
            <a:br>
              <a:rPr lang="it-IT" dirty="0"/>
            </a:br>
            <a:br>
              <a:rPr lang="it-IT" dirty="0"/>
            </a:br>
            <a:r>
              <a:rPr lang="it-IT" dirty="0"/>
              <a:t>							</a:t>
            </a:r>
            <a:br>
              <a:rPr lang="it-IT" dirty="0"/>
            </a:br>
            <a:r>
              <a:rPr lang="it-IT" dirty="0"/>
              <a:t>							</a:t>
            </a:r>
            <a:r>
              <a:rPr lang="it-IT" b="1" dirty="0">
                <a:solidFill>
                  <a:srgbClr val="0070C0"/>
                </a:solidFill>
              </a:rPr>
              <a:t>scienze naturali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Scienza</a:t>
            </a:r>
            <a:br>
              <a:rPr lang="it-IT" dirty="0"/>
            </a:br>
            <a:r>
              <a:rPr lang="it-IT" dirty="0"/>
              <a:t>							</a:t>
            </a:r>
            <a:r>
              <a:rPr lang="it-IT" b="1" dirty="0">
                <a:solidFill>
                  <a:srgbClr val="0070C0"/>
                </a:solidFill>
              </a:rPr>
              <a:t>scienze sociali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Generalizzazioni</a:t>
            </a:r>
            <a:r>
              <a:rPr lang="it-IT" dirty="0"/>
              <a:t>  				</a:t>
            </a:r>
            <a:r>
              <a:rPr lang="it-IT" b="1" dirty="0">
                <a:solidFill>
                  <a:srgbClr val="FFFF00"/>
                </a:solidFill>
              </a:rPr>
              <a:t>analisi sistematica di dati verificabili</a:t>
            </a:r>
            <a:br>
              <a:rPr lang="it-IT" b="1" dirty="0">
                <a:solidFill>
                  <a:srgbClr val="FFFF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La sociologia come scienza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								</a:t>
            </a:r>
            <a:r>
              <a:rPr lang="it-IT" b="1" dirty="0">
                <a:solidFill>
                  <a:srgbClr val="002060"/>
                </a:solidFill>
              </a:rPr>
              <a:t>sociologia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								</a:t>
            </a:r>
            <a:r>
              <a:rPr lang="it-IT" b="1" dirty="0">
                <a:solidFill>
                  <a:srgbClr val="002060"/>
                </a:solidFill>
              </a:rPr>
              <a:t>economia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scienze sociali	</a:t>
            </a:r>
            <a:r>
              <a:rPr lang="it-IT" b="1" dirty="0">
                <a:solidFill>
                  <a:srgbClr val="002060"/>
                </a:solidFill>
              </a:rPr>
              <a:t>psicologia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								</a:t>
            </a:r>
            <a:r>
              <a:rPr lang="it-IT" b="1" dirty="0">
                <a:solidFill>
                  <a:srgbClr val="002060"/>
                </a:solidFill>
              </a:rPr>
              <a:t>scienza politica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								antropologia</a:t>
            </a:r>
            <a:br>
              <a:rPr lang="it-IT" b="1" dirty="0">
                <a:solidFill>
                  <a:srgbClr val="FF0000"/>
                </a:solidFill>
              </a:rPr>
            </a:br>
            <a:br>
              <a:rPr lang="it-IT" b="1" dirty="0">
                <a:solidFill>
                  <a:srgbClr val="FFFF00"/>
                </a:solidFill>
              </a:rPr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034FDC6-617C-4C85-A4D6-A6ECF0C89E11}"/>
              </a:ext>
            </a:extLst>
          </p:cNvPr>
          <p:cNvCxnSpPr>
            <a:cxnSpLocks/>
          </p:cNvCxnSpPr>
          <p:nvPr/>
        </p:nvCxnSpPr>
        <p:spPr>
          <a:xfrm flipV="1">
            <a:off x="2734323" y="382850"/>
            <a:ext cx="1065320" cy="77235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D636A33-9680-4627-AF40-E9AB284121A0}"/>
              </a:ext>
            </a:extLst>
          </p:cNvPr>
          <p:cNvCxnSpPr>
            <a:cxnSpLocks/>
          </p:cNvCxnSpPr>
          <p:nvPr/>
        </p:nvCxnSpPr>
        <p:spPr>
          <a:xfrm>
            <a:off x="2694373" y="1359395"/>
            <a:ext cx="1145220" cy="599241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5C928903-DA13-4F6E-9FE9-ECA011FA3D50}"/>
              </a:ext>
            </a:extLst>
          </p:cNvPr>
          <p:cNvSpPr/>
          <p:nvPr/>
        </p:nvSpPr>
        <p:spPr>
          <a:xfrm>
            <a:off x="4424040" y="2598538"/>
            <a:ext cx="1671960" cy="6799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45239DF-879C-4CD2-8160-D64F5FDE1E23}"/>
              </a:ext>
            </a:extLst>
          </p:cNvPr>
          <p:cNvCxnSpPr>
            <a:cxnSpLocks/>
          </p:cNvCxnSpPr>
          <p:nvPr/>
        </p:nvCxnSpPr>
        <p:spPr>
          <a:xfrm>
            <a:off x="4261282" y="4252404"/>
            <a:ext cx="0" cy="2175029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32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DAFD2-1F5C-4338-80C1-773F2333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30" y="519013"/>
            <a:ext cx="8534400" cy="1507067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La prospettiva </a:t>
            </a:r>
            <a:r>
              <a:rPr lang="it-IT" b="1" dirty="0" err="1">
                <a:solidFill>
                  <a:srgbClr val="FF0000"/>
                </a:solidFill>
              </a:rPr>
              <a:t>interazionista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9A4D95-9945-42B0-9AE9-647319AE2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446" y="1669002"/>
            <a:ext cx="9622763" cy="4989249"/>
          </a:xfrm>
        </p:spPr>
        <p:txBody>
          <a:bodyPr/>
          <a:lstStyle/>
          <a:p>
            <a:pPr marL="0" indent="0">
              <a:buNone/>
            </a:pPr>
            <a:r>
              <a:rPr lang="it-IT" sz="24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La prospettiva </a:t>
            </a:r>
            <a:r>
              <a:rPr lang="it-IT" sz="2400" b="1" cap="all" dirty="0" err="1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interazionista</a:t>
            </a:r>
            <a:r>
              <a:rPr lang="it-IT" sz="24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porta a indagare sulle interpretazioni e sulle risposte delle persone relative alla loro interazione con gli altri</a:t>
            </a:r>
          </a:p>
          <a:p>
            <a:pPr marL="0" indent="0">
              <a:buNone/>
            </a:pPr>
            <a:endParaRPr lang="it-IT" sz="24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Meriti: </a:t>
            </a:r>
            <a:r>
              <a:rPr lang="it-IT" sz="1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penetra nei meccanismi della vita quotidiana, rivela i processi sociali fondamentali</a:t>
            </a:r>
          </a:p>
          <a:p>
            <a:pPr marL="0" indent="0">
              <a:buNone/>
            </a:pPr>
            <a:endParaRPr lang="it-IT" sz="19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Critiche:</a:t>
            </a:r>
            <a:r>
              <a:rPr lang="it-IT" sz="1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 ignora le grandi istituzioni sociali e i processi sociali della stabilità e del cambiamento</a:t>
            </a:r>
          </a:p>
        </p:txBody>
      </p:sp>
    </p:spTree>
    <p:extLst>
      <p:ext uri="{BB962C8B-B14F-4D97-AF65-F5344CB8AC3E}">
        <p14:creationId xmlns:p14="http://schemas.microsoft.com/office/powerpoint/2010/main" val="2427101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C3E83B-766A-4CB5-8D35-22AFFD5A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395" y="68580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rgbClr val="FF0000"/>
                </a:solidFill>
              </a:rPr>
              <a:t>Bilancio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770B0-9382-42C3-B91C-0A89F62A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267" y="2619077"/>
            <a:ext cx="9925235" cy="36152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Ogni prospettiva privilegia un aspetto della realtà</a:t>
            </a:r>
          </a:p>
          <a:p>
            <a:pPr marL="0" indent="0">
              <a:buNone/>
            </a:pPr>
            <a:r>
              <a:rPr lang="it-IT" dirty="0"/>
              <a:t>							</a:t>
            </a:r>
            <a:r>
              <a:rPr lang="it-IT" b="1" dirty="0">
                <a:solidFill>
                  <a:srgbClr val="FF0000"/>
                </a:solidFill>
              </a:rPr>
              <a:t>Funzionalismo:</a:t>
            </a:r>
            <a:r>
              <a:rPr lang="it-IT" dirty="0"/>
              <a:t> </a:t>
            </a: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ordine e stabilità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Problemi macro	</a:t>
            </a:r>
            <a:r>
              <a:rPr lang="it-IT" dirty="0"/>
              <a:t>		</a:t>
            </a:r>
            <a:r>
              <a:rPr lang="it-IT" b="1" dirty="0">
                <a:solidFill>
                  <a:srgbClr val="FF0000"/>
                </a:solidFill>
              </a:rPr>
              <a:t>Conflitto: </a:t>
            </a: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tensione e cambiamento sociale</a:t>
            </a:r>
          </a:p>
          <a:p>
            <a:pPr marL="0" indent="0">
              <a:buNone/>
            </a:pPr>
            <a:r>
              <a:rPr lang="it-IT" sz="3100" b="1" dirty="0">
                <a:solidFill>
                  <a:srgbClr val="FF0000"/>
                </a:solidFill>
              </a:rPr>
              <a:t>Problemi micro</a:t>
            </a:r>
            <a:r>
              <a:rPr lang="it-IT" dirty="0"/>
              <a:t>		</a:t>
            </a:r>
            <a:r>
              <a:rPr lang="it-IT" b="1" dirty="0">
                <a:solidFill>
                  <a:srgbClr val="FF0000"/>
                </a:solidFill>
              </a:rPr>
              <a:t>Interazionismo</a:t>
            </a:r>
            <a:r>
              <a:rPr lang="it-IT" dirty="0"/>
              <a:t>: </a:t>
            </a: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esperienze della vita quotidiana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Ogni prospettiva fornisce un contributo all’analisi della società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Problema dell’obiettività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Soggettività e oggettività non sono categorie separate e distinte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E’ un problema di misura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Obiettività: </a:t>
            </a:r>
            <a:r>
              <a:rPr lang="it-IT" sz="2200" b="1" cap="all" dirty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forma di autodisciplina del pensiero per minimizzare le distorsioni prodotte da preconcetti e deformazioni personali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0A4BE7B-E782-4BBE-A830-19290578FC72}"/>
              </a:ext>
            </a:extLst>
          </p:cNvPr>
          <p:cNvCxnSpPr/>
          <p:nvPr/>
        </p:nvCxnSpPr>
        <p:spPr>
          <a:xfrm>
            <a:off x="4944862" y="3104965"/>
            <a:ext cx="0" cy="6480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3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44D432A-6F55-40B5-8C00-6744C837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63" y="532660"/>
            <a:ext cx="10572673" cy="254789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Sviluppo della sociologia</a:t>
            </a:r>
            <a:br>
              <a:rPr lang="it-IT" dirty="0"/>
            </a:br>
            <a:r>
              <a:rPr lang="it-IT" b="1" dirty="0">
                <a:solidFill>
                  <a:srgbClr val="FFFF00"/>
                </a:solidFill>
              </a:rPr>
              <a:t>origini</a:t>
            </a:r>
            <a:r>
              <a:rPr lang="it-IT" dirty="0"/>
              <a:t> 				</a:t>
            </a:r>
            <a:r>
              <a:rPr lang="it-IT" dirty="0">
                <a:solidFill>
                  <a:srgbClr val="FFFF00"/>
                </a:solidFill>
              </a:rPr>
              <a:t>metà XIX secolo in Europa</a:t>
            </a:r>
            <a:br>
              <a:rPr lang="it-IT" dirty="0"/>
            </a:br>
            <a:endParaRPr lang="it-IT" dirty="0"/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E872EF0E-FC12-4EC6-8985-DC6FAED58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0430631" cy="194733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Cambiamenti a seguito della rivoluzione industriale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F9FCD1E-EA12-4495-8AB0-AAEE27BD4163}"/>
              </a:ext>
            </a:extLst>
          </p:cNvPr>
          <p:cNvSpPr/>
          <p:nvPr/>
        </p:nvSpPr>
        <p:spPr>
          <a:xfrm>
            <a:off x="3684231" y="1228758"/>
            <a:ext cx="1526961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96317F22-6FF0-4B39-A41C-B4CC16DFFA32}"/>
              </a:ext>
            </a:extLst>
          </p:cNvPr>
          <p:cNvSpPr/>
          <p:nvPr/>
        </p:nvSpPr>
        <p:spPr>
          <a:xfrm>
            <a:off x="4864963" y="2409488"/>
            <a:ext cx="550415" cy="136716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42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0B7C70-C15E-497C-AF7F-AF2090F18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266330"/>
            <a:ext cx="11085189" cy="62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1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8075EDE-241C-40E9-98EF-11457314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1" y="1145219"/>
            <a:ext cx="11061577" cy="5548544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Auguste Comte </a:t>
            </a:r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(1798-1857)</a:t>
            </a:r>
            <a:r>
              <a:rPr lang="it-IT" dirty="0"/>
              <a:t>			</a:t>
            </a:r>
            <a:r>
              <a:rPr lang="it-IT" b="1" dirty="0">
                <a:solidFill>
                  <a:srgbClr val="FFFF00"/>
                </a:solidFill>
              </a:rPr>
              <a:t>Fondatore della sociologia</a:t>
            </a:r>
            <a:br>
              <a:rPr lang="it-IT" dirty="0"/>
            </a:br>
            <a:br>
              <a:rPr lang="it-IT" sz="3100" dirty="0"/>
            </a:br>
            <a:r>
              <a:rPr lang="it-IT" sz="3100" b="1" dirty="0">
                <a:solidFill>
                  <a:schemeClr val="accent5">
                    <a:lumMod val="75000"/>
                  </a:schemeClr>
                </a:solidFill>
              </a:rPr>
              <a:t>I metodi scientifici dovevano essere applicati allo studio della società</a:t>
            </a:r>
            <a:br>
              <a:rPr lang="it-IT" sz="3100" dirty="0"/>
            </a:br>
            <a:br>
              <a:rPr lang="it-IT" sz="3100" dirty="0"/>
            </a:br>
            <a:r>
              <a:rPr lang="it-IT" sz="3100" b="1" dirty="0">
                <a:solidFill>
                  <a:srgbClr val="FF0000"/>
                </a:solidFill>
              </a:rPr>
              <a:t>due problemi specifici della ricerca sociologica </a:t>
            </a:r>
            <a:br>
              <a:rPr lang="it-IT" sz="3100" b="1" dirty="0">
                <a:solidFill>
                  <a:srgbClr val="FF0000"/>
                </a:solidFill>
              </a:rPr>
            </a:br>
            <a:r>
              <a:rPr lang="it-IT" sz="3100" b="1" dirty="0">
                <a:solidFill>
                  <a:srgbClr val="FF0000"/>
                </a:solidFill>
              </a:rPr>
              <a:t>			</a:t>
            </a:r>
            <a:r>
              <a:rPr lang="it-IT" sz="3100" b="1" dirty="0">
                <a:solidFill>
                  <a:srgbClr val="FFFF00"/>
                </a:solidFill>
              </a:rPr>
              <a:t>1) la statica sociale</a:t>
            </a:r>
            <a:br>
              <a:rPr lang="it-IT" sz="3100" b="1" dirty="0">
                <a:solidFill>
                  <a:srgbClr val="FFFF00"/>
                </a:solidFill>
              </a:rPr>
            </a:br>
            <a:r>
              <a:rPr lang="it-IT" sz="3100" b="1" dirty="0">
                <a:solidFill>
                  <a:srgbClr val="FFFF00"/>
                </a:solidFill>
              </a:rPr>
              <a:t>			2) la dinamica sociale</a:t>
            </a:r>
            <a:br>
              <a:rPr lang="it-IT" sz="3100" dirty="0"/>
            </a:br>
            <a:br>
              <a:rPr lang="it-IT" sz="3100" dirty="0"/>
            </a:br>
            <a:r>
              <a:rPr lang="it-IT" sz="3100" b="1" dirty="0">
                <a:solidFill>
                  <a:srgbClr val="FF0000"/>
                </a:solidFill>
              </a:rPr>
              <a:t>Fiducia nel metodo scientifico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03312A4-FCC2-4868-98B7-A623494A8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835" y="288524"/>
            <a:ext cx="8534400" cy="72796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6000" b="1" dirty="0">
                <a:solidFill>
                  <a:srgbClr val="FF0000"/>
                </a:solidFill>
              </a:rPr>
              <a:t>I primi sociologi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5A9B774-A391-4AD2-B1BF-164FDAC1FC86}"/>
              </a:ext>
            </a:extLst>
          </p:cNvPr>
          <p:cNvSpPr/>
          <p:nvPr/>
        </p:nvSpPr>
        <p:spPr>
          <a:xfrm>
            <a:off x="6968972" y="1455937"/>
            <a:ext cx="976543" cy="186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63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B3812AC-9244-473F-95C9-90A18F1F3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32" y="301841"/>
            <a:ext cx="4891595" cy="62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2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65E20CC-03FC-44C0-9E44-EEB4B622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89" y="387411"/>
            <a:ext cx="11194109" cy="6083177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Herbert Spencer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(1820-1903)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FFFF00"/>
                </a:solidFill>
              </a:rPr>
              <a:t>società umana </a:t>
            </a:r>
            <a:r>
              <a:rPr lang="it-IT" dirty="0"/>
              <a:t>				</a:t>
            </a:r>
            <a:r>
              <a:rPr lang="it-IT" b="1" dirty="0">
                <a:solidFill>
                  <a:srgbClr val="FFFF00"/>
                </a:solidFill>
              </a:rPr>
              <a:t>organismo vivente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problema della statica</a:t>
            </a:r>
            <a:r>
              <a:rPr lang="it-IT" b="1" dirty="0">
                <a:solidFill>
                  <a:srgbClr val="FFFF00"/>
                </a:solidFill>
              </a:rPr>
              <a:t>: le parti della società sono interdipendenti</a:t>
            </a:r>
            <a:r>
              <a:rPr lang="it-IT" dirty="0"/>
              <a:t>			</a:t>
            </a:r>
            <a:r>
              <a:rPr lang="it-IT" b="1" dirty="0">
                <a:solidFill>
                  <a:srgbClr val="0066FF"/>
                </a:solidFill>
              </a:rPr>
              <a:t>stabilità e sopravvivenza dell’intero sistema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problema della dinamica</a:t>
            </a:r>
            <a:r>
              <a:rPr lang="it-IT" b="1" dirty="0">
                <a:solidFill>
                  <a:srgbClr val="FFFF00"/>
                </a:solidFill>
              </a:rPr>
              <a:t>: teoria darwiniana dell’evoluzione  				</a:t>
            </a:r>
            <a:r>
              <a:rPr lang="it-IT" b="1" dirty="0">
                <a:solidFill>
                  <a:srgbClr val="0066FF"/>
                </a:solidFill>
              </a:rPr>
              <a:t>Dalle società primitive a quelle più complesse</a:t>
            </a:r>
            <a:br>
              <a:rPr lang="it-IT" b="1" dirty="0">
                <a:solidFill>
                  <a:srgbClr val="FFFF00"/>
                </a:solidFill>
              </a:rPr>
            </a:br>
            <a:br>
              <a:rPr lang="it-IT" b="1" dirty="0">
                <a:solidFill>
                  <a:srgbClr val="FFFF00"/>
                </a:solidFill>
              </a:rPr>
            </a:br>
            <a:r>
              <a:rPr lang="it-IT" sz="4400" b="1" dirty="0">
                <a:solidFill>
                  <a:srgbClr val="7030A0"/>
                </a:solidFill>
              </a:rPr>
              <a:t>evoluzione = progresso</a:t>
            </a:r>
            <a:br>
              <a:rPr lang="it-IT" sz="4400" dirty="0">
                <a:solidFill>
                  <a:srgbClr val="7030A0"/>
                </a:solidFill>
              </a:rPr>
            </a:br>
            <a:endParaRPr lang="it-IT" sz="4400" dirty="0">
              <a:solidFill>
                <a:srgbClr val="7030A0"/>
              </a:solidFill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CBCD193-4ED7-4D66-A30E-12CE35DD3CA8}"/>
              </a:ext>
            </a:extLst>
          </p:cNvPr>
          <p:cNvSpPr/>
          <p:nvPr/>
        </p:nvSpPr>
        <p:spPr>
          <a:xfrm>
            <a:off x="4067839" y="839550"/>
            <a:ext cx="1204564" cy="4882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8A680B0-EAA8-4D1D-A14D-32B87E6CAD17}"/>
              </a:ext>
            </a:extLst>
          </p:cNvPr>
          <p:cNvSpPr/>
          <p:nvPr/>
        </p:nvSpPr>
        <p:spPr>
          <a:xfrm>
            <a:off x="3875104" y="2157652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009E0A7A-2CCC-49E4-81EC-D9D7A67C13DA}"/>
              </a:ext>
            </a:extLst>
          </p:cNvPr>
          <p:cNvSpPr/>
          <p:nvPr/>
        </p:nvSpPr>
        <p:spPr>
          <a:xfrm>
            <a:off x="4067839" y="3915809"/>
            <a:ext cx="1571347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92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093B5AA-6C7F-4A62-B04C-24DF6B1AE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70" y="275208"/>
            <a:ext cx="5149048" cy="64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3061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363</TotalTime>
  <Words>1305</Words>
  <Application>Microsoft Office PowerPoint</Application>
  <PresentationFormat>Widescreen</PresentationFormat>
  <Paragraphs>140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Calibri</vt:lpstr>
      <vt:lpstr>Century Gothic</vt:lpstr>
      <vt:lpstr>Wingdings 3</vt:lpstr>
      <vt:lpstr>Sezione</vt:lpstr>
      <vt:lpstr>Corso di Sociologia Generale (208SF) 60 ore – 12 crediti </vt:lpstr>
      <vt:lpstr>Sociologia: studio scientifico della società umana e del comportamento sociale  oggetto principale di studio: il gruppo, non l’individuo     interazione sociale  immaginazione sociologica: forte consapevolezza del rapporto esistente tra l’esperienza personale e la società in generale </vt:lpstr>
      <vt:lpstr>                         scienze naturali  Scienza        scienze sociali  Generalizzazioni      analisi sistematica di dati verificabili La sociologia come scienza         sociologia         economia scienze sociali psicologia         scienza politica         antropologia         </vt:lpstr>
      <vt:lpstr>Sviluppo della sociologia origini     metà XIX secolo in Europa </vt:lpstr>
      <vt:lpstr>Presentazione standard di PowerPoint</vt:lpstr>
      <vt:lpstr>Auguste Comte (1798-1857)   Fondatore della sociologia  I metodi scientifici dovevano essere applicati allo studio della società  due problemi specifici della ricerca sociologica     1) la statica sociale    2) la dinamica sociale  Fiducia nel metodo scientifico</vt:lpstr>
      <vt:lpstr>Presentazione standard di PowerPoint</vt:lpstr>
      <vt:lpstr>Herbert Spencer (1820-1903) società umana     organismo vivente  problema della statica: le parti della società sono interdipendenti   stabilità e sopravvivenza dell’intero sistema  problema della dinamica: teoria darwiniana dell’evoluzione      Dalle società primitive a quelle più complesse  evoluzione = progresso </vt:lpstr>
      <vt:lpstr>Presentazione standard di PowerPoint</vt:lpstr>
      <vt:lpstr>Karl Marx (1818-I883)  Compito dello scienziato sociale: descrivere il mondo per cambiarlo  per spencer: armonia sociale e progressso Per Marx: conflitto sociale e rivoluzione  Chiave della storia: lotta di classe tra chi possiede i mezzi di produzione e chi non li possiede  Fondamentale importanza della base economica della società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Sviluppi successivi</vt:lpstr>
      <vt:lpstr>Presentazione standard di PowerPoint</vt:lpstr>
      <vt:lpstr>Presentazione standard di PowerPoint</vt:lpstr>
      <vt:lpstr>Prospettive teoriche attuali</vt:lpstr>
      <vt:lpstr>La prospettiva funzionalista</vt:lpstr>
      <vt:lpstr>La prospettiva funzionalista</vt:lpstr>
      <vt:lpstr>La prospettiva del conflitto (influsso di Marx) </vt:lpstr>
      <vt:lpstr>La prospettiva del conflitto</vt:lpstr>
      <vt:lpstr>La prospettiva interazionista (influenza di Max Weber)</vt:lpstr>
      <vt:lpstr>La prospettiva interazionista</vt:lpstr>
      <vt:lpstr>Presentazione standard di PowerPoint</vt:lpstr>
      <vt:lpstr>Presentazione standard di PowerPoint</vt:lpstr>
      <vt:lpstr>La prospettiva interazionista</vt:lpstr>
      <vt:lpstr>Bilancio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Sociologia Generale (208SF) 60 ore – 12 crediti </dc:title>
  <dc:creator>SERRA ROSEMARY</dc:creator>
  <cp:lastModifiedBy>SERRA ROSEMARY</cp:lastModifiedBy>
  <cp:revision>36</cp:revision>
  <dcterms:created xsi:type="dcterms:W3CDTF">2020-08-12T09:39:54Z</dcterms:created>
  <dcterms:modified xsi:type="dcterms:W3CDTF">2021-10-05T14:13:43Z</dcterms:modified>
</cp:coreProperties>
</file>