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91" r:id="rId17"/>
    <p:sldId id="287" r:id="rId18"/>
    <p:sldId id="274" r:id="rId19"/>
    <p:sldId id="275" r:id="rId20"/>
    <p:sldId id="276" r:id="rId21"/>
    <p:sldId id="277" r:id="rId22"/>
    <p:sldId id="288" r:id="rId23"/>
    <p:sldId id="289" r:id="rId24"/>
    <p:sldId id="290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74" autoAdjust="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11/10/2021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11/10/2021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A9F0-15F3-43FD-A34E-DB71226D0F5D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86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Blanchard O., </a:t>
            </a:r>
            <a:r>
              <a:rPr lang="it-IT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Amighini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A., Giavazzi F.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, «</a:t>
            </a:r>
            <a:r>
              <a:rPr lang="it-IT" sz="1200" dirty="0">
                <a:latin typeface="+mn-lt"/>
              </a:rPr>
              <a:t>Macroeconomia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» Il Mulino, 2020</a:t>
            </a:r>
            <a:b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</a:b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Capitolo III. Il mercato dei beni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55CE30A-69CB-401B-A49D-C30014522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Capitolo 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CCAF9CA-4804-4B10-BFB9-3FC6ACC8D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Il mercato dei beni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69447F37-653D-490C-8B81-8382A985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2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802" y="980728"/>
            <a:ext cx="8883198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consumo aumenta col reddito disponibile, ma meno che proporzionalmente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6" name="Immagine 5" descr="Immagine che contiene uccello&#10;&#10;Descrizione generata automaticamente">
            <a:extLst>
              <a:ext uri="{FF2B5EF4-FFF2-40B4-BE49-F238E27FC236}">
                <a16:creationId xmlns:a16="http://schemas.microsoft.com/office/drawing/2014/main" xmlns="" id="{F5592875-9D22-40B3-BD1E-E62678C60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39" y="1842169"/>
            <a:ext cx="8609160" cy="408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2.2 Investimento (I)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66018"/>
            <a:ext cx="842493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Nei modelli economici troviamo due tipi di variabili: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it-IT" altLang="it-IT" sz="2400" i="1" dirty="0"/>
              <a:t>variabili esogene</a:t>
            </a:r>
            <a:r>
              <a:rPr lang="it-IT" altLang="it-IT" sz="2400" dirty="0"/>
              <a:t>: prese come date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it-IT" altLang="it-IT" sz="2400" i="1" dirty="0"/>
              <a:t>variabili endogene</a:t>
            </a:r>
            <a:r>
              <a:rPr lang="it-IT" altLang="it-IT" sz="2400" dirty="0"/>
              <a:t>: spiegate all’interno del modello</a:t>
            </a:r>
          </a:p>
          <a:p>
            <a:pPr marL="825500" lvl="1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Inizialmente, l’investimento verrà considerato come una variabile esogena. Questa ipotesi semplificatrice verrà eliminata successivamente.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Quando l’investimento è preso come dato si ha:</a:t>
            </a: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10891915-8BEE-4E29-9D57-FE643B5D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712" y="4365104"/>
            <a:ext cx="716576" cy="38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2.3 Spesa pubblica (G)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Insieme alle imposte T, la spesa pubblica G, descrive la </a:t>
            </a:r>
            <a:r>
              <a:rPr lang="it-IT" altLang="it-IT" sz="2400" b="1" i="1" dirty="0">
                <a:solidFill>
                  <a:srgbClr val="FF0000"/>
                </a:solidFill>
              </a:rPr>
              <a:t>politica fiscale</a:t>
            </a:r>
            <a:r>
              <a:rPr lang="it-IT" altLang="it-IT" sz="2400" i="1" dirty="0"/>
              <a:t> </a:t>
            </a:r>
            <a:r>
              <a:rPr lang="it-IT" altLang="it-IT" sz="2400" dirty="0"/>
              <a:t>del governo – le scelte del governo circa le entrate e le uscite del settore pubblico.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La </a:t>
            </a:r>
            <a:r>
              <a:rPr lang="it-IT" altLang="it-IT" sz="2400" i="1" dirty="0"/>
              <a:t>spesa pubblica </a:t>
            </a:r>
            <a:r>
              <a:rPr lang="it-IT" altLang="it-IT" sz="2400" dirty="0"/>
              <a:t>è considerata come una variabile </a:t>
            </a:r>
            <a:r>
              <a:rPr lang="it-IT" altLang="it-IT" sz="2400" i="1" dirty="0"/>
              <a:t>esogena.</a:t>
            </a:r>
            <a:r>
              <a:rPr lang="it-IT" altLang="it-IT" sz="2400" b="1" dirty="0"/>
              <a:t> 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Motivazioni: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il governo non presenta regolarità di comportamento come i consumatori e le imprese, così che non esiste un’unica funzione per G e T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 macroeconomisti hanno come compito quello di consigliare il governo circa decisioni di spesa e di tasse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9228"/>
            <a:ext cx="8686800" cy="1143000"/>
          </a:xfrm>
        </p:spPr>
        <p:txBody>
          <a:bodyPr/>
          <a:lstStyle/>
          <a:p>
            <a:r>
              <a:rPr lang="it-IT" sz="3200" dirty="0"/>
              <a:t>3. La determinazione della produzione di 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00" y="15522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In assenza di investimento in scorte, l’equilibrio sul mercato dei beni richiede che la produzione (Y) sia uguale alla domanda (Z):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A sua volta, la domanda dipende da Y 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  </a:t>
            </a: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6FAFDC6-7225-4D15-9727-26442E6CB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317" y="2519490"/>
            <a:ext cx="837364" cy="31497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05113018-BE60-441F-AC22-B06A1DEAE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109" y="3801728"/>
            <a:ext cx="3615781" cy="48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9228"/>
            <a:ext cx="8686800" cy="1143000"/>
          </a:xfrm>
        </p:spPr>
        <p:txBody>
          <a:bodyPr/>
          <a:lstStyle/>
          <a:p>
            <a:r>
              <a:rPr lang="it-IT" sz="3200" dirty="0"/>
              <a:t>3. La determinazione della produzione di 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it-IT" sz="2400" dirty="0"/>
              <a:t>I macroeconomisti utilizzano solitamente tre strumenti:</a:t>
            </a:r>
          </a:p>
          <a:p>
            <a:pPr marL="0" indent="0" algn="just">
              <a:buFontTx/>
              <a:buNone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l’algebra per assicurare la coerenza logica del modello;</a:t>
            </a:r>
          </a:p>
          <a:p>
            <a:pPr marL="742950" indent="-742950" algn="just">
              <a:buFont typeface="+mj-lt"/>
              <a:buAutoNum type="arabicPeriod"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i grafici per cogliere l’intuizione;</a:t>
            </a:r>
          </a:p>
          <a:p>
            <a:pPr marL="742950" indent="-742950" algn="just">
              <a:buFont typeface="+mj-lt"/>
              <a:buAutoNum type="arabicPeriod"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le parole per spiegare i risultati.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4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3.1 Attraverso l’algebra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L’equazione di equilibrio può essere riscritta come: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Riordinando i termini: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1168400" lvl="2"/>
            <a:endParaRPr lang="it-IT" altLang="it-IT" sz="1800" dirty="0"/>
          </a:p>
          <a:p>
            <a:pPr marL="0" indent="0">
              <a:buFontTx/>
              <a:buNone/>
            </a:pPr>
            <a:r>
              <a:rPr lang="it-IT" altLang="it-IT" sz="2400" dirty="0"/>
              <a:t>   			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/>
              <a:t>spesa autonoma</a:t>
            </a:r>
          </a:p>
          <a:p>
            <a:pPr marL="0" indent="0">
              <a:buFontTx/>
              <a:buNone/>
            </a:pPr>
            <a:r>
              <a:rPr lang="it-IT" altLang="it-IT" sz="2400" b="1" dirty="0"/>
              <a:t>				</a:t>
            </a:r>
          </a:p>
          <a:p>
            <a:pPr marL="0" indent="0">
              <a:buFontTx/>
              <a:buNone/>
            </a:pPr>
            <a:r>
              <a:rPr lang="it-IT" altLang="it-IT" sz="2400" b="1" dirty="0"/>
              <a:t>			</a:t>
            </a:r>
            <a:r>
              <a:rPr lang="it-IT" altLang="it-IT" sz="2400" b="1" dirty="0">
                <a:sym typeface="Symbol" panose="05050102010706020507" pitchFamily="18" charset="2"/>
              </a:rPr>
              <a:t>  </a:t>
            </a:r>
            <a:r>
              <a:rPr lang="it-IT" altLang="it-IT" sz="2400" dirty="0"/>
              <a:t>moltiplicatore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19A49E70-0696-4BAA-B844-A3FFB9D77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811" y="1790674"/>
            <a:ext cx="3354378" cy="51834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8CA49F2-FA78-428E-A00F-719A7287B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338" y="3006140"/>
            <a:ext cx="3209324" cy="84571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555B03B3-BBBF-4BC7-8517-18681F80A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994" y="4126680"/>
            <a:ext cx="2148615" cy="48196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ED6D6F85-9BF3-4E81-895D-3CB833C2E4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1396" y="4851071"/>
            <a:ext cx="661810" cy="78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Assumiamo che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0</a:t>
            </a:r>
            <a:r>
              <a:rPr lang="it-IT" altLang="it-IT" sz="2400" dirty="0" smtClean="0"/>
              <a:t> aumenti di 1 miliardo di Euro. </a:t>
            </a:r>
            <a:r>
              <a:rPr lang="it-IT" altLang="it-IT" sz="2400" dirty="0" smtClean="0"/>
              <a:t>L’equazione </a:t>
            </a:r>
            <a:r>
              <a:rPr lang="it-IT" altLang="it-IT" sz="2400" dirty="0" smtClean="0"/>
              <a:t>presentata nella slide precedente ci dice che la produzione aumenterà in misura superiore a 1 miliardo di Euro.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Per esempio, se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 è 0,6, il moltiplicatore sarà uguale a 1/(1-0,6) = 1/0,4 = 2,5, per cui la produzione aumenterà di 2,5 x 1 miliardo di Euro = 2,5 miliardi di Euro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1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057"/>
            <a:ext cx="896448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/>
              <a:t>Si disegna la produzione in funzione del reddito. </a:t>
            </a:r>
            <a:endParaRPr lang="it-IT" altLang="it-IT" sz="20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 smtClean="0"/>
              <a:t>Poi </a:t>
            </a:r>
            <a:r>
              <a:rPr lang="it-IT" altLang="it-IT" sz="2000" dirty="0"/>
              <a:t>si disegna la domanda come funzione del reddito</a:t>
            </a:r>
            <a:r>
              <a:rPr lang="it-IT" altLang="it-IT" sz="2000" dirty="0" smtClean="0"/>
              <a:t>. Z = (</a:t>
            </a:r>
            <a:r>
              <a:rPr lang="it-IT" altLang="it-IT" sz="2000" i="1" dirty="0" smtClean="0"/>
              <a:t>c</a:t>
            </a:r>
            <a:r>
              <a:rPr lang="it-IT" altLang="it-IT" sz="2000" baseline="-25000" dirty="0" smtClean="0"/>
              <a:t>0</a:t>
            </a:r>
            <a:r>
              <a:rPr lang="it-IT" altLang="it-IT" sz="2000" dirty="0" smtClean="0"/>
              <a:t> + I + G –</a:t>
            </a:r>
            <a:r>
              <a:rPr lang="it-IT" altLang="it-IT" sz="2000" i="1" dirty="0" smtClean="0"/>
              <a:t>c</a:t>
            </a:r>
            <a:r>
              <a:rPr lang="it-IT" altLang="it-IT" sz="2000" baseline="-25000" dirty="0" smtClean="0"/>
              <a:t>1</a:t>
            </a:r>
            <a:r>
              <a:rPr lang="it-IT" altLang="it-IT" sz="2000" dirty="0" smtClean="0"/>
              <a:t>T) + </a:t>
            </a:r>
            <a:r>
              <a:rPr lang="it-IT" altLang="it-IT" sz="2000" i="1" dirty="0" smtClean="0"/>
              <a:t>c</a:t>
            </a:r>
            <a:r>
              <a:rPr lang="it-IT" altLang="it-IT" sz="2000" baseline="-25000" dirty="0" smtClean="0"/>
              <a:t>1</a:t>
            </a:r>
            <a:r>
              <a:rPr lang="it-IT" altLang="it-IT" sz="2000" dirty="0" smtClean="0"/>
              <a:t>Y</a:t>
            </a: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/>
              <a:t>In equilibrio, la produzione è uguale alla domanda</a:t>
            </a:r>
            <a:r>
              <a:rPr lang="it-IT" altLang="it-IT" sz="2000" dirty="0" smtClean="0"/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6" name="Immagine 5" descr="Immagine che contiene mappa&#10;&#10;Descrizione generata automaticamente">
            <a:extLst>
              <a:ext uri="{FF2B5EF4-FFF2-40B4-BE49-F238E27FC236}">
                <a16:creationId xmlns:a16="http://schemas.microsoft.com/office/drawing/2014/main" xmlns="" id="{54D90E43-1AE9-4A77-9742-A7A6BDDD2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3" y="1988840"/>
            <a:ext cx="6851104" cy="401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15547"/>
            <a:ext cx="889248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000" dirty="0"/>
              <a:t>Si supponga che l’economia sia nell’equilibrio iniziale, rappresentato dal punto A nel grafico, con produzione uguale a Y.</a:t>
            </a:r>
          </a:p>
          <a:p>
            <a:pPr marL="0" indent="0">
              <a:buNone/>
              <a:defRPr/>
            </a:pPr>
            <a:r>
              <a:rPr lang="it-IT" sz="2000" dirty="0"/>
              <a:t>Si supponga che </a:t>
            </a:r>
            <a:r>
              <a:rPr lang="it-IT" sz="2000" i="1" dirty="0"/>
              <a:t>c</a:t>
            </a:r>
            <a:r>
              <a:rPr lang="it-IT" sz="2000" baseline="-25000" dirty="0"/>
              <a:t>0</a:t>
            </a:r>
            <a:r>
              <a:rPr lang="it-IT" sz="2000" dirty="0"/>
              <a:t> aumenti di un miliardo: ZZ si sposta in ZZ’, il nuovo equilibrio sarà in A’ e quindi la produzione di equilibrio diventerà Y’.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B9CD63E-B229-4D2E-9531-744D162BB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2415407"/>
            <a:ext cx="6192689" cy="361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15547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300" dirty="0"/>
              <a:t>Possiamo spiegare il ragionamento ancora un po’ più approfonditamente e questo ci offrirà un altro modo di pensare al moltiplicatore: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il primo aumento della domanda, indicato dalla distanza AB, è uguale a 1 miliardo di euro.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questo primo aumento della </a:t>
            </a:r>
            <a:r>
              <a:rPr lang="it-IT" sz="2300" dirty="0">
                <a:solidFill>
                  <a:srgbClr val="FF0000"/>
                </a:solidFill>
              </a:rPr>
              <a:t>domanda</a:t>
            </a:r>
            <a:r>
              <a:rPr lang="it-IT" sz="2300" dirty="0"/>
              <a:t> porta a un aumento equivalente della </a:t>
            </a:r>
            <a:r>
              <a:rPr lang="it-IT" sz="2300" dirty="0">
                <a:solidFill>
                  <a:srgbClr val="FF0000"/>
                </a:solidFill>
              </a:rPr>
              <a:t>produzione</a:t>
            </a:r>
            <a:r>
              <a:rPr lang="it-IT" sz="2300" dirty="0"/>
              <a:t>, cioè 1 miliardo di euro, anch’esso rappresentato dalla distanza AB.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questo primo aumento della produzione porta a un aumento di pari ammontare del </a:t>
            </a:r>
            <a:r>
              <a:rPr lang="it-IT" sz="2300" dirty="0">
                <a:solidFill>
                  <a:srgbClr val="FF0000"/>
                </a:solidFill>
              </a:rPr>
              <a:t>reddito</a:t>
            </a:r>
            <a:r>
              <a:rPr lang="it-IT" sz="2300" dirty="0"/>
              <a:t>, indicato dalla distanza BC, anch’essa pari a 1 miliardo di euro.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Immagine 5" descr="Immagine che contiene screenshot&#10;&#10;Descrizione generata automaticamente">
            <a:extLst>
              <a:ext uri="{FF2B5EF4-FFF2-40B4-BE49-F238E27FC236}">
                <a16:creationId xmlns:a16="http://schemas.microsoft.com/office/drawing/2014/main" xmlns="" id="{69DD23B5-3265-41C8-837B-43BAA7FF17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52228"/>
            <a:ext cx="8686800" cy="36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15547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300" dirty="0"/>
              <a:t>4.  il secondo aumento della domanda, rappresentato dalla distanza CD, è </a:t>
            </a:r>
            <a:r>
              <a:rPr lang="it-IT" sz="2300" dirty="0">
                <a:solidFill>
                  <a:srgbClr val="FF0000"/>
                </a:solidFill>
              </a:rPr>
              <a:t>uguale a 1 miliardo di euro (il primo aumento di reddito) moltiplicato per la propensione al consumo,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 </a:t>
            </a:r>
            <a:r>
              <a:rPr lang="it-IT" sz="2300" dirty="0">
                <a:solidFill>
                  <a:srgbClr val="FF0000"/>
                </a:solidFill>
              </a:rPr>
              <a:t>– cioè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</a:t>
            </a:r>
            <a:r>
              <a:rPr lang="it-IT" sz="2300" dirty="0"/>
              <a:t>.</a:t>
            </a:r>
          </a:p>
          <a:p>
            <a:pPr marL="0" indent="0">
              <a:buNone/>
              <a:defRPr/>
            </a:pPr>
            <a:r>
              <a:rPr lang="it-IT" sz="2300" dirty="0"/>
              <a:t>5.  questo secondo aumento della </a:t>
            </a:r>
            <a:r>
              <a:rPr lang="it-IT" sz="2300" dirty="0">
                <a:solidFill>
                  <a:srgbClr val="FF0000"/>
                </a:solidFill>
              </a:rPr>
              <a:t>domanda</a:t>
            </a:r>
            <a:r>
              <a:rPr lang="it-IT" sz="2300" dirty="0"/>
              <a:t> porta a un aumento di pari ammontare della </a:t>
            </a:r>
            <a:r>
              <a:rPr lang="it-IT" sz="2300" dirty="0">
                <a:solidFill>
                  <a:srgbClr val="FF0000"/>
                </a:solidFill>
              </a:rPr>
              <a:t>produzione</a:t>
            </a:r>
            <a:r>
              <a:rPr lang="it-IT" sz="2300" dirty="0"/>
              <a:t>, rappresentato anch’esso da CD, e quindi a un aumento di pari ammontare del </a:t>
            </a:r>
            <a:r>
              <a:rPr lang="it-IT" sz="2300" dirty="0" smtClean="0">
                <a:solidFill>
                  <a:srgbClr val="FF0000"/>
                </a:solidFill>
              </a:rPr>
              <a:t>reddito</a:t>
            </a:r>
            <a:r>
              <a:rPr lang="it-IT" sz="2300" dirty="0"/>
              <a:t>, indicato dalla distanza DE.</a:t>
            </a:r>
          </a:p>
          <a:p>
            <a:pPr marL="0" indent="0">
              <a:buNone/>
              <a:defRPr/>
            </a:pPr>
            <a:r>
              <a:rPr lang="it-IT" sz="2300" dirty="0"/>
              <a:t>6.  </a:t>
            </a:r>
            <a:r>
              <a:rPr lang="it-IT" sz="2300" dirty="0">
                <a:solidFill>
                  <a:srgbClr val="FF0000"/>
                </a:solidFill>
              </a:rPr>
              <a:t>il terzo aumento della domanda è uguale a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 (il secondo aumento di reddito) moltiplicato per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ed è uguale a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x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euro, vale a dire </a:t>
            </a:r>
            <a:r>
              <a:rPr lang="it-IT" sz="2300" i="1" dirty="0">
                <a:solidFill>
                  <a:srgbClr val="FF0000"/>
                </a:solidFill>
              </a:rPr>
              <a:t>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baseline="30000" dirty="0">
                <a:solidFill>
                  <a:srgbClr val="FF0000"/>
                </a:solidFill>
              </a:rPr>
              <a:t>2</a:t>
            </a:r>
            <a:r>
              <a:rPr lang="it-IT" sz="2300" dirty="0">
                <a:solidFill>
                  <a:srgbClr val="FF0000"/>
                </a:solidFill>
              </a:rPr>
              <a:t> miliardi di euro, e così via</a:t>
            </a:r>
            <a:r>
              <a:rPr lang="it-IT" sz="2300" dirty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6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400" dirty="0"/>
              <a:t>Seguendo questa logica, l’aumento totale della produzione dopo n passaggi è uguale a 1 miliardo di euro moltiplicato per la somma:</a:t>
            </a:r>
          </a:p>
          <a:p>
            <a:pPr>
              <a:defRPr/>
            </a:pPr>
            <a:endParaRPr lang="it-IT" sz="2400" dirty="0"/>
          </a:p>
          <a:p>
            <a:pPr marL="0" indent="0" algn="ctr">
              <a:buNone/>
              <a:defRPr/>
            </a:pPr>
            <a:r>
              <a:rPr lang="it-IT" sz="2400" dirty="0"/>
              <a:t>1+</a:t>
            </a:r>
            <a:r>
              <a:rPr lang="it-IT" sz="2400" i="1" dirty="0"/>
              <a:t>c</a:t>
            </a:r>
            <a:r>
              <a:rPr lang="it-IT" sz="2400" baseline="-25000" dirty="0"/>
              <a:t>1</a:t>
            </a:r>
            <a:r>
              <a:rPr lang="it-IT" sz="2400" dirty="0"/>
              <a:t>+ </a:t>
            </a:r>
            <a:r>
              <a:rPr lang="it-IT" sz="2400" i="1" dirty="0"/>
              <a:t>c</a:t>
            </a:r>
            <a:r>
              <a:rPr lang="it-IT" sz="2400" baseline="-25000" dirty="0"/>
              <a:t>1</a:t>
            </a:r>
            <a:r>
              <a:rPr lang="it-IT" sz="2400" baseline="30000" dirty="0"/>
              <a:t>2 </a:t>
            </a:r>
            <a:r>
              <a:rPr lang="it-IT" sz="2400" dirty="0"/>
              <a:t>+…+ </a:t>
            </a:r>
            <a:r>
              <a:rPr lang="it-IT" sz="2400" i="1" dirty="0"/>
              <a:t>c</a:t>
            </a:r>
            <a:r>
              <a:rPr lang="it-IT" sz="2400" baseline="-25000" dirty="0"/>
              <a:t>1</a:t>
            </a:r>
            <a:r>
              <a:rPr lang="it-IT" sz="2400" baseline="30000" dirty="0"/>
              <a:t>n</a:t>
            </a:r>
            <a:endParaRPr lang="it-IT" sz="2400" dirty="0"/>
          </a:p>
          <a:p>
            <a:pPr>
              <a:defRPr/>
            </a:pPr>
            <a:endParaRPr lang="it-IT" sz="2400" dirty="0"/>
          </a:p>
          <a:p>
            <a:pPr marL="0" indent="0" algn="ctr">
              <a:buNone/>
              <a:defRPr/>
            </a:pPr>
            <a:r>
              <a:rPr lang="it-IT" sz="2400" dirty="0"/>
              <a:t>Questa somma è chiamata serie geometrica</a:t>
            </a:r>
            <a:r>
              <a:rPr lang="it-IT" sz="2400" dirty="0" smtClean="0"/>
              <a:t>.</a:t>
            </a:r>
          </a:p>
          <a:p>
            <a:pPr marL="0" indent="0" algn="ctr">
              <a:buNone/>
              <a:defRPr/>
            </a:pPr>
            <a:endParaRPr lang="it-IT" sz="2400" dirty="0"/>
          </a:p>
          <a:p>
            <a:pPr marL="0" indent="0" algn="just">
              <a:buNone/>
              <a:defRPr/>
            </a:pPr>
            <a:r>
              <a:rPr lang="it-IT" sz="2400" dirty="0"/>
              <a:t>Quando </a:t>
            </a:r>
            <a:r>
              <a:rPr lang="it-IT" sz="2400" i="1" dirty="0" smtClean="0"/>
              <a:t>c</a:t>
            </a:r>
            <a:r>
              <a:rPr lang="it-IT" sz="2400" baseline="-25000" dirty="0" smtClean="0"/>
              <a:t>1 </a:t>
            </a:r>
            <a:r>
              <a:rPr lang="it-IT" sz="2400" dirty="0" smtClean="0"/>
              <a:t>è inferiore ad 1 (come nel nostro caso), all’aumentare di n la somma </a:t>
            </a:r>
            <a:r>
              <a:rPr lang="it-IT" sz="2400" dirty="0" smtClean="0"/>
              <a:t>continua </a:t>
            </a:r>
            <a:r>
              <a:rPr lang="it-IT" sz="2400" dirty="0" smtClean="0"/>
              <a:t>ad aumentare, ma si avvicina via via ad un limite. Questo limite è 1/(1-</a:t>
            </a:r>
            <a:r>
              <a:rPr lang="it-IT" sz="2400" i="1" dirty="0" smtClean="0"/>
              <a:t>c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). 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1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Se </a:t>
            </a:r>
            <a:r>
              <a:rPr lang="it-IT" altLang="it-IT" sz="2400" dirty="0" smtClean="0"/>
              <a:t>consideriamo un’</a:t>
            </a:r>
            <a:r>
              <a:rPr lang="it-IT" altLang="it-IT" sz="2400" dirty="0" smtClean="0"/>
              <a:t>economia semplificata composta da </a:t>
            </a:r>
            <a:r>
              <a:rPr lang="it-IT" altLang="it-IT" sz="2400" dirty="0"/>
              <a:t>c</a:t>
            </a:r>
            <a:r>
              <a:rPr lang="it-IT" altLang="it-IT" sz="2400" dirty="0" smtClean="0"/>
              <a:t>onsumo aggregato (C), componente autonoma data solo dall’investimento (I), assenza di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0</a:t>
            </a:r>
            <a:r>
              <a:rPr lang="it-IT" altLang="it-IT" sz="2400" dirty="0" smtClean="0"/>
              <a:t>, ma solo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, possiamo scrivere: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 Y=C+I come Y=</a:t>
            </a:r>
            <a:r>
              <a:rPr lang="it-IT" altLang="it-IT" sz="2400" i="1" dirty="0"/>
              <a:t>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*Y+I</a:t>
            </a: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Supponiamo </a:t>
            </a:r>
            <a:r>
              <a:rPr lang="it-IT" altLang="it-IT" sz="2400" dirty="0" smtClean="0"/>
              <a:t>che I aumenti di 100 (miliardi) e supponiamo che 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 sia pari a 0,6.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Cosa accade?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1: I aumenta di 100, la componente autonoma aumenta di 100 e quindi Y aumenta di 100;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2: Se Y è aumentato di 100, allora C aumenta di 0,6*100 = 60. Ma se C aumenta di 60 allora anche Y aumenta di 60;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e poi</a:t>
            </a:r>
            <a:r>
              <a:rPr lang="it-IT" altLang="it-IT" sz="2400" dirty="0" smtClean="0"/>
              <a:t>…</a:t>
            </a:r>
            <a:endParaRPr lang="it-IT" altLang="it-IT" sz="2400" dirty="0" smtClean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3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…continuando..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3: Se Y è aumentato di 60, allora C aumenta di 0,6*60= 36. Ma visto che C è una componente di Y, allora Y aumenterà di 36;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4: Se Y è aumentato di 36, allora C aumenta di 0,6*36= 21,6. Ma se C aumenta di 21,6 allora anche Y aumenta di 21,6…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E così via…l’effetto sull’incremento di Y di un aumento della spesa autonoma per effetto del consumo diminuisce sempre di più.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0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P</a:t>
            </a:r>
            <a:r>
              <a:rPr lang="it-IT" altLang="it-IT" sz="2400" dirty="0" smtClean="0"/>
              <a:t>er evitare di effettuare tutti i calcoli fino a quando l’effetto del consumo si esaurisce, si utilizza l’espressione del moltiplicatore, 1/1-</a:t>
            </a:r>
            <a:r>
              <a:rPr lang="it-IT" altLang="it-IT" sz="2400" i="1" dirty="0" smtClean="0"/>
              <a:t>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.</a:t>
            </a: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Quindi l’effetto complessivo su Y di un aumento di 100 dell’investimento è pari a: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baseline="-25000" dirty="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(1/1-0,6)*100= 250</a:t>
            </a: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0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3.3 A parole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6018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300" dirty="0"/>
              <a:t>La produzione dipende dalla domanda, che a sua volta dipende dal reddito, che è uguale alla produzione. </a:t>
            </a:r>
          </a:p>
          <a:p>
            <a:pPr marL="0" indent="0">
              <a:buNone/>
            </a:pPr>
            <a:r>
              <a:rPr lang="it-IT" altLang="it-IT" sz="2300" dirty="0"/>
              <a:t>Un incremento della domanda fa aumentare la produzione e il reddito. </a:t>
            </a:r>
          </a:p>
          <a:p>
            <a:pPr marL="0" indent="0">
              <a:buNone/>
            </a:pPr>
            <a:r>
              <a:rPr lang="it-IT" altLang="it-IT" sz="2300" dirty="0"/>
              <a:t>L’aumento di reddito a sua volta fa aumentare la domanda e quindi la produzione, e così via. </a:t>
            </a:r>
          </a:p>
          <a:p>
            <a:pPr marL="0" indent="0">
              <a:buNone/>
            </a:pPr>
            <a:endParaRPr lang="it-IT" altLang="it-IT" sz="2300" dirty="0"/>
          </a:p>
          <a:p>
            <a:pPr marL="0" indent="0">
              <a:buNone/>
            </a:pPr>
            <a:r>
              <a:rPr lang="it-IT" altLang="it-IT" sz="2300" b="1" dirty="0">
                <a:solidFill>
                  <a:srgbClr val="FF0000"/>
                </a:solidFill>
              </a:rPr>
              <a:t>Alla fine il risultato è un aumento della produzione superiore all’incremento iniziale della domanda, di un fattore pari al moltiplicatore</a:t>
            </a:r>
            <a:r>
              <a:rPr lang="it-IT" altLang="it-IT" sz="2300" dirty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5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3.4 Quanto impiega la produzione ad aggiustarsi?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>
              <a:buFontTx/>
              <a:buNone/>
            </a:pPr>
            <a:r>
              <a:rPr lang="it-IT" altLang="it-IT" sz="2400" dirty="0"/>
              <a:t>La rappresentazione formale dell’aggiustamento della produzione nel tempo è detta </a:t>
            </a:r>
            <a:r>
              <a:rPr lang="it-IT" altLang="it-IT" sz="2400" b="1" dirty="0"/>
              <a:t>dinamica dell’aggiustamento</a:t>
            </a:r>
            <a:r>
              <a:rPr lang="it-IT" altLang="it-IT" sz="2400" dirty="0"/>
              <a:t>:</a:t>
            </a:r>
          </a:p>
          <a:p>
            <a:r>
              <a:rPr lang="it-IT" altLang="it-IT" sz="2400" dirty="0"/>
              <a:t>si supponga che le imprese decidano il loro livello di produzione all’inizio di ciascun trimestre</a:t>
            </a:r>
          </a:p>
          <a:p>
            <a:r>
              <a:rPr lang="it-IT" altLang="it-IT" sz="2400" dirty="0"/>
              <a:t>si supponga ora che i consumatori decidano di spendere di più, cioè di aumentare c</a:t>
            </a:r>
            <a:r>
              <a:rPr lang="it-IT" altLang="it-IT" sz="2000" baseline="-25000" dirty="0"/>
              <a:t>0</a:t>
            </a:r>
            <a:endParaRPr lang="it-IT" altLang="it-IT" sz="2400" dirty="0"/>
          </a:p>
          <a:p>
            <a:r>
              <a:rPr lang="it-IT" altLang="it-IT" sz="2400" dirty="0"/>
              <a:t>dopo aver osservato un aumento della domanda, nel trimestre successivo le imprese fisseranno un maggior livello di produzione</a:t>
            </a:r>
          </a:p>
          <a:p>
            <a:r>
              <a:rPr lang="it-IT" altLang="it-IT" sz="2400" dirty="0"/>
              <a:t>in seguito a un aumento della spesa per consumi, la produzione non raggiunge subito il nuovo equilibrio, ma aumenta progressivamente da Y a Y’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1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179512" y="1498202"/>
            <a:ext cx="89644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Approccio proposto per la prima volta da John Maynard Keynes nell’ambito della </a:t>
            </a:r>
            <a:r>
              <a:rPr lang="it-IT" sz="2400" i="1" dirty="0"/>
              <a:t>Teoria generale</a:t>
            </a:r>
            <a:r>
              <a:rPr lang="it-IT" sz="2400" dirty="0"/>
              <a:t>.</a:t>
            </a:r>
            <a:br>
              <a:rPr lang="it-IT" sz="2400" dirty="0"/>
            </a:br>
            <a:r>
              <a:rPr lang="it-IT" sz="2400" dirty="0"/>
              <a:t>Il risparmio è pari alla somma di risparmio privato e pubblico.</a:t>
            </a:r>
            <a:endParaRPr lang="it-IT" altLang="it-IT" sz="2400" dirty="0"/>
          </a:p>
          <a:p>
            <a:pPr marL="0" indent="0"/>
            <a:r>
              <a:rPr lang="it-IT" altLang="it-IT" sz="2400" dirty="0"/>
              <a:t> Il risparmio privato (S) è quella parte di reddito disponibile che non viene spesa dai consumatori</a:t>
            </a:r>
          </a:p>
          <a:p>
            <a:pPr marL="0" indent="0"/>
            <a:endParaRPr lang="it-IT" altLang="it-IT" sz="2400" dirty="0"/>
          </a:p>
          <a:p>
            <a:pPr marL="0" indent="0"/>
            <a:r>
              <a:rPr lang="it-IT" altLang="it-IT" sz="2400" dirty="0"/>
              <a:t> Il risparmio pubblico è la parte di gettito fiscale che non viene spesa dal governo, T-G.</a:t>
            </a:r>
            <a:br>
              <a:rPr lang="it-IT" altLang="it-IT" sz="2400" dirty="0"/>
            </a:br>
            <a:r>
              <a:rPr lang="it-IT" altLang="it-IT" sz="2400" dirty="0"/>
              <a:t>Se T&gt;G, il governo ha un avanzo di bilancio; se T&lt;G, il governo ha un disavanzo di bilancio.</a:t>
            </a:r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C8334E7F-B67A-4CFD-B778-5055119B7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757" y="3542853"/>
            <a:ext cx="1411865" cy="40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E65DEB18-890B-4F88-A981-03652FED6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08" y="3573016"/>
            <a:ext cx="1764184" cy="30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8" name="Straight Arrow Connector 2">
            <a:extLst>
              <a:ext uri="{FF2B5EF4-FFF2-40B4-BE49-F238E27FC236}">
                <a16:creationId xmlns:a16="http://schemas.microsoft.com/office/drawing/2014/main" xmlns="" id="{185325CF-BA30-4EEC-AA03-85B5E28692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02657" y="3758753"/>
            <a:ext cx="880797" cy="1"/>
          </a:xfrm>
          <a:prstGeom prst="straightConnector1">
            <a:avLst/>
          </a:prstGeom>
          <a:noFill/>
          <a:ln w="28575" algn="ctr">
            <a:solidFill>
              <a:srgbClr val="0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8838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300" dirty="0"/>
              <a:t>Torniamo ora all’equazione di equilibrio nel mercato dei beni che abbiamo derivato prima. La produzione dev’essere uguale alla domanda.</a:t>
            </a:r>
          </a:p>
          <a:p>
            <a:pPr marL="0" indent="0">
              <a:buNone/>
            </a:pPr>
            <a:endParaRPr lang="it-IT" altLang="it-IT" sz="2300" dirty="0"/>
          </a:p>
          <a:p>
            <a:pPr marL="0" indent="0">
              <a:buFontTx/>
              <a:buNone/>
            </a:pPr>
            <a:r>
              <a:rPr lang="it-IT" altLang="it-IT" sz="2300" dirty="0"/>
              <a:t>Sottraendo le imposte a entrambi i lati e spostando il consumo a sinistra, si ottiene:</a:t>
            </a:r>
          </a:p>
          <a:p>
            <a:pPr marL="0" indent="0">
              <a:buFontTx/>
              <a:buNone/>
            </a:pPr>
            <a:endParaRPr lang="it-IT" altLang="it-IT" sz="2300" dirty="0"/>
          </a:p>
          <a:p>
            <a:pPr marL="0" indent="0">
              <a:buFontTx/>
              <a:buNone/>
            </a:pPr>
            <a:r>
              <a:rPr lang="it-IT" altLang="it-IT" sz="2300" dirty="0"/>
              <a:t>Il lato sinistro è semplicemente uguale al risparmio (S), per cui:</a:t>
            </a:r>
          </a:p>
          <a:p>
            <a:pPr marL="0" indent="0">
              <a:buFontTx/>
              <a:buNone/>
            </a:pPr>
            <a:r>
              <a:rPr lang="it-IT" altLang="it-IT" sz="2300" dirty="0"/>
              <a:t>			    o anche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.</a:t>
            </a:r>
            <a:endParaRPr lang="it-IT" altLang="it-IT" sz="2400" dirty="0"/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758204BE-36C9-4935-8B8F-BD1E29559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459" y="2492896"/>
            <a:ext cx="1779081" cy="30659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1113A2E8-609D-46C6-95F5-91EB5B66A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662" y="3573016"/>
            <a:ext cx="2882674" cy="32219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EA1E46DD-0054-44FC-88BB-25021CBBD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4509120"/>
            <a:ext cx="1869220" cy="32213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D6DBDF37-A316-4BF9-A95F-4655294C00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0032" y="4522965"/>
            <a:ext cx="1869221" cy="36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3499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L’equazione ci suggerisce un altro modo di guardare al mercato dei beni: </a:t>
            </a:r>
            <a:r>
              <a:rPr lang="it-IT" altLang="it-IT" sz="2400" b="1" dirty="0"/>
              <a:t>per esserci equilibrio, l’investimento deve essere uguale al risparmio, cioè la somma di risparmio privato e pubblico</a:t>
            </a:r>
            <a:r>
              <a:rPr lang="it-IT" altLang="it-IT" sz="2400" dirty="0"/>
              <a:t>.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Questo modo di definire l’economia spiega perché la condizione di equilibrio del mercato dei beni è chiamata </a:t>
            </a:r>
            <a:r>
              <a:rPr lang="it-IT" altLang="it-IT" sz="2400" b="1" i="1" dirty="0">
                <a:solidFill>
                  <a:srgbClr val="FF0000"/>
                </a:solidFill>
              </a:rPr>
              <a:t>curva IS</a:t>
            </a:r>
            <a:r>
              <a:rPr lang="it-IT" altLang="it-IT" sz="2400" dirty="0"/>
              <a:t>, che sta per “</a:t>
            </a:r>
            <a:r>
              <a:rPr lang="it-IT" altLang="it-IT" sz="2400" b="1" dirty="0"/>
              <a:t>I</a:t>
            </a:r>
            <a:r>
              <a:rPr lang="it-IT" altLang="it-IT" sz="2400" dirty="0"/>
              <a:t>nvestimento = Risparmio (</a:t>
            </a:r>
            <a:r>
              <a:rPr lang="it-IT" altLang="it-IT" sz="2400" b="1" dirty="0" err="1"/>
              <a:t>S</a:t>
            </a:r>
            <a:r>
              <a:rPr lang="it-IT" altLang="it-IT" sz="2400" dirty="0" err="1"/>
              <a:t>aving</a:t>
            </a:r>
            <a:r>
              <a:rPr lang="it-IT" altLang="it-IT" sz="2400" dirty="0"/>
              <a:t>)”: quanto le imprese vogliono investire dev’essere uguale a quanto i consumatori e il governo vogliono risparmiare.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.</a:t>
            </a:r>
            <a:endParaRPr lang="it-IT" altLang="it-IT" sz="2400" dirty="0"/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5589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Analizziamone le componenti:</a:t>
            </a:r>
          </a:p>
          <a:p>
            <a:pPr marL="0" indent="0">
              <a:buNone/>
            </a:pPr>
            <a:endParaRPr lang="it-IT" sz="2400" dirty="0"/>
          </a:p>
          <a:p>
            <a:pPr marL="355600" indent="-355600">
              <a:defRPr/>
            </a:pPr>
            <a:r>
              <a:rPr lang="it-IT" sz="2400" b="1" i="1" dirty="0"/>
              <a:t>Consumo (C)</a:t>
            </a:r>
            <a:r>
              <a:rPr lang="it-IT" sz="2400" dirty="0"/>
              <a:t>:</a:t>
            </a:r>
            <a:r>
              <a:rPr lang="it-IT" sz="2400" b="1" dirty="0"/>
              <a:t> </a:t>
            </a:r>
            <a:r>
              <a:rPr lang="it-IT" sz="2400" dirty="0"/>
              <a:t>beni e servizi acquistati dai consumatori;</a:t>
            </a:r>
          </a:p>
          <a:p>
            <a:pPr marL="514350" indent="-514350">
              <a:buFontTx/>
              <a:buNone/>
              <a:defRPr/>
            </a:pPr>
            <a:endParaRPr lang="it-IT" sz="2400" b="1" dirty="0"/>
          </a:p>
          <a:p>
            <a:pPr>
              <a:defRPr/>
            </a:pPr>
            <a:r>
              <a:rPr lang="it-IT" sz="2400" b="1" i="1" dirty="0"/>
              <a:t>Investimento (I)</a:t>
            </a:r>
            <a:r>
              <a:rPr lang="it-IT" sz="2400" dirty="0"/>
              <a:t>: talvolta chiamato investimento fisso per distinguerlo dall’investimento in scorte. E’ la somma dell’investimento non residenziale e residenziale;</a:t>
            </a:r>
          </a:p>
          <a:p>
            <a:pPr>
              <a:buFontTx/>
              <a:buNone/>
              <a:defRPr/>
            </a:pPr>
            <a:endParaRPr lang="it-IT" sz="2400" dirty="0"/>
          </a:p>
          <a:p>
            <a:pPr>
              <a:defRPr/>
            </a:pPr>
            <a:r>
              <a:rPr lang="it-IT" sz="2400" b="1" i="1" dirty="0"/>
              <a:t>Spesa pubblica (G)</a:t>
            </a:r>
            <a:r>
              <a:rPr lang="it-IT" sz="2400" dirty="0"/>
              <a:t>: beni e servizi acquistati dallo stato e dagli enti pubblici. Non include né i trasferimenti (assistenza sanitaria e sociale), né gli interessi del debito pubblico.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9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Le decisioni di consumo e di risparmio sono in realtà due facce della stessa medaglia.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L’equazione di comportamento del consumo specificata in precedenza comporta che il risparmio privato sia dato da: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Riordinando i termini otteniamo: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(1-c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) è la </a:t>
            </a:r>
            <a:r>
              <a:rPr lang="it-IT" altLang="it-IT" sz="2400" i="1" dirty="0"/>
              <a:t>propensione al risparmio</a:t>
            </a:r>
            <a:r>
              <a:rPr lang="it-IT" altLang="it-IT" sz="2400" dirty="0"/>
              <a:t>: quanto viene risparmiato di un incremento unitario di reddito.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74A9C194-FD69-4130-BC69-F13AC924F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021" y="3251671"/>
            <a:ext cx="2057956" cy="35465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EC332CEF-80CA-435E-B0E4-9D4F22F80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553" y="4170580"/>
            <a:ext cx="3562893" cy="47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6868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In equilibrio, l’investimento deve essere pari al risparmio aggregato: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Risolvendo per la produzione, otteniamo nuovamente: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9700916B-8541-4297-A0DE-DA1528B20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652" y="2564904"/>
            <a:ext cx="3794695" cy="43254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0162C3FB-1710-49A2-ACE9-F471D8AA4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587" y="3717032"/>
            <a:ext cx="3324826" cy="86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6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9228"/>
            <a:ext cx="9144000" cy="1143000"/>
          </a:xfrm>
        </p:spPr>
        <p:txBody>
          <a:bodyPr/>
          <a:lstStyle/>
          <a:p>
            <a:r>
              <a:rPr lang="it-IT" sz="3200" dirty="0"/>
              <a:t>5. Il governo è davvero onnipotente? Un avvertimento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222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400" dirty="0"/>
              <a:t>Cambiare la spesa pubblica o le imposte potrebbe essere tutt’altro che facile:</a:t>
            </a:r>
          </a:p>
          <a:p>
            <a:r>
              <a:rPr lang="it-IT" altLang="it-IT" sz="2400" dirty="0"/>
              <a:t>le risposte di consumo, investimento e importazioni sono difficili da valutare con certezza</a:t>
            </a:r>
          </a:p>
          <a:p>
            <a:r>
              <a:rPr lang="it-IT" altLang="it-IT" sz="2400" dirty="0"/>
              <a:t>le aspettative contano</a:t>
            </a:r>
          </a:p>
          <a:p>
            <a:r>
              <a:rPr lang="it-IT" altLang="it-IT" sz="2400" dirty="0"/>
              <a:t>mantenere il livello di produzione desiderato potrebbe causare spiacevoli effetti collaterali</a:t>
            </a:r>
          </a:p>
          <a:p>
            <a:r>
              <a:rPr lang="it-IT" altLang="it-IT" sz="2400" dirty="0"/>
              <a:t>ridurre le imposte o aumentare la spesa pubblica potrebbe generare grossi disavanzi di bilancio e portare all’accumulazione del debito pubblico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96134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1D071A3-D770-416B-9C3F-E56AB6D03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00908"/>
            <a:ext cx="8964488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>
                <a:latin typeface="+mj-lt"/>
              </a:rPr>
              <a:t>Il messaggio principale di questo capitolo è: </a:t>
            </a:r>
            <a:br>
              <a:rPr lang="it-IT" sz="3000" dirty="0">
                <a:latin typeface="+mj-lt"/>
              </a:rPr>
            </a:br>
            <a:r>
              <a:rPr lang="it-IT" sz="3000" dirty="0">
                <a:latin typeface="+mj-lt"/>
              </a:rPr>
              <a:t>nel breve periodo, la domanda determina la produzione.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CC8DBC2-6CD7-47DF-8139-D7D28DDF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2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/>
          </a:bodyPr>
          <a:lstStyle/>
          <a:p>
            <a:endParaRPr lang="it-IT" altLang="it-IT" sz="2400" b="1" dirty="0"/>
          </a:p>
          <a:p>
            <a:endParaRPr lang="it-IT" altLang="it-IT" sz="2400" dirty="0"/>
          </a:p>
          <a:p>
            <a:r>
              <a:rPr lang="it-IT" altLang="it-IT" sz="2400" b="1" i="1" dirty="0"/>
              <a:t>Importazioni (IM)</a:t>
            </a:r>
            <a:r>
              <a:rPr lang="it-IT" altLang="it-IT" sz="2400" dirty="0"/>
              <a:t>: acquisti di beni e servizi dall’estero effettuati dai residenti (consumatori, imprese, governo);</a:t>
            </a:r>
          </a:p>
          <a:p>
            <a:pPr>
              <a:buFontTx/>
              <a:buNone/>
            </a:pPr>
            <a:endParaRPr lang="it-IT" altLang="it-IT" sz="2400" dirty="0"/>
          </a:p>
          <a:p>
            <a:r>
              <a:rPr lang="it-IT" altLang="it-IT" sz="2400" b="1" i="1" dirty="0"/>
              <a:t>Esportazioni (X)</a:t>
            </a:r>
            <a:r>
              <a:rPr lang="it-IT" altLang="it-IT" sz="2400" dirty="0"/>
              <a:t>: gli acquisti di beni e servizi nazionali da parte del resto del mondo.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8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/>
          </a:bodyPr>
          <a:lstStyle/>
          <a:p>
            <a:endParaRPr lang="it-IT" altLang="it-IT" sz="2400" b="1" dirty="0"/>
          </a:p>
          <a:p>
            <a:r>
              <a:rPr lang="it-IT" altLang="it-IT" sz="2400" b="1" i="1" dirty="0"/>
              <a:t>Esportazioni nette, (X-IM)</a:t>
            </a:r>
            <a:r>
              <a:rPr lang="it-IT" altLang="it-IT" sz="2400" b="1" dirty="0"/>
              <a:t> </a:t>
            </a:r>
            <a:r>
              <a:rPr lang="it-IT" altLang="it-IT" sz="2400" dirty="0"/>
              <a:t>o saldo commerciale, è dato dalla differenza tra esportazioni  e importazioni </a:t>
            </a:r>
          </a:p>
          <a:p>
            <a:pPr>
              <a:buFontTx/>
              <a:buNone/>
            </a:pPr>
            <a:r>
              <a:rPr lang="it-IT" altLang="it-IT" sz="2400" dirty="0"/>
              <a:t>		X&gt;IM : avanzo commerciale</a:t>
            </a:r>
          </a:p>
          <a:p>
            <a:pPr>
              <a:buFontTx/>
              <a:buNone/>
            </a:pPr>
            <a:r>
              <a:rPr lang="it-IT" altLang="it-IT" sz="2400" dirty="0"/>
              <a:t>		X&lt;IM : disavanzo commerciale</a:t>
            </a:r>
          </a:p>
          <a:p>
            <a:pPr>
              <a:buFontTx/>
              <a:buNone/>
            </a:pPr>
            <a:endParaRPr lang="it-IT" altLang="it-IT" sz="2400" b="1" dirty="0"/>
          </a:p>
          <a:p>
            <a:r>
              <a:rPr lang="it-IT" altLang="it-IT" sz="2400" b="1" i="1" dirty="0"/>
              <a:t>Investimento in scorte</a:t>
            </a:r>
            <a:r>
              <a:rPr lang="it-IT" altLang="it-IT" sz="2400" dirty="0"/>
              <a:t>:</a:t>
            </a:r>
            <a:r>
              <a:rPr lang="it-IT" altLang="it-IT" sz="2400" b="1" dirty="0"/>
              <a:t> </a:t>
            </a:r>
            <a:r>
              <a:rPr lang="it-IT" altLang="it-IT" sz="2400" dirty="0"/>
              <a:t>differenza tra beni prodotti e beni venduti in un anno – cioè differenza tra produzione e vendite</a:t>
            </a:r>
          </a:p>
          <a:p>
            <a:pPr>
              <a:buFontTx/>
              <a:buNone/>
            </a:pPr>
            <a:r>
              <a:rPr lang="it-IT" altLang="it-IT" sz="2400" dirty="0"/>
              <a:t>		Produzione &gt; Vendite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>
                <a:sym typeface="Symbol" panose="05050102010706020507" pitchFamily="18" charset="2"/>
              </a:rPr>
              <a:t>le scorte aumentano</a:t>
            </a:r>
          </a:p>
          <a:p>
            <a:pPr>
              <a:buFontTx/>
              <a:buNone/>
            </a:pPr>
            <a:r>
              <a:rPr lang="it-IT" altLang="it-IT" sz="2400" b="1" dirty="0">
                <a:sym typeface="Symbol" panose="05050102010706020507" pitchFamily="18" charset="2"/>
              </a:rPr>
              <a:t>		</a:t>
            </a:r>
            <a:r>
              <a:rPr lang="it-IT" altLang="it-IT" sz="2400" dirty="0"/>
              <a:t>Produzione &lt; Vendite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>
                <a:sym typeface="Symbol" panose="05050102010706020507" pitchFamily="18" charset="2"/>
              </a:rPr>
              <a:t>le scorte diminuiscono</a:t>
            </a:r>
            <a:endParaRPr lang="it-IT" alt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1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 La domanda di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400" dirty="0"/>
              <a:t>La domanda totale di beni, Z, può essere scritta come:</a:t>
            </a:r>
          </a:p>
          <a:p>
            <a:pPr marL="0" indent="0">
              <a:buNone/>
            </a:pPr>
            <a:endParaRPr lang="it-IT" altLang="it-IT" sz="24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dirty="0"/>
              <a:t>Questa equazione è un’identità che definisce Z come la somma di consumo, investimento, spesa pubblica ed esportazioni nette.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Per studiare con più facilità quali siano i fattori determinanti di Z introdurremo alcune semplificazioni, che abbandoneremo in seguito.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C397AC9B-2C5C-4B99-86D9-059D3129D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455" y="1988840"/>
            <a:ext cx="3361090" cy="33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4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 La domanda di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66018"/>
            <a:ext cx="9036496" cy="4525963"/>
          </a:xfrm>
        </p:spPr>
        <p:txBody>
          <a:bodyPr>
            <a:normAutofit/>
          </a:bodyPr>
          <a:lstStyle/>
          <a:p>
            <a:pPr marL="457200" indent="-457200">
              <a:buFontTx/>
              <a:buNone/>
            </a:pPr>
            <a:r>
              <a:rPr lang="it-IT" altLang="it-IT" sz="2400" dirty="0"/>
              <a:t>Semplificazioni nella nostra economia:</a:t>
            </a:r>
          </a:p>
          <a:p>
            <a:pPr marL="457200" indent="-457200">
              <a:buFontTx/>
              <a:buNone/>
            </a:pPr>
            <a:endParaRPr lang="it-IT" altLang="it-IT" sz="2400" dirty="0"/>
          </a:p>
          <a:p>
            <a:pPr marL="457200" indent="-457200">
              <a:buFontTx/>
              <a:buNone/>
            </a:pPr>
            <a:endParaRPr lang="it-IT" altLang="it-IT" sz="2400" dirty="0"/>
          </a:p>
          <a:p>
            <a:pPr marL="457200" indent="-457200">
              <a:buFontTx/>
              <a:buAutoNum type="arabicPeriod"/>
            </a:pPr>
            <a:r>
              <a:rPr lang="it-IT" altLang="it-IT" sz="2400" dirty="0"/>
              <a:t>Le imprese </a:t>
            </a:r>
            <a:r>
              <a:rPr lang="it-IT" altLang="it-IT" sz="2400" b="1" dirty="0"/>
              <a:t>producono uno stesso bene</a:t>
            </a:r>
            <a:r>
              <a:rPr lang="it-IT" altLang="it-IT" sz="2400" dirty="0"/>
              <a:t> che può essere usato come bene di consumo, bene di investimento e come spesa pubblica.</a:t>
            </a:r>
          </a:p>
          <a:p>
            <a:pPr marL="457200" indent="-457200">
              <a:buFontTx/>
              <a:buAutoNum type="arabicPeriod"/>
            </a:pPr>
            <a:r>
              <a:rPr lang="it-IT" altLang="it-IT" sz="2400" dirty="0"/>
              <a:t>Le imprese forniscono </a:t>
            </a:r>
            <a:r>
              <a:rPr lang="it-IT" altLang="it-IT" sz="2400" b="1" dirty="0"/>
              <a:t>qualsiasi quantità</a:t>
            </a:r>
            <a:r>
              <a:rPr lang="it-IT" altLang="it-IT" sz="2400" dirty="0"/>
              <a:t> di tale bene a un dato prezzo, P. Questa ipotesi è valida solo nel breve periodo.</a:t>
            </a:r>
          </a:p>
          <a:p>
            <a:pPr marL="457200" indent="-457200">
              <a:buFontTx/>
              <a:buAutoNum type="arabicPeriod"/>
            </a:pPr>
            <a:r>
              <a:rPr lang="it-IT" altLang="it-IT" sz="2400" b="1" dirty="0"/>
              <a:t>L’economia è chiusa</a:t>
            </a:r>
            <a:r>
              <a:rPr lang="it-IT" altLang="it-IT" sz="2400" dirty="0"/>
              <a:t>: non avvengono scambi con il resto del mondo. Esportazioni e importazioni sono uguali a zero.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B41A3ADF-3783-44AC-B8CD-4A8AED417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018" y="1967246"/>
            <a:ext cx="1925964" cy="32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</a:t>
            </a:r>
            <a:r>
              <a:rPr lang="it-IT" altLang="it-IT" sz="2400" b="1" dirty="0"/>
              <a:t>reddito disponibile</a:t>
            </a:r>
            <a:r>
              <a:rPr lang="it-IT" altLang="it-IT" sz="2400" dirty="0"/>
              <a:t>, (Y</a:t>
            </a:r>
            <a:r>
              <a:rPr lang="it-IT" altLang="it-IT" sz="2400" baseline="-25000" dirty="0"/>
              <a:t>D</a:t>
            </a:r>
            <a:r>
              <a:rPr lang="it-IT" altLang="it-IT" sz="2400" dirty="0"/>
              <a:t>), è il fattore principale da cui dipendono le decisioni di consumo. 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None/>
            </a:pPr>
            <a:r>
              <a:rPr lang="it-IT" altLang="it-IT" sz="2400" dirty="0">
                <a:sym typeface="Symbol" panose="05050102010706020507" pitchFamily="18" charset="2"/>
              </a:rPr>
              <a:t>dove Y è il reddito aggregato e T rappresenta le imposte al netto dei trasferimenti.</a:t>
            </a: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La relazione tra il consumo e il reddito disponibile può essere espressa come: </a:t>
            </a:r>
          </a:p>
          <a:p>
            <a:pPr marL="0" indent="0">
              <a:buFontTx/>
              <a:buNone/>
            </a:pPr>
            <a:endParaRPr lang="en-US" altLang="it-IT" sz="2400" dirty="0"/>
          </a:p>
          <a:p>
            <a:pPr marL="0" indent="0">
              <a:buFontTx/>
              <a:buNone/>
            </a:pPr>
            <a:r>
              <a:rPr lang="en-US" altLang="it-IT" sz="2400" dirty="0"/>
              <a:t>È</a:t>
            </a:r>
            <a:r>
              <a:rPr lang="it-IT" altLang="it-IT" sz="2400" dirty="0"/>
              <a:t> possibile assumere che la </a:t>
            </a:r>
            <a:r>
              <a:rPr lang="it-IT" altLang="it-IT" sz="2400" b="1" dirty="0"/>
              <a:t>forma funzionale</a:t>
            </a:r>
            <a:r>
              <a:rPr lang="it-IT" altLang="it-IT" sz="2400" dirty="0"/>
              <a:t> della relazione tra il consumo e il reddito disponibile sia lineare: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E778BD68-B9F1-4DE3-A0E5-3C5580A44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213" y="3789040"/>
            <a:ext cx="1390867" cy="40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29E83D50-DE0D-4D49-9AD8-DCD7773EA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86" y="4194222"/>
            <a:ext cx="311678" cy="25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CB758D6-336D-4577-9847-EB91C1B37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5831" y="5297110"/>
            <a:ext cx="1750265" cy="42403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6221FD9B-CC6D-485C-9AA4-DA880C02E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0383" y="2001460"/>
            <a:ext cx="1401697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8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parametro </a:t>
            </a:r>
            <a:r>
              <a:rPr lang="it-IT" altLang="it-IT" sz="2400" i="1" dirty="0"/>
              <a:t>c</a:t>
            </a:r>
            <a:r>
              <a:rPr lang="it-IT" altLang="it-IT" sz="2400" baseline="-25000" dirty="0"/>
              <a:t>0</a:t>
            </a:r>
            <a:r>
              <a:rPr lang="it-IT" altLang="it-IT" sz="2400" dirty="0"/>
              <a:t> rappresenta il livello di consumo quando il reddito disponibile è zero.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Il parametro </a:t>
            </a:r>
            <a:r>
              <a:rPr lang="it-IT" altLang="it-IT" sz="2400" i="1" dirty="0"/>
              <a:t>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è la </a:t>
            </a:r>
            <a:r>
              <a:rPr lang="it-IT" altLang="it-IT" sz="2400" b="1" dirty="0">
                <a:solidFill>
                  <a:srgbClr val="FF0000"/>
                </a:solidFill>
              </a:rPr>
              <a:t>propensione marginale al consumo</a:t>
            </a:r>
            <a:r>
              <a:rPr lang="it-IT" altLang="it-IT" sz="2400" dirty="0"/>
              <a:t>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	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Due restrizioni naturali sulla propensione al consumo:</a:t>
            </a:r>
          </a:p>
          <a:p>
            <a:pPr marL="0" indent="0"/>
            <a:r>
              <a:rPr lang="it-IT" altLang="it-IT" sz="2400" dirty="0"/>
              <a:t> </a:t>
            </a:r>
            <a:r>
              <a:rPr lang="it-IT" altLang="it-IT" sz="2400" i="1" dirty="0"/>
              <a:t>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&gt; 0 (</a:t>
            </a:r>
            <a:r>
              <a:rPr lang="it-IT" altLang="it-IT" sz="2400" dirty="0">
                <a:solidFill>
                  <a:srgbClr val="FF0000"/>
                </a:solidFill>
              </a:rPr>
              <a:t>un aumento del reddito disponibile genera un aumento del consumo</a:t>
            </a:r>
            <a:r>
              <a:rPr lang="it-IT" altLang="it-IT" sz="2400" dirty="0"/>
              <a:t>)</a:t>
            </a:r>
          </a:p>
          <a:p>
            <a:pPr marL="0" indent="0"/>
            <a:r>
              <a:rPr lang="it-IT" altLang="it-IT" sz="2400" dirty="0"/>
              <a:t> </a:t>
            </a:r>
            <a:r>
              <a:rPr lang="it-IT" altLang="it-IT" sz="2400" i="1" dirty="0"/>
              <a:t>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&lt; 1 (un aumento del reddito disponibile genera un aumento meno che proporzionale del consumo. I consumatori consumano solo una parte dell’aumento del loro reddito disponibile)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7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1958</Words>
  <Application>Microsoft Office PowerPoint</Application>
  <PresentationFormat>Presentazione su schermo (4:3)</PresentationFormat>
  <Paragraphs>246</Paragraphs>
  <Slides>33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Tema di Office</vt:lpstr>
      <vt:lpstr>Capitolo III</vt:lpstr>
      <vt:lpstr>1. La composizione del Pil</vt:lpstr>
      <vt:lpstr>1. La composizione del Pil</vt:lpstr>
      <vt:lpstr>1. La composizione del Pil</vt:lpstr>
      <vt:lpstr>1. La composizione del Pil</vt:lpstr>
      <vt:lpstr>2. La domanda di beni</vt:lpstr>
      <vt:lpstr>2. La domanda di beni</vt:lpstr>
      <vt:lpstr>2.1 Consumo (C)</vt:lpstr>
      <vt:lpstr>2.1 Consumo (C)</vt:lpstr>
      <vt:lpstr>2.1 Consumo (C)</vt:lpstr>
      <vt:lpstr>2.2 Investimento (I)</vt:lpstr>
      <vt:lpstr>2.3 Spesa pubblica (G)</vt:lpstr>
      <vt:lpstr>3. La determinazione della produzione di equilibrio</vt:lpstr>
      <vt:lpstr>3. La determinazione della produzione di equilibrio</vt:lpstr>
      <vt:lpstr>3.1 Attraverso l’algebra</vt:lpstr>
      <vt:lpstr>Un esempio</vt:lpstr>
      <vt:lpstr>3.2 Con i grafici</vt:lpstr>
      <vt:lpstr>3.2 Con i grafici</vt:lpstr>
      <vt:lpstr>3.2 Con i grafici</vt:lpstr>
      <vt:lpstr>3.2 Con i grafici</vt:lpstr>
      <vt:lpstr>3.2 Con i grafici</vt:lpstr>
      <vt:lpstr>Un esempio</vt:lpstr>
      <vt:lpstr>Un esempio</vt:lpstr>
      <vt:lpstr>Un esempio</vt:lpstr>
      <vt:lpstr>3.3 A parole</vt:lpstr>
      <vt:lpstr>3.4 Quanto impiega la produzione ad aggiustarsi?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5. Il governo è davvero onnipotente? Un avvertimento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Utente</cp:lastModifiedBy>
  <cp:revision>90</cp:revision>
  <dcterms:created xsi:type="dcterms:W3CDTF">2014-07-28T14:21:47Z</dcterms:created>
  <dcterms:modified xsi:type="dcterms:W3CDTF">2021-10-11T12:13:13Z</dcterms:modified>
</cp:coreProperties>
</file>