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307" r:id="rId3"/>
    <p:sldId id="266" r:id="rId4"/>
    <p:sldId id="265" r:id="rId5"/>
    <p:sldId id="267" r:id="rId6"/>
    <p:sldId id="268" r:id="rId7"/>
    <p:sldId id="269" r:id="rId8"/>
    <p:sldId id="262" r:id="rId9"/>
    <p:sldId id="263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3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70BFD-4D5E-4142-8153-4EEEFDA3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10" y="937550"/>
            <a:ext cx="10081549" cy="4823552"/>
          </a:xfrm>
        </p:spPr>
        <p:txBody>
          <a:bodyPr/>
          <a:lstStyle/>
          <a:p>
            <a:pPr algn="l"/>
            <a:r>
              <a:rPr lang="it-IT" sz="2400" dirty="0"/>
              <a:t>GEOGRAFIA STORICA DELL’ODIERNO FRIULI VENEZIA GIULIA </a:t>
            </a:r>
            <a:r>
              <a:rPr lang="it-IT" sz="2400" i="1" dirty="0"/>
              <a:t>LM 641</a:t>
            </a:r>
            <a:br>
              <a:rPr lang="it-IT" dirty="0"/>
            </a:br>
            <a:r>
              <a:rPr lang="it-IT" sz="6600" b="1" cap="small" dirty="0"/>
              <a:t>La costruzione dell’odierno </a:t>
            </a:r>
            <a:br>
              <a:rPr lang="it-IT" sz="6600" b="1" cap="small" dirty="0"/>
            </a:br>
            <a:r>
              <a:rPr lang="it-IT" sz="6600" b="1" cap="small" dirty="0"/>
              <a:t>Friuli Venezia Giulia</a:t>
            </a:r>
            <a:r>
              <a:rPr lang="it-IT" sz="6600" dirty="0"/>
              <a:t> </a:t>
            </a:r>
            <a:br>
              <a:rPr lang="it-IT" sz="6600" dirty="0"/>
            </a:br>
            <a:r>
              <a:rPr lang="it-IT" sz="1800" dirty="0"/>
              <a:t>A.A. 2021-2022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AAC26-B54F-254A-B891-B87959A0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08" y="5960962"/>
            <a:ext cx="7838742" cy="897038"/>
          </a:xfrm>
        </p:spPr>
        <p:txBody>
          <a:bodyPr/>
          <a:lstStyle/>
          <a:p>
            <a:pPr algn="l"/>
            <a:r>
              <a:rPr lang="it-IT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85108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D6306-2ED5-774C-AE60-AA28289F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130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AC8F283-F7DC-534D-8065-FAB10FB63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41" y="1027906"/>
            <a:ext cx="10891283" cy="5511790"/>
          </a:xfrm>
        </p:spPr>
      </p:pic>
    </p:spTree>
    <p:extLst>
      <p:ext uri="{BB962C8B-B14F-4D97-AF65-F5344CB8AC3E}">
        <p14:creationId xmlns:p14="http://schemas.microsoft.com/office/powerpoint/2010/main" val="246907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8996D-86C0-2A4C-934C-4D94B6AF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240"/>
            <a:ext cx="10058400" cy="1450757"/>
          </a:xfrm>
        </p:spPr>
        <p:txBody>
          <a:bodyPr>
            <a:normAutofit/>
          </a:bodyPr>
          <a:lstStyle/>
          <a:p>
            <a:pPr marL="0" indent="0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3E411A-8417-0744-BEBD-4A55A683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50" y="2052050"/>
            <a:ext cx="9906429" cy="33055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200" dirty="0"/>
              <a:t>Graziadio Isaia Ascoli</a:t>
            </a:r>
            <a:br>
              <a:rPr lang="it-IT" sz="3200" dirty="0"/>
            </a:br>
            <a:r>
              <a:rPr lang="it-IT" sz="3200" i="1" dirty="0"/>
              <a:t>Le </a:t>
            </a:r>
            <a:r>
              <a:rPr lang="it-IT" sz="3200" i="1" dirty="0" err="1"/>
              <a:t>Venezie</a:t>
            </a:r>
            <a:endParaRPr lang="it-IT" sz="3200" i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«L’Alleanza</a:t>
            </a:r>
            <a:r>
              <a:rPr lang="it-IT" i="1" dirty="0"/>
              <a:t>»</a:t>
            </a:r>
          </a:p>
          <a:p>
            <a:pPr marL="0" indent="0">
              <a:buNone/>
            </a:pPr>
            <a:r>
              <a:rPr lang="it-IT" dirty="0"/>
              <a:t>Domenica 23 agosto 1863</a:t>
            </a:r>
          </a:p>
          <a:p>
            <a:pPr marL="0" indent="0">
              <a:buNone/>
            </a:pPr>
            <a:r>
              <a:rPr lang="it-IT" dirty="0"/>
              <a:t>e</a:t>
            </a:r>
          </a:p>
          <a:p>
            <a:pPr marL="0" indent="0">
              <a:buNone/>
            </a:pPr>
            <a:r>
              <a:rPr lang="it-IT" dirty="0"/>
              <a:t>in «Museo di famiglia. Rivista illustrata», anno III, vol. I, n. 35</a:t>
            </a:r>
          </a:p>
          <a:p>
            <a:pPr marL="0" indent="0">
              <a:buNone/>
            </a:pPr>
            <a:r>
              <a:rPr lang="it-IT" dirty="0"/>
              <a:t>Domenica 30 agosto 1863,</a:t>
            </a:r>
          </a:p>
        </p:txBody>
      </p:sp>
    </p:spTree>
    <p:extLst>
      <p:ext uri="{BB962C8B-B14F-4D97-AF65-F5344CB8AC3E}">
        <p14:creationId xmlns:p14="http://schemas.microsoft.com/office/powerpoint/2010/main" val="57576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A6FCD-9FAA-3A45-9FF8-0CB648C8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086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FEB5DFB7-333B-474B-82CA-4E36BEEAE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76" y="1250066"/>
            <a:ext cx="3514166" cy="5073249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0775EA8-520F-C94A-8294-C8A8D35D2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71" y="1073336"/>
            <a:ext cx="3680749" cy="52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2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575A3C-2DBF-5D42-B8CD-E649987E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83" y="64286"/>
            <a:ext cx="10058400" cy="60203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C54A1B4-11EE-5041-B9E0-103F2CBE2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333" y="666325"/>
            <a:ext cx="9457406" cy="5714629"/>
          </a:xfrm>
        </p:spPr>
      </p:pic>
    </p:spTree>
    <p:extLst>
      <p:ext uri="{BB962C8B-B14F-4D97-AF65-F5344CB8AC3E}">
        <p14:creationId xmlns:p14="http://schemas.microsoft.com/office/powerpoint/2010/main" val="123088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9F487-3C09-9042-9A4C-2D3636CE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082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B5CE177-F5EA-DE4D-A07E-CD1657C46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53" y="1292358"/>
            <a:ext cx="10467735" cy="4145070"/>
          </a:xfrm>
        </p:spPr>
      </p:pic>
    </p:spTree>
    <p:extLst>
      <p:ext uri="{BB962C8B-B14F-4D97-AF65-F5344CB8AC3E}">
        <p14:creationId xmlns:p14="http://schemas.microsoft.com/office/powerpoint/2010/main" val="210294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21114E-9FA8-874B-A7E9-661BFCFE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59C0EEF-5EEB-B241-99F6-4E1B72DF3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559" y="136132"/>
            <a:ext cx="8405160" cy="6424809"/>
          </a:xfrm>
        </p:spPr>
      </p:pic>
    </p:spTree>
    <p:extLst>
      <p:ext uri="{BB962C8B-B14F-4D97-AF65-F5344CB8AC3E}">
        <p14:creationId xmlns:p14="http://schemas.microsoft.com/office/powerpoint/2010/main" val="402900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B9EA7-142A-EB4C-ADD5-67E30D2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2" y="1"/>
            <a:ext cx="10137108" cy="68258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EE60047-AFAF-3E45-ACE3-F3BBC33E0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40" y="148986"/>
            <a:ext cx="10023044" cy="6355986"/>
          </a:xfrm>
        </p:spPr>
      </p:pic>
    </p:spTree>
    <p:extLst>
      <p:ext uri="{BB962C8B-B14F-4D97-AF65-F5344CB8AC3E}">
        <p14:creationId xmlns:p14="http://schemas.microsoft.com/office/powerpoint/2010/main" val="405121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DC7E54-1D68-4C43-BD63-7C05C642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385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74D9EB9-CAB6-564A-B1C9-B8E98B166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095" y="288787"/>
            <a:ext cx="10593590" cy="3518704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F9F23068-1BE0-B64B-B059-E2AD42678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73" y="4242146"/>
            <a:ext cx="10613880" cy="1882169"/>
          </a:xfrm>
          <a:prstGeom prst="rect">
            <a:avLst/>
          </a:prstGeom>
        </p:spPr>
      </p:pic>
      <p:sp>
        <p:nvSpPr>
          <p:cNvPr id="3" name="Freccia destra 2">
            <a:extLst>
              <a:ext uri="{FF2B5EF4-FFF2-40B4-BE49-F238E27FC236}">
                <a16:creationId xmlns:a16="http://schemas.microsoft.com/office/drawing/2014/main" id="{9D641114-8BE3-CB42-8F04-937B4079FBE3}"/>
              </a:ext>
            </a:extLst>
          </p:cNvPr>
          <p:cNvSpPr/>
          <p:nvPr/>
        </p:nvSpPr>
        <p:spPr>
          <a:xfrm>
            <a:off x="370390" y="2002420"/>
            <a:ext cx="625033" cy="55558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0" dirty="0"/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76C2475A-E256-9F44-9A87-46462E5A8195}"/>
              </a:ext>
            </a:extLst>
          </p:cNvPr>
          <p:cNvSpPr/>
          <p:nvPr/>
        </p:nvSpPr>
        <p:spPr>
          <a:xfrm>
            <a:off x="370389" y="4905437"/>
            <a:ext cx="625033" cy="55558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9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3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r>
              <a:rPr lang="it-IT" sz="4000" b="1" dirty="0"/>
              <a:t>Il nome della cosa</a:t>
            </a:r>
          </a:p>
        </p:txBody>
      </p:sp>
    </p:spTree>
    <p:extLst>
      <p:ext uri="{BB962C8B-B14F-4D97-AF65-F5344CB8AC3E}">
        <p14:creationId xmlns:p14="http://schemas.microsoft.com/office/powerpoint/2010/main" val="32431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3F215C1-F5BF-594A-8077-D678D2014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38" y="1270000"/>
            <a:ext cx="6919298" cy="4562997"/>
          </a:xfrm>
        </p:spPr>
      </p:pic>
    </p:spTree>
    <p:extLst>
      <p:ext uri="{BB962C8B-B14F-4D97-AF65-F5344CB8AC3E}">
        <p14:creationId xmlns:p14="http://schemas.microsoft.com/office/powerpoint/2010/main" val="338643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B58E5C-5947-DE49-99D3-E454B8DD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2" y="509286"/>
            <a:ext cx="8773610" cy="61461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Articolo 116</a:t>
            </a:r>
            <a:endParaRPr lang="it-IT" sz="1900" dirty="0"/>
          </a:p>
          <a:p>
            <a:pPr marL="0" indent="0">
              <a:buNone/>
            </a:pPr>
            <a:r>
              <a:rPr lang="it-IT" sz="1900" i="1" dirty="0"/>
              <a:t>Versione originale:</a:t>
            </a:r>
          </a:p>
          <a:p>
            <a:r>
              <a:rPr lang="it-IT" sz="2600" dirty="0"/>
              <a:t>Alla Sicilia, alla Sardegna, al Trentino-Alto Adige, al Friuli-Venezia Giulia e alla Valle d’Aosta sono attribuite forme e condizioni particolari di autonomia secondo statuti speciali adottati con leggi costituzionali</a:t>
            </a:r>
          </a:p>
          <a:p>
            <a:endParaRPr lang="it-IT" sz="1900" dirty="0"/>
          </a:p>
          <a:p>
            <a:pPr marL="0" indent="0">
              <a:buNone/>
            </a:pPr>
            <a:r>
              <a:rPr lang="it-IT" sz="1900" i="1" dirty="0"/>
              <a:t>Versione odierna: </a:t>
            </a:r>
          </a:p>
          <a:p>
            <a:r>
              <a:rPr lang="it-IT" sz="2300" dirty="0"/>
              <a:t>Il Friuli Venezia Giulia [cfr. *], la Sardegna, la Sicilia, il Trentino-Alto Adige/Südtirol e la Valle d'Aosta/</a:t>
            </a:r>
            <a:r>
              <a:rPr lang="it-IT" sz="2300" dirty="0" err="1"/>
              <a:t>Vallée</a:t>
            </a:r>
            <a:r>
              <a:rPr lang="it-IT" sz="2300" dirty="0"/>
              <a:t> d'</a:t>
            </a:r>
            <a:r>
              <a:rPr lang="it-IT" sz="2300" dirty="0" err="1"/>
              <a:t>Aoste</a:t>
            </a:r>
            <a:r>
              <a:rPr lang="it-IT" sz="2300" dirty="0"/>
              <a:t> dispongono di forme e condizioni particolari di autonomia, secondo i rispettivi statuti speciali adottati con legge costituzionale.</a:t>
            </a:r>
          </a:p>
          <a:p>
            <a:r>
              <a:rPr lang="it-IT" sz="2300" dirty="0"/>
              <a:t>La Regione Trentino-Alto Adige/Südtirol è costituita dalle Province autonome di Trento e di Bolzano.</a:t>
            </a:r>
          </a:p>
          <a:p>
            <a:r>
              <a:rPr lang="it-IT" sz="2300" dirty="0"/>
              <a:t>Ulteriori forme e condizioni particolari di autonomia, concernenti le materie di cui al terzo comma dell'articolo 117 e le materie indicate dal secondo comma del medesimo articolo alle lettere </a:t>
            </a:r>
            <a:r>
              <a:rPr lang="it-IT" sz="2300" i="1" dirty="0"/>
              <a:t>l)</a:t>
            </a:r>
            <a:r>
              <a:rPr lang="it-IT" sz="2300" dirty="0"/>
              <a:t>, limitatamente all'organizzazione della giustizia di pace, </a:t>
            </a:r>
            <a:r>
              <a:rPr lang="it-IT" sz="2300" i="1" dirty="0" err="1"/>
              <a:t>n</a:t>
            </a:r>
            <a:r>
              <a:rPr lang="it-IT" sz="2300" i="1" dirty="0"/>
              <a:t>)</a:t>
            </a:r>
            <a:r>
              <a:rPr lang="it-IT" sz="2300" dirty="0"/>
              <a:t> e </a:t>
            </a:r>
            <a:r>
              <a:rPr lang="it-IT" sz="2300" i="1" dirty="0" err="1"/>
              <a:t>s</a:t>
            </a:r>
            <a:r>
              <a:rPr lang="it-IT" sz="2300" i="1" dirty="0"/>
              <a:t>)</a:t>
            </a:r>
            <a:r>
              <a:rPr lang="it-IT" sz="2300" dirty="0"/>
              <a:t>, possono essere attribuite ad altre Regioni, con legge dello Stato, su iniziativa della Regione interessata, sentiti gli enti locali, nel rispetto dei princìpi di cui all'articolo 119. La legge è approvata dalle Camere a maggioranza assoluta dei componenti, sulla base di intesa fra lo Stato e la Regione interessata.</a:t>
            </a:r>
          </a:p>
          <a:p>
            <a:endParaRPr lang="it-IT" sz="2300" dirty="0"/>
          </a:p>
          <a:p>
            <a:r>
              <a:rPr lang="it-IT" sz="2300" dirty="0"/>
              <a:t>*: Alla Regione del Friuli-Venezia Giulia, di cui all’articolo 116, si applicano provvisoriamente le norme generali del Titolo V della parte seconda, ferma restando la tutela delle minoranze linguistiche in conformità con l’articolo 6. </a:t>
            </a:r>
          </a:p>
        </p:txBody>
      </p:sp>
    </p:spTree>
    <p:extLst>
      <p:ext uri="{BB962C8B-B14F-4D97-AF65-F5344CB8AC3E}">
        <p14:creationId xmlns:p14="http://schemas.microsoft.com/office/powerpoint/2010/main" val="309621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00742C-9EEC-D840-823A-01040A81D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34" y="771646"/>
            <a:ext cx="8617137" cy="5698602"/>
          </a:xfrm>
        </p:spPr>
        <p:txBody>
          <a:bodyPr>
            <a:normAutofit/>
          </a:bodyPr>
          <a:lstStyle/>
          <a:p>
            <a:r>
              <a:rPr lang="it-IT" dirty="0"/>
              <a:t>Elenco delle regioni elaborato dalla commissione dei 75, </a:t>
            </a:r>
          </a:p>
          <a:p>
            <a:pPr marL="0" indent="0">
              <a:buNone/>
            </a:pPr>
            <a:r>
              <a:rPr lang="it-IT" dirty="0"/>
              <a:t>	seconda sottocommissione </a:t>
            </a:r>
            <a:r>
              <a:rPr lang="it-IT" i="1" dirty="0"/>
              <a:t>Ordinamento costituzionale della Repubblica</a:t>
            </a:r>
          </a:p>
          <a:p>
            <a:r>
              <a:rPr lang="it-IT" dirty="0"/>
              <a:t> proposta votata a giugno 1947</a:t>
            </a:r>
          </a:p>
          <a:p>
            <a:r>
              <a:rPr lang="it-IT" dirty="0"/>
              <a:t>Testo Costituzione votato fra marzo e dicembre 1947. In vigore dal 1/1.1948.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«Regioni storico tradizionali di cui alle pubblicazioni ufficiali statistiche»</a:t>
            </a:r>
          </a:p>
          <a:p>
            <a:r>
              <a:rPr lang="it-IT" dirty="0"/>
              <a:t>Trattino come indicatore di unione di due parti distinte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«Regione Friulana» </a:t>
            </a:r>
            <a:r>
              <a:rPr lang="it-IT" dirty="0">
                <a:sym typeface="Wingdings" pitchFamily="2" charset="2"/>
              </a:rPr>
              <a:t> Tiziano Tessitori, DC, Udine</a:t>
            </a:r>
            <a:endParaRPr lang="it-IT" dirty="0"/>
          </a:p>
          <a:p>
            <a:r>
              <a:rPr lang="it-IT" dirty="0"/>
              <a:t>«Regione Giulio Friulana e Zara» </a:t>
            </a:r>
            <a:r>
              <a:rPr lang="it-IT" dirty="0">
                <a:sym typeface="Wingdings" pitchFamily="2" charset="2"/>
              </a:rPr>
              <a:t> Fausto Pecorari, DC, Trieste</a:t>
            </a:r>
            <a:endParaRPr lang="it-IT" dirty="0"/>
          </a:p>
          <a:p>
            <a:r>
              <a:rPr lang="it-IT" dirty="0"/>
              <a:t>«Friuli – Venezia Giulia»  </a:t>
            </a:r>
            <a:r>
              <a:rPr lang="it-IT" dirty="0">
                <a:sym typeface="Wingdings" pitchFamily="2" charset="2"/>
              </a:rPr>
              <a:t> Giovanni Uberti, DC, Verona</a:t>
            </a:r>
          </a:p>
          <a:p>
            <a:r>
              <a:rPr lang="it-IT" dirty="0">
                <a:sym typeface="Wingdings" pitchFamily="2" charset="2"/>
              </a:rPr>
              <a:t>Tessitori: «nell’indicare questa nuova regione dello Stato italiano, diciamo Venezia Giulia, ciascuno avverte e sente come questo nome abbia, dal punto di vista nazionale, quel significato che è nell’animo di tutti gli italiani»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059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20415-D63F-0345-853D-C88FA1AC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Friuli e Venezia Giulia. </a:t>
            </a:r>
            <a:br>
              <a:rPr lang="it-IT" dirty="0"/>
            </a:br>
            <a:r>
              <a:rPr lang="it-IT" dirty="0"/>
              <a:t>Una questione di nomi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EF9A0-A737-684D-A5D0-7F9F9557B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nome Friuli è</a:t>
            </a:r>
            <a:r>
              <a:rPr lang="it-IT" i="1" dirty="0"/>
              <a:t> </a:t>
            </a:r>
            <a:r>
              <a:rPr lang="it-IT" dirty="0"/>
              <a:t>di origine romana e deriva dalla città di </a:t>
            </a:r>
            <a:r>
              <a:rPr lang="it-IT" i="1" dirty="0"/>
              <a:t>Forum </a:t>
            </a:r>
            <a:r>
              <a:rPr lang="it-IT" i="1" dirty="0" err="1"/>
              <a:t>Iulii</a:t>
            </a:r>
            <a:r>
              <a:rPr lang="it-IT" dirty="0"/>
              <a:t> (oggi Cividale), fondata da Giulio Cesare verso la metà del I sec. a.C. e divenuta il capoluogo della regione </a:t>
            </a:r>
            <a:r>
              <a:rPr lang="it-IT" i="1" dirty="0" err="1"/>
              <a:t>Venetia</a:t>
            </a:r>
            <a:r>
              <a:rPr lang="it-IT" i="1" dirty="0"/>
              <a:t> et </a:t>
            </a:r>
            <a:r>
              <a:rPr lang="it-IT" i="1" dirty="0" err="1"/>
              <a:t>Histria</a:t>
            </a:r>
            <a:r>
              <a:rPr lang="it-IT" dirty="0"/>
              <a:t> dopo la distruzione di Aquileia (452), grazie alla sua posizione pedemontana più appartata, ma più sicura. </a:t>
            </a:r>
          </a:p>
          <a:p>
            <a:r>
              <a:rPr lang="it-IT" dirty="0"/>
              <a:t>In epoca successiva questo nome, contrattosi nella forma attuale, fu esteso a tutta l’area sulla quale la città, sotto controllo longobardo, esercitava la sua giurisdizione. Come capitale prima del ducato, poi della marca e infine della contea del Friuli, la città assunse quello di </a:t>
            </a:r>
            <a:r>
              <a:rPr lang="it-IT" i="1" dirty="0" err="1"/>
              <a:t>Civitas</a:t>
            </a:r>
            <a:r>
              <a:rPr lang="it-IT" i="1" dirty="0"/>
              <a:t> </a:t>
            </a:r>
            <a:r>
              <a:rPr lang="it-IT" i="1" dirty="0" err="1"/>
              <a:t>Austriae</a:t>
            </a:r>
            <a:r>
              <a:rPr lang="it-IT" i="1" dirty="0"/>
              <a:t> </a:t>
            </a:r>
            <a:r>
              <a:rPr lang="it-IT" dirty="0"/>
              <a:t>(da cui Cividale), ossia di «città dell’Oriente».</a:t>
            </a:r>
          </a:p>
          <a:p>
            <a:r>
              <a:rPr lang="it-IT" dirty="0"/>
              <a:t> A partire dalla fase successiva la denominazione venne utilizzata per definire la Patria del Friuli, compresa tra i fiumi Livenza a ovest e </a:t>
            </a:r>
            <a:r>
              <a:rPr lang="it-IT" dirty="0" err="1"/>
              <a:t>Timavo</a:t>
            </a:r>
            <a:r>
              <a:rPr lang="it-IT" dirty="0"/>
              <a:t> a est, parte del Patriarcato di Aquileia, i cui confini erano molto più ampi.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589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D08A88-1A67-9845-AA26-6BBDFD02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Friuli e Venezia Giulia. </a:t>
            </a:r>
            <a:br>
              <a:rPr lang="it-IT" dirty="0"/>
            </a:br>
            <a:r>
              <a:rPr lang="it-IT" dirty="0"/>
              <a:t>Una questione di nomi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E4331B-DA81-6549-B758-7A00E870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7076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L’indicazione Venezia Giulia</a:t>
            </a:r>
            <a:r>
              <a:rPr lang="it-IT" i="1" dirty="0"/>
              <a:t> </a:t>
            </a:r>
            <a:r>
              <a:rPr lang="it-IT" dirty="0"/>
              <a:t>fu proposta per la prima volta dal glottologo Graziadio Isaia Ascoli in un articolo intitolato “Le </a:t>
            </a:r>
            <a:r>
              <a:rPr lang="it-IT" dirty="0" err="1"/>
              <a:t>Venezie</a:t>
            </a:r>
            <a:r>
              <a:rPr lang="it-IT" dirty="0"/>
              <a:t>”, pubblicato a Milano nel 1863. Con esso l’autore proponeva di distinguere nello spazio a nordest della futura Italia, una </a:t>
            </a:r>
            <a:r>
              <a:rPr lang="it-IT" i="1" dirty="0"/>
              <a:t>Venezia propria</a:t>
            </a:r>
            <a:r>
              <a:rPr lang="it-IT" dirty="0"/>
              <a:t>, una </a:t>
            </a:r>
            <a:r>
              <a:rPr lang="it-IT" i="1" dirty="0"/>
              <a:t>Venezia Tridentina</a:t>
            </a:r>
            <a:r>
              <a:rPr lang="it-IT" dirty="0"/>
              <a:t>, e una </a:t>
            </a:r>
            <a:r>
              <a:rPr lang="it-IT" i="1" dirty="0"/>
              <a:t>Venezia Giulia</a:t>
            </a:r>
            <a:r>
              <a:rPr lang="it-IT" dirty="0"/>
              <a:t> “ovvero la provincia che fra la Venezia propria e le Alpi Giulie e il mare rinserra Gorizia e Trieste e l’Istria”. </a:t>
            </a:r>
          </a:p>
          <a:p>
            <a:r>
              <a:rPr lang="it-IT" dirty="0"/>
              <a:t>La conoscenza della regione più orientale impedisce a Ascoli di essere preciso nell’indicare i confini dell’area, limitandosi a affermare quelli occidentali, cioè dove finiva la Venezia propria, ovvero il Friuli. </a:t>
            </a:r>
          </a:p>
          <a:p>
            <a:r>
              <a:rPr lang="it-IT" dirty="0"/>
              <a:t>Tale denominazione rimane sommessa fino alla prima guerra mondiale</a:t>
            </a:r>
          </a:p>
          <a:p>
            <a:r>
              <a:rPr lang="it-IT" dirty="0"/>
              <a:t>negli spazi sloveni del territorio si usa la definizione di Litorale sloveno (</a:t>
            </a:r>
            <a:r>
              <a:rPr lang="it-IT" i="1" dirty="0" err="1"/>
              <a:t>Slovensko</a:t>
            </a:r>
            <a:r>
              <a:rPr lang="it-IT" i="1" dirty="0"/>
              <a:t> </a:t>
            </a:r>
            <a:r>
              <a:rPr lang="it-IT" i="1" dirty="0" err="1"/>
              <a:t>Primorje</a:t>
            </a:r>
            <a:r>
              <a:rPr lang="it-IT" dirty="0"/>
              <a:t>) proprio per evitare l’identificazione degli abitanti con il solo gruppo italiano. </a:t>
            </a:r>
          </a:p>
          <a:p>
            <a:r>
              <a:rPr lang="it-IT" dirty="0"/>
              <a:t>Alla fine del conflitto con Venezia Giulia si identifica l’insieme delle province annesse al confine orientale e nel 1924 con lo stesso nome viene definita la circoscrizione elettorale che andava da Forni Avoltri, la punta a nordovest della montagna friulana, fino a capo </a:t>
            </a:r>
            <a:r>
              <a:rPr lang="it-IT" dirty="0" err="1"/>
              <a:t>Promontore</a:t>
            </a:r>
            <a:r>
              <a:rPr lang="it-IT" dirty="0"/>
              <a:t>, il vertice meridionale dell’Istria.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819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017378-47AA-F049-85FD-213BC885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D5F69-84F1-384A-920F-EA220B99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10478346" cy="3486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Giuseppe Mazzini</a:t>
            </a:r>
            <a:br>
              <a:rPr lang="it-IT" sz="3200" dirty="0"/>
            </a:br>
            <a:endParaRPr lang="it-IT" sz="3200" dirty="0"/>
          </a:p>
          <a:p>
            <a:pPr marL="0" indent="0">
              <a:buNone/>
            </a:pPr>
            <a:r>
              <a:rPr lang="it-IT" sz="3200" i="1" dirty="0"/>
              <a:t>Unità Italiana</a:t>
            </a:r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r>
              <a:rPr lang="it-IT" dirty="0"/>
              <a:t>25 agosto 1866</a:t>
            </a:r>
          </a:p>
          <a:p>
            <a:pPr marL="0" indent="0">
              <a:buNone/>
            </a:pPr>
            <a:r>
              <a:rPr lang="it-IT" dirty="0"/>
              <a:t>Ora in </a:t>
            </a:r>
            <a:r>
              <a:rPr lang="it-IT" i="1" dirty="0"/>
              <a:t>Scritti politici editi e inediti, </a:t>
            </a:r>
            <a:r>
              <a:rPr lang="it-IT" dirty="0"/>
              <a:t>Imola, Galeati, 1940, vol.86, p.18</a:t>
            </a:r>
          </a:p>
        </p:txBody>
      </p:sp>
    </p:spTree>
    <p:extLst>
      <p:ext uri="{BB962C8B-B14F-4D97-AF65-F5344CB8AC3E}">
        <p14:creationId xmlns:p14="http://schemas.microsoft.com/office/powerpoint/2010/main" val="216379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B652CE-1E44-924F-9ECB-73C27539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704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301D791-8668-6940-AE43-E381D2C95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0" y="1001131"/>
            <a:ext cx="11131130" cy="4901958"/>
          </a:xfrm>
        </p:spPr>
      </p:pic>
    </p:spTree>
    <p:extLst>
      <p:ext uri="{BB962C8B-B14F-4D97-AF65-F5344CB8AC3E}">
        <p14:creationId xmlns:p14="http://schemas.microsoft.com/office/powerpoint/2010/main" val="128704750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870</Words>
  <Application>Microsoft Macintosh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Wingdings</vt:lpstr>
      <vt:lpstr>Wingdings 3</vt:lpstr>
      <vt:lpstr>Sfaccettatura</vt:lpstr>
      <vt:lpstr>GEOGRAFIA STORICA DELL’ODIERNO FRIULI VENEZIA GIULIA LM 641 La costruzione dell’odierno  Friuli Venezia Giulia  A.A. 2021-2022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Friuli e Venezia Giulia.  Una questione di nomi</vt:lpstr>
      <vt:lpstr>Friuli e Venezia Giulia.  Una questione di nomi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LM 641 La costruzione dell’odierno  Friuli Venezia Giulia  A.A. 2021-2022 </dc:title>
  <dc:subject/>
  <dc:creator>sergio zilli</dc:creator>
  <cp:keywords/>
  <dc:description/>
  <cp:lastModifiedBy>sergio zilli</cp:lastModifiedBy>
  <cp:revision>29</cp:revision>
  <dcterms:created xsi:type="dcterms:W3CDTF">2021-10-05T10:44:53Z</dcterms:created>
  <dcterms:modified xsi:type="dcterms:W3CDTF">2021-10-13T09:02:43Z</dcterms:modified>
  <cp:category/>
</cp:coreProperties>
</file>