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73" autoAdjust="0"/>
  </p:normalViewPr>
  <p:slideViewPr>
    <p:cSldViewPr>
      <p:cViewPr>
        <p:scale>
          <a:sx n="72" d="100"/>
          <a:sy n="72" d="100"/>
        </p:scale>
        <p:origin x="-124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8AD7D-F295-43C6-BA87-67A0200D3C36}" type="datetimeFigureOut">
              <a:rPr lang="it-IT" smtClean="0"/>
              <a:pPr/>
              <a:t>18/10/2021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B7E38F-3BA1-4C01-877B-84BC49B9159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02297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FC748-6110-495D-82E4-A352E0A24456}" type="datetimeFigureOut">
              <a:rPr lang="it-IT" smtClean="0"/>
              <a:pPr/>
              <a:t>18/10/2021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29A9F0-15F3-43FD-A34E-DB71226D0F5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20060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Minore</a:t>
            </a:r>
            <a:r>
              <a:rPr lang="it-IT" baseline="0" dirty="0" smtClean="0"/>
              <a:t> è il tasso di interesse, i, maggiore sarà la quantità di moneta, M, che le persone vogliono detenere.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9A9F0-15F3-43FD-A34E-DB71226D0F5D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5066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Perché</a:t>
            </a:r>
            <a:r>
              <a:rPr lang="it-IT" baseline="0" dirty="0" smtClean="0"/>
              <a:t> accade questo? In corrispondenza del tasso di interesse iniziale, la domanda di moneta eccede l’offerta di moneta. Per indurre gli individui a tenere una quantità inferiore di moneta, e ristabilire l’equilibrio, è necessario che il tasso di interesse aumenti.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9A9F0-15F3-43FD-A34E-DB71226D0F5D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2772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Un aumento</a:t>
            </a:r>
            <a:r>
              <a:rPr lang="it-IT" baseline="0" dirty="0" smtClean="0"/>
              <a:t> dell’offerta di moneta provoca una riduzione del tasso di interesse. La riduzione del tasso di interesse fa aumentare la domanda di moneta, in modo da uguagliare la nuova – maggiore – offerta di moneta.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9A9F0-15F3-43FD-A34E-DB71226D0F5D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4252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VEDI PAGINA</a:t>
            </a:r>
            <a:r>
              <a:rPr lang="it-IT" baseline="0" dirty="0" smtClean="0"/>
              <a:t> 121 IN BASSO.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9A9F0-15F3-43FD-A34E-DB71226D0F5D}" type="slidenum">
              <a:rPr lang="it-IT" smtClean="0"/>
              <a:pPr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574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29A9F0-15F3-43FD-A34E-DB71226D0F5D}" type="slidenum">
              <a:rPr lang="it-IT" smtClean="0"/>
              <a:pPr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4274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29A9F0-15F3-43FD-A34E-DB71226D0F5D}" type="slidenum">
              <a:rPr lang="it-IT" smtClean="0"/>
              <a:pPr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5902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0" y="-99392"/>
            <a:ext cx="9144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Blanchard O.,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Amighini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A., Giavazzi F.</a:t>
            </a: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, «</a:t>
            </a:r>
            <a:r>
              <a:rPr lang="it-IT" sz="1200" dirty="0">
                <a:latin typeface="+mn-lt"/>
              </a:rPr>
              <a:t>Macroeconomia</a:t>
            </a: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» Il Mulino, 2020</a:t>
            </a:r>
            <a:b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</a:b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Capitolo IV. I mercati finanziari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0ADEAF0-022F-4EA3-B9C3-152B5E5A67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Capitolo IV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7750344B-B07C-4779-8DEB-07677193C1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I mercati finanziari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D27A9C00-8EB5-4016-A2C1-6549C82D6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910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98793D17-95C6-45C0-B31D-B8D8FC81F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9228"/>
            <a:ext cx="9144000" cy="1143000"/>
          </a:xfrm>
        </p:spPr>
        <p:txBody>
          <a:bodyPr/>
          <a:lstStyle/>
          <a:p>
            <a:r>
              <a:rPr lang="it-IT" sz="3200" dirty="0"/>
              <a:t>2.2 Politica monetaria e operazioni di mercato aperto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BEB1EBF5-A099-4EB6-A3B0-3F6C5D6CA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1715550"/>
            <a:ext cx="756084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altLang="it-IT" sz="2400" dirty="0"/>
              <a:t>Operazione di mercato aperta </a:t>
            </a:r>
            <a:r>
              <a:rPr lang="it-IT" altLang="it-IT" sz="2400" i="1" dirty="0"/>
              <a:t>espansiva</a:t>
            </a:r>
            <a:r>
              <a:rPr lang="it-IT" altLang="it-IT" sz="2400" dirty="0"/>
              <a:t>: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altLang="it-IT" sz="2400" dirty="0"/>
              <a:t>	la banca centrale </a:t>
            </a:r>
            <a:r>
              <a:rPr lang="it-IT" altLang="it-IT" sz="2400" i="1" dirty="0"/>
              <a:t>acquista</a:t>
            </a:r>
            <a:r>
              <a:rPr lang="it-IT" altLang="it-IT" sz="2400" dirty="0"/>
              <a:t> titoli, pagandoli con moneta. La moneta in circolazione nell’economia aumenta.</a:t>
            </a:r>
          </a:p>
          <a:p>
            <a:pPr>
              <a:lnSpc>
                <a:spcPct val="90000"/>
              </a:lnSpc>
              <a:buFontTx/>
              <a:buNone/>
            </a:pPr>
            <a:endParaRPr lang="it-IT" altLang="it-IT" sz="2400" dirty="0"/>
          </a:p>
          <a:p>
            <a:pPr>
              <a:lnSpc>
                <a:spcPct val="90000"/>
              </a:lnSpc>
            </a:pPr>
            <a:r>
              <a:rPr lang="it-IT" altLang="it-IT" sz="2400" dirty="0"/>
              <a:t>Operazione di mercato aperto </a:t>
            </a:r>
            <a:r>
              <a:rPr lang="it-IT" altLang="it-IT" sz="2400" i="1" dirty="0"/>
              <a:t>restrittiva</a:t>
            </a:r>
            <a:r>
              <a:rPr lang="it-IT" altLang="it-IT" sz="2400" dirty="0"/>
              <a:t>: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altLang="it-IT" sz="2400" dirty="0"/>
              <a:t>	la banca centrale </a:t>
            </a:r>
            <a:r>
              <a:rPr lang="it-IT" altLang="it-IT" sz="2400" i="1" dirty="0"/>
              <a:t>vende</a:t>
            </a:r>
            <a:r>
              <a:rPr lang="it-IT" altLang="it-IT" sz="2400" dirty="0"/>
              <a:t> titoli, ricevendo moneta. La moneta in circolazione nell’economia diminuisce.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ACDE34EF-7CEA-4432-AECF-AE3B514FF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303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98793D17-95C6-45C0-B31D-B8D8FC81F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7808"/>
            <a:ext cx="9144000" cy="1143000"/>
          </a:xfrm>
        </p:spPr>
        <p:txBody>
          <a:bodyPr/>
          <a:lstStyle/>
          <a:p>
            <a:r>
              <a:rPr lang="it-IT" sz="3200" dirty="0"/>
              <a:t>2.2 Politica monetaria e operazioni di mercato aperto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BEB1EBF5-A099-4EB6-A3B0-3F6C5D6CA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196752"/>
            <a:ext cx="8507288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it-IT" sz="2400" dirty="0"/>
              <a:t>Nel mercato dei titoli si determina il prezzo dei titoli, non il tasso di interesse.  Tuttavia, esiste sempre una relazione tra il prezzo di un titolo e il tasso di interesse che paga. </a:t>
            </a:r>
          </a:p>
          <a:p>
            <a:pPr>
              <a:spcBef>
                <a:spcPts val="0"/>
              </a:spcBef>
              <a:defRPr/>
            </a:pPr>
            <a:endParaRPr lang="it-IT" sz="2400" dirty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it-IT" sz="2400" dirty="0"/>
              <a:t>Consideriamo titoli annuali, con prezzo corrente </a:t>
            </a:r>
            <a:r>
              <a:rPr lang="it-IT" sz="2400" i="1" dirty="0"/>
              <a:t>€P</a:t>
            </a:r>
            <a:r>
              <a:rPr lang="it-IT" sz="2400" i="1" baseline="-25000" dirty="0"/>
              <a:t>T</a:t>
            </a:r>
            <a:r>
              <a:rPr lang="it-IT" sz="2400" dirty="0"/>
              <a:t>, rimborso alla scadenza pari a 100€ e che </a:t>
            </a:r>
            <a:r>
              <a:rPr lang="it-IT" sz="2400" i="1" dirty="0"/>
              <a:t>non paghino alcuna cedola</a:t>
            </a:r>
            <a:r>
              <a:rPr lang="it-IT" sz="2400" dirty="0"/>
              <a:t>. Il tasso di interesse pagato dal titolo è dato da:	</a:t>
            </a:r>
          </a:p>
          <a:p>
            <a:pPr>
              <a:spcBef>
                <a:spcPts val="0"/>
              </a:spcBef>
              <a:defRPr/>
            </a:pPr>
            <a:endParaRPr lang="it-IT" sz="2400" dirty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it-IT" sz="2400" dirty="0"/>
              <a:t>	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it-IT" sz="2400" dirty="0"/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it-IT" sz="2400" i="1" dirty="0">
                <a:solidFill>
                  <a:srgbClr val="FF0000"/>
                </a:solidFill>
              </a:rPr>
              <a:t>Quanto più elevato è il prezzo del titolo, tanto minore sarà il tasso di interesse pagato dal titolo stesso.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ACDE34EF-7CEA-4432-AECF-AE3B514FF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11</a:t>
            </a:fld>
            <a:endParaRPr lang="it-IT"/>
          </a:p>
        </p:txBody>
      </p:sp>
      <p:graphicFrame>
        <p:nvGraphicFramePr>
          <p:cNvPr id="5" name="Object 7">
            <a:extLst>
              <a:ext uri="{FF2B5EF4-FFF2-40B4-BE49-F238E27FC236}">
                <a16:creationId xmlns="" xmlns:a16="http://schemas.microsoft.com/office/drawing/2014/main" id="{4EABF039-98F4-46E8-AB69-495D3AF6E5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3263986"/>
              </p:ext>
            </p:extLst>
          </p:nvPr>
        </p:nvGraphicFramePr>
        <p:xfrm>
          <a:off x="3497870" y="4005064"/>
          <a:ext cx="2148259" cy="732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1" name="Equation" r:id="rId3" imgW="939392" imgH="431613" progId="Equation.DSMT4">
                  <p:embed/>
                </p:oleObj>
              </mc:Choice>
              <mc:Fallback>
                <p:oleObj name="Equation" r:id="rId3" imgW="939392" imgH="431613" progId="Equation.DSMT4">
                  <p:embed/>
                  <p:pic>
                    <p:nvPicPr>
                      <p:cNvPr id="20487" name="Object 7">
                        <a:extLst>
                          <a:ext uri="{FF2B5EF4-FFF2-40B4-BE49-F238E27FC236}">
                            <a16:creationId xmlns="" xmlns:a16="http://schemas.microsoft.com/office/drawing/2014/main" id="{424BC9C6-BE7F-4A00-A835-6FA6EA85DC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7870" y="4005064"/>
                        <a:ext cx="2148259" cy="732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636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98793D17-95C6-45C0-B31D-B8D8FC81F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29816"/>
            <a:ext cx="9143999" cy="1143000"/>
          </a:xfrm>
        </p:spPr>
        <p:txBody>
          <a:bodyPr/>
          <a:lstStyle/>
          <a:p>
            <a:r>
              <a:rPr lang="it-IT" sz="3200" dirty="0"/>
              <a:t>2.2 Politica monetaria e operazioni di mercato aperto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BEB1EBF5-A099-4EB6-A3B0-3F6C5D6CA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3" y="1954029"/>
            <a:ext cx="8064895" cy="452596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it-IT" sz="2400" dirty="0"/>
              <a:t>Allo stesso modo, conoscendo il tasso di interesse si può risalire al prezzo del titolo manipolando la formula precedente:</a:t>
            </a:r>
          </a:p>
          <a:p>
            <a:pPr>
              <a:defRPr/>
            </a:pPr>
            <a:endParaRPr lang="it-IT" sz="2400" dirty="0"/>
          </a:p>
          <a:p>
            <a:pPr>
              <a:defRPr/>
            </a:pPr>
            <a:endParaRPr lang="it-IT" sz="2400" dirty="0"/>
          </a:p>
          <a:p>
            <a:pPr marL="0" indent="0" algn="ctr">
              <a:buNone/>
              <a:defRPr/>
            </a:pPr>
            <a:r>
              <a:rPr lang="it-IT" sz="2400" i="1" dirty="0">
                <a:solidFill>
                  <a:srgbClr val="FF0000"/>
                </a:solidFill>
              </a:rPr>
              <a:t>Se il tasso di interesse è positivo, il prezzo del titolo è inferiore al valore di rimborso.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ACDE34EF-7CEA-4432-AECF-AE3B514FF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12</a:t>
            </a:fld>
            <a:endParaRPr lang="it-IT"/>
          </a:p>
        </p:txBody>
      </p:sp>
      <p:graphicFrame>
        <p:nvGraphicFramePr>
          <p:cNvPr id="6" name="Object 3">
            <a:extLst>
              <a:ext uri="{FF2B5EF4-FFF2-40B4-BE49-F238E27FC236}">
                <a16:creationId xmlns="" xmlns:a16="http://schemas.microsoft.com/office/drawing/2014/main" id="{EAB64F96-8BAB-4EBD-AF6E-CF40A8D0D6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9640053"/>
              </p:ext>
            </p:extLst>
          </p:nvPr>
        </p:nvGraphicFramePr>
        <p:xfrm>
          <a:off x="3640460" y="2780928"/>
          <a:ext cx="1863080" cy="810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5" name="Equation" r:id="rId3" imgW="748975" imgH="393529" progId="Equation.DSMT4">
                  <p:embed/>
                </p:oleObj>
              </mc:Choice>
              <mc:Fallback>
                <p:oleObj name="Equation" r:id="rId3" imgW="748975" imgH="393529" progId="Equation.DSMT4">
                  <p:embed/>
                  <p:pic>
                    <p:nvPicPr>
                      <p:cNvPr id="53251" name="Object 3">
                        <a:extLst>
                          <a:ext uri="{FF2B5EF4-FFF2-40B4-BE49-F238E27FC236}">
                            <a16:creationId xmlns="" xmlns:a16="http://schemas.microsoft.com/office/drawing/2014/main" id="{A4D62882-1A1A-4EC9-8A43-2485698B35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0460" y="2780928"/>
                        <a:ext cx="1863080" cy="8101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17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98793D17-95C6-45C0-B31D-B8D8FC81F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29816"/>
            <a:ext cx="9144000" cy="1143000"/>
          </a:xfrm>
        </p:spPr>
        <p:txBody>
          <a:bodyPr/>
          <a:lstStyle/>
          <a:p>
            <a:r>
              <a:rPr lang="it-IT" sz="3200" dirty="0"/>
              <a:t>2.2 Politica monetaria e operazioni di mercato aperto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BEB1EBF5-A099-4EB6-A3B0-3F6C5D6CA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452596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it-IT" sz="2400" dirty="0"/>
              <a:t>Finora il modello ipotizza che la banca centrale scelga l’offerta di moneta, lasciando il tasso di interesse libero di aggiustarsi.</a:t>
            </a:r>
          </a:p>
          <a:p>
            <a:pPr marL="0" indent="0">
              <a:buNone/>
              <a:defRPr/>
            </a:pPr>
            <a:r>
              <a:rPr lang="it-IT" sz="2400" dirty="0">
                <a:solidFill>
                  <a:srgbClr val="FF0000"/>
                </a:solidFill>
              </a:rPr>
              <a:t>Si può alternativamente pensare che la banca centrale scelga il tasso di interesse e aggiusti di conseguenza l’offerta di moneta.</a:t>
            </a:r>
          </a:p>
          <a:p>
            <a:pPr marL="0" indent="0">
              <a:buNone/>
              <a:defRPr/>
            </a:pPr>
            <a:r>
              <a:rPr lang="it-IT" sz="2400" dirty="0"/>
              <a:t>I notiziari difatti non dichiarano:</a:t>
            </a:r>
            <a:r>
              <a:rPr lang="it-IT" altLang="it-IT" sz="2400" dirty="0"/>
              <a:t> “</a:t>
            </a:r>
            <a:r>
              <a:rPr lang="it-IT" altLang="it-IT" sz="2400" i="1" dirty="0"/>
              <a:t>La banca centrale ha deciso di aumentare l’offerta di moneta</a:t>
            </a:r>
            <a:r>
              <a:rPr lang="it-IT" altLang="it-IT" sz="2400" dirty="0"/>
              <a:t>”; ma piuttosto “</a:t>
            </a:r>
            <a:r>
              <a:rPr lang="it-IT" altLang="it-IT" sz="2400" i="1" dirty="0"/>
              <a:t>la banca centrale ha deciso di tagliare i tassi di interesse</a:t>
            </a:r>
            <a:r>
              <a:rPr lang="it-IT" altLang="it-IT" sz="2400" dirty="0"/>
              <a:t>”.</a:t>
            </a:r>
            <a:endParaRPr lang="it-IT" sz="2400" dirty="0"/>
          </a:p>
          <a:p>
            <a:pPr marL="0" indent="0">
              <a:buNone/>
              <a:defRPr/>
            </a:pPr>
            <a:r>
              <a:rPr lang="it-IT" sz="2400" dirty="0"/>
              <a:t>Questa è infatti in realtà la modalità con la quale agiscono le banche centrali moderne come FED e BCE.</a:t>
            </a:r>
          </a:p>
          <a:p>
            <a:pPr marL="0" indent="0">
              <a:buNone/>
              <a:defRPr/>
            </a:pPr>
            <a:endParaRPr lang="it-IT" sz="2400" dirty="0"/>
          </a:p>
          <a:p>
            <a:pPr marL="0" indent="0">
              <a:buNone/>
              <a:defRPr/>
            </a:pPr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ACDE34EF-7CEA-4432-AECF-AE3B514FF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020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98793D17-95C6-45C0-B31D-B8D8FC81F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3. La determinazione del tasso di interesse (II)</a:t>
            </a:r>
            <a:br>
              <a:rPr lang="it-IT" sz="3200" dirty="0"/>
            </a:br>
            <a:r>
              <a:rPr lang="it-IT" sz="3200" dirty="0"/>
              <a:t>3.1 Che cosa fanno le banche?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BEB1EBF5-A099-4EB6-A3B0-3F6C5D6CA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552228"/>
            <a:ext cx="8964488" cy="452596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it-IT" sz="2400" dirty="0"/>
              <a:t>Gli intermediari finanziari sono istituzioni che ricevono fondi dagli individui e dalle imprese e li usano per accordare prestiti e acquistare titoli.</a:t>
            </a:r>
          </a:p>
          <a:p>
            <a:pPr marL="0" indent="0">
              <a:buNone/>
              <a:defRPr/>
            </a:pPr>
            <a:endParaRPr lang="it-IT" sz="2400" dirty="0"/>
          </a:p>
          <a:p>
            <a:pPr marL="0" indent="0">
              <a:buNone/>
              <a:defRPr/>
            </a:pPr>
            <a:r>
              <a:rPr lang="it-IT" sz="2400" dirty="0"/>
              <a:t>Le banche, una particolare tipologia di intermediari finanziari, ricevono fondi da individui e imprese che li depositano direttamente o li fanno depositare attraverso bonifici o assegni bancari. </a:t>
            </a:r>
            <a:r>
              <a:rPr lang="it-IT" sz="2400" dirty="0">
                <a:solidFill>
                  <a:srgbClr val="FF0000"/>
                </a:solidFill>
              </a:rPr>
              <a:t>Le loro passività sono quindi moneta (depositi di conto corrente)</a:t>
            </a:r>
            <a:r>
              <a:rPr lang="it-IT" sz="2400" dirty="0"/>
              <a:t>.</a:t>
            </a:r>
          </a:p>
          <a:p>
            <a:pPr marL="0" indent="0">
              <a:buNone/>
              <a:defRPr/>
            </a:pPr>
            <a:r>
              <a:rPr lang="it-IT" sz="2400" dirty="0">
                <a:solidFill>
                  <a:srgbClr val="FF0000"/>
                </a:solidFill>
              </a:rPr>
              <a:t>Le banche detengono parte dei fondi ricevuti sotto forma di riserve, acquistano titoli e concedono </a:t>
            </a:r>
            <a:r>
              <a:rPr lang="it-IT" sz="2400" dirty="0" smtClean="0">
                <a:solidFill>
                  <a:srgbClr val="FF0000"/>
                </a:solidFill>
              </a:rPr>
              <a:t>prestiti</a:t>
            </a:r>
            <a:r>
              <a:rPr lang="it-IT" sz="2400" dirty="0" smtClean="0"/>
              <a:t>.</a:t>
            </a:r>
            <a:endParaRPr lang="it-IT" sz="2400" dirty="0"/>
          </a:p>
          <a:p>
            <a:pPr marL="0" indent="0">
              <a:buNone/>
              <a:defRPr/>
            </a:pPr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ACDE34EF-7CEA-4432-AECF-AE3B514FF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021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98793D17-95C6-45C0-B31D-B8D8FC81F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3.1 Che cosa fanno le banche?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BEB1EBF5-A099-4EB6-A3B0-3F6C5D6CA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166018"/>
            <a:ext cx="8807896" cy="452596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it-IT" sz="2200" dirty="0"/>
              <a:t>Come si può notare dalla seguente immagine, </a:t>
            </a:r>
            <a:r>
              <a:rPr lang="it-IT" sz="2200" b="1" dirty="0"/>
              <a:t>le banche detengono come attività riserve, prestiti e titoli; come passività i depositi di c/c</a:t>
            </a:r>
            <a:r>
              <a:rPr lang="it-IT" sz="2200" dirty="0"/>
              <a:t>.</a:t>
            </a:r>
            <a:br>
              <a:rPr lang="it-IT" sz="2200" dirty="0"/>
            </a:br>
            <a:r>
              <a:rPr lang="it-IT" sz="2200" dirty="0">
                <a:solidFill>
                  <a:srgbClr val="FF0000"/>
                </a:solidFill>
              </a:rPr>
              <a:t>La banca centrale nelle passività annovera </a:t>
            </a:r>
            <a:r>
              <a:rPr lang="it-IT" sz="2200" b="1" dirty="0">
                <a:solidFill>
                  <a:srgbClr val="FF0000"/>
                </a:solidFill>
              </a:rPr>
              <a:t>adesso</a:t>
            </a:r>
            <a:r>
              <a:rPr lang="it-IT" sz="2200" dirty="0">
                <a:solidFill>
                  <a:srgbClr val="FF0000"/>
                </a:solidFill>
              </a:rPr>
              <a:t> anche le riserve che, col circolante, formano il totale della moneta emessa</a:t>
            </a:r>
            <a:r>
              <a:rPr lang="it-IT" sz="2200" dirty="0"/>
              <a:t>.</a:t>
            </a:r>
          </a:p>
          <a:p>
            <a:pPr marL="0" indent="0">
              <a:buNone/>
              <a:defRPr/>
            </a:pPr>
            <a:endParaRPr lang="it-IT" sz="2200" dirty="0"/>
          </a:p>
          <a:p>
            <a:pPr marL="0" indent="0">
              <a:buNone/>
              <a:defRPr/>
            </a:pPr>
            <a:endParaRPr lang="it-IT" sz="2400" dirty="0"/>
          </a:p>
          <a:p>
            <a:pPr marL="0" indent="0">
              <a:buNone/>
              <a:defRPr/>
            </a:pPr>
            <a:endParaRPr lang="it-IT" sz="2400" dirty="0"/>
          </a:p>
          <a:p>
            <a:pPr marL="0" indent="0">
              <a:buNone/>
              <a:defRPr/>
            </a:pPr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ACDE34EF-7CEA-4432-AECF-AE3B514FF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15</a:t>
            </a:fld>
            <a:endParaRPr lang="it-IT"/>
          </a:p>
        </p:txBody>
      </p:sp>
      <p:pic>
        <p:nvPicPr>
          <p:cNvPr id="6" name="Immagine 5" descr="Immagine che contiene screenshot&#10;&#10;Descrizione generata automaticamente">
            <a:extLst>
              <a:ext uri="{FF2B5EF4-FFF2-40B4-BE49-F238E27FC236}">
                <a16:creationId xmlns="" xmlns:a16="http://schemas.microsoft.com/office/drawing/2014/main" id="{A3B34C08-9DB7-4114-BF9B-A2FB3BAE9B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741359"/>
            <a:ext cx="8686800" cy="176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35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98793D17-95C6-45C0-B31D-B8D8FC81F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3.1 Che cosa fanno le banche?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BEB1EBF5-A099-4EB6-A3B0-3F6C5D6CA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009080"/>
            <a:ext cx="8964488" cy="452596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it-IT" sz="2400" dirty="0"/>
              <a:t>Perché le banche tengono riserva di moneta?</a:t>
            </a:r>
          </a:p>
          <a:p>
            <a:pPr marL="0" indent="0">
              <a:buNone/>
              <a:defRPr/>
            </a:pPr>
            <a:endParaRPr lang="it-IT" sz="2400" dirty="0"/>
          </a:p>
          <a:p>
            <a:pPr marL="0" indent="0">
              <a:buNone/>
              <a:defRPr/>
            </a:pPr>
            <a:r>
              <a:rPr lang="it-IT" sz="2400" dirty="0"/>
              <a:t>3 ragioni: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it-IT" sz="2400" dirty="0"/>
              <a:t>ogni giorno alcuni correntisti prelevano dai propri c/c, mentre altri versano. </a:t>
            </a:r>
            <a:r>
              <a:rPr lang="it-IT" sz="2400" dirty="0">
                <a:solidFill>
                  <a:srgbClr val="FF0000"/>
                </a:solidFill>
              </a:rPr>
              <a:t>Non è detto che entrate e uscite siano pari</a:t>
            </a:r>
            <a:r>
              <a:rPr lang="it-IT" sz="2400" dirty="0"/>
              <a:t>. Dunque è meglio tenere del contante a disposizione.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it-IT" sz="2400" dirty="0">
                <a:solidFill>
                  <a:srgbClr val="FF0000"/>
                </a:solidFill>
              </a:rPr>
              <a:t>lo stesso vale per gli assegni</a:t>
            </a:r>
            <a:r>
              <a:rPr lang="it-IT" sz="2400" dirty="0"/>
              <a:t> che i correntisti emettono a favore di correntisti di altre banche e viceversa.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it-IT" sz="2400" dirty="0"/>
              <a:t>esistono anche le </a:t>
            </a:r>
            <a:r>
              <a:rPr lang="it-IT" sz="2400" dirty="0">
                <a:solidFill>
                  <a:srgbClr val="FF0000"/>
                </a:solidFill>
              </a:rPr>
              <a:t>riserve obbligatorie</a:t>
            </a:r>
            <a:r>
              <a:rPr lang="it-IT" sz="2400" dirty="0"/>
              <a:t>, calcolate moltiplicando le passività della banca per un’aliquota di riserva obbligatoria.</a:t>
            </a:r>
          </a:p>
          <a:p>
            <a:pPr marL="0" indent="0">
              <a:buNone/>
              <a:defRPr/>
            </a:pPr>
            <a:endParaRPr lang="it-IT" sz="2400" dirty="0"/>
          </a:p>
          <a:p>
            <a:pPr marL="0" indent="0">
              <a:buNone/>
              <a:defRPr/>
            </a:pPr>
            <a:endParaRPr lang="it-IT" sz="2400" dirty="0"/>
          </a:p>
          <a:p>
            <a:pPr marL="0" indent="0">
              <a:buNone/>
              <a:defRPr/>
            </a:pPr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ACDE34EF-7CEA-4432-AECF-AE3B514FF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959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98793D17-95C6-45C0-B31D-B8D8FC81F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9228"/>
            <a:ext cx="9144000" cy="1143000"/>
          </a:xfrm>
        </p:spPr>
        <p:txBody>
          <a:bodyPr/>
          <a:lstStyle/>
          <a:p>
            <a:r>
              <a:rPr lang="it-IT" sz="3200" dirty="0"/>
              <a:t>3.2 Offerta e domanda di moneta </a:t>
            </a:r>
            <a:br>
              <a:rPr lang="it-IT" sz="3200" dirty="0"/>
            </a:br>
            <a:r>
              <a:rPr lang="it-IT" sz="3200" dirty="0" smtClean="0"/>
              <a:t>della </a:t>
            </a:r>
            <a:r>
              <a:rPr lang="it-IT" sz="3200" dirty="0"/>
              <a:t>banca centrale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BEB1EBF5-A099-4EB6-A3B0-3F6C5D6CA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830387"/>
            <a:ext cx="8784976" cy="397487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it-IT" sz="2400" b="1" dirty="0"/>
              <a:t>La domanda di moneta </a:t>
            </a:r>
            <a:r>
              <a:rPr lang="it-IT" sz="2400" b="1" dirty="0" smtClean="0"/>
              <a:t>della </a:t>
            </a:r>
            <a:r>
              <a:rPr lang="it-IT" sz="2400" b="1" dirty="0"/>
              <a:t>banca centrale è uguale alla domanda di circolante da parte degli individui più la domanda di riserve da parte delle banche</a:t>
            </a:r>
            <a:r>
              <a:rPr lang="it-IT" sz="2400" dirty="0"/>
              <a:t>.</a:t>
            </a:r>
          </a:p>
          <a:p>
            <a:pPr>
              <a:defRPr/>
            </a:pPr>
            <a:endParaRPr lang="it-IT" sz="2400" dirty="0"/>
          </a:p>
          <a:p>
            <a:pPr>
              <a:defRPr/>
            </a:pPr>
            <a:r>
              <a:rPr lang="it-IT" sz="2400" dirty="0"/>
              <a:t>L’offerta di moneta </a:t>
            </a:r>
            <a:r>
              <a:rPr lang="it-IT" sz="2400" dirty="0" smtClean="0"/>
              <a:t>della </a:t>
            </a:r>
            <a:r>
              <a:rPr lang="it-IT" sz="2400" dirty="0"/>
              <a:t>banca centrale è sotto il controllo diretto della banca centrale.</a:t>
            </a:r>
          </a:p>
          <a:p>
            <a:pPr>
              <a:defRPr/>
            </a:pPr>
            <a:endParaRPr lang="it-IT" sz="2400" dirty="0"/>
          </a:p>
          <a:p>
            <a:pPr>
              <a:defRPr/>
            </a:pPr>
            <a:r>
              <a:rPr lang="it-IT" sz="2400" dirty="0"/>
              <a:t>Il tasso di interesse di equilibrio è tale per cui domanda e l’offerta di moneta emessa dalla banca centrale sono uguali.</a:t>
            </a:r>
          </a:p>
          <a:p>
            <a:pPr marL="0" indent="0">
              <a:buNone/>
              <a:defRPr/>
            </a:pPr>
            <a:endParaRPr lang="it-IT" sz="2400" dirty="0"/>
          </a:p>
          <a:p>
            <a:pPr marL="0" indent="0">
              <a:buNone/>
              <a:defRPr/>
            </a:pPr>
            <a:endParaRPr lang="it-IT" sz="2400" dirty="0"/>
          </a:p>
          <a:p>
            <a:pPr marL="0" indent="0">
              <a:buNone/>
              <a:defRPr/>
            </a:pPr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ACDE34EF-7CEA-4432-AECF-AE3B514FF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600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98793D17-95C6-45C0-B31D-B8D8FC81F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9228"/>
            <a:ext cx="9144000" cy="1143000"/>
          </a:xfrm>
        </p:spPr>
        <p:txBody>
          <a:bodyPr/>
          <a:lstStyle/>
          <a:p>
            <a:r>
              <a:rPr lang="it-IT" sz="3200" dirty="0"/>
              <a:t>3.2 Offerta e domanda di moneta</a:t>
            </a:r>
            <a:br>
              <a:rPr lang="it-IT" sz="3200" dirty="0"/>
            </a:br>
            <a:r>
              <a:rPr lang="it-IT" sz="3200" dirty="0" smtClean="0"/>
              <a:t>della </a:t>
            </a:r>
            <a:r>
              <a:rPr lang="it-IT" sz="3200" dirty="0"/>
              <a:t>banca centrale</a:t>
            </a:r>
            <a:br>
              <a:rPr lang="it-IT" sz="3200" dirty="0"/>
            </a:br>
            <a:r>
              <a:rPr lang="it-IT" sz="2800" dirty="0"/>
              <a:t>La domanda di moneta della banca centrale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BEB1EBF5-A099-4EB6-A3B0-3F6C5D6CA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184" y="2314194"/>
            <a:ext cx="8507288" cy="452596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it-IT" sz="2400" u="sng" dirty="0">
                <a:solidFill>
                  <a:srgbClr val="FF0000"/>
                </a:solidFill>
              </a:rPr>
              <a:t>La domanda di moneta della banca centrale ha così 2 componenti: il </a:t>
            </a:r>
            <a:r>
              <a:rPr lang="it-IT" sz="2400" b="1" u="sng" dirty="0">
                <a:solidFill>
                  <a:srgbClr val="FF0000"/>
                </a:solidFill>
              </a:rPr>
              <a:t>circolante</a:t>
            </a:r>
            <a:r>
              <a:rPr lang="it-IT" sz="2400" u="sng" dirty="0">
                <a:solidFill>
                  <a:srgbClr val="FF0000"/>
                </a:solidFill>
              </a:rPr>
              <a:t> e le </a:t>
            </a:r>
            <a:r>
              <a:rPr lang="it-IT" sz="2400" b="1" u="sng" dirty="0">
                <a:solidFill>
                  <a:srgbClr val="FF0000"/>
                </a:solidFill>
              </a:rPr>
              <a:t>riserve</a:t>
            </a:r>
            <a:r>
              <a:rPr lang="it-IT" sz="2400" u="sng" dirty="0">
                <a:solidFill>
                  <a:srgbClr val="FF0000"/>
                </a:solidFill>
              </a:rPr>
              <a:t>. </a:t>
            </a:r>
          </a:p>
          <a:p>
            <a:pPr marL="0" indent="0">
              <a:buNone/>
              <a:defRPr/>
            </a:pPr>
            <a:r>
              <a:rPr lang="it-IT" sz="2400" dirty="0"/>
              <a:t/>
            </a:r>
            <a:br>
              <a:rPr lang="it-IT" sz="2400" dirty="0"/>
            </a:br>
            <a:r>
              <a:rPr lang="it-IT" sz="2400" dirty="0"/>
              <a:t>Per semplificare, assumeremo che gli individui vogliano detenere moneta </a:t>
            </a:r>
            <a:r>
              <a:rPr lang="it-IT" sz="2400" dirty="0">
                <a:solidFill>
                  <a:srgbClr val="FF0000"/>
                </a:solidFill>
              </a:rPr>
              <a:t>solo nella forma di depositi di conto corrente</a:t>
            </a:r>
            <a:r>
              <a:rPr lang="it-IT" sz="2400" dirty="0"/>
              <a:t>, e non vogliano quindi detenere circolante (il caso più generale ci porta alle stesse conclusioni, solo con più algebra). </a:t>
            </a:r>
          </a:p>
          <a:p>
            <a:pPr marL="0" indent="0">
              <a:buNone/>
              <a:defRPr/>
            </a:pPr>
            <a:r>
              <a:rPr lang="it-IT" sz="2400" dirty="0"/>
              <a:t>In questo caso, </a:t>
            </a:r>
            <a:r>
              <a:rPr lang="it-IT" sz="2400" dirty="0">
                <a:solidFill>
                  <a:srgbClr val="FF0000"/>
                </a:solidFill>
              </a:rPr>
              <a:t>la domanda di moneta della banca centrale coincide con la domanda di riserve da parte delle banche</a:t>
            </a:r>
            <a:r>
              <a:rPr lang="it-IT" sz="2400" dirty="0"/>
              <a:t>.</a:t>
            </a:r>
          </a:p>
          <a:p>
            <a:pPr marL="0" indent="0">
              <a:buNone/>
              <a:defRPr/>
            </a:pPr>
            <a:endParaRPr lang="it-IT" sz="2400" dirty="0"/>
          </a:p>
          <a:p>
            <a:pPr marL="0" indent="0">
              <a:buNone/>
              <a:defRPr/>
            </a:pPr>
            <a:endParaRPr lang="it-IT" sz="2400" dirty="0"/>
          </a:p>
          <a:p>
            <a:pPr marL="0" indent="0">
              <a:buNone/>
              <a:defRPr/>
            </a:pPr>
            <a:endParaRPr lang="it-IT" sz="2400" dirty="0"/>
          </a:p>
          <a:p>
            <a:pPr marL="0" indent="0">
              <a:buNone/>
              <a:defRPr/>
            </a:pPr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ACDE34EF-7CEA-4432-AECF-AE3B514FF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249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98793D17-95C6-45C0-B31D-B8D8FC81F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9228"/>
            <a:ext cx="9144000" cy="1143000"/>
          </a:xfrm>
        </p:spPr>
        <p:txBody>
          <a:bodyPr/>
          <a:lstStyle/>
          <a:p>
            <a:r>
              <a:rPr lang="it-IT" sz="3200" dirty="0"/>
              <a:t>3.2 Offerta e domanda di moneta</a:t>
            </a:r>
            <a:br>
              <a:rPr lang="it-IT" sz="3200" dirty="0"/>
            </a:br>
            <a:r>
              <a:rPr lang="it-IT" sz="3200" dirty="0" smtClean="0"/>
              <a:t>della </a:t>
            </a:r>
            <a:r>
              <a:rPr lang="it-IT" sz="3200" dirty="0"/>
              <a:t>banca centrale</a:t>
            </a:r>
            <a:br>
              <a:rPr lang="it-IT" sz="3200" dirty="0"/>
            </a:br>
            <a:r>
              <a:rPr lang="it-IT" sz="2800" dirty="0"/>
              <a:t>La domanda di moneta della banca centrale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BEB1EBF5-A099-4EB6-A3B0-3F6C5D6CA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2314194"/>
            <a:ext cx="8964488" cy="452596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it-IT" sz="2400" b="1" dirty="0">
                <a:solidFill>
                  <a:srgbClr val="FF0000"/>
                </a:solidFill>
              </a:rPr>
              <a:t>La domanda di moneta da parte degli individui coincide quindi con la domanda di depositi di conto corrente</a:t>
            </a:r>
            <a:r>
              <a:rPr lang="it-IT" sz="2400" dirty="0"/>
              <a:t>, che assumeremo come prima pari a:</a:t>
            </a:r>
          </a:p>
          <a:p>
            <a:pPr>
              <a:defRPr/>
            </a:pPr>
            <a:endParaRPr lang="it-IT" sz="2400" dirty="0"/>
          </a:p>
          <a:p>
            <a:pPr marL="0" indent="0">
              <a:buNone/>
              <a:defRPr/>
            </a:pPr>
            <a:r>
              <a:rPr lang="it-IT" sz="2400" dirty="0"/>
              <a:t>Quanto più grande è l’ammontare dei depositi, </a:t>
            </a:r>
            <a:r>
              <a:rPr lang="it-IT" sz="2400" dirty="0">
                <a:solidFill>
                  <a:srgbClr val="FF0000"/>
                </a:solidFill>
              </a:rPr>
              <a:t>tanto maggiori saranno le riserve che le banche devono tenere</a:t>
            </a:r>
            <a:r>
              <a:rPr lang="it-IT" sz="2400" dirty="0"/>
              <a:t>, sia per precauzione sia per ragioni di regolamentazione.</a:t>
            </a:r>
          </a:p>
          <a:p>
            <a:pPr marL="0" indent="0">
              <a:buNone/>
              <a:defRPr/>
            </a:pPr>
            <a:endParaRPr lang="it-IT" sz="2400" dirty="0"/>
          </a:p>
          <a:p>
            <a:pPr marL="0" indent="0">
              <a:buNone/>
              <a:defRPr/>
            </a:pPr>
            <a:endParaRPr lang="it-IT" sz="2400" dirty="0"/>
          </a:p>
          <a:p>
            <a:pPr marL="0" indent="0">
              <a:buNone/>
              <a:defRPr/>
            </a:pPr>
            <a:endParaRPr lang="it-IT" sz="2400" dirty="0"/>
          </a:p>
          <a:p>
            <a:pPr marL="0" indent="0">
              <a:buNone/>
              <a:defRPr/>
            </a:pPr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ACDE34EF-7CEA-4432-AECF-AE3B514FF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19</a:t>
            </a:fld>
            <a:endParaRPr lang="it-IT"/>
          </a:p>
        </p:txBody>
      </p:sp>
      <p:graphicFrame>
        <p:nvGraphicFramePr>
          <p:cNvPr id="5" name="Object 3">
            <a:extLst>
              <a:ext uri="{FF2B5EF4-FFF2-40B4-BE49-F238E27FC236}">
                <a16:creationId xmlns="" xmlns:a16="http://schemas.microsoft.com/office/drawing/2014/main" id="{3F11CE11-2416-461A-86AD-F57931A03B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7451782"/>
              </p:ext>
            </p:extLst>
          </p:nvPr>
        </p:nvGraphicFramePr>
        <p:xfrm>
          <a:off x="3794447" y="3399799"/>
          <a:ext cx="1555105" cy="5632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9" name="Equation" r:id="rId3" imgW="901309" imgH="304668" progId="Equation.DSMT4">
                  <p:embed/>
                </p:oleObj>
              </mc:Choice>
              <mc:Fallback>
                <p:oleObj name="Equation" r:id="rId3" imgW="901309" imgH="304668" progId="Equation.DSMT4">
                  <p:embed/>
                  <p:pic>
                    <p:nvPicPr>
                      <p:cNvPr id="4098" name="Object 3">
                        <a:extLst>
                          <a:ext uri="{FF2B5EF4-FFF2-40B4-BE49-F238E27FC236}">
                            <a16:creationId xmlns="" xmlns:a16="http://schemas.microsoft.com/office/drawing/2014/main" id="{B53730D2-25B3-493B-82E3-D8E7F909B1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4447" y="3399799"/>
                        <a:ext cx="1555105" cy="5632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03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98793D17-95C6-45C0-B31D-B8D8FC81F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1. La domanda di moneta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BEB1EBF5-A099-4EB6-A3B0-3F6C5D6CA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66018"/>
            <a:ext cx="8964488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FontTx/>
              <a:buNone/>
            </a:pPr>
            <a:r>
              <a:rPr lang="it-IT" altLang="it-IT" sz="2600" dirty="0"/>
              <a:t>La moneta può essere usata per transazioni, ma non paga interessi.</a:t>
            </a:r>
            <a:br>
              <a:rPr lang="it-IT" altLang="it-IT" sz="2600" dirty="0"/>
            </a:br>
            <a:r>
              <a:rPr lang="it-IT" altLang="it-IT" sz="2600" dirty="0"/>
              <a:t>Ci sono due tipi di moneta: il </a:t>
            </a:r>
            <a:r>
              <a:rPr lang="it-IT" altLang="it-IT" sz="2600" b="1" dirty="0">
                <a:solidFill>
                  <a:srgbClr val="FF0000"/>
                </a:solidFill>
              </a:rPr>
              <a:t>circolante</a:t>
            </a:r>
            <a:r>
              <a:rPr lang="it-IT" altLang="it-IT" sz="2600" dirty="0"/>
              <a:t> (la moneta metallica e cartacea) e i </a:t>
            </a:r>
            <a:r>
              <a:rPr lang="it-IT" altLang="it-IT" sz="2600" b="1" dirty="0">
                <a:solidFill>
                  <a:srgbClr val="FF0000"/>
                </a:solidFill>
              </a:rPr>
              <a:t>depositi di conto corrente</a:t>
            </a:r>
            <a:r>
              <a:rPr lang="it-IT" altLang="it-IT" sz="2600" dirty="0"/>
              <a:t>, a fronte dei quali è possibile emettere assegni.</a:t>
            </a:r>
          </a:p>
          <a:p>
            <a:pPr marL="0" indent="0">
              <a:buFontTx/>
              <a:buNone/>
            </a:pPr>
            <a:endParaRPr lang="it-IT" altLang="it-IT" sz="2600" dirty="0"/>
          </a:p>
          <a:p>
            <a:pPr marL="0" indent="0">
              <a:buFontTx/>
              <a:buNone/>
            </a:pPr>
            <a:r>
              <a:rPr lang="it-IT" altLang="it-IT" sz="2600" dirty="0"/>
              <a:t>I </a:t>
            </a:r>
            <a:r>
              <a:rPr lang="it-IT" altLang="it-IT" sz="2600" b="1" dirty="0">
                <a:solidFill>
                  <a:srgbClr val="FF0000"/>
                </a:solidFill>
              </a:rPr>
              <a:t>titoli</a:t>
            </a:r>
            <a:r>
              <a:rPr lang="it-IT" altLang="it-IT" sz="2600" dirty="0">
                <a:solidFill>
                  <a:srgbClr val="FF0000"/>
                </a:solidFill>
              </a:rPr>
              <a:t> </a:t>
            </a:r>
            <a:r>
              <a:rPr lang="it-IT" altLang="it-IT" sz="2600" dirty="0"/>
              <a:t>pagano un interesse positivo (</a:t>
            </a:r>
            <a:r>
              <a:rPr lang="it-IT" altLang="it-IT" sz="2600" i="1" dirty="0"/>
              <a:t>i</a:t>
            </a:r>
            <a:r>
              <a:rPr lang="it-IT" altLang="it-IT" sz="2600" dirty="0"/>
              <a:t>), ma non possono essere usati per le transazioni.</a:t>
            </a:r>
          </a:p>
          <a:p>
            <a:pPr marL="0" indent="0">
              <a:buFontTx/>
              <a:buNone/>
            </a:pPr>
            <a:endParaRPr lang="it-IT" altLang="it-IT" sz="2600" dirty="0"/>
          </a:p>
          <a:p>
            <a:pPr marL="0" indent="0">
              <a:buFontTx/>
              <a:buNone/>
            </a:pPr>
            <a:r>
              <a:rPr lang="it-IT" altLang="it-IT" sz="2600" dirty="0"/>
              <a:t>La decisione di detenere moneta vs titoli dipende:</a:t>
            </a:r>
          </a:p>
          <a:p>
            <a:r>
              <a:rPr lang="it-IT" altLang="it-IT" sz="2600" dirty="0">
                <a:solidFill>
                  <a:srgbClr val="FF0000"/>
                </a:solidFill>
              </a:rPr>
              <a:t>dal livello delle transazioni</a:t>
            </a:r>
            <a:r>
              <a:rPr lang="it-IT" altLang="it-IT" sz="2600" dirty="0"/>
              <a:t>;</a:t>
            </a:r>
          </a:p>
          <a:p>
            <a:r>
              <a:rPr lang="it-IT" altLang="it-IT" sz="2600" dirty="0">
                <a:solidFill>
                  <a:srgbClr val="FF0000"/>
                </a:solidFill>
              </a:rPr>
              <a:t>dal tasso d’interesse offerto dai titoli</a:t>
            </a:r>
            <a:r>
              <a:rPr lang="it-IT" altLang="it-IT" sz="2600" dirty="0"/>
              <a:t>.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ACDE34EF-7CEA-4432-AECF-AE3B514FF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554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98793D17-95C6-45C0-B31D-B8D8FC81F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9228"/>
            <a:ext cx="9144000" cy="1143000"/>
          </a:xfrm>
        </p:spPr>
        <p:txBody>
          <a:bodyPr/>
          <a:lstStyle/>
          <a:p>
            <a:r>
              <a:rPr lang="it-IT" sz="3200" dirty="0"/>
              <a:t>3.2 Offerta e domanda di moneta</a:t>
            </a:r>
            <a:br>
              <a:rPr lang="it-IT" sz="3200" dirty="0"/>
            </a:br>
            <a:r>
              <a:rPr lang="it-IT" sz="3200" dirty="0" smtClean="0"/>
              <a:t>de</a:t>
            </a:r>
            <a:r>
              <a:rPr lang="it-IT" sz="3200" dirty="0" smtClean="0"/>
              <a:t>lla </a:t>
            </a:r>
            <a:r>
              <a:rPr lang="it-IT" sz="3200" dirty="0"/>
              <a:t>banca centrale</a:t>
            </a:r>
            <a:br>
              <a:rPr lang="it-IT" sz="3200" dirty="0"/>
            </a:br>
            <a:r>
              <a:rPr lang="it-IT" sz="2800" dirty="0"/>
              <a:t>La domanda di moneta della banca centrale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BEB1EBF5-A099-4EB6-A3B0-3F6C5D6CA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995272"/>
            <a:ext cx="889248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/>
              <a:t>Sia </a:t>
            </a:r>
            <a:r>
              <a:rPr lang="el-GR" sz="2400" dirty="0"/>
              <a:t>θ </a:t>
            </a:r>
            <a:r>
              <a:rPr lang="it-IT" sz="2400" dirty="0"/>
              <a:t>il coefficiente di riserva, la domanda di moneta </a:t>
            </a:r>
            <a:r>
              <a:rPr lang="it-IT" sz="2400" dirty="0" smtClean="0"/>
              <a:t>della </a:t>
            </a:r>
            <a:r>
              <a:rPr lang="it-IT" sz="2400" dirty="0"/>
              <a:t>banca centrale è data quindi dalla </a:t>
            </a:r>
            <a:r>
              <a:rPr lang="it-IT" sz="2400" dirty="0">
                <a:solidFill>
                  <a:srgbClr val="FF0000"/>
                </a:solidFill>
              </a:rPr>
              <a:t>domanda di riserve da parte delle banche</a:t>
            </a:r>
            <a:r>
              <a:rPr lang="it-IT" sz="2400" dirty="0"/>
              <a:t>, </a:t>
            </a:r>
            <a:r>
              <a:rPr lang="it-IT" sz="2400" i="1" dirty="0" err="1" smtClean="0"/>
              <a:t>H</a:t>
            </a:r>
            <a:r>
              <a:rPr lang="it-IT" sz="2400" i="1" baseline="30000" dirty="0" err="1" smtClean="0"/>
              <a:t>d</a:t>
            </a:r>
            <a:r>
              <a:rPr lang="it-IT" sz="2400" i="1" dirty="0" smtClean="0"/>
              <a:t>,</a:t>
            </a:r>
            <a:r>
              <a:rPr lang="it-IT" sz="2400" i="1" baseline="30000" dirty="0" smtClean="0"/>
              <a:t> </a:t>
            </a:r>
            <a:r>
              <a:rPr lang="it-IT" sz="2400" dirty="0" smtClean="0"/>
              <a:t>che </a:t>
            </a:r>
            <a:r>
              <a:rPr lang="it-IT" sz="2400" dirty="0"/>
              <a:t>dipende a sua volta dalla domanda di depositi da parte degli individui:</a:t>
            </a:r>
          </a:p>
          <a:p>
            <a:pPr marL="0" indent="0" algn="ctr">
              <a:buNone/>
              <a:defRPr/>
            </a:pPr>
            <a:r>
              <a:rPr lang="it-IT" sz="2400" i="1" dirty="0" err="1"/>
              <a:t>H</a:t>
            </a:r>
            <a:r>
              <a:rPr lang="it-IT" sz="2400" i="1" baseline="30000" dirty="0" err="1"/>
              <a:t>d</a:t>
            </a:r>
            <a:r>
              <a:rPr lang="it-IT" sz="2400" dirty="0"/>
              <a:t> = </a:t>
            </a:r>
            <a:r>
              <a:rPr lang="el-GR" sz="2400" dirty="0"/>
              <a:t>θ</a:t>
            </a:r>
            <a:r>
              <a:rPr lang="it-IT" sz="2400" i="1" dirty="0"/>
              <a:t>M</a:t>
            </a:r>
            <a:r>
              <a:rPr lang="it-IT" sz="2400" i="1" baseline="30000" dirty="0"/>
              <a:t>d</a:t>
            </a:r>
            <a:r>
              <a:rPr lang="it-IT" sz="2400" i="1" dirty="0"/>
              <a:t> </a:t>
            </a:r>
            <a:r>
              <a:rPr lang="it-IT" sz="2400" dirty="0"/>
              <a:t>= </a:t>
            </a:r>
            <a:r>
              <a:rPr lang="el-GR" sz="2400" dirty="0"/>
              <a:t>θ</a:t>
            </a:r>
            <a:r>
              <a:rPr lang="it-IT" sz="2400" i="1" dirty="0"/>
              <a:t>€YL(i)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it-IT" sz="2400" dirty="0"/>
              <a:t>la prima uguaglianza riflette il fatto che la domanda di riserve è proporzionale alla domanda di depositi di conto corrente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it-IT" sz="2400" dirty="0"/>
              <a:t> </a:t>
            </a:r>
            <a:r>
              <a:rPr lang="it-IT" sz="2400" dirty="0">
                <a:solidFill>
                  <a:srgbClr val="FF0000"/>
                </a:solidFill>
              </a:rPr>
              <a:t>la seconda uguaglianza riflette il fatto che la domanda di depositi dipende dal reddito nominale e dal tasso di interesse</a:t>
            </a:r>
          </a:p>
          <a:p>
            <a:pPr marL="0" indent="0">
              <a:buNone/>
              <a:defRPr/>
            </a:pPr>
            <a:endParaRPr lang="it-IT" sz="2400" dirty="0"/>
          </a:p>
          <a:p>
            <a:pPr marL="0" indent="0">
              <a:buNone/>
              <a:defRPr/>
            </a:pPr>
            <a:endParaRPr lang="it-IT" sz="2400" dirty="0"/>
          </a:p>
          <a:p>
            <a:pPr marL="0" indent="0">
              <a:buNone/>
              <a:defRPr/>
            </a:pPr>
            <a:endParaRPr lang="it-IT" sz="2400" dirty="0"/>
          </a:p>
          <a:p>
            <a:pPr marL="0" indent="0">
              <a:buNone/>
              <a:defRPr/>
            </a:pPr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ACDE34EF-7CEA-4432-AECF-AE3B514FF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373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98793D17-95C6-45C0-B31D-B8D8FC81F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9228"/>
            <a:ext cx="9144000" cy="1143000"/>
          </a:xfrm>
        </p:spPr>
        <p:txBody>
          <a:bodyPr/>
          <a:lstStyle/>
          <a:p>
            <a:r>
              <a:rPr lang="it-IT" sz="3200" dirty="0"/>
              <a:t>3.2 Offerta e domanda di moneta</a:t>
            </a:r>
            <a:br>
              <a:rPr lang="it-IT" sz="3200" dirty="0"/>
            </a:br>
            <a:r>
              <a:rPr lang="it-IT" sz="3200" dirty="0" smtClean="0"/>
              <a:t>de</a:t>
            </a:r>
            <a:r>
              <a:rPr lang="it-IT" sz="3200" dirty="0" smtClean="0"/>
              <a:t>lla </a:t>
            </a:r>
            <a:r>
              <a:rPr lang="it-IT" sz="3200" dirty="0"/>
              <a:t>banca centrale</a:t>
            </a:r>
            <a:br>
              <a:rPr lang="it-IT" sz="3200" dirty="0"/>
            </a:br>
            <a:r>
              <a:rPr lang="it-IT" sz="2700" dirty="0"/>
              <a:t>L’equilibrio sul mercato della moneta della banca centrale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BEB1EBF5-A099-4EB6-A3B0-3F6C5D6CA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995272"/>
            <a:ext cx="8964488" cy="452596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it-IT" sz="2400" dirty="0"/>
              <a:t>La condizione di equilibrio è che l’offerta di moneta </a:t>
            </a:r>
            <a:r>
              <a:rPr lang="it-IT" sz="2400" dirty="0" smtClean="0"/>
              <a:t>da parte della </a:t>
            </a:r>
            <a:r>
              <a:rPr lang="it-IT" sz="2400" dirty="0"/>
              <a:t>banca entrale sia uguale alla domanda di moneta </a:t>
            </a:r>
            <a:r>
              <a:rPr lang="it-IT" sz="2400" dirty="0" smtClean="0"/>
              <a:t>della </a:t>
            </a:r>
            <a:r>
              <a:rPr lang="it-IT" sz="2400" dirty="0"/>
              <a:t>banca centrale, ossia </a:t>
            </a:r>
          </a:p>
          <a:p>
            <a:pPr marL="0" indent="0" algn="ctr">
              <a:buNone/>
              <a:defRPr/>
            </a:pPr>
            <a:r>
              <a:rPr lang="it-IT" sz="2400" i="1" dirty="0"/>
              <a:t>H</a:t>
            </a:r>
            <a:r>
              <a:rPr lang="it-IT" sz="2400" dirty="0"/>
              <a:t>=</a:t>
            </a:r>
            <a:r>
              <a:rPr lang="it-IT" sz="2400" i="1" dirty="0" err="1"/>
              <a:t>H</a:t>
            </a:r>
            <a:r>
              <a:rPr lang="it-IT" sz="2400" i="1" baseline="30000" dirty="0" err="1"/>
              <a:t>d</a:t>
            </a:r>
            <a:r>
              <a:rPr lang="it-IT" sz="2400" dirty="0"/>
              <a:t>.</a:t>
            </a:r>
          </a:p>
          <a:p>
            <a:pPr marL="0" indent="0">
              <a:buNone/>
              <a:defRPr/>
            </a:pPr>
            <a:r>
              <a:rPr lang="it-IT" sz="2400" dirty="0"/>
              <a:t>Utilizzando l’equazione appena derivata, si ha:</a:t>
            </a:r>
          </a:p>
          <a:p>
            <a:pPr marL="0" indent="0" algn="ctr">
              <a:buNone/>
              <a:defRPr/>
            </a:pPr>
            <a:r>
              <a:rPr lang="it-IT" sz="2400" i="1" dirty="0"/>
              <a:t>H </a:t>
            </a:r>
            <a:r>
              <a:rPr lang="it-IT" sz="2400" dirty="0"/>
              <a:t>=</a:t>
            </a:r>
            <a:r>
              <a:rPr lang="it-IT" sz="2400" i="1" dirty="0"/>
              <a:t> </a:t>
            </a:r>
            <a:r>
              <a:rPr lang="el-GR" sz="2400" dirty="0"/>
              <a:t>θ</a:t>
            </a:r>
            <a:r>
              <a:rPr lang="it-IT" sz="2400" i="1" dirty="0"/>
              <a:t>€YL(i)</a:t>
            </a:r>
          </a:p>
          <a:p>
            <a:pPr marL="0" indent="0">
              <a:buNone/>
              <a:defRPr/>
            </a:pPr>
            <a:r>
              <a:rPr lang="it-IT" sz="2400" i="1" dirty="0"/>
              <a:t>L’offerta di moneta emessa dalla banca centrale è uguale alla domanda di moneta </a:t>
            </a:r>
            <a:r>
              <a:rPr lang="it-IT" sz="2400" i="1" dirty="0" smtClean="0"/>
              <a:t>della </a:t>
            </a:r>
            <a:r>
              <a:rPr lang="it-IT" sz="2400" i="1" dirty="0"/>
              <a:t>banca centrale.</a:t>
            </a:r>
            <a:endParaRPr lang="it-IT" sz="2400" dirty="0"/>
          </a:p>
          <a:p>
            <a:pPr marL="0" indent="0">
              <a:buNone/>
              <a:defRPr/>
            </a:pPr>
            <a:endParaRPr lang="it-IT" sz="2400" dirty="0"/>
          </a:p>
          <a:p>
            <a:pPr marL="0" indent="0">
              <a:buNone/>
              <a:defRPr/>
            </a:pPr>
            <a:endParaRPr lang="it-IT" sz="2400" dirty="0"/>
          </a:p>
          <a:p>
            <a:pPr marL="0" indent="0">
              <a:buNone/>
              <a:defRPr/>
            </a:pPr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ACDE34EF-7CEA-4432-AECF-AE3B514FF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267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98793D17-95C6-45C0-B31D-B8D8FC81F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9228"/>
            <a:ext cx="9144000" cy="1143000"/>
          </a:xfrm>
        </p:spPr>
        <p:txBody>
          <a:bodyPr/>
          <a:lstStyle/>
          <a:p>
            <a:r>
              <a:rPr lang="it-IT" sz="3200" dirty="0"/>
              <a:t>3.2 Offerta e domanda di moneta</a:t>
            </a:r>
            <a:br>
              <a:rPr lang="it-IT" sz="3200" dirty="0"/>
            </a:br>
            <a:r>
              <a:rPr lang="it-IT" sz="3200" dirty="0" smtClean="0"/>
              <a:t>della </a:t>
            </a:r>
            <a:r>
              <a:rPr lang="it-IT" sz="3200" dirty="0"/>
              <a:t>banca centrale</a:t>
            </a:r>
            <a:br>
              <a:rPr lang="it-IT" sz="3200" dirty="0"/>
            </a:br>
            <a:r>
              <a:rPr lang="it-IT" sz="2700" dirty="0"/>
              <a:t>L’equilibrio sul mercato della moneta della banca centrale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ACDE34EF-7CEA-4432-AECF-AE3B514FF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22</a:t>
            </a:fld>
            <a:endParaRPr lang="it-IT"/>
          </a:p>
        </p:txBody>
      </p:sp>
      <p:pic>
        <p:nvPicPr>
          <p:cNvPr id="6" name="Immagine 5" descr="Immagine che contiene testo, mappa&#10;&#10;Descrizione generata automaticamente">
            <a:extLst>
              <a:ext uri="{FF2B5EF4-FFF2-40B4-BE49-F238E27FC236}">
                <a16:creationId xmlns="" xmlns:a16="http://schemas.microsoft.com/office/drawing/2014/main" id="{3E1D530D-9924-4C23-B3F1-11006E721C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73" y="1988840"/>
            <a:ext cx="7481054" cy="391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49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98793D17-95C6-45C0-B31D-B8D8FC81F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/>
          <a:p>
            <a:r>
              <a:rPr lang="it-IT" sz="3200" dirty="0"/>
              <a:t>3.3 FED e BCE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BEB1EBF5-A099-4EB6-A3B0-3F6C5D6CA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66018"/>
            <a:ext cx="8964488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it-IT" altLang="it-IT" sz="2600" kern="0" dirty="0"/>
              <a:t>Negli Stati Uniti:</a:t>
            </a:r>
          </a:p>
          <a:p>
            <a:pPr>
              <a:defRPr/>
            </a:pPr>
            <a:r>
              <a:rPr lang="it-IT" altLang="it-IT" sz="2600" kern="0" dirty="0"/>
              <a:t>la banca centrale è la Fed (Federal Reserve)</a:t>
            </a:r>
          </a:p>
          <a:p>
            <a:pPr>
              <a:defRPr/>
            </a:pPr>
            <a:r>
              <a:rPr lang="it-IT" altLang="it-IT" sz="2600" kern="0" dirty="0"/>
              <a:t>il mercato delle riserve è chiamato </a:t>
            </a:r>
            <a:r>
              <a:rPr lang="it-IT" altLang="it-IT" sz="2600" kern="0" dirty="0" err="1">
                <a:solidFill>
                  <a:srgbClr val="FF0000"/>
                </a:solidFill>
              </a:rPr>
              <a:t>federal</a:t>
            </a:r>
            <a:r>
              <a:rPr lang="it-IT" altLang="it-IT" sz="2600" kern="0" dirty="0">
                <a:solidFill>
                  <a:srgbClr val="FF0000"/>
                </a:solidFill>
              </a:rPr>
              <a:t> funds market</a:t>
            </a:r>
          </a:p>
          <a:p>
            <a:pPr>
              <a:defRPr/>
            </a:pPr>
            <a:r>
              <a:rPr lang="it-IT" altLang="it-IT" sz="2600" kern="0" dirty="0"/>
              <a:t>il tasso di interesse in esso determinato è chiamato </a:t>
            </a:r>
            <a:r>
              <a:rPr lang="it-IT" altLang="it-IT" sz="2600" kern="0" dirty="0" err="1">
                <a:solidFill>
                  <a:srgbClr val="FF0000"/>
                </a:solidFill>
              </a:rPr>
              <a:t>federal</a:t>
            </a:r>
            <a:r>
              <a:rPr lang="it-IT" altLang="it-IT" sz="2600" kern="0" dirty="0">
                <a:solidFill>
                  <a:srgbClr val="FF0000"/>
                </a:solidFill>
              </a:rPr>
              <a:t> funds rate</a:t>
            </a:r>
          </a:p>
          <a:p>
            <a:pPr>
              <a:buFont typeface="Wingdings" pitchFamily="2" charset="2"/>
              <a:buChar char="ü"/>
              <a:defRPr/>
            </a:pPr>
            <a:endParaRPr lang="it-IT" altLang="it-IT" sz="2600" kern="0" dirty="0"/>
          </a:p>
          <a:p>
            <a:pPr marL="0" indent="0">
              <a:buNone/>
              <a:defRPr/>
            </a:pPr>
            <a:r>
              <a:rPr lang="it-IT" altLang="it-IT" sz="2600" kern="0" dirty="0"/>
              <a:t>Nell’Eurozona:</a:t>
            </a:r>
          </a:p>
          <a:p>
            <a:pPr>
              <a:defRPr/>
            </a:pPr>
            <a:r>
              <a:rPr lang="it-IT" altLang="it-IT" sz="2600" kern="0" dirty="0"/>
              <a:t>la banca centrale è la Bce (Banca Centrale Europea)</a:t>
            </a:r>
          </a:p>
          <a:p>
            <a:pPr>
              <a:defRPr/>
            </a:pPr>
            <a:r>
              <a:rPr lang="it-IT" altLang="it-IT" sz="2600" kern="0" dirty="0"/>
              <a:t>l’implementazione della politica monetaria è leggermente più complessa nell’Eurozona</a:t>
            </a:r>
          </a:p>
          <a:p>
            <a:pPr>
              <a:defRPr/>
            </a:pPr>
            <a:r>
              <a:rPr lang="it-IT" altLang="it-IT" sz="2600" kern="0" dirty="0"/>
              <a:t>il tasso di interesse associato a queste aste è chiamato </a:t>
            </a:r>
            <a:r>
              <a:rPr lang="it-IT" altLang="it-IT" sz="2600" kern="0" dirty="0">
                <a:solidFill>
                  <a:srgbClr val="FF0000"/>
                </a:solidFill>
              </a:rPr>
              <a:t>tasso di rifinanziamento principale</a:t>
            </a:r>
          </a:p>
          <a:p>
            <a:pPr marL="0" indent="0">
              <a:buNone/>
              <a:defRPr/>
            </a:pPr>
            <a:endParaRPr lang="it-IT" sz="2400" dirty="0"/>
          </a:p>
          <a:p>
            <a:pPr marL="0" indent="0">
              <a:buNone/>
              <a:defRPr/>
            </a:pPr>
            <a:endParaRPr lang="it-IT" sz="2400" dirty="0"/>
          </a:p>
          <a:p>
            <a:pPr marL="0" indent="0">
              <a:buNone/>
              <a:defRPr/>
            </a:pPr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ACDE34EF-7CEA-4432-AECF-AE3B514FF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183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98793D17-95C6-45C0-B31D-B8D8FC81F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4. Trappola della liquidità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BEB1EBF5-A099-4EB6-A3B0-3F6C5D6CA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66018"/>
            <a:ext cx="8964488" cy="485527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  <a:defRPr/>
            </a:pPr>
            <a:r>
              <a:rPr lang="it-IT" altLang="it-IT" sz="3100" dirty="0"/>
              <a:t>La banca centrale non può ridurre il tasso di interesse nominale al di sotto dello zero: limite conosciuto come </a:t>
            </a:r>
            <a:r>
              <a:rPr lang="it-IT" altLang="it-IT" sz="3100" dirty="0">
                <a:solidFill>
                  <a:srgbClr val="FF0000"/>
                </a:solidFill>
              </a:rPr>
              <a:t>zero </a:t>
            </a:r>
            <a:r>
              <a:rPr lang="it-IT" altLang="it-IT" sz="3100" dirty="0" err="1">
                <a:solidFill>
                  <a:srgbClr val="FF0000"/>
                </a:solidFill>
              </a:rPr>
              <a:t>lower</a:t>
            </a:r>
            <a:r>
              <a:rPr lang="it-IT" altLang="it-IT" sz="3100" dirty="0">
                <a:solidFill>
                  <a:srgbClr val="FF0000"/>
                </a:solidFill>
              </a:rPr>
              <a:t> </a:t>
            </a:r>
            <a:r>
              <a:rPr lang="it-IT" altLang="it-IT" sz="3100" dirty="0" err="1">
                <a:solidFill>
                  <a:srgbClr val="FF0000"/>
                </a:solidFill>
              </a:rPr>
              <a:t>bound</a:t>
            </a:r>
            <a:r>
              <a:rPr lang="it-IT" altLang="it-IT" sz="3100" dirty="0"/>
              <a:t>.</a:t>
            </a:r>
          </a:p>
          <a:p>
            <a:pPr marL="0" indent="0">
              <a:buNone/>
              <a:defRPr/>
            </a:pPr>
            <a:endParaRPr lang="it-IT" altLang="it-IT" sz="3100" dirty="0"/>
          </a:p>
          <a:p>
            <a:pPr marL="0" indent="0">
              <a:buNone/>
              <a:defRPr/>
            </a:pPr>
            <a:r>
              <a:rPr lang="it-IT" altLang="it-IT" sz="3100" dirty="0">
                <a:solidFill>
                  <a:srgbClr val="FF0000"/>
                </a:solidFill>
              </a:rPr>
              <a:t>Con un tasso di interesse pari a zero le persone sono indifferenti tra titoli e moneta</a:t>
            </a:r>
            <a:r>
              <a:rPr lang="it-IT" altLang="it-IT" sz="3100" dirty="0"/>
              <a:t>: al raggiungimento di un tasso di interesse pari a zero, la domanda di moneta diventa orizzontale.</a:t>
            </a:r>
          </a:p>
          <a:p>
            <a:pPr marL="0" indent="0">
              <a:buNone/>
              <a:defRPr/>
            </a:pPr>
            <a:r>
              <a:rPr lang="it-IT" altLang="it-IT" sz="3100" dirty="0"/>
              <a:t>Con il tasso di interesse sceso a zero, un’</a:t>
            </a:r>
            <a:r>
              <a:rPr lang="it-IT" altLang="it-IT" sz="3100" dirty="0">
                <a:solidFill>
                  <a:srgbClr val="FF0000"/>
                </a:solidFill>
              </a:rPr>
              <a:t>espansione</a:t>
            </a:r>
            <a:r>
              <a:rPr lang="it-IT" altLang="it-IT" sz="3100" dirty="0"/>
              <a:t> </a:t>
            </a:r>
            <a:r>
              <a:rPr lang="it-IT" altLang="it-IT" sz="3100" dirty="0">
                <a:solidFill>
                  <a:srgbClr val="FF0000"/>
                </a:solidFill>
              </a:rPr>
              <a:t>monetaria</a:t>
            </a:r>
            <a:r>
              <a:rPr lang="it-IT" altLang="it-IT" sz="3100" dirty="0"/>
              <a:t> </a:t>
            </a:r>
            <a:r>
              <a:rPr lang="it-IT" altLang="it-IT" sz="3100" dirty="0">
                <a:solidFill>
                  <a:srgbClr val="FF0000"/>
                </a:solidFill>
              </a:rPr>
              <a:t>diventa</a:t>
            </a:r>
            <a:r>
              <a:rPr lang="it-IT" altLang="it-IT" sz="3100" dirty="0"/>
              <a:t> </a:t>
            </a:r>
            <a:r>
              <a:rPr lang="it-IT" altLang="it-IT" sz="3100" dirty="0">
                <a:solidFill>
                  <a:srgbClr val="FF0000"/>
                </a:solidFill>
              </a:rPr>
              <a:t>inefficace</a:t>
            </a:r>
            <a:r>
              <a:rPr lang="it-IT" altLang="it-IT" sz="3100" dirty="0"/>
              <a:t>: il tasso di interesse rimane zero.</a:t>
            </a:r>
          </a:p>
          <a:p>
            <a:pPr marL="0" indent="0">
              <a:buNone/>
              <a:defRPr/>
            </a:pPr>
            <a:r>
              <a:rPr lang="it-IT" altLang="it-IT" sz="3100" dirty="0"/>
              <a:t>L’economia cade in una trappola della liquidità (le persone sono disposte a tenere più liquidità allo stesso tasso di interesse).</a:t>
            </a:r>
          </a:p>
          <a:p>
            <a:pPr marL="0" indent="0">
              <a:buNone/>
              <a:defRPr/>
            </a:pPr>
            <a:endParaRPr lang="it-IT" altLang="it-IT" sz="3100" dirty="0"/>
          </a:p>
          <a:p>
            <a:pPr marL="0" indent="0">
              <a:buNone/>
              <a:defRPr/>
            </a:pPr>
            <a:r>
              <a:rPr lang="it-IT" altLang="it-IT" sz="3100" dirty="0"/>
              <a:t>Solo dieci anni fa, il tema dello zero </a:t>
            </a:r>
            <a:r>
              <a:rPr lang="it-IT" altLang="it-IT" sz="3100" dirty="0" err="1"/>
              <a:t>lower</a:t>
            </a:r>
            <a:r>
              <a:rPr lang="it-IT" altLang="it-IT" sz="3100" dirty="0"/>
              <a:t> </a:t>
            </a:r>
            <a:r>
              <a:rPr lang="it-IT" altLang="it-IT" sz="3100" dirty="0" err="1"/>
              <a:t>bound</a:t>
            </a:r>
            <a:r>
              <a:rPr lang="it-IT" altLang="it-IT" sz="3100" dirty="0"/>
              <a:t> e della trappola della liquidità aveva solamente un’importanza marginale.</a:t>
            </a:r>
          </a:p>
          <a:p>
            <a:pPr marL="0" indent="0">
              <a:buNone/>
              <a:defRPr/>
            </a:pPr>
            <a:endParaRPr lang="it-IT" sz="3100" dirty="0"/>
          </a:p>
          <a:p>
            <a:pPr marL="0" indent="0">
              <a:buNone/>
              <a:defRPr/>
            </a:pPr>
            <a:endParaRPr lang="it-IT" sz="2400" dirty="0"/>
          </a:p>
          <a:p>
            <a:pPr marL="0" indent="0">
              <a:buNone/>
              <a:defRPr/>
            </a:pPr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ACDE34EF-7CEA-4432-AECF-AE3B514FF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695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98793D17-95C6-45C0-B31D-B8D8FC81F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4. Trappola della liquidità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ACDE34EF-7CEA-4432-AECF-AE3B514FF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25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770EDBA1-B4F6-4773-B23E-1524DCA34B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72845"/>
            <a:ext cx="8686800" cy="451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41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BEB1EBF5-A099-4EB6-A3B0-3F6C5D6CA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2225501"/>
            <a:ext cx="8892480" cy="24069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>
                <a:latin typeface="+mj-lt"/>
              </a:rPr>
              <a:t>Il messaggio centrale di </a:t>
            </a:r>
            <a:r>
              <a:rPr lang="it-IT">
                <a:latin typeface="+mj-lt"/>
              </a:rPr>
              <a:t>questo capitolo è</a:t>
            </a:r>
            <a:r>
              <a:rPr lang="it-IT" dirty="0">
                <a:latin typeface="+mj-lt"/>
              </a:rPr>
              <a:t>:</a:t>
            </a:r>
            <a:br>
              <a:rPr lang="it-IT" dirty="0">
                <a:latin typeface="+mj-lt"/>
              </a:rPr>
            </a:br>
            <a:r>
              <a:rPr lang="it-IT" dirty="0">
                <a:latin typeface="+mj-lt"/>
              </a:rPr>
              <a:t>nel breve periodo, il tasso di interesse è determinato dalla banca centrale. </a:t>
            </a:r>
          </a:p>
          <a:p>
            <a:pPr marL="0" indent="0">
              <a:buNone/>
              <a:defRPr/>
            </a:pPr>
            <a:endParaRPr lang="it-IT" sz="2400" dirty="0"/>
          </a:p>
          <a:p>
            <a:pPr marL="0" indent="0">
              <a:buNone/>
              <a:defRPr/>
            </a:pPr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ACDE34EF-7CEA-4432-AECF-AE3B514FF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223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98793D17-95C6-45C0-B31D-B8D8FC81F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1.1 Derivazione della domanda di moneta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BEB1EBF5-A099-4EB6-A3B0-3F6C5D6CA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66018"/>
            <a:ext cx="8964488" cy="4525963"/>
          </a:xfrm>
        </p:spPr>
        <p:txBody>
          <a:bodyPr>
            <a:normAutofit lnSpcReduction="10000"/>
          </a:bodyPr>
          <a:lstStyle/>
          <a:p>
            <a:pPr marL="0" indent="0">
              <a:buFontTx/>
              <a:buNone/>
            </a:pPr>
            <a:r>
              <a:rPr lang="it-IT" altLang="it-IT" sz="2400" dirty="0"/>
              <a:t>La relazione tra domanda di moneta, reddito nominale e tasso di interesse è data da:</a:t>
            </a:r>
          </a:p>
          <a:p>
            <a:pPr marL="0" indent="0">
              <a:buNone/>
            </a:pPr>
            <a:endParaRPr lang="it-IT" sz="2400" dirty="0"/>
          </a:p>
          <a:p>
            <a:pPr marL="0" indent="0">
              <a:buFontTx/>
              <a:buNone/>
            </a:pPr>
            <a:r>
              <a:rPr lang="it-IT" altLang="it-IT" sz="2400" dirty="0"/>
              <a:t>Dove:</a:t>
            </a:r>
          </a:p>
          <a:p>
            <a:pPr marL="0" indent="0">
              <a:buFontTx/>
              <a:buNone/>
            </a:pPr>
            <a:r>
              <a:rPr lang="it-IT" altLang="it-IT" sz="2400" dirty="0"/>
              <a:t> </a:t>
            </a:r>
            <a:r>
              <a:rPr lang="it-IT" altLang="it-IT" sz="2400" i="1" dirty="0"/>
              <a:t>€Y</a:t>
            </a:r>
            <a:r>
              <a:rPr lang="it-IT" altLang="it-IT" sz="2400" dirty="0"/>
              <a:t> indica il reddito nominale.</a:t>
            </a:r>
          </a:p>
          <a:p>
            <a:pPr marL="0" indent="0">
              <a:buFontTx/>
              <a:buNone/>
            </a:pPr>
            <a:r>
              <a:rPr lang="it-IT" altLang="it-IT" sz="2400" i="1" dirty="0"/>
              <a:t>M</a:t>
            </a:r>
            <a:r>
              <a:rPr lang="it-IT" altLang="it-IT" sz="2400" i="1" baseline="30000" dirty="0"/>
              <a:t>d</a:t>
            </a:r>
            <a:r>
              <a:rPr lang="it-IT" altLang="it-IT" sz="2400" dirty="0"/>
              <a:t> indica la domanda di moneta</a:t>
            </a:r>
          </a:p>
          <a:p>
            <a:pPr marL="0" indent="0">
              <a:buFontTx/>
              <a:buNone/>
            </a:pPr>
            <a:r>
              <a:rPr lang="it-IT" altLang="it-IT" sz="2400" i="1" dirty="0"/>
              <a:t>L(i) </a:t>
            </a:r>
            <a:r>
              <a:rPr lang="it-IT" altLang="it-IT" sz="2400" dirty="0"/>
              <a:t>indica la funzione decrescente del tasso di interesse </a:t>
            </a:r>
            <a:r>
              <a:rPr lang="it-IT" altLang="it-IT" sz="2400" i="1" dirty="0"/>
              <a:t>i</a:t>
            </a:r>
            <a:r>
              <a:rPr lang="it-IT" altLang="it-IT" sz="2400" dirty="0"/>
              <a:t>, </a:t>
            </a:r>
          </a:p>
          <a:p>
            <a:pPr marL="0" indent="0">
              <a:buFontTx/>
              <a:buNone/>
            </a:pPr>
            <a:endParaRPr lang="it-IT" altLang="it-IT" sz="2400" i="1" dirty="0"/>
          </a:p>
          <a:p>
            <a:pPr marL="0" indent="0">
              <a:buFontTx/>
              <a:buNone/>
            </a:pPr>
            <a:r>
              <a:rPr lang="it-IT" altLang="it-IT" sz="2400" dirty="0"/>
              <a:t>Dunque:</a:t>
            </a:r>
          </a:p>
          <a:p>
            <a:r>
              <a:rPr lang="it-IT" altLang="it-IT" sz="2400" i="1" dirty="0">
                <a:solidFill>
                  <a:srgbClr val="FF0000"/>
                </a:solidFill>
              </a:rPr>
              <a:t>la domanda di moneta aumenta con il reddito nominale</a:t>
            </a:r>
          </a:p>
          <a:p>
            <a:r>
              <a:rPr lang="it-IT" altLang="it-IT" sz="2400" i="1" dirty="0">
                <a:solidFill>
                  <a:srgbClr val="FF0000"/>
                </a:solidFill>
              </a:rPr>
              <a:t>la domanda di moneta dipende negativamente dal tasso di interesse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ACDE34EF-7CEA-4432-AECF-AE3B514FF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3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B9CB6D61-3764-4CFB-9F77-D969A5F6D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7628" y="1844824"/>
            <a:ext cx="1508743" cy="59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05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98793D17-95C6-45C0-B31D-B8D8FC81F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1.1 Derivazione della domanda di moneta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ACDE34EF-7CEA-4432-AECF-AE3B514FF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4</a:t>
            </a:fld>
            <a:endParaRPr lang="it-IT"/>
          </a:p>
        </p:txBody>
      </p:sp>
      <p:pic>
        <p:nvPicPr>
          <p:cNvPr id="6" name="Immagine 5" descr="Immagine che contiene testo, mappa&#10;&#10;Descrizione generata automaticamente">
            <a:extLst>
              <a:ext uri="{FF2B5EF4-FFF2-40B4-BE49-F238E27FC236}">
                <a16:creationId xmlns="" xmlns:a16="http://schemas.microsoft.com/office/drawing/2014/main" id="{44FB267B-64EF-4EE8-BEAC-795C2CF83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57135"/>
            <a:ext cx="8388424" cy="454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73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98793D17-95C6-45C0-B31D-B8D8FC81F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2. La determinazione del tasso di interesse (I)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BEB1EBF5-A099-4EB6-A3B0-3F6C5D6CA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66018"/>
            <a:ext cx="8964488" cy="4525963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it-IT" altLang="it-IT" sz="2400" dirty="0"/>
              <a:t>Supponiamo che la banca centrale decida di offrire un ammontare di moneta uguale a </a:t>
            </a:r>
            <a:r>
              <a:rPr lang="it-IT" altLang="it-IT" sz="2400" i="1" dirty="0"/>
              <a:t>M</a:t>
            </a:r>
            <a:r>
              <a:rPr lang="it-IT" altLang="it-IT" sz="2400" dirty="0"/>
              <a:t>, cosicché </a:t>
            </a:r>
            <a:r>
              <a:rPr lang="it-IT" altLang="it-IT" sz="2400" i="1" dirty="0" err="1"/>
              <a:t>M</a:t>
            </a:r>
            <a:r>
              <a:rPr lang="it-IT" altLang="it-IT" sz="2400" i="1" baseline="30000" dirty="0" err="1"/>
              <a:t>s</a:t>
            </a:r>
            <a:r>
              <a:rPr lang="it-IT" altLang="it-IT" sz="2400" dirty="0"/>
              <a:t>=</a:t>
            </a:r>
            <a:r>
              <a:rPr lang="it-IT" altLang="it-IT" sz="2400" i="1" dirty="0"/>
              <a:t>M</a:t>
            </a:r>
            <a:r>
              <a:rPr lang="it-IT" altLang="it-IT" sz="2400" dirty="0"/>
              <a:t>.</a:t>
            </a:r>
          </a:p>
          <a:p>
            <a:pPr marL="0" indent="0">
              <a:buFontTx/>
              <a:buNone/>
            </a:pPr>
            <a:endParaRPr lang="it-IT" altLang="it-IT" sz="2400" dirty="0"/>
          </a:p>
          <a:p>
            <a:pPr marL="0" indent="0">
              <a:buFontTx/>
              <a:buNone/>
            </a:pPr>
            <a:r>
              <a:rPr lang="it-IT" altLang="it-IT" sz="2400" dirty="0"/>
              <a:t>La condizione di equilibrio è:</a:t>
            </a:r>
          </a:p>
          <a:p>
            <a:pPr marL="0" indent="0" algn="ctr">
              <a:buFontTx/>
              <a:buNone/>
            </a:pPr>
            <a:r>
              <a:rPr lang="it-IT" altLang="it-IT" sz="2400" dirty="0"/>
              <a:t>Offerta di moneta   =	 Domanda di moneta</a:t>
            </a:r>
          </a:p>
          <a:p>
            <a:pPr marL="0" indent="0" algn="ctr">
              <a:buFontTx/>
              <a:buNone/>
            </a:pPr>
            <a:r>
              <a:rPr lang="it-IT" altLang="it-IT" sz="2400" i="1" dirty="0"/>
              <a:t>M	        </a:t>
            </a:r>
            <a:r>
              <a:rPr lang="it-IT" altLang="it-IT" sz="2400" dirty="0"/>
              <a:t>=</a:t>
            </a:r>
            <a:r>
              <a:rPr lang="it-IT" altLang="it-IT" sz="2400" i="1" dirty="0"/>
              <a:t> 		€YL(i)</a:t>
            </a:r>
          </a:p>
          <a:p>
            <a:pPr marL="0" indent="0" algn="ctr">
              <a:buFontTx/>
              <a:buNone/>
            </a:pPr>
            <a:endParaRPr lang="it-IT" altLang="it-IT" sz="2400" i="1" dirty="0"/>
          </a:p>
          <a:p>
            <a:pPr marL="0" indent="0">
              <a:buFontTx/>
              <a:buNone/>
            </a:pPr>
            <a:r>
              <a:rPr lang="it-IT" altLang="it-IT" sz="2400" dirty="0">
                <a:solidFill>
                  <a:srgbClr val="FF0000"/>
                </a:solidFill>
              </a:rPr>
              <a:t>Questa equazione ci dice che il tasso di interesse </a:t>
            </a:r>
            <a:r>
              <a:rPr lang="it-IT" altLang="it-IT" sz="2400" i="1" dirty="0">
                <a:solidFill>
                  <a:srgbClr val="FF0000"/>
                </a:solidFill>
              </a:rPr>
              <a:t>i</a:t>
            </a:r>
            <a:r>
              <a:rPr lang="it-IT" altLang="it-IT" sz="2400" dirty="0">
                <a:solidFill>
                  <a:srgbClr val="FF0000"/>
                </a:solidFill>
              </a:rPr>
              <a:t> deve essere tale da indurre gli individui a tenere una quantità di moneta pari all’offerta di moneta, </a:t>
            </a:r>
            <a:r>
              <a:rPr lang="it-IT" altLang="it-IT" sz="2400" i="1" dirty="0">
                <a:solidFill>
                  <a:srgbClr val="FF0000"/>
                </a:solidFill>
              </a:rPr>
              <a:t>M</a:t>
            </a:r>
            <a:r>
              <a:rPr lang="it-IT" altLang="it-IT" sz="2400" dirty="0"/>
              <a:t>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ACDE34EF-7CEA-4432-AECF-AE3B514FF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308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98793D17-95C6-45C0-B31D-B8D8FC81F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2.1. Domanda di moneta, offerta di moneta</a:t>
            </a:r>
            <a:br>
              <a:rPr lang="it-IT" sz="3200" dirty="0"/>
            </a:br>
            <a:r>
              <a:rPr lang="it-IT" sz="3200" dirty="0"/>
              <a:t>e tasso di interesse di equilibrio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BEB1EBF5-A099-4EB6-A3B0-3F6C5D6CA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60" y="1386381"/>
            <a:ext cx="8892480" cy="4525963"/>
          </a:xfrm>
        </p:spPr>
        <p:txBody>
          <a:bodyPr>
            <a:normAutofit/>
          </a:bodyPr>
          <a:lstStyle/>
          <a:p>
            <a:pPr marL="0" indent="0" algn="ctr">
              <a:buFontTx/>
              <a:buNone/>
            </a:pPr>
            <a:r>
              <a:rPr lang="it-IT" altLang="it-IT" sz="2400" dirty="0"/>
              <a:t>Il tasso di interesse d’equilibrio uguaglia domanda e offerta di moneta.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ACDE34EF-7CEA-4432-AECF-AE3B514FF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6</a:t>
            </a:fld>
            <a:endParaRPr lang="it-IT"/>
          </a:p>
        </p:txBody>
      </p:sp>
      <p:pic>
        <p:nvPicPr>
          <p:cNvPr id="6" name="Immagine 5" descr="Immagine che contiene uccello&#10;&#10;Descrizione generata automaticamente">
            <a:extLst>
              <a:ext uri="{FF2B5EF4-FFF2-40B4-BE49-F238E27FC236}">
                <a16:creationId xmlns="" xmlns:a16="http://schemas.microsoft.com/office/drawing/2014/main" id="{28B9FEF8-66C7-487D-A946-617FA61CEB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00" y="1789603"/>
            <a:ext cx="7943800" cy="412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82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98793D17-95C6-45C0-B31D-B8D8FC81F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2.1. Domanda di moneta, offerta di moneta</a:t>
            </a:r>
            <a:br>
              <a:rPr lang="it-IT" sz="3200" dirty="0"/>
            </a:br>
            <a:r>
              <a:rPr lang="it-IT" sz="3200" dirty="0"/>
              <a:t>e tasso di interesse di equilibrio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BEB1EBF5-A099-4EB6-A3B0-3F6C5D6CA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it-IT" altLang="it-IT" sz="2400" dirty="0"/>
              <a:t>Un aumento del reddito nominale provoca un aumento del tasso di interesse: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ACDE34EF-7CEA-4432-AECF-AE3B514FF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7</a:t>
            </a:fld>
            <a:endParaRPr lang="it-IT"/>
          </a:p>
        </p:txBody>
      </p:sp>
      <p:pic>
        <p:nvPicPr>
          <p:cNvPr id="6" name="Immagine 5" descr="Immagine che contiene mappa&#10;&#10;Descrizione generata automaticamente">
            <a:extLst>
              <a:ext uri="{FF2B5EF4-FFF2-40B4-BE49-F238E27FC236}">
                <a16:creationId xmlns="" xmlns:a16="http://schemas.microsoft.com/office/drawing/2014/main" id="{6F9B7313-3AAE-4715-B198-D4F1B22C00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82" y="2205184"/>
            <a:ext cx="7307435" cy="381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65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98793D17-95C6-45C0-B31D-B8D8FC81F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2.1. Domanda di moneta, offerta di moneta</a:t>
            </a:r>
            <a:br>
              <a:rPr lang="it-IT" sz="3200" dirty="0"/>
            </a:br>
            <a:r>
              <a:rPr lang="it-IT" sz="3200" dirty="0"/>
              <a:t>e tasso di interesse di equilibrio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BEB1EBF5-A099-4EB6-A3B0-3F6C5D6CA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it-IT" altLang="it-IT" sz="2400" dirty="0"/>
              <a:t>Un aumento dell’offerta di moneta provoca una riduzione del tasso di interesse: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ACDE34EF-7CEA-4432-AECF-AE3B514FF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8</a:t>
            </a:fld>
            <a:endParaRPr lang="it-IT"/>
          </a:p>
        </p:txBody>
      </p:sp>
      <p:pic>
        <p:nvPicPr>
          <p:cNvPr id="6" name="Immagine 5" descr="Immagine che contiene testo, mappa&#10;&#10;Descrizione generata automaticamente">
            <a:extLst>
              <a:ext uri="{FF2B5EF4-FFF2-40B4-BE49-F238E27FC236}">
                <a16:creationId xmlns="" xmlns:a16="http://schemas.microsoft.com/office/drawing/2014/main" id="{8BA0AB0C-8DC0-4D3B-BC68-91D223191D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34" y="2263913"/>
            <a:ext cx="7074532" cy="367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55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98793D17-95C6-45C0-B31D-B8D8FC81F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9228"/>
            <a:ext cx="9144000" cy="1143000"/>
          </a:xfrm>
        </p:spPr>
        <p:txBody>
          <a:bodyPr/>
          <a:lstStyle/>
          <a:p>
            <a:r>
              <a:rPr lang="it-IT" sz="3200" dirty="0"/>
              <a:t>2.2 Politica monetaria e operazioni di mercato aperto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BEB1EBF5-A099-4EB6-A3B0-3F6C5D6CA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219" y="1412776"/>
            <a:ext cx="7451197" cy="4525963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it-IT" altLang="it-IT" sz="2400" dirty="0"/>
              <a:t>La banca centrale controlla la quantità di moneta tramite le operazioni di mercato aperto.</a:t>
            </a:r>
          </a:p>
          <a:p>
            <a:pPr marL="0" indent="0">
              <a:buFontTx/>
              <a:buNone/>
            </a:pPr>
            <a:endParaRPr lang="it-IT" alt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ACDE34EF-7CEA-4432-AECF-AE3B514FF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9</a:t>
            </a:fld>
            <a:endParaRPr lang="it-IT"/>
          </a:p>
        </p:txBody>
      </p:sp>
      <p:pic>
        <p:nvPicPr>
          <p:cNvPr id="6" name="Immagine 5" descr="Immagine che contiene screenshot&#10;&#10;Descrizione generata automaticamente">
            <a:extLst>
              <a:ext uri="{FF2B5EF4-FFF2-40B4-BE49-F238E27FC236}">
                <a16:creationId xmlns="" xmlns:a16="http://schemas.microsoft.com/office/drawing/2014/main" id="{5E85F3E3-DF86-4AE9-8F67-D60DDB766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38" y="2870011"/>
            <a:ext cx="8853723" cy="160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35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1942</TotalTime>
  <Words>1376</Words>
  <Application>Microsoft Office PowerPoint</Application>
  <PresentationFormat>Presentazione su schermo (4:3)</PresentationFormat>
  <Paragraphs>171</Paragraphs>
  <Slides>26</Slides>
  <Notes>6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28" baseType="lpstr">
      <vt:lpstr>Tema di Office</vt:lpstr>
      <vt:lpstr>Equation</vt:lpstr>
      <vt:lpstr>Capitolo IV</vt:lpstr>
      <vt:lpstr>1. La domanda di moneta</vt:lpstr>
      <vt:lpstr>1.1 Derivazione della domanda di moneta</vt:lpstr>
      <vt:lpstr>1.1 Derivazione della domanda di moneta</vt:lpstr>
      <vt:lpstr>2. La determinazione del tasso di interesse (I)</vt:lpstr>
      <vt:lpstr>2.1. Domanda di moneta, offerta di moneta e tasso di interesse di equilibrio</vt:lpstr>
      <vt:lpstr>2.1. Domanda di moneta, offerta di moneta e tasso di interesse di equilibrio</vt:lpstr>
      <vt:lpstr>2.1. Domanda di moneta, offerta di moneta e tasso di interesse di equilibrio</vt:lpstr>
      <vt:lpstr>2.2 Politica monetaria e operazioni di mercato aperto</vt:lpstr>
      <vt:lpstr>2.2 Politica monetaria e operazioni di mercato aperto</vt:lpstr>
      <vt:lpstr>2.2 Politica monetaria e operazioni di mercato aperto</vt:lpstr>
      <vt:lpstr>2.2 Politica monetaria e operazioni di mercato aperto</vt:lpstr>
      <vt:lpstr>2.2 Politica monetaria e operazioni di mercato aperto</vt:lpstr>
      <vt:lpstr>3. La determinazione del tasso di interesse (II) 3.1 Che cosa fanno le banche?</vt:lpstr>
      <vt:lpstr>3.1 Che cosa fanno le banche?</vt:lpstr>
      <vt:lpstr>3.1 Che cosa fanno le banche?</vt:lpstr>
      <vt:lpstr>3.2 Offerta e domanda di moneta  della banca centrale</vt:lpstr>
      <vt:lpstr>3.2 Offerta e domanda di moneta della banca centrale La domanda di moneta della banca centrale</vt:lpstr>
      <vt:lpstr>3.2 Offerta e domanda di moneta della banca centrale La domanda di moneta della banca centrale</vt:lpstr>
      <vt:lpstr>3.2 Offerta e domanda di moneta della banca centrale La domanda di moneta della banca centrale</vt:lpstr>
      <vt:lpstr>3.2 Offerta e domanda di moneta della banca centrale L’equilibrio sul mercato della moneta della banca centrale</vt:lpstr>
      <vt:lpstr>3.2 Offerta e domanda di moneta della banca centrale L’equilibrio sul mercato della moneta della banca centrale</vt:lpstr>
      <vt:lpstr>3.3 FED e BCE</vt:lpstr>
      <vt:lpstr>4. Trappola della liquidità</vt:lpstr>
      <vt:lpstr>4. Trappola della liquidità</vt:lpstr>
      <vt:lpstr>Presentazione standard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ILARIA MARTINI</dc:creator>
  <cp:lastModifiedBy>Utente</cp:lastModifiedBy>
  <cp:revision>89</cp:revision>
  <dcterms:created xsi:type="dcterms:W3CDTF">2014-07-28T14:21:47Z</dcterms:created>
  <dcterms:modified xsi:type="dcterms:W3CDTF">2021-10-18T11:57:25Z</dcterms:modified>
</cp:coreProperties>
</file>