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sldIdLst>
    <p:sldId id="256" r:id="rId2"/>
    <p:sldId id="307" r:id="rId3"/>
    <p:sldId id="305" r:id="rId4"/>
    <p:sldId id="306" r:id="rId5"/>
    <p:sldId id="281" r:id="rId6"/>
    <p:sldId id="28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729"/>
  </p:normalViewPr>
  <p:slideViewPr>
    <p:cSldViewPr snapToGrid="0" snapToObjects="1">
      <p:cViewPr varScale="1">
        <p:scale>
          <a:sx n="111" d="100"/>
          <a:sy n="111" d="100"/>
        </p:scale>
        <p:origin x="5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474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716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1686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017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8932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636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763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749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410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623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10/14/21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123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294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192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683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10/14/21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820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7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1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770BFD-4D5E-4142-8153-4EEEFDA35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010" y="937550"/>
            <a:ext cx="10081549" cy="4823552"/>
          </a:xfrm>
        </p:spPr>
        <p:txBody>
          <a:bodyPr/>
          <a:lstStyle/>
          <a:p>
            <a:pPr algn="l"/>
            <a:r>
              <a:rPr lang="it-IT" sz="2400" dirty="0"/>
              <a:t>GEOGRAFIA STORICA DELL’ODIERNO FRIULI VENEZIA GIULIA </a:t>
            </a:r>
            <a:r>
              <a:rPr lang="it-IT" sz="2400" i="1" dirty="0"/>
              <a:t>LM 641</a:t>
            </a:r>
            <a:br>
              <a:rPr lang="it-IT" dirty="0"/>
            </a:br>
            <a:r>
              <a:rPr lang="it-IT" sz="6600" b="1" cap="small" dirty="0"/>
              <a:t>La costruzione dell’odierno </a:t>
            </a:r>
            <a:br>
              <a:rPr lang="it-IT" sz="6600" b="1" cap="small" dirty="0"/>
            </a:br>
            <a:r>
              <a:rPr lang="it-IT" sz="6600" b="1" cap="small" dirty="0"/>
              <a:t>Friuli Venezia Giulia</a:t>
            </a:r>
            <a:r>
              <a:rPr lang="it-IT" sz="6600" dirty="0"/>
              <a:t> </a:t>
            </a:r>
            <a:br>
              <a:rPr lang="it-IT" sz="6600" dirty="0"/>
            </a:br>
            <a:r>
              <a:rPr lang="it-IT" sz="1800" dirty="0"/>
              <a:t>A.A. 2021-2022</a:t>
            </a:r>
            <a:br>
              <a:rPr lang="it-IT" dirty="0"/>
            </a:b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13AAC26-B54F-254A-B891-B87959A06A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608" y="5960962"/>
            <a:ext cx="7838742" cy="897038"/>
          </a:xfrm>
        </p:spPr>
        <p:txBody>
          <a:bodyPr/>
          <a:lstStyle/>
          <a:p>
            <a:pPr algn="l"/>
            <a:r>
              <a:rPr lang="it-IT" dirty="0"/>
              <a:t>SERGIO ZILLI</a:t>
            </a:r>
          </a:p>
        </p:txBody>
      </p:sp>
    </p:spTree>
    <p:extLst>
      <p:ext uri="{BB962C8B-B14F-4D97-AF65-F5344CB8AC3E}">
        <p14:creationId xmlns:p14="http://schemas.microsoft.com/office/powerpoint/2010/main" val="851085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0F2241-DCE7-9D40-AA2C-43CCFF5F1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0CF116-201B-9545-AA25-6A5CB1F94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b="1" dirty="0"/>
              <a:t>Presentazione n. 4</a:t>
            </a:r>
          </a:p>
          <a:p>
            <a:pPr marL="0" indent="0">
              <a:buNone/>
            </a:pPr>
            <a:endParaRPr lang="it-IT" sz="2800" b="1" dirty="0"/>
          </a:p>
          <a:p>
            <a:pPr marL="0" indent="0">
              <a:buNone/>
            </a:pPr>
            <a:r>
              <a:rPr lang="it-IT" sz="4000" b="1" dirty="0"/>
              <a:t>Cosa c’è</a:t>
            </a:r>
          </a:p>
        </p:txBody>
      </p:sp>
    </p:spTree>
    <p:extLst>
      <p:ext uri="{BB962C8B-B14F-4D97-AF65-F5344CB8AC3E}">
        <p14:creationId xmlns:p14="http://schemas.microsoft.com/office/powerpoint/2010/main" val="3243123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FB6F2E-72BA-3046-9155-38F65D1FA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86603"/>
            <a:ext cx="10241280" cy="1345427"/>
          </a:xfrm>
        </p:spPr>
        <p:txBody>
          <a:bodyPr>
            <a:normAutofit/>
          </a:bodyPr>
          <a:lstStyle/>
          <a:p>
            <a:r>
              <a:rPr lang="it-IT" dirty="0"/>
              <a:t>Friuli e Venezia Giulia. </a:t>
            </a:r>
            <a:br>
              <a:rPr lang="it-IT" dirty="0"/>
            </a:br>
            <a:r>
              <a:rPr lang="it-IT" dirty="0"/>
              <a:t>Una questione di nomi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61EC4B0-498D-DD4D-A7D4-64F94F343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sz="2200" b="1" dirty="0"/>
              <a:t>Patria del Friuli</a:t>
            </a:r>
          </a:p>
          <a:p>
            <a:r>
              <a:rPr lang="it-IT" sz="2200" dirty="0"/>
              <a:t>Sinonimo dal XIII secolo dello Stato Patriarcale di Aquileia</a:t>
            </a:r>
          </a:p>
          <a:p>
            <a:pPr lvl="1"/>
            <a:r>
              <a:rPr lang="it-IT" sz="2200" dirty="0"/>
              <a:t>Prima Aquileia, poi Cividale, infine Udine</a:t>
            </a:r>
          </a:p>
          <a:p>
            <a:pPr lvl="1"/>
            <a:r>
              <a:rPr lang="it-IT" sz="2200" dirty="0"/>
              <a:t>Fino al 1420</a:t>
            </a:r>
          </a:p>
          <a:p>
            <a:pPr lvl="1"/>
            <a:endParaRPr lang="it-IT" sz="2200" dirty="0"/>
          </a:p>
          <a:p>
            <a:pPr marL="268288" lvl="1" indent="-268288"/>
            <a:r>
              <a:rPr lang="it-IT" sz="2200" dirty="0"/>
              <a:t>Poi entità autonoma con lo stesso nome all’interno dei domini di terra della Repubblica di Venezia</a:t>
            </a:r>
          </a:p>
          <a:p>
            <a:pPr lvl="1"/>
            <a:r>
              <a:rPr lang="it-IT" sz="2200" dirty="0"/>
              <a:t>Fino al 1797 (poi ceduti all’Austria)</a:t>
            </a:r>
          </a:p>
          <a:p>
            <a:pPr lvl="1"/>
            <a:r>
              <a:rPr lang="it-IT" sz="2200" dirty="0"/>
              <a:t>Dal 1805 Regno d’Italia</a:t>
            </a:r>
          </a:p>
          <a:p>
            <a:pPr lvl="1"/>
            <a:r>
              <a:rPr lang="it-IT" sz="2200" dirty="0"/>
              <a:t>Dal 1815 Regno Lombardo Veneto</a:t>
            </a:r>
          </a:p>
          <a:p>
            <a:pPr lvl="1"/>
            <a:endParaRPr lang="it-IT" dirty="0"/>
          </a:p>
          <a:p>
            <a:pPr marL="268288" lvl="1" indent="-268288"/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082475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547037-B717-D049-8B85-0E9E33A67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423" y="286604"/>
            <a:ext cx="10160257" cy="1275978"/>
          </a:xfrm>
        </p:spPr>
        <p:txBody>
          <a:bodyPr>
            <a:normAutofit/>
          </a:bodyPr>
          <a:lstStyle/>
          <a:p>
            <a:r>
              <a:rPr lang="it-IT" dirty="0"/>
              <a:t>Friuli e Venezia Giulia. </a:t>
            </a:r>
            <a:br>
              <a:rPr lang="it-IT" dirty="0"/>
            </a:br>
            <a:r>
              <a:rPr lang="it-IT" dirty="0"/>
              <a:t>Una questione di nomi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D3FB96F-01E9-8F47-8E03-4FFAAA03C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413" y="1737359"/>
            <a:ext cx="10474124" cy="4439603"/>
          </a:xfrm>
        </p:spPr>
        <p:txBody>
          <a:bodyPr>
            <a:normAutofit/>
          </a:bodyPr>
          <a:lstStyle/>
          <a:p>
            <a:r>
              <a:rPr lang="it-IT" sz="2000" dirty="0"/>
              <a:t>Dalla parte imperiale, invece</a:t>
            </a:r>
          </a:p>
          <a:p>
            <a:r>
              <a:rPr lang="it-IT" sz="2000" b="1" dirty="0"/>
              <a:t>Contea di Gorizia </a:t>
            </a:r>
          </a:p>
          <a:p>
            <a:pPr marL="854075" indent="-231775"/>
            <a:r>
              <a:rPr lang="it-IT" sz="2000" dirty="0">
                <a:sym typeface="Wingdings" pitchFamily="2" charset="2"/>
              </a:rPr>
              <a:t>Esiste dal 1122</a:t>
            </a:r>
          </a:p>
          <a:p>
            <a:pPr marL="854075" indent="-231775"/>
            <a:r>
              <a:rPr lang="it-IT" sz="2000" dirty="0">
                <a:sym typeface="Wingdings" pitchFamily="2" charset="2"/>
              </a:rPr>
              <a:t>Nel 1500, per esaurimento dinastia il titolo attribuito agli arciduca d’Austria (Asburgo)</a:t>
            </a:r>
          </a:p>
          <a:p>
            <a:r>
              <a:rPr lang="it-IT" sz="2000" b="1" dirty="0">
                <a:sym typeface="Wingdings" pitchFamily="2" charset="2"/>
              </a:rPr>
              <a:t>Trieste</a:t>
            </a:r>
          </a:p>
          <a:p>
            <a:pPr marL="854075" indent="-257175"/>
            <a:r>
              <a:rPr lang="it-IT" sz="2000" dirty="0">
                <a:sym typeface="Wingdings" pitchFamily="2" charset="2"/>
              </a:rPr>
              <a:t>Dal 1381 «Dedizione alla Casa d’Austria»</a:t>
            </a:r>
          </a:p>
          <a:p>
            <a:pPr marL="854075" indent="-257175"/>
            <a:endParaRPr lang="it-IT" sz="2000" dirty="0">
              <a:sym typeface="Wingdings" pitchFamily="2" charset="2"/>
            </a:endParaRPr>
          </a:p>
          <a:p>
            <a:pPr marL="450850" indent="-450850"/>
            <a:r>
              <a:rPr lang="it-IT" sz="2000" dirty="0">
                <a:sym typeface="Wingdings" pitchFamily="2" charset="2"/>
              </a:rPr>
              <a:t>Quindi entità esistenti</a:t>
            </a:r>
          </a:p>
        </p:txBody>
      </p:sp>
    </p:spTree>
    <p:extLst>
      <p:ext uri="{BB962C8B-B14F-4D97-AF65-F5344CB8AC3E}">
        <p14:creationId xmlns:p14="http://schemas.microsoft.com/office/powerpoint/2010/main" val="2795562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D7E21F-4B55-AD4A-B306-6E160BB04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952E4F-82AA-C442-BC46-21C1FF263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645" y="2183738"/>
            <a:ext cx="8596668" cy="3880773"/>
          </a:xfrm>
        </p:spPr>
        <p:txBody>
          <a:bodyPr/>
          <a:lstStyle/>
          <a:p>
            <a:r>
              <a:rPr lang="it-IT" dirty="0"/>
              <a:t>1805</a:t>
            </a:r>
          </a:p>
        </p:txBody>
      </p:sp>
      <p:pic>
        <p:nvPicPr>
          <p:cNvPr id="4" name="Segnaposto contenuto 4">
            <a:extLst>
              <a:ext uri="{FF2B5EF4-FFF2-40B4-BE49-F238E27FC236}">
                <a16:creationId xmlns:a16="http://schemas.microsoft.com/office/drawing/2014/main" id="{F4A7FD45-A37B-9741-8609-90D2EF465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388" y="-11835"/>
            <a:ext cx="9039828" cy="686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88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5D0CF0-1367-1A44-8AFF-AB39B196A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542" y="3642167"/>
            <a:ext cx="1683901" cy="1320800"/>
          </a:xfrm>
        </p:spPr>
        <p:txBody>
          <a:bodyPr>
            <a:normAutofit/>
          </a:bodyPr>
          <a:lstStyle/>
          <a:p>
            <a:r>
              <a:rPr lang="it-IT" dirty="0"/>
              <a:t>Inizi 900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30924D09-BA10-A849-A40A-B21063C80B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9498" y="0"/>
            <a:ext cx="6389225" cy="685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5608"/>
      </p:ext>
    </p:extLst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Arancion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2509</TotalTime>
  <Words>148</Words>
  <Application>Microsoft Macintosh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Arial</vt:lpstr>
      <vt:lpstr>Trebuchet MS</vt:lpstr>
      <vt:lpstr>Wingdings</vt:lpstr>
      <vt:lpstr>Wingdings 3</vt:lpstr>
      <vt:lpstr>Sfaccettatura</vt:lpstr>
      <vt:lpstr>GEOGRAFIA STORICA DELL’ODIERNO FRIULI VENEZIA GIULIA LM 641 La costruzione dell’odierno  Friuli Venezia Giulia  A.A. 2021-2022 </vt:lpstr>
      <vt:lpstr>Presentazione standard di PowerPoint</vt:lpstr>
      <vt:lpstr>Friuli e Venezia Giulia.  Una questione di nomi</vt:lpstr>
      <vt:lpstr>Friuli e Venezia Giulia.  Una questione di nomi</vt:lpstr>
      <vt:lpstr>Presentazione standard di PowerPoint</vt:lpstr>
      <vt:lpstr>Inizi 900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GEOGRAFIA STORICA DELL’ODIERNO FRIULI VENEZIA GIULIA LM 641 La costruzione dell’odierno  Friuli Venezia Giulia  A.A. 2021-2022 </dc:title>
  <dc:subject/>
  <dc:creator>sergio zilli</dc:creator>
  <cp:keywords/>
  <dc:description/>
  <cp:lastModifiedBy>sergio zilli</cp:lastModifiedBy>
  <cp:revision>35</cp:revision>
  <dcterms:created xsi:type="dcterms:W3CDTF">2021-10-05T10:44:53Z</dcterms:created>
  <dcterms:modified xsi:type="dcterms:W3CDTF">2021-10-14T08:39:02Z</dcterms:modified>
  <cp:category/>
</cp:coreProperties>
</file>