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083" autoAdjust="0"/>
  </p:normalViewPr>
  <p:slideViewPr>
    <p:cSldViewPr snapToGrid="0" snapToObjects="1">
      <p:cViewPr>
        <p:scale>
          <a:sx n="66" d="100"/>
          <a:sy n="66" d="100"/>
        </p:scale>
        <p:origin x="-1520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ED8A-F51B-6642-8242-CFC85940AD14}" type="datetimeFigureOut">
              <a:rPr lang="it-IT" smtClean="0"/>
              <a:pPr/>
              <a:t>15/10/21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F809-98A2-9743-97FA-F9CA1D62E9A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ED8A-F51B-6642-8242-CFC85940AD14}" type="datetimeFigureOut">
              <a:rPr lang="it-IT" smtClean="0"/>
              <a:pPr/>
              <a:t>15/10/21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F809-98A2-9743-97FA-F9CA1D62E9A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ED8A-F51B-6642-8242-CFC85940AD14}" type="datetimeFigureOut">
              <a:rPr lang="it-IT" smtClean="0"/>
              <a:pPr/>
              <a:t>15/10/21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F809-98A2-9743-97FA-F9CA1D62E9A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ED8A-F51B-6642-8242-CFC85940AD14}" type="datetimeFigureOut">
              <a:rPr lang="it-IT" smtClean="0"/>
              <a:pPr/>
              <a:t>15/10/21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F809-98A2-9743-97FA-F9CA1D62E9A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ED8A-F51B-6642-8242-CFC85940AD14}" type="datetimeFigureOut">
              <a:rPr lang="it-IT" smtClean="0"/>
              <a:pPr/>
              <a:t>15/10/21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F809-98A2-9743-97FA-F9CA1D62E9A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ED8A-F51B-6642-8242-CFC85940AD14}" type="datetimeFigureOut">
              <a:rPr lang="it-IT" smtClean="0"/>
              <a:pPr/>
              <a:t>15/10/21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F809-98A2-9743-97FA-F9CA1D62E9A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ED8A-F51B-6642-8242-CFC85940AD14}" type="datetimeFigureOut">
              <a:rPr lang="it-IT" smtClean="0"/>
              <a:pPr/>
              <a:t>15/10/21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F809-98A2-9743-97FA-F9CA1D62E9A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ED8A-F51B-6642-8242-CFC85940AD14}" type="datetimeFigureOut">
              <a:rPr lang="it-IT" smtClean="0"/>
              <a:pPr/>
              <a:t>15/10/21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F809-98A2-9743-97FA-F9CA1D62E9A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ED8A-F51B-6642-8242-CFC85940AD14}" type="datetimeFigureOut">
              <a:rPr lang="it-IT" smtClean="0"/>
              <a:pPr/>
              <a:t>15/10/21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F809-98A2-9743-97FA-F9CA1D62E9A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ED8A-F51B-6642-8242-CFC85940AD14}" type="datetimeFigureOut">
              <a:rPr lang="it-IT" smtClean="0"/>
              <a:pPr/>
              <a:t>15/10/21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F809-98A2-9743-97FA-F9CA1D62E9A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ED8A-F51B-6642-8242-CFC85940AD14}" type="datetimeFigureOut">
              <a:rPr lang="it-IT" smtClean="0"/>
              <a:pPr/>
              <a:t>15/10/21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F809-98A2-9743-97FA-F9CA1D62E9A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BED8A-F51B-6642-8242-CFC85940AD14}" type="datetimeFigureOut">
              <a:rPr lang="it-IT" smtClean="0"/>
              <a:pPr/>
              <a:t>15/10/21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CF809-98A2-9743-97FA-F9CA1D62E9A7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asavoia@units.i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moodle2.units.it" TargetMode="Externa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1647" y="317695"/>
            <a:ext cx="8869819" cy="6340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Genetica Medica (4 CFU) - Prof: Anna Savoia – </a:t>
            </a:r>
            <a:r>
              <a:rPr lang="it-IT" sz="1400" dirty="0" smtClean="0">
                <a:hlinkClick r:id="rId2"/>
              </a:rPr>
              <a:t>asavoia@units.it</a:t>
            </a:r>
            <a:endParaRPr lang="it-IT" sz="1400" dirty="0" smtClean="0"/>
          </a:p>
          <a:p>
            <a:endParaRPr lang="it-IT" sz="1400" dirty="0" smtClean="0"/>
          </a:p>
          <a:p>
            <a:r>
              <a:rPr lang="it-IT" sz="1400" dirty="0" smtClean="0"/>
              <a:t>Programma:</a:t>
            </a:r>
          </a:p>
          <a:p>
            <a:endParaRPr lang="it-IT" sz="1400" dirty="0" smtClean="0"/>
          </a:p>
          <a:p>
            <a:r>
              <a:rPr lang="it-IT" sz="1400" dirty="0"/>
              <a:t>1. Leggi di Mendel ed eccezioni. Meiosi: ricombinazione, gameti parentali e ricombinanti, frequenza di ricombinazione. Differenze con mitosi.</a:t>
            </a:r>
          </a:p>
          <a:p>
            <a:endParaRPr lang="it-IT" sz="1400" dirty="0"/>
          </a:p>
          <a:p>
            <a:r>
              <a:rPr lang="it-IT" sz="1400" dirty="0"/>
              <a:t>2. Cromosomi umani: cariotipo, CGH e SNP array, anomalie cromosomiche e relative malattie.</a:t>
            </a:r>
          </a:p>
          <a:p>
            <a:endParaRPr lang="it-IT" sz="1400" dirty="0"/>
          </a:p>
          <a:p>
            <a:r>
              <a:rPr lang="it-IT" sz="1400" dirty="0"/>
              <a:t>3. Modelli di ereditarietà dei caratteri </a:t>
            </a:r>
            <a:r>
              <a:rPr lang="it-IT" sz="1400" dirty="0" err="1"/>
              <a:t>monofattoriali</a:t>
            </a:r>
            <a:r>
              <a:rPr lang="it-IT" sz="1400" dirty="0"/>
              <a:t>: trasmissione autosomica dominante e recessiva, X-</a:t>
            </a:r>
            <a:r>
              <a:rPr lang="it-IT" sz="1400" dirty="0" err="1"/>
              <a:t>linked</a:t>
            </a:r>
            <a:r>
              <a:rPr lang="it-IT" sz="1400" dirty="0"/>
              <a:t> dominante e recessiva. Eterogeneità genetica, complementazione, serie allelica, penetranza, espressività, mutazioni de novo e </a:t>
            </a:r>
            <a:r>
              <a:rPr lang="it-IT" sz="1400" dirty="0" err="1"/>
              <a:t>mosaicismo</a:t>
            </a:r>
            <a:r>
              <a:rPr lang="it-IT" sz="1400" dirty="0"/>
              <a:t>. Esempi di malattie.</a:t>
            </a:r>
          </a:p>
          <a:p>
            <a:endParaRPr lang="it-IT" sz="1400" dirty="0"/>
          </a:p>
          <a:p>
            <a:r>
              <a:rPr lang="it-IT" sz="1400" dirty="0"/>
              <a:t>4. Struttura del gene e mutazioni. Mutazioni sinonime, </a:t>
            </a:r>
            <a:r>
              <a:rPr lang="it-IT" sz="1400" dirty="0" err="1"/>
              <a:t>missense</a:t>
            </a:r>
            <a:r>
              <a:rPr lang="it-IT" sz="1400" dirty="0"/>
              <a:t> e nonsense, delezioni e inserzioni, mutazioni di </a:t>
            </a:r>
            <a:r>
              <a:rPr lang="it-IT" sz="1400" dirty="0" err="1"/>
              <a:t>splicing</a:t>
            </a:r>
            <a:r>
              <a:rPr lang="it-IT" sz="1400" dirty="0"/>
              <a:t>. Effetto delle mutazioni e meccanismi patogenetici. Strategie per lo studio degli effetti delle mutazioni </a:t>
            </a:r>
            <a:r>
              <a:rPr lang="it-IT" sz="1400" dirty="0" err="1"/>
              <a:t>missense</a:t>
            </a:r>
            <a:r>
              <a:rPr lang="it-IT" sz="1400" dirty="0"/>
              <a:t> e di </a:t>
            </a:r>
            <a:r>
              <a:rPr lang="it-IT" sz="1400" dirty="0" err="1"/>
              <a:t>splicing</a:t>
            </a:r>
            <a:r>
              <a:rPr lang="it-IT" sz="1400" dirty="0"/>
              <a:t> sulla funzionalità della proteina. Polimorfismi e applicazioni. SNP, RFLP, </a:t>
            </a:r>
            <a:r>
              <a:rPr lang="it-IT" sz="1400" dirty="0" err="1"/>
              <a:t>microsatelliti</a:t>
            </a:r>
            <a:r>
              <a:rPr lang="it-IT" sz="1400" dirty="0"/>
              <a:t>, sequenze ripetute. Costruzione dell’</a:t>
            </a:r>
            <a:r>
              <a:rPr lang="it-IT" sz="1400" dirty="0" err="1"/>
              <a:t>aplotipo</a:t>
            </a:r>
            <a:r>
              <a:rPr lang="it-IT" sz="1400" dirty="0"/>
              <a:t>.</a:t>
            </a:r>
          </a:p>
          <a:p>
            <a:endParaRPr lang="it-IT" sz="1400" dirty="0"/>
          </a:p>
          <a:p>
            <a:r>
              <a:rPr lang="it-IT" sz="1400" dirty="0"/>
              <a:t>5. Legge di Hardy Weinberg. Popolazione in equilibrio. Frequenze alleliche e frequenze genotipiche. Applicazioni della legge di Hardy Weinberg.</a:t>
            </a:r>
          </a:p>
          <a:p>
            <a:endParaRPr lang="it-IT" sz="1400" dirty="0"/>
          </a:p>
          <a:p>
            <a:r>
              <a:rPr lang="it-IT" sz="1400" dirty="0"/>
              <a:t>6. Trasmissione atipica. Ereditarietà materna, imprinting, mutazioni dinamiche. Genetica dei tumori: oncogeni e geni oncosoppressori, perdita di </a:t>
            </a:r>
            <a:r>
              <a:rPr lang="it-IT" sz="1400" dirty="0" err="1"/>
              <a:t>eterozigosità</a:t>
            </a:r>
            <a:r>
              <a:rPr lang="it-IT" sz="1400" dirty="0"/>
              <a:t>, modello </a:t>
            </a:r>
            <a:r>
              <a:rPr lang="it-IT" sz="1400" dirty="0" err="1"/>
              <a:t>retinoblastoma</a:t>
            </a:r>
            <a:r>
              <a:rPr lang="it-IT" sz="1400" dirty="0"/>
              <a:t>.</a:t>
            </a:r>
          </a:p>
          <a:p>
            <a:endParaRPr lang="it-IT" sz="1400" dirty="0"/>
          </a:p>
          <a:p>
            <a:r>
              <a:rPr lang="it-IT" sz="1400" dirty="0"/>
              <a:t>7. Strategie per l’identificazione dei geni che causano le malattie genetiche. Clonaggio per posizione e sequenziamento di nuova generazione (NGS): valutazione dei criteri per la selezione delle varianti patogenetiche.</a:t>
            </a:r>
          </a:p>
          <a:p>
            <a:endParaRPr lang="it-IT" sz="1400" dirty="0"/>
          </a:p>
          <a:p>
            <a:r>
              <a:rPr lang="it-IT" sz="1400" dirty="0"/>
              <a:t>8. Malattie multifattoriali: caratteri quantitativi e qualitativi. Strategie per l’identificazione dei fattori genetici implicati: studi di associazione.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160756" y="150219"/>
            <a:ext cx="24441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Testi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consigliati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4875716" y="3463511"/>
            <a:ext cx="2036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Genetica</a:t>
            </a:r>
            <a:r>
              <a:rPr lang="en-US" b="1" dirty="0"/>
              <a:t> </a:t>
            </a:r>
            <a:r>
              <a:rPr lang="en-US" b="1" dirty="0" err="1"/>
              <a:t>umana</a:t>
            </a:r>
            <a:r>
              <a:rPr lang="en-US" b="1" dirty="0"/>
              <a:t> e </a:t>
            </a:r>
            <a:r>
              <a:rPr lang="en-US" b="1" dirty="0" err="1" smtClean="0"/>
              <a:t>medica</a:t>
            </a:r>
            <a:r>
              <a:rPr lang="en-US" dirty="0" smtClean="0"/>
              <a:t>. </a:t>
            </a:r>
            <a:r>
              <a:rPr lang="en-US" dirty="0" err="1" smtClean="0"/>
              <a:t>Neri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Genuardi</a:t>
            </a:r>
            <a:r>
              <a:rPr lang="en-US" dirty="0"/>
              <a:t> ,  </a:t>
            </a:r>
            <a:r>
              <a:rPr lang="en-US" dirty="0" err="1"/>
              <a:t>Editore</a:t>
            </a:r>
            <a:r>
              <a:rPr lang="en-US" dirty="0"/>
              <a:t>: </a:t>
            </a:r>
            <a:r>
              <a:rPr lang="en-US" dirty="0" err="1"/>
              <a:t>Edra</a:t>
            </a:r>
            <a:r>
              <a:rPr lang="en-US" dirty="0"/>
              <a:t> - Masson , </a:t>
            </a:r>
            <a:r>
              <a:rPr lang="en-US" dirty="0" err="1"/>
              <a:t>Edizione</a:t>
            </a:r>
            <a:r>
              <a:rPr lang="en-US" dirty="0"/>
              <a:t>:  </a:t>
            </a:r>
            <a:r>
              <a:rPr lang="en-US" dirty="0" smtClean="0"/>
              <a:t>IV </a:t>
            </a:r>
            <a:r>
              <a:rPr lang="en-US" dirty="0"/>
              <a:t>2/</a:t>
            </a:r>
            <a:r>
              <a:rPr lang="en-US" dirty="0" smtClean="0"/>
              <a:t>2017 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169" y="854150"/>
            <a:ext cx="1682652" cy="215005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84169" y="3216798"/>
            <a:ext cx="189129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Genetics </a:t>
            </a:r>
            <a:r>
              <a:rPr lang="en-US" b="1" dirty="0"/>
              <a:t>in Medicine, </a:t>
            </a:r>
            <a:r>
              <a:rPr lang="en-US" dirty="0"/>
              <a:t>8th </a:t>
            </a:r>
            <a:r>
              <a:rPr lang="en-US" dirty="0" smtClean="0"/>
              <a:t>Edition</a:t>
            </a:r>
          </a:p>
          <a:p>
            <a:r>
              <a:rPr lang="en-US" dirty="0"/>
              <a:t>Thompson &amp; Thompson </a:t>
            </a:r>
          </a:p>
          <a:p>
            <a:r>
              <a:rPr lang="en-US" dirty="0"/>
              <a:t> </a:t>
            </a:r>
            <a:r>
              <a:rPr lang="en-US" dirty="0" smtClean="0"/>
              <a:t>Release </a:t>
            </a:r>
            <a:r>
              <a:rPr lang="en-US" dirty="0"/>
              <a:t>Date:</a:t>
            </a:r>
          </a:p>
          <a:p>
            <a:r>
              <a:rPr lang="en-US" dirty="0"/>
              <a:t>10 Jul 2015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33362" y="3186512"/>
            <a:ext cx="2041404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GENETICA &amp; GENOMICA</a:t>
            </a:r>
            <a:endParaRPr lang="en-US" b="1" dirty="0"/>
          </a:p>
          <a:p>
            <a:r>
              <a:rPr lang="en-US" dirty="0" smtClean="0"/>
              <a:t>Tom Strachan</a:t>
            </a:r>
          </a:p>
          <a:p>
            <a:r>
              <a:rPr lang="en-US" dirty="0" smtClean="0"/>
              <a:t>Judith </a:t>
            </a:r>
            <a:r>
              <a:rPr lang="en-US" dirty="0" err="1" smtClean="0"/>
              <a:t>Goodship</a:t>
            </a:r>
            <a:endParaRPr lang="en-US" dirty="0" smtClean="0"/>
          </a:p>
          <a:p>
            <a:r>
              <a:rPr lang="en-US" dirty="0" err="1" smtClean="0"/>
              <a:t>Patrik</a:t>
            </a:r>
            <a:r>
              <a:rPr lang="en-US" dirty="0" smtClean="0"/>
              <a:t> </a:t>
            </a:r>
            <a:r>
              <a:rPr lang="en-US" dirty="0" err="1" smtClean="0"/>
              <a:t>Chinnery</a:t>
            </a:r>
            <a:endParaRPr lang="en-US" dirty="0"/>
          </a:p>
          <a:p>
            <a:r>
              <a:rPr lang="en-US" dirty="0" err="1" smtClean="0"/>
              <a:t>Zanichelli</a:t>
            </a:r>
            <a:r>
              <a:rPr lang="en-US" dirty="0" smtClean="0"/>
              <a:t>, 2016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0739" y="781714"/>
            <a:ext cx="1529952" cy="229492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823272" y="5507968"/>
            <a:ext cx="6088476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Per </a:t>
            </a:r>
            <a:r>
              <a:rPr lang="en-US" sz="2400" dirty="0" err="1" smtClean="0"/>
              <a:t>materiale</a:t>
            </a:r>
            <a:r>
              <a:rPr lang="en-US" sz="2400" dirty="0" smtClean="0"/>
              <a:t> </a:t>
            </a:r>
            <a:r>
              <a:rPr lang="en-US" sz="2400" dirty="0" err="1" smtClean="0"/>
              <a:t>didattico</a:t>
            </a:r>
            <a:r>
              <a:rPr lang="en-US" sz="2400" dirty="0" smtClean="0"/>
              <a:t>: </a:t>
            </a:r>
            <a:r>
              <a:rPr lang="en-US" sz="2400" dirty="0">
                <a:hlinkClick r:id="rId4"/>
              </a:rPr>
              <a:t>http://moodle2.</a:t>
            </a:r>
            <a:r>
              <a:rPr lang="en-US" sz="2400" dirty="0" smtClean="0">
                <a:hlinkClick r:id="rId4"/>
              </a:rPr>
              <a:t>units.it</a:t>
            </a:r>
            <a:endParaRPr lang="en-US" sz="2400" dirty="0" smtClean="0"/>
          </a:p>
          <a:p>
            <a:pPr algn="ctr"/>
            <a:r>
              <a:rPr lang="en-US" sz="2400" b="1" dirty="0" smtClean="0"/>
              <a:t>786ME-2-Genetica </a:t>
            </a:r>
            <a:r>
              <a:rPr lang="en-US" sz="2400" b="1" dirty="0" err="1" smtClean="0"/>
              <a:t>medica</a:t>
            </a:r>
            <a:r>
              <a:rPr lang="en-US" sz="2400" b="1" dirty="0" smtClean="0"/>
              <a:t> </a:t>
            </a:r>
            <a:r>
              <a:rPr lang="en-US" sz="2400" b="1" dirty="0" smtClean="0"/>
              <a:t>2021</a:t>
            </a:r>
            <a:endParaRPr lang="en-US" sz="2400" b="1" dirty="0" smtClean="0"/>
          </a:p>
          <a:p>
            <a:pPr algn="ctr"/>
            <a:r>
              <a:rPr lang="en-US" sz="2400" b="1" dirty="0" smtClean="0"/>
              <a:t>Password: </a:t>
            </a:r>
            <a:r>
              <a:rPr lang="en-US" sz="2400" b="1" dirty="0" smtClean="0"/>
              <a:t>MEDODONTO181021 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5467" y="844985"/>
            <a:ext cx="1505822" cy="2168384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675467" y="3294406"/>
            <a:ext cx="12375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Versione</a:t>
            </a:r>
            <a:endParaRPr lang="en-US" b="1" dirty="0" smtClean="0"/>
          </a:p>
          <a:p>
            <a:r>
              <a:rPr lang="en-US" b="1" dirty="0" err="1" smtClean="0"/>
              <a:t>Italiana</a:t>
            </a:r>
            <a:endParaRPr lang="en-US" b="1" dirty="0" smtClean="0"/>
          </a:p>
          <a:p>
            <a:r>
              <a:rPr lang="en-US" dirty="0" smtClean="0"/>
              <a:t>2018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4818" y="854150"/>
            <a:ext cx="1614549" cy="21877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93154" y="962191"/>
            <a:ext cx="6195409" cy="4678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/>
              <a:t>Date </a:t>
            </a:r>
            <a:r>
              <a:rPr lang="en-US" sz="3200" b="1" dirty="0" err="1" smtClean="0"/>
              <a:t>esami</a:t>
            </a:r>
            <a:r>
              <a:rPr lang="en-US" sz="3200" b="1" dirty="0" smtClean="0"/>
              <a:t> </a:t>
            </a:r>
            <a:r>
              <a:rPr lang="en-US" sz="3200" b="1" dirty="0" smtClean="0"/>
              <a:t>2022</a:t>
            </a:r>
            <a:endParaRPr lang="en-US" sz="3200" b="1" dirty="0" smtClean="0"/>
          </a:p>
          <a:p>
            <a:pPr>
              <a:lnSpc>
                <a:spcPct val="150000"/>
              </a:lnSpc>
            </a:pPr>
            <a:endParaRPr lang="en-US" sz="2400" b="1" dirty="0"/>
          </a:p>
          <a:p>
            <a:pPr>
              <a:lnSpc>
                <a:spcPct val="150000"/>
              </a:lnSpc>
            </a:pPr>
            <a:r>
              <a:rPr lang="en-US" sz="2400" b="1" dirty="0" err="1"/>
              <a:t>mercoledì</a:t>
            </a:r>
            <a:r>
              <a:rPr lang="en-US" sz="2400" b="1" dirty="0"/>
              <a:t> 26 </a:t>
            </a:r>
            <a:r>
              <a:rPr lang="en-US" sz="2400" b="1" dirty="0" err="1" smtClean="0"/>
              <a:t>gennaio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pPr>
              <a:lnSpc>
                <a:spcPct val="150000"/>
              </a:lnSpc>
            </a:pPr>
            <a:r>
              <a:rPr lang="en-US" sz="2400" b="1" dirty="0" err="1"/>
              <a:t>mercoledì</a:t>
            </a:r>
            <a:r>
              <a:rPr lang="en-US" sz="2400" b="1" dirty="0"/>
              <a:t> 23 </a:t>
            </a:r>
            <a:r>
              <a:rPr lang="en-US" sz="2400" b="1" dirty="0" err="1"/>
              <a:t>febbraio</a:t>
            </a:r>
            <a:endParaRPr lang="en-US" sz="2400" b="1" dirty="0"/>
          </a:p>
          <a:p>
            <a:pPr>
              <a:lnSpc>
                <a:spcPct val="150000"/>
              </a:lnSpc>
            </a:pPr>
            <a:r>
              <a:rPr lang="en-US" sz="2400" b="1" dirty="0" err="1"/>
              <a:t>mercoledì</a:t>
            </a:r>
            <a:r>
              <a:rPr lang="en-US" sz="2400" b="1" dirty="0"/>
              <a:t> 22 </a:t>
            </a:r>
            <a:r>
              <a:rPr lang="en-US" sz="2400" b="1" dirty="0" err="1"/>
              <a:t>giugno</a:t>
            </a:r>
            <a:endParaRPr lang="en-US" sz="2400" b="1" dirty="0"/>
          </a:p>
          <a:p>
            <a:pPr>
              <a:lnSpc>
                <a:spcPct val="150000"/>
              </a:lnSpc>
            </a:pPr>
            <a:r>
              <a:rPr lang="en-US" sz="2400" b="1" dirty="0" err="1"/>
              <a:t>mercoledì</a:t>
            </a:r>
            <a:r>
              <a:rPr lang="en-US" sz="2400" b="1" dirty="0"/>
              <a:t> 20 </a:t>
            </a:r>
            <a:r>
              <a:rPr lang="en-US" sz="2400" b="1" dirty="0" err="1"/>
              <a:t>luglio</a:t>
            </a:r>
            <a:endParaRPr lang="en-US" sz="2400" b="1" dirty="0"/>
          </a:p>
          <a:p>
            <a:pPr>
              <a:lnSpc>
                <a:spcPct val="150000"/>
              </a:lnSpc>
            </a:pPr>
            <a:r>
              <a:rPr lang="en-US" sz="2400" b="1" dirty="0" err="1" smtClean="0"/>
              <a:t>mercoledì</a:t>
            </a:r>
            <a:r>
              <a:rPr lang="en-US" sz="2400" b="1" dirty="0" smtClean="0"/>
              <a:t> 7 </a:t>
            </a:r>
            <a:r>
              <a:rPr lang="en-US" sz="2400" b="1" dirty="0" err="1" smtClean="0"/>
              <a:t>settembre</a:t>
            </a:r>
            <a:endParaRPr lang="en-US" sz="2400" b="1" dirty="0"/>
          </a:p>
          <a:p>
            <a:pPr>
              <a:lnSpc>
                <a:spcPct val="150000"/>
              </a:lnSpc>
            </a:pPr>
            <a:r>
              <a:rPr lang="en-US" sz="2400" b="1" dirty="0" err="1"/>
              <a:t>mercoledì</a:t>
            </a:r>
            <a:r>
              <a:rPr lang="en-US" sz="2400" b="1" dirty="0"/>
              <a:t> 28 </a:t>
            </a:r>
            <a:r>
              <a:rPr lang="en-US" sz="2400" b="1" dirty="0" err="1"/>
              <a:t>settembre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18602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373</Words>
  <Application>Microsoft Macintosh PowerPoint</Application>
  <PresentationFormat>On-screen Show (4:3)</PresentationFormat>
  <Paragraphs>44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Anna Savoia</dc:creator>
  <cp:lastModifiedBy>Anna Savoia</cp:lastModifiedBy>
  <cp:revision>41</cp:revision>
  <cp:lastPrinted>2019-10-20T16:15:57Z</cp:lastPrinted>
  <dcterms:created xsi:type="dcterms:W3CDTF">2014-10-23T08:02:08Z</dcterms:created>
  <dcterms:modified xsi:type="dcterms:W3CDTF">2021-10-15T16:01:50Z</dcterms:modified>
</cp:coreProperties>
</file>