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94" r:id="rId4"/>
    <p:sldId id="258" r:id="rId5"/>
    <p:sldId id="281" r:id="rId6"/>
    <p:sldId id="295" r:id="rId7"/>
    <p:sldId id="292" r:id="rId8"/>
    <p:sldId id="296" r:id="rId9"/>
    <p:sldId id="289" r:id="rId10"/>
    <p:sldId id="293" r:id="rId11"/>
    <p:sldId id="271" r:id="rId12"/>
    <p:sldId id="257" r:id="rId13"/>
    <p:sldId id="280" r:id="rId14"/>
    <p:sldId id="262" r:id="rId15"/>
    <p:sldId id="282" r:id="rId16"/>
    <p:sldId id="285" r:id="rId17"/>
    <p:sldId id="284" r:id="rId18"/>
    <p:sldId id="259" r:id="rId19"/>
    <p:sldId id="263" r:id="rId20"/>
    <p:sldId id="264" r:id="rId21"/>
    <p:sldId id="283" r:id="rId22"/>
    <p:sldId id="265" r:id="rId23"/>
    <p:sldId id="266" r:id="rId24"/>
    <p:sldId id="268" r:id="rId25"/>
    <p:sldId id="278" r:id="rId26"/>
    <p:sldId id="277" r:id="rId27"/>
    <p:sldId id="270" r:id="rId28"/>
    <p:sldId id="279" r:id="rId29"/>
    <p:sldId id="286" r:id="rId30"/>
    <p:sldId id="287" r:id="rId31"/>
    <p:sldId id="288" r:id="rId32"/>
    <p:sldId id="291" r:id="rId33"/>
    <p:sldId id="275" r:id="rId34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4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0841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896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228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871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322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253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12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751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2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736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02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0035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358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28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Thursday, October 14,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93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83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0906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2267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566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648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8033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3878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C394-F580-45D4-966D-9CB23D58B478}" type="datetimeFigureOut">
              <a:rPr lang="it-IT" smtClean="0"/>
              <a:t>14/10/2021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CEC9-A5DA-494C-B67C-BAECDD20145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9357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Thursday, October 14, 2021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‹N›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2799030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0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instagram.com/mediterraned?igshid=167iw81an302o" TargetMode="Externa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162"/>
            <a:ext cx="12192000" cy="684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4413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3">
            <a:extLst>
              <a:ext uri="{FF2B5EF4-FFF2-40B4-BE49-F238E27FC236}">
                <a16:creationId xmlns:a16="http://schemas.microsoft.com/office/drawing/2014/main" id="{0FA8690C-C499-4BC2-AA77-84BA6093C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675" y="685800"/>
            <a:ext cx="2355850" cy="1993900"/>
          </a:xfrm>
          <a:prstGeom prst="rect">
            <a:avLst/>
          </a:prstGeom>
        </p:spPr>
      </p:pic>
      <p:pic>
        <p:nvPicPr>
          <p:cNvPr id="30" name="Immagine 33" descr="Immagine che contiene cibo, patatinefritte, pasto, merendina&#10;&#10;Descrizione generata automaticamente">
            <a:extLst>
              <a:ext uri="{FF2B5EF4-FFF2-40B4-BE49-F238E27FC236}">
                <a16:creationId xmlns:a16="http://schemas.microsoft.com/office/drawing/2014/main" id="{7691A5EB-C289-4617-86D9-6D41582E5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675" y="2741613"/>
            <a:ext cx="2355850" cy="1497013"/>
          </a:xfrm>
          <a:prstGeom prst="rect">
            <a:avLst/>
          </a:prstGeom>
        </p:spPr>
      </p:pic>
      <p:pic>
        <p:nvPicPr>
          <p:cNvPr id="8" name="Immagine 8" descr="Immagine che contiene testo, persona, esterni&#10;&#10;Descrizione generata automaticamente">
            <a:extLst>
              <a:ext uri="{FF2B5EF4-FFF2-40B4-BE49-F238E27FC236}">
                <a16:creationId xmlns:a16="http://schemas.microsoft.com/office/drawing/2014/main" id="{A649092C-F9B8-4A1A-9815-58DFE4A64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675" y="4300538"/>
            <a:ext cx="2355850" cy="1489075"/>
          </a:xfrm>
          <a:prstGeom prst="rect">
            <a:avLst/>
          </a:prstGeom>
        </p:spPr>
      </p:pic>
      <p:pic>
        <p:nvPicPr>
          <p:cNvPr id="9" name="Immagine 21" descr="Immagine che contiene persona, uomo, esterni, sport&#10;&#10;Descrizione generata automaticamente">
            <a:extLst>
              <a:ext uri="{FF2B5EF4-FFF2-40B4-BE49-F238E27FC236}">
                <a16:creationId xmlns:a16="http://schemas.microsoft.com/office/drawing/2014/main" id="{51B6F607-5659-4A83-88C7-7137B0834F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7438" y="685800"/>
            <a:ext cx="1803400" cy="1458913"/>
          </a:xfrm>
          <a:prstGeom prst="rect">
            <a:avLst/>
          </a:prstGeom>
        </p:spPr>
      </p:pic>
      <p:pic>
        <p:nvPicPr>
          <p:cNvPr id="6" name="Immagine 6" descr="Immagine che contiene esterni, oggetto da esterni&#10;&#10;Descrizione generata automaticamente">
            <a:extLst>
              <a:ext uri="{FF2B5EF4-FFF2-40B4-BE49-F238E27FC236}">
                <a16:creationId xmlns:a16="http://schemas.microsoft.com/office/drawing/2014/main" id="{F34D8F91-FA4B-4A9B-A519-C2C6B2E423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7438" y="2205038"/>
            <a:ext cx="1803400" cy="2322513"/>
          </a:xfrm>
          <a:prstGeom prst="rect">
            <a:avLst/>
          </a:prstGeom>
        </p:spPr>
      </p:pic>
      <p:pic>
        <p:nvPicPr>
          <p:cNvPr id="7" name="Immagine 7" descr="Immagine che contiene edificio, esterni, persona, uomo&#10;&#10;Descrizione generata automaticamente">
            <a:extLst>
              <a:ext uri="{FF2B5EF4-FFF2-40B4-BE49-F238E27FC236}">
                <a16:creationId xmlns:a16="http://schemas.microsoft.com/office/drawing/2014/main" id="{A3417837-D668-412E-9458-CD736BBC3F8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7438" y="4592638"/>
            <a:ext cx="1803400" cy="1198563"/>
          </a:xfrm>
          <a:prstGeom prst="rect">
            <a:avLst/>
          </a:prstGeom>
        </p:spPr>
      </p:pic>
      <p:pic>
        <p:nvPicPr>
          <p:cNvPr id="10" name="Immagine 10" descr="Immagine che contiene persona, inpiedi, posando, evento&#10;&#10;Descrizione generata automaticamente">
            <a:extLst>
              <a:ext uri="{FF2B5EF4-FFF2-40B4-BE49-F238E27FC236}">
                <a16:creationId xmlns:a16="http://schemas.microsoft.com/office/drawing/2014/main" id="{0E5AD67F-EF13-4F64-A7BE-E7A104AA5AA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04338" y="685800"/>
            <a:ext cx="2190750" cy="1404938"/>
          </a:xfrm>
          <a:prstGeom prst="rect">
            <a:avLst/>
          </a:prstGeom>
        </p:spPr>
      </p:pic>
      <p:pic>
        <p:nvPicPr>
          <p:cNvPr id="3" name="Immagine 3" descr="Immagine che contiene esterni, edificio, bicicletta, via&#10;&#10;Descrizione generata automaticamente">
            <a:extLst>
              <a:ext uri="{FF2B5EF4-FFF2-40B4-BE49-F238E27FC236}">
                <a16:creationId xmlns:a16="http://schemas.microsoft.com/office/drawing/2014/main" id="{0BC1E062-9127-4526-A8DF-686BF65B9D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04338" y="2151063"/>
            <a:ext cx="2190750" cy="1382713"/>
          </a:xfrm>
          <a:prstGeom prst="rect">
            <a:avLst/>
          </a:prstGeom>
        </p:spPr>
      </p:pic>
      <p:pic>
        <p:nvPicPr>
          <p:cNvPr id="5" name="Immagine 5" descr="Immagine che contiene pianta, bouquet, fiore&#10;&#10;Descrizione generata automaticamente">
            <a:extLst>
              <a:ext uri="{FF2B5EF4-FFF2-40B4-BE49-F238E27FC236}">
                <a16:creationId xmlns:a16="http://schemas.microsoft.com/office/drawing/2014/main" id="{FF73B4C5-A61A-4A76-915B-D536DDFD350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4338" y="3597275"/>
            <a:ext cx="2190750" cy="2193925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991E8E43-019C-4DD6-B118-77B87A4013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CULTURALI </a:t>
            </a:r>
          </a:p>
        </p:txBody>
      </p:sp>
    </p:spTree>
    <p:extLst>
      <p:ext uri="{BB962C8B-B14F-4D97-AF65-F5344CB8AC3E}">
        <p14:creationId xmlns:p14="http://schemas.microsoft.com/office/powerpoint/2010/main" val="240397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56617E83-F74C-443A-AC10-DBF06830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57200"/>
            <a:ext cx="5268036" cy="969267"/>
          </a:xfrm>
        </p:spPr>
        <p:txBody>
          <a:bodyPr vert="horz" lIns="0" tIns="0" rIns="0" bIns="0" rtlCol="0" anchor="b">
            <a:normAutofit fontScale="90000"/>
          </a:bodyPr>
          <a:lstStyle/>
          <a:p>
            <a:pPr algn="ctr"/>
            <a:r>
              <a:rPr lang="en-US" dirty="0"/>
              <a:t>La lingua </a:t>
            </a:r>
            <a:r>
              <a:rPr lang="en-US" dirty="0" err="1"/>
              <a:t>neerlandESE</a:t>
            </a:r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02DC5CD-9326-4BCB-9970-9E730862C8C5}"/>
              </a:ext>
            </a:extLst>
          </p:cNvPr>
          <p:cNvSpPr txBox="1"/>
          <p:nvPr/>
        </p:nvSpPr>
        <p:spPr>
          <a:xfrm>
            <a:off x="386575" y="2069521"/>
            <a:ext cx="5992866" cy="2567508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Neerlandese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 = 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olandese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Paesi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 Bassi) +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fiammingo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 (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Fiandre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,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Belgio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)</a:t>
            </a:r>
            <a:endParaRPr kumimoji="0" lang="it-I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24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miljoen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moedertaalsprekers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17 </a:t>
            </a:r>
            <a:r>
              <a:rPr lang="en-US" sz="2000" b="1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in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6,5 </a:t>
            </a:r>
            <a:r>
              <a:rPr lang="en-US" sz="2000" b="1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in</a:t>
            </a:r>
            <a:endParaRPr kumimoji="0" lang="en-US" sz="2000" b="0" i="0" u="none" strike="noStrike" kern="1200" cap="none" spc="0" normalizeH="0" baseline="0" noProof="0" dirty="0" err="1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circa 500.000 </a:t>
            </a:r>
            <a:r>
              <a:rPr lang="en-US" sz="2000" b="1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in…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4" name="Immagine 4" descr="Immagine che contiene esterni, barca, scena, fiume&#10;&#10;Descrizione generata automaticamente">
            <a:extLst>
              <a:ext uri="{FF2B5EF4-FFF2-40B4-BE49-F238E27FC236}">
                <a16:creationId xmlns:a16="http://schemas.microsoft.com/office/drawing/2014/main" id="{2DAB8FA4-7DE6-4CEC-8759-10D990A27F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2836" r="3" b="25916"/>
          <a:stretch/>
        </p:blipFill>
        <p:spPr>
          <a:xfrm>
            <a:off x="7828098" y="975645"/>
            <a:ext cx="3662862" cy="3662862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9" name="Rectangle 2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sp>
        <p:nvSpPr>
          <p:cNvPr id="20" name="Rectangle 2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70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  <p:pic>
        <p:nvPicPr>
          <p:cNvPr id="7" name="Immagine 8" descr="Immagine che contiene mappa&#10;&#10;Descrizione generata automaticamente">
            <a:extLst>
              <a:ext uri="{FF2B5EF4-FFF2-40B4-BE49-F238E27FC236}">
                <a16:creationId xmlns:a16="http://schemas.microsoft.com/office/drawing/2014/main" id="{49B6A11A-00A1-4644-9D43-FBC65B6984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818" y="2485358"/>
            <a:ext cx="1400535" cy="1636443"/>
          </a:xfrm>
          <a:prstGeom prst="rect">
            <a:avLst/>
          </a:prstGeom>
        </p:spPr>
      </p:pic>
      <p:pic>
        <p:nvPicPr>
          <p:cNvPr id="9" name="Immagine 10" descr="Immagine che contiene mappa&#10;&#10;Descrizione generata automaticamente">
            <a:extLst>
              <a:ext uri="{FF2B5EF4-FFF2-40B4-BE49-F238E27FC236}">
                <a16:creationId xmlns:a16="http://schemas.microsoft.com/office/drawing/2014/main" id="{AAA8354D-37ED-48BD-83D3-15153C0F28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4353" y="2579119"/>
            <a:ext cx="1989733" cy="1636443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BE6BDEF-2027-42C9-A835-C58EA7212A6C}"/>
              </a:ext>
            </a:extLst>
          </p:cNvPr>
          <p:cNvSpPr txBox="1"/>
          <p:nvPr/>
        </p:nvSpPr>
        <p:spPr>
          <a:xfrm>
            <a:off x="3634451" y="4637030"/>
            <a:ext cx="837052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400" dirty="0" err="1">
                <a:solidFill>
                  <a:srgbClr val="000000"/>
                </a:solidFill>
                <a:latin typeface="Tw Cen MT"/>
              </a:rPr>
              <a:t>Nederlands</a:t>
            </a:r>
            <a:r>
              <a:rPr lang="it-IT" sz="2400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w Cen MT"/>
              </a:rPr>
              <a:t>is</a:t>
            </a:r>
            <a:r>
              <a:rPr lang="it-IT" sz="2400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w Cen MT"/>
              </a:rPr>
              <a:t>een</a:t>
            </a:r>
            <a:r>
              <a:rPr lang="it-IT" sz="2400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w Cen MT"/>
              </a:rPr>
              <a:t>vrij</a:t>
            </a:r>
            <a:r>
              <a:rPr lang="it-IT" sz="2400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w Cen MT"/>
              </a:rPr>
              <a:t>informele</a:t>
            </a:r>
            <a:r>
              <a:rPr lang="it-IT" sz="2400" dirty="0">
                <a:solidFill>
                  <a:srgbClr val="000000"/>
                </a:solidFill>
                <a:latin typeface="Tw Cen MT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w Cen MT"/>
              </a:rPr>
              <a:t>taal</a:t>
            </a:r>
            <a:r>
              <a:rPr lang="it-IT" sz="2400" dirty="0">
                <a:solidFill>
                  <a:srgbClr val="000000"/>
                </a:solidFill>
                <a:latin typeface="Tw Cen MT"/>
              </a:rPr>
              <a:t> (en </a:t>
            </a:r>
            <a:r>
              <a:rPr lang="it-IT" sz="2400" dirty="0" err="1">
                <a:solidFill>
                  <a:srgbClr val="000000"/>
                </a:solidFill>
                <a:latin typeface="Tw Cen MT"/>
              </a:rPr>
              <a:t>cultuur</a:t>
            </a:r>
            <a:r>
              <a:rPr lang="it-IT" sz="2400" dirty="0">
                <a:solidFill>
                  <a:srgbClr val="000000"/>
                </a:solidFill>
                <a:latin typeface="Tw Cen MT"/>
              </a:rPr>
              <a:t>).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VRAAG: </a:t>
            </a:r>
            <a:r>
              <a:rPr kumimoji="0" lang="it-IT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Wat</a:t>
            </a:r>
            <a:r>
              <a:rPr kumimoji="0" lang="it-IT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zijn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 </a:t>
            </a:r>
            <a:r>
              <a:rPr kumimoji="0" lang="it-IT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informele</a:t>
            </a:r>
            <a:r>
              <a:rPr kumimoji="0" lang="it-I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/>
                <a:ea typeface="+mn-lt"/>
                <a:cs typeface="+mn-lt"/>
              </a:rPr>
              <a:t>, </a:t>
            </a:r>
            <a:r>
              <a:rPr lang="it-IT" sz="2400" dirty="0" err="1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vaak</a:t>
            </a:r>
            <a:r>
              <a:rPr lang="it-IT" sz="2400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ook</a:t>
            </a:r>
            <a:r>
              <a:rPr lang="it-IT" sz="2400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creatieve</a:t>
            </a:r>
            <a:r>
              <a:rPr lang="it-IT" sz="2400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, </a:t>
            </a:r>
            <a:r>
              <a:rPr lang="it-IT" sz="2400" dirty="0" err="1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soms</a:t>
            </a:r>
            <a:r>
              <a:rPr lang="it-IT" sz="2400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zelfs</a:t>
            </a:r>
            <a:r>
              <a:rPr lang="it-IT" sz="2400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speelse</a:t>
            </a:r>
            <a:r>
              <a:rPr lang="it-IT" sz="2400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, </a:t>
            </a:r>
            <a:r>
              <a:rPr lang="it-IT" sz="2400" dirty="0" err="1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elementen</a:t>
            </a:r>
            <a:r>
              <a:rPr lang="it-IT" sz="2400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 in de </a:t>
            </a:r>
            <a:r>
              <a:rPr lang="it-IT" sz="2400" dirty="0" err="1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Nederlandse</a:t>
            </a:r>
            <a:r>
              <a:rPr lang="it-IT" sz="2400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 </a:t>
            </a:r>
            <a:r>
              <a:rPr lang="it-IT" sz="2400" dirty="0" err="1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taal</a:t>
            </a:r>
            <a:r>
              <a:rPr lang="it-IT" sz="2400" dirty="0">
                <a:solidFill>
                  <a:srgbClr val="000000"/>
                </a:solidFill>
                <a:latin typeface="Tw Cen MT"/>
                <a:ea typeface="+mn-lt"/>
                <a:cs typeface="+mn-lt"/>
              </a:rPr>
              <a:t>?</a:t>
            </a:r>
            <a:endParaRPr kumimoji="0" lang="it-IT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6339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5D1C1-262C-134A-97DF-76D4B337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8895144" cy="1317435"/>
          </a:xfrm>
        </p:spPr>
        <p:txBody>
          <a:bodyPr>
            <a:noAutofit/>
          </a:bodyPr>
          <a:lstStyle/>
          <a:p>
            <a:r>
              <a:rPr lang="it-IT" sz="2400" dirty="0" err="1"/>
              <a:t>Het</a:t>
            </a:r>
            <a:r>
              <a:rPr lang="it-IT" sz="2400" dirty="0"/>
              <a:t> </a:t>
            </a:r>
            <a:r>
              <a:rPr lang="nl-NL" sz="2400" dirty="0"/>
              <a:t>Nederlands zit geografisch tussen het Engels en het Duits in maar ook taalkundig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2582E-7B56-9741-A849-859661FF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963"/>
            <a:ext cx="10240963" cy="34100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CB5552-FB6B-5E46-B174-19C2F2E293BE}"/>
              </a:ext>
            </a:extLst>
          </p:cNvPr>
          <p:cNvSpPr txBox="1"/>
          <p:nvPr/>
        </p:nvSpPr>
        <p:spPr>
          <a:xfrm>
            <a:off x="3049929" y="3247227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U</a:t>
            </a:r>
            <a:endParaRPr lang="it-IT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AF6B8CA9-F9DC-A543-A4A3-6743872FF2A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2245489"/>
            <a:ext cx="5443538" cy="36807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5855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069D42-FF9F-4345-B3AD-6C60609C4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t-IT" sz="36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West-</a:t>
            </a:r>
            <a:r>
              <a:rPr lang="it-IT" sz="36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Germaanse</a:t>
            </a:r>
            <a:r>
              <a:rPr lang="it-IT" sz="36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taal</a:t>
            </a:r>
            <a:r>
              <a:rPr lang="it-IT" sz="36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it-IT" sz="36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tussen</a:t>
            </a:r>
            <a:r>
              <a:rPr lang="it-IT" sz="36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6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Duits</a:t>
            </a:r>
            <a:r>
              <a:rPr lang="it-IT" sz="3600" b="1" dirty="0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</a:t>
            </a:r>
            <a:r>
              <a:rPr lang="it-IT" sz="3600" b="1" dirty="0" err="1"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Engels</a:t>
            </a: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4941AC7-658F-0A48-8365-334192303335}"/>
              </a:ext>
            </a:extLst>
          </p:cNvPr>
          <p:cNvSpPr txBox="1"/>
          <p:nvPr/>
        </p:nvSpPr>
        <p:spPr>
          <a:xfrm>
            <a:off x="960699" y="1909823"/>
            <a:ext cx="892408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sz="2400" b="1" dirty="0" err="1" smtClean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Lijkt</a:t>
            </a:r>
            <a:r>
              <a:rPr lang="it-IT" sz="2400" b="1" dirty="0" smtClean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op </a:t>
            </a:r>
            <a:r>
              <a:rPr lang="it-IT" sz="2400" b="1" dirty="0" err="1" smtClean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het</a:t>
            </a:r>
            <a:r>
              <a:rPr lang="it-IT" sz="2400" b="1" dirty="0" smtClean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Engels</a:t>
            </a:r>
            <a:r>
              <a:rPr lang="it-IT" sz="2400" b="1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:</a:t>
            </a:r>
            <a:r>
              <a:rPr lang="it-IT" sz="24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morfologisch</a:t>
            </a:r>
            <a:r>
              <a:rPr lang="it-IT" sz="2400" dirty="0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effectLst/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gezien</a:t>
            </a:r>
            <a:endParaRPr lang="it-IT" sz="2400" dirty="0">
              <a:effectLst/>
              <a:latin typeface="Tw Cen MT" panose="020B0602020104020603" pitchFamily="34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lvl="0"/>
            <a:endParaRPr lang="it-IT" sz="2400" dirty="0">
              <a:effectLst/>
              <a:latin typeface="Tw Cen MT" panose="020B0602020104020603" pitchFamily="34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it-IT" sz="2400" b="1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Meer</a:t>
            </a:r>
            <a:r>
              <a:rPr lang="it-IT" sz="2400" b="1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als</a:t>
            </a:r>
            <a:r>
              <a:rPr lang="it-IT" sz="2400" b="1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het</a:t>
            </a:r>
            <a:r>
              <a:rPr lang="it-IT" sz="2400" b="1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400" b="1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Duits</a:t>
            </a:r>
            <a:r>
              <a:rPr lang="it-IT" sz="2400" b="1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: </a:t>
            </a:r>
            <a:r>
              <a:rPr lang="it-IT" sz="2400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syntaxis</a:t>
            </a:r>
            <a:r>
              <a:rPr lang="it-IT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(</a:t>
            </a:r>
            <a:r>
              <a:rPr lang="it-IT" sz="2400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woordvolgorde</a:t>
            </a:r>
            <a:r>
              <a:rPr lang="it-IT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it-IT" sz="2400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scheidbare</a:t>
            </a:r>
            <a:r>
              <a:rPr lang="it-IT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it-IT" sz="2400" dirty="0" err="1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elementen</a:t>
            </a:r>
            <a:r>
              <a:rPr lang="it-IT" sz="2400" dirty="0">
                <a:latin typeface="Tw Cen MT" panose="020B0602020104020603" pitchFamily="34" charset="77"/>
                <a:ea typeface="Times New Roman" panose="02020603050405020304" pitchFamily="18" charset="0"/>
                <a:cs typeface="Calibri" panose="020F0502020204030204" pitchFamily="34" charset="0"/>
              </a:rPr>
              <a:t>)</a:t>
            </a:r>
          </a:p>
          <a:p>
            <a:endParaRPr lang="it-IT" sz="2400" dirty="0">
              <a:effectLst/>
              <a:latin typeface="Tw Cen MT" panose="020B0602020104020603" pitchFamily="34" charset="77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r>
              <a:rPr lang="en-GB" sz="2400" dirty="0">
                <a:latin typeface="Tw Cen MT" panose="020B0602020104020603" pitchFamily="34" charset="77"/>
                <a:cs typeface="Calibri" panose="020F0502020204030204" pitchFamily="34" charset="0"/>
              </a:rPr>
              <a:t>“Dutch belongs to the West-Germanic branch of the Germanic languages […]. </a:t>
            </a:r>
            <a:r>
              <a:rPr lang="it-IT" sz="2400" dirty="0">
                <a:latin typeface="Tw Cen MT" panose="020B0602020104020603" pitchFamily="34" charset="77"/>
                <a:cs typeface="Calibri" panose="020F0502020204030204" pitchFamily="34" charset="0"/>
              </a:rPr>
              <a:t> </a:t>
            </a:r>
            <a:r>
              <a:rPr lang="en-GB" sz="2400" dirty="0">
                <a:latin typeface="Tw Cen MT" panose="020B0602020104020603" pitchFamily="34" charset="77"/>
                <a:cs typeface="Calibri" panose="020F0502020204030204" pitchFamily="34" charset="0"/>
              </a:rPr>
              <a:t>Dutch is in fundamental aspects closer to German […] but its morphology is closer  to English than German […] and the proximity of the Romance area is apparent from the presence of a sizable Romance vocabulary in the Dutch lexicon”. (Jan </a:t>
            </a:r>
            <a:r>
              <a:rPr lang="en-GB" sz="2400" dirty="0" err="1">
                <a:latin typeface="Tw Cen MT" panose="020B0602020104020603" pitchFamily="34" charset="77"/>
                <a:cs typeface="Calibri" panose="020F0502020204030204" pitchFamily="34" charset="0"/>
              </a:rPr>
              <a:t>Kooij</a:t>
            </a:r>
            <a:r>
              <a:rPr lang="en-GB" sz="2400" dirty="0">
                <a:latin typeface="Tw Cen MT" panose="020B0602020104020603" pitchFamily="34" charset="77"/>
                <a:cs typeface="Calibri" panose="020F0502020204030204" pitchFamily="34" charset="0"/>
              </a:rPr>
              <a:t> in </a:t>
            </a:r>
            <a:r>
              <a:rPr lang="en-GB" sz="2400" i="1" dirty="0">
                <a:latin typeface="Tw Cen MT" panose="020B0602020104020603" pitchFamily="34" charset="77"/>
                <a:cs typeface="Calibri" panose="020F0502020204030204" pitchFamily="34" charset="0"/>
              </a:rPr>
              <a:t>The world’s languages</a:t>
            </a:r>
            <a:r>
              <a:rPr lang="en-GB" sz="2400" dirty="0">
                <a:latin typeface="Tw Cen MT" panose="020B0602020104020603" pitchFamily="34" charset="77"/>
                <a:cs typeface="Calibri" panose="020F0502020204030204" pitchFamily="34" charset="0"/>
              </a:rPr>
              <a:t>: 140)</a:t>
            </a:r>
            <a:endParaRPr lang="en-GB" sz="2400" b="1" dirty="0">
              <a:latin typeface="Tw Cen MT" panose="020B0602020104020603" pitchFamily="34" charset="77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988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2ED45-86D1-4E4F-93C0-E56F601B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7792"/>
            <a:ext cx="9345168" cy="578735"/>
          </a:xfrm>
        </p:spPr>
        <p:txBody>
          <a:bodyPr/>
          <a:lstStyle/>
          <a:p>
            <a:pPr algn="ctr"/>
            <a:r>
              <a:rPr lang="it-IT" dirty="0" err="1"/>
              <a:t>Tussen</a:t>
            </a:r>
            <a:r>
              <a:rPr lang="it-IT" dirty="0"/>
              <a:t> </a:t>
            </a:r>
            <a:r>
              <a:rPr lang="it-IT" dirty="0" err="1"/>
              <a:t>Duits</a:t>
            </a:r>
            <a:r>
              <a:rPr lang="it-IT" dirty="0"/>
              <a:t> en </a:t>
            </a:r>
            <a:r>
              <a:rPr lang="it-IT" dirty="0" err="1"/>
              <a:t>ENgels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731CB0C-C83C-E74E-9EBD-54DA1238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084" y="1041721"/>
            <a:ext cx="10241280" cy="473404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l-NL" sz="9600" b="1" i="1" dirty="0"/>
              <a:t>Opdrachtje</a:t>
            </a:r>
            <a:r>
              <a:rPr lang="nl-NL" sz="9600" dirty="0"/>
              <a:t>: </a:t>
            </a:r>
          </a:p>
          <a:p>
            <a:pPr marL="0" indent="0">
              <a:buNone/>
            </a:pPr>
            <a:r>
              <a:rPr lang="nl-NL" sz="9600" dirty="0"/>
              <a:t>Zeg iets over de morfologie van het Nederlands aan de hand van werkwoord/adjectief/zelfstandig naamwoord </a:t>
            </a:r>
            <a:r>
              <a:rPr lang="nl-NL" sz="9600" b="1" dirty="0"/>
              <a:t> </a:t>
            </a:r>
          </a:p>
          <a:p>
            <a:pPr marL="0" indent="0">
              <a:buNone/>
            </a:pPr>
            <a:endParaRPr lang="it-IT" sz="9600" dirty="0"/>
          </a:p>
          <a:p>
            <a:pPr marL="0" indent="0">
              <a:buNone/>
            </a:pPr>
            <a:r>
              <a:rPr lang="nl-NL" sz="9600" b="1" dirty="0"/>
              <a:t>Naamvallen waar nog?</a:t>
            </a:r>
          </a:p>
          <a:p>
            <a:r>
              <a:rPr lang="nl-NL" sz="9600" dirty="0"/>
              <a:t>alleen nog in het Duits, IJslands en het Jiddisch (plus Vlaamse dialecten)</a:t>
            </a:r>
            <a:endParaRPr lang="it-IT" dirty="0"/>
          </a:p>
        </p:txBody>
      </p:sp>
      <p:pic>
        <p:nvPicPr>
          <p:cNvPr id="4" name="Immagine 3" descr="Immagine che contiene clipart&#10;&#10;Descrizione generata automaticamente">
            <a:extLst>
              <a:ext uri="{FF2B5EF4-FFF2-40B4-BE49-F238E27FC236}">
                <a16:creationId xmlns:a16="http://schemas.microsoft.com/office/drawing/2014/main" id="{B1E41DCE-EE4D-2246-A17A-3291A66AA8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9748" y="2014446"/>
            <a:ext cx="2040616" cy="1997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764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4079D-109F-604F-AFC8-8E52BE5A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6985322" cy="8382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TAALFOSSIELEN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420949-70E6-664F-8B82-183C7ABD0F01}"/>
              </a:ext>
            </a:extLst>
          </p:cNvPr>
          <p:cNvSpPr txBox="1"/>
          <p:nvPr/>
        </p:nvSpPr>
        <p:spPr>
          <a:xfrm>
            <a:off x="1701478" y="2487168"/>
            <a:ext cx="721087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Resten van naamvallen</a:t>
            </a:r>
            <a:endParaRPr lang="it-IT" sz="2800" dirty="0"/>
          </a:p>
          <a:p>
            <a:r>
              <a:rPr lang="nl-NL" sz="2800" b="1" dirty="0"/>
              <a:t>Genitief</a:t>
            </a:r>
            <a:r>
              <a:rPr lang="nl-NL" sz="2800" dirty="0"/>
              <a:t>: wiens, ’s middags, </a:t>
            </a:r>
            <a:r>
              <a:rPr lang="nl-NL" sz="2800" dirty="0" smtClean="0"/>
              <a:t>desnoods</a:t>
            </a:r>
            <a:r>
              <a:rPr lang="nl-NL" sz="2800" dirty="0"/>
              <a:t>, in naam der wet.</a:t>
            </a:r>
            <a:endParaRPr lang="it-IT" sz="2800" dirty="0"/>
          </a:p>
          <a:p>
            <a:r>
              <a:rPr lang="nl-NL" sz="2800" b="1" dirty="0"/>
              <a:t>Datief: </a:t>
            </a:r>
            <a:r>
              <a:rPr lang="nl-NL" sz="2800" dirty="0"/>
              <a:t>ter wille van, ten einde raad, tenslotte, op den duur, van ganser harte.</a:t>
            </a:r>
            <a:endParaRPr lang="it-IT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41216303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2ED45-86D1-4E4F-93C0-E56F601B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7792"/>
            <a:ext cx="9345168" cy="578735"/>
          </a:xfrm>
        </p:spPr>
        <p:txBody>
          <a:bodyPr/>
          <a:lstStyle/>
          <a:p>
            <a:pPr algn="ctr"/>
            <a:r>
              <a:rPr lang="it-IT" dirty="0" err="1"/>
              <a:t>Tussen</a:t>
            </a:r>
            <a:r>
              <a:rPr lang="it-IT" dirty="0"/>
              <a:t> </a:t>
            </a:r>
            <a:r>
              <a:rPr lang="it-IT" dirty="0" err="1"/>
              <a:t>Duits</a:t>
            </a:r>
            <a:r>
              <a:rPr lang="it-IT" dirty="0"/>
              <a:t> en </a:t>
            </a:r>
            <a:r>
              <a:rPr lang="it-IT" dirty="0" err="1"/>
              <a:t>ENgels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731CB0C-C83C-E74E-9EBD-54DA1238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9084" y="1041721"/>
            <a:ext cx="10241280" cy="4734045"/>
          </a:xfrm>
        </p:spPr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l-NL" sz="9600" b="1" dirty="0"/>
              <a:t>Bijwoord - adjectief</a:t>
            </a:r>
            <a:endParaRPr lang="it-IT" sz="9600" dirty="0"/>
          </a:p>
          <a:p>
            <a:r>
              <a:rPr lang="nl-NL" sz="9600" dirty="0"/>
              <a:t>Adjectieven kunnen in het Nederlands en het Duits als bijwoord gebruikt worden zonder nadere morfologische markering.</a:t>
            </a:r>
            <a:endParaRPr lang="it-IT" sz="9600" dirty="0"/>
          </a:p>
          <a:p>
            <a:r>
              <a:rPr lang="nl-NL" sz="9600" dirty="0"/>
              <a:t>Wel zijn er een paar voorbeelden van markering van bijwoorden in het Nederlands:</a:t>
            </a:r>
            <a:endParaRPr lang="it-IT" sz="9600" dirty="0"/>
          </a:p>
          <a:p>
            <a:pPr marL="0" indent="0">
              <a:buNone/>
            </a:pPr>
            <a:r>
              <a:rPr lang="nl-NL" sz="9600" b="1" i="1" dirty="0"/>
              <a:t>-wijs: </a:t>
            </a:r>
            <a:r>
              <a:rPr lang="nl-NL" sz="9600" i="1" dirty="0"/>
              <a:t>mogelijkerwijs, logischerwijs…</a:t>
            </a:r>
            <a:endParaRPr lang="it-IT" sz="9600" dirty="0"/>
          </a:p>
          <a:p>
            <a:pPr marL="0" indent="0">
              <a:buNone/>
            </a:pPr>
            <a:r>
              <a:rPr lang="nl-NL" sz="9600" b="1" i="1" dirty="0"/>
              <a:t>-s: </a:t>
            </a:r>
            <a:r>
              <a:rPr lang="nl-NL" sz="9600" i="1" dirty="0"/>
              <a:t>dagelijks, tevergeefs, anders, doorgaans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38808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E2ED45-86D1-4E4F-93C0-E56F601B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7792"/>
            <a:ext cx="9345168" cy="578735"/>
          </a:xfrm>
        </p:spPr>
        <p:txBody>
          <a:bodyPr/>
          <a:lstStyle/>
          <a:p>
            <a:pPr algn="ctr"/>
            <a:r>
              <a:rPr lang="it-IT" dirty="0" err="1"/>
              <a:t>Tussen</a:t>
            </a:r>
            <a:r>
              <a:rPr lang="it-IT" dirty="0"/>
              <a:t> </a:t>
            </a:r>
            <a:r>
              <a:rPr lang="it-IT" dirty="0" err="1"/>
              <a:t>Duits</a:t>
            </a:r>
            <a:r>
              <a:rPr lang="it-IT" dirty="0"/>
              <a:t> en </a:t>
            </a:r>
            <a:r>
              <a:rPr lang="it-IT" dirty="0" err="1"/>
              <a:t>ENgels</a:t>
            </a:r>
            <a:endParaRPr lang="it-IT" dirty="0"/>
          </a:p>
        </p:txBody>
      </p:sp>
      <p:sp>
        <p:nvSpPr>
          <p:cNvPr id="7" name="Segnaposto contenuto 6">
            <a:extLst>
              <a:ext uri="{FF2B5EF4-FFF2-40B4-BE49-F238E27FC236}">
                <a16:creationId xmlns:a16="http://schemas.microsoft.com/office/drawing/2014/main" id="{0731CB0C-C83C-E74E-9EBD-54DA12382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20" y="1180618"/>
            <a:ext cx="10770937" cy="440995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nl-NL" sz="11200" b="1" dirty="0"/>
              <a:t>Modale partikels</a:t>
            </a:r>
            <a:endParaRPr lang="it-IT" sz="11200" dirty="0"/>
          </a:p>
          <a:p>
            <a:r>
              <a:rPr lang="nl-NL" sz="11200" b="1" i="1" dirty="0"/>
              <a:t>Opdrachtje</a:t>
            </a:r>
            <a:r>
              <a:rPr lang="nl-NL" sz="11200" dirty="0"/>
              <a:t>: Bespreek de positie van het Nederlands t.o.v. Duits en Engels.</a:t>
            </a:r>
          </a:p>
          <a:p>
            <a:pPr marL="0" indent="0">
              <a:buNone/>
            </a:pPr>
            <a:endParaRPr lang="nl-NL" sz="11200" b="1" dirty="0"/>
          </a:p>
          <a:p>
            <a:pPr marL="0" indent="0">
              <a:buNone/>
            </a:pPr>
            <a:r>
              <a:rPr lang="nl-NL" sz="11200" b="1" dirty="0"/>
              <a:t>Voornaamwoordelijke bijwoorden</a:t>
            </a:r>
            <a:endParaRPr lang="it-IT" sz="11200" dirty="0"/>
          </a:p>
          <a:p>
            <a:r>
              <a:rPr lang="nl-NL" sz="11200" dirty="0"/>
              <a:t>Duits heeft alleen </a:t>
            </a:r>
            <a:r>
              <a:rPr lang="nl-NL" sz="11200" i="1" dirty="0"/>
              <a:t>da(r), </a:t>
            </a:r>
            <a:r>
              <a:rPr lang="nl-NL" sz="11200" i="1" dirty="0" err="1"/>
              <a:t>hie</a:t>
            </a:r>
            <a:r>
              <a:rPr lang="nl-NL" sz="11200" i="1" dirty="0"/>
              <a:t>(r), wo(r), </a:t>
            </a:r>
            <a:r>
              <a:rPr lang="nl-NL" sz="11200" dirty="0"/>
              <a:t>Engels alleen enkele archaïsche </a:t>
            </a:r>
          </a:p>
          <a:p>
            <a:pPr marL="0" indent="0">
              <a:buNone/>
            </a:pPr>
            <a:r>
              <a:rPr lang="nl-NL" sz="11200" dirty="0"/>
              <a:t> vormen bewaard (</a:t>
            </a:r>
            <a:r>
              <a:rPr lang="nl-NL" sz="11200" i="1" dirty="0" err="1"/>
              <a:t>thereof</a:t>
            </a:r>
            <a:r>
              <a:rPr lang="nl-NL" sz="11200" dirty="0"/>
              <a:t> en </a:t>
            </a:r>
            <a:r>
              <a:rPr lang="nl-NL" sz="11200" i="1" dirty="0" err="1"/>
              <a:t>whereupon</a:t>
            </a:r>
            <a:r>
              <a:rPr lang="nl-NL" sz="11200" i="1" dirty="0"/>
              <a:t>)</a:t>
            </a:r>
            <a:r>
              <a:rPr lang="nl-NL" sz="11200" dirty="0"/>
              <a:t>.</a:t>
            </a:r>
            <a:endParaRPr lang="nl-NL" sz="11200" i="1" dirty="0"/>
          </a:p>
          <a:p>
            <a:pPr marL="0" indent="0">
              <a:buNone/>
            </a:pPr>
            <a:r>
              <a:rPr lang="nl-NL" sz="11200" b="1" i="1" dirty="0"/>
              <a:t>Vraag</a:t>
            </a:r>
            <a:r>
              <a:rPr lang="nl-NL" sz="11200" dirty="0"/>
              <a:t>: En het Nederlands?</a:t>
            </a:r>
            <a:endParaRPr lang="it-IT" sz="112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10676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702404-B0C3-4D42-9222-E54A48583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34112"/>
            <a:ext cx="10241280" cy="1048512"/>
          </a:xfrm>
        </p:spPr>
        <p:txBody>
          <a:bodyPr/>
          <a:lstStyle/>
          <a:p>
            <a:pPr algn="ctr"/>
            <a:r>
              <a:rPr lang="it-IT" dirty="0" err="1"/>
              <a:t>Tussen</a:t>
            </a:r>
            <a:r>
              <a:rPr lang="it-IT" dirty="0"/>
              <a:t> </a:t>
            </a:r>
            <a:r>
              <a:rPr lang="it-IT" dirty="0" err="1"/>
              <a:t>Duits</a:t>
            </a:r>
            <a:r>
              <a:rPr lang="it-IT" dirty="0"/>
              <a:t> en </a:t>
            </a:r>
            <a:r>
              <a:rPr lang="it-IT" dirty="0" err="1"/>
              <a:t>ENgels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302D646-9D8E-1E44-9EF1-6B151715B3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" y="1328928"/>
            <a:ext cx="10735056" cy="49255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800" b="1" dirty="0"/>
              <a:t>Onpersoonlijke constructies</a:t>
            </a:r>
            <a:endParaRPr lang="it-IT" sz="2800" dirty="0"/>
          </a:p>
          <a:p>
            <a:pPr marL="0" indent="0">
              <a:buNone/>
            </a:pPr>
            <a:r>
              <a:rPr lang="nl-NL" sz="2800" dirty="0"/>
              <a:t>Het Engels heeft een sterke tendens om onpersoonlijke subjecten te vermijden.</a:t>
            </a:r>
            <a:endParaRPr lang="it-IT" sz="2800" dirty="0"/>
          </a:p>
          <a:p>
            <a:pPr marL="0" indent="0">
              <a:buNone/>
            </a:pPr>
            <a:r>
              <a:rPr lang="nl-NL" sz="2800" dirty="0"/>
              <a:t>Alle drie talen hebben atmosferische onpersoonlijke werkwoorden, maar het Engels heeft  slechts een kleine subset.</a:t>
            </a:r>
          </a:p>
          <a:p>
            <a:r>
              <a:rPr lang="nl-NL" sz="2800" dirty="0"/>
              <a:t>(</a:t>
            </a:r>
            <a:r>
              <a:rPr lang="nl-NL" sz="2800" i="1" dirty="0"/>
              <a:t>stormen - ??storm, bliksemen - *</a:t>
            </a:r>
            <a:r>
              <a:rPr lang="nl-NL" sz="2800" i="1" dirty="0" smtClean="0"/>
              <a:t>lightning)</a:t>
            </a:r>
            <a:endParaRPr lang="it-IT" sz="2800" dirty="0"/>
          </a:p>
          <a:p>
            <a:pPr marL="0" indent="0">
              <a:buNone/>
            </a:pPr>
            <a:r>
              <a:rPr lang="nl-NL" sz="2800" dirty="0"/>
              <a:t> </a:t>
            </a:r>
            <a:endParaRPr lang="it-IT" sz="2800" dirty="0"/>
          </a:p>
          <a:p>
            <a:pPr marL="0" indent="0">
              <a:buNone/>
            </a:pPr>
            <a:r>
              <a:rPr lang="nl-NL" sz="2800" dirty="0"/>
              <a:t>Duits en Nederlands hebben </a:t>
            </a:r>
            <a:r>
              <a:rPr lang="nl-NL" sz="2800" b="1" dirty="0"/>
              <a:t>onpersoonlijke </a:t>
            </a:r>
            <a:r>
              <a:rPr lang="nl-NL" sz="2800" b="1" dirty="0" err="1"/>
              <a:t>passieven</a:t>
            </a:r>
            <a:r>
              <a:rPr lang="nl-NL" sz="2800" dirty="0"/>
              <a:t>, het Engels niet:</a:t>
            </a:r>
            <a:endParaRPr lang="it-IT" sz="2800" dirty="0"/>
          </a:p>
          <a:p>
            <a:r>
              <a:rPr lang="nl-NL" sz="2800" i="1" dirty="0"/>
              <a:t>Er werd veel gelachen. Aan tafel mag niet gerookt worden. </a:t>
            </a:r>
            <a:endParaRPr lang="it-IT" sz="28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4227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D4AE6C-65A1-434B-B9E9-D1F8EB41C7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7894320" cy="667512"/>
          </a:xfrm>
        </p:spPr>
        <p:txBody>
          <a:bodyPr/>
          <a:lstStyle/>
          <a:p>
            <a:pPr algn="ctr"/>
            <a:r>
              <a:rPr lang="it-IT" dirty="0" err="1"/>
              <a:t>Tussen</a:t>
            </a:r>
            <a:r>
              <a:rPr lang="it-IT" dirty="0"/>
              <a:t> </a:t>
            </a:r>
            <a:r>
              <a:rPr lang="it-IT" dirty="0" err="1"/>
              <a:t>Duits</a:t>
            </a:r>
            <a:r>
              <a:rPr lang="it-IT" dirty="0"/>
              <a:t> en </a:t>
            </a:r>
            <a:r>
              <a:rPr lang="it-IT" dirty="0" err="1"/>
              <a:t>ENgels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771131-00F6-C746-BA7A-6927A480B4F3}"/>
              </a:ext>
            </a:extLst>
          </p:cNvPr>
          <p:cNvSpPr txBox="1"/>
          <p:nvPr/>
        </p:nvSpPr>
        <p:spPr>
          <a:xfrm>
            <a:off x="1603248" y="1962912"/>
            <a:ext cx="86136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Sterke en zwakke werkwoorden</a:t>
            </a:r>
            <a:endParaRPr lang="it-IT" sz="2400" dirty="0"/>
          </a:p>
          <a:p>
            <a:r>
              <a:rPr lang="nl-NL" sz="2400" dirty="0"/>
              <a:t>&gt; Het maakt deel uit van het genetisch erfgoed van de Germaanse talen. </a:t>
            </a:r>
          </a:p>
          <a:p>
            <a:endParaRPr lang="it-IT" sz="2400" dirty="0"/>
          </a:p>
          <a:p>
            <a:r>
              <a:rPr lang="en-GB" sz="2400" dirty="0"/>
              <a:t>- “Strong verbs are found in the domain of the most elementary and most frequent vocabulary”</a:t>
            </a:r>
            <a:r>
              <a:rPr lang="it-IT" sz="2400" dirty="0"/>
              <a:t> </a:t>
            </a:r>
            <a:r>
              <a:rPr lang="nl-NL" sz="2400" dirty="0"/>
              <a:t>(</a:t>
            </a:r>
            <a:r>
              <a:rPr lang="nl-NL" sz="2400" dirty="0" err="1"/>
              <a:t>König</a:t>
            </a:r>
            <a:r>
              <a:rPr lang="nl-NL" sz="2400" dirty="0"/>
              <a:t> &amp; Gast 2009: 68).</a:t>
            </a:r>
          </a:p>
          <a:p>
            <a:endParaRPr lang="nl-NL" sz="2400" dirty="0"/>
          </a:p>
          <a:p>
            <a:r>
              <a:rPr lang="nl-NL" sz="2400" dirty="0"/>
              <a:t>Maar in het Jiddisch en het Afrikaans bestaan er geen sterke werkwoorden meer.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8510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5D1C1-262C-134A-97DF-76D4B337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8628927" cy="905950"/>
          </a:xfrm>
        </p:spPr>
        <p:txBody>
          <a:bodyPr/>
          <a:lstStyle/>
          <a:p>
            <a:pPr algn="ctr"/>
            <a:r>
              <a:rPr lang="it-IT" dirty="0" smtClean="0"/>
              <a:t>PROGRAMMA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2582E-7B56-9741-A849-859661FF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963"/>
            <a:ext cx="10240963" cy="3410013"/>
          </a:xfrm>
        </p:spPr>
        <p:txBody>
          <a:bodyPr>
            <a:normAutofit/>
          </a:bodyPr>
          <a:lstStyle/>
          <a:p>
            <a:r>
              <a:rPr lang="it-IT" sz="2800" i="1" dirty="0"/>
              <a:t>Cultura letteraria neerlandese. Autori, testi e contesti dal Medioevo a oggi</a:t>
            </a:r>
            <a:r>
              <a:rPr lang="it-IT" sz="2800" b="1" dirty="0"/>
              <a:t>. </a:t>
            </a:r>
            <a:r>
              <a:rPr lang="it-IT" sz="2800" dirty="0"/>
              <a:t>Hoepli, 2000. A cura di Roberto Dagnino &amp; Marco </a:t>
            </a:r>
            <a:r>
              <a:rPr lang="it-IT" sz="2800" dirty="0" err="1"/>
              <a:t>Prandoni</a:t>
            </a:r>
            <a:endParaRPr lang="it-IT" sz="2800" dirty="0"/>
          </a:p>
          <a:p>
            <a:pPr marL="0" indent="0">
              <a:buNone/>
            </a:pPr>
            <a:endParaRPr lang="it-IT" sz="2800" b="1" dirty="0"/>
          </a:p>
          <a:p>
            <a:pPr marL="0" indent="0">
              <a:buNone/>
            </a:pPr>
            <a:r>
              <a:rPr lang="it-IT" sz="2800" b="1" dirty="0" err="1" smtClean="0"/>
              <a:t>Rooster</a:t>
            </a:r>
            <a:r>
              <a:rPr lang="it-IT" sz="2800" b="1" dirty="0" smtClean="0"/>
              <a:t>?</a:t>
            </a:r>
          </a:p>
          <a:p>
            <a:pPr marL="0" indent="0">
              <a:buNone/>
            </a:pPr>
            <a:r>
              <a:rPr lang="it-IT" sz="2800" b="1" dirty="0" err="1" smtClean="0"/>
              <a:t>Aanspreekpunten</a:t>
            </a:r>
            <a:r>
              <a:rPr lang="it-IT" sz="2800" b="1" dirty="0" smtClean="0"/>
              <a:t>?</a:t>
            </a:r>
            <a:endParaRPr lang="it-IT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3734803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FD184A-EA29-7E44-8E10-134488B9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9456"/>
            <a:ext cx="6882384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/>
              <a:t>Tussen</a:t>
            </a:r>
            <a:r>
              <a:rPr lang="it-IT" dirty="0"/>
              <a:t> </a:t>
            </a:r>
            <a:r>
              <a:rPr lang="it-IT" dirty="0" err="1"/>
              <a:t>Duits</a:t>
            </a:r>
            <a:r>
              <a:rPr lang="it-IT" dirty="0"/>
              <a:t> en </a:t>
            </a:r>
            <a:r>
              <a:rPr lang="it-IT" dirty="0" err="1"/>
              <a:t>ENgels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D7C94A-6D71-F942-AA86-753FECE8E201}"/>
              </a:ext>
            </a:extLst>
          </p:cNvPr>
          <p:cNvSpPr txBox="1"/>
          <p:nvPr/>
        </p:nvSpPr>
        <p:spPr>
          <a:xfrm>
            <a:off x="833377" y="1487424"/>
            <a:ext cx="1022044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/>
              <a:t>Woordvolgorde</a:t>
            </a:r>
            <a:endParaRPr lang="it-IT" sz="2800" b="1" dirty="0"/>
          </a:p>
          <a:p>
            <a:endParaRPr lang="nl-NL" sz="2800" dirty="0"/>
          </a:p>
          <a:p>
            <a:r>
              <a:rPr lang="nl-NL" sz="2800" dirty="0"/>
              <a:t>Ondanks het naamvalverlies is het Nederlands verrassend dicht bij het Duits gebleven wat betreft </a:t>
            </a:r>
            <a:r>
              <a:rPr lang="nl-NL" sz="2800" b="1" dirty="0"/>
              <a:t>de regelmaat van zijn</a:t>
            </a:r>
            <a:r>
              <a:rPr lang="nl-NL" sz="2800" dirty="0"/>
              <a:t> </a:t>
            </a:r>
            <a:r>
              <a:rPr lang="nl-NL" sz="2800" b="1" dirty="0"/>
              <a:t>basisvolgorde</a:t>
            </a:r>
            <a:r>
              <a:rPr lang="nl-NL" sz="2800" dirty="0"/>
              <a:t> (tangconstructie, V2 voor de persoonsvorm in de hoofdzin, werkwoord aan het eind in de bijzin).</a:t>
            </a:r>
            <a:endParaRPr lang="it-IT" sz="2800" dirty="0"/>
          </a:p>
          <a:p>
            <a:endParaRPr lang="it-IT" sz="2800" dirty="0"/>
          </a:p>
          <a:p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834709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CFD184A-EA29-7E44-8E10-134488B99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9456"/>
            <a:ext cx="6882384" cy="74371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Typologisch</a:t>
            </a:r>
            <a:r>
              <a:rPr lang="it-IT" dirty="0" smtClean="0"/>
              <a:t> </a:t>
            </a:r>
            <a:r>
              <a:rPr lang="it-IT" dirty="0" err="1" smtClean="0"/>
              <a:t>gesproken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E0D7C94A-6D71-F942-AA86-753FECE8E201}"/>
              </a:ext>
            </a:extLst>
          </p:cNvPr>
          <p:cNvSpPr txBox="1"/>
          <p:nvPr/>
        </p:nvSpPr>
        <p:spPr>
          <a:xfrm>
            <a:off x="833377" y="1487424"/>
            <a:ext cx="102204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1. </a:t>
            </a:r>
            <a:r>
              <a:rPr lang="nl-NL" sz="2800" dirty="0"/>
              <a:t>De </a:t>
            </a:r>
            <a:r>
              <a:rPr lang="nl-NL" sz="2800" b="1" dirty="0"/>
              <a:t>V2-positie</a:t>
            </a:r>
            <a:r>
              <a:rPr lang="nl-NL" sz="2800" dirty="0"/>
              <a:t> hoort tot de markante eigenschappen van de Germaanse talen en tot de vroegste stadia van de Germaanse talen. </a:t>
            </a:r>
            <a:endParaRPr lang="it-IT" sz="2800" dirty="0"/>
          </a:p>
          <a:p>
            <a:endParaRPr lang="nl-NL" sz="2800" b="1" dirty="0"/>
          </a:p>
          <a:p>
            <a:r>
              <a:rPr lang="nl-NL" sz="2800" b="1" dirty="0"/>
              <a:t>2.</a:t>
            </a:r>
            <a:r>
              <a:rPr lang="nl-NL" sz="2800" dirty="0"/>
              <a:t> Andere, typisch Germaanse eigenschap = </a:t>
            </a:r>
            <a:r>
              <a:rPr lang="nl-NL" sz="2800" b="1" dirty="0"/>
              <a:t>SOV</a:t>
            </a:r>
            <a:r>
              <a:rPr lang="nl-NL" sz="2800" dirty="0"/>
              <a:t>-woordvolgorde in de bijzin, wat ook tot de vroegste stadia van de Germaanse talen hoort.</a:t>
            </a:r>
            <a:endParaRPr lang="it-IT" sz="2800" dirty="0"/>
          </a:p>
          <a:p>
            <a:endParaRPr lang="nl-NL" sz="2800" dirty="0"/>
          </a:p>
          <a:p>
            <a:r>
              <a:rPr lang="nl-NL" sz="2800" dirty="0"/>
              <a:t>N.B. In het Engels en het Afrikaans, Jiddisch en IJslands is er geen SOV meer.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3109603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BC4079D-109F-604F-AFC8-8E52BE5A9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6985322" cy="83820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WAAR OF NIET WAAR?</a:t>
            </a:r>
            <a:endParaRPr lang="it-IT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F420949-70E6-664F-8B82-183C7ABD0F01}"/>
              </a:ext>
            </a:extLst>
          </p:cNvPr>
          <p:cNvSpPr txBox="1"/>
          <p:nvPr/>
        </p:nvSpPr>
        <p:spPr>
          <a:xfrm>
            <a:off x="1701477" y="1954733"/>
            <a:ext cx="841479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nl-NL" sz="2800" dirty="0" smtClean="0"/>
              <a:t>- </a:t>
            </a:r>
            <a:r>
              <a:rPr lang="nl-NL" sz="2800" dirty="0"/>
              <a:t>Het Nederlands heeft een eenvoudig klinkersysteem.</a:t>
            </a:r>
            <a:endParaRPr lang="it-IT" sz="2800" dirty="0"/>
          </a:p>
          <a:p>
            <a:pPr lvl="0"/>
            <a:r>
              <a:rPr lang="nl-NL" sz="2800" dirty="0"/>
              <a:t>- Het onderscheidt lange en korte klinkers.</a:t>
            </a:r>
            <a:endParaRPr lang="it-IT" sz="2800" dirty="0"/>
          </a:p>
          <a:p>
            <a:pPr lvl="0"/>
            <a:r>
              <a:rPr lang="nl-NL" sz="2800" dirty="0"/>
              <a:t>- Het gebruikt klinkerwisseling alleen nog maar als flexiemiddel, niet om nieuwe woorden te vormen.</a:t>
            </a:r>
            <a:endParaRPr lang="it-IT" sz="2800" dirty="0"/>
          </a:p>
          <a:p>
            <a:pPr marL="457200" lvl="0" indent="-457200">
              <a:buFontTx/>
              <a:buChar char="-"/>
            </a:pPr>
            <a:r>
              <a:rPr lang="nl-NL" sz="2800" dirty="0" smtClean="0"/>
              <a:t>De </a:t>
            </a:r>
            <a:r>
              <a:rPr lang="nl-NL" sz="2800" dirty="0"/>
              <a:t>lettergreepstructuur is </a:t>
            </a:r>
            <a:r>
              <a:rPr lang="nl-NL" sz="2800" dirty="0" smtClean="0"/>
              <a:t>belangrijk.</a:t>
            </a:r>
          </a:p>
          <a:p>
            <a:pPr marL="457200" lvl="0" indent="-457200">
              <a:buFontTx/>
              <a:buChar char="-"/>
            </a:pPr>
            <a:r>
              <a:rPr lang="nl-NL" sz="2800" dirty="0" smtClean="0"/>
              <a:t>De woordklemtoon is voorspelbaar</a:t>
            </a:r>
          </a:p>
          <a:p>
            <a:pPr marL="457200" lvl="0" indent="-457200">
              <a:buFontTx/>
              <a:buChar char="-"/>
            </a:pPr>
            <a:r>
              <a:rPr lang="nl-NL" sz="2800" dirty="0" smtClean="0"/>
              <a:t>Er zijn een paar lastige consonanten</a:t>
            </a:r>
          </a:p>
          <a:p>
            <a:pPr marL="457200" lvl="0" indent="-457200">
              <a:buFontTx/>
              <a:buChar char="-"/>
            </a:pPr>
            <a:r>
              <a:rPr lang="nl-NL" sz="2800" dirty="0" smtClean="0"/>
              <a:t>47% van de Italiaanse woorden wordt gevormd door klinkers, 39,5% van de Nederlandse woorden.</a:t>
            </a:r>
            <a:endParaRPr lang="it-IT" sz="2800" dirty="0"/>
          </a:p>
          <a:p>
            <a:endParaRPr lang="it-IT" sz="2800" dirty="0"/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7809048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9A90E4-FB3D-9549-AFE6-458938CD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86676"/>
            <a:ext cx="3932237" cy="402336"/>
          </a:xfrm>
        </p:spPr>
        <p:txBody>
          <a:bodyPr>
            <a:normAutofit fontScale="90000"/>
          </a:bodyPr>
          <a:lstStyle/>
          <a:p>
            <a:r>
              <a:rPr lang="it-IT" dirty="0"/>
              <a:t>KNUTSELWERK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8353BEA-CF0A-2A41-8C89-4BE009B94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1414272"/>
            <a:ext cx="3932237" cy="4454716"/>
          </a:xfrm>
        </p:spPr>
        <p:txBody>
          <a:bodyPr>
            <a:normAutofit fontScale="92500" lnSpcReduction="10000"/>
          </a:bodyPr>
          <a:lstStyle/>
          <a:p>
            <a:r>
              <a:rPr lang="nl-NL" sz="2800" b="1" dirty="0"/>
              <a:t>Wat is onze nationale sport?</a:t>
            </a:r>
          </a:p>
          <a:p>
            <a:endParaRPr lang="it-IT" sz="2800" dirty="0"/>
          </a:p>
          <a:p>
            <a:r>
              <a:rPr lang="nl-NL" sz="2800" dirty="0"/>
              <a:t>We houden van</a:t>
            </a:r>
            <a:r>
              <a:rPr lang="nl-NL" sz="2800" i="1" dirty="0"/>
              <a:t> aperitiefjes, toetjes, een lekker </a:t>
            </a:r>
            <a:r>
              <a:rPr lang="nl-NL" sz="2800" i="1" dirty="0" smtClean="0"/>
              <a:t>biertje of colaatje, slagroomtaartjes </a:t>
            </a:r>
            <a:r>
              <a:rPr lang="nl-NL" sz="2800" i="1" dirty="0"/>
              <a:t>en nog veel meer drankjes en hapjes</a:t>
            </a:r>
            <a:r>
              <a:rPr lang="nl-NL" sz="2800" i="1" dirty="0" smtClean="0"/>
              <a:t>. En na afloop maken we een ommetje</a:t>
            </a:r>
            <a:endParaRPr lang="it-IT" sz="2800" dirty="0"/>
          </a:p>
          <a:p>
            <a:r>
              <a:rPr lang="nl-NL" sz="2800" i="1" dirty="0"/>
              <a:t> </a:t>
            </a:r>
            <a:endParaRPr lang="it-IT" sz="2800" dirty="0"/>
          </a:p>
        </p:txBody>
      </p:sp>
      <p:pic>
        <p:nvPicPr>
          <p:cNvPr id="1028" name="Picture 4" descr="Motivatie om te sporten nodig? Discipline-tips - Sportarena Blog">
            <a:extLst>
              <a:ext uri="{FF2B5EF4-FFF2-40B4-BE49-F238E27FC236}">
                <a16:creationId xmlns:a16="http://schemas.microsoft.com/office/drawing/2014/main" id="{91F7FA04-444E-044A-AD00-1D6F1AD4F252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1" r="21841"/>
          <a:stretch>
            <a:fillRect/>
          </a:stretch>
        </p:blipFill>
        <p:spPr bwMode="auto">
          <a:xfrm>
            <a:off x="5891513" y="987425"/>
            <a:ext cx="5532699" cy="487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7131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9A90E4-FB3D-9549-AFE6-458938CD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630" y="987552"/>
            <a:ext cx="4872942" cy="586605"/>
          </a:xfrm>
        </p:spPr>
        <p:txBody>
          <a:bodyPr/>
          <a:lstStyle/>
          <a:p>
            <a:r>
              <a:rPr lang="it-IT" dirty="0"/>
              <a:t>SAMENSTELLINGEN</a:t>
            </a:r>
          </a:p>
        </p:txBody>
      </p:sp>
      <p:pic>
        <p:nvPicPr>
          <p:cNvPr id="3084" name="Picture 12" descr="Timmeren - Blabloom duurzame conceptstore voor het hele gezin">
            <a:extLst>
              <a:ext uri="{FF2B5EF4-FFF2-40B4-BE49-F238E27FC236}">
                <a16:creationId xmlns:a16="http://schemas.microsoft.com/office/drawing/2014/main" id="{F2EAA88D-696C-B24F-B7C1-F708591D67C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0" b="8220"/>
          <a:stretch>
            <a:fillRect/>
          </a:stretch>
        </p:blipFill>
        <p:spPr bwMode="auto">
          <a:xfrm>
            <a:off x="7542133" y="544010"/>
            <a:ext cx="3932237" cy="4016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8353BEA-CF0A-2A41-8C89-4BE009B94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7631" y="1634457"/>
            <a:ext cx="6250328" cy="4106585"/>
          </a:xfrm>
        </p:spPr>
        <p:txBody>
          <a:bodyPr>
            <a:normAutofit fontScale="92500"/>
          </a:bodyPr>
          <a:lstStyle/>
          <a:p>
            <a:r>
              <a:rPr lang="nl-NL" sz="2800" i="1" dirty="0" smtClean="0"/>
              <a:t>(</a:t>
            </a:r>
            <a:r>
              <a:rPr lang="nl-NL" sz="2800" dirty="0" smtClean="0"/>
              <a:t>van transparant naar opaak / doorzichtig-ondoorzichtig): </a:t>
            </a:r>
            <a:r>
              <a:rPr lang="nl-NL" sz="2800" i="1" dirty="0" smtClean="0"/>
              <a:t>voorleesmoeder</a:t>
            </a:r>
            <a:r>
              <a:rPr lang="nl-NL" sz="2800" i="1" dirty="0"/>
              <a:t>, kruimeldief, sluiproutes, prijsvechters, bolletjesslikker, oranjegekte, scharrelvlees, draaideurcrimineel, </a:t>
            </a:r>
            <a:r>
              <a:rPr lang="nl-NL" sz="2800" i="1" dirty="0" smtClean="0"/>
              <a:t>klimaatspijbelaar, langstudeerboete</a:t>
            </a:r>
            <a:r>
              <a:rPr lang="nl-NL" sz="2800" i="1" dirty="0" smtClean="0"/>
              <a:t>, </a:t>
            </a:r>
            <a:r>
              <a:rPr lang="nl-NL" sz="2800" i="1" dirty="0"/>
              <a:t>topgozer, gokverslaafde, afhaalchinees, bezorgrestaurant, fietssnelweg, curlingouders, spijbelbus, grachtengordel. </a:t>
            </a:r>
          </a:p>
        </p:txBody>
      </p:sp>
    </p:spTree>
    <p:extLst>
      <p:ext uri="{BB962C8B-B14F-4D97-AF65-F5344CB8AC3E}">
        <p14:creationId xmlns:p14="http://schemas.microsoft.com/office/powerpoint/2010/main" val="20576328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9A90E4-FB3D-9549-AFE6-458938CD4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3421" y="682751"/>
            <a:ext cx="4291898" cy="682625"/>
          </a:xfrm>
        </p:spPr>
        <p:txBody>
          <a:bodyPr>
            <a:normAutofit fontScale="90000"/>
          </a:bodyPr>
          <a:lstStyle/>
          <a:p>
            <a:r>
              <a:rPr lang="it-IT" sz="2800" dirty="0"/>
              <a:t>KLIMAATWOORDEN</a:t>
            </a:r>
            <a:br>
              <a:rPr lang="it-IT" sz="2800" dirty="0"/>
            </a:br>
            <a:r>
              <a:rPr lang="it-IT" sz="2800" dirty="0"/>
              <a:t>- </a:t>
            </a:r>
            <a:r>
              <a:rPr lang="it-IT" sz="2800" dirty="0" err="1"/>
              <a:t>een</a:t>
            </a:r>
            <a:r>
              <a:rPr lang="it-IT" sz="2800" dirty="0"/>
              <a:t> </a:t>
            </a:r>
            <a:r>
              <a:rPr lang="it-IT" sz="2800" dirty="0" err="1"/>
              <a:t>makkie</a:t>
            </a:r>
            <a:endParaRPr lang="it-IT" sz="2800" dirty="0"/>
          </a:p>
        </p:txBody>
      </p:sp>
      <p:pic>
        <p:nvPicPr>
          <p:cNvPr id="3084" name="Picture 12" descr="Timmeren - Blabloom duurzame conceptstore voor het hele gezin">
            <a:extLst>
              <a:ext uri="{FF2B5EF4-FFF2-40B4-BE49-F238E27FC236}">
                <a16:creationId xmlns:a16="http://schemas.microsoft.com/office/drawing/2014/main" id="{F2EAA88D-696C-B24F-B7C1-F708591D67C7}"/>
              </a:ext>
            </a:extLst>
          </p:cNvPr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20" b="8220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D8353BEA-CF0A-2A41-8C89-4BE009B94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2279904"/>
            <a:ext cx="3932237" cy="3589084"/>
          </a:xfrm>
        </p:spPr>
        <p:txBody>
          <a:bodyPr>
            <a:normAutofit/>
          </a:bodyPr>
          <a:lstStyle/>
          <a:p>
            <a:r>
              <a:rPr lang="it-IT" sz="2800" dirty="0" err="1"/>
              <a:t>klimaat</a:t>
            </a:r>
            <a:r>
              <a:rPr lang="it-IT" sz="2800" dirty="0"/>
              <a:t>     	brand</a:t>
            </a:r>
          </a:p>
          <a:p>
            <a:r>
              <a:rPr lang="it-IT" sz="2800" dirty="0" err="1"/>
              <a:t>bos</a:t>
            </a:r>
            <a:r>
              <a:rPr lang="it-IT" sz="2800" dirty="0"/>
              <a:t>		</a:t>
            </a:r>
            <a:r>
              <a:rPr lang="it-IT" sz="2800" dirty="0" err="1"/>
              <a:t>berg</a:t>
            </a:r>
            <a:endParaRPr lang="it-IT" sz="2800" dirty="0"/>
          </a:p>
          <a:p>
            <a:r>
              <a:rPr lang="it-IT" sz="2800" dirty="0" err="1"/>
              <a:t>hitte</a:t>
            </a:r>
            <a:r>
              <a:rPr lang="it-IT" sz="2800" dirty="0"/>
              <a:t>		</a:t>
            </a:r>
            <a:r>
              <a:rPr lang="it-IT" sz="2800" dirty="0" err="1"/>
              <a:t>praatje</a:t>
            </a:r>
            <a:r>
              <a:rPr lang="it-IT" sz="2800" dirty="0"/>
              <a:t>	</a:t>
            </a:r>
          </a:p>
          <a:p>
            <a:r>
              <a:rPr lang="it-IT" sz="2800" dirty="0" err="1"/>
              <a:t>plastic</a:t>
            </a:r>
            <a:r>
              <a:rPr lang="it-IT" sz="2800" dirty="0"/>
              <a:t>		</a:t>
            </a:r>
            <a:r>
              <a:rPr lang="it-IT" sz="2800" dirty="0" err="1"/>
              <a:t>activist</a:t>
            </a:r>
            <a:endParaRPr lang="it-IT" sz="2800" dirty="0"/>
          </a:p>
          <a:p>
            <a:r>
              <a:rPr lang="it-IT" sz="2800" dirty="0" err="1"/>
              <a:t>weer</a:t>
            </a:r>
            <a:r>
              <a:rPr lang="it-IT" sz="2800" dirty="0"/>
              <a:t> 		golf</a:t>
            </a:r>
          </a:p>
        </p:txBody>
      </p:sp>
    </p:spTree>
    <p:extLst>
      <p:ext uri="{BB962C8B-B14F-4D97-AF65-F5344CB8AC3E}">
        <p14:creationId xmlns:p14="http://schemas.microsoft.com/office/powerpoint/2010/main" val="7824087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11126-6A7E-6943-AFFF-FE602C71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896" y="365125"/>
            <a:ext cx="7010400" cy="1325563"/>
          </a:xfrm>
        </p:spPr>
        <p:txBody>
          <a:bodyPr/>
          <a:lstStyle/>
          <a:p>
            <a:pPr algn="ctr"/>
            <a:r>
              <a:rPr lang="it-IT" b="1" dirty="0"/>
              <a:t>OPDRACHTJE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A36835-1F02-5D4D-8E00-29D66F68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384" y="1825626"/>
            <a:ext cx="8510016" cy="29315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i="1" dirty="0"/>
              <a:t>Vertaal op meer dan 1 manier:</a:t>
            </a:r>
            <a:endParaRPr lang="it-IT" dirty="0"/>
          </a:p>
          <a:p>
            <a:pPr lvl="0"/>
            <a:r>
              <a:rPr lang="it-IT" dirty="0"/>
              <a:t>La ragazza entra nella sala = ……………………..…………</a:t>
            </a:r>
          </a:p>
          <a:p>
            <a:pPr lvl="0"/>
            <a:r>
              <a:rPr lang="it-IT" dirty="0"/>
              <a:t>Il treno attraversa il ponte = ………………………………..</a:t>
            </a:r>
          </a:p>
          <a:p>
            <a:pPr lvl="0"/>
            <a:r>
              <a:rPr lang="it-IT" dirty="0"/>
              <a:t>Bevo la birra = ………………………….. </a:t>
            </a:r>
          </a:p>
          <a:p>
            <a:pPr lvl="0"/>
            <a:r>
              <a:rPr lang="it-IT" dirty="0"/>
              <a:t>Sto cercando una soluzione = ………………………………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3443668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11126-6A7E-6943-AFFF-FE602C71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896" y="365125"/>
            <a:ext cx="7010400" cy="1325563"/>
          </a:xfrm>
        </p:spPr>
        <p:txBody>
          <a:bodyPr/>
          <a:lstStyle/>
          <a:p>
            <a:pPr algn="ctr"/>
            <a:r>
              <a:rPr lang="it-IT" b="1" dirty="0"/>
              <a:t>OPDRACHTJE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A36835-1F02-5D4D-8E00-29D66F68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384" y="1825625"/>
            <a:ext cx="7010400" cy="31974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err="1"/>
              <a:t>Het</a:t>
            </a:r>
            <a:r>
              <a:rPr lang="it-IT" dirty="0"/>
              <a:t> </a:t>
            </a:r>
            <a:r>
              <a:rPr lang="it-IT" dirty="0" err="1"/>
              <a:t>Nederlandse</a:t>
            </a:r>
            <a:r>
              <a:rPr lang="it-IT" dirty="0"/>
              <a:t> </a:t>
            </a:r>
            <a:r>
              <a:rPr lang="it-IT" dirty="0" err="1"/>
              <a:t>werkwoord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heel</a:t>
            </a:r>
            <a:r>
              <a:rPr lang="it-IT" dirty="0"/>
              <a:t> </a:t>
            </a:r>
            <a:r>
              <a:rPr lang="it-IT" dirty="0" err="1"/>
              <a:t>selectief</a:t>
            </a:r>
            <a:r>
              <a:rPr lang="it-IT" dirty="0"/>
              <a:t> </a:t>
            </a:r>
            <a:r>
              <a:rPr lang="it-IT" dirty="0" err="1"/>
              <a:t>ten</a:t>
            </a:r>
            <a:r>
              <a:rPr lang="it-IT" dirty="0"/>
              <a:t> </a:t>
            </a:r>
            <a:r>
              <a:rPr lang="it-IT" dirty="0" err="1"/>
              <a:t>opzichte</a:t>
            </a:r>
            <a:r>
              <a:rPr lang="it-IT" dirty="0"/>
              <a:t> van </a:t>
            </a:r>
            <a:r>
              <a:rPr lang="it-IT" dirty="0" err="1"/>
              <a:t>het</a:t>
            </a:r>
            <a:r>
              <a:rPr lang="it-IT" dirty="0"/>
              <a:t> </a:t>
            </a:r>
            <a:r>
              <a:rPr lang="it-IT" dirty="0" err="1"/>
              <a:t>werkwoord</a:t>
            </a:r>
            <a:r>
              <a:rPr lang="it-IT" dirty="0"/>
              <a:t>.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 err="1">
                <a:solidFill>
                  <a:srgbClr val="FF0000"/>
                </a:solidFill>
              </a:rPr>
              <a:t>vertaal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elke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woordgroep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hieronder</a:t>
            </a:r>
            <a:r>
              <a:rPr lang="it-IT" dirty="0">
                <a:solidFill>
                  <a:srgbClr val="FF0000"/>
                </a:solidFill>
              </a:rPr>
              <a:t> op diverse </a:t>
            </a:r>
            <a:r>
              <a:rPr lang="it-IT" dirty="0" err="1">
                <a:solidFill>
                  <a:srgbClr val="FF0000"/>
                </a:solidFill>
              </a:rPr>
              <a:t>manieren</a:t>
            </a:r>
            <a:r>
              <a:rPr lang="it-IT" dirty="0">
                <a:solidFill>
                  <a:srgbClr val="FF0000"/>
                </a:solidFill>
              </a:rPr>
              <a:t>, </a:t>
            </a:r>
            <a:r>
              <a:rPr lang="it-IT" dirty="0" err="1">
                <a:solidFill>
                  <a:srgbClr val="FF0000"/>
                </a:solidFill>
              </a:rPr>
              <a:t>met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wisselende</a:t>
            </a:r>
            <a:r>
              <a:rPr lang="it-IT" dirty="0">
                <a:solidFill>
                  <a:srgbClr val="FF0000"/>
                </a:solidFill>
              </a:rPr>
              <a:t> </a:t>
            </a:r>
            <a:r>
              <a:rPr lang="it-IT" dirty="0" err="1">
                <a:solidFill>
                  <a:srgbClr val="FF0000"/>
                </a:solidFill>
              </a:rPr>
              <a:t>werkwoorden</a:t>
            </a:r>
            <a:r>
              <a:rPr lang="it-IT" dirty="0">
                <a:solidFill>
                  <a:srgbClr val="FF0000"/>
                </a:solidFill>
              </a:rPr>
              <a:t>: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i="1" dirty="0"/>
              <a:t>chiudere la porta / il rubinetto / la busta / il libro / la giacca</a:t>
            </a:r>
            <a:endParaRPr lang="it-IT" dirty="0"/>
          </a:p>
          <a:p>
            <a:endParaRPr lang="it-IT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140802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11126-6A7E-6943-AFFF-FE602C71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896" y="365125"/>
            <a:ext cx="70104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/>
              <a:t>OPFRISOEFENING: </a:t>
            </a:r>
            <a:r>
              <a:rPr lang="it-IT" sz="3600" b="1" dirty="0" err="1"/>
              <a:t>speur</a:t>
            </a:r>
            <a:r>
              <a:rPr lang="it-IT" sz="3600" b="1" dirty="0"/>
              <a:t> de </a:t>
            </a:r>
            <a:r>
              <a:rPr lang="it-IT" sz="3600" b="1" dirty="0" err="1"/>
              <a:t>ongerechtigheden</a:t>
            </a:r>
            <a:r>
              <a:rPr lang="it-IT" sz="3600" b="1" dirty="0"/>
              <a:t> op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A36835-1F02-5D4D-8E00-29D66F68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48383" y="1825625"/>
            <a:ext cx="8463717" cy="4170061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nl-NL" sz="6000" b="1" i="1" dirty="0"/>
              <a:t>(N.B. </a:t>
            </a:r>
            <a:r>
              <a:rPr lang="nl-NL" sz="6000" i="1" dirty="0"/>
              <a:t>Dit is een checklist, handig voor de vertaaltoets) </a:t>
            </a:r>
            <a:endParaRPr lang="it-IT" sz="6000" dirty="0"/>
          </a:p>
          <a:p>
            <a:r>
              <a:rPr lang="nl-NL" sz="6200" dirty="0"/>
              <a:t>Hij heeft voor dit een oplossing</a:t>
            </a:r>
            <a:endParaRPr lang="it-IT" sz="6200" dirty="0"/>
          </a:p>
          <a:p>
            <a:r>
              <a:rPr lang="nl-NL" sz="6200" dirty="0"/>
              <a:t>Hij zegt dat morgen gaat hij naar de tandarts</a:t>
            </a:r>
            <a:endParaRPr lang="it-IT" sz="6200" dirty="0"/>
          </a:p>
          <a:p>
            <a:r>
              <a:rPr lang="nl-NL" sz="6200" dirty="0"/>
              <a:t>Die systeem werkt niet goed</a:t>
            </a:r>
            <a:endParaRPr lang="it-IT" sz="6200" dirty="0"/>
          </a:p>
          <a:p>
            <a:r>
              <a:rPr lang="nl-NL" sz="6200" dirty="0"/>
              <a:t>Ik heb het bericht alleen nu gezien</a:t>
            </a:r>
            <a:endParaRPr lang="it-IT" sz="6200" dirty="0"/>
          </a:p>
          <a:p>
            <a:r>
              <a:rPr lang="nl-NL" sz="6200" dirty="0"/>
              <a:t>’s Avonds zij loopt niet graag op straat</a:t>
            </a:r>
            <a:endParaRPr lang="it-IT" sz="6200" dirty="0"/>
          </a:p>
          <a:p>
            <a:r>
              <a:rPr lang="nl-NL" sz="6200" dirty="0"/>
              <a:t>Eet je bord op!</a:t>
            </a:r>
            <a:endParaRPr lang="it-IT" sz="6200" dirty="0"/>
          </a:p>
          <a:p>
            <a:r>
              <a:rPr lang="nl-NL" sz="6200" dirty="0"/>
              <a:t>De moeder is ook bang daarvoor dat haar dochter psychologisch schade oploopt.</a:t>
            </a:r>
            <a:endParaRPr lang="it-IT" sz="6200" dirty="0"/>
          </a:p>
          <a:p>
            <a:r>
              <a:rPr lang="nl-NL" sz="6200" dirty="0"/>
              <a:t>Lees ik de tekst?</a:t>
            </a:r>
            <a:endParaRPr lang="it-IT" sz="6200" dirty="0"/>
          </a:p>
          <a:p>
            <a:endParaRPr lang="it-IT" sz="62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455697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11126-6A7E-6943-AFFF-FE602C71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896" y="365125"/>
            <a:ext cx="70104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/>
              <a:t>OPFRISOEFENING: </a:t>
            </a:r>
            <a:r>
              <a:rPr lang="it-IT" sz="3600" b="1" dirty="0" err="1"/>
              <a:t>speur</a:t>
            </a:r>
            <a:r>
              <a:rPr lang="it-IT" sz="3600" b="1" dirty="0"/>
              <a:t> de </a:t>
            </a:r>
            <a:r>
              <a:rPr lang="it-IT" sz="3600" b="1" dirty="0" err="1"/>
              <a:t>ongerechtigheden</a:t>
            </a:r>
            <a:r>
              <a:rPr lang="it-IT" sz="3600" b="1" dirty="0"/>
              <a:t> op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A36835-1F02-5D4D-8E00-29D66F68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29" y="1825625"/>
            <a:ext cx="9711158" cy="4170061"/>
          </a:xfrm>
        </p:spPr>
        <p:txBody>
          <a:bodyPr>
            <a:normAutofit fontScale="40000" lnSpcReduction="20000"/>
          </a:bodyPr>
          <a:lstStyle/>
          <a:p>
            <a:r>
              <a:rPr lang="nl-NL" sz="6000" dirty="0"/>
              <a:t>Deze is de juiste keuze.</a:t>
            </a:r>
            <a:endParaRPr lang="it-IT" sz="6000" dirty="0"/>
          </a:p>
          <a:p>
            <a:r>
              <a:rPr lang="nl-NL" sz="6000" dirty="0"/>
              <a:t>Nu dat hij zijn studie heeft afgerond, kan hij zich volledig aan zijn hobby’s wijden</a:t>
            </a:r>
            <a:endParaRPr lang="it-IT" sz="6000" dirty="0"/>
          </a:p>
          <a:p>
            <a:r>
              <a:rPr lang="nl-NL" sz="6000" dirty="0"/>
              <a:t>Ik heb goede nieuws voor u</a:t>
            </a:r>
          </a:p>
          <a:p>
            <a:r>
              <a:rPr lang="nl-NL" sz="6600" dirty="0"/>
              <a:t>Alle deze onderzoeken worden automatisch uitgevoerd</a:t>
            </a:r>
            <a:endParaRPr lang="it-IT" sz="6600" dirty="0"/>
          </a:p>
          <a:p>
            <a:r>
              <a:rPr lang="nl-NL" sz="6600" dirty="0"/>
              <a:t>In het buitenland kan het niet, terwijl in Nederland is euthanasie mogelijk.</a:t>
            </a:r>
            <a:endParaRPr lang="it-IT" sz="6600" dirty="0"/>
          </a:p>
          <a:p>
            <a:r>
              <a:rPr lang="nl-NL" sz="6600" dirty="0"/>
              <a:t>Ik weet niet.</a:t>
            </a:r>
            <a:endParaRPr lang="it-IT" sz="6600" dirty="0"/>
          </a:p>
          <a:p>
            <a:r>
              <a:rPr lang="nl-NL" sz="6600" dirty="0"/>
              <a:t>Dat leidde hiertoe dat de familie niet meer naar de kerk wilde.</a:t>
            </a:r>
            <a:endParaRPr lang="it-IT" sz="6600" dirty="0"/>
          </a:p>
          <a:p>
            <a:r>
              <a:rPr lang="nl-NL" sz="6600" dirty="0"/>
              <a:t>Ik heb van die informaties nodig.</a:t>
            </a:r>
            <a:endParaRPr lang="it-IT" sz="6600" dirty="0"/>
          </a:p>
          <a:p>
            <a:endParaRPr lang="it-IT" sz="6200" dirty="0"/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403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5D1C1-262C-134A-97DF-76D4B337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8628927" cy="905950"/>
          </a:xfrm>
        </p:spPr>
        <p:txBody>
          <a:bodyPr/>
          <a:lstStyle/>
          <a:p>
            <a:pPr algn="ctr"/>
            <a:r>
              <a:rPr lang="it-IT" dirty="0" err="1" smtClean="0"/>
              <a:t>examen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2582E-7B56-9741-A849-859661FF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963"/>
            <a:ext cx="10240963" cy="341001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sz="2800" b="1" dirty="0" err="1" smtClean="0"/>
              <a:t>Examen</a:t>
            </a:r>
            <a:r>
              <a:rPr lang="it-IT" sz="2800" b="1" dirty="0" smtClean="0"/>
              <a:t> = 2 </a:t>
            </a:r>
            <a:r>
              <a:rPr lang="it-IT" sz="2800" b="1" dirty="0" err="1"/>
              <a:t>schriftelijke</a:t>
            </a:r>
            <a:r>
              <a:rPr lang="it-IT" sz="2800" b="1" dirty="0"/>
              <a:t> </a:t>
            </a:r>
            <a:r>
              <a:rPr lang="it-IT" sz="2800" b="1" dirty="0" err="1" smtClean="0"/>
              <a:t>toetsen</a:t>
            </a:r>
            <a:endParaRPr lang="it-IT" sz="2800" b="1" dirty="0"/>
          </a:p>
          <a:p>
            <a:pPr marL="342900" indent="-342900">
              <a:buFontTx/>
              <a:buChar char="-"/>
            </a:pPr>
            <a:r>
              <a:rPr lang="it-IT" sz="2800" dirty="0"/>
              <a:t>Over </a:t>
            </a:r>
            <a:r>
              <a:rPr lang="it-IT" sz="2800" i="1" dirty="0"/>
              <a:t>Cultura letteraria neerlandese + 2 </a:t>
            </a:r>
            <a:r>
              <a:rPr lang="it-IT" sz="2800" i="1" dirty="0" err="1"/>
              <a:t>lezingen</a:t>
            </a:r>
            <a:r>
              <a:rPr lang="it-IT" sz="2800" i="1" dirty="0"/>
              <a:t> </a:t>
            </a:r>
            <a:r>
              <a:rPr lang="it-IT" sz="2800" i="1" dirty="0" smtClean="0"/>
              <a:t>DLIT + </a:t>
            </a:r>
            <a:r>
              <a:rPr lang="it-IT" sz="2800" i="1" dirty="0" err="1" smtClean="0"/>
              <a:t>collegestof</a:t>
            </a:r>
            <a:r>
              <a:rPr lang="it-IT" sz="2800" i="1" dirty="0" smtClean="0"/>
              <a:t> tot </a:t>
            </a:r>
            <a:r>
              <a:rPr lang="it-IT" sz="2800" i="1" dirty="0" err="1" smtClean="0"/>
              <a:t>dan</a:t>
            </a:r>
            <a:r>
              <a:rPr lang="it-IT" sz="2800" i="1" dirty="0" smtClean="0"/>
              <a:t> </a:t>
            </a:r>
            <a:endParaRPr lang="it-IT" sz="2800" i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it-IT" sz="2800" dirty="0" err="1"/>
              <a:t>Vertaaltoets</a:t>
            </a:r>
            <a:r>
              <a:rPr lang="it-IT" sz="2800" dirty="0"/>
              <a:t>: van en </a:t>
            </a:r>
            <a:r>
              <a:rPr lang="it-IT" sz="2800" dirty="0" err="1"/>
              <a:t>naar</a:t>
            </a:r>
            <a:r>
              <a:rPr lang="it-IT" sz="2800" dirty="0"/>
              <a:t> </a:t>
            </a:r>
            <a:r>
              <a:rPr lang="it-IT" sz="2800" dirty="0" err="1"/>
              <a:t>het</a:t>
            </a:r>
            <a:r>
              <a:rPr lang="it-IT" sz="2800" dirty="0"/>
              <a:t> </a:t>
            </a:r>
            <a:r>
              <a:rPr lang="it-IT" sz="2800" dirty="0" err="1" smtClean="0"/>
              <a:t>Nederlands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b="1" dirty="0" smtClean="0"/>
              <a:t>+ 1 </a:t>
            </a:r>
            <a:r>
              <a:rPr lang="it-IT" sz="2800" b="1" dirty="0" err="1" smtClean="0"/>
              <a:t>mondeling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examen</a:t>
            </a:r>
            <a:r>
              <a:rPr lang="it-IT" sz="2800" b="1" dirty="0" smtClean="0"/>
              <a:t> (portfolio, </a:t>
            </a:r>
            <a:r>
              <a:rPr lang="it-IT" sz="2800" b="1" dirty="0" err="1" smtClean="0"/>
              <a:t>gesprekstolken</a:t>
            </a:r>
            <a:r>
              <a:rPr lang="it-IT" sz="2800" b="1" dirty="0" smtClean="0"/>
              <a:t>)</a:t>
            </a:r>
          </a:p>
          <a:p>
            <a:pPr marL="0" indent="0">
              <a:buNone/>
            </a:pPr>
            <a:r>
              <a:rPr lang="it-IT" sz="2800" i="1" dirty="0" err="1" smtClean="0"/>
              <a:t>Instructies</a:t>
            </a:r>
            <a:r>
              <a:rPr lang="it-IT" sz="2800" i="1" dirty="0" smtClean="0"/>
              <a:t> portfolio: in </a:t>
            </a:r>
            <a:r>
              <a:rPr lang="it-IT" sz="2800" i="1" dirty="0" err="1" smtClean="0"/>
              <a:t>november</a:t>
            </a:r>
            <a:endParaRPr lang="it-IT" sz="2800" i="1" dirty="0"/>
          </a:p>
        </p:txBody>
      </p:sp>
    </p:spTree>
    <p:extLst>
      <p:ext uri="{BB962C8B-B14F-4D97-AF65-F5344CB8AC3E}">
        <p14:creationId xmlns:p14="http://schemas.microsoft.com/office/powerpoint/2010/main" val="41395861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411126-6A7E-6943-AFFF-FE602C71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6896" y="365125"/>
            <a:ext cx="7010400" cy="1325563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/>
              <a:t>OPFRISOEFENING: </a:t>
            </a:r>
            <a:r>
              <a:rPr lang="it-IT" sz="3600" b="1" dirty="0" err="1"/>
              <a:t>speur</a:t>
            </a:r>
            <a:r>
              <a:rPr lang="it-IT" sz="3600" b="1" dirty="0"/>
              <a:t> de </a:t>
            </a:r>
            <a:r>
              <a:rPr lang="it-IT" sz="3600" b="1" dirty="0" err="1"/>
              <a:t>ongerechtigheden</a:t>
            </a:r>
            <a:r>
              <a:rPr lang="it-IT" sz="3600" b="1" dirty="0"/>
              <a:t> op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3A36835-1F02-5D4D-8E00-29D66F68B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229" y="1825625"/>
            <a:ext cx="9711158" cy="3464005"/>
          </a:xfrm>
        </p:spPr>
        <p:txBody>
          <a:bodyPr>
            <a:normAutofit/>
          </a:bodyPr>
          <a:lstStyle/>
          <a:p>
            <a:r>
              <a:rPr lang="nl-NL" sz="3100" dirty="0"/>
              <a:t>De provincies zijn 12.</a:t>
            </a:r>
          </a:p>
          <a:p>
            <a:r>
              <a:rPr lang="nl-NL" sz="3100" dirty="0"/>
              <a:t>De </a:t>
            </a:r>
            <a:r>
              <a:rPr lang="nl-NL" sz="3100" dirty="0" err="1"/>
              <a:t>gemenschap</a:t>
            </a:r>
            <a:r>
              <a:rPr lang="nl-NL" sz="3100" dirty="0"/>
              <a:t> moet weer betalen</a:t>
            </a:r>
            <a:endParaRPr lang="it-IT" sz="3100" dirty="0"/>
          </a:p>
          <a:p>
            <a:r>
              <a:rPr lang="nl-NL" sz="3100" dirty="0"/>
              <a:t>De Belgische specialiteiten zijn de bier en de kaas.</a:t>
            </a:r>
            <a:endParaRPr lang="it-IT" sz="3100" dirty="0"/>
          </a:p>
          <a:p>
            <a:r>
              <a:rPr lang="nl-NL" sz="3100" dirty="0"/>
              <a:t>Ik heb </a:t>
            </a:r>
            <a:r>
              <a:rPr lang="nl-NL" sz="3100" dirty="0" err="1"/>
              <a:t>wenig</a:t>
            </a:r>
            <a:r>
              <a:rPr lang="nl-NL" sz="3100" dirty="0"/>
              <a:t> vertrouwen in hem.</a:t>
            </a:r>
            <a:endParaRPr lang="it-IT" sz="3100" dirty="0"/>
          </a:p>
          <a:p>
            <a:r>
              <a:rPr lang="nl-NL" sz="3100" dirty="0"/>
              <a:t>Ik herinner mij van die wedstrijd.</a:t>
            </a:r>
            <a:endParaRPr lang="it-IT" sz="3100" dirty="0"/>
          </a:p>
          <a:p>
            <a:r>
              <a:rPr lang="nl-NL" sz="3100" dirty="0"/>
              <a:t>Ik ben me vergeten die oefening</a:t>
            </a:r>
            <a:endParaRPr lang="it-IT" sz="3100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394686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C8E1D-BE3D-F04F-8572-109FCE5DE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927" y="795528"/>
            <a:ext cx="8576840" cy="732330"/>
          </a:xfrm>
        </p:spPr>
        <p:txBody>
          <a:bodyPr>
            <a:normAutofit/>
          </a:bodyPr>
          <a:lstStyle/>
          <a:p>
            <a:pPr algn="ctr"/>
            <a:r>
              <a:rPr lang="it-IT" dirty="0" err="1"/>
              <a:t>huiswerk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2A2C7CD-83DB-604E-A53A-9C2F0DDC1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podcastluisteren.nl</a:t>
            </a:r>
            <a:r>
              <a:rPr lang="it-IT" dirty="0"/>
              <a:t>/</a:t>
            </a:r>
            <a:r>
              <a:rPr lang="it-IT" dirty="0" err="1"/>
              <a:t>ep</a:t>
            </a:r>
            <a:r>
              <a:rPr lang="it-IT" dirty="0"/>
              <a:t>/De-Universiteit-van-Nederland-Podcast-Word-je-ongelukkig-van-sociale-media</a:t>
            </a:r>
          </a:p>
        </p:txBody>
      </p:sp>
    </p:spTree>
    <p:extLst>
      <p:ext uri="{BB962C8B-B14F-4D97-AF65-F5344CB8AC3E}">
        <p14:creationId xmlns:p14="http://schemas.microsoft.com/office/powerpoint/2010/main" val="2074130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2C8E1D-BE3D-F04F-8572-109FCE5DE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Tot de </a:t>
            </a:r>
            <a:r>
              <a:rPr lang="it-IT" dirty="0" err="1"/>
              <a:t>volgende</a:t>
            </a:r>
            <a:r>
              <a:rPr lang="it-IT" dirty="0"/>
              <a:t> week!</a:t>
            </a:r>
          </a:p>
        </p:txBody>
      </p:sp>
      <p:pic>
        <p:nvPicPr>
          <p:cNvPr id="1026" name="Picture 2" descr="Dot Spin See You Next Week | Church Motion Graphics">
            <a:extLst>
              <a:ext uri="{FF2B5EF4-FFF2-40B4-BE49-F238E27FC236}">
                <a16:creationId xmlns:a16="http://schemas.microsoft.com/office/drawing/2014/main" id="{A514A249-0ECB-A54D-9439-72E1F70FE8E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131" y="2962275"/>
            <a:ext cx="4025900" cy="226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0167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5D1C1-262C-134A-97DF-76D4B337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8628927" cy="90595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TAALASSISTENTSCHAP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2582E-7B56-9741-A849-859661FF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963"/>
            <a:ext cx="10240963" cy="3410013"/>
          </a:xfrm>
        </p:spPr>
        <p:txBody>
          <a:bodyPr>
            <a:normAutofit/>
          </a:bodyPr>
          <a:lstStyle/>
          <a:p>
            <a:endParaRPr lang="it-IT" sz="2800" i="1" dirty="0"/>
          </a:p>
          <a:p>
            <a:r>
              <a:rPr lang="it-IT" sz="2800" i="1" dirty="0" err="1"/>
              <a:t>Taalverwerving</a:t>
            </a:r>
            <a:r>
              <a:rPr lang="it-IT" sz="2800" i="1" dirty="0"/>
              <a:t> van Kirsten de </a:t>
            </a:r>
            <a:r>
              <a:rPr lang="it-IT" sz="2800" i="1" dirty="0" err="1" smtClean="0"/>
              <a:t>Gelder</a:t>
            </a:r>
            <a:endParaRPr lang="it-IT" sz="2800" i="1" dirty="0" smtClean="0"/>
          </a:p>
          <a:p>
            <a:r>
              <a:rPr lang="it-IT" sz="2800" i="1" dirty="0" err="1" smtClean="0"/>
              <a:t>Conversatielessen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met</a:t>
            </a:r>
            <a:r>
              <a:rPr lang="it-IT" sz="2800" i="1" dirty="0" smtClean="0"/>
              <a:t> Erasmus, </a:t>
            </a:r>
            <a:r>
              <a:rPr lang="it-IT" sz="2800" i="1" dirty="0" err="1" smtClean="0"/>
              <a:t>misschien</a:t>
            </a:r>
            <a:r>
              <a:rPr lang="it-IT" sz="2800" i="1" dirty="0"/>
              <a:t>	</a:t>
            </a:r>
          </a:p>
          <a:p>
            <a:pPr marL="0" indent="0">
              <a:buNone/>
            </a:pPr>
            <a:endParaRPr lang="it-IT" sz="2800" i="1" dirty="0"/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223086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5D1C1-262C-134A-97DF-76D4B337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8628927" cy="90595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EXTRACURRICULAIR programma</a:t>
            </a:r>
            <a:br>
              <a:rPr lang="it-IT" dirty="0"/>
            </a:br>
            <a:r>
              <a:rPr lang="it-IT" dirty="0"/>
              <a:t>(</a:t>
            </a:r>
            <a:r>
              <a:rPr lang="it-IT" sz="2000" dirty="0"/>
              <a:t>zie </a:t>
            </a:r>
            <a:r>
              <a:rPr lang="it-IT" sz="2000" dirty="0" err="1" smtClean="0"/>
              <a:t>moodle</a:t>
            </a:r>
            <a:r>
              <a:rPr lang="it-IT" dirty="0" smtClean="0"/>
              <a:t>)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2582E-7B56-9741-A849-859661FF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963"/>
            <a:ext cx="10240963" cy="3410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i="1" dirty="0" err="1" smtClean="0"/>
              <a:t>Semester</a:t>
            </a:r>
            <a:r>
              <a:rPr lang="it-IT" sz="2800" i="1" dirty="0" smtClean="0"/>
              <a:t> 1</a:t>
            </a:r>
          </a:p>
          <a:p>
            <a:pPr>
              <a:buFontTx/>
              <a:buChar char="-"/>
            </a:pPr>
            <a:r>
              <a:rPr lang="it-IT" sz="2800" dirty="0" err="1" smtClean="0"/>
              <a:t>Seminars</a:t>
            </a:r>
            <a:r>
              <a:rPr lang="it-IT" sz="2800" dirty="0" smtClean="0"/>
              <a:t> </a:t>
            </a:r>
            <a:r>
              <a:rPr lang="it-IT" sz="2800" dirty="0" err="1"/>
              <a:t>gesprekstolken</a:t>
            </a:r>
            <a:r>
              <a:rPr lang="it-IT" sz="2800" dirty="0"/>
              <a:t> van Gabriella </a:t>
            </a:r>
            <a:r>
              <a:rPr lang="it-IT" sz="2800" dirty="0" err="1"/>
              <a:t>Nocentini</a:t>
            </a:r>
            <a:r>
              <a:rPr lang="it-IT" sz="2800" dirty="0"/>
              <a:t> (</a:t>
            </a:r>
            <a:r>
              <a:rPr lang="it-IT" sz="2800" dirty="0" err="1"/>
              <a:t>deel</a:t>
            </a:r>
            <a:r>
              <a:rPr lang="it-IT" sz="2800" dirty="0"/>
              <a:t> </a:t>
            </a:r>
            <a:r>
              <a:rPr lang="it-IT" sz="2800" dirty="0" smtClean="0"/>
              <a:t>I)</a:t>
            </a:r>
          </a:p>
          <a:p>
            <a:pPr>
              <a:buFontTx/>
              <a:buChar char="-"/>
            </a:pPr>
            <a:r>
              <a:rPr lang="it-IT" sz="2800" dirty="0" smtClean="0"/>
              <a:t>Seminar </a:t>
            </a:r>
            <a:r>
              <a:rPr lang="it-IT" sz="2800" dirty="0" err="1"/>
              <a:t>vertaling</a:t>
            </a:r>
            <a:r>
              <a:rPr lang="it-IT" sz="2800" dirty="0"/>
              <a:t> van Paola </a:t>
            </a:r>
            <a:r>
              <a:rPr lang="it-IT" sz="2800" dirty="0" err="1"/>
              <a:t>Gringiani</a:t>
            </a:r>
            <a:r>
              <a:rPr lang="it-IT" sz="2800" dirty="0"/>
              <a:t> (</a:t>
            </a:r>
            <a:r>
              <a:rPr lang="it-IT" sz="2800" dirty="0" err="1"/>
              <a:t>deel</a:t>
            </a:r>
            <a:r>
              <a:rPr lang="it-IT" sz="2800" dirty="0"/>
              <a:t> I, </a:t>
            </a:r>
            <a:r>
              <a:rPr lang="it-IT" sz="2800" dirty="0" err="1"/>
              <a:t>met</a:t>
            </a:r>
            <a:r>
              <a:rPr lang="it-IT" sz="2800" dirty="0"/>
              <a:t> </a:t>
            </a:r>
            <a:r>
              <a:rPr lang="it-IT" sz="2800" dirty="0" smtClean="0"/>
              <a:t>portfolio)</a:t>
            </a:r>
          </a:p>
          <a:p>
            <a:pPr>
              <a:buFontTx/>
              <a:buChar char="-"/>
            </a:pPr>
            <a:r>
              <a:rPr lang="it-IT" sz="2800" dirty="0" err="1" smtClean="0"/>
              <a:t>Cultuurlessen</a:t>
            </a:r>
            <a:r>
              <a:rPr lang="it-IT" sz="2800" dirty="0" smtClean="0"/>
              <a:t> </a:t>
            </a:r>
            <a:r>
              <a:rPr lang="it-IT" sz="2800" dirty="0"/>
              <a:t>van Paola Gentile (</a:t>
            </a:r>
            <a:r>
              <a:rPr lang="it-IT" sz="2800" dirty="0" err="1"/>
              <a:t>alleen</a:t>
            </a:r>
            <a:r>
              <a:rPr lang="it-IT" sz="2800" dirty="0"/>
              <a:t> </a:t>
            </a:r>
            <a:r>
              <a:rPr lang="it-IT" sz="2800" dirty="0" err="1"/>
              <a:t>voor</a:t>
            </a:r>
            <a:r>
              <a:rPr lang="it-IT" sz="2800" dirty="0"/>
              <a:t> BA2)</a:t>
            </a:r>
          </a:p>
          <a:p>
            <a:pPr marL="0" indent="0">
              <a:buNone/>
            </a:pPr>
            <a:r>
              <a:rPr lang="it-IT" sz="2800" i="1" dirty="0"/>
              <a:t>	</a:t>
            </a:r>
          </a:p>
          <a:p>
            <a:pPr marL="0" indent="0">
              <a:buNone/>
            </a:pPr>
            <a:endParaRPr lang="it-IT" sz="2800" i="1" dirty="0"/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749643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5D1C1-262C-134A-97DF-76D4B337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8628927" cy="90595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>EXTRACURRICULAIR programma</a:t>
            </a:r>
            <a:br>
              <a:rPr lang="it-IT" dirty="0"/>
            </a:br>
            <a:r>
              <a:rPr lang="it-IT" dirty="0"/>
              <a:t>(</a:t>
            </a:r>
            <a:r>
              <a:rPr lang="it-IT" sz="2000" dirty="0"/>
              <a:t>zie </a:t>
            </a:r>
            <a:r>
              <a:rPr lang="it-IT" sz="2000" dirty="0" err="1"/>
              <a:t>moodle</a:t>
            </a:r>
            <a:r>
              <a:rPr lang="it-IT" dirty="0"/>
              <a:t>)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2582E-7B56-9741-A849-859661FF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963"/>
            <a:ext cx="10240963" cy="3410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i="1" dirty="0" err="1" smtClean="0"/>
              <a:t>Semester</a:t>
            </a:r>
            <a:r>
              <a:rPr lang="it-IT" sz="2800" i="1" dirty="0" smtClean="0"/>
              <a:t> 1</a:t>
            </a:r>
          </a:p>
          <a:p>
            <a:r>
              <a:rPr lang="it-IT" sz="2800" dirty="0" smtClean="0"/>
              <a:t>Cursus </a:t>
            </a:r>
            <a:r>
              <a:rPr lang="it-IT" sz="2800" dirty="0" err="1" smtClean="0"/>
              <a:t>j</a:t>
            </a:r>
            <a:r>
              <a:rPr lang="it-IT" sz="2800" dirty="0" err="1" smtClean="0"/>
              <a:t>uridisch</a:t>
            </a:r>
            <a:r>
              <a:rPr lang="it-IT" sz="2800" dirty="0" smtClean="0"/>
              <a:t> </a:t>
            </a:r>
            <a:r>
              <a:rPr lang="it-IT" sz="2800" dirty="0" err="1"/>
              <a:t>tolken</a:t>
            </a:r>
            <a:r>
              <a:rPr lang="it-IT" sz="2800" dirty="0"/>
              <a:t> (Paola Gentile </a:t>
            </a:r>
            <a:r>
              <a:rPr lang="it-IT" sz="2800" dirty="0" err="1"/>
              <a:t>met</a:t>
            </a:r>
            <a:r>
              <a:rPr lang="it-IT" sz="2800" dirty="0"/>
              <a:t> </a:t>
            </a:r>
            <a:r>
              <a:rPr lang="it-IT" sz="2800" dirty="0" err="1"/>
              <a:t>Alric</a:t>
            </a:r>
            <a:r>
              <a:rPr lang="it-IT" sz="2800" dirty="0"/>
              <a:t> van </a:t>
            </a:r>
            <a:r>
              <a:rPr lang="it-IT" sz="2800" dirty="0" err="1"/>
              <a:t>den</a:t>
            </a:r>
            <a:r>
              <a:rPr lang="it-IT" sz="2800" dirty="0"/>
              <a:t> </a:t>
            </a:r>
            <a:r>
              <a:rPr lang="it-IT" sz="2800" dirty="0" err="1"/>
              <a:t>Broeck</a:t>
            </a:r>
            <a:r>
              <a:rPr lang="it-IT" sz="2800" dirty="0"/>
              <a:t>)</a:t>
            </a:r>
          </a:p>
          <a:p>
            <a:r>
              <a:rPr lang="it-IT" sz="2800" dirty="0"/>
              <a:t>Seminar </a:t>
            </a:r>
            <a:r>
              <a:rPr lang="it-IT" sz="2800" dirty="0" err="1"/>
              <a:t>Niels</a:t>
            </a:r>
            <a:r>
              <a:rPr lang="it-IT" sz="2800" dirty="0"/>
              <a:t> </a:t>
            </a:r>
            <a:r>
              <a:rPr lang="it-IT" sz="2800" dirty="0" err="1"/>
              <a:t>Timmermans</a:t>
            </a:r>
            <a:r>
              <a:rPr lang="it-IT" sz="2800" dirty="0"/>
              <a:t> (</a:t>
            </a:r>
            <a:r>
              <a:rPr lang="it-IT" sz="2800" dirty="0" err="1"/>
              <a:t>Europese</a:t>
            </a:r>
            <a:r>
              <a:rPr lang="it-IT" sz="2800" dirty="0"/>
              <a:t> </a:t>
            </a:r>
            <a:r>
              <a:rPr lang="it-IT" sz="2800" dirty="0" err="1"/>
              <a:t>Unie</a:t>
            </a:r>
            <a:r>
              <a:rPr lang="it-IT" sz="2800" dirty="0"/>
              <a:t>)</a:t>
            </a:r>
          </a:p>
          <a:p>
            <a:r>
              <a:rPr lang="it-IT" sz="2800" dirty="0"/>
              <a:t>Workshop Stefano </a:t>
            </a:r>
            <a:r>
              <a:rPr lang="it-IT" sz="2800" dirty="0" err="1"/>
              <a:t>Musilli</a:t>
            </a:r>
            <a:r>
              <a:rPr lang="it-IT" sz="2800" dirty="0"/>
              <a:t> (</a:t>
            </a:r>
            <a:r>
              <a:rPr lang="it-IT" sz="2800" dirty="0" err="1"/>
              <a:t>literaire</a:t>
            </a:r>
            <a:r>
              <a:rPr lang="it-IT" sz="2800" dirty="0"/>
              <a:t> </a:t>
            </a:r>
            <a:r>
              <a:rPr lang="it-IT" sz="2800" dirty="0" err="1"/>
              <a:t>vertaling</a:t>
            </a:r>
            <a:r>
              <a:rPr lang="it-IT" sz="2800" dirty="0"/>
              <a:t>, </a:t>
            </a:r>
            <a:r>
              <a:rPr lang="it-IT" sz="2800" dirty="0" err="1"/>
              <a:t>Nederlandse</a:t>
            </a:r>
            <a:r>
              <a:rPr lang="it-IT" sz="2800" dirty="0"/>
              <a:t> </a:t>
            </a:r>
            <a:r>
              <a:rPr lang="it-IT" sz="2800" dirty="0" err="1"/>
              <a:t>kunst</a:t>
            </a:r>
            <a:r>
              <a:rPr lang="it-IT" sz="2800" dirty="0"/>
              <a:t> in </a:t>
            </a:r>
            <a:r>
              <a:rPr lang="it-IT" sz="2800" dirty="0" err="1"/>
              <a:t>Italie</a:t>
            </a:r>
            <a:r>
              <a:rPr lang="it-IT" sz="2800" dirty="0"/>
              <a:t>)</a:t>
            </a:r>
          </a:p>
          <a:p>
            <a:r>
              <a:rPr lang="it-IT" sz="2800" dirty="0"/>
              <a:t>Workshop Carlo Marzocchi </a:t>
            </a:r>
          </a:p>
          <a:p>
            <a:pPr marL="0" indent="0">
              <a:buNone/>
            </a:pPr>
            <a:r>
              <a:rPr lang="it-IT" sz="2800" i="1" dirty="0"/>
              <a:t>		</a:t>
            </a:r>
          </a:p>
          <a:p>
            <a:pPr marL="0" indent="0">
              <a:buNone/>
            </a:pPr>
            <a:endParaRPr lang="it-IT" sz="2800" i="1" dirty="0"/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2975500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5D1C1-262C-134A-97DF-76D4B337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8628927" cy="905950"/>
          </a:xfrm>
        </p:spPr>
        <p:txBody>
          <a:bodyPr>
            <a:normAutofit/>
          </a:bodyPr>
          <a:lstStyle/>
          <a:p>
            <a:pPr algn="ctr"/>
            <a:r>
              <a:rPr lang="it-IT" dirty="0" smtClean="0"/>
              <a:t>STAGES</a:t>
            </a:r>
            <a:br>
              <a:rPr lang="it-IT" dirty="0" smtClean="0"/>
            </a:br>
            <a:r>
              <a:rPr lang="it-IT" sz="1800" dirty="0" smtClean="0"/>
              <a:t>zie </a:t>
            </a:r>
            <a:r>
              <a:rPr lang="it-IT" sz="1800" dirty="0" err="1" smtClean="0"/>
              <a:t>moodle</a:t>
            </a:r>
            <a:endParaRPr lang="it-IT" sz="1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2582E-7B56-9741-A849-859661FF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963"/>
            <a:ext cx="10240963" cy="341001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it-IT" sz="2800" i="1" dirty="0"/>
          </a:p>
          <a:p>
            <a:pPr marL="0" indent="0">
              <a:buNone/>
            </a:pPr>
            <a:r>
              <a:rPr lang="it-IT" sz="2800" i="1" dirty="0"/>
              <a:t>Stage </a:t>
            </a:r>
            <a:r>
              <a:rPr lang="it-IT" sz="2800" i="1" dirty="0" err="1"/>
              <a:t>bij</a:t>
            </a:r>
            <a:r>
              <a:rPr lang="it-IT" sz="2800" i="1" dirty="0"/>
              <a:t> Alessandro </a:t>
            </a:r>
            <a:r>
              <a:rPr lang="it-IT" sz="2800" i="1" dirty="0" err="1"/>
              <a:t>Colagiovanni</a:t>
            </a:r>
            <a:r>
              <a:rPr lang="it-IT" sz="2800" i="1" dirty="0"/>
              <a:t> (Utrecht)</a:t>
            </a:r>
          </a:p>
          <a:p>
            <a:pPr marL="0" indent="0">
              <a:buNone/>
            </a:pPr>
            <a:r>
              <a:rPr lang="it-IT" sz="2800" i="1" dirty="0" smtClean="0"/>
              <a:t>Stage </a:t>
            </a:r>
            <a:r>
              <a:rPr lang="it-IT" sz="2800" i="1" dirty="0" err="1" smtClean="0"/>
              <a:t>voor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het</a:t>
            </a:r>
            <a:r>
              <a:rPr lang="it-IT" sz="2800" i="1" dirty="0" smtClean="0"/>
              <a:t> </a:t>
            </a:r>
            <a:r>
              <a:rPr lang="it-IT" sz="2800" i="1" dirty="0" smtClean="0"/>
              <a:t>DLIT-</a:t>
            </a:r>
            <a:r>
              <a:rPr lang="it-IT" sz="2800" i="1" dirty="0" err="1" smtClean="0"/>
              <a:t>project</a:t>
            </a:r>
            <a:r>
              <a:rPr lang="it-IT" sz="2800" i="1" dirty="0" smtClean="0"/>
              <a:t> (2)</a:t>
            </a:r>
          </a:p>
          <a:p>
            <a:pPr marL="0" indent="0">
              <a:buNone/>
            </a:pPr>
            <a:r>
              <a:rPr lang="it-IT" sz="2800" i="1" dirty="0" err="1" smtClean="0"/>
              <a:t>Begin</a:t>
            </a:r>
            <a:r>
              <a:rPr lang="it-IT" sz="2800" i="1" dirty="0" smtClean="0"/>
              <a:t> 2022: </a:t>
            </a:r>
            <a:r>
              <a:rPr lang="it-IT" sz="2800" i="1" dirty="0" err="1" smtClean="0"/>
              <a:t>congres</a:t>
            </a:r>
            <a:r>
              <a:rPr lang="it-IT" sz="2800" i="1" dirty="0" smtClean="0"/>
              <a:t> </a:t>
            </a:r>
            <a:r>
              <a:rPr lang="it-IT" sz="2800" i="1" dirty="0" err="1" smtClean="0"/>
              <a:t>MediterraNed</a:t>
            </a:r>
            <a:r>
              <a:rPr lang="it-IT" sz="2800" i="1" dirty="0" smtClean="0"/>
              <a:t> Trieste</a:t>
            </a:r>
            <a:endParaRPr lang="it-IT" sz="2800" i="1" dirty="0"/>
          </a:p>
          <a:p>
            <a:pPr marL="0" indent="0">
              <a:buNone/>
            </a:pPr>
            <a:endParaRPr lang="it-IT" sz="2800" i="1" dirty="0"/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848006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5D1C1-262C-134A-97DF-76D4B337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8628927" cy="905950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err="1" smtClean="0"/>
              <a:t>Andere</a:t>
            </a:r>
            <a:r>
              <a:rPr lang="it-IT" dirty="0" smtClean="0"/>
              <a:t> </a:t>
            </a:r>
            <a:r>
              <a:rPr lang="it-IT" dirty="0" err="1" smtClean="0"/>
              <a:t>lezingen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sz="1800" dirty="0" smtClean="0"/>
              <a:t>zie </a:t>
            </a:r>
            <a:r>
              <a:rPr lang="it-IT" sz="1800" dirty="0" err="1" smtClean="0"/>
              <a:t>moodle</a:t>
            </a:r>
            <a:r>
              <a:rPr lang="it-IT" sz="1800" dirty="0" smtClean="0"/>
              <a:t>)</a:t>
            </a:r>
            <a:endParaRPr lang="it-IT" sz="180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2582E-7B56-9741-A849-859661FF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963"/>
            <a:ext cx="10240963" cy="34100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i="1" dirty="0" err="1"/>
              <a:t>R</a:t>
            </a:r>
            <a:r>
              <a:rPr lang="it-IT" sz="2800" i="1" dirty="0" err="1" smtClean="0"/>
              <a:t>eeks</a:t>
            </a:r>
            <a:r>
              <a:rPr lang="it-IT" sz="2800" i="1" dirty="0" smtClean="0"/>
              <a:t> </a:t>
            </a:r>
            <a:r>
              <a:rPr lang="it-IT" sz="2800" i="1" dirty="0" err="1"/>
              <a:t>lezingen</a:t>
            </a:r>
            <a:r>
              <a:rPr lang="it-IT" sz="2800" i="1" dirty="0"/>
              <a:t> </a:t>
            </a:r>
            <a:r>
              <a:rPr lang="it-IT" sz="2800" i="1" dirty="0" smtClean="0"/>
              <a:t>DLIT: </a:t>
            </a:r>
          </a:p>
          <a:p>
            <a:pPr marL="0" indent="0">
              <a:buNone/>
            </a:pPr>
            <a:r>
              <a:rPr lang="it-IT" sz="2800" dirty="0" smtClean="0"/>
              <a:t>de </a:t>
            </a:r>
            <a:r>
              <a:rPr lang="it-IT" sz="2800" dirty="0" err="1" smtClean="0"/>
              <a:t>eerstvolgende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op 15 </a:t>
            </a:r>
            <a:r>
              <a:rPr lang="it-IT" sz="2800" dirty="0" err="1" smtClean="0"/>
              <a:t>oktober</a:t>
            </a: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2 </a:t>
            </a:r>
            <a:r>
              <a:rPr lang="it-IT" sz="2800" dirty="0" err="1" smtClean="0"/>
              <a:t>lezingen</a:t>
            </a:r>
            <a:r>
              <a:rPr lang="it-IT" sz="2800" dirty="0" smtClean="0"/>
              <a:t> </a:t>
            </a:r>
            <a:r>
              <a:rPr lang="it-IT" sz="2800" dirty="0" err="1" smtClean="0"/>
              <a:t>zijn</a:t>
            </a:r>
            <a:r>
              <a:rPr lang="it-IT" sz="2800" dirty="0" smtClean="0"/>
              <a:t> </a:t>
            </a:r>
            <a:r>
              <a:rPr lang="it-IT" sz="2800" dirty="0" err="1" smtClean="0"/>
              <a:t>verplicht</a:t>
            </a:r>
            <a:r>
              <a:rPr lang="it-IT" sz="2800" dirty="0" smtClean="0"/>
              <a:t> (</a:t>
            </a:r>
            <a:r>
              <a:rPr lang="it-IT" sz="2800" dirty="0" err="1" smtClean="0"/>
              <a:t>voor</a:t>
            </a:r>
            <a:r>
              <a:rPr lang="it-IT" sz="2800" dirty="0" smtClean="0"/>
              <a:t> portfolio). </a:t>
            </a:r>
          </a:p>
          <a:p>
            <a:pPr marL="0" indent="0">
              <a:buNone/>
            </a:pPr>
            <a:r>
              <a:rPr lang="it-IT" sz="2800" dirty="0" smtClean="0"/>
              <a:t>1 van de </a:t>
            </a:r>
            <a:r>
              <a:rPr lang="it-IT" sz="2800" dirty="0" err="1" smtClean="0"/>
              <a:t>verplichte</a:t>
            </a:r>
            <a:r>
              <a:rPr lang="it-IT" sz="2800" dirty="0" smtClean="0"/>
              <a:t> </a:t>
            </a:r>
            <a:r>
              <a:rPr lang="it-IT" sz="2800" dirty="0" err="1" smtClean="0"/>
              <a:t>lezingen</a:t>
            </a:r>
            <a:r>
              <a:rPr lang="it-IT" sz="2800" dirty="0" smtClean="0"/>
              <a:t> </a:t>
            </a:r>
            <a:r>
              <a:rPr lang="it-IT" sz="2800" dirty="0" err="1" smtClean="0"/>
              <a:t>is</a:t>
            </a:r>
            <a:r>
              <a:rPr lang="it-IT" sz="2800" dirty="0" smtClean="0"/>
              <a:t> van Matilde </a:t>
            </a:r>
            <a:r>
              <a:rPr lang="it-IT" sz="2800" dirty="0" err="1" smtClean="0"/>
              <a:t>Soliani</a:t>
            </a:r>
            <a:r>
              <a:rPr lang="it-IT" sz="2800" dirty="0" smtClean="0"/>
              <a:t>, op 26 </a:t>
            </a:r>
            <a:r>
              <a:rPr lang="it-IT" sz="2800" dirty="0" err="1" smtClean="0"/>
              <a:t>november</a:t>
            </a:r>
            <a:r>
              <a:rPr lang="it-IT" sz="2800" dirty="0" smtClean="0"/>
              <a:t>. </a:t>
            </a:r>
            <a:r>
              <a:rPr lang="it-IT" sz="2800" dirty="0" err="1" smtClean="0"/>
              <a:t>Inschrijving</a:t>
            </a:r>
            <a:r>
              <a:rPr lang="it-IT" sz="2800" dirty="0" smtClean="0"/>
              <a:t> via </a:t>
            </a:r>
            <a:r>
              <a:rPr lang="it-IT" sz="2800" dirty="0" err="1" smtClean="0"/>
              <a:t>Taalunie-moodle</a:t>
            </a:r>
            <a:r>
              <a:rPr lang="it-IT" sz="2800" dirty="0" smtClean="0"/>
              <a:t>.</a:t>
            </a:r>
            <a:endParaRPr lang="it-IT" sz="2800" dirty="0"/>
          </a:p>
          <a:p>
            <a:pPr marL="0" indent="0">
              <a:buNone/>
            </a:pPr>
            <a:endParaRPr lang="it-IT" sz="2800" i="1" dirty="0"/>
          </a:p>
          <a:p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857157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3A5D1C1-262C-134A-97DF-76D4B337D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8628927" cy="905950"/>
          </a:xfrm>
        </p:spPr>
        <p:txBody>
          <a:bodyPr>
            <a:normAutofit/>
          </a:bodyPr>
          <a:lstStyle/>
          <a:p>
            <a:pPr algn="ctr"/>
            <a:r>
              <a:rPr lang="it-IT" dirty="0" err="1" smtClean="0"/>
              <a:t>MediterraNed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C72582E-7B56-9741-A849-859661FF22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2963"/>
            <a:ext cx="10240963" cy="341001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sz="2800" dirty="0" err="1"/>
              <a:t>Volg</a:t>
            </a:r>
            <a:r>
              <a:rPr lang="it-IT" sz="2800" dirty="0"/>
              <a:t> de </a:t>
            </a:r>
            <a:r>
              <a:rPr lang="it-IT" sz="2800" dirty="0" err="1"/>
              <a:t>Instagrampagina</a:t>
            </a:r>
            <a:r>
              <a:rPr lang="it-IT" sz="2800" dirty="0"/>
              <a:t> van </a:t>
            </a:r>
            <a:r>
              <a:rPr lang="it-IT" sz="2800" dirty="0" err="1"/>
              <a:t>MediterraNed</a:t>
            </a:r>
            <a:r>
              <a:rPr lang="it-IT" sz="2800" dirty="0"/>
              <a:t>. </a:t>
            </a:r>
            <a:r>
              <a:rPr lang="it-IT" sz="2800" dirty="0" err="1"/>
              <a:t>Jullie</a:t>
            </a:r>
            <a:r>
              <a:rPr lang="it-IT" sz="2800" dirty="0"/>
              <a:t> </a:t>
            </a:r>
            <a:r>
              <a:rPr lang="it-IT" sz="2800" dirty="0" err="1"/>
              <a:t>kunnen</a:t>
            </a:r>
            <a:r>
              <a:rPr lang="it-IT" sz="2800" dirty="0"/>
              <a:t> </a:t>
            </a:r>
            <a:r>
              <a:rPr lang="it-IT" sz="2800" dirty="0" err="1"/>
              <a:t>zo</a:t>
            </a:r>
            <a:r>
              <a:rPr lang="it-IT" sz="2800" dirty="0"/>
              <a:t> in </a:t>
            </a:r>
            <a:r>
              <a:rPr lang="it-IT" sz="2800" dirty="0" err="1"/>
              <a:t>contact</a:t>
            </a:r>
            <a:r>
              <a:rPr lang="it-IT" sz="2800" dirty="0"/>
              <a:t> </a:t>
            </a:r>
            <a:r>
              <a:rPr lang="it-IT" sz="2800" dirty="0" err="1"/>
              <a:t>komen</a:t>
            </a:r>
            <a:r>
              <a:rPr lang="it-IT" sz="2800" dirty="0"/>
              <a:t> </a:t>
            </a:r>
            <a:r>
              <a:rPr lang="it-IT" sz="2800" dirty="0" err="1"/>
              <a:t>met</a:t>
            </a:r>
            <a:r>
              <a:rPr lang="it-IT" sz="2800" dirty="0"/>
              <a:t> </a:t>
            </a:r>
            <a:r>
              <a:rPr lang="it-IT" sz="2800" dirty="0" err="1"/>
              <a:t>studenten</a:t>
            </a:r>
            <a:r>
              <a:rPr lang="it-IT" sz="2800" dirty="0"/>
              <a:t> </a:t>
            </a:r>
            <a:r>
              <a:rPr lang="it-IT" sz="2800" dirty="0" err="1"/>
              <a:t>Nederlands</a:t>
            </a:r>
            <a:r>
              <a:rPr lang="it-IT" sz="2800" dirty="0"/>
              <a:t> </a:t>
            </a:r>
            <a:r>
              <a:rPr lang="it-IT" sz="2800" dirty="0" err="1"/>
              <a:t>uit</a:t>
            </a:r>
            <a:r>
              <a:rPr lang="it-IT" sz="2800" dirty="0"/>
              <a:t> </a:t>
            </a:r>
            <a:r>
              <a:rPr lang="it-IT" sz="2800" dirty="0" err="1"/>
              <a:t>verschillende</a:t>
            </a:r>
            <a:r>
              <a:rPr lang="it-IT" sz="2800" dirty="0"/>
              <a:t> </a:t>
            </a:r>
            <a:r>
              <a:rPr lang="it-IT" sz="2800" dirty="0" err="1"/>
              <a:t>landen</a:t>
            </a:r>
            <a:r>
              <a:rPr lang="it-IT" sz="2800" dirty="0"/>
              <a:t> (</a:t>
            </a:r>
            <a:r>
              <a:rPr lang="it-IT" sz="2800" dirty="0" err="1"/>
              <a:t>bijv</a:t>
            </a:r>
            <a:r>
              <a:rPr lang="it-IT" sz="2800" dirty="0"/>
              <a:t>. Door </a:t>
            </a:r>
            <a:r>
              <a:rPr lang="it-IT" sz="2800" dirty="0" err="1"/>
              <a:t>reacties</a:t>
            </a:r>
            <a:r>
              <a:rPr lang="it-IT" sz="2800" dirty="0"/>
              <a:t> op </a:t>
            </a:r>
            <a:r>
              <a:rPr lang="it-IT" sz="2800" dirty="0" err="1"/>
              <a:t>foto’s</a:t>
            </a:r>
            <a:r>
              <a:rPr lang="it-IT" sz="2800" dirty="0"/>
              <a:t> of </a:t>
            </a:r>
            <a:r>
              <a:rPr lang="it-IT" sz="2800" dirty="0" err="1"/>
              <a:t>evenementen</a:t>
            </a:r>
            <a:r>
              <a:rPr lang="it-IT" sz="2800" dirty="0"/>
              <a:t>) </a:t>
            </a:r>
            <a:br>
              <a:rPr lang="it-IT" sz="2800" dirty="0"/>
            </a:br>
            <a:r>
              <a:rPr lang="it-IT" sz="2800" dirty="0" smtClean="0"/>
              <a:t>link</a:t>
            </a:r>
            <a:r>
              <a:rPr lang="it-IT" sz="2800" dirty="0"/>
              <a:t>:  </a:t>
            </a:r>
            <a:r>
              <a:rPr lang="it-IT" sz="2800" dirty="0">
                <a:hlinkClick r:id="rId2" tooltip="https://instagram.com/mediterraned?igshid=167iw81an302o"/>
              </a:rPr>
              <a:t>https://instagram.com/mediterraned?igshid=167iw81an302o</a:t>
            </a:r>
            <a:r>
              <a:rPr lang="it-IT" sz="2800" dirty="0"/>
              <a:t/>
            </a:r>
            <a:br>
              <a:rPr lang="it-IT" sz="2800" dirty="0"/>
            </a:br>
            <a:endParaRPr lang="it-IT" sz="2800" dirty="0" smtClean="0"/>
          </a:p>
          <a:p>
            <a:pPr marL="0" indent="0">
              <a:buNone/>
            </a:pPr>
            <a:r>
              <a:rPr lang="it-IT" sz="2800" dirty="0" smtClean="0"/>
              <a:t>En </a:t>
            </a:r>
            <a:r>
              <a:rPr lang="it-IT" sz="2800" dirty="0" err="1" smtClean="0"/>
              <a:t>let</a:t>
            </a:r>
            <a:r>
              <a:rPr lang="it-IT" sz="2800" dirty="0" smtClean="0"/>
              <a:t> op de </a:t>
            </a:r>
            <a:r>
              <a:rPr lang="it-IT" sz="2800" dirty="0" err="1" smtClean="0"/>
              <a:t>lezingen</a:t>
            </a:r>
            <a:r>
              <a:rPr lang="it-IT" sz="2800" dirty="0" smtClean="0"/>
              <a:t> </a:t>
            </a:r>
            <a:r>
              <a:rPr lang="it-IT" sz="2800" dirty="0" err="1" smtClean="0"/>
              <a:t>georganiseerd</a:t>
            </a:r>
            <a:r>
              <a:rPr lang="it-IT" sz="2800" dirty="0" smtClean="0"/>
              <a:t> door </a:t>
            </a:r>
            <a:r>
              <a:rPr lang="it-IT" sz="2800" dirty="0" err="1" smtClean="0"/>
              <a:t>MediterraNed</a:t>
            </a:r>
            <a:r>
              <a:rPr lang="it-IT" sz="2800" dirty="0" smtClean="0"/>
              <a:t>, in de </a:t>
            </a:r>
            <a:r>
              <a:rPr lang="it-IT" sz="2800" dirty="0" err="1" smtClean="0"/>
              <a:t>persoon</a:t>
            </a:r>
            <a:r>
              <a:rPr lang="it-IT" sz="2800" dirty="0" smtClean="0"/>
              <a:t> van </a:t>
            </a:r>
            <a:r>
              <a:rPr lang="it-IT" sz="2800" dirty="0" err="1" smtClean="0"/>
              <a:t>Antoinet</a:t>
            </a:r>
            <a:r>
              <a:rPr lang="it-IT" sz="2800" dirty="0" smtClean="0"/>
              <a:t> </a:t>
            </a:r>
            <a:r>
              <a:rPr lang="it-IT" sz="2800" dirty="0" err="1" smtClean="0"/>
              <a:t>Brink</a:t>
            </a:r>
            <a:r>
              <a:rPr lang="it-IT" sz="2800" dirty="0" smtClean="0"/>
              <a:t> (</a:t>
            </a:r>
            <a:r>
              <a:rPr lang="it-IT" sz="2800" dirty="0" err="1" smtClean="0"/>
              <a:t>Universiteit</a:t>
            </a:r>
            <a:r>
              <a:rPr lang="it-IT" sz="2800" dirty="0" smtClean="0"/>
              <a:t> van Coimbra)</a:t>
            </a:r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03337459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radientRiseVTI">
  <a:themeElements>
    <a:clrScheme name="AnalogousFromLightSeed_2SEEDS">
      <a:dk1>
        <a:srgbClr val="000000"/>
      </a:dk1>
      <a:lt1>
        <a:srgbClr val="FFFFFF"/>
      </a:lt1>
      <a:dk2>
        <a:srgbClr val="243741"/>
      </a:dk2>
      <a:lt2>
        <a:srgbClr val="E2E8E6"/>
      </a:lt2>
      <a:accent1>
        <a:srgbClr val="BA7F91"/>
      </a:accent1>
      <a:accent2>
        <a:srgbClr val="C593B7"/>
      </a:accent2>
      <a:accent3>
        <a:srgbClr val="C59A94"/>
      </a:accent3>
      <a:accent4>
        <a:srgbClr val="76ACA8"/>
      </a:accent4>
      <a:accent5>
        <a:srgbClr val="84A9BC"/>
      </a:accent5>
      <a:accent6>
        <a:srgbClr val="7F8DBA"/>
      </a:accent6>
      <a:hlink>
        <a:srgbClr val="568F7D"/>
      </a:hlink>
      <a:folHlink>
        <a:srgbClr val="7F7F7F"/>
      </a:folHlink>
    </a:clrScheme>
    <a:fontScheme name="Avenir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1343</Words>
  <Application>Microsoft Office PowerPoint</Application>
  <PresentationFormat>Widescreen</PresentationFormat>
  <Paragraphs>173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32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Times New Roman</vt:lpstr>
      <vt:lpstr>Tw Cen MT</vt:lpstr>
      <vt:lpstr>Tema di Office</vt:lpstr>
      <vt:lpstr>GradientRiseVTI</vt:lpstr>
      <vt:lpstr>Presentazione standard di PowerPoint</vt:lpstr>
      <vt:lpstr>PROGRAMMA</vt:lpstr>
      <vt:lpstr>examen</vt:lpstr>
      <vt:lpstr>TAALASSISTENTSCHAP</vt:lpstr>
      <vt:lpstr>EXTRACURRICULAIR programma (zie moodle)</vt:lpstr>
      <vt:lpstr>EXTRACURRICULAIR programma (zie moodle)</vt:lpstr>
      <vt:lpstr>STAGES zie moodle</vt:lpstr>
      <vt:lpstr>Andere lezingen (zie moodle)</vt:lpstr>
      <vt:lpstr>MediterraNed</vt:lpstr>
      <vt:lpstr>CULTURALI </vt:lpstr>
      <vt:lpstr>La lingua neerlandESE</vt:lpstr>
      <vt:lpstr>Het Nederlands zit geografisch tussen het Engels en het Duits in maar ook taalkundig</vt:lpstr>
      <vt:lpstr>West-Germaanse taal: tussen Duits en Engels</vt:lpstr>
      <vt:lpstr>Tussen Duits en ENgels</vt:lpstr>
      <vt:lpstr>TAALFOSSIELEN</vt:lpstr>
      <vt:lpstr>Tussen Duits en ENgels</vt:lpstr>
      <vt:lpstr>Tussen Duits en ENgels</vt:lpstr>
      <vt:lpstr>Tussen Duits en ENgels</vt:lpstr>
      <vt:lpstr>Tussen Duits en ENgels</vt:lpstr>
      <vt:lpstr>Tussen Duits en ENgels</vt:lpstr>
      <vt:lpstr>Typologisch gesproken</vt:lpstr>
      <vt:lpstr>WAAR OF NIET WAAR?</vt:lpstr>
      <vt:lpstr>KNUTSELWERK</vt:lpstr>
      <vt:lpstr>SAMENSTELLINGEN</vt:lpstr>
      <vt:lpstr>KLIMAATWOORDEN - een makkie</vt:lpstr>
      <vt:lpstr>OPDRACHTJE</vt:lpstr>
      <vt:lpstr>OPDRACHTJE</vt:lpstr>
      <vt:lpstr>OPFRISOEFENING: speur de ongerechtigheden op</vt:lpstr>
      <vt:lpstr>OPFRISOEFENING: speur de ongerechtigheden op</vt:lpstr>
      <vt:lpstr>OPFRISOEFENING: speur de ongerechtigheden op</vt:lpstr>
      <vt:lpstr>huiswerk</vt:lpstr>
      <vt:lpstr>Tot de volgende week!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GENTILE PAOLA</dc:creator>
  <cp:lastModifiedBy>ROSS DOLOROSA MARIA</cp:lastModifiedBy>
  <cp:revision>91</cp:revision>
  <cp:lastPrinted>2021-10-14T07:19:37Z</cp:lastPrinted>
  <dcterms:created xsi:type="dcterms:W3CDTF">2021-10-05T11:02:29Z</dcterms:created>
  <dcterms:modified xsi:type="dcterms:W3CDTF">2021-10-14T07:29:32Z</dcterms:modified>
</cp:coreProperties>
</file>