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44"/>
  </p:notesMasterIdLst>
  <p:sldIdLst>
    <p:sldId id="301" r:id="rId3"/>
    <p:sldId id="257" r:id="rId4"/>
    <p:sldId id="256" r:id="rId5"/>
    <p:sldId id="258" r:id="rId6"/>
    <p:sldId id="261" r:id="rId7"/>
    <p:sldId id="262" r:id="rId8"/>
    <p:sldId id="263" r:id="rId9"/>
    <p:sldId id="264" r:id="rId10"/>
    <p:sldId id="265" r:id="rId11"/>
    <p:sldId id="303" r:id="rId12"/>
    <p:sldId id="260" r:id="rId13"/>
    <p:sldId id="266" r:id="rId14"/>
    <p:sldId id="267" r:id="rId15"/>
    <p:sldId id="302" r:id="rId16"/>
    <p:sldId id="269" r:id="rId17"/>
    <p:sldId id="271" r:id="rId18"/>
    <p:sldId id="274" r:id="rId19"/>
    <p:sldId id="277" r:id="rId20"/>
    <p:sldId id="308" r:id="rId21"/>
    <p:sldId id="280" r:id="rId22"/>
    <p:sldId id="278" r:id="rId23"/>
    <p:sldId id="279" r:id="rId24"/>
    <p:sldId id="281" r:id="rId25"/>
    <p:sldId id="309" r:id="rId26"/>
    <p:sldId id="283" r:id="rId27"/>
    <p:sldId id="310" r:id="rId28"/>
    <p:sldId id="311" r:id="rId29"/>
    <p:sldId id="272" r:id="rId30"/>
    <p:sldId id="276" r:id="rId31"/>
    <p:sldId id="312" r:id="rId32"/>
    <p:sldId id="305" r:id="rId33"/>
    <p:sldId id="306" r:id="rId34"/>
    <p:sldId id="307" r:id="rId35"/>
    <p:sldId id="291" r:id="rId36"/>
    <p:sldId id="292" r:id="rId37"/>
    <p:sldId id="293" r:id="rId38"/>
    <p:sldId id="295" r:id="rId39"/>
    <p:sldId id="297" r:id="rId40"/>
    <p:sldId id="298" r:id="rId41"/>
    <p:sldId id="299" r:id="rId42"/>
    <p:sldId id="300" r:id="rId43"/>
  </p:sldIdLst>
  <p:sldSz cx="9144000" cy="6858000" type="screen4x3"/>
  <p:notesSz cx="9144000" cy="6858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2400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2400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2400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2400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2400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AC54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77"/>
    <p:restoredTop sz="94580"/>
  </p:normalViewPr>
  <p:slideViewPr>
    <p:cSldViewPr>
      <p:cViewPr varScale="1">
        <p:scale>
          <a:sx n="121" d="100"/>
          <a:sy n="121" d="100"/>
        </p:scale>
        <p:origin x="256" y="18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104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074" name="AutoShap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075" name="AutoShap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076" name="AutoShap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077" name="AutoShap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078" name="AutoShape 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079" name="AutoShap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080" name="Rectangle 8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587500" y="658813"/>
            <a:ext cx="5954713" cy="2360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081" name="Rectangle 9"/>
          <p:cNvSpPr>
            <a:spLocks noGrp="1" noChangeArrowheads="1"/>
          </p:cNvSpPr>
          <p:nvPr>
            <p:ph type="body"/>
          </p:nvPr>
        </p:nvSpPr>
        <p:spPr bwMode="auto">
          <a:xfrm>
            <a:off x="1414463" y="3262313"/>
            <a:ext cx="6308725" cy="262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0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04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34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55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86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6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47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27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37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57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01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78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989263" y="658813"/>
            <a:ext cx="3159125" cy="23685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60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70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80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01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1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31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42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52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22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52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63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73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83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93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42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01/10/14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AE11D4F-F883-4B8A-BBDA-0372B12EED90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102850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01/10/14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F3EFD9A-C83E-45D4-8527-E4251BD229BC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92842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19875" y="274638"/>
            <a:ext cx="2052638" cy="5837237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0275" cy="5837237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01/10/14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4F6E195-7BF6-4415-8BBC-B8B74551A0B2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4622119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6644551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5889208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2093069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987425" y="2017713"/>
            <a:ext cx="3762375" cy="4308475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902200" y="2017713"/>
            <a:ext cx="3762375" cy="4308475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5066104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5227118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34420771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01636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098737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01/10/14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BFDF2B1-9B5F-460A-B903-D3B7B2A740C0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7259965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7363813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9392448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67500" y="106363"/>
            <a:ext cx="1997075" cy="62198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71513" y="106363"/>
            <a:ext cx="5843587" cy="6219825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8769727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 preserve="1">
  <p:cSld name="Titolo, testo e 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71513" y="106363"/>
            <a:ext cx="7796212" cy="1131887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987425" y="2017713"/>
            <a:ext cx="3762375" cy="4308475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902200" y="2017713"/>
            <a:ext cx="3762375" cy="2078037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4902200" y="4248150"/>
            <a:ext cx="3762375" cy="20780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8921161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71513" y="106363"/>
            <a:ext cx="7796212" cy="1131887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857528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01/10/14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3340E08-7D62-4747-B2BE-2AF089E8EA1C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02599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0663" cy="4511675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4032250" cy="4511675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01/10/14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035B9F6-AD49-4092-B153-836C02014350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134206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01/10/14</a:t>
            </a:r>
          </a:p>
        </p:txBody>
      </p:sp>
      <p:sp>
        <p:nvSpPr>
          <p:cNvPr id="8" name="Segnaposto piè di pagina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0F06322-E4E3-4AD0-97C8-8581E1CBB465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877744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01/10/14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421A3FD-38FE-47E2-A5EC-FBB6B5A99B72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726615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01/10/14</a:t>
            </a:r>
          </a:p>
        </p:txBody>
      </p:sp>
      <p:sp>
        <p:nvSpPr>
          <p:cNvPr id="3" name="Segnaposto piè di pagina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DD6F75E-8E8E-4720-B803-931443A04D0D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264987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01/10/14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2CF1102-AD14-4C2A-84CE-386B38F9FEB4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035775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01/10/14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73A2F3E-40BB-4D88-B659-5F29A5A500F8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416830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wmf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15313" cy="112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Fate clic per modificare il formato del testo del titolo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5313" cy="451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Fate clic per modificare il formato del testo della struttura</a:t>
            </a:r>
          </a:p>
          <a:p>
            <a:pPr lvl="1"/>
            <a:r>
              <a:rPr lang="en-GB" altLang="it-IT"/>
              <a:t>Secondo livello struttura</a:t>
            </a:r>
          </a:p>
          <a:p>
            <a:pPr lvl="2"/>
            <a:r>
              <a:rPr lang="en-GB" altLang="it-IT"/>
              <a:t>Terzo livello struttura</a:t>
            </a:r>
          </a:p>
          <a:p>
            <a:pPr lvl="3"/>
            <a:r>
              <a:rPr lang="en-GB" altLang="it-IT"/>
              <a:t>Quarto livello struttura</a:t>
            </a:r>
          </a:p>
          <a:p>
            <a:pPr lvl="4"/>
            <a:r>
              <a:rPr lang="en-GB" altLang="it-IT"/>
              <a:t>Quinto livello struttura</a:t>
            </a:r>
          </a:p>
          <a:p>
            <a:pPr lvl="4"/>
            <a:r>
              <a:rPr lang="en-GB" altLang="it-IT"/>
              <a:t>Sesto livello struttura</a:t>
            </a:r>
          </a:p>
          <a:p>
            <a:pPr lvl="4"/>
            <a:r>
              <a:rPr lang="en-GB" altLang="it-IT"/>
              <a:t>Settimo livello struttura</a:t>
            </a:r>
          </a:p>
          <a:p>
            <a:pPr lvl="4"/>
            <a:r>
              <a:rPr lang="en-GB" altLang="it-IT"/>
              <a:t>Ottavo livello struttura</a:t>
            </a:r>
          </a:p>
          <a:p>
            <a:pPr lvl="4"/>
            <a:r>
              <a:rPr lang="en-GB" altLang="it-IT"/>
              <a:t>Nono livello struttura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19313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r>
              <a:rPr lang="it-IT" altLang="it-IT"/>
              <a:t>01/10/14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81313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endParaRPr lang="it-IT" alt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19313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381C31D1-6973-4934-9927-1B4ADDDE92DE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sldNum="0" hdr="0" ftr="0"/>
  <p:txStyles>
    <p:titleStyle>
      <a:lvl1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2pPr>
      <a:lvl3pPr marL="1143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3pPr>
      <a:lvl4pPr marL="1600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4pPr>
      <a:lvl5pPr marL="20574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defTabSz="449263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71513" y="106363"/>
            <a:ext cx="7796212" cy="113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Fate clic per modificare il formato del testo del titolo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87425" y="2017713"/>
            <a:ext cx="7677150" cy="430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304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Fate clic per modificare il formato del testo della struttura</a:t>
            </a:r>
          </a:p>
          <a:p>
            <a:pPr lvl="1"/>
            <a:r>
              <a:rPr lang="en-GB" altLang="it-IT"/>
              <a:t>Secondo livello struttura</a:t>
            </a:r>
          </a:p>
          <a:p>
            <a:pPr lvl="2"/>
            <a:r>
              <a:rPr lang="en-GB" altLang="it-IT"/>
              <a:t>Terzo livello struttura</a:t>
            </a:r>
          </a:p>
          <a:p>
            <a:pPr lvl="3"/>
            <a:r>
              <a:rPr lang="en-GB" altLang="it-IT"/>
              <a:t>Quarto livello struttura</a:t>
            </a:r>
          </a:p>
          <a:p>
            <a:pPr lvl="4"/>
            <a:r>
              <a:rPr lang="en-GB" altLang="it-IT"/>
              <a:t>Quinto livello struttura</a:t>
            </a:r>
          </a:p>
          <a:p>
            <a:pPr lvl="4"/>
            <a:r>
              <a:rPr lang="en-GB" altLang="it-IT"/>
              <a:t>Sesto livello struttura</a:t>
            </a:r>
          </a:p>
          <a:p>
            <a:pPr lvl="4"/>
            <a:r>
              <a:rPr lang="en-GB" altLang="it-IT"/>
              <a:t>Settimo livello struttura</a:t>
            </a:r>
          </a:p>
          <a:p>
            <a:pPr lvl="4"/>
            <a:r>
              <a:rPr lang="en-GB" altLang="it-IT"/>
              <a:t>Ottavo livello struttura</a:t>
            </a:r>
          </a:p>
          <a:p>
            <a:pPr lvl="4"/>
            <a:r>
              <a:rPr lang="en-GB" altLang="it-IT"/>
              <a:t>Nono livello struttura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99313" y="5670550"/>
            <a:ext cx="1785937" cy="95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 b="1" i="1" kern="1200">
          <a:solidFill>
            <a:srgbClr val="E6E6E6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 b="1" i="1">
          <a:solidFill>
            <a:srgbClr val="E6E6E6"/>
          </a:solidFill>
          <a:latin typeface="Arial" panose="020B0604020202020204" pitchFamily="34" charset="0"/>
          <a:cs typeface="Lucida Sans Unicode" panose="020B0602030504020204" pitchFamily="34" charset="0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 b="1" i="1">
          <a:solidFill>
            <a:srgbClr val="E6E6E6"/>
          </a:solidFill>
          <a:latin typeface="Arial" panose="020B0604020202020204" pitchFamily="34" charset="0"/>
          <a:cs typeface="Lucida Sans Unicode" panose="020B0602030504020204" pitchFamily="34" charset="0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 b="1" i="1">
          <a:solidFill>
            <a:srgbClr val="E6E6E6"/>
          </a:solidFill>
          <a:latin typeface="Arial" panose="020B0604020202020204" pitchFamily="34" charset="0"/>
          <a:cs typeface="Lucida Sans Unicode" panose="020B0602030504020204" pitchFamily="34" charset="0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 b="1" i="1">
          <a:solidFill>
            <a:srgbClr val="E6E6E6"/>
          </a:solidFill>
          <a:latin typeface="Arial" panose="020B0604020202020204" pitchFamily="34" charset="0"/>
          <a:cs typeface="Lucida Sans Unicode" panose="020B0602030504020204" pitchFamily="34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 b="1" i="1">
          <a:solidFill>
            <a:srgbClr val="E6E6E6"/>
          </a:solidFill>
          <a:latin typeface="Arial" panose="020B0604020202020204" pitchFamily="34" charset="0"/>
          <a:cs typeface="Lucida Sans Unicode" panose="020B0602030504020204" pitchFamily="34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 b="1" i="1">
          <a:solidFill>
            <a:srgbClr val="E6E6E6"/>
          </a:solidFill>
          <a:latin typeface="Arial" panose="020B0604020202020204" pitchFamily="34" charset="0"/>
          <a:cs typeface="Lucida Sans Unicode" panose="020B0602030504020204" pitchFamily="34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 b="1" i="1">
          <a:solidFill>
            <a:srgbClr val="E6E6E6"/>
          </a:solidFill>
          <a:latin typeface="Arial" panose="020B0604020202020204" pitchFamily="34" charset="0"/>
          <a:cs typeface="Lucida Sans Unicode" panose="020B0602030504020204" pitchFamily="34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 b="1" i="1">
          <a:solidFill>
            <a:srgbClr val="E6E6E6"/>
          </a:solidFill>
          <a:latin typeface="Arial" panose="020B0604020202020204" pitchFamily="34" charset="0"/>
          <a:cs typeface="Lucida Sans Unicode" panose="020B0602030504020204" pitchFamily="34" charset="0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600" kern="1200">
          <a:solidFill>
            <a:srgbClr val="E6E6E6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300" kern="1200">
          <a:solidFill>
            <a:srgbClr val="E6E6E6"/>
          </a:solidFill>
          <a:latin typeface="+mn-lt"/>
          <a:ea typeface="+mn-ea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E6E6E6"/>
          </a:solidFill>
          <a:latin typeface="+mn-lt"/>
          <a:ea typeface="+mn-ea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700" kern="1200">
          <a:solidFill>
            <a:srgbClr val="E6E6E6"/>
          </a:solidFill>
          <a:latin typeface="+mn-lt"/>
          <a:ea typeface="+mn-ea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700" kern="1200">
          <a:solidFill>
            <a:srgbClr val="99CC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750CB3C-6917-0647-9477-646FF8FE3E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36712"/>
            <a:ext cx="6858000" cy="2387600"/>
          </a:xfrm>
        </p:spPr>
        <p:txBody>
          <a:bodyPr/>
          <a:lstStyle/>
          <a:p>
            <a:r>
              <a:rPr lang="it-IT" dirty="0">
                <a:latin typeface="Gurmukhi MN" panose="02020600050405020304" pitchFamily="18" charset="0"/>
                <a:cs typeface="Gurmukhi MN" panose="02020600050405020304" pitchFamily="18" charset="0"/>
              </a:rPr>
              <a:t>SISTEMA TEGUMENTARIO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598DDB2E-2028-004A-9FBE-3EB2EC61BA8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sz="4000" dirty="0">
                <a:latin typeface="Copperplate Gothic Bold" panose="020E0705020206020404" pitchFamily="34" charset="77"/>
              </a:rPr>
              <a:t>C U T E</a:t>
            </a:r>
          </a:p>
        </p:txBody>
      </p:sp>
    </p:spTree>
    <p:extLst>
      <p:ext uri="{BB962C8B-B14F-4D97-AF65-F5344CB8AC3E}">
        <p14:creationId xmlns:p14="http://schemas.microsoft.com/office/powerpoint/2010/main" val="24270781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B4F1F041-7227-C940-AA57-0477B8D3A294}"/>
              </a:ext>
            </a:extLst>
          </p:cNvPr>
          <p:cNvSpPr txBox="1"/>
          <p:nvPr/>
        </p:nvSpPr>
        <p:spPr>
          <a:xfrm>
            <a:off x="2843808" y="2564904"/>
            <a:ext cx="373531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EPIDERMIDE</a:t>
            </a:r>
          </a:p>
        </p:txBody>
      </p:sp>
    </p:spTree>
    <p:extLst>
      <p:ext uri="{BB962C8B-B14F-4D97-AF65-F5344CB8AC3E}">
        <p14:creationId xmlns:p14="http://schemas.microsoft.com/office/powerpoint/2010/main" val="8051248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13" t="2780" r="6223" b="13124"/>
          <a:stretch>
            <a:fillRect/>
          </a:stretch>
        </p:blipFill>
        <p:spPr bwMode="auto">
          <a:xfrm>
            <a:off x="71438" y="79431"/>
            <a:ext cx="9072562" cy="676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3313" t="2780" r="6223" b="13124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Rettangolo arrotondato 1">
            <a:extLst>
              <a:ext uri="{FF2B5EF4-FFF2-40B4-BE49-F238E27FC236}">
                <a16:creationId xmlns:a16="http://schemas.microsoft.com/office/drawing/2014/main" id="{14D78ADA-D41D-4540-89AF-35D68308DD2D}"/>
              </a:ext>
            </a:extLst>
          </p:cNvPr>
          <p:cNvSpPr/>
          <p:nvPr/>
        </p:nvSpPr>
        <p:spPr bwMode="auto">
          <a:xfrm>
            <a:off x="1187624" y="2420888"/>
            <a:ext cx="1584176" cy="216024"/>
          </a:xfrm>
          <a:prstGeom prst="roundRect">
            <a:avLst/>
          </a:prstGeom>
          <a:solidFill>
            <a:schemeClr val="accent3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it-IT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ea typeface="Microsoft YaHei" panose="020B0503020204020204" pitchFamily="34" charset="-122"/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C0590DF5-3487-BF46-8763-9611C6E8ED54}"/>
              </a:ext>
            </a:extLst>
          </p:cNvPr>
          <p:cNvSpPr/>
          <p:nvPr/>
        </p:nvSpPr>
        <p:spPr bwMode="auto">
          <a:xfrm>
            <a:off x="2987824" y="116632"/>
            <a:ext cx="1584176" cy="21602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it-IT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ea typeface="Microsoft YaHei" panose="020B0503020204020204" pitchFamily="34" charset="-122"/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8A174541-DA85-4041-85DB-AC682EA456E0}"/>
              </a:ext>
            </a:extLst>
          </p:cNvPr>
          <p:cNvSpPr/>
          <p:nvPr/>
        </p:nvSpPr>
        <p:spPr bwMode="auto">
          <a:xfrm>
            <a:off x="2987824" y="91912"/>
            <a:ext cx="1584176" cy="7200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it-IT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ea typeface="Microsoft YaHei" panose="020B0503020204020204" pitchFamily="34" charset="-12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763000" cy="914400"/>
          </a:xfrm>
          <a:ln/>
        </p:spPr>
        <p:txBody>
          <a:bodyPr lIns="90000" tIns="46800" rIns="90000" bIns="46800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EPIDERMIDE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066800"/>
            <a:ext cx="9144000" cy="5410200"/>
          </a:xfrm>
          <a:ln/>
        </p:spPr>
        <p:txBody>
          <a:bodyPr lIns="90000" tIns="46800" rIns="90000" bIns="46800"/>
          <a:lstStyle/>
          <a:p>
            <a:pPr marL="328613" indent="-328613" hangingPunct="1">
              <a:lnSpc>
                <a:spcPct val="80000"/>
              </a:lnSpc>
              <a:spcBef>
                <a:spcPts val="700"/>
              </a:spcBef>
              <a:buFont typeface="Arial Black" panose="020B0A040201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Epitelio PAVIMENTOSO PLURISTRATIFICATO </a:t>
            </a:r>
          </a:p>
          <a:p>
            <a:pPr marL="328613" indent="-314325" hangingPunct="1">
              <a:lnSpc>
                <a:spcPct val="8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endParaRPr lang="it-IT" altLang="it-IT" sz="2800" dirty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endParaRPr>
          </a:p>
          <a:p>
            <a:pPr marL="328613" indent="-328613" hangingPunct="1">
              <a:lnSpc>
                <a:spcPct val="80000"/>
              </a:lnSpc>
              <a:spcBef>
                <a:spcPts val="700"/>
              </a:spcBef>
              <a:buFont typeface="Arial Black" panose="020B0A040201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La LINEA CELLULARE costituente è data dai CHERATINOCI che, spostandosi verso la superficie, vanno incontro alla cosiddetta CITOMORFOSI CORNEA</a:t>
            </a:r>
          </a:p>
          <a:p>
            <a:pPr marL="341313" indent="-328613" hangingPunct="1">
              <a:lnSpc>
                <a:spcPct val="8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endParaRPr lang="it-IT" altLang="it-IT" sz="2800" dirty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endParaRPr>
          </a:p>
          <a:p>
            <a:pPr marL="328613" indent="-328613" hangingPunct="1">
              <a:lnSpc>
                <a:spcPct val="80000"/>
              </a:lnSpc>
              <a:spcBef>
                <a:spcPts val="700"/>
              </a:spcBef>
              <a:buFont typeface="Arial Black" panose="020B0A040201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Altre CELLULE presenti nell’ epidermide :</a:t>
            </a:r>
          </a:p>
          <a:p>
            <a:pPr marL="328613" indent="-314325" hangingPunct="1">
              <a:lnSpc>
                <a:spcPct val="8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   - MELANOCITI (melanina)</a:t>
            </a:r>
          </a:p>
          <a:p>
            <a:pPr marL="328613" indent="-314325" hangingPunct="1">
              <a:lnSpc>
                <a:spcPct val="8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   - CELLULE DI LANGERHANS (DIFESA correlata all’ immunità)</a:t>
            </a:r>
          </a:p>
          <a:p>
            <a:pPr marL="328613" indent="-314325" hangingPunct="1">
              <a:lnSpc>
                <a:spcPct val="8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   - CELLULE DI MERKEL (sensibilità, </a:t>
            </a:r>
          </a:p>
          <a:p>
            <a:pPr marL="328613" indent="-314325" hangingPunct="1">
              <a:lnSpc>
                <a:spcPct val="8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     pressione continua)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4704"/>
          </a:xfrm>
          <a:ln/>
        </p:spPr>
        <p:txBody>
          <a:bodyPr lIns="90000" tIns="46800" rIns="90000" bIns="46800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CITOTIPI  dell’ EPIDERMIDE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lum bright="-12000"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696" y="629816"/>
            <a:ext cx="6228184" cy="6228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-12000" contrast="12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03"/>
          <p:cNvPicPr>
            <a:picLocks noGrp="1" noChangeAspect="1"/>
          </p:cNvPicPr>
          <p:nvPr isPhoto="1"/>
        </p:nvPicPr>
        <p:blipFill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7" y="0"/>
            <a:ext cx="9144000" cy="67413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558171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1143000"/>
          </a:xfrm>
          <a:ln/>
        </p:spPr>
        <p:txBody>
          <a:bodyPr lIns="90000" tIns="46800" rIns="90000" bIns="46800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sz="2400" dirty="0">
              <a:solidFill>
                <a:srgbClr val="99CC00"/>
              </a:solidFill>
              <a:latin typeface="Arial Black" panose="020B0A04020102020204" pitchFamily="34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90" y="404664"/>
            <a:ext cx="9038019" cy="5877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13" y="0"/>
            <a:ext cx="5682988" cy="6381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4877" r="3114" b="9119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06A8DC3-8C94-2548-99AB-BBEF19D8CC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78858" y="1428328"/>
            <a:ext cx="3760787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980728"/>
          </a:xfrm>
          <a:ln/>
        </p:spPr>
        <p:txBody>
          <a:bodyPr lIns="90000" tIns="46800" rIns="90000" bIns="46800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GIUNZIONE DERMOEPIDERMICA </a:t>
            </a:r>
            <a:br>
              <a:rPr lang="it-IT" altLang="it-IT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</a:br>
            <a:endParaRPr lang="it-IT" altLang="it-IT" sz="2400" dirty="0">
              <a:solidFill>
                <a:schemeClr val="tx1">
                  <a:lumMod val="95000"/>
                  <a:lumOff val="5000"/>
                </a:schemeClr>
              </a:solidFill>
              <a:latin typeface="Gurmukhi MN" panose="02020600050405020304" pitchFamily="18" charset="0"/>
              <a:cs typeface="Gurmukhi MN" panose="02020600050405020304" pitchFamily="18" charset="0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490365"/>
            <a:ext cx="7884368" cy="6283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9144000" cy="1143000"/>
          </a:xfrm>
          <a:ln/>
        </p:spPr>
        <p:txBody>
          <a:bodyPr lIns="90000" tIns="46800" rIns="90000" bIns="46800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SCHEMA DELLA GIUNZIONE </a:t>
            </a:r>
            <a:b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</a:b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DERMO-EPIDERMICA 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474788"/>
            <a:ext cx="9144000" cy="538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6711950" y="2160588"/>
            <a:ext cx="2297113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it-IT" altLang="it-IT">
                <a:solidFill>
                  <a:srgbClr val="009999"/>
                </a:solidFill>
                <a:latin typeface="Arial Black" panose="020B0A04020102020204" pitchFamily="34" charset="0"/>
              </a:rPr>
              <a:t>EPIDERMIDE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7650EEC8-D614-6F41-9C69-9636648E2A8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it-IT" altLang="it-IT"/>
              <a:t>01/10/14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B4F1F041-7227-C940-AA57-0477B8D3A294}"/>
              </a:ext>
            </a:extLst>
          </p:cNvPr>
          <p:cNvSpPr txBox="1"/>
          <p:nvPr/>
        </p:nvSpPr>
        <p:spPr>
          <a:xfrm>
            <a:off x="2843808" y="2564904"/>
            <a:ext cx="274305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D E </a:t>
            </a:r>
            <a:r>
              <a:rPr lang="it-IT" sz="4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R</a:t>
            </a:r>
            <a:r>
              <a:rPr lang="it-IT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 M A</a:t>
            </a:r>
          </a:p>
        </p:txBody>
      </p:sp>
    </p:spTree>
    <p:extLst>
      <p:ext uri="{BB962C8B-B14F-4D97-AF65-F5344CB8AC3E}">
        <p14:creationId xmlns:p14="http://schemas.microsoft.com/office/powerpoint/2010/main" val="3646391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71438" y="-63500"/>
            <a:ext cx="8991600" cy="1143000"/>
          </a:xfrm>
          <a:ln/>
        </p:spPr>
        <p:txBody>
          <a:bodyPr lIns="90000" tIns="46800" rIns="90000" bIns="46800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SISTEMA TEGUMENTARIO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60363" y="1214438"/>
            <a:ext cx="8534400" cy="5410200"/>
          </a:xfrm>
          <a:ln/>
        </p:spPr>
        <p:txBody>
          <a:bodyPr lIns="90000" tIns="46800" rIns="90000" bIns="46800"/>
          <a:lstStyle/>
          <a:p>
            <a:pPr marL="328613" indent="-328613" hangingPunct="1">
              <a:lnSpc>
                <a:spcPct val="100000"/>
              </a:lnSpc>
              <a:spcBef>
                <a:spcPts val="700"/>
              </a:spcBef>
              <a:buClr>
                <a:srgbClr val="99CC00"/>
              </a:buClr>
              <a:buFont typeface="Arial Black" panose="020B0A040201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Con tale definizione si possono intendere  tutte le strutture di rivestimento della SUPERFICIE ESTERNA del corpo e delle CAVITA' comunicanti con la superficie esterna.</a:t>
            </a:r>
          </a:p>
          <a:p>
            <a:pPr marL="338138" indent="-328613"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endParaRPr lang="it-IT" altLang="it-IT" sz="2800" dirty="0">
              <a:solidFill>
                <a:srgbClr val="99CC00"/>
              </a:solidFill>
              <a:latin typeface="Arial Black" panose="020B0A04020102020204" pitchFamily="34" charset="0"/>
            </a:endParaRPr>
          </a:p>
          <a:p>
            <a:pPr marL="339725" indent="-328613"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Tuttavia, in questo contesto, si descriveranno :</a:t>
            </a:r>
          </a:p>
          <a:p>
            <a:pPr marL="328613" indent="-314325"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  - CUTE</a:t>
            </a:r>
          </a:p>
          <a:p>
            <a:pPr marL="328613" indent="-314325"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  - ANNESSI CUTANEI</a:t>
            </a:r>
          </a:p>
          <a:p>
            <a:pPr marL="339725" indent="-328613"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endParaRPr lang="it-IT" altLang="it-IT" sz="2800" dirty="0">
              <a:solidFill>
                <a:srgbClr val="99CC00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805" t="4114" r="10338" b="14459"/>
          <a:stretch>
            <a:fillRect/>
          </a:stretch>
        </p:blipFill>
        <p:spPr bwMode="auto">
          <a:xfrm>
            <a:off x="144463" y="71438"/>
            <a:ext cx="7991475" cy="669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6805" t="4114" r="10338" b="14459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  <a:ln/>
        </p:spPr>
        <p:txBody>
          <a:bodyPr lIns="90000" tIns="46800" rIns="90000" bIns="46800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DERMA</a:t>
            </a: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066800"/>
            <a:ext cx="9144000" cy="5791200"/>
          </a:xfrm>
          <a:ln/>
        </p:spPr>
        <p:txBody>
          <a:bodyPr lIns="90000" tIns="46800" rIns="90000" bIns="46800"/>
          <a:lstStyle/>
          <a:p>
            <a:pPr marL="328613" indent="-328613" hangingPunct="1">
              <a:lnSpc>
                <a:spcPct val="90000"/>
              </a:lnSpc>
              <a:spcBef>
                <a:spcPts val="700"/>
              </a:spcBef>
              <a:buFont typeface="Arial Black" panose="020B0A040201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Membrana CONNETTIVALE, </a:t>
            </a:r>
            <a:r>
              <a:rPr lang="it-IT" altLang="it-IT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distensibile</a:t>
            </a: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ed elastica di spessore VARIABILE (proprietà che variano con l’età)</a:t>
            </a:r>
          </a:p>
          <a:p>
            <a:pPr marL="328613" indent="-328613" hangingPunct="1">
              <a:lnSpc>
                <a:spcPct val="90000"/>
              </a:lnSpc>
              <a:spcBef>
                <a:spcPts val="700"/>
              </a:spcBef>
              <a:buFont typeface="Arial Black" panose="020B0A040201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È un TESSUTO CONNETTIVO DENSO a FASCI INTRECCIATI di FIBRE COLLAGENE Tipo Primo (I)</a:t>
            </a:r>
          </a:p>
          <a:p>
            <a:pPr marL="328613" indent="-328613" hangingPunct="1">
              <a:lnSpc>
                <a:spcPct val="90000"/>
              </a:lnSpc>
              <a:spcBef>
                <a:spcPts val="700"/>
              </a:spcBef>
              <a:buFont typeface="Arial Black" panose="020B0A040201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Vi si ritrovano VARI TIPI CELLULARI:</a:t>
            </a:r>
          </a:p>
          <a:p>
            <a:pPr marL="328613" indent="-314325" hangingPunct="1">
              <a:lnSpc>
                <a:spcPct val="9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  - FIBROBLASTI e FIBROCITI (prevalenti)</a:t>
            </a:r>
          </a:p>
          <a:p>
            <a:pPr marL="328613" indent="-314325" hangingPunct="1">
              <a:lnSpc>
                <a:spcPct val="9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  - MASTOCITI (</a:t>
            </a:r>
            <a:r>
              <a:rPr lang="it-IT" altLang="it-IT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Mastecellule</a:t>
            </a: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o </a:t>
            </a:r>
            <a:r>
              <a:rPr lang="it-IT" altLang="it-IT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Mastzellen</a:t>
            </a: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)</a:t>
            </a:r>
          </a:p>
          <a:p>
            <a:pPr marL="328613" indent="-314325" hangingPunct="1">
              <a:lnSpc>
                <a:spcPct val="9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  - MELANOCITI (al limite con l’ Epidermide)</a:t>
            </a:r>
          </a:p>
          <a:p>
            <a:pPr marL="328613" indent="-314325" hangingPunct="1">
              <a:lnSpc>
                <a:spcPct val="9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  - ALTRI LEUCOCITI (Neutrofili, Eosinofili)</a:t>
            </a:r>
          </a:p>
          <a:p>
            <a:pPr marL="328613" indent="-314325" hangingPunct="1">
              <a:lnSpc>
                <a:spcPct val="9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  - MACROFAGI (di derivazione dai Monociti)</a:t>
            </a:r>
          </a:p>
          <a:p>
            <a:pPr marL="328613" indent="-328613" hangingPunct="1">
              <a:lnSpc>
                <a:spcPct val="90000"/>
              </a:lnSpc>
              <a:spcBef>
                <a:spcPts val="700"/>
              </a:spcBef>
              <a:buFont typeface="Arial Black" panose="020B0A040201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Vi si ritrovano FASCETTI MUSCOLARI LISCI e/o STRIATI, VASI, GHIANDOLE</a:t>
            </a:r>
          </a:p>
          <a:p>
            <a:pPr marL="341313" indent="-328613" hangingPunct="1">
              <a:lnSpc>
                <a:spcPct val="9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endParaRPr lang="it-IT" altLang="it-IT" sz="2800" dirty="0">
              <a:solidFill>
                <a:srgbClr val="99CC00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/>
          </p:nvPr>
        </p:nvSpPr>
        <p:spPr>
          <a:xfrm>
            <a:off x="323196" y="62105"/>
            <a:ext cx="8229600" cy="1143000"/>
          </a:xfrm>
          <a:ln/>
        </p:spPr>
        <p:txBody>
          <a:bodyPr lIns="90000" tIns="46800" rIns="90000" bIns="46800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EPIDEMIDE e DERMA</a:t>
            </a:r>
            <a:br>
              <a:rPr lang="it-IT" altLang="it-IT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</a:br>
            <a:r>
              <a:rPr lang="it-IT" altLang="it-IT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(Colorazione AZAN)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205105"/>
            <a:ext cx="8516969" cy="5248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915400" cy="1143000"/>
          </a:xfrm>
          <a:ln/>
        </p:spPr>
        <p:txBody>
          <a:bodyPr lIns="90000" tIns="46800" rIns="90000" bIns="46800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DERMA</a:t>
            </a: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915400" cy="5486400"/>
          </a:xfrm>
          <a:ln/>
        </p:spPr>
        <p:txBody>
          <a:bodyPr lIns="90000" tIns="46800" rIns="90000" bIns="46800"/>
          <a:lstStyle/>
          <a:p>
            <a:pPr marL="328613" indent="-328613" hangingPunct="1">
              <a:lnSpc>
                <a:spcPct val="100000"/>
              </a:lnSpc>
              <a:spcBef>
                <a:spcPts val="700"/>
              </a:spcBef>
              <a:buFont typeface="Arial Black" panose="020B0A040201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Presenta le sporgenze coniche delle PAPILLE DERMICHE</a:t>
            </a:r>
          </a:p>
          <a:p>
            <a:pPr marL="328613" indent="-314325"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endParaRPr lang="it-IT" altLang="it-IT" sz="2800" dirty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endParaRPr>
          </a:p>
          <a:p>
            <a:pPr marL="328613" indent="-328613" hangingPunct="1">
              <a:lnSpc>
                <a:spcPct val="100000"/>
              </a:lnSpc>
              <a:spcBef>
                <a:spcPts val="700"/>
              </a:spcBef>
              <a:buFont typeface="Arial Black" panose="020B0A040201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Si rapportano con la GIUNZIONE DERMOEPIDERMICA</a:t>
            </a:r>
          </a:p>
          <a:p>
            <a:pPr marL="328613" indent="-314325"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endParaRPr lang="it-IT" altLang="it-IT" sz="2800" dirty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endParaRPr>
          </a:p>
          <a:p>
            <a:pPr marL="328613" indent="-328613" hangingPunct="1">
              <a:lnSpc>
                <a:spcPct val="100000"/>
              </a:lnSpc>
              <a:spcBef>
                <a:spcPts val="700"/>
              </a:spcBef>
              <a:buFont typeface="Arial Black" panose="020B0A040201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Ciascuna papilla dermica contiene un MICROCIRCOLO SANGUIFERO e in taluni casi CORPUSCOLI TATTILI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7650EEC8-D614-6F41-9C69-9636648E2A8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it-IT" altLang="it-IT"/>
              <a:t>01/10/14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B4F1F041-7227-C940-AA57-0477B8D3A294}"/>
              </a:ext>
            </a:extLst>
          </p:cNvPr>
          <p:cNvSpPr txBox="1"/>
          <p:nvPr/>
        </p:nvSpPr>
        <p:spPr>
          <a:xfrm>
            <a:off x="2843808" y="2564904"/>
            <a:ext cx="33217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IPODERMA</a:t>
            </a:r>
          </a:p>
        </p:txBody>
      </p:sp>
    </p:spTree>
    <p:extLst>
      <p:ext uri="{BB962C8B-B14F-4D97-AF65-F5344CB8AC3E}">
        <p14:creationId xmlns:p14="http://schemas.microsoft.com/office/powerpoint/2010/main" val="39888829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Grp="1" noChangeArrowheads="1"/>
          </p:cNvSpPr>
          <p:nvPr>
            <p:ph type="title"/>
          </p:nvPr>
        </p:nvSpPr>
        <p:spPr>
          <a:xfrm>
            <a:off x="304800" y="30104"/>
            <a:ext cx="8610600" cy="1143000"/>
          </a:xfrm>
          <a:ln/>
        </p:spPr>
        <p:txBody>
          <a:bodyPr lIns="90000" tIns="46800" rIns="90000" bIns="46800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IPODERMA o SOTTOCUTANEO</a:t>
            </a:r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686800" cy="5486400"/>
          </a:xfrm>
          <a:ln/>
        </p:spPr>
        <p:txBody>
          <a:bodyPr lIns="90000" tIns="46800" rIns="90000" bIns="46800"/>
          <a:lstStyle/>
          <a:p>
            <a:pPr marL="328613" indent="-328613" hangingPunct="1">
              <a:lnSpc>
                <a:spcPct val="90000"/>
              </a:lnSpc>
              <a:spcBef>
                <a:spcPts val="700"/>
              </a:spcBef>
              <a:buFont typeface="Arial Black" panose="020B0A040201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È un CONNETTIVO LASSO ricco di FIBRE ELASTICHE</a:t>
            </a:r>
          </a:p>
          <a:p>
            <a:pPr marL="328613" indent="-328613" hangingPunct="1">
              <a:lnSpc>
                <a:spcPct val="90000"/>
              </a:lnSpc>
              <a:spcBef>
                <a:spcPts val="700"/>
              </a:spcBef>
              <a:buFont typeface="Arial Black" panose="020B0A040201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endParaRPr lang="it-IT" altLang="it-IT" b="1" dirty="0">
              <a:solidFill>
                <a:schemeClr val="tx1">
                  <a:lumMod val="95000"/>
                  <a:lumOff val="5000"/>
                </a:schemeClr>
              </a:solidFill>
              <a:latin typeface="Chalkboard SE" panose="03050602040202020205" pitchFamily="66" charset="77"/>
            </a:endParaRPr>
          </a:p>
          <a:p>
            <a:pPr marL="328613" indent="-328613" hangingPunct="1">
              <a:lnSpc>
                <a:spcPct val="90000"/>
              </a:lnSpc>
              <a:spcBef>
                <a:spcPts val="700"/>
              </a:spcBef>
              <a:buFont typeface="Arial Black" panose="020B0A040201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b="1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Si presenta ricco in TESSUTO ADIPOSO (PANNICOLO ADIPOSO SOTTOCUTANEO)</a:t>
            </a:r>
          </a:p>
          <a:p>
            <a:pPr marL="328613" indent="-314325" hangingPunct="1">
              <a:lnSpc>
                <a:spcPct val="9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   </a:t>
            </a:r>
            <a:r>
              <a:rPr lang="it-IT" altLang="it-IT" b="1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nel quale si possono distinguere uno STRATO SUPERFICIALE ed uno PROFONDO.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7650EEC8-D614-6F41-9C69-9636648E2A8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it-IT" altLang="it-IT"/>
              <a:t>01/10/14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B4F1F041-7227-C940-AA57-0477B8D3A294}"/>
              </a:ext>
            </a:extLst>
          </p:cNvPr>
          <p:cNvSpPr txBox="1"/>
          <p:nvPr/>
        </p:nvSpPr>
        <p:spPr>
          <a:xfrm>
            <a:off x="2051720" y="2492896"/>
            <a:ext cx="554991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ANNESSI  CUTANEI</a:t>
            </a:r>
          </a:p>
        </p:txBody>
      </p:sp>
    </p:spTree>
    <p:extLst>
      <p:ext uri="{BB962C8B-B14F-4D97-AF65-F5344CB8AC3E}">
        <p14:creationId xmlns:p14="http://schemas.microsoft.com/office/powerpoint/2010/main" val="12051609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86A32619-D3B2-9E4C-A75E-1AA1386729E1}"/>
              </a:ext>
            </a:extLst>
          </p:cNvPr>
          <p:cNvSpPr/>
          <p:nvPr/>
        </p:nvSpPr>
        <p:spPr>
          <a:xfrm>
            <a:off x="2339752" y="188640"/>
            <a:ext cx="45672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ANNESSI  CUTANEI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86F1CC6E-8132-C54C-B934-E5E28675FECA}"/>
              </a:ext>
            </a:extLst>
          </p:cNvPr>
          <p:cNvSpPr txBox="1"/>
          <p:nvPr/>
        </p:nvSpPr>
        <p:spPr>
          <a:xfrm>
            <a:off x="482930" y="908720"/>
            <a:ext cx="82809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GLI ANNESSI CUTANEI SONO RAPPRESENTATI DA:</a:t>
            </a:r>
          </a:p>
          <a:p>
            <a:pPr marL="342900" indent="-342900">
              <a:buFontTx/>
              <a:buChar char="-"/>
            </a:pPr>
            <a:r>
              <a:rPr lang="it-IT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PELI: strutture variamente distribuite alla superficie cutanea. Il FOLLICOLO PILIFERO consta di una RADICE, situata profondamente nel Derma; ed un fusto che sporge alla superficie. Il FOLLICOLO PILIFERO è associato a GHIANDOLE SEBACEE (Apparato Pilo-Sebaceo) e ad un MUSCOLO ERETTORE DEL PELO (ORRIPILATORE);</a:t>
            </a:r>
          </a:p>
          <a:p>
            <a:endParaRPr lang="it-IT" b="1" dirty="0">
              <a:solidFill>
                <a:schemeClr val="tx1">
                  <a:lumMod val="95000"/>
                  <a:lumOff val="5000"/>
                </a:schemeClr>
              </a:solidFill>
              <a:latin typeface="Chalkboard SE" panose="03050602040202020205" pitchFamily="66" charset="77"/>
            </a:endParaRPr>
          </a:p>
          <a:p>
            <a:pPr marL="342900" indent="-342900">
              <a:buFontTx/>
              <a:buChar char="-"/>
            </a:pPr>
            <a:r>
              <a:rPr lang="it-IT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GHIANDOLE SEBACEE: classificabili come Acinose Composte, producono una sostanza lipidica (SEBO) che svolge funzioni protettive a livello epidermico</a:t>
            </a:r>
          </a:p>
        </p:txBody>
      </p:sp>
    </p:spTree>
    <p:extLst>
      <p:ext uri="{BB962C8B-B14F-4D97-AF65-F5344CB8AC3E}">
        <p14:creationId xmlns:p14="http://schemas.microsoft.com/office/powerpoint/2010/main" val="1228875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0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0488"/>
            <a:ext cx="9144000" cy="66754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633406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46200"/>
            <a:ext cx="9144000" cy="4165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158368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72563" cy="676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2269" t="4114" r="5309" b="15793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3FAD4290-AC7B-5F47-AC1B-299F2934E4AE}"/>
              </a:ext>
            </a:extLst>
          </p:cNvPr>
          <p:cNvSpPr/>
          <p:nvPr/>
        </p:nvSpPr>
        <p:spPr>
          <a:xfrm>
            <a:off x="2195736" y="260648"/>
            <a:ext cx="45672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ANNESSI  CUTANEI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5CF17A62-EDD9-654E-9AFF-79EA54148DE1}"/>
              </a:ext>
            </a:extLst>
          </p:cNvPr>
          <p:cNvSpPr txBox="1"/>
          <p:nvPr/>
        </p:nvSpPr>
        <p:spPr>
          <a:xfrm>
            <a:off x="142882" y="906979"/>
            <a:ext cx="9001118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it-IT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GHIANDOLE SUDORIPARE: sono Tubulari a Gomitolo (o Glomerulari). Possono essere Eccrine (secrezione di SUDORE che provvede alla TERMOREGOLAZIONE ed all’ OMEOSTASI IDRICO-SALINA e ACIDO-BASE), oppure Apocrine (localizzate nel Cavo Ascellare e alla Regione Inguinale), che sono caratterizzate dal produrre un «caratteristico odore» proprio di ogni individuo.</a:t>
            </a:r>
          </a:p>
          <a:p>
            <a:pPr marL="457200" indent="-457200">
              <a:buFontTx/>
              <a:buChar char="-"/>
            </a:pPr>
            <a:r>
              <a:rPr lang="it-IT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ALTRE GHIANDOLE APOCRINE:</a:t>
            </a:r>
          </a:p>
          <a:p>
            <a:r>
              <a:rPr lang="it-IT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  * GHIANDOLE CERUMINOSE dell’ Orecchio </a:t>
            </a:r>
          </a:p>
          <a:p>
            <a:r>
              <a:rPr lang="it-IT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     Esterno;</a:t>
            </a:r>
          </a:p>
          <a:p>
            <a:r>
              <a:rPr lang="it-IT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 * GHIANDOLA MAMMARIA</a:t>
            </a:r>
          </a:p>
        </p:txBody>
      </p:sp>
    </p:spTree>
    <p:extLst>
      <p:ext uri="{BB962C8B-B14F-4D97-AF65-F5344CB8AC3E}">
        <p14:creationId xmlns:p14="http://schemas.microsoft.com/office/powerpoint/2010/main" val="12326559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12"/>
          <p:cNvPicPr>
            <a:picLocks noGrp="1" noChangeAspect="1"/>
          </p:cNvPicPr>
          <p:nvPr isPhoto="1"/>
        </p:nvPicPr>
        <p:blipFill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5536" y="332656"/>
            <a:ext cx="2168674" cy="764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1" descr="0412">
            <a:extLst>
              <a:ext uri="{FF2B5EF4-FFF2-40B4-BE49-F238E27FC236}">
                <a16:creationId xmlns:a16="http://schemas.microsoft.com/office/drawing/2014/main" id="{03709C74-C957-7448-98B2-CD1C6738E708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71025" y="29098"/>
            <a:ext cx="5940152" cy="6878071"/>
          </a:xfrm>
          <a:prstGeom prst="rect">
            <a:avLst/>
          </a:prstGeom>
          <a:solidFill>
            <a:srgbClr val="AC5495"/>
          </a:solidFill>
          <a:ln>
            <a:noFill/>
          </a:ln>
        </p:spPr>
      </p:pic>
      <p:sp>
        <p:nvSpPr>
          <p:cNvPr id="5" name="Rettangolo 4"/>
          <p:cNvSpPr/>
          <p:nvPr/>
        </p:nvSpPr>
        <p:spPr bwMode="auto">
          <a:xfrm>
            <a:off x="4139952" y="4221088"/>
            <a:ext cx="504056" cy="144016"/>
          </a:xfrm>
          <a:prstGeom prst="rect">
            <a:avLst/>
          </a:prstGeom>
          <a:solidFill>
            <a:srgbClr val="AC549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it-IT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ea typeface="Microsoft YaHei" panose="020B0503020204020204" pitchFamily="34" charset="-122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4067944" y="4323706"/>
            <a:ext cx="16790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>
                <a:solidFill>
                  <a:schemeClr val="tx1"/>
                </a:solidFill>
              </a:rPr>
              <a:t>apocrino</a:t>
            </a:r>
          </a:p>
        </p:txBody>
      </p:sp>
    </p:spTree>
    <p:extLst>
      <p:ext uri="{BB962C8B-B14F-4D97-AF65-F5344CB8AC3E}">
        <p14:creationId xmlns:p14="http://schemas.microsoft.com/office/powerpoint/2010/main" val="7300337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30275"/>
            <a:ext cx="9144000" cy="49958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48823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7913" y="0"/>
            <a:ext cx="444658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EB14610A-1599-3E48-BA04-04D0F10051BE}"/>
              </a:ext>
            </a:extLst>
          </p:cNvPr>
          <p:cNvSpPr txBox="1"/>
          <p:nvPr/>
        </p:nvSpPr>
        <p:spPr>
          <a:xfrm>
            <a:off x="251520" y="1484784"/>
            <a:ext cx="23762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UNGHIE:</a:t>
            </a:r>
          </a:p>
          <a:p>
            <a:r>
              <a:rPr lang="it-IT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Specializzazioni dello Strato Corneo</a:t>
            </a:r>
          </a:p>
        </p:txBody>
      </p:sp>
    </p:spTree>
    <p:extLst>
      <p:ext uri="{BB962C8B-B14F-4D97-AF65-F5344CB8AC3E}">
        <p14:creationId xmlns:p14="http://schemas.microsoft.com/office/powerpoint/2010/main" val="16880689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31800" y="1689100"/>
            <a:ext cx="8223250" cy="1557338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200" b="1" dirty="0">
                <a:latin typeface="Gurmukhi MN" panose="02020600050405020304" pitchFamily="18" charset="0"/>
                <a:cs typeface="Gurmukhi MN" panose="02020600050405020304" pitchFamily="18" charset="0"/>
              </a:rPr>
              <a:t>COINVOLGIMENTO DELLA CUTE NELLE FUNZIONI DEL SISTEMA NERVOSO</a:t>
            </a:r>
            <a:br>
              <a:rPr lang="it-IT" altLang="it-IT" dirty="0">
                <a:latin typeface="Arial Black" panose="020B0A04020102020204" pitchFamily="34" charset="0"/>
              </a:rPr>
            </a:br>
            <a:br>
              <a:rPr lang="it-IT" altLang="it-IT" dirty="0">
                <a:latin typeface="Arial Black" panose="020B0A04020102020204" pitchFamily="34" charset="0"/>
              </a:rPr>
            </a:br>
            <a:r>
              <a:rPr lang="it-IT" altLang="it-IT" sz="3600" dirty="0">
                <a:latin typeface="Chalkboard SE" panose="03050602040202020205" pitchFamily="66" charset="77"/>
              </a:rPr>
              <a:t>RECETTORI NERVOSI CUTANEI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135938" cy="676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11305" t="6779" r="4764" b="22466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Grp="1" noChangeArrowheads="1"/>
          </p:cNvSpPr>
          <p:nvPr>
            <p:ph type="body"/>
          </p:nvPr>
        </p:nvSpPr>
        <p:spPr>
          <a:xfrm>
            <a:off x="395536" y="188640"/>
            <a:ext cx="8352928" cy="5513040"/>
          </a:xfrm>
          <a:solidFill>
            <a:schemeClr val="accent3"/>
          </a:solidFill>
          <a:ln/>
        </p:spPr>
        <p:txBody>
          <a:bodyPr lIns="90000" tIns="46800" rIns="90000" bIns="46800" anchor="t"/>
          <a:lstStyle/>
          <a:p>
            <a:pPr hangingPunct="1">
              <a:lnSpc>
                <a:spcPct val="90000"/>
              </a:lnSpc>
              <a:spcBef>
                <a:spcPts val="700"/>
              </a:spcBef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  <a:tab pos="9410700" algn="l"/>
                <a:tab pos="10134600" algn="l"/>
              </a:tabLst>
            </a:pPr>
            <a:r>
              <a:rPr lang="it-IT" altLang="it-IT" sz="2400" i="0" dirty="0"/>
              <a:t>   </a:t>
            </a:r>
            <a:r>
              <a:rPr lang="it-IT" altLang="it-IT" sz="3600" i="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CLASSIFICAZIONE DELLE TERMINAZIONI </a:t>
            </a:r>
          </a:p>
          <a:p>
            <a:pPr marL="328613" indent="-309563" hangingPunct="1">
              <a:lnSpc>
                <a:spcPct val="9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  <a:tab pos="9410700" algn="l"/>
                <a:tab pos="10134600" algn="l"/>
              </a:tabLst>
            </a:pPr>
            <a:r>
              <a:rPr lang="it-IT" altLang="it-IT" sz="3600" i="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SENSITIVE CUTANEE</a:t>
            </a:r>
            <a:endParaRPr lang="it-IT" altLang="it-IT" sz="2800" b="0" i="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 hangingPunct="1">
              <a:lnSpc>
                <a:spcPct val="90000"/>
              </a:lnSpc>
              <a:spcBef>
                <a:spcPts val="600"/>
              </a:spcBef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  <a:tab pos="9410700" algn="l"/>
                <a:tab pos="10134600" algn="l"/>
              </a:tabLst>
            </a:pPr>
            <a:r>
              <a:rPr lang="it-IT" altLang="it-IT" sz="2000" b="0" i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	</a:t>
            </a:r>
            <a:r>
              <a:rPr lang="it-IT" altLang="it-IT" sz="2400" b="0" i="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-LIBERE (NUDE),</a:t>
            </a:r>
            <a:r>
              <a:rPr lang="it-IT" altLang="it-IT" sz="2000" b="0" i="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costituiscono una rete e perdono le guaine </a:t>
            </a:r>
          </a:p>
          <a:p>
            <a:pPr algn="l" hangingPunct="1">
              <a:lnSpc>
                <a:spcPct val="90000"/>
              </a:lnSpc>
              <a:spcBef>
                <a:spcPts val="600"/>
              </a:spcBef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  <a:tab pos="9410700" algn="l"/>
                <a:tab pos="10134600" algn="l"/>
              </a:tabLst>
            </a:pPr>
            <a:r>
              <a:rPr lang="it-IT" altLang="it-IT" sz="2000" b="0" i="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    	mieliniche o </a:t>
            </a:r>
            <a:r>
              <a:rPr lang="it-IT" altLang="it-IT" sz="2000" b="0" i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perineurali</a:t>
            </a:r>
            <a:r>
              <a:rPr lang="it-IT" altLang="it-IT" sz="2000" b="0" i="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per disporsi nel derma o nell’epidermide</a:t>
            </a:r>
            <a:r>
              <a:rPr lang="it-IT" altLang="it-IT" sz="2000" b="0" i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 algn="l" hangingPunct="1">
              <a:lnSpc>
                <a:spcPct val="90000"/>
              </a:lnSpc>
              <a:spcBef>
                <a:spcPts val="600"/>
              </a:spcBef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  <a:tab pos="9410700" algn="l"/>
                <a:tab pos="10134600" algn="l"/>
              </a:tabLst>
            </a:pPr>
            <a:endParaRPr lang="it-IT" altLang="it-IT" sz="2000" b="0" i="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 hangingPunct="1">
              <a:lnSpc>
                <a:spcPct val="90000"/>
              </a:lnSpc>
              <a:spcBef>
                <a:spcPts val="700"/>
              </a:spcBef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  <a:tab pos="9410700" algn="l"/>
                <a:tab pos="10134600" algn="l"/>
              </a:tabLst>
            </a:pPr>
            <a:r>
              <a:rPr lang="it-IT" altLang="it-IT" sz="2400" b="0" i="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     Ci sono, poi, i MECCANOCETTORI, suddivisi in    </a:t>
            </a:r>
          </a:p>
          <a:p>
            <a:pPr algn="l" hangingPunct="1">
              <a:lnSpc>
                <a:spcPct val="90000"/>
              </a:lnSpc>
              <a:spcBef>
                <a:spcPts val="700"/>
              </a:spcBef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  <a:tab pos="9410700" algn="l"/>
                <a:tab pos="10134600" algn="l"/>
              </a:tabLst>
            </a:pPr>
            <a:r>
              <a:rPr lang="it-IT" altLang="it-IT" sz="2400" b="0" i="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    Terminazioni</a:t>
            </a:r>
            <a:r>
              <a:rPr lang="it-IT" altLang="it-IT" sz="2400" b="0" i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</a:t>
            </a:r>
          </a:p>
          <a:p>
            <a:pPr algn="l" hangingPunct="1">
              <a:lnSpc>
                <a:spcPct val="90000"/>
              </a:lnSpc>
              <a:spcBef>
                <a:spcPts val="700"/>
              </a:spcBef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  <a:tab pos="9410700" algn="l"/>
                <a:tab pos="10134600" algn="l"/>
              </a:tabLst>
            </a:pPr>
            <a:r>
              <a:rPr lang="it-IT" altLang="it-IT" sz="2400" b="0" i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pPr algn="l" hangingPunct="1">
              <a:lnSpc>
                <a:spcPct val="90000"/>
              </a:lnSpc>
              <a:spcBef>
                <a:spcPts val="600"/>
              </a:spcBef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  <a:tab pos="9410700" algn="l"/>
                <a:tab pos="10134600" algn="l"/>
              </a:tabLst>
            </a:pPr>
            <a:r>
              <a:rPr lang="it-IT" altLang="it-IT" sz="2400" b="0" i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</a:t>
            </a:r>
            <a:r>
              <a:rPr lang="it-IT" altLang="it-IT" sz="2400" i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CAPSULATE O CORPUSCOLATE</a:t>
            </a:r>
            <a:endParaRPr lang="it-IT" altLang="it-IT" sz="2000" b="0" i="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33375" indent="-328613" algn="l" hangingPunct="1">
              <a:lnSpc>
                <a:spcPct val="90000"/>
              </a:lnSpc>
              <a:spcBef>
                <a:spcPts val="5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  <a:tab pos="9410700" algn="l"/>
                <a:tab pos="10134600" algn="l"/>
              </a:tabLst>
            </a:pPr>
            <a:endParaRPr lang="it-IT" altLang="it-IT" sz="1800" b="0" i="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 hangingPunct="1">
              <a:lnSpc>
                <a:spcPct val="90000"/>
              </a:lnSpc>
              <a:spcBef>
                <a:spcPts val="5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  <a:tab pos="9410700" algn="l"/>
                <a:tab pos="10134600" algn="l"/>
              </a:tabLst>
            </a:pPr>
            <a:r>
              <a:rPr lang="it-IT" altLang="it-IT" sz="1800" b="0" i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it-IT" altLang="it-IT" sz="2400" i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- RECETTORI di MERKEL </a:t>
            </a:r>
          </a:p>
          <a:p>
            <a:pPr marL="341313" indent="-323850" algn="l" hangingPunct="1">
              <a:lnSpc>
                <a:spcPct val="9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  <a:tab pos="9410700" algn="l"/>
                <a:tab pos="10134600" algn="l"/>
              </a:tabLst>
            </a:pPr>
            <a:endParaRPr lang="it-IT" altLang="it-IT" sz="2400" b="0" i="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28613" indent="-328613" algn="l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  <a:tab pos="9410700" algn="l"/>
                <a:tab pos="10134600" algn="l"/>
              </a:tabLst>
            </a:pPr>
            <a:r>
              <a:rPr lang="it-IT" altLang="it-IT" sz="24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	</a:t>
            </a:r>
            <a:r>
              <a:rPr lang="it-IT" altLang="it-IT" sz="2400" i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-FOLLICOLARI  </a:t>
            </a:r>
          </a:p>
          <a:p>
            <a:pPr marL="341313" indent="-323850" algn="l" hangingPunct="1">
              <a:lnSpc>
                <a:spcPct val="90000"/>
              </a:lnSpc>
              <a:spcBef>
                <a:spcPts val="700"/>
              </a:spcBef>
              <a:buClrTx/>
              <a:buSzPct val="45000"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  <a:tab pos="9410700" algn="l"/>
                <a:tab pos="10134600" algn="l"/>
              </a:tabLst>
            </a:pPr>
            <a:endParaRPr lang="it-IT" altLang="it-IT" sz="2400" i="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1000"/>
                    </a14:imgEffect>
                    <a14:imgEffect>
                      <a14:brightnessContrast bright="-7000" contras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3600" y="0"/>
            <a:ext cx="8135938" cy="684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5074" t="3253" r="5789" b="14143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Grp="1" noChangeArrowheads="1"/>
          </p:cNvSpPr>
          <p:nvPr>
            <p:ph type="title"/>
          </p:nvPr>
        </p:nvSpPr>
        <p:spPr>
          <a:xfrm>
            <a:off x="323850" y="193308"/>
            <a:ext cx="8496300" cy="1147459"/>
          </a:xfrm>
          <a:solidFill>
            <a:schemeClr val="bg1"/>
          </a:solidFill>
          <a:ln/>
        </p:spPr>
        <p:txBody>
          <a:bodyPr lIns="90000" tIns="46800" rIns="90000" bIns="46800" anchor="t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TERMINAZIONI NERVOSE LIBERE </a:t>
            </a:r>
            <a:br>
              <a:rPr lang="it-IT" altLang="it-IT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</a:br>
            <a:r>
              <a:rPr lang="it-IT" altLang="it-IT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(o NUDE)</a:t>
            </a:r>
            <a:endParaRPr lang="it-IT" altLang="it-IT" sz="2400" dirty="0">
              <a:solidFill>
                <a:schemeClr val="tx1">
                  <a:lumMod val="95000"/>
                  <a:lumOff val="5000"/>
                </a:schemeClr>
              </a:solidFill>
              <a:latin typeface="Gurmukhi MN" panose="02020600050405020304" pitchFamily="18" charset="0"/>
              <a:cs typeface="Gurmukhi MN" panose="02020600050405020304" pitchFamily="18" charset="0"/>
            </a:endParaRPr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323850" y="1628800"/>
            <a:ext cx="8496300" cy="4918075"/>
          </a:xfrm>
          <a:prstGeom prst="rect">
            <a:avLst/>
          </a:prstGeom>
          <a:solidFill>
            <a:schemeClr val="bg1"/>
          </a:solidFill>
          <a:ln/>
          <a:extLst/>
        </p:spPr>
        <p:txBody>
          <a:bodyPr lIns="90000" tIns="46800" rIns="90000" bIns="46800"/>
          <a:lstStyle/>
          <a:p>
            <a:pPr marL="609600" indent="-590550" algn="ctr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endParaRPr lang="it-IT" altLang="it-IT" sz="2400" dirty="0">
              <a:latin typeface="Times New Roman" panose="02020603050405020304" pitchFamily="18" charset="0"/>
            </a:endParaRPr>
          </a:p>
          <a:p>
            <a:pPr marL="609600" indent="-590550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r>
              <a:rPr lang="it-IT" altLang="it-IT" sz="2400" dirty="0">
                <a:latin typeface="Times New Roman" panose="02020603050405020304" pitchFamily="18" charset="0"/>
              </a:rPr>
              <a:t>	</a:t>
            </a:r>
          </a:p>
          <a:p>
            <a:pPr marL="609600" indent="-590550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r>
              <a:rPr lang="it-IT" altLang="it-IT" sz="2400" dirty="0">
                <a:latin typeface="Times New Roman" panose="02020603050405020304" pitchFamily="18" charset="0"/>
              </a:rPr>
              <a:t>	</a:t>
            </a:r>
            <a:r>
              <a:rPr lang="it-IT" altLang="it-IT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- TERMORECETTORI (o recettori termosensibili, caldo/freddo);</a:t>
            </a:r>
          </a:p>
          <a:p>
            <a:pPr marL="609600" indent="-590550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endParaRPr lang="it-IT" altLang="it-IT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</a:endParaRPr>
          </a:p>
          <a:p>
            <a:pPr marL="609600" indent="-590550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r>
              <a:rPr lang="it-IT" altLang="it-IT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	</a:t>
            </a:r>
            <a:r>
              <a:rPr lang="it-IT" altLang="it-IT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-NOCICETTORI (dolore) sensibili  a deformazioni meccaniche, caldo e freddo intensi, esposizione a sostanze chimiche irritanti, mediatori chimici del dolore (es. istamina). Tra questi, anche i RECETTORI sensibili al </a:t>
            </a:r>
            <a:r>
              <a:rPr lang="it-IT" altLang="it-IT" sz="24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  <a:cs typeface="Arabic Transparent" panose="020B0604020202020204" pitchFamily="34" charset="0"/>
              </a:rPr>
              <a:t>PRURITO</a:t>
            </a:r>
            <a:r>
              <a:rPr lang="it-IT" altLang="it-IT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.</a:t>
            </a:r>
          </a:p>
          <a:p>
            <a:pPr marL="609600" indent="-590550" algn="ctr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endParaRPr lang="it-IT" altLang="it-IT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</a:endParaRPr>
          </a:p>
          <a:p>
            <a:pPr marL="609600" indent="-590550" algn="ctr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endParaRPr lang="it-IT" altLang="it-IT" sz="2400" dirty="0">
              <a:latin typeface="Times New Roman" panose="02020603050405020304" pitchFamily="18" charset="0"/>
            </a:endParaRPr>
          </a:p>
          <a:p>
            <a:pPr marL="609600" indent="-590550" algn="ctr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endParaRPr lang="it-IT" altLang="it-IT" sz="2400" dirty="0">
              <a:latin typeface="Times New Roman" panose="02020603050405020304" pitchFamily="18" charset="0"/>
            </a:endParaRPr>
          </a:p>
          <a:p>
            <a:pPr marL="609600" indent="-590550" algn="ctr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endParaRPr lang="it-IT" altLang="it-IT" sz="24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Grp="1" noChangeArrowheads="1"/>
          </p:cNvSpPr>
          <p:nvPr>
            <p:ph type="subTitle"/>
          </p:nvPr>
        </p:nvSpPr>
        <p:spPr>
          <a:xfrm>
            <a:off x="641350" y="1219200"/>
            <a:ext cx="8107363" cy="5453063"/>
          </a:xfrm>
          <a:solidFill>
            <a:schemeClr val="bg1">
              <a:lumMod val="95000"/>
            </a:schemeClr>
          </a:solidFill>
          <a:ln/>
        </p:spPr>
        <p:txBody>
          <a:bodyPr lIns="90000" tIns="46800" rIns="90000" bIns="46800" anchor="t"/>
          <a:lstStyle/>
          <a:p>
            <a:pPr marL="609600" indent="-590550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endParaRPr lang="it-IT" altLang="it-IT" sz="2400" b="0" i="0" dirty="0">
              <a:latin typeface="Times New Roman" panose="02020603050405020304" pitchFamily="18" charset="0"/>
            </a:endParaRPr>
          </a:p>
          <a:p>
            <a:pPr marL="609600" indent="-590550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r>
              <a:rPr lang="it-IT" altLang="it-IT" sz="2800" i="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RECETTORI </a:t>
            </a:r>
            <a:r>
              <a:rPr lang="it-IT" altLang="it-IT" sz="2800" i="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FOLLICOLARI</a:t>
            </a:r>
            <a:r>
              <a:rPr lang="it-IT" altLang="it-IT" sz="2400" i="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</a:t>
            </a:r>
            <a:r>
              <a:rPr lang="it-IT" altLang="it-IT" sz="2800" i="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(PILIFERI)</a:t>
            </a:r>
          </a:p>
          <a:p>
            <a:pPr marL="609600" indent="-590550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r>
              <a:rPr lang="it-IT" altLang="it-IT" sz="2400" i="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posti sulla radice del pelo;</a:t>
            </a:r>
          </a:p>
          <a:p>
            <a:pPr marL="609600" indent="-590550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r>
              <a:rPr lang="it-IT" altLang="it-IT" sz="2400" i="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presentano adattamento rapido;</a:t>
            </a:r>
          </a:p>
          <a:p>
            <a:pPr marL="609600" indent="-590550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r>
              <a:rPr lang="it-IT" altLang="it-IT" sz="2400" i="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vengono attivati solo quando </a:t>
            </a:r>
            <a:r>
              <a:rPr lang="it-IT" altLang="it-IT" sz="2400" i="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IL PELO VIENE PIEGATO</a:t>
            </a:r>
            <a:r>
              <a:rPr lang="it-IT" altLang="it-IT" sz="2400" i="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.</a:t>
            </a:r>
          </a:p>
          <a:p>
            <a:pPr marL="609600" indent="-590550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endParaRPr lang="it-IT" altLang="it-IT" sz="2400" i="0" dirty="0">
              <a:solidFill>
                <a:schemeClr val="tx1">
                  <a:lumMod val="95000"/>
                  <a:lumOff val="5000"/>
                </a:schemeClr>
              </a:solidFill>
              <a:latin typeface="Chalkboard SE" panose="03050602040202020205" pitchFamily="66" charset="77"/>
            </a:endParaRPr>
          </a:p>
          <a:p>
            <a:pPr marL="609600" indent="-590550"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r>
              <a:rPr lang="it-IT" altLang="it-IT" sz="2800" i="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RECETTORI DI MERKEL</a:t>
            </a:r>
          </a:p>
          <a:p>
            <a:pPr marL="609600" indent="-590550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r>
              <a:rPr lang="it-IT" altLang="it-IT" sz="2400" i="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posti a contatto con lo strato basale dell’epitelio;</a:t>
            </a:r>
          </a:p>
          <a:p>
            <a:pPr marL="609600" indent="-590550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r>
              <a:rPr lang="it-IT" altLang="it-IT" sz="2400" i="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presentano adattamento lento; </a:t>
            </a:r>
          </a:p>
          <a:p>
            <a:pPr marL="609600" indent="-590550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r>
              <a:rPr lang="it-IT" altLang="it-IT" sz="2400" i="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vengono attivati da </a:t>
            </a:r>
            <a:r>
              <a:rPr lang="it-IT" altLang="it-IT" sz="2400" i="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PRESSIONE CONTINUA</a:t>
            </a:r>
            <a:r>
              <a:rPr lang="it-IT" altLang="it-IT" sz="2400" i="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.</a:t>
            </a:r>
          </a:p>
          <a:p>
            <a:pPr marL="609600" indent="-590550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endParaRPr lang="it-IT" altLang="it-IT" sz="2400" i="0" dirty="0">
              <a:latin typeface="Copperplate Gothic Bold" panose="020E0705020206020404" pitchFamily="34" charset="77"/>
            </a:endParaRPr>
          </a:p>
          <a:p>
            <a:pPr marL="609600" indent="-590550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endParaRPr lang="it-IT" altLang="it-IT" sz="2400" b="0" i="0" dirty="0">
              <a:latin typeface="Times New Roman" panose="02020603050405020304" pitchFamily="18" charset="0"/>
            </a:endParaRPr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-10181" y="188640"/>
            <a:ext cx="9159081" cy="1238491"/>
          </a:xfrm>
          <a:prstGeom prst="rect">
            <a:avLst/>
          </a:prstGeom>
          <a:solidFill>
            <a:schemeClr val="bg1"/>
          </a:solidFill>
          <a:ln/>
          <a:extLst/>
        </p:spPr>
        <p:txBody>
          <a:bodyPr anchor="ctr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TERMINAZIONI NERVOSE FOLLICOLARI </a:t>
            </a:r>
            <a:b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</a:b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E </a:t>
            </a:r>
            <a:b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</a:b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DI MERKEL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-108520" y="48453"/>
            <a:ext cx="9232631" cy="1143000"/>
          </a:xfrm>
          <a:ln/>
        </p:spPr>
        <p:txBody>
          <a:bodyPr lIns="90000" tIns="46800" rIns="90000" bIns="46800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CUTE: CARATTERISTICHE </a:t>
            </a:r>
            <a:br>
              <a:rPr lang="it-IT" altLang="it-IT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</a:br>
            <a:r>
              <a:rPr lang="it-IT" altLang="it-IT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ANATOMO-MACROSCOPICHE (1)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610600" cy="5410200"/>
          </a:xfrm>
          <a:ln/>
        </p:spPr>
        <p:txBody>
          <a:bodyPr lIns="90000" tIns="46800" rIns="90000" bIns="46800"/>
          <a:lstStyle/>
          <a:p>
            <a:pPr marL="328613" indent="-328613" hangingPunct="1">
              <a:lnSpc>
                <a:spcPct val="80000"/>
              </a:lnSpc>
              <a:spcBef>
                <a:spcPts val="700"/>
              </a:spcBef>
              <a:buClr>
                <a:srgbClr val="99CC00"/>
              </a:buClr>
              <a:buFont typeface="Arial Black" panose="020B0A040201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Organo PIU’ ESTESO e PIU’ PESANTE</a:t>
            </a:r>
          </a:p>
          <a:p>
            <a:pPr marL="328613" indent="-328613" hangingPunct="1">
              <a:lnSpc>
                <a:spcPct val="80000"/>
              </a:lnSpc>
              <a:spcBef>
                <a:spcPts val="700"/>
              </a:spcBef>
              <a:buClr>
                <a:srgbClr val="99CC00"/>
              </a:buClr>
              <a:buFont typeface="Arial Black" panose="020B0A040201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Superficie di circa 2 metri quadrati</a:t>
            </a:r>
          </a:p>
          <a:p>
            <a:pPr marL="328613" indent="-328613" hangingPunct="1">
              <a:lnSpc>
                <a:spcPct val="80000"/>
              </a:lnSpc>
              <a:spcBef>
                <a:spcPts val="700"/>
              </a:spcBef>
              <a:buClr>
                <a:srgbClr val="99CC00"/>
              </a:buClr>
              <a:buFont typeface="Arial Black" panose="020B0A040201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Peso sui 15 Kg</a:t>
            </a:r>
          </a:p>
          <a:p>
            <a:pPr marL="328613" indent="-328613" hangingPunct="1">
              <a:lnSpc>
                <a:spcPct val="80000"/>
              </a:lnSpc>
              <a:spcBef>
                <a:spcPts val="700"/>
              </a:spcBef>
              <a:buClr>
                <a:srgbClr val="99CC00"/>
              </a:buClr>
              <a:buFont typeface="Arial Black" panose="020B0A040201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SPESSORE VARIABILE a seconda di differenti PARAMETRI ANATOMO-TOPOGRAFICI e FUNZIONALI (da 0.5 a 4 mm)</a:t>
            </a:r>
          </a:p>
          <a:p>
            <a:pPr marL="328613" indent="-328613" hangingPunct="1">
              <a:lnSpc>
                <a:spcPct val="80000"/>
              </a:lnSpc>
              <a:spcBef>
                <a:spcPts val="700"/>
              </a:spcBef>
              <a:buClr>
                <a:srgbClr val="99CC00"/>
              </a:buClr>
              <a:buFont typeface="Arial Black" panose="020B0A040201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Presenta una certa MOBILITA’ rispetto ai piani tissutali sottostanti</a:t>
            </a:r>
          </a:p>
          <a:p>
            <a:pPr marL="328613" indent="-328613" hangingPunct="1">
              <a:lnSpc>
                <a:spcPct val="80000"/>
              </a:lnSpc>
              <a:spcBef>
                <a:spcPts val="700"/>
              </a:spcBef>
              <a:buClr>
                <a:srgbClr val="99CC00"/>
              </a:buClr>
              <a:buFont typeface="Arial Black" panose="020B0A040201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COLORE VARIABILE in relazione alla:</a:t>
            </a:r>
          </a:p>
          <a:p>
            <a:pPr marL="328613" indent="-314325" hangingPunct="1">
              <a:lnSpc>
                <a:spcPct val="8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    - RAZZA e CONTENUTO di CAROTENE</a:t>
            </a:r>
          </a:p>
          <a:p>
            <a:pPr marL="328613" indent="-314325" hangingPunct="1">
              <a:lnSpc>
                <a:spcPct val="8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    - GRADO DI OSSIGENAZIONE</a:t>
            </a:r>
          </a:p>
          <a:p>
            <a:pPr marL="328613" indent="-314325" hangingPunct="1">
              <a:lnSpc>
                <a:spcPct val="8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    - DIFFERENTI REGIONI CORPOREE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 noGrp="1" noChangeArrowheads="1"/>
          </p:cNvSpPr>
          <p:nvPr>
            <p:ph type="subTitle"/>
          </p:nvPr>
        </p:nvSpPr>
        <p:spPr>
          <a:xfrm>
            <a:off x="269875" y="1484784"/>
            <a:ext cx="8604250" cy="3340100"/>
          </a:xfrm>
          <a:ln/>
        </p:spPr>
        <p:txBody>
          <a:bodyPr lIns="90000" tIns="46800" rIns="90000" bIns="46800" anchor="t"/>
          <a:lstStyle/>
          <a:p>
            <a:pPr marL="609600" indent="-590550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endParaRPr lang="it-IT" altLang="it-IT" sz="2000" dirty="0">
              <a:latin typeface="Times New Roman" panose="02020603050405020304" pitchFamily="18" charset="0"/>
            </a:endParaRPr>
          </a:p>
          <a:p>
            <a:pPr marL="609600" indent="-590550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r>
              <a:rPr lang="it-IT" altLang="it-IT" sz="2800" b="0" i="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- CORPUSCOLI DI </a:t>
            </a:r>
            <a:r>
              <a:rPr lang="it-IT" altLang="it-IT" sz="2800" b="0" i="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MEISSNER</a:t>
            </a:r>
            <a:r>
              <a:rPr lang="it-IT" altLang="it-IT" sz="2800" b="0" i="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, agiscono come </a:t>
            </a:r>
            <a:r>
              <a:rPr lang="it-IT" altLang="it-IT" sz="2800" b="0" i="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PRESSOCETTORI (Pressione Non Continua)</a:t>
            </a:r>
            <a:r>
              <a:rPr lang="it-IT" altLang="it-IT" sz="2800" b="0" i="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;</a:t>
            </a:r>
          </a:p>
          <a:p>
            <a:pPr marL="609600" indent="-590550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endParaRPr lang="it-IT" altLang="it-IT" sz="2800" b="0" i="0" dirty="0">
              <a:solidFill>
                <a:schemeClr val="tx1">
                  <a:lumMod val="95000"/>
                  <a:lumOff val="5000"/>
                </a:schemeClr>
              </a:solidFill>
              <a:latin typeface="Copperplate Gothic Bold" panose="020E0705020206020404" pitchFamily="34" charset="77"/>
            </a:endParaRPr>
          </a:p>
          <a:p>
            <a:pPr marL="609600" indent="-590550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r>
              <a:rPr lang="it-IT" altLang="it-IT" sz="2800" i="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-TERMINAZIONI DI </a:t>
            </a:r>
            <a:r>
              <a:rPr lang="it-IT" altLang="it-IT" sz="2800" i="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RUFFINI</a:t>
            </a:r>
            <a:r>
              <a:rPr lang="it-IT" altLang="it-IT" sz="2800" b="0" i="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, sono sensibili allo </a:t>
            </a:r>
            <a:r>
              <a:rPr lang="it-IT" altLang="it-IT" sz="2800" i="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SFREGAMENTO</a:t>
            </a:r>
            <a:r>
              <a:rPr lang="it-IT" altLang="it-IT" sz="2800" b="0" i="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;</a:t>
            </a:r>
          </a:p>
          <a:p>
            <a:pPr marL="609600" indent="-590550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endParaRPr lang="it-IT" altLang="it-IT" sz="2800" b="0" i="0" dirty="0">
              <a:solidFill>
                <a:schemeClr val="tx1">
                  <a:lumMod val="95000"/>
                  <a:lumOff val="5000"/>
                </a:schemeClr>
              </a:solidFill>
              <a:latin typeface="Chalkboard SE" panose="03050602040202020205" pitchFamily="66" charset="77"/>
            </a:endParaRPr>
          </a:p>
          <a:p>
            <a:pPr marL="609600" indent="-590550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r>
              <a:rPr lang="it-IT" altLang="it-IT" sz="2400" i="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-CORPUSCOLI DI </a:t>
            </a:r>
            <a:r>
              <a:rPr lang="it-IT" altLang="it-IT" sz="2400" i="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PACINI</a:t>
            </a:r>
            <a:r>
              <a:rPr lang="it-IT" altLang="it-IT" sz="2400" b="0" i="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, sono sensibili alla </a:t>
            </a:r>
            <a:r>
              <a:rPr lang="it-IT" altLang="it-IT" sz="2400" b="0" i="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VIBRAZIONE</a:t>
            </a:r>
            <a:r>
              <a:rPr lang="it-IT" altLang="it-IT" sz="2400" b="0" i="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 </a:t>
            </a:r>
          </a:p>
          <a:p>
            <a:pPr marL="609600" indent="-590550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r>
              <a:rPr lang="it-IT" altLang="it-IT" sz="2400" b="0" i="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(recettori di eventi durante la manipolazione di un oggetto).</a:t>
            </a:r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-36513"/>
            <a:ext cx="9144000" cy="17383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TERMINAZIONI NERVOSE CAPSULATE </a:t>
            </a:r>
            <a:br>
              <a:rPr lang="it-IT" altLang="it-IT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</a:br>
            <a:r>
              <a:rPr lang="it-IT" altLang="it-IT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O </a:t>
            </a:r>
            <a:br>
              <a:rPr lang="it-IT" altLang="it-IT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</a:br>
            <a:r>
              <a:rPr lang="it-IT" altLang="it-IT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CORPUSCOLATE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1"/>
          <p:cNvPicPr>
            <a:picLocks noChangeAspect="1" noChangeArrowheads="1"/>
          </p:cNvPicPr>
          <p:nvPr/>
        </p:nvPicPr>
        <p:blipFill>
          <a:blip r:embed="rId3">
            <a:lum contrast="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450" y="0"/>
            <a:ext cx="6191250" cy="5942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contrast="18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1042988" y="5903913"/>
            <a:ext cx="1763712" cy="175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it-IT" altLang="it-IT" sz="1800" b="1"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Meissner Pressione</a:t>
            </a:r>
          </a:p>
          <a:p>
            <a:pPr algn="ctr">
              <a:buClrTx/>
              <a:buFontTx/>
              <a:buNone/>
            </a:pPr>
            <a:r>
              <a:rPr lang="it-IT" altLang="it-IT" sz="1800" b="1"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NON Continua</a:t>
            </a:r>
          </a:p>
          <a:p>
            <a:pPr algn="ctr">
              <a:spcBef>
                <a:spcPts val="1125"/>
              </a:spcBef>
              <a:buClrTx/>
              <a:buFontTx/>
              <a:buNone/>
            </a:pPr>
            <a:endParaRPr lang="it-IT" altLang="it-IT" sz="1800" b="1">
              <a:solidFill>
                <a:srgbClr val="FFFFFF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algn="ctr">
              <a:spcBef>
                <a:spcPts val="1125"/>
              </a:spcBef>
              <a:buClrTx/>
              <a:buFontTx/>
              <a:buNone/>
            </a:pPr>
            <a:endParaRPr lang="it-IT" altLang="it-IT" sz="1800" b="1">
              <a:solidFill>
                <a:srgbClr val="FFFFFF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3203575" y="5949950"/>
            <a:ext cx="2089150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ts val="1125"/>
              </a:spcBef>
              <a:buClrTx/>
              <a:buFontTx/>
              <a:buNone/>
            </a:pPr>
            <a:r>
              <a:rPr lang="it-IT" altLang="it-IT" sz="1800" b="1">
                <a:solidFill>
                  <a:srgbClr val="FFFF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Ruffini Sfregamento</a:t>
            </a:r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5508625" y="5949950"/>
            <a:ext cx="1944688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ts val="1125"/>
              </a:spcBef>
              <a:buClrTx/>
              <a:buFontTx/>
              <a:buNone/>
            </a:pPr>
            <a:r>
              <a:rPr lang="it-IT" altLang="it-IT" sz="1800" b="1">
                <a:solidFill>
                  <a:srgbClr val="3DEB3D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Pacini Vibrazione</a:t>
            </a:r>
          </a:p>
        </p:txBody>
      </p:sp>
      <p:sp>
        <p:nvSpPr>
          <p:cNvPr id="49157" name="Line 5"/>
          <p:cNvSpPr>
            <a:spLocks noChangeShapeType="1"/>
          </p:cNvSpPr>
          <p:nvPr/>
        </p:nvSpPr>
        <p:spPr bwMode="auto">
          <a:xfrm flipV="1">
            <a:off x="2268538" y="1182688"/>
            <a:ext cx="2808287" cy="355600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9158" name="Line 6"/>
          <p:cNvSpPr>
            <a:spLocks noChangeShapeType="1"/>
          </p:cNvSpPr>
          <p:nvPr/>
        </p:nvSpPr>
        <p:spPr bwMode="auto">
          <a:xfrm flipV="1">
            <a:off x="4500563" y="2119313"/>
            <a:ext cx="1223962" cy="2403475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9159" name="Line 7"/>
          <p:cNvSpPr>
            <a:spLocks noChangeShapeType="1"/>
          </p:cNvSpPr>
          <p:nvPr/>
        </p:nvSpPr>
        <p:spPr bwMode="auto">
          <a:xfrm flipV="1">
            <a:off x="6227763" y="3127375"/>
            <a:ext cx="1587" cy="1468438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534400" cy="1143000"/>
          </a:xfrm>
          <a:ln/>
        </p:spPr>
        <p:txBody>
          <a:bodyPr lIns="90000" tIns="46800" rIns="90000" bIns="46800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CUTE: CARATTERISTICHE ANATOMO-MACROSCOPICHE (2)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8610600" cy="5181600"/>
          </a:xfrm>
          <a:ln/>
        </p:spPr>
        <p:txBody>
          <a:bodyPr lIns="90000" tIns="46800" rIns="90000" bIns="46800"/>
          <a:lstStyle/>
          <a:p>
            <a:pPr marL="328613" indent="-328613" hangingPunct="1">
              <a:lnSpc>
                <a:spcPct val="100000"/>
              </a:lnSpc>
              <a:spcBef>
                <a:spcPts val="700"/>
              </a:spcBef>
              <a:buClr>
                <a:srgbClr val="99CC00"/>
              </a:buClr>
              <a:buFont typeface="Arial Black" panose="020B0A040201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Prevalentemente LISCIA ma presenta DEPRESSIONI e RILIEVI :</a:t>
            </a:r>
          </a:p>
          <a:p>
            <a:pPr marL="328613" indent="-314325"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  - DEPRESSIONI PUNTIFORMI all’     </a:t>
            </a:r>
          </a:p>
          <a:p>
            <a:pPr marL="328613" indent="-314325"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    emergenza dei PELI</a:t>
            </a:r>
          </a:p>
          <a:p>
            <a:pPr marL="328613" indent="-314325"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  - SOLCHI SUPERFICIALI</a:t>
            </a:r>
          </a:p>
          <a:p>
            <a:pPr marL="328613" indent="-314325"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  - SOLCHI PROFONDI</a:t>
            </a:r>
          </a:p>
          <a:p>
            <a:pPr marL="328613" indent="-314325"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  - CRESTE («impronte digitali»)</a:t>
            </a:r>
          </a:p>
          <a:p>
            <a:pPr marL="328613" indent="-314325"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  - PIEGHE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5400" y="0"/>
            <a:ext cx="6624638" cy="676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2092" t="4115" r="2357" b="13126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228600" y="-171400"/>
            <a:ext cx="8915400" cy="1143000"/>
          </a:xfrm>
          <a:ln/>
        </p:spPr>
        <p:txBody>
          <a:bodyPr lIns="90000" tIns="46800" rIns="90000" bIns="46800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STRUTTURA  DELLA  CUTE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692696"/>
            <a:ext cx="8519864" cy="5181600"/>
          </a:xfrm>
          <a:ln/>
        </p:spPr>
        <p:txBody>
          <a:bodyPr lIns="90000" tIns="46800" rIns="90000" bIns="46800"/>
          <a:lstStyle/>
          <a:p>
            <a:pPr marL="328613" indent="-328613" hangingPunct="1">
              <a:lnSpc>
                <a:spcPct val="100000"/>
              </a:lnSpc>
              <a:spcBef>
                <a:spcPts val="700"/>
              </a:spcBef>
              <a:buFont typeface="Arial Black" panose="020B0A040201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Costituita da TRE DIVERSI STRATI, dalla superficie verso la profondità:</a:t>
            </a:r>
          </a:p>
          <a:p>
            <a:pPr marL="328613" indent="-314325"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endParaRPr lang="it-IT" altLang="it-IT" sz="2800" dirty="0">
              <a:solidFill>
                <a:schemeClr val="tx1">
                  <a:lumMod val="95000"/>
                  <a:lumOff val="5000"/>
                </a:schemeClr>
              </a:solidFill>
              <a:latin typeface="Copperplate Gothic Bold" panose="020E0705020206020404" pitchFamily="34" charset="77"/>
            </a:endParaRPr>
          </a:p>
          <a:p>
            <a:pPr marL="328613" indent="-314325"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   - EPIDERMIDE, di origine ECTODERMICA</a:t>
            </a:r>
          </a:p>
          <a:p>
            <a:pPr marL="328613" indent="-314325"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     (Foglietto Embrionale Esterno)</a:t>
            </a:r>
          </a:p>
          <a:p>
            <a:pPr marL="328613" indent="-314325"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endParaRPr lang="it-IT" altLang="it-IT" sz="2800" dirty="0">
              <a:solidFill>
                <a:schemeClr val="tx1">
                  <a:lumMod val="95000"/>
                  <a:lumOff val="5000"/>
                </a:schemeClr>
              </a:solidFill>
              <a:latin typeface="Copperplate Gothic Bold" panose="020E0705020206020404" pitchFamily="34" charset="77"/>
            </a:endParaRPr>
          </a:p>
          <a:p>
            <a:pPr marL="328613" indent="-314325"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   - DERMA, di origine MESODERMICA</a:t>
            </a:r>
          </a:p>
          <a:p>
            <a:pPr marL="328613" indent="-314325"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     (Foglietto Embrionale Intermedio)</a:t>
            </a:r>
          </a:p>
          <a:p>
            <a:pPr marL="328613" indent="-314325"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endParaRPr lang="it-IT" altLang="it-IT" sz="2800" dirty="0">
              <a:solidFill>
                <a:schemeClr val="tx1">
                  <a:lumMod val="95000"/>
                  <a:lumOff val="5000"/>
                </a:schemeClr>
              </a:solidFill>
              <a:latin typeface="Copperplate Gothic Bold" panose="020E0705020206020404" pitchFamily="34" charset="77"/>
            </a:endParaRPr>
          </a:p>
          <a:p>
            <a:pPr marL="328613" indent="-314325"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   - IPODERMA, pure di origine </a:t>
            </a:r>
          </a:p>
          <a:p>
            <a:pPr marL="328613" indent="-314325"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     MESODERMICA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xfrm>
            <a:off x="179388" y="53975"/>
            <a:ext cx="8704262" cy="1143000"/>
          </a:xfrm>
          <a:ln/>
        </p:spPr>
        <p:txBody>
          <a:bodyPr lIns="90000" tIns="46800" rIns="90000" bIns="46800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CUTE «SOTTILE» e CUTE «SPESSA»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1125538"/>
            <a:ext cx="8713787" cy="559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1403350" y="6237288"/>
            <a:ext cx="3006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it-IT" altLang="it-IT" sz="1600">
                <a:solidFill>
                  <a:srgbClr val="009999"/>
                </a:solidFill>
                <a:latin typeface="Arial Black" panose="020B0A04020102020204" pitchFamily="34" charset="0"/>
              </a:rPr>
              <a:t>CUTE cosiddetta </a:t>
            </a:r>
            <a:r>
              <a:rPr lang="it-IT" altLang="it-IT" sz="1600" i="1">
                <a:solidFill>
                  <a:srgbClr val="009999"/>
                </a:solidFill>
                <a:latin typeface="Arial Black" panose="020B0A04020102020204" pitchFamily="34" charset="0"/>
              </a:rPr>
              <a:t>SPESSA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5795963" y="1196975"/>
            <a:ext cx="30876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it-IT" altLang="it-IT" sz="1600">
                <a:solidFill>
                  <a:srgbClr val="009999"/>
                </a:solidFill>
                <a:latin typeface="Arial Black" panose="020B0A04020102020204" pitchFamily="34" charset="0"/>
              </a:rPr>
              <a:t>CUTE cosiddetta </a:t>
            </a:r>
            <a:r>
              <a:rPr lang="it-IT" altLang="it-IT" sz="1600" i="1">
                <a:solidFill>
                  <a:srgbClr val="009999"/>
                </a:solidFill>
                <a:latin typeface="Arial Black" panose="020B0A04020102020204" pitchFamily="34" charset="0"/>
              </a:rPr>
              <a:t>SOTTILE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1438"/>
            <a:ext cx="9144000" cy="676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3188" t="6973" r="4195" b="21487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Personalizzati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Arial"/>
        <a:ea typeface=""/>
        <a:cs typeface="Lucida Sans Unicode"/>
      </a:majorFont>
      <a:minorFont>
        <a:latin typeface="Arial"/>
        <a:ea typeface="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6960</TotalTime>
  <Words>765</Words>
  <Application>Microsoft Macintosh PowerPoint</Application>
  <PresentationFormat>Presentazione su schermo (4:3)</PresentationFormat>
  <Paragraphs>142</Paragraphs>
  <Slides>41</Slides>
  <Notes>28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10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41</vt:i4>
      </vt:variant>
    </vt:vector>
  </HeadingPairs>
  <TitlesOfParts>
    <vt:vector size="53" baseType="lpstr">
      <vt:lpstr>Microsoft YaHei</vt:lpstr>
      <vt:lpstr>SimSun</vt:lpstr>
      <vt:lpstr>Arabic Transparent</vt:lpstr>
      <vt:lpstr>Arial</vt:lpstr>
      <vt:lpstr>Arial Black</vt:lpstr>
      <vt:lpstr>Chalkboard SE</vt:lpstr>
      <vt:lpstr>Copperplate Gothic Bold</vt:lpstr>
      <vt:lpstr>Gurmukhi MN</vt:lpstr>
      <vt:lpstr>Lucida Sans Unicode</vt:lpstr>
      <vt:lpstr>Times New Roman</vt:lpstr>
      <vt:lpstr>Tema di Office</vt:lpstr>
      <vt:lpstr>Tema di Office</vt:lpstr>
      <vt:lpstr>SISTEMA TEGUMENTARIO</vt:lpstr>
      <vt:lpstr>SISTEMA TEGUMENTARIO</vt:lpstr>
      <vt:lpstr>Presentazione standard di PowerPoint</vt:lpstr>
      <vt:lpstr>CUTE: CARATTERISTICHE  ANATOMO-MACROSCOPICHE (1)</vt:lpstr>
      <vt:lpstr>CUTE: CARATTERISTICHE ANATOMO-MACROSCOPICHE (2)</vt:lpstr>
      <vt:lpstr>Presentazione standard di PowerPoint</vt:lpstr>
      <vt:lpstr>STRUTTURA  DELLA  CUTE</vt:lpstr>
      <vt:lpstr>CUTE «SOTTILE» e CUTE «SPESSA»</vt:lpstr>
      <vt:lpstr>Presentazione standard di PowerPoint</vt:lpstr>
      <vt:lpstr>Presentazione standard di PowerPoint</vt:lpstr>
      <vt:lpstr>Presentazione standard di PowerPoint</vt:lpstr>
      <vt:lpstr>EPIDERMIDE</vt:lpstr>
      <vt:lpstr>CITOTIPI  dell’ EPIDERMIDE</vt:lpstr>
      <vt:lpstr>Presentazione standard di PowerPoint</vt:lpstr>
      <vt:lpstr>Presentazione standard di PowerPoint</vt:lpstr>
      <vt:lpstr>Presentazione standard di PowerPoint</vt:lpstr>
      <vt:lpstr>GIUNZIONE DERMOEPIDERMICA  </vt:lpstr>
      <vt:lpstr>SCHEMA DELLA GIUNZIONE  DERMO-EPIDERMICA </vt:lpstr>
      <vt:lpstr>Presentazione standard di PowerPoint</vt:lpstr>
      <vt:lpstr>Presentazione standard di PowerPoint</vt:lpstr>
      <vt:lpstr>DERMA</vt:lpstr>
      <vt:lpstr>EPIDEMIDE e DERMA (Colorazione AZAN)</vt:lpstr>
      <vt:lpstr>DERMA</vt:lpstr>
      <vt:lpstr>Presentazione standard di PowerPoint</vt:lpstr>
      <vt:lpstr>IPODERMA o SOTTOCUTANEO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COINVOLGIMENTO DELLA CUTE NELLE FUNZIONI DEL SISTEMA NERVOSO  RECETTORI NERVOSI CUTANEI</vt:lpstr>
      <vt:lpstr>Presentazione standard di PowerPoint</vt:lpstr>
      <vt:lpstr>Presentazione standard di PowerPoint</vt:lpstr>
      <vt:lpstr>Presentazione standard di PowerPoint</vt:lpstr>
      <vt:lpstr>TERMINAZIONI NERVOSE LIBERE  (o NUDE)</vt:lpstr>
      <vt:lpstr>TERMINAZIONI NERVOSE FOLLICOLARI  E  DI MERKEL</vt:lpstr>
      <vt:lpstr>TERMINAZIONI NERVOSE CAPSULATE  O  CORPUSCOLATE</vt:lpstr>
      <vt:lpstr>Presentazione standard di PowerPoint</vt:lpstr>
    </vt:vector>
  </TitlesOfParts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NERVI TORACICI</dc:title>
  <dc:creator>Vittorio Grill</dc:creator>
  <cp:lastModifiedBy>Utente di Microsoft Office</cp:lastModifiedBy>
  <cp:revision>139</cp:revision>
  <cp:lastPrinted>2020-02-12T17:35:02Z</cp:lastPrinted>
  <dcterms:created xsi:type="dcterms:W3CDTF">2000-11-17T21:13:18Z</dcterms:created>
  <dcterms:modified xsi:type="dcterms:W3CDTF">2021-10-02T14:37:39Z</dcterms:modified>
</cp:coreProperties>
</file>