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44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6DFF08F-DC6B-4601-B491-B0F83F6DD2DA}" type="datetimeFigureOut">
              <a:rPr lang="en-US" smtClean="0"/>
              <a:t>10/19/2021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smtClean="0"/>
              <a:t>‹N›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37938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10/19/2021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43729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10/19/2021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45958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10/19/2021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52877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10/19/2021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362446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10/19/2021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38728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10/19/2021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111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10/19/2021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5761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10/19/2021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98907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10/19/2021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32100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10/19/2021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4001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96DFF08F-DC6B-4601-B491-B0F83F6DD2DA}" type="datetimeFigureOut">
              <a:rPr lang="en-US" smtClean="0"/>
              <a:pPr/>
              <a:t>10/19/2021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61315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211580" y="1796776"/>
            <a:ext cx="9966960" cy="1924324"/>
          </a:xfrm>
        </p:spPr>
        <p:txBody>
          <a:bodyPr>
            <a:normAutofit fontScale="90000"/>
          </a:bodyPr>
          <a:lstStyle/>
          <a:p>
            <a:pPr algn="r"/>
            <a:r>
              <a:rPr lang="it-IT" sz="8800" dirty="0" smtClean="0">
                <a:solidFill>
                  <a:schemeClr val="accent6"/>
                </a:solidFill>
              </a:rPr>
              <a:t/>
            </a:r>
            <a:br>
              <a:rPr lang="it-IT" sz="8800" dirty="0" smtClean="0">
                <a:solidFill>
                  <a:schemeClr val="accent6"/>
                </a:solidFill>
              </a:rPr>
            </a:br>
            <a:r>
              <a:rPr lang="it-IT" sz="8800" dirty="0" smtClean="0">
                <a:solidFill>
                  <a:schemeClr val="accent6"/>
                </a:solidFill>
              </a:rPr>
              <a:t/>
            </a:r>
            <a:br>
              <a:rPr lang="it-IT" sz="8800" dirty="0" smtClean="0">
                <a:solidFill>
                  <a:schemeClr val="accent6"/>
                </a:solidFill>
              </a:rPr>
            </a:br>
            <a:r>
              <a:rPr lang="it-IT" sz="8800" dirty="0">
                <a:solidFill>
                  <a:schemeClr val="accent6"/>
                </a:solidFill>
              </a:rPr>
              <a:t/>
            </a:r>
            <a:br>
              <a:rPr lang="it-IT" sz="8800" dirty="0">
                <a:solidFill>
                  <a:schemeClr val="accent6"/>
                </a:solidFill>
              </a:rPr>
            </a:br>
            <a:r>
              <a:rPr lang="it-IT" sz="8800" dirty="0" smtClean="0">
                <a:solidFill>
                  <a:schemeClr val="accent6"/>
                </a:solidFill>
              </a:rPr>
              <a:t/>
            </a:r>
            <a:br>
              <a:rPr lang="it-IT" sz="8800" dirty="0" smtClean="0">
                <a:solidFill>
                  <a:schemeClr val="accent6"/>
                </a:solidFill>
              </a:rPr>
            </a:br>
            <a:r>
              <a:rPr lang="it-IT" dirty="0">
                <a:solidFill>
                  <a:schemeClr val="accent2"/>
                </a:solidFill>
              </a:rPr>
              <a:t/>
            </a:r>
            <a:br>
              <a:rPr lang="it-IT" dirty="0">
                <a:solidFill>
                  <a:schemeClr val="accent2"/>
                </a:solidFill>
              </a:rPr>
            </a:br>
            <a:r>
              <a:rPr lang="it-IT" sz="4400" dirty="0" err="1" smtClean="0">
                <a:solidFill>
                  <a:schemeClr val="accent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University</a:t>
            </a:r>
            <a:r>
              <a:rPr lang="it-IT" sz="4400" dirty="0" smtClean="0">
                <a:solidFill>
                  <a:schemeClr val="accent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of </a:t>
            </a:r>
            <a:r>
              <a:rPr lang="it-IT" sz="4400" dirty="0" err="1" smtClean="0">
                <a:solidFill>
                  <a:schemeClr val="accent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trieste</a:t>
            </a:r>
            <a:r>
              <a:rPr lang="it-IT" sz="4400" dirty="0" smtClean="0">
                <a:solidFill>
                  <a:schemeClr val="accent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it-IT" sz="4400" dirty="0" smtClean="0">
                <a:solidFill>
                  <a:schemeClr val="accent6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it-IT" sz="3600" dirty="0" err="1" smtClean="0">
                <a:solidFill>
                  <a:schemeClr val="accent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department</a:t>
            </a:r>
            <a:r>
              <a:rPr lang="it-IT" sz="3600" dirty="0" smtClean="0">
                <a:solidFill>
                  <a:schemeClr val="accent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of </a:t>
            </a:r>
            <a:r>
              <a:rPr lang="it-IT" sz="3600" dirty="0" err="1" smtClean="0">
                <a:solidFill>
                  <a:schemeClr val="accent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political</a:t>
            </a:r>
            <a:r>
              <a:rPr lang="it-IT" sz="3600" dirty="0" smtClean="0">
                <a:solidFill>
                  <a:schemeClr val="accent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&amp; social </a:t>
            </a:r>
            <a:r>
              <a:rPr lang="it-IT" sz="3600" dirty="0" err="1" smtClean="0">
                <a:solidFill>
                  <a:schemeClr val="accent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sciences</a:t>
            </a:r>
            <a:endParaRPr lang="it-IT" sz="3600" dirty="0">
              <a:solidFill>
                <a:schemeClr val="accent6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709530" y="4165600"/>
            <a:ext cx="8767860" cy="1866900"/>
          </a:xfrm>
        </p:spPr>
        <p:txBody>
          <a:bodyPr>
            <a:normAutofit/>
          </a:bodyPr>
          <a:lstStyle/>
          <a:p>
            <a:pPr algn="r"/>
            <a:r>
              <a:rPr lang="en-US" sz="2400" b="1" i="1" dirty="0">
                <a:solidFill>
                  <a:schemeClr val="accent6"/>
                </a:solidFill>
              </a:rPr>
              <a:t>INTERNATIONAL RELATIONS AND POLITICAL </a:t>
            </a:r>
            <a:br>
              <a:rPr lang="en-US" sz="2400" b="1" i="1" dirty="0">
                <a:solidFill>
                  <a:schemeClr val="accent6"/>
                </a:solidFill>
              </a:rPr>
            </a:br>
            <a:r>
              <a:rPr lang="en-US" sz="2400" b="1" i="1" dirty="0">
                <a:solidFill>
                  <a:schemeClr val="accent6"/>
                </a:solidFill>
              </a:rPr>
              <a:t>DEVELOPMENT IN AFRICA</a:t>
            </a:r>
            <a:br>
              <a:rPr lang="en-US" sz="2400" b="1" i="1" dirty="0">
                <a:solidFill>
                  <a:schemeClr val="accent6"/>
                </a:solidFill>
              </a:rPr>
            </a:br>
            <a:r>
              <a:rPr lang="it-IT" sz="2400" i="1" dirty="0" err="1">
                <a:solidFill>
                  <a:schemeClr val="accent6"/>
                </a:solidFill>
              </a:rPr>
              <a:t>Academic</a:t>
            </a:r>
            <a:r>
              <a:rPr lang="it-IT" sz="2400" i="1" dirty="0">
                <a:solidFill>
                  <a:schemeClr val="accent6"/>
                </a:solidFill>
              </a:rPr>
              <a:t> </a:t>
            </a:r>
            <a:r>
              <a:rPr lang="it-IT" sz="2400" i="1" dirty="0" err="1">
                <a:solidFill>
                  <a:schemeClr val="accent6"/>
                </a:solidFill>
              </a:rPr>
              <a:t>year</a:t>
            </a:r>
            <a:r>
              <a:rPr lang="it-IT" sz="2400" i="1" dirty="0">
                <a:solidFill>
                  <a:schemeClr val="accent6"/>
                </a:solidFill>
              </a:rPr>
              <a:t> 2016-17</a:t>
            </a:r>
            <a:br>
              <a:rPr lang="it-IT" sz="2400" i="1" dirty="0">
                <a:solidFill>
                  <a:schemeClr val="accent6"/>
                </a:solidFill>
              </a:rPr>
            </a:br>
            <a:r>
              <a:rPr lang="it-IT" sz="2400" i="1" dirty="0" err="1">
                <a:solidFill>
                  <a:schemeClr val="accent6"/>
                </a:solidFill>
              </a:rPr>
              <a:t>Lesson</a:t>
            </a:r>
            <a:r>
              <a:rPr lang="it-IT" sz="2400" i="1" dirty="0">
                <a:solidFill>
                  <a:schemeClr val="accent6"/>
                </a:solidFill>
              </a:rPr>
              <a:t> </a:t>
            </a:r>
            <a:r>
              <a:rPr lang="it-IT" sz="2400" i="1" dirty="0" err="1" smtClean="0">
                <a:solidFill>
                  <a:schemeClr val="accent6"/>
                </a:solidFill>
              </a:rPr>
              <a:t>three</a:t>
            </a:r>
            <a:r>
              <a:rPr lang="it-IT" sz="2400" i="1" dirty="0" smtClean="0">
                <a:solidFill>
                  <a:schemeClr val="accent6"/>
                </a:solidFill>
              </a:rPr>
              <a:t>: </a:t>
            </a:r>
            <a:r>
              <a:rPr lang="it-IT" sz="2400" i="1" dirty="0" err="1" smtClean="0">
                <a:solidFill>
                  <a:schemeClr val="accent6"/>
                </a:solidFill>
              </a:rPr>
              <a:t>nationalism</a:t>
            </a:r>
            <a:r>
              <a:rPr lang="it-IT" sz="2400" i="1" dirty="0" smtClean="0">
                <a:solidFill>
                  <a:schemeClr val="accent6"/>
                </a:solidFill>
              </a:rPr>
              <a:t> and de-</a:t>
            </a:r>
            <a:r>
              <a:rPr lang="it-IT" sz="2400" i="1" dirty="0" err="1" smtClean="0">
                <a:solidFill>
                  <a:schemeClr val="accent6"/>
                </a:solidFill>
              </a:rPr>
              <a:t>colonization</a:t>
            </a:r>
            <a:endParaRPr lang="it-IT" dirty="0">
              <a:solidFill>
                <a:schemeClr val="accent6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88503" y="657671"/>
            <a:ext cx="1013114" cy="961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53632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45720" indent="0">
              <a:buNone/>
            </a:pPr>
            <a:r>
              <a:rPr lang="it-IT" sz="2400" b="1" dirty="0" smtClean="0"/>
              <a:t>NATIONALISM, SOCIALISM &amp; «TRIBALISM»</a:t>
            </a:r>
          </a:p>
          <a:p>
            <a:pPr marL="502920" indent="-457200">
              <a:buFont typeface="+mj-lt"/>
              <a:buAutoNum type="arabicPeriod"/>
            </a:pPr>
            <a:r>
              <a:rPr lang="it-IT" dirty="0" smtClean="0"/>
              <a:t>NATIONALIST PARTIES VS. PATRON PARTIES (</a:t>
            </a:r>
            <a:r>
              <a:rPr lang="it-IT" b="1" dirty="0" smtClean="0"/>
              <a:t>SCHACHTER-MORGENTHAU</a:t>
            </a:r>
            <a:r>
              <a:rPr lang="it-IT" dirty="0" smtClean="0"/>
              <a:t>):</a:t>
            </a:r>
          </a:p>
          <a:p>
            <a:pPr marL="731520" lvl="1" indent="-457200">
              <a:buFont typeface="+mj-lt"/>
              <a:buAutoNum type="alphaLcPeriod"/>
            </a:pPr>
            <a:r>
              <a:rPr lang="it-IT" dirty="0" smtClean="0"/>
              <a:t>NATIONALIST PARTIES AS MASS PARTIES</a:t>
            </a:r>
          </a:p>
          <a:p>
            <a:pPr marL="731520" lvl="1" indent="-457200">
              <a:buFont typeface="+mj-lt"/>
              <a:buAutoNum type="alphaLcPeriod"/>
            </a:pPr>
            <a:r>
              <a:rPr lang="it-IT" dirty="0" smtClean="0"/>
              <a:t>PATRON PARTIES AS ETHNIC PARTIES AND/OR ELITE PARTIES (BASED ON LOCAL NOTABLES AND CHIEFS)</a:t>
            </a:r>
          </a:p>
          <a:p>
            <a:pPr marL="502920" indent="-457200">
              <a:buFont typeface="+mj-lt"/>
              <a:buAutoNum type="arabicPeriod"/>
            </a:pPr>
            <a:r>
              <a:rPr lang="it-IT" b="1" dirty="0" smtClean="0"/>
              <a:t>ZOLBERG</a:t>
            </a:r>
            <a:r>
              <a:rPr lang="it-IT" dirty="0" smtClean="0"/>
              <a:t> THESIS:NATIONALIST PARTIES WON ELECTIONS BECAUSE THE FIRST TO ENTER THE ARENA</a:t>
            </a:r>
          </a:p>
          <a:p>
            <a:pPr marL="502920" indent="-457200">
              <a:buFont typeface="+mj-lt"/>
              <a:buAutoNum type="arabicPeriod"/>
            </a:pPr>
            <a:r>
              <a:rPr lang="it-IT" b="1" dirty="0" smtClean="0"/>
              <a:t>COLEMAN &amp; ROSBERG </a:t>
            </a:r>
            <a:r>
              <a:rPr lang="it-IT" dirty="0" smtClean="0"/>
              <a:t>THESIS: PLURALISTIC-PRAGMATIC VS. REVOLUTIONARY-CENTRALIZED PARTIES</a:t>
            </a:r>
          </a:p>
          <a:p>
            <a:pPr marL="502920" indent="-457200">
              <a:buFont typeface="+mj-lt"/>
              <a:buAutoNum type="arabicPeriod"/>
            </a:pPr>
            <a:r>
              <a:rPr lang="it-IT" b="1" dirty="0"/>
              <a:t>APTER</a:t>
            </a:r>
            <a:r>
              <a:rPr lang="it-IT" dirty="0"/>
              <a:t> THESIS: </a:t>
            </a:r>
            <a:r>
              <a:rPr lang="it-IT" dirty="0" smtClean="0"/>
              <a:t>RECONCILIATION </a:t>
            </a:r>
            <a:r>
              <a:rPr lang="it-IT" dirty="0"/>
              <a:t>VS. MOBILIZATION </a:t>
            </a:r>
            <a:r>
              <a:rPr lang="it-IT" dirty="0" smtClean="0"/>
              <a:t>SYSTEMS</a:t>
            </a:r>
          </a:p>
          <a:p>
            <a:pPr marL="502920" indent="-457200">
              <a:buFont typeface="+mj-lt"/>
              <a:buAutoNum type="arabicPeriod"/>
            </a:pPr>
            <a:r>
              <a:rPr lang="it-IT" dirty="0" smtClean="0"/>
              <a:t>THE </a:t>
            </a:r>
            <a:r>
              <a:rPr lang="it-IT" b="1" dirty="0" smtClean="0"/>
              <a:t>AMBIGUOUS RELATIONS </a:t>
            </a:r>
            <a:r>
              <a:rPr lang="it-IT" dirty="0" smtClean="0"/>
              <a:t>BETWEEN </a:t>
            </a:r>
            <a:r>
              <a:rPr lang="it-IT" b="1" dirty="0" smtClean="0"/>
              <a:t>TRIBALISM &amp; NATIONALISM: </a:t>
            </a:r>
            <a:r>
              <a:rPr lang="it-IT" dirty="0" smtClean="0"/>
              <a:t>THE IMPORTANCE OF LOCAL POLITICS TO ATTRACT SUPPORTERS (</a:t>
            </a:r>
            <a:r>
              <a:rPr lang="it-IT" dirty="0" smtClean="0">
                <a:latin typeface="Book Antiqua"/>
              </a:rPr>
              <a:t>→ THE RURALIZING EFFECTS OF ELECTIONS)</a:t>
            </a:r>
            <a:endParaRPr lang="it-IT" dirty="0" smtClean="0"/>
          </a:p>
          <a:p>
            <a:pPr marL="502920" indent="-457200">
              <a:buFont typeface="+mj-lt"/>
              <a:buAutoNum type="arabicPeriod"/>
            </a:pPr>
            <a:r>
              <a:rPr lang="it-IT" b="1" dirty="0" smtClean="0"/>
              <a:t>SKLAR</a:t>
            </a:r>
            <a:r>
              <a:rPr lang="it-IT" dirty="0" smtClean="0"/>
              <a:t> ON NIGERIAN PARTIES</a:t>
            </a:r>
          </a:p>
          <a:p>
            <a:pPr marL="502920" indent="-457200">
              <a:buFont typeface="+mj-lt"/>
              <a:buAutoNum type="arabicPeriod"/>
            </a:pPr>
            <a:r>
              <a:rPr lang="it-IT" dirty="0" smtClean="0"/>
              <a:t>KATANGA-CONGO: </a:t>
            </a:r>
            <a:r>
              <a:rPr lang="it-IT" b="1" dirty="0" smtClean="0"/>
              <a:t>CONAKAT</a:t>
            </a:r>
            <a:r>
              <a:rPr lang="it-IT" dirty="0" smtClean="0"/>
              <a:t> </a:t>
            </a:r>
            <a:r>
              <a:rPr lang="it-IT" dirty="0" smtClean="0"/>
              <a:t>(</a:t>
            </a:r>
            <a:r>
              <a:rPr lang="it-IT" dirty="0" err="1" smtClean="0"/>
              <a:t>Confédération</a:t>
            </a:r>
            <a:r>
              <a:rPr lang="it-IT" dirty="0" smtClean="0"/>
              <a:t> </a:t>
            </a:r>
            <a:r>
              <a:rPr lang="it-IT" dirty="0" err="1" smtClean="0"/>
              <a:t>des</a:t>
            </a:r>
            <a:r>
              <a:rPr lang="it-IT" dirty="0" smtClean="0"/>
              <a:t> </a:t>
            </a:r>
            <a:r>
              <a:rPr lang="it-IT" dirty="0" err="1" smtClean="0"/>
              <a:t>associacionts</a:t>
            </a:r>
            <a:r>
              <a:rPr lang="it-IT" dirty="0" smtClean="0"/>
              <a:t> </a:t>
            </a:r>
            <a:r>
              <a:rPr lang="it-IT" dirty="0" err="1" smtClean="0"/>
              <a:t>tribales</a:t>
            </a:r>
            <a:r>
              <a:rPr lang="it-IT" dirty="0" smtClean="0"/>
              <a:t> </a:t>
            </a:r>
            <a:r>
              <a:rPr lang="it-IT" dirty="0" err="1" smtClean="0"/>
              <a:t>du</a:t>
            </a:r>
            <a:r>
              <a:rPr lang="it-IT" smtClean="0"/>
              <a:t> Katanga) VS</a:t>
            </a:r>
            <a:r>
              <a:rPr lang="it-IT" dirty="0" smtClean="0"/>
              <a:t>. </a:t>
            </a:r>
            <a:r>
              <a:rPr lang="it-IT" b="1" dirty="0" smtClean="0"/>
              <a:t>BALUBAKAT-MNC</a:t>
            </a:r>
            <a:endParaRPr lang="it-IT" b="1" dirty="0"/>
          </a:p>
          <a:p>
            <a:pPr marL="502920" indent="-457200">
              <a:buFont typeface="+mj-lt"/>
              <a:buAutoNum type="arabicPeriod"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03422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00100" lvl="1" indent="-342900"/>
            <a:r>
              <a:rPr lang="it-IT" sz="2800" b="1" dirty="0"/>
              <a:t>DECOLONIZATION</a:t>
            </a:r>
            <a:r>
              <a:rPr lang="it-IT" sz="2800" dirty="0"/>
              <a:t> </a:t>
            </a:r>
            <a:r>
              <a:rPr lang="it-IT" dirty="0"/>
              <a:t>(1945-1994</a:t>
            </a:r>
            <a:r>
              <a:rPr lang="it-IT" dirty="0" smtClean="0"/>
              <a:t>), </a:t>
            </a:r>
            <a:r>
              <a:rPr lang="it-IT" sz="2800" b="1" dirty="0" smtClean="0"/>
              <a:t>HISTORICAL SEQUENCES</a:t>
            </a:r>
            <a:r>
              <a:rPr lang="it-IT" dirty="0" smtClean="0"/>
              <a:t>:</a:t>
            </a:r>
            <a:endParaRPr lang="it-IT" dirty="0"/>
          </a:p>
          <a:p>
            <a:pPr lvl="2"/>
            <a:r>
              <a:rPr lang="it-IT" sz="2400" dirty="0"/>
              <a:t>1944 BRAZZAVILLE DECLARATION</a:t>
            </a:r>
          </a:p>
          <a:p>
            <a:pPr lvl="2"/>
            <a:r>
              <a:rPr lang="it-IT" sz="2400" dirty="0"/>
              <a:t>1947 INDIA INDEPENDENCE</a:t>
            </a:r>
          </a:p>
          <a:p>
            <a:pPr lvl="2"/>
            <a:r>
              <a:rPr lang="it-IT" sz="2400" dirty="0"/>
              <a:t>1954 DIEN BIEN PHU</a:t>
            </a:r>
          </a:p>
          <a:p>
            <a:pPr lvl="2"/>
            <a:r>
              <a:rPr lang="it-IT" sz="2400" dirty="0"/>
              <a:t>1955 BANDUNG CONFERENCE</a:t>
            </a:r>
          </a:p>
          <a:p>
            <a:pPr lvl="2"/>
            <a:r>
              <a:rPr lang="it-IT" sz="2400" dirty="0"/>
              <a:t>1957 GHANA INDEPENDENCE</a:t>
            </a:r>
          </a:p>
          <a:p>
            <a:pPr lvl="2"/>
            <a:r>
              <a:rPr lang="it-IT" sz="2400" dirty="0"/>
              <a:t>1974-75 PORTUGUESE COLONIALISM ENDS</a:t>
            </a:r>
          </a:p>
          <a:p>
            <a:pPr lvl="2"/>
            <a:r>
              <a:rPr lang="it-IT" sz="2400" dirty="0"/>
              <a:t>1994 FIRST MULTI-RACIAL ELECTIONS IN SOUTH </a:t>
            </a:r>
            <a:r>
              <a:rPr lang="it-IT" sz="2400" dirty="0" smtClean="0"/>
              <a:t>AFRICA</a:t>
            </a:r>
          </a:p>
          <a:p>
            <a:pPr marL="548640" lvl="2" indent="0">
              <a:buNone/>
            </a:pPr>
            <a:r>
              <a:rPr lang="it-IT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→ </a:t>
            </a:r>
            <a:r>
              <a:rPr lang="it-IT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sse</a:t>
            </a:r>
            <a:r>
              <a:rPr lang="it-IT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map</a:t>
            </a:r>
            <a:r>
              <a:rPr lang="it-IT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3.1</a:t>
            </a:r>
            <a:endParaRPr lang="it-IT" sz="2400" dirty="0"/>
          </a:p>
          <a:p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685444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b="1" dirty="0" smtClean="0"/>
              <a:t>INDEPENDENCE</a:t>
            </a:r>
            <a:r>
              <a:rPr lang="it-IT" dirty="0" smtClean="0"/>
              <a:t> AS GROWING </a:t>
            </a:r>
            <a:r>
              <a:rPr lang="it-IT" b="1" dirty="0" smtClean="0"/>
              <a:t>POLITICIZATION</a:t>
            </a:r>
            <a:r>
              <a:rPr lang="it-IT" dirty="0" smtClean="0"/>
              <a:t> OF AFRICAN SOCIETY &amp; A CONSEQUENCE OF COLONIAL </a:t>
            </a:r>
            <a:r>
              <a:rPr lang="it-IT" b="1" dirty="0" smtClean="0"/>
              <a:t>TRANSFORMATION</a:t>
            </a:r>
            <a:r>
              <a:rPr lang="it-IT" dirty="0" smtClean="0"/>
              <a:t>:</a:t>
            </a:r>
          </a:p>
          <a:p>
            <a:pPr marL="45720" indent="0">
              <a:buNone/>
            </a:pPr>
            <a:r>
              <a:rPr lang="it-IT" dirty="0" smtClean="0"/>
              <a:t>ECONOMIC TRANSFORMATION </a:t>
            </a:r>
            <a:r>
              <a:rPr lang="it-IT" dirty="0" smtClean="0">
                <a:latin typeface="Calibri" panose="020F0502020204030204" pitchFamily="34" charset="0"/>
                <a:cs typeface="Calibri" panose="020F0502020204030204" pitchFamily="34" charset="0"/>
              </a:rPr>
              <a:t>→ SOCIAL CHANGES → POLITICAL CHANGES</a:t>
            </a:r>
          </a:p>
          <a:p>
            <a:pPr marL="45720" indent="0">
              <a:buNone/>
            </a:pPr>
            <a:r>
              <a:rPr lang="it-IT" dirty="0" smtClean="0">
                <a:latin typeface="Calibri" panose="020F0502020204030204" pitchFamily="34" charset="0"/>
                <a:cs typeface="Calibri" panose="020F0502020204030204" pitchFamily="34" charset="0"/>
              </a:rPr>
              <a:t>PHASES:</a:t>
            </a:r>
          </a:p>
          <a:p>
            <a:pPr marL="502920" indent="-457200">
              <a:buFont typeface="+mj-lt"/>
              <a:buAutoNum type="arabicPeriod"/>
            </a:pPr>
            <a:r>
              <a:rPr lang="it-IT" dirty="0" smtClean="0">
                <a:latin typeface="Calibri" panose="020F0502020204030204" pitchFamily="34" charset="0"/>
                <a:cs typeface="Calibri" panose="020F0502020204030204" pitchFamily="34" charset="0"/>
              </a:rPr>
              <a:t>INADEQUACY OF CHIEFS AS POLITICAL REPRESENTATIVES 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→ NEW AGENTS</a:t>
            </a:r>
            <a:endParaRPr lang="it-IT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02920" indent="-457200">
              <a:buFont typeface="+mj-lt"/>
              <a:buAutoNum type="arabicPeriod"/>
            </a:pPr>
            <a:r>
              <a:rPr lang="it-IT" dirty="0" smtClean="0">
                <a:latin typeface="Calibri" panose="020F0502020204030204" pitchFamily="34" charset="0"/>
                <a:cs typeface="Calibri" panose="020F0502020204030204" pitchFamily="34" charset="0"/>
              </a:rPr>
              <a:t>ETHNIC ORGANIZATION (20s-30s)</a:t>
            </a:r>
          </a:p>
          <a:p>
            <a:pPr marL="502920" indent="-457200">
              <a:buFont typeface="+mj-lt"/>
              <a:buAutoNum type="arabicPeriod"/>
            </a:pPr>
            <a:r>
              <a:rPr lang="it-IT" dirty="0" smtClean="0">
                <a:latin typeface="Calibri" panose="020F0502020204030204" pitchFamily="34" charset="0"/>
                <a:cs typeface="Calibri" panose="020F0502020204030204" pitchFamily="34" charset="0"/>
              </a:rPr>
              <a:t>NATIONAL TRADE UNIONS (30s)</a:t>
            </a:r>
          </a:p>
          <a:p>
            <a:pPr marL="502920" indent="-457200">
              <a:buFont typeface="+mj-lt"/>
              <a:buAutoNum type="arabicPeriod"/>
            </a:pPr>
            <a:r>
              <a:rPr lang="it-IT" dirty="0" smtClean="0">
                <a:latin typeface="Calibri" panose="020F0502020204030204" pitchFamily="34" charset="0"/>
                <a:cs typeface="Calibri" panose="020F0502020204030204" pitchFamily="34" charset="0"/>
              </a:rPr>
              <a:t>NATIONAL PARTIES (40s)</a:t>
            </a:r>
          </a:p>
          <a:p>
            <a:pPr marL="502920" indent="-457200">
              <a:buFont typeface="+mj-lt"/>
              <a:buAutoNum type="arabicPeriod"/>
            </a:pPr>
            <a:r>
              <a:rPr lang="it-IT" dirty="0" smtClean="0">
                <a:latin typeface="Calibri" panose="020F0502020204030204" pitchFamily="34" charset="0"/>
                <a:cs typeface="Calibri" panose="020F0502020204030204" pitchFamily="34" charset="0"/>
              </a:rPr>
              <a:t>LOCAL ELECTIONS WITH RESTRICTED BASES (CONSULTATIVE ASSEMBLIES)</a:t>
            </a:r>
          </a:p>
          <a:p>
            <a:pPr marL="502920" indent="-457200">
              <a:buFont typeface="+mj-lt"/>
              <a:buAutoNum type="arabicPeriod"/>
            </a:pPr>
            <a:r>
              <a:rPr lang="it-IT" dirty="0" smtClean="0">
                <a:latin typeface="Calibri" panose="020F0502020204030204" pitchFamily="34" charset="0"/>
                <a:cs typeface="Calibri" panose="020F0502020204030204" pitchFamily="34" charset="0"/>
              </a:rPr>
              <a:t>TERRITORIAL ELECTIONS WITH ENLARGED BASES (</a:t>
            </a:r>
            <a:r>
              <a:rPr lang="it-IT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LEGCOs</a:t>
            </a:r>
            <a:r>
              <a:rPr lang="it-IT" dirty="0" smtClean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  <a:endParaRPr lang="it-IT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5022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2400" b="1" dirty="0" smtClean="0"/>
              <a:t>VARIATIONS ACROSS THE CONTINENT</a:t>
            </a:r>
            <a:r>
              <a:rPr lang="it-IT" dirty="0" smtClean="0"/>
              <a:t>:</a:t>
            </a:r>
          </a:p>
          <a:p>
            <a:pPr marL="731520" lvl="1" indent="-457200">
              <a:buFont typeface="+mj-lt"/>
              <a:buAutoNum type="arabicPeriod"/>
            </a:pPr>
            <a:r>
              <a:rPr lang="it-IT" dirty="0" smtClean="0"/>
              <a:t>BETWEEN COLONIAL EMPIRES</a:t>
            </a:r>
          </a:p>
          <a:p>
            <a:pPr marL="1005840" lvl="2" indent="-457200">
              <a:buFont typeface="+mj-lt"/>
              <a:buAutoNum type="alphaLcPeriod"/>
            </a:pPr>
            <a:r>
              <a:rPr lang="it-IT" dirty="0" smtClean="0"/>
              <a:t>FRENCH EMPIRE: FROM TOP TO THE BOTTOM</a:t>
            </a:r>
          </a:p>
          <a:p>
            <a:pPr lvl="3"/>
            <a:r>
              <a:rPr lang="it-IT" dirty="0" smtClean="0"/>
              <a:t>SINCE 40s</a:t>
            </a:r>
          </a:p>
          <a:p>
            <a:pPr lvl="3"/>
            <a:r>
              <a:rPr lang="it-IT" dirty="0" smtClean="0"/>
              <a:t>MORE SIMILARITIES THAN DIFFERENCES (EX. RDA)</a:t>
            </a:r>
          </a:p>
          <a:p>
            <a:pPr lvl="3"/>
            <a:r>
              <a:rPr lang="it-IT" dirty="0" smtClean="0"/>
              <a:t>DIFFERENCES RELATED TO THE DEGREE OF ECONOMIC &amp; SOCIAL DEVELOPMENT</a:t>
            </a:r>
          </a:p>
          <a:p>
            <a:pPr marL="1005840" lvl="2" indent="-457200">
              <a:buFont typeface="+mj-lt"/>
              <a:buAutoNum type="alphaLcPeriod"/>
            </a:pPr>
            <a:r>
              <a:rPr lang="it-IT" dirty="0" smtClean="0"/>
              <a:t>BRITISH EMPIRE: FROM THE BOTTOM TO THE TOP, IMPORTANT DIFFERENCES ACCORDING TO THE DEVELOPMENT OF </a:t>
            </a:r>
          </a:p>
          <a:p>
            <a:pPr lvl="3"/>
            <a:r>
              <a:rPr lang="it-IT" dirty="0" smtClean="0"/>
              <a:t>VERY EARLY IN CERTAIN CASES</a:t>
            </a:r>
          </a:p>
          <a:p>
            <a:pPr lvl="3"/>
            <a:r>
              <a:rPr lang="it-IT" dirty="0" smtClean="0"/>
              <a:t>TERRITORIES</a:t>
            </a:r>
          </a:p>
          <a:p>
            <a:pPr lvl="3"/>
            <a:r>
              <a:rPr lang="it-IT" dirty="0" smtClean="0"/>
              <a:t>THE ROLE OF ETHNICITY</a:t>
            </a:r>
          </a:p>
          <a:p>
            <a:pPr lvl="3"/>
            <a:r>
              <a:rPr lang="it-IT" dirty="0" smtClean="0"/>
              <a:t>THE ROLE OF SETTLERS</a:t>
            </a:r>
          </a:p>
        </p:txBody>
      </p:sp>
    </p:spTree>
    <p:extLst>
      <p:ext uri="{BB962C8B-B14F-4D97-AF65-F5344CB8AC3E}">
        <p14:creationId xmlns:p14="http://schemas.microsoft.com/office/powerpoint/2010/main" val="1904960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05840" lvl="2" indent="-457200">
              <a:buFont typeface="+mj-lt"/>
              <a:buAutoNum type="alphaLcPeriod" startAt="3"/>
            </a:pPr>
            <a:r>
              <a:rPr lang="it-IT" dirty="0"/>
              <a:t>PORTUGUESE EMPIRE, VERY LATE DEPENDING ON:</a:t>
            </a:r>
          </a:p>
          <a:p>
            <a:pPr lvl="3"/>
            <a:r>
              <a:rPr lang="it-IT" sz="1800" dirty="0" smtClean="0"/>
              <a:t>POLITICAL SITUATION IN THE HOMELAND: TRANSITION FROM AUTHORITARIANISM TO DEMOCRACY</a:t>
            </a:r>
          </a:p>
          <a:p>
            <a:pPr lvl="3"/>
            <a:r>
              <a:rPr lang="it-IT" sz="1800" dirty="0" smtClean="0"/>
              <a:t>THE COLD WAR</a:t>
            </a:r>
          </a:p>
          <a:p>
            <a:pPr lvl="3"/>
            <a:r>
              <a:rPr lang="it-IT" sz="1800" dirty="0" smtClean="0"/>
              <a:t>FREEDOM MOVEMENTS</a:t>
            </a:r>
          </a:p>
          <a:p>
            <a:pPr marL="891540" lvl="2" indent="-342900">
              <a:buFont typeface="+mj-lt"/>
              <a:buAutoNum type="alphaLcPeriod" startAt="4"/>
            </a:pPr>
            <a:r>
              <a:rPr lang="it-IT" dirty="0" smtClean="0"/>
              <a:t>BELGIAN COLONIALISM, VERY LATE:</a:t>
            </a:r>
          </a:p>
          <a:p>
            <a:pPr lvl="3"/>
            <a:r>
              <a:rPr lang="it-IT" sz="1800" dirty="0" smtClean="0"/>
              <a:t>CONGO</a:t>
            </a:r>
          </a:p>
          <a:p>
            <a:pPr lvl="3"/>
            <a:r>
              <a:rPr lang="it-IT" sz="1800" dirty="0" smtClean="0"/>
              <a:t>RWANDA &amp; BURUNDI</a:t>
            </a:r>
          </a:p>
          <a:p>
            <a:pPr marL="891540" lvl="2" indent="-342900">
              <a:buFont typeface="+mj-lt"/>
              <a:buAutoNum type="alphaLcPeriod" startAt="5"/>
            </a:pPr>
            <a:r>
              <a:rPr lang="it-IT" dirty="0" smtClean="0"/>
              <a:t>ITALIAN COLONIALISM: AFIS &amp; ERITREA</a:t>
            </a:r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408722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02920" lvl="1" indent="-457200">
              <a:spcBef>
                <a:spcPts val="1400"/>
              </a:spcBef>
              <a:spcAft>
                <a:spcPts val="0"/>
              </a:spcAft>
              <a:buFont typeface="+mj-lt"/>
              <a:buAutoNum type="arabicPeriod" startAt="2"/>
            </a:pPr>
            <a:r>
              <a:rPr lang="it-IT" b="1" dirty="0"/>
              <a:t>BETWEEN TERRITORIES</a:t>
            </a:r>
          </a:p>
          <a:p>
            <a:pPr lvl="1"/>
            <a:r>
              <a:rPr lang="it-IT" dirty="0" smtClean="0">
                <a:latin typeface="Calibri" panose="020F0502020204030204" pitchFamily="34" charset="0"/>
                <a:cs typeface="Calibri" panose="020F0502020204030204" pitchFamily="34" charset="0"/>
              </a:rPr>
              <a:t>CASES: CȎTE D’IVOIRE &amp; CONAKRY GUINEA; KENYA &amp; ZAMBIA</a:t>
            </a:r>
          </a:p>
          <a:p>
            <a:pPr lvl="1"/>
            <a:endParaRPr lang="it-I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r>
              <a:rPr lang="it-IT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CȎTE D’IVOIRE (</a:t>
            </a:r>
            <a:r>
              <a:rPr lang="it-IT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→</a:t>
            </a:r>
            <a:r>
              <a:rPr lang="it-IT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see</a:t>
            </a:r>
            <a:r>
              <a:rPr lang="it-IT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maps</a:t>
            </a:r>
            <a:r>
              <a:rPr lang="it-IT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it-IT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pPr marL="731520" lvl="1" indent="-457200">
              <a:buFont typeface="+mj-lt"/>
              <a:buAutoNum type="arabicPeriod"/>
            </a:pPr>
            <a:r>
              <a:rPr lang="it-IT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SOCIO-ECONOMIC CONDITION: </a:t>
            </a:r>
            <a:r>
              <a:rPr lang="it-IT" dirty="0" smtClean="0">
                <a:latin typeface="Calibri" panose="020F0502020204030204" pitchFamily="34" charset="0"/>
                <a:cs typeface="Calibri" panose="020F0502020204030204" pitchFamily="34" charset="0"/>
              </a:rPr>
              <a:t>PLANTATION SYSTEM &amp; IMMIGRATION</a:t>
            </a:r>
          </a:p>
          <a:p>
            <a:pPr marL="731520" lvl="1" indent="-457200">
              <a:buFont typeface="+mj-lt"/>
              <a:buAutoNum type="arabicPeriod"/>
            </a:pPr>
            <a:r>
              <a:rPr lang="it-IT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1934 </a:t>
            </a:r>
            <a:r>
              <a:rPr lang="it-IT" dirty="0" smtClean="0">
                <a:latin typeface="Calibri" panose="020F0502020204030204" pitchFamily="34" charset="0"/>
                <a:cs typeface="Calibri" panose="020F0502020204030204" pitchFamily="34" charset="0"/>
              </a:rPr>
              <a:t>ASSOCIATION POUR LA DEFENSE DES INTERETS DES AUTOCHTONES DE LA </a:t>
            </a:r>
            <a:r>
              <a:rPr lang="it-IT" dirty="0">
                <a:latin typeface="Calibri" panose="020F0502020204030204" pitchFamily="34" charset="0"/>
                <a:cs typeface="Calibri" panose="020F0502020204030204" pitchFamily="34" charset="0"/>
              </a:rPr>
              <a:t>CȎTE </a:t>
            </a:r>
            <a:r>
              <a:rPr lang="it-IT" dirty="0" smtClean="0">
                <a:latin typeface="Calibri" panose="020F0502020204030204" pitchFamily="34" charset="0"/>
                <a:cs typeface="Calibri" panose="020F0502020204030204" pitchFamily="34" charset="0"/>
              </a:rPr>
              <a:t>D’IVOIRE (</a:t>
            </a:r>
            <a:r>
              <a:rPr lang="it-IT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ADIACI</a:t>
            </a:r>
            <a:r>
              <a:rPr lang="it-IT" dirty="0" smtClean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 marL="731520" lvl="1" indent="-457200">
              <a:buFont typeface="+mj-lt"/>
              <a:buAutoNum type="arabicPeriod"/>
            </a:pPr>
            <a:r>
              <a:rPr lang="it-IT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1944 SYNDICATE AGRICOLE AFRICAINE </a:t>
            </a:r>
            <a:r>
              <a:rPr lang="it-IT" dirty="0" smtClean="0">
                <a:latin typeface="Calibri" panose="020F0502020204030204" pitchFamily="34" charset="0"/>
                <a:cs typeface="Calibri" panose="020F0502020204030204" pitchFamily="34" charset="0"/>
              </a:rPr>
              <a:t>(CERCLES BAOULE)</a:t>
            </a:r>
          </a:p>
          <a:p>
            <a:pPr marL="731520" lvl="1" indent="-457200">
              <a:buFont typeface="+mj-lt"/>
              <a:buAutoNum type="arabicPeriod"/>
            </a:pPr>
            <a:r>
              <a:rPr lang="it-IT" dirty="0" smtClean="0">
                <a:latin typeface="Calibri" panose="020F0502020204030204" pitchFamily="34" charset="0"/>
                <a:cs typeface="Calibri" panose="020F0502020204030204" pitchFamily="34" charset="0"/>
              </a:rPr>
              <a:t>1946 CREATION OF </a:t>
            </a:r>
            <a:r>
              <a:rPr lang="it-IT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RDA-PDCI</a:t>
            </a:r>
          </a:p>
          <a:p>
            <a:pPr marL="731520" lvl="1" indent="-457200">
              <a:buFont typeface="+mj-lt"/>
              <a:buAutoNum type="arabicPeriod"/>
            </a:pPr>
            <a:r>
              <a:rPr lang="it-IT" dirty="0" smtClean="0">
                <a:latin typeface="Calibri" panose="020F0502020204030204" pitchFamily="34" charset="0"/>
                <a:cs typeface="Calibri" panose="020F0502020204030204" pitchFamily="34" charset="0"/>
              </a:rPr>
              <a:t>AGREEMENT WITH NORTHERN CHEFFERIES 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→ 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INTEGRATION OF NORTHERN IMMIGRANTS</a:t>
            </a:r>
            <a:endParaRPr lang="it-IT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731520" lvl="1" indent="-457200">
              <a:buFont typeface="+mj-lt"/>
              <a:buAutoNum type="arabicPeriod"/>
            </a:pPr>
            <a:r>
              <a:rPr lang="it-IT" dirty="0" smtClean="0">
                <a:latin typeface="Calibri" panose="020F0502020204030204" pitchFamily="34" charset="0"/>
                <a:cs typeface="Calibri" panose="020F0502020204030204" pitchFamily="34" charset="0"/>
              </a:rPr>
              <a:t>1950 BREAK WITH PCF 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→ MODERATE PLATFORM</a:t>
            </a:r>
            <a:endParaRPr lang="it-IT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731520" lvl="1" indent="-457200">
              <a:buFont typeface="+mj-lt"/>
              <a:buAutoNum type="arabicPeriod"/>
            </a:pPr>
            <a:r>
              <a:rPr lang="it-IT" dirty="0" smtClean="0">
                <a:latin typeface="Calibri" panose="020F0502020204030204" pitchFamily="34" charset="0"/>
                <a:cs typeface="Calibri" panose="020F0502020204030204" pitchFamily="34" charset="0"/>
              </a:rPr>
              <a:t>1957 NEUTRALIZATION OF POLITICAL OPPOSITION (SANWI &amp; BETE)</a:t>
            </a:r>
          </a:p>
          <a:p>
            <a:pPr marL="731520" lvl="1" indent="-457200">
              <a:buFont typeface="+mj-lt"/>
              <a:buAutoNum type="arabicPeriod"/>
            </a:pPr>
            <a:r>
              <a:rPr lang="it-IT" dirty="0" smtClean="0">
                <a:latin typeface="Calibri" panose="020F0502020204030204" pitchFamily="34" charset="0"/>
                <a:cs typeface="Calibri" panose="020F0502020204030204" pitchFamily="34" charset="0"/>
              </a:rPr>
              <a:t>1960 INDEPENDENCE &amp; SINGLE PARTY</a:t>
            </a:r>
            <a:endParaRPr lang="it-IT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3433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>
              <a:buNone/>
            </a:pPr>
            <a:r>
              <a:rPr lang="it-IT" b="1" dirty="0">
                <a:latin typeface="Calibri" panose="020F0502020204030204" pitchFamily="34" charset="0"/>
                <a:cs typeface="Calibri" panose="020F0502020204030204" pitchFamily="34" charset="0"/>
              </a:rPr>
              <a:t>CONAKRY </a:t>
            </a:r>
            <a:r>
              <a:rPr lang="it-IT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GUINEA (</a:t>
            </a:r>
            <a:r>
              <a:rPr lang="it-IT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→</a:t>
            </a:r>
            <a:r>
              <a:rPr lang="it-IT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see</a:t>
            </a:r>
            <a:r>
              <a:rPr lang="it-IT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maps</a:t>
            </a:r>
            <a:r>
              <a:rPr lang="it-IT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  <a:r>
              <a:rPr lang="it-IT" dirty="0" smtClean="0"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pPr marL="502920" indent="-457200">
              <a:buFont typeface="+mj-lt"/>
              <a:buAutoNum type="arabicPeriod"/>
            </a:pPr>
            <a:r>
              <a:rPr lang="it-IT" dirty="0" smtClean="0"/>
              <a:t>ECONOMIC, BUREAUCRATIC &amp; SOCIAL UNDERDEVELOPMENT</a:t>
            </a:r>
          </a:p>
          <a:p>
            <a:pPr marL="502920" indent="-457200">
              <a:buFont typeface="+mj-lt"/>
              <a:buAutoNum type="arabicPeriod"/>
            </a:pPr>
            <a:r>
              <a:rPr lang="it-IT" dirty="0" smtClean="0"/>
              <a:t>DEEP ETHNIC CLEAVAGES 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→ </a:t>
            </a:r>
            <a:r>
              <a:rPr lang="it-IT" dirty="0" smtClean="0">
                <a:latin typeface="Calibri" panose="020F0502020204030204" pitchFamily="34" charset="0"/>
                <a:cs typeface="Calibri" panose="020F0502020204030204" pitchFamily="34" charset="0"/>
              </a:rPr>
              <a:t>AGV (FULANI) VS. PDG (MALINKE)</a:t>
            </a:r>
          </a:p>
          <a:p>
            <a:pPr marL="502920" indent="-457200">
              <a:buFont typeface="+mj-lt"/>
              <a:buAutoNum type="arabicPeriod"/>
            </a:pPr>
            <a:r>
              <a:rPr lang="it-IT" dirty="0" smtClean="0">
                <a:latin typeface="Calibri" panose="020F0502020204030204" pitchFamily="34" charset="0"/>
                <a:cs typeface="Calibri" panose="020F0502020204030204" pitchFamily="34" charset="0"/>
              </a:rPr>
              <a:t>SEKOU TOURE: FROM THE UNION MANDINGUE TO THE CGT</a:t>
            </a:r>
          </a:p>
          <a:p>
            <a:pPr marL="502920" indent="-457200">
              <a:buFont typeface="+mj-lt"/>
              <a:buAutoNum type="arabicPeriod"/>
            </a:pPr>
            <a:r>
              <a:rPr lang="it-IT" dirty="0" smtClean="0">
                <a:latin typeface="Calibri" panose="020F0502020204030204" pitchFamily="34" charset="0"/>
                <a:cs typeface="Calibri" panose="020F0502020204030204" pitchFamily="34" charset="0"/>
              </a:rPr>
              <a:t>MINING ACTIVITY IN THE 50s → GROWING IMPORTANCE OF THE CGT &amp; THE PDG</a:t>
            </a:r>
          </a:p>
          <a:p>
            <a:pPr marL="502920" indent="-457200">
              <a:buFont typeface="+mj-lt"/>
              <a:buAutoNum type="arabicPeriod"/>
            </a:pPr>
            <a:r>
              <a:rPr lang="it-IT" smtClean="0">
                <a:latin typeface="Calibri" panose="020F0502020204030204" pitchFamily="34" charset="0"/>
                <a:cs typeface="Calibri" panose="020F0502020204030204" pitchFamily="34" charset="0"/>
              </a:rPr>
              <a:t>PDG HEGEMONY </a:t>
            </a:r>
            <a:r>
              <a:rPr lang="it-IT" dirty="0" smtClean="0">
                <a:latin typeface="Calibri" panose="020F0502020204030204" pitchFamily="34" charset="0"/>
                <a:cs typeface="Calibri" panose="020F0502020204030204" pitchFamily="34" charset="0"/>
              </a:rPr>
              <a:t>SINCE 1954 AGAINST FULANI CHEFFERIES</a:t>
            </a:r>
          </a:p>
          <a:p>
            <a:pPr marL="502920" indent="-457200">
              <a:buFont typeface="+mj-lt"/>
              <a:buAutoNum type="arabicPeriod"/>
            </a:pPr>
            <a:r>
              <a:rPr lang="it-IT" dirty="0" smtClean="0">
                <a:latin typeface="Calibri" panose="020F0502020204030204" pitchFamily="34" charset="0"/>
                <a:cs typeface="Calibri" panose="020F0502020204030204" pitchFamily="34" charset="0"/>
              </a:rPr>
              <a:t>RADICALIZATION OF PDG AMONGST VIOLENCE</a:t>
            </a:r>
          </a:p>
          <a:p>
            <a:pPr marL="502920" indent="-457200">
              <a:buFont typeface="+mj-lt"/>
              <a:buAutoNum type="arabicPeriod"/>
            </a:pPr>
            <a:r>
              <a:rPr lang="it-IT" dirty="0" smtClean="0">
                <a:latin typeface="Calibri" panose="020F0502020204030204" pitchFamily="34" charset="0"/>
                <a:cs typeface="Calibri" panose="020F0502020204030204" pitchFamily="34" charset="0"/>
              </a:rPr>
              <a:t>1958: INDEPENDENCE AGAINST FRANCE</a:t>
            </a:r>
            <a:endParaRPr lang="it-IT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9325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45720" indent="0">
              <a:buNone/>
            </a:pPr>
            <a:r>
              <a:rPr lang="it-IT" b="1" dirty="0" smtClean="0"/>
              <a:t>ZAMBIA </a:t>
            </a:r>
            <a:r>
              <a:rPr lang="it-IT" b="1" dirty="0"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it-IT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→</a:t>
            </a:r>
            <a:r>
              <a:rPr lang="it-IT" b="1" dirty="0" err="1">
                <a:latin typeface="Calibri" panose="020F0502020204030204" pitchFamily="34" charset="0"/>
                <a:cs typeface="Calibri" panose="020F0502020204030204" pitchFamily="34" charset="0"/>
              </a:rPr>
              <a:t>see</a:t>
            </a:r>
            <a:r>
              <a:rPr lang="it-IT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b="1" dirty="0" err="1">
                <a:latin typeface="Calibri" panose="020F0502020204030204" pitchFamily="34" charset="0"/>
                <a:cs typeface="Calibri" panose="020F0502020204030204" pitchFamily="34" charset="0"/>
              </a:rPr>
              <a:t>maps</a:t>
            </a:r>
            <a:r>
              <a:rPr lang="it-IT" b="1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  <a:r>
              <a:rPr lang="it-IT" dirty="0"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endParaRPr lang="it-IT" dirty="0" smtClean="0"/>
          </a:p>
          <a:p>
            <a:pPr marL="502920" indent="-457200">
              <a:buFont typeface="+mj-lt"/>
              <a:buAutoNum type="arabicPeriod"/>
            </a:pPr>
            <a:r>
              <a:rPr lang="it-IT" dirty="0" smtClean="0"/>
              <a:t>1933, UNITED AFRICAN WELFARE ASSOCIATION OF NR (</a:t>
            </a:r>
            <a:r>
              <a:rPr lang="it-IT" dirty="0" err="1" smtClean="0"/>
              <a:t>Northern</a:t>
            </a:r>
            <a:r>
              <a:rPr lang="it-IT" dirty="0" smtClean="0"/>
              <a:t> Pr.)</a:t>
            </a:r>
          </a:p>
          <a:p>
            <a:pPr marL="502920" indent="-457200">
              <a:buFont typeface="+mj-lt"/>
              <a:buAutoNum type="arabicPeriod"/>
            </a:pPr>
            <a:r>
              <a:rPr lang="it-IT" dirty="0" smtClean="0"/>
              <a:t>BSAC 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→ </a:t>
            </a:r>
            <a:r>
              <a:rPr lang="it-IT" dirty="0" smtClean="0"/>
              <a:t>FEDERATION OF RHODESIAS &amp; NYASALAND (1953)</a:t>
            </a:r>
          </a:p>
          <a:p>
            <a:pPr marL="502920" indent="-457200">
              <a:buFont typeface="+mj-lt"/>
              <a:buAutoNum type="arabicPeriod"/>
            </a:pPr>
            <a:r>
              <a:rPr lang="it-IT" dirty="0" smtClean="0"/>
              <a:t>THE ROLE OF COPPERBELT: MINING HUB 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→ </a:t>
            </a:r>
            <a:r>
              <a:rPr lang="it-IT" dirty="0" smtClean="0">
                <a:latin typeface="Calibri" panose="020F0502020204030204" pitchFamily="34" charset="0"/>
                <a:cs typeface="Calibri" panose="020F0502020204030204" pitchFamily="34" charset="0"/>
              </a:rPr>
              <a:t>TRADEUNIONISM </a:t>
            </a:r>
            <a:r>
              <a:rPr lang="it-IT" dirty="0" smtClean="0">
                <a:latin typeface="Calibri" panose="020F0502020204030204" pitchFamily="34" charset="0"/>
                <a:cs typeface="Calibri" panose="020F0502020204030204" pitchFamily="34" charset="0"/>
              </a:rPr>
              <a:t>(NRAMU, 1949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→ </a:t>
            </a:r>
            <a:r>
              <a:rPr lang="it-IT" dirty="0" smtClean="0">
                <a:latin typeface="Calibri" panose="020F0502020204030204" pitchFamily="34" charset="0"/>
                <a:cs typeface="Calibri" panose="020F0502020204030204" pitchFamily="34" charset="0"/>
              </a:rPr>
              <a:t>MUZ</a:t>
            </a:r>
            <a:r>
              <a:rPr lang="it-IT" dirty="0" smtClean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 marL="502920" indent="-457200">
              <a:buFont typeface="+mj-lt"/>
              <a:buAutoNum type="arabicPeriod"/>
            </a:pPr>
            <a:r>
              <a:rPr lang="it-IT" dirty="0" smtClean="0"/>
              <a:t>THE ANC OF NKUMBULA (1951) &amp; THE UNIP OF KAUNDA (1959)</a:t>
            </a:r>
          </a:p>
          <a:p>
            <a:pPr marL="502920" indent="-457200">
              <a:buFont typeface="+mj-lt"/>
              <a:buAutoNum type="arabicPeriod"/>
            </a:pPr>
            <a:r>
              <a:rPr lang="it-IT" dirty="0" smtClean="0"/>
              <a:t>1959 MAJORITY OF LEGCO (FOUNDED IN 1924) MEMBERS </a:t>
            </a:r>
            <a:r>
              <a:rPr lang="it-IT" dirty="0" smtClean="0"/>
              <a:t>ELECTED</a:t>
            </a:r>
          </a:p>
          <a:p>
            <a:pPr marL="502920" indent="-457200">
              <a:buFont typeface="+mj-lt"/>
              <a:buAutoNum type="arabicPeriod"/>
            </a:pPr>
            <a:r>
              <a:rPr lang="it-IT" dirty="0" smtClean="0"/>
              <a:t>1964: CHIEFS ACT</a:t>
            </a:r>
          </a:p>
          <a:p>
            <a:pPr marL="502920" indent="-457200">
              <a:buFont typeface="+mj-lt"/>
              <a:buAutoNum type="arabicPeriod"/>
            </a:pPr>
            <a:r>
              <a:rPr lang="it-IT" dirty="0" smtClean="0"/>
              <a:t>INDEPENDENCE </a:t>
            </a:r>
            <a:r>
              <a:rPr lang="it-IT" dirty="0" smtClean="0"/>
              <a:t>(1964)</a:t>
            </a:r>
          </a:p>
          <a:p>
            <a:pPr marL="502920" indent="-457200">
              <a:buFont typeface="+mj-lt"/>
              <a:buAutoNum type="arabicPeriod"/>
            </a:pPr>
            <a:r>
              <a:rPr lang="it-IT" dirty="0" smtClean="0"/>
              <a:t>1972 ONE PARTY-STATE</a:t>
            </a:r>
          </a:p>
          <a:p>
            <a:pPr marL="502920" indent="-457200">
              <a:buFont typeface="+mj-lt"/>
              <a:buAutoNum type="arabicPeriod"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192803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45720" indent="0">
              <a:buNone/>
            </a:pPr>
            <a:r>
              <a:rPr lang="it-IT" b="1" dirty="0" smtClean="0"/>
              <a:t>KENYA </a:t>
            </a:r>
            <a:r>
              <a:rPr lang="it-IT" b="1" dirty="0"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it-IT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→</a:t>
            </a:r>
            <a:r>
              <a:rPr lang="it-IT" b="1" dirty="0" err="1">
                <a:latin typeface="Calibri" panose="020F0502020204030204" pitchFamily="34" charset="0"/>
                <a:cs typeface="Calibri" panose="020F0502020204030204" pitchFamily="34" charset="0"/>
              </a:rPr>
              <a:t>see</a:t>
            </a:r>
            <a:r>
              <a:rPr lang="it-IT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b="1" dirty="0" err="1">
                <a:latin typeface="Calibri" panose="020F0502020204030204" pitchFamily="34" charset="0"/>
                <a:cs typeface="Calibri" panose="020F0502020204030204" pitchFamily="34" charset="0"/>
              </a:rPr>
              <a:t>maps</a:t>
            </a:r>
            <a:r>
              <a:rPr lang="it-IT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  <a:r>
              <a:rPr lang="it-IT" dirty="0" smtClean="0"/>
              <a:t>:</a:t>
            </a:r>
            <a:endParaRPr lang="it-IT" dirty="0"/>
          </a:p>
          <a:p>
            <a:pPr marL="502920" indent="-457200">
              <a:buFont typeface="+mj-lt"/>
              <a:buAutoNum type="arabicPeriod"/>
            </a:pPr>
            <a:r>
              <a:rPr lang="it-IT" dirty="0" smtClean="0"/>
              <a:t>THE ROLE OF SETTLERS &amp; THE POLICY OF RESETTLING </a:t>
            </a:r>
            <a:r>
              <a:rPr lang="it-IT" dirty="0" smtClean="0">
                <a:latin typeface="Century Gothic" panose="020B0502020202020204" pitchFamily="34" charset="0"/>
              </a:rPr>
              <a:t>→ KIKUYU CENTRAL ASSOCIATION (1924) (KIKUYU ASSOCIATION 1919-YKA 1921)</a:t>
            </a:r>
            <a:endParaRPr lang="it-IT" dirty="0" smtClean="0"/>
          </a:p>
          <a:p>
            <a:pPr marL="502920" indent="-457200">
              <a:buFont typeface="+mj-lt"/>
              <a:buAutoNum type="arabicPeriod"/>
            </a:pPr>
            <a:r>
              <a:rPr lang="it-IT" dirty="0" smtClean="0"/>
              <a:t>KAU (1944-52)</a:t>
            </a:r>
          </a:p>
          <a:p>
            <a:pPr marL="502920" indent="-457200">
              <a:buFont typeface="+mj-lt"/>
              <a:buAutoNum type="arabicPeriod"/>
            </a:pPr>
            <a:r>
              <a:rPr lang="it-IT" dirty="0" smtClean="0"/>
              <a:t>1952-59 </a:t>
            </a:r>
            <a:r>
              <a:rPr lang="it-IT" i="1" dirty="0" smtClean="0"/>
              <a:t>MAU-MAU</a:t>
            </a:r>
            <a:r>
              <a:rPr lang="it-IT" dirty="0" smtClean="0"/>
              <a:t> UPRISING</a:t>
            </a:r>
          </a:p>
          <a:p>
            <a:pPr marL="502920" indent="-457200">
              <a:buFont typeface="+mj-lt"/>
              <a:buAutoNum type="arabicPeriod"/>
            </a:pPr>
            <a:r>
              <a:rPr lang="it-IT" dirty="0" smtClean="0"/>
              <a:t>1960 KANU (KENYATTA) &amp; KADU (R. NGALA &amp; ARAP MOI): THE STRUGGLE OVER FEDERALISM VS. CENTRALISM</a:t>
            </a:r>
          </a:p>
          <a:p>
            <a:pPr marL="502920" indent="-457200">
              <a:buFont typeface="+mj-lt"/>
              <a:buAutoNum type="arabicPeriod"/>
            </a:pPr>
            <a:r>
              <a:rPr lang="it-IT" dirty="0" smtClean="0"/>
              <a:t>1961 </a:t>
            </a:r>
            <a:r>
              <a:rPr lang="it-IT" dirty="0"/>
              <a:t>MAJORITY OF LEGCO </a:t>
            </a:r>
            <a:r>
              <a:rPr lang="it-IT" dirty="0" smtClean="0"/>
              <a:t>MEMBERS </a:t>
            </a:r>
            <a:r>
              <a:rPr lang="it-IT" dirty="0"/>
              <a:t>ELECTED</a:t>
            </a:r>
            <a:endParaRPr lang="it-IT" dirty="0" smtClean="0"/>
          </a:p>
          <a:p>
            <a:pPr marL="502920" indent="-457200">
              <a:buFont typeface="+mj-lt"/>
              <a:buAutoNum type="arabicPeriod"/>
            </a:pPr>
            <a:r>
              <a:rPr lang="it-IT" dirty="0" smtClean="0"/>
              <a:t>1963 INDEPENDENCE</a:t>
            </a:r>
          </a:p>
          <a:p>
            <a:pPr marL="502920" indent="-457200">
              <a:buFont typeface="+mj-lt"/>
              <a:buAutoNum type="arabicPeriod"/>
            </a:pPr>
            <a:r>
              <a:rPr lang="it-IT" dirty="0" smtClean="0"/>
              <a:t>1966 KANU-KPU STRUGGLE &amp; THE MERGER BETWEEN KANU &amp; KADU </a:t>
            </a:r>
          </a:p>
          <a:p>
            <a:pPr marL="502920" indent="-457200">
              <a:buFont typeface="+mj-lt"/>
              <a:buAutoNum type="arabicPeriod"/>
            </a:pPr>
            <a:r>
              <a:rPr lang="it-IT" dirty="0" smtClean="0"/>
              <a:t>1969 DE FACTO </a:t>
            </a:r>
            <a:r>
              <a:rPr lang="it-IT" dirty="0"/>
              <a:t>ONE-PARTY STATE</a:t>
            </a:r>
            <a:endParaRPr lang="it-IT" dirty="0" smtClean="0"/>
          </a:p>
          <a:p>
            <a:pPr marL="502920" indent="-457200">
              <a:buFont typeface="+mj-lt"/>
              <a:buAutoNum type="arabicPeriod"/>
            </a:pPr>
            <a:r>
              <a:rPr lang="it-IT" dirty="0" smtClean="0"/>
              <a:t>1982 ONE-PARTY STATE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270729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se">
  <a:themeElements>
    <a:clrScheme name="Viola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Base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e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D9D01AC2-EE7D-4E49-99EE-8E62E4E7E8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TM03457444[[fn=Base]]</Template>
  <TotalTime>732</TotalTime>
  <Words>673</Words>
  <Application>Microsoft Office PowerPoint</Application>
  <PresentationFormat>Widescreen</PresentationFormat>
  <Paragraphs>88</Paragraphs>
  <Slides>10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10</vt:i4>
      </vt:variant>
    </vt:vector>
  </HeadingPairs>
  <TitlesOfParts>
    <vt:vector size="16" baseType="lpstr">
      <vt:lpstr>Book Antiqua</vt:lpstr>
      <vt:lpstr>Calibri</vt:lpstr>
      <vt:lpstr>Century Gothic</vt:lpstr>
      <vt:lpstr>Corbel</vt:lpstr>
      <vt:lpstr>Times New Roman</vt:lpstr>
      <vt:lpstr>Base</vt:lpstr>
      <vt:lpstr>     University of trieste department of political &amp; social sciences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University of trieste department of political &amp; social sciences</dc:title>
  <dc:creator>BATTERA FEDERICO</dc:creator>
  <cp:lastModifiedBy>BATTERA FEDERICO</cp:lastModifiedBy>
  <cp:revision>38</cp:revision>
  <dcterms:created xsi:type="dcterms:W3CDTF">2016-12-16T14:42:44Z</dcterms:created>
  <dcterms:modified xsi:type="dcterms:W3CDTF">2021-10-19T08:42:53Z</dcterms:modified>
</cp:coreProperties>
</file>