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307" r:id="rId3"/>
    <p:sldId id="283" r:id="rId4"/>
    <p:sldId id="287" r:id="rId5"/>
    <p:sldId id="284" r:id="rId6"/>
    <p:sldId id="289" r:id="rId7"/>
    <p:sldId id="280" r:id="rId8"/>
    <p:sldId id="337" r:id="rId9"/>
    <p:sldId id="338" r:id="rId10"/>
    <p:sldId id="339" r:id="rId11"/>
    <p:sldId id="340" r:id="rId12"/>
    <p:sldId id="257" r:id="rId13"/>
    <p:sldId id="267" r:id="rId14"/>
    <p:sldId id="314" r:id="rId15"/>
    <p:sldId id="341" r:id="rId16"/>
    <p:sldId id="31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29"/>
  </p:normalViewPr>
  <p:slideViewPr>
    <p:cSldViewPr snapToGrid="0" snapToObjects="1">
      <p:cViewPr varScale="1">
        <p:scale>
          <a:sx n="88" d="100"/>
          <a:sy n="88" d="100"/>
        </p:scale>
        <p:origin x="184"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3147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7271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168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6017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8932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75636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26637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0774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741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8462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07312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3929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3719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7168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69182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4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12194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aps.arcanum.com/en/map/secondsurvey-costalzone/?layers=8&amp;bbox=1359393.4859758525%2C5672334.739207788%2C1774599.4236209297%2C5840801.94954831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aps.arcanum.com/en/map/thirdsurvey25000/?layers=129&amp;bbox=1257850.538997147%2C5572898.773582496%2C2088262.414287302%2C5909833.19426355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770BFD-4D5E-4142-8153-4EEEFDA35939}"/>
              </a:ext>
            </a:extLst>
          </p:cNvPr>
          <p:cNvSpPr>
            <a:spLocks noGrp="1"/>
          </p:cNvSpPr>
          <p:nvPr>
            <p:ph type="ctrTitle"/>
          </p:nvPr>
        </p:nvSpPr>
        <p:spPr>
          <a:xfrm>
            <a:off x="544010" y="937550"/>
            <a:ext cx="10081549" cy="4823552"/>
          </a:xfrm>
        </p:spPr>
        <p:txBody>
          <a:bodyPr/>
          <a:lstStyle/>
          <a:p>
            <a:pPr algn="l"/>
            <a:r>
              <a:rPr lang="it-IT" sz="2400" dirty="0"/>
              <a:t>GEOGRAFIA STORICA DELL’ODIERNO FRIULI VENEZIA GIULIA </a:t>
            </a:r>
            <a:r>
              <a:rPr lang="it-IT" sz="2400" i="1" dirty="0"/>
              <a:t>LM 641</a:t>
            </a:r>
            <a:br>
              <a:rPr lang="it-IT" dirty="0"/>
            </a:br>
            <a:r>
              <a:rPr lang="it-IT" sz="6600" b="1" cap="small" dirty="0"/>
              <a:t>La costruzione dell’odierno </a:t>
            </a:r>
            <a:br>
              <a:rPr lang="it-IT" sz="6600" b="1" cap="small" dirty="0"/>
            </a:br>
            <a:r>
              <a:rPr lang="it-IT" sz="6600" b="1" cap="small" dirty="0"/>
              <a:t>Friuli Venezia Giulia</a:t>
            </a:r>
            <a:r>
              <a:rPr lang="it-IT" sz="6600" dirty="0"/>
              <a:t> </a:t>
            </a:r>
            <a:br>
              <a:rPr lang="it-IT" sz="6600" dirty="0"/>
            </a:br>
            <a:r>
              <a:rPr lang="it-IT" sz="1800" dirty="0"/>
              <a:t>A.A. 2021-2022</a:t>
            </a:r>
            <a:br>
              <a:rPr lang="it-IT" dirty="0"/>
            </a:br>
            <a:endParaRPr lang="it-IT" dirty="0"/>
          </a:p>
        </p:txBody>
      </p:sp>
      <p:sp>
        <p:nvSpPr>
          <p:cNvPr id="3" name="Sottotitolo 2">
            <a:extLst>
              <a:ext uri="{FF2B5EF4-FFF2-40B4-BE49-F238E27FC236}">
                <a16:creationId xmlns:a16="http://schemas.microsoft.com/office/drawing/2014/main" id="{813AAC26-B54F-254A-B891-B87959A06ABC}"/>
              </a:ext>
            </a:extLst>
          </p:cNvPr>
          <p:cNvSpPr>
            <a:spLocks noGrp="1"/>
          </p:cNvSpPr>
          <p:nvPr>
            <p:ph type="subTitle" idx="1"/>
          </p:nvPr>
        </p:nvSpPr>
        <p:spPr>
          <a:xfrm>
            <a:off x="636608" y="5960962"/>
            <a:ext cx="7838742" cy="897038"/>
          </a:xfrm>
        </p:spPr>
        <p:txBody>
          <a:bodyPr/>
          <a:lstStyle/>
          <a:p>
            <a:pPr algn="l"/>
            <a:r>
              <a:rPr lang="it-IT" dirty="0"/>
              <a:t>SERGIO ZILLI</a:t>
            </a:r>
          </a:p>
        </p:txBody>
      </p:sp>
    </p:spTree>
    <p:extLst>
      <p:ext uri="{BB962C8B-B14F-4D97-AF65-F5344CB8AC3E}">
        <p14:creationId xmlns:p14="http://schemas.microsoft.com/office/powerpoint/2010/main" val="85108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26E41E-5774-AF47-A4F2-D9CE76A3C666}"/>
              </a:ext>
            </a:extLst>
          </p:cNvPr>
          <p:cNvSpPr>
            <a:spLocks noGrp="1"/>
          </p:cNvSpPr>
          <p:nvPr>
            <p:ph type="title"/>
          </p:nvPr>
        </p:nvSpPr>
        <p:spPr/>
        <p:txBody>
          <a:bodyPr/>
          <a:lstStyle/>
          <a:p>
            <a:r>
              <a:rPr lang="it-IT" dirty="0"/>
              <a:t>Catasto Teresiano e Franceschino</a:t>
            </a:r>
          </a:p>
        </p:txBody>
      </p:sp>
      <p:sp>
        <p:nvSpPr>
          <p:cNvPr id="3" name="Segnaposto contenuto 2">
            <a:extLst>
              <a:ext uri="{FF2B5EF4-FFF2-40B4-BE49-F238E27FC236}">
                <a16:creationId xmlns:a16="http://schemas.microsoft.com/office/drawing/2014/main" id="{A6AE7627-29EE-AE48-B61F-0A54D03E4F3D}"/>
              </a:ext>
            </a:extLst>
          </p:cNvPr>
          <p:cNvSpPr>
            <a:spLocks noGrp="1"/>
          </p:cNvSpPr>
          <p:nvPr>
            <p:ph idx="1"/>
          </p:nvPr>
        </p:nvSpPr>
        <p:spPr>
          <a:xfrm>
            <a:off x="462987" y="1504709"/>
            <a:ext cx="8811015" cy="5116010"/>
          </a:xfrm>
        </p:spPr>
        <p:txBody>
          <a:bodyPr>
            <a:normAutofit/>
          </a:bodyPr>
          <a:lstStyle/>
          <a:p>
            <a:pPr marL="457200" lvl="1" indent="0">
              <a:buNone/>
            </a:pPr>
            <a:r>
              <a:rPr lang="it-IT" sz="1700" dirty="0"/>
              <a:t>Patente del 10 gennaio 1761, preceduta dall’istruzione del 26 novembre 1760 per il personale del costituendo ufficio, con cui è disposta l’istituzione di un ufficio delle pubbliche intavolazioni (</a:t>
            </a:r>
            <a:r>
              <a:rPr lang="it-IT" sz="1700" dirty="0" err="1"/>
              <a:t>Landtafeln</a:t>
            </a:r>
            <a:r>
              <a:rPr lang="it-IT" sz="1700" dirty="0"/>
              <a:t>) per la Contea di Gorizia e Gradisca</a:t>
            </a:r>
          </a:p>
          <a:p>
            <a:pPr lvl="1"/>
            <a:r>
              <a:rPr lang="it-IT" sz="1900" dirty="0"/>
              <a:t>operativo dal 1762 (fino al Franceschino)</a:t>
            </a:r>
          </a:p>
          <a:p>
            <a:pPr lvl="1"/>
            <a:r>
              <a:rPr lang="it-IT" sz="1900" dirty="0"/>
              <a:t>1811-1812 </a:t>
            </a:r>
            <a:r>
              <a:rPr lang="it-IT" sz="1900" dirty="0" err="1"/>
              <a:t>Catasticazione</a:t>
            </a:r>
            <a:r>
              <a:rPr lang="it-IT" sz="1900" dirty="0"/>
              <a:t> napoleonica</a:t>
            </a:r>
          </a:p>
          <a:p>
            <a:pPr lvl="1"/>
            <a:r>
              <a:rPr lang="it-IT" sz="1900" dirty="0"/>
              <a:t>Dicembre 1817: avvio </a:t>
            </a:r>
            <a:r>
              <a:rPr lang="it-IT" sz="1900" dirty="0" err="1"/>
              <a:t>catasticazione</a:t>
            </a:r>
            <a:r>
              <a:rPr lang="it-IT" sz="1900" dirty="0"/>
              <a:t> </a:t>
            </a:r>
            <a:r>
              <a:rPr lang="it-IT" sz="1900" dirty="0" err="1"/>
              <a:t>franceschina</a:t>
            </a:r>
            <a:r>
              <a:rPr lang="it-IT" sz="1900" dirty="0"/>
              <a:t>: </a:t>
            </a:r>
          </a:p>
          <a:p>
            <a:pPr marL="1028700" lvl="1" indent="0">
              <a:buNone/>
            </a:pPr>
            <a:r>
              <a:rPr lang="it-IT" sz="1700" dirty="0"/>
              <a:t>l'imperatore d'Austria Francesco I ordina la creazione in tutto l'impero di una "</a:t>
            </a:r>
            <a:r>
              <a:rPr lang="it-IT" sz="1700" i="1" dirty="0"/>
              <a:t>mappa per ogni comune, in cui si rappresentino graficamente nella posizione topografica, nella forma geometrica e nella scala stabilita, la dimensione, i confini, ogni singola superficie fondiaria all'interno d'ogni singolo comune, secondo i differenti generi di coltura , di proprietario, di confini naturali ed artificiali , </a:t>
            </a:r>
            <a:r>
              <a:rPr lang="it-IT" sz="1700" i="1" dirty="0" err="1"/>
              <a:t>ecc</a:t>
            </a:r>
            <a:r>
              <a:rPr lang="it-IT" sz="1700" i="1" dirty="0"/>
              <a:t> .. </a:t>
            </a:r>
            <a:endParaRPr lang="it-IT" sz="1700" dirty="0"/>
          </a:p>
          <a:p>
            <a:pPr lvl="1"/>
            <a:r>
              <a:rPr lang="it-IT" sz="1900" dirty="0"/>
              <a:t>Recupero lavori napoleonici</a:t>
            </a:r>
          </a:p>
          <a:p>
            <a:pPr lvl="1"/>
            <a:r>
              <a:rPr lang="it-IT" sz="1900" dirty="0"/>
              <a:t>Rilevazioni fra 1819 e 1826</a:t>
            </a:r>
          </a:p>
          <a:p>
            <a:pPr marL="0" indent="0">
              <a:buNone/>
            </a:pPr>
            <a:endParaRPr lang="it-IT" dirty="0"/>
          </a:p>
        </p:txBody>
      </p:sp>
    </p:spTree>
    <p:extLst>
      <p:ext uri="{BB962C8B-B14F-4D97-AF65-F5344CB8AC3E}">
        <p14:creationId xmlns:p14="http://schemas.microsoft.com/office/powerpoint/2010/main" val="312551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9AEAC57-D860-C147-BD8B-246A604D3090}"/>
              </a:ext>
            </a:extLst>
          </p:cNvPr>
          <p:cNvSpPr>
            <a:spLocks noGrp="1"/>
          </p:cNvSpPr>
          <p:nvPr>
            <p:ph idx="1"/>
          </p:nvPr>
        </p:nvSpPr>
        <p:spPr>
          <a:xfrm>
            <a:off x="677334" y="1608881"/>
            <a:ext cx="8596668" cy="4432481"/>
          </a:xfrm>
        </p:spPr>
        <p:txBody>
          <a:bodyPr>
            <a:normAutofit/>
          </a:bodyPr>
          <a:lstStyle/>
          <a:p>
            <a:pPr lvl="1"/>
            <a:r>
              <a:rPr lang="it-IT" sz="1900" dirty="0"/>
              <a:t>Nella Contea di Gorizia e Gradisca la legge generale sui libri fondiari ricevette attuazione con la Legge provinciale 5 novembre 1874 n. 2 e con l’ordinanza del Ministero della Giustizia del 26 febbraio 1875</a:t>
            </a:r>
          </a:p>
          <a:p>
            <a:pPr lvl="1"/>
            <a:r>
              <a:rPr lang="it-IT" sz="1900" dirty="0"/>
              <a:t>Per la Città di Trieste, invece, non entrò mai in vigore una Legge d’Impianto, poiché quella approvata nel 1888 dalla competente Dieta Provinciale rimase senza sanzione sovrana, in quanto non contenente l’autorizzazione all’uso di lingue diverse dall’italiano nella stesura delle iscrizioni </a:t>
            </a:r>
            <a:r>
              <a:rPr lang="it-IT" sz="1900" dirty="0" err="1"/>
              <a:t>tavolari</a:t>
            </a:r>
            <a:r>
              <a:rPr lang="it-IT" sz="1900" dirty="0"/>
              <a:t>.   </a:t>
            </a:r>
          </a:p>
          <a:p>
            <a:pPr marL="457200" lvl="1" indent="0">
              <a:buNone/>
            </a:pPr>
            <a:endParaRPr lang="it-IT" sz="1900" dirty="0"/>
          </a:p>
          <a:p>
            <a:pPr marL="457200" lvl="1" indent="0">
              <a:buNone/>
            </a:pPr>
            <a:r>
              <a:rPr lang="it-IT" sz="1900" dirty="0"/>
              <a:t>http://</a:t>
            </a:r>
            <a:r>
              <a:rPr lang="it-IT" sz="1900" dirty="0" err="1"/>
              <a:t>www.catasti.archiviodistatotrieste.it</a:t>
            </a:r>
            <a:r>
              <a:rPr lang="it-IT" sz="1900" dirty="0"/>
              <a:t>/Divenire/</a:t>
            </a:r>
            <a:r>
              <a:rPr lang="it-IT" sz="1900" dirty="0" err="1"/>
              <a:t>collezione.htm?idColl</a:t>
            </a:r>
            <a:r>
              <a:rPr lang="it-IT" sz="1900" dirty="0"/>
              <a:t>=10649281&amp;viewMode=</a:t>
            </a:r>
            <a:r>
              <a:rPr lang="it-IT" sz="1900" dirty="0" err="1"/>
              <a:t>gallery&amp;numPage</a:t>
            </a:r>
            <a:r>
              <a:rPr lang="it-IT" sz="1900" dirty="0"/>
              <a:t>=97</a:t>
            </a:r>
          </a:p>
          <a:p>
            <a:pPr marL="457200" lvl="1" indent="0">
              <a:buNone/>
            </a:pPr>
            <a:r>
              <a:rPr lang="it-IT" sz="1900" dirty="0" err="1"/>
              <a:t>https</a:t>
            </a:r>
            <a:r>
              <a:rPr lang="it-IT" sz="1900" dirty="0"/>
              <a:t>://</a:t>
            </a:r>
            <a:r>
              <a:rPr lang="it-IT" sz="1900" dirty="0" err="1"/>
              <a:t>archiviodistatogorizia.cultura.gov.it</a:t>
            </a:r>
            <a:r>
              <a:rPr lang="it-IT" sz="1900" dirty="0"/>
              <a:t>/mappe-catastali/</a:t>
            </a:r>
          </a:p>
          <a:p>
            <a:endParaRPr lang="it-IT" dirty="0"/>
          </a:p>
        </p:txBody>
      </p:sp>
    </p:spTree>
    <p:extLst>
      <p:ext uri="{BB962C8B-B14F-4D97-AF65-F5344CB8AC3E}">
        <p14:creationId xmlns:p14="http://schemas.microsoft.com/office/powerpoint/2010/main" val="186872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7CD4DAD-3174-9441-B546-647A2833CD65}"/>
              </a:ext>
            </a:extLst>
          </p:cNvPr>
          <p:cNvSpPr>
            <a:spLocks noGrp="1"/>
          </p:cNvSpPr>
          <p:nvPr>
            <p:ph idx="1"/>
          </p:nvPr>
        </p:nvSpPr>
        <p:spPr>
          <a:xfrm>
            <a:off x="358815" y="4282633"/>
            <a:ext cx="3426106" cy="2422967"/>
          </a:xfrm>
        </p:spPr>
        <p:txBody>
          <a:bodyPr/>
          <a:lstStyle/>
          <a:p>
            <a:r>
              <a:rPr lang="it-IT" dirty="0" err="1"/>
              <a:t>https</a:t>
            </a:r>
            <a:r>
              <a:rPr lang="it-IT" dirty="0"/>
              <a:t>://</a:t>
            </a:r>
            <a:r>
              <a:rPr lang="it-IT" dirty="0" err="1"/>
              <a:t>upload.wikimedia.org</a:t>
            </a:r>
            <a:r>
              <a:rPr lang="it-IT" dirty="0"/>
              <a:t>/</a:t>
            </a:r>
            <a:r>
              <a:rPr lang="it-IT" dirty="0" err="1"/>
              <a:t>wikipedia</a:t>
            </a:r>
            <a:r>
              <a:rPr lang="it-IT" dirty="0"/>
              <a:t>/</a:t>
            </a:r>
            <a:r>
              <a:rPr lang="it-IT" dirty="0" err="1"/>
              <a:t>commons</a:t>
            </a:r>
            <a:r>
              <a:rPr lang="it-IT" dirty="0"/>
              <a:t>/b/be/Ethnographic_map_of_austrian_monarchy_czoernig_1855.jpg</a:t>
            </a:r>
          </a:p>
        </p:txBody>
      </p:sp>
      <p:pic>
        <p:nvPicPr>
          <p:cNvPr id="5" name="Immagine 4">
            <a:extLst>
              <a:ext uri="{FF2B5EF4-FFF2-40B4-BE49-F238E27FC236}">
                <a16:creationId xmlns:a16="http://schemas.microsoft.com/office/drawing/2014/main" id="{2C1424B7-405F-E543-B036-5E0CC877671F}"/>
              </a:ext>
            </a:extLst>
          </p:cNvPr>
          <p:cNvPicPr>
            <a:picLocks noChangeAspect="1"/>
          </p:cNvPicPr>
          <p:nvPr/>
        </p:nvPicPr>
        <p:blipFill>
          <a:blip r:embed="rId2"/>
          <a:stretch>
            <a:fillRect/>
          </a:stretch>
        </p:blipFill>
        <p:spPr>
          <a:xfrm>
            <a:off x="4062715" y="472878"/>
            <a:ext cx="6943846" cy="5550312"/>
          </a:xfrm>
          <a:prstGeom prst="rect">
            <a:avLst/>
          </a:prstGeom>
        </p:spPr>
      </p:pic>
    </p:spTree>
    <p:extLst>
      <p:ext uri="{BB962C8B-B14F-4D97-AF65-F5344CB8AC3E}">
        <p14:creationId xmlns:p14="http://schemas.microsoft.com/office/powerpoint/2010/main" val="33756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A02E37B5-B2F8-D749-89B0-9512D5C67471}"/>
              </a:ext>
            </a:extLst>
          </p:cNvPr>
          <p:cNvPicPr>
            <a:picLocks noGrp="1" noChangeAspect="1"/>
          </p:cNvPicPr>
          <p:nvPr>
            <p:ph idx="1"/>
          </p:nvPr>
        </p:nvPicPr>
        <p:blipFill>
          <a:blip r:embed="rId2"/>
          <a:stretch>
            <a:fillRect/>
          </a:stretch>
        </p:blipFill>
        <p:spPr>
          <a:xfrm>
            <a:off x="1862705" y="1973149"/>
            <a:ext cx="7620000" cy="2717800"/>
          </a:xfrm>
        </p:spPr>
      </p:pic>
    </p:spTree>
    <p:extLst>
      <p:ext uri="{BB962C8B-B14F-4D97-AF65-F5344CB8AC3E}">
        <p14:creationId xmlns:p14="http://schemas.microsoft.com/office/powerpoint/2010/main" val="130993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3248F8-2F17-F744-8E16-CB2D7F3CF705}"/>
              </a:ext>
            </a:extLst>
          </p:cNvPr>
          <p:cNvSpPr>
            <a:spLocks noGrp="1"/>
          </p:cNvSpPr>
          <p:nvPr>
            <p:ph type="title"/>
          </p:nvPr>
        </p:nvSpPr>
        <p:spPr/>
        <p:txBody>
          <a:bodyPr/>
          <a:lstStyle/>
          <a:p>
            <a:endParaRPr lang="it-IT"/>
          </a:p>
        </p:txBody>
      </p:sp>
      <p:pic>
        <p:nvPicPr>
          <p:cNvPr id="6" name="Segnaposto contenuto 5">
            <a:extLst>
              <a:ext uri="{FF2B5EF4-FFF2-40B4-BE49-F238E27FC236}">
                <a16:creationId xmlns:a16="http://schemas.microsoft.com/office/drawing/2014/main" id="{F3D7B95B-45E1-BE40-ABD0-813C8C198617}"/>
              </a:ext>
            </a:extLst>
          </p:cNvPr>
          <p:cNvPicPr>
            <a:picLocks noGrp="1" noChangeAspect="1"/>
          </p:cNvPicPr>
          <p:nvPr>
            <p:ph idx="1"/>
          </p:nvPr>
        </p:nvPicPr>
        <p:blipFill>
          <a:blip r:embed="rId2"/>
          <a:stretch>
            <a:fillRect/>
          </a:stretch>
        </p:blipFill>
        <p:spPr>
          <a:xfrm>
            <a:off x="2310197" y="2160588"/>
            <a:ext cx="5331644" cy="3881437"/>
          </a:xfrm>
        </p:spPr>
      </p:pic>
    </p:spTree>
    <p:extLst>
      <p:ext uri="{BB962C8B-B14F-4D97-AF65-F5344CB8AC3E}">
        <p14:creationId xmlns:p14="http://schemas.microsoft.com/office/powerpoint/2010/main" val="321270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7B39CE-181E-E945-9FF0-636647169759}"/>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FDF5720C-09EC-5E4A-B761-1D079C11D853}"/>
              </a:ext>
            </a:extLst>
          </p:cNvPr>
          <p:cNvPicPr>
            <a:picLocks noGrp="1" noChangeAspect="1"/>
          </p:cNvPicPr>
          <p:nvPr>
            <p:ph idx="1"/>
          </p:nvPr>
        </p:nvPicPr>
        <p:blipFill>
          <a:blip r:embed="rId2"/>
          <a:stretch>
            <a:fillRect/>
          </a:stretch>
        </p:blipFill>
        <p:spPr>
          <a:xfrm>
            <a:off x="3085709" y="2160588"/>
            <a:ext cx="3780620" cy="3881437"/>
          </a:xfrm>
        </p:spPr>
      </p:pic>
    </p:spTree>
    <p:extLst>
      <p:ext uri="{BB962C8B-B14F-4D97-AF65-F5344CB8AC3E}">
        <p14:creationId xmlns:p14="http://schemas.microsoft.com/office/powerpoint/2010/main" val="125604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3738F-CCE5-694E-B153-D8215A468DEC}"/>
              </a:ext>
            </a:extLst>
          </p:cNvPr>
          <p:cNvSpPr>
            <a:spLocks noGrp="1"/>
          </p:cNvSpPr>
          <p:nvPr>
            <p:ph type="title"/>
          </p:nvPr>
        </p:nvSpPr>
        <p:spPr/>
        <p:txBody>
          <a:bodyPr/>
          <a:lstStyle/>
          <a:p>
            <a:endParaRPr lang="it-IT"/>
          </a:p>
        </p:txBody>
      </p:sp>
      <p:pic>
        <p:nvPicPr>
          <p:cNvPr id="9" name="Segnaposto contenuto 8">
            <a:extLst>
              <a:ext uri="{FF2B5EF4-FFF2-40B4-BE49-F238E27FC236}">
                <a16:creationId xmlns:a16="http://schemas.microsoft.com/office/drawing/2014/main" id="{05412DEA-0BA7-494C-8013-89A8DB7064EE}"/>
              </a:ext>
            </a:extLst>
          </p:cNvPr>
          <p:cNvPicPr>
            <a:picLocks noGrp="1" noChangeAspect="1"/>
          </p:cNvPicPr>
          <p:nvPr>
            <p:ph idx="1"/>
          </p:nvPr>
        </p:nvPicPr>
        <p:blipFill>
          <a:blip r:embed="rId2"/>
          <a:stretch>
            <a:fillRect/>
          </a:stretch>
        </p:blipFill>
        <p:spPr>
          <a:xfrm>
            <a:off x="1597307" y="1093018"/>
            <a:ext cx="6285052" cy="5157352"/>
          </a:xfrm>
        </p:spPr>
      </p:pic>
    </p:spTree>
    <p:extLst>
      <p:ext uri="{BB962C8B-B14F-4D97-AF65-F5344CB8AC3E}">
        <p14:creationId xmlns:p14="http://schemas.microsoft.com/office/powerpoint/2010/main" val="93597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0F2241-DCE7-9D40-AA2C-43CCFF5F15C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E0CF116-201B-9545-AA25-6A5CB1F94735}"/>
              </a:ext>
            </a:extLst>
          </p:cNvPr>
          <p:cNvSpPr>
            <a:spLocks noGrp="1"/>
          </p:cNvSpPr>
          <p:nvPr>
            <p:ph idx="1"/>
          </p:nvPr>
        </p:nvSpPr>
        <p:spPr/>
        <p:txBody>
          <a:bodyPr>
            <a:normAutofit/>
          </a:bodyPr>
          <a:lstStyle/>
          <a:p>
            <a:pPr marL="0" indent="0">
              <a:buNone/>
            </a:pPr>
            <a:r>
              <a:rPr lang="it-IT" sz="2800" b="1" dirty="0"/>
              <a:t>Presentazione n. </a:t>
            </a:r>
            <a:r>
              <a:rPr lang="it-IT" sz="2800" b="1"/>
              <a:t>5</a:t>
            </a:r>
            <a:endParaRPr lang="it-IT" sz="2800" b="1" dirty="0"/>
          </a:p>
          <a:p>
            <a:pPr marL="0" indent="0">
              <a:buNone/>
            </a:pPr>
            <a:endParaRPr lang="it-IT" sz="2800" b="1" dirty="0"/>
          </a:p>
          <a:p>
            <a:pPr marL="0" indent="0">
              <a:buNone/>
            </a:pPr>
            <a:r>
              <a:rPr lang="it-IT" sz="4000" b="1" dirty="0"/>
              <a:t>Cosa c’è</a:t>
            </a:r>
          </a:p>
        </p:txBody>
      </p:sp>
    </p:spTree>
    <p:extLst>
      <p:ext uri="{BB962C8B-B14F-4D97-AF65-F5344CB8AC3E}">
        <p14:creationId xmlns:p14="http://schemas.microsoft.com/office/powerpoint/2010/main" val="324312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D0CF0-1367-1A44-8AFF-AB39B196AEAF}"/>
              </a:ext>
            </a:extLst>
          </p:cNvPr>
          <p:cNvSpPr>
            <a:spLocks noGrp="1"/>
          </p:cNvSpPr>
          <p:nvPr>
            <p:ph type="title"/>
          </p:nvPr>
        </p:nvSpPr>
        <p:spPr>
          <a:xfrm>
            <a:off x="399542" y="3642167"/>
            <a:ext cx="1683901" cy="1320800"/>
          </a:xfrm>
        </p:spPr>
        <p:txBody>
          <a:bodyPr>
            <a:normAutofit/>
          </a:bodyPr>
          <a:lstStyle/>
          <a:p>
            <a:r>
              <a:rPr lang="it-IT" dirty="0"/>
              <a:t>Inizi 900</a:t>
            </a:r>
          </a:p>
        </p:txBody>
      </p:sp>
      <p:pic>
        <p:nvPicPr>
          <p:cNvPr id="4" name="Segnaposto contenuto 3">
            <a:extLst>
              <a:ext uri="{FF2B5EF4-FFF2-40B4-BE49-F238E27FC236}">
                <a16:creationId xmlns:a16="http://schemas.microsoft.com/office/drawing/2014/main" id="{30924D09-BA10-A849-A40A-B21063C80BEF}"/>
              </a:ext>
            </a:extLst>
          </p:cNvPr>
          <p:cNvPicPr>
            <a:picLocks noGrp="1" noChangeAspect="1"/>
          </p:cNvPicPr>
          <p:nvPr>
            <p:ph idx="1"/>
          </p:nvPr>
        </p:nvPicPr>
        <p:blipFill>
          <a:blip r:embed="rId2"/>
          <a:stretch>
            <a:fillRect/>
          </a:stretch>
        </p:blipFill>
        <p:spPr>
          <a:xfrm>
            <a:off x="2789498" y="0"/>
            <a:ext cx="6389225" cy="6859750"/>
          </a:xfrm>
          <a:prstGeom prst="rect">
            <a:avLst/>
          </a:prstGeom>
        </p:spPr>
      </p:pic>
    </p:spTree>
    <p:extLst>
      <p:ext uri="{BB962C8B-B14F-4D97-AF65-F5344CB8AC3E}">
        <p14:creationId xmlns:p14="http://schemas.microsoft.com/office/powerpoint/2010/main" val="35968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A51CED-5309-A642-9E86-FA83BDAD891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DB39143-CA98-BE42-BFAD-D4B21EB1A39B}"/>
              </a:ext>
            </a:extLst>
          </p:cNvPr>
          <p:cNvSpPr>
            <a:spLocks noGrp="1"/>
          </p:cNvSpPr>
          <p:nvPr>
            <p:ph idx="1"/>
          </p:nvPr>
        </p:nvSpPr>
        <p:spPr/>
        <p:txBody>
          <a:bodyPr/>
          <a:lstStyle/>
          <a:p>
            <a:r>
              <a:rPr lang="it-IT" dirty="0"/>
              <a:t>1872</a:t>
            </a:r>
          </a:p>
        </p:txBody>
      </p:sp>
      <p:pic>
        <p:nvPicPr>
          <p:cNvPr id="4" name="Segnaposto contenuto 7">
            <a:extLst>
              <a:ext uri="{FF2B5EF4-FFF2-40B4-BE49-F238E27FC236}">
                <a16:creationId xmlns:a16="http://schemas.microsoft.com/office/drawing/2014/main" id="{EA46B157-23C2-8B46-8058-EAE0302E4C52}"/>
              </a:ext>
            </a:extLst>
          </p:cNvPr>
          <p:cNvPicPr>
            <a:picLocks noChangeAspect="1"/>
          </p:cNvPicPr>
          <p:nvPr/>
        </p:nvPicPr>
        <p:blipFill>
          <a:blip r:embed="rId2"/>
          <a:stretch>
            <a:fillRect/>
          </a:stretch>
        </p:blipFill>
        <p:spPr>
          <a:xfrm>
            <a:off x="3176318" y="-141890"/>
            <a:ext cx="5882535" cy="7033254"/>
          </a:xfrm>
          <a:prstGeom prst="rect">
            <a:avLst/>
          </a:prstGeom>
        </p:spPr>
      </p:pic>
    </p:spTree>
    <p:extLst>
      <p:ext uri="{BB962C8B-B14F-4D97-AF65-F5344CB8AC3E}">
        <p14:creationId xmlns:p14="http://schemas.microsoft.com/office/powerpoint/2010/main" val="17989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1051F3-148C-1449-970F-9716B4AD27F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496680D-E6AE-524B-ACD0-D47245DC7B11}"/>
              </a:ext>
            </a:extLst>
          </p:cNvPr>
          <p:cNvSpPr>
            <a:spLocks noGrp="1"/>
          </p:cNvSpPr>
          <p:nvPr>
            <p:ph idx="1"/>
          </p:nvPr>
        </p:nvSpPr>
        <p:spPr/>
        <p:txBody>
          <a:bodyPr/>
          <a:lstStyle/>
          <a:p>
            <a:r>
              <a:rPr lang="it-IT" dirty="0"/>
              <a:t>1904</a:t>
            </a:r>
          </a:p>
          <a:p>
            <a:pPr marL="0" indent="0">
              <a:buNone/>
            </a:pPr>
            <a:endParaRPr lang="it-IT" dirty="0"/>
          </a:p>
        </p:txBody>
      </p:sp>
      <p:pic>
        <p:nvPicPr>
          <p:cNvPr id="4" name="Segnaposto contenuto 3">
            <a:extLst>
              <a:ext uri="{FF2B5EF4-FFF2-40B4-BE49-F238E27FC236}">
                <a16:creationId xmlns:a16="http://schemas.microsoft.com/office/drawing/2014/main" id="{BDDDAC0F-2728-0548-84FF-ACF4A3B05CCF}"/>
              </a:ext>
            </a:extLst>
          </p:cNvPr>
          <p:cNvPicPr>
            <a:picLocks noChangeAspect="1"/>
          </p:cNvPicPr>
          <p:nvPr/>
        </p:nvPicPr>
        <p:blipFill>
          <a:blip r:embed="rId2"/>
          <a:stretch>
            <a:fillRect/>
          </a:stretch>
        </p:blipFill>
        <p:spPr>
          <a:xfrm>
            <a:off x="3458096" y="-153571"/>
            <a:ext cx="5223206" cy="7063319"/>
          </a:xfrm>
          <a:prstGeom prst="rect">
            <a:avLst/>
          </a:prstGeom>
        </p:spPr>
      </p:pic>
    </p:spTree>
    <p:extLst>
      <p:ext uri="{BB962C8B-B14F-4D97-AF65-F5344CB8AC3E}">
        <p14:creationId xmlns:p14="http://schemas.microsoft.com/office/powerpoint/2010/main" val="166676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83D2F-A5B9-E64B-AD72-67CA2F91321E}"/>
              </a:ext>
            </a:extLst>
          </p:cNvPr>
          <p:cNvSpPr>
            <a:spLocks noGrp="1"/>
          </p:cNvSpPr>
          <p:nvPr>
            <p:ph type="title"/>
          </p:nvPr>
        </p:nvSpPr>
        <p:spPr/>
        <p:txBody>
          <a:bodyPr>
            <a:normAutofit/>
          </a:bodyPr>
          <a:lstStyle/>
          <a:p>
            <a:endParaRPr lang="it-IT" dirty="0"/>
          </a:p>
        </p:txBody>
      </p:sp>
      <p:sp>
        <p:nvSpPr>
          <p:cNvPr id="3" name="Segnaposto contenuto 2">
            <a:extLst>
              <a:ext uri="{FF2B5EF4-FFF2-40B4-BE49-F238E27FC236}">
                <a16:creationId xmlns:a16="http://schemas.microsoft.com/office/drawing/2014/main" id="{A35CD8E8-25B0-F34D-B0F7-9005AB8A3F69}"/>
              </a:ext>
            </a:extLst>
          </p:cNvPr>
          <p:cNvSpPr>
            <a:spLocks noGrp="1"/>
          </p:cNvSpPr>
          <p:nvPr>
            <p:ph idx="1"/>
          </p:nvPr>
        </p:nvSpPr>
        <p:spPr>
          <a:xfrm>
            <a:off x="798022" y="4372495"/>
            <a:ext cx="6393610" cy="1804468"/>
          </a:xfrm>
        </p:spPr>
        <p:txBody>
          <a:bodyPr/>
          <a:lstStyle/>
          <a:p>
            <a:r>
              <a:rPr lang="it-IT" dirty="0">
                <a:hlinkClick r:id="rId2"/>
              </a:rPr>
              <a:t>https://maps.arcanum.com/en/map/secondsurvey-costalzone/?layers=8&amp;bbox=1359393.4859758525%2C5672334.739207788%2C1774599.4236209297%2C5840801.949548316</a:t>
            </a:r>
            <a:endParaRPr lang="it-IT" dirty="0"/>
          </a:p>
          <a:p>
            <a:pPr marL="0" indent="0">
              <a:buNone/>
            </a:pPr>
            <a:endParaRPr lang="it-IT" dirty="0"/>
          </a:p>
        </p:txBody>
      </p:sp>
      <p:pic>
        <p:nvPicPr>
          <p:cNvPr id="5" name="Immagine 4">
            <a:extLst>
              <a:ext uri="{FF2B5EF4-FFF2-40B4-BE49-F238E27FC236}">
                <a16:creationId xmlns:a16="http://schemas.microsoft.com/office/drawing/2014/main" id="{A0FEF558-EFD0-1145-8420-9A8260ED4461}"/>
              </a:ext>
            </a:extLst>
          </p:cNvPr>
          <p:cNvPicPr>
            <a:picLocks noChangeAspect="1"/>
          </p:cNvPicPr>
          <p:nvPr/>
        </p:nvPicPr>
        <p:blipFill>
          <a:blip r:embed="rId3"/>
          <a:stretch>
            <a:fillRect/>
          </a:stretch>
        </p:blipFill>
        <p:spPr>
          <a:xfrm>
            <a:off x="7649286" y="1848977"/>
            <a:ext cx="2983532" cy="3767266"/>
          </a:xfrm>
          <a:prstGeom prst="rect">
            <a:avLst/>
          </a:prstGeom>
        </p:spPr>
      </p:pic>
      <p:sp>
        <p:nvSpPr>
          <p:cNvPr id="4" name="Rettangolo 3">
            <a:extLst>
              <a:ext uri="{FF2B5EF4-FFF2-40B4-BE49-F238E27FC236}">
                <a16:creationId xmlns:a16="http://schemas.microsoft.com/office/drawing/2014/main" id="{6F40ADB2-47DF-7D49-9139-F6662B650EFE}"/>
              </a:ext>
            </a:extLst>
          </p:cNvPr>
          <p:cNvSpPr/>
          <p:nvPr/>
        </p:nvSpPr>
        <p:spPr>
          <a:xfrm>
            <a:off x="798022" y="2106729"/>
            <a:ext cx="6750758" cy="954107"/>
          </a:xfrm>
          <a:prstGeom prst="rect">
            <a:avLst/>
          </a:prstGeom>
        </p:spPr>
        <p:txBody>
          <a:bodyPr wrap="square">
            <a:spAutoFit/>
          </a:bodyPr>
          <a:lstStyle/>
          <a:p>
            <a:r>
              <a:rPr lang="it-IT" sz="2800" dirty="0" err="1"/>
              <a:t>Coastal</a:t>
            </a:r>
            <a:r>
              <a:rPr lang="it-IT" sz="2800" dirty="0"/>
              <a:t> Zone (1821–1824) - Second </a:t>
            </a:r>
            <a:r>
              <a:rPr lang="it-IT" sz="2800" dirty="0" err="1"/>
              <a:t>military</a:t>
            </a:r>
            <a:r>
              <a:rPr lang="it-IT" sz="2800" dirty="0"/>
              <a:t> </a:t>
            </a:r>
            <a:r>
              <a:rPr lang="it-IT" sz="2800" dirty="0" err="1"/>
              <a:t>survey</a:t>
            </a:r>
            <a:r>
              <a:rPr lang="it-IT" sz="2800" dirty="0"/>
              <a:t> of the </a:t>
            </a:r>
            <a:r>
              <a:rPr lang="it-IT" sz="2800" dirty="0" err="1"/>
              <a:t>Habsburg</a:t>
            </a:r>
            <a:r>
              <a:rPr lang="it-IT" sz="2800" dirty="0"/>
              <a:t> Empire</a:t>
            </a:r>
          </a:p>
        </p:txBody>
      </p:sp>
    </p:spTree>
    <p:extLst>
      <p:ext uri="{BB962C8B-B14F-4D97-AF65-F5344CB8AC3E}">
        <p14:creationId xmlns:p14="http://schemas.microsoft.com/office/powerpoint/2010/main" val="108501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1D0BF-D821-434F-8AC5-64943D9FE5B0}"/>
              </a:ext>
            </a:extLst>
          </p:cNvPr>
          <p:cNvSpPr>
            <a:spLocks noGrp="1"/>
          </p:cNvSpPr>
          <p:nvPr>
            <p:ph type="title"/>
          </p:nvPr>
        </p:nvSpPr>
        <p:spPr/>
        <p:txBody>
          <a:bodyPr>
            <a:normAutofit/>
          </a:bodyPr>
          <a:lstStyle/>
          <a:p>
            <a:endParaRPr lang="it-IT" dirty="0"/>
          </a:p>
        </p:txBody>
      </p:sp>
      <p:sp>
        <p:nvSpPr>
          <p:cNvPr id="3" name="Segnaposto contenuto 2">
            <a:extLst>
              <a:ext uri="{FF2B5EF4-FFF2-40B4-BE49-F238E27FC236}">
                <a16:creationId xmlns:a16="http://schemas.microsoft.com/office/drawing/2014/main" id="{E39D5EC9-5887-3844-90B9-9BC9209C6104}"/>
              </a:ext>
            </a:extLst>
          </p:cNvPr>
          <p:cNvSpPr>
            <a:spLocks noGrp="1"/>
          </p:cNvSpPr>
          <p:nvPr>
            <p:ph idx="1"/>
          </p:nvPr>
        </p:nvSpPr>
        <p:spPr>
          <a:xfrm>
            <a:off x="771698" y="4122663"/>
            <a:ext cx="6081584" cy="1320660"/>
          </a:xfrm>
        </p:spPr>
        <p:txBody>
          <a:bodyPr/>
          <a:lstStyle/>
          <a:p>
            <a:r>
              <a:rPr lang="it-IT" dirty="0">
                <a:hlinkClick r:id="rId2"/>
              </a:rPr>
              <a:t>https://maps.arcanum.com/en/map/thirdsurvey25000/?layers=129&amp;bbox=1257850.538997147%2C5572898.773582496%2C2088262.414287302%2C5909833.194263553</a:t>
            </a:r>
            <a:endParaRPr lang="it-IT" dirty="0"/>
          </a:p>
        </p:txBody>
      </p:sp>
      <p:pic>
        <p:nvPicPr>
          <p:cNvPr id="5" name="Immagine 4">
            <a:extLst>
              <a:ext uri="{FF2B5EF4-FFF2-40B4-BE49-F238E27FC236}">
                <a16:creationId xmlns:a16="http://schemas.microsoft.com/office/drawing/2014/main" id="{39EC9E5B-8E2C-8749-BA2C-EAECD7D6C745}"/>
              </a:ext>
            </a:extLst>
          </p:cNvPr>
          <p:cNvPicPr>
            <a:picLocks noChangeAspect="1"/>
          </p:cNvPicPr>
          <p:nvPr/>
        </p:nvPicPr>
        <p:blipFill>
          <a:blip r:embed="rId3"/>
          <a:stretch>
            <a:fillRect/>
          </a:stretch>
        </p:blipFill>
        <p:spPr>
          <a:xfrm>
            <a:off x="7326413" y="1959627"/>
            <a:ext cx="4205875" cy="3231464"/>
          </a:xfrm>
          <a:prstGeom prst="rect">
            <a:avLst/>
          </a:prstGeom>
        </p:spPr>
      </p:pic>
      <p:sp>
        <p:nvSpPr>
          <p:cNvPr id="4" name="Rettangolo 3">
            <a:extLst>
              <a:ext uri="{FF2B5EF4-FFF2-40B4-BE49-F238E27FC236}">
                <a16:creationId xmlns:a16="http://schemas.microsoft.com/office/drawing/2014/main" id="{31C3552C-0827-FA43-9491-8C7D969F1534}"/>
              </a:ext>
            </a:extLst>
          </p:cNvPr>
          <p:cNvSpPr/>
          <p:nvPr/>
        </p:nvSpPr>
        <p:spPr>
          <a:xfrm>
            <a:off x="771698" y="2211859"/>
            <a:ext cx="5339660" cy="954107"/>
          </a:xfrm>
          <a:prstGeom prst="rect">
            <a:avLst/>
          </a:prstGeom>
        </p:spPr>
        <p:txBody>
          <a:bodyPr wrap="square">
            <a:spAutoFit/>
          </a:bodyPr>
          <a:lstStyle/>
          <a:p>
            <a:r>
              <a:rPr lang="it-IT" sz="2800" dirty="0" err="1"/>
              <a:t>Habsburg</a:t>
            </a:r>
            <a:r>
              <a:rPr lang="it-IT" sz="2800" dirty="0"/>
              <a:t> Empire (1869-1887) - Third </a:t>
            </a:r>
            <a:r>
              <a:rPr lang="it-IT" sz="2800" dirty="0" err="1"/>
              <a:t>Military</a:t>
            </a:r>
            <a:r>
              <a:rPr lang="it-IT" sz="2800" dirty="0"/>
              <a:t> </a:t>
            </a:r>
            <a:r>
              <a:rPr lang="it-IT" sz="2800" dirty="0" err="1"/>
              <a:t>Survey</a:t>
            </a:r>
            <a:r>
              <a:rPr lang="it-IT" sz="2800" dirty="0"/>
              <a:t> (1:25000)</a:t>
            </a:r>
          </a:p>
        </p:txBody>
      </p:sp>
    </p:spTree>
    <p:extLst>
      <p:ext uri="{BB962C8B-B14F-4D97-AF65-F5344CB8AC3E}">
        <p14:creationId xmlns:p14="http://schemas.microsoft.com/office/powerpoint/2010/main" val="251952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D75437-3685-0D46-8D86-3787A2E9D723}"/>
              </a:ext>
            </a:extLst>
          </p:cNvPr>
          <p:cNvSpPr>
            <a:spLocks noGrp="1"/>
          </p:cNvSpPr>
          <p:nvPr>
            <p:ph type="title"/>
          </p:nvPr>
        </p:nvSpPr>
        <p:spPr/>
        <p:txBody>
          <a:bodyPr/>
          <a:lstStyle/>
          <a:p>
            <a:r>
              <a:rPr lang="it-IT" dirty="0"/>
              <a:t>Catasto geometrico particellare</a:t>
            </a:r>
          </a:p>
        </p:txBody>
      </p:sp>
      <p:sp>
        <p:nvSpPr>
          <p:cNvPr id="3" name="Segnaposto contenuto 2">
            <a:extLst>
              <a:ext uri="{FF2B5EF4-FFF2-40B4-BE49-F238E27FC236}">
                <a16:creationId xmlns:a16="http://schemas.microsoft.com/office/drawing/2014/main" id="{2FCB8690-A4CB-CF49-AF4F-9E61D694EC2F}"/>
              </a:ext>
            </a:extLst>
          </p:cNvPr>
          <p:cNvSpPr>
            <a:spLocks noGrp="1"/>
          </p:cNvSpPr>
          <p:nvPr>
            <p:ph idx="1"/>
          </p:nvPr>
        </p:nvSpPr>
        <p:spPr>
          <a:xfrm>
            <a:off x="677334" y="1817225"/>
            <a:ext cx="8596668" cy="4224137"/>
          </a:xfrm>
        </p:spPr>
        <p:txBody>
          <a:bodyPr>
            <a:normAutofit/>
          </a:bodyPr>
          <a:lstStyle/>
          <a:p>
            <a:r>
              <a:rPr lang="it-IT" sz="2000" dirty="0" err="1"/>
              <a:t>Catastici</a:t>
            </a:r>
            <a:r>
              <a:rPr lang="it-IT" sz="2000" dirty="0"/>
              <a:t> e catasto</a:t>
            </a:r>
          </a:p>
          <a:p>
            <a:r>
              <a:rPr lang="it-IT" sz="2000" dirty="0"/>
              <a:t>Geometrico e particellare</a:t>
            </a:r>
          </a:p>
          <a:p>
            <a:r>
              <a:rPr lang="it-IT" sz="2000" dirty="0"/>
              <a:t>Rapporto con la  proprietà fondiaria</a:t>
            </a:r>
          </a:p>
          <a:p>
            <a:r>
              <a:rPr lang="it-IT" sz="2000" dirty="0"/>
              <a:t>Base del funzionamento dello Stato	</a:t>
            </a:r>
          </a:p>
          <a:p>
            <a:pPr marL="1028700" indent="-331788"/>
            <a:r>
              <a:rPr lang="it-IT" sz="2000" dirty="0"/>
              <a:t>Gestione finanze</a:t>
            </a:r>
          </a:p>
          <a:p>
            <a:pPr marL="1028700" indent="-331788"/>
            <a:r>
              <a:rPr lang="it-IT" sz="2000" dirty="0"/>
              <a:t>Conoscenza del territorio :</a:t>
            </a:r>
          </a:p>
          <a:p>
            <a:pPr marL="1692275" indent="-331788"/>
            <a:r>
              <a:rPr lang="it-IT" sz="2000" dirty="0"/>
              <a:t>Cosa c’è</a:t>
            </a:r>
          </a:p>
          <a:p>
            <a:pPr marL="1692275" indent="-331788"/>
            <a:r>
              <a:rPr lang="it-IT" sz="2000" dirty="0"/>
              <a:t>Dove è</a:t>
            </a:r>
          </a:p>
          <a:p>
            <a:pPr marL="2847975" indent="-331788"/>
            <a:r>
              <a:rPr lang="it-IT" sz="2000" dirty="0"/>
              <a:t>Cartografia puntuale</a:t>
            </a:r>
          </a:p>
        </p:txBody>
      </p:sp>
    </p:spTree>
    <p:extLst>
      <p:ext uri="{BB962C8B-B14F-4D97-AF65-F5344CB8AC3E}">
        <p14:creationId xmlns:p14="http://schemas.microsoft.com/office/powerpoint/2010/main" val="403207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1869F0-9452-D546-8E65-6C416C161AAD}"/>
              </a:ext>
            </a:extLst>
          </p:cNvPr>
          <p:cNvSpPr>
            <a:spLocks noGrp="1"/>
          </p:cNvSpPr>
          <p:nvPr>
            <p:ph type="title"/>
          </p:nvPr>
        </p:nvSpPr>
        <p:spPr/>
        <p:txBody>
          <a:bodyPr/>
          <a:lstStyle/>
          <a:p>
            <a:r>
              <a:rPr lang="it-IT" dirty="0"/>
              <a:t>Contea di Gorizia e Gradisca</a:t>
            </a:r>
          </a:p>
        </p:txBody>
      </p:sp>
      <p:sp>
        <p:nvSpPr>
          <p:cNvPr id="3" name="Segnaposto contenuto 2">
            <a:extLst>
              <a:ext uri="{FF2B5EF4-FFF2-40B4-BE49-F238E27FC236}">
                <a16:creationId xmlns:a16="http://schemas.microsoft.com/office/drawing/2014/main" id="{8FE5C9CA-5F8B-A143-BF0E-FF4D32357729}"/>
              </a:ext>
            </a:extLst>
          </p:cNvPr>
          <p:cNvSpPr>
            <a:spLocks noGrp="1"/>
          </p:cNvSpPr>
          <p:nvPr>
            <p:ph idx="1"/>
          </p:nvPr>
        </p:nvSpPr>
        <p:spPr>
          <a:xfrm>
            <a:off x="677334" y="1930400"/>
            <a:ext cx="9149572" cy="4701894"/>
          </a:xfrm>
        </p:spPr>
        <p:txBody>
          <a:bodyPr>
            <a:normAutofit/>
          </a:bodyPr>
          <a:lstStyle/>
          <a:p>
            <a:pPr marL="0" indent="0">
              <a:buNone/>
            </a:pPr>
            <a:r>
              <a:rPr lang="it-IT" sz="2000" dirty="0"/>
              <a:t>L'originaria nascita dei "Catasti Geometrici" risale all’editto imperiale 3 dicembre 1718 di Carlo IV d’Asburgo. </a:t>
            </a:r>
          </a:p>
          <a:p>
            <a:pPr marL="0" indent="0">
              <a:buNone/>
            </a:pPr>
            <a:r>
              <a:rPr lang="it-IT" sz="2000" dirty="0"/>
              <a:t>Nei territori dell'Impero asburgico, fra 1721 e 1723, vennero attuati rilievi in metodologia scientifica con la formazione di mappe in scala 1:2.000.</a:t>
            </a:r>
            <a:br>
              <a:rPr lang="it-IT" sz="2000" dirty="0"/>
            </a:br>
            <a:endParaRPr lang="it-IT" sz="2000" dirty="0"/>
          </a:p>
          <a:p>
            <a:pPr marL="0" indent="0">
              <a:buNone/>
            </a:pPr>
            <a:r>
              <a:rPr lang="it-IT" sz="2000" dirty="0"/>
              <a:t>Le mappe e il sistema collegato entrarono in vigore, dopo vari ostacoli da parte del clero e del mondo nobiliare – cui apparteneva la gran parte della proprietà fondiaria - soltanto nel 1760 e per il volere dell'imperatrice Maria Teresa d'Austria </a:t>
            </a:r>
          </a:p>
          <a:p>
            <a:pPr marL="0" indent="0">
              <a:buNone/>
            </a:pPr>
            <a:r>
              <a:rPr lang="it-IT" sz="2000" dirty="0">
                <a:sym typeface="Wingdings" pitchFamily="2" charset="2"/>
              </a:rPr>
              <a:t> </a:t>
            </a:r>
            <a:r>
              <a:rPr lang="it-IT" sz="2000" dirty="0"/>
              <a:t>"</a:t>
            </a:r>
            <a:r>
              <a:rPr lang="it-IT" sz="2000" i="1" dirty="0"/>
              <a:t>Catasto Teresiano</a:t>
            </a:r>
            <a:r>
              <a:rPr lang="it-IT" sz="2400" dirty="0"/>
              <a:t>". </a:t>
            </a:r>
          </a:p>
        </p:txBody>
      </p:sp>
    </p:spTree>
    <p:extLst>
      <p:ext uri="{BB962C8B-B14F-4D97-AF65-F5344CB8AC3E}">
        <p14:creationId xmlns:p14="http://schemas.microsoft.com/office/powerpoint/2010/main" val="3681017644"/>
      </p:ext>
    </p:extLst>
  </p:cSld>
  <p:clrMapOvr>
    <a:masterClrMapping/>
  </p:clrMapOvr>
</p:sld>
</file>

<file path=ppt/theme/theme1.xml><?xml version="1.0" encoding="utf-8"?>
<a:theme xmlns:a="http://schemas.openxmlformats.org/drawingml/2006/main" name="Sfaccettatura">
  <a:themeElements>
    <a:clrScheme name="Arancion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
  <TotalTime>2664</TotalTime>
  <Words>523</Words>
  <Application>Microsoft Macintosh PowerPoint</Application>
  <PresentationFormat>Widescreen</PresentationFormat>
  <Paragraphs>41</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Trebuchet MS</vt:lpstr>
      <vt:lpstr>Wingdings</vt:lpstr>
      <vt:lpstr>Wingdings 3</vt:lpstr>
      <vt:lpstr>Sfaccettatura</vt:lpstr>
      <vt:lpstr>GEOGRAFIA STORICA DELL’ODIERNO FRIULI VENEZIA GIULIA LM 641 La costruzione dell’odierno  Friuli Venezia Giulia  A.A. 2021-2022 </vt:lpstr>
      <vt:lpstr>Presentazione standard di PowerPoint</vt:lpstr>
      <vt:lpstr>Inizi 900</vt:lpstr>
      <vt:lpstr>Presentazione standard di PowerPoint</vt:lpstr>
      <vt:lpstr>Presentazione standard di PowerPoint</vt:lpstr>
      <vt:lpstr>Presentazione standard di PowerPoint</vt:lpstr>
      <vt:lpstr>Presentazione standard di PowerPoint</vt:lpstr>
      <vt:lpstr>Catasto geometrico particellare</vt:lpstr>
      <vt:lpstr>Contea di Gorizia e Gradisca</vt:lpstr>
      <vt:lpstr>Catasto Teresiano e Franceschino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STORICA DELL’ODIERNO FRIULI VENEZIA GIULIA LM 641 La costruzione dell’odierno  Friuli Venezia Giulia  A.A. 2021-2022 </dc:title>
  <dc:subject/>
  <dc:creator>sergio zilli</dc:creator>
  <cp:keywords/>
  <dc:description/>
  <cp:lastModifiedBy>sergio zilli</cp:lastModifiedBy>
  <cp:revision>44</cp:revision>
  <dcterms:created xsi:type="dcterms:W3CDTF">2021-10-05T10:44:53Z</dcterms:created>
  <dcterms:modified xsi:type="dcterms:W3CDTF">2021-10-20T09:10:31Z</dcterms:modified>
  <cp:category/>
</cp:coreProperties>
</file>