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26" r:id="rId2"/>
    <p:sldId id="308" r:id="rId3"/>
    <p:sldId id="310" r:id="rId4"/>
    <p:sldId id="315" r:id="rId5"/>
    <p:sldId id="327" r:id="rId6"/>
    <p:sldId id="307" r:id="rId7"/>
    <p:sldId id="303" r:id="rId8"/>
    <p:sldId id="325" r:id="rId9"/>
    <p:sldId id="328" r:id="rId10"/>
    <p:sldId id="329" r:id="rId11"/>
    <p:sldId id="321" r:id="rId12"/>
    <p:sldId id="322" r:id="rId13"/>
    <p:sldId id="323" r:id="rId14"/>
    <p:sldId id="343" r:id="rId15"/>
    <p:sldId id="331" r:id="rId16"/>
    <p:sldId id="332" r:id="rId17"/>
    <p:sldId id="339" r:id="rId18"/>
    <p:sldId id="338" r:id="rId19"/>
    <p:sldId id="334" r:id="rId20"/>
    <p:sldId id="340" r:id="rId21"/>
    <p:sldId id="335" r:id="rId22"/>
    <p:sldId id="336" r:id="rId23"/>
    <p:sldId id="341" r:id="rId24"/>
    <p:sldId id="342" r:id="rId25"/>
    <p:sldId id="345" r:id="rId26"/>
    <p:sldId id="346" r:id="rId27"/>
    <p:sldId id="347" r:id="rId28"/>
    <p:sldId id="353" r:id="rId29"/>
    <p:sldId id="350" r:id="rId30"/>
    <p:sldId id="348" r:id="rId31"/>
    <p:sldId id="356" r:id="rId32"/>
    <p:sldId id="355" r:id="rId33"/>
    <p:sldId id="344" r:id="rId34"/>
  </p:sldIdLst>
  <p:sldSz cx="9144000" cy="6858000" type="screen4x3"/>
  <p:notesSz cx="6735763" cy="98694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33CC"/>
    <a:srgbClr val="FF6600"/>
    <a:srgbClr val="FF0000"/>
    <a:srgbClr val="3333CC"/>
    <a:srgbClr val="FFF0E1"/>
    <a:srgbClr val="FFCC99"/>
    <a:srgbClr val="FFE5E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504" y="-112"/>
      </p:cViewPr>
      <p:guideLst>
        <p:guide orient="horz" pos="424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22B5ED6-71EB-4195-8A33-5985DDBE0055}" type="datetimeFigureOut">
              <a:rPr lang="en-US" smtClean="0"/>
              <a:pPr/>
              <a:t>19/10/21</a:t>
            </a:fld>
            <a:endParaRPr lang="en-US"/>
          </a:p>
        </p:txBody>
      </p:sp>
      <p:sp>
        <p:nvSpPr>
          <p:cNvPr id="4" name="Segnaposto piè di pagina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egnaposto numero diapositiva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FE31C134-0E79-44F5-87E0-B81470386E65}" type="slidenum">
              <a:rPr lang="en-US" smtClean="0"/>
              <a:pPr/>
              <a:t>‹n.›</a:t>
            </a:fld>
            <a:endParaRPr lang="en-US"/>
          </a:p>
        </p:txBody>
      </p:sp>
    </p:spTree>
    <p:extLst>
      <p:ext uri="{BB962C8B-B14F-4D97-AF65-F5344CB8AC3E}">
        <p14:creationId xmlns:p14="http://schemas.microsoft.com/office/powerpoint/2010/main" val="143504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499554C8-58F6-4E15-8B64-0C341B0ABAD4}" type="datetimeFigureOut">
              <a:rPr lang="en-US" smtClean="0"/>
              <a:pPr/>
              <a:t>19/10/21</a:t>
            </a:fld>
            <a:endParaRPr lang="en-US"/>
          </a:p>
        </p:txBody>
      </p:sp>
      <p:sp>
        <p:nvSpPr>
          <p:cNvPr id="4" name="Segnaposto immagine diapositiva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81AC1E05-BFD4-482E-9370-00448C5EC73E}" type="slidenum">
              <a:rPr lang="en-US" smtClean="0"/>
              <a:pPr/>
              <a:t>‹n.›</a:t>
            </a:fld>
            <a:endParaRPr lang="en-US"/>
          </a:p>
        </p:txBody>
      </p:sp>
    </p:spTree>
    <p:extLst>
      <p:ext uri="{BB962C8B-B14F-4D97-AF65-F5344CB8AC3E}">
        <p14:creationId xmlns:p14="http://schemas.microsoft.com/office/powerpoint/2010/main" val="140337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A0C3819-D461-5F45-BE64-467D670A994C}" type="slidenum">
              <a:rPr lang="it-IT"/>
              <a:pPr/>
              <a:t>8</a:t>
            </a:fld>
            <a:endParaRPr lang="it-IT"/>
          </a:p>
        </p:txBody>
      </p:sp>
      <p:sp>
        <p:nvSpPr>
          <p:cNvPr id="942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1027"/>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74096" algn="l"/>
                <a:tab pos="1348191" algn="l"/>
                <a:tab pos="2022287" algn="l"/>
                <a:tab pos="2696383" algn="l"/>
              </a:tabLst>
              <a:defRPr sz="2200">
                <a:solidFill>
                  <a:schemeClr val="bg1"/>
                </a:solidFill>
                <a:latin typeface="Arial" charset="0"/>
                <a:ea typeface="IPAMincho" charset="0"/>
                <a:cs typeface="IPAMincho" charset="0"/>
              </a:defRPr>
            </a:lvl1pPr>
            <a:lvl2pPr eaLnBrk="0" hangingPunct="0">
              <a:tabLst>
                <a:tab pos="674096" algn="l"/>
                <a:tab pos="1348191" algn="l"/>
                <a:tab pos="2022287" algn="l"/>
                <a:tab pos="2696383" algn="l"/>
              </a:tabLst>
              <a:defRPr sz="2200">
                <a:solidFill>
                  <a:schemeClr val="bg1"/>
                </a:solidFill>
                <a:latin typeface="Arial" charset="0"/>
                <a:ea typeface="IPAMincho" charset="0"/>
                <a:cs typeface="IPAMincho" charset="0"/>
              </a:defRPr>
            </a:lvl2pPr>
            <a:lvl3pPr eaLnBrk="0" hangingPunct="0">
              <a:tabLst>
                <a:tab pos="674096" algn="l"/>
                <a:tab pos="1348191" algn="l"/>
                <a:tab pos="2022287" algn="l"/>
                <a:tab pos="2696383" algn="l"/>
              </a:tabLst>
              <a:defRPr sz="2200">
                <a:solidFill>
                  <a:schemeClr val="bg1"/>
                </a:solidFill>
                <a:latin typeface="Arial" charset="0"/>
                <a:ea typeface="IPAMincho" charset="0"/>
                <a:cs typeface="IPAMincho" charset="0"/>
              </a:defRPr>
            </a:lvl3pPr>
            <a:lvl4pPr eaLnBrk="0" hangingPunct="0">
              <a:tabLst>
                <a:tab pos="674096" algn="l"/>
                <a:tab pos="1348191" algn="l"/>
                <a:tab pos="2022287" algn="l"/>
                <a:tab pos="2696383" algn="l"/>
              </a:tabLst>
              <a:defRPr sz="2200">
                <a:solidFill>
                  <a:schemeClr val="bg1"/>
                </a:solidFill>
                <a:latin typeface="Arial" charset="0"/>
                <a:ea typeface="IPAMincho" charset="0"/>
                <a:cs typeface="IPAMincho" charset="0"/>
              </a:defRPr>
            </a:lvl4pPr>
            <a:lvl5pPr eaLnBrk="0" hangingPunct="0">
              <a:tabLst>
                <a:tab pos="674096" algn="l"/>
                <a:tab pos="1348191" algn="l"/>
                <a:tab pos="2022287" algn="l"/>
                <a:tab pos="2696383" algn="l"/>
              </a:tabLst>
              <a:defRPr sz="2200">
                <a:solidFill>
                  <a:schemeClr val="bg1"/>
                </a:solidFill>
                <a:latin typeface="Arial" charset="0"/>
                <a:ea typeface="IPAMincho" charset="0"/>
                <a:cs typeface="IPAMincho" charset="0"/>
              </a:defRPr>
            </a:lvl5pPr>
            <a:lvl6pPr marL="2341596" indent="-212872" defTabSz="425745" eaLnBrk="0" fontAlgn="base" hangingPunct="0">
              <a:spcBef>
                <a:spcPct val="0"/>
              </a:spcBef>
              <a:spcAft>
                <a:spcPct val="0"/>
              </a:spcAft>
              <a:buClr>
                <a:srgbClr val="000000"/>
              </a:buClr>
              <a:buSzPct val="100000"/>
              <a:buFont typeface="Times New Roman" pitchFamily="16" charset="0"/>
              <a:tabLst>
                <a:tab pos="674096" algn="l"/>
                <a:tab pos="1348191" algn="l"/>
                <a:tab pos="2022287" algn="l"/>
                <a:tab pos="2696383" algn="l"/>
              </a:tabLst>
              <a:defRPr sz="2200">
                <a:solidFill>
                  <a:schemeClr val="bg1"/>
                </a:solidFill>
                <a:latin typeface="Arial" charset="0"/>
                <a:ea typeface="IPAMincho" charset="0"/>
                <a:cs typeface="IPAMincho" charset="0"/>
              </a:defRPr>
            </a:lvl6pPr>
            <a:lvl7pPr marL="2767340" indent="-212872" defTabSz="425745" eaLnBrk="0" fontAlgn="base" hangingPunct="0">
              <a:spcBef>
                <a:spcPct val="0"/>
              </a:spcBef>
              <a:spcAft>
                <a:spcPct val="0"/>
              </a:spcAft>
              <a:buClr>
                <a:srgbClr val="000000"/>
              </a:buClr>
              <a:buSzPct val="100000"/>
              <a:buFont typeface="Times New Roman" pitchFamily="16" charset="0"/>
              <a:tabLst>
                <a:tab pos="674096" algn="l"/>
                <a:tab pos="1348191" algn="l"/>
                <a:tab pos="2022287" algn="l"/>
                <a:tab pos="2696383" algn="l"/>
              </a:tabLst>
              <a:defRPr sz="2200">
                <a:solidFill>
                  <a:schemeClr val="bg1"/>
                </a:solidFill>
                <a:latin typeface="Arial" charset="0"/>
                <a:ea typeface="IPAMincho" charset="0"/>
                <a:cs typeface="IPAMincho" charset="0"/>
              </a:defRPr>
            </a:lvl7pPr>
            <a:lvl8pPr marL="3193085" indent="-212872" defTabSz="425745" eaLnBrk="0" fontAlgn="base" hangingPunct="0">
              <a:spcBef>
                <a:spcPct val="0"/>
              </a:spcBef>
              <a:spcAft>
                <a:spcPct val="0"/>
              </a:spcAft>
              <a:buClr>
                <a:srgbClr val="000000"/>
              </a:buClr>
              <a:buSzPct val="100000"/>
              <a:buFont typeface="Times New Roman" pitchFamily="16" charset="0"/>
              <a:tabLst>
                <a:tab pos="674096" algn="l"/>
                <a:tab pos="1348191" algn="l"/>
                <a:tab pos="2022287" algn="l"/>
                <a:tab pos="2696383" algn="l"/>
              </a:tabLst>
              <a:defRPr sz="2200">
                <a:solidFill>
                  <a:schemeClr val="bg1"/>
                </a:solidFill>
                <a:latin typeface="Arial" charset="0"/>
                <a:ea typeface="IPAMincho" charset="0"/>
                <a:cs typeface="IPAMincho" charset="0"/>
              </a:defRPr>
            </a:lvl8pPr>
            <a:lvl9pPr marL="3618829" indent="-212872" defTabSz="425745" eaLnBrk="0" fontAlgn="base" hangingPunct="0">
              <a:spcBef>
                <a:spcPct val="0"/>
              </a:spcBef>
              <a:spcAft>
                <a:spcPct val="0"/>
              </a:spcAft>
              <a:buClr>
                <a:srgbClr val="000000"/>
              </a:buClr>
              <a:buSzPct val="100000"/>
              <a:buFont typeface="Times New Roman" pitchFamily="16" charset="0"/>
              <a:tabLst>
                <a:tab pos="674096" algn="l"/>
                <a:tab pos="1348191" algn="l"/>
                <a:tab pos="2022287" algn="l"/>
                <a:tab pos="2696383" algn="l"/>
              </a:tabLst>
              <a:defRPr sz="2200">
                <a:solidFill>
                  <a:schemeClr val="bg1"/>
                </a:solidFill>
                <a:latin typeface="Arial" charset="0"/>
                <a:ea typeface="IPAMincho" charset="0"/>
                <a:cs typeface="IPAMincho" charset="0"/>
              </a:defRPr>
            </a:lvl9pPr>
          </a:lstStyle>
          <a:p>
            <a:pPr eaLnBrk="1" hangingPunct="1"/>
            <a:fld id="{F682EC77-3544-4A26-B192-091D0A5DF13B}" type="slidenum">
              <a:rPr lang="en-US" altLang="en-US" sz="1300">
                <a:solidFill>
                  <a:srgbClr val="FFFFFF"/>
                </a:solidFill>
                <a:ea typeface="ＭＳ Ｐゴシック" charset="0"/>
                <a:cs typeface="ＭＳ Ｐゴシック" charset="0"/>
              </a:rPr>
              <a:pPr eaLnBrk="1" hangingPunct="1"/>
              <a:t>20</a:t>
            </a:fld>
            <a:endParaRPr lang="en-US" altLang="en-US" sz="1300">
              <a:solidFill>
                <a:srgbClr val="FFFFFF"/>
              </a:solidFill>
              <a:ea typeface="ＭＳ Ｐゴシック" charset="0"/>
              <a:cs typeface="ＭＳ Ｐゴシック" charset="0"/>
            </a:endParaRPr>
          </a:p>
        </p:txBody>
      </p:sp>
      <p:sp>
        <p:nvSpPr>
          <p:cNvPr id="4099" name="Rectangle 1"/>
          <p:cNvSpPr txBox="1">
            <a:spLocks noGrp="1" noRot="1" noChangeAspect="1" noChangeArrowheads="1" noTextEdit="1"/>
          </p:cNvSpPr>
          <p:nvPr>
            <p:ph type="sldImg"/>
          </p:nvPr>
        </p:nvSpPr>
        <p:spPr>
          <a:xfrm>
            <a:off x="771525" y="692150"/>
            <a:ext cx="4552950" cy="34147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609466" y="4327247"/>
            <a:ext cx="4877099" cy="40998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8213"/>
          <a:lstStyle/>
          <a:p>
            <a:pPr>
              <a:lnSpc>
                <a:spcPct val="93000"/>
              </a:lnSpc>
              <a:spcBef>
                <a:spcPct val="0"/>
              </a:spcBef>
              <a:tabLst>
                <a:tab pos="674096" algn="l"/>
                <a:tab pos="1348191" algn="l"/>
                <a:tab pos="2022287" algn="l"/>
                <a:tab pos="2696383" algn="l"/>
                <a:tab pos="3370478" algn="l"/>
                <a:tab pos="4044574" algn="l"/>
                <a:tab pos="4718670" algn="l"/>
              </a:tabLst>
            </a:pPr>
            <a:r>
              <a:rPr lang="en-US" altLang="en-US" sz="900">
                <a:latin typeface="Arial Unicode MS" pitchFamily="32" charset="0"/>
                <a:cs typeface="Arial Unicode MS" pitchFamily="32" charset="0"/>
              </a:rPr>
              <a:t>Figure 1. Steps for the Evaluation and Treatment of Patients with Chronic Cough. National and international guidelines describe detailed and systematic approaches to the evaluation and treatment of patients presenting with chronic cough10– 12; however the broad approach is consistent among the guidelines and can be simplified into four main steps. ACE denotes angiotensin-converting enzyme, CT computed tomography, F e</a:t>
            </a:r>
            <a:r>
              <a:rPr lang="en-US" altLang="en-US" sz="900" baseline="-33000">
                <a:latin typeface="Arial Unicode MS" pitchFamily="32" charset="0"/>
                <a:cs typeface="Arial Unicode MS" pitchFamily="32" charset="0"/>
              </a:rPr>
              <a:t>no</a:t>
            </a:r>
            <a:r>
              <a:rPr lang="en-US" altLang="en-US" sz="900">
                <a:latin typeface="Arial Unicode MS" pitchFamily="32" charset="0"/>
                <a:cs typeface="Arial Unicode MS" pitchFamily="32" charset="0"/>
              </a:rPr>
              <a:t> fraction of exhaled nitric oxide, and MII multichannel intraluminal impedance.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19/10/21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19/10/21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19/10/21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a:lstStyle/>
          <a:p>
            <a:r>
              <a:rPr lang="it-IT"/>
              <a:t>Fare clic per modificare lo stile del titolo</a:t>
            </a:r>
            <a:endParaRPr lang="en-US"/>
          </a:p>
        </p:txBody>
      </p:sp>
    </p:spTree>
    <p:extLst>
      <p:ext uri="{BB962C8B-B14F-4D97-AF65-F5344CB8AC3E}">
        <p14:creationId xmlns:p14="http://schemas.microsoft.com/office/powerpoint/2010/main" val="65010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19/10/21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19/10/21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pPr/>
              <a:t>19/10/21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pPr/>
              <a:t>19/10/21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pPr/>
              <a:t>19/10/21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19/10/21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19/10/21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19/10/21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19/10/21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file://localhost//upload.wikimedia.org/wikipedia/commons/4/4b/Heart_Cross_Section_with_Patent_Ductus_Ateriosus-IT.png" TargetMode="External"/><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988840"/>
            <a:ext cx="8640960" cy="3960440"/>
          </a:xfrm>
        </p:spPr>
        <p:txBody>
          <a:bodyPr>
            <a:normAutofit lnSpcReduction="10000"/>
          </a:bodyPr>
          <a:lstStyle/>
          <a:p>
            <a:pPr marL="0" indent="0">
              <a:buNone/>
            </a:pPr>
            <a:endParaRPr lang="it-IT" dirty="0" smtClean="0">
              <a:latin typeface="Verdana" panose="020B0604030504040204" pitchFamily="34" charset="0"/>
            </a:endParaRPr>
          </a:p>
          <a:p>
            <a:pPr marL="0" indent="0">
              <a:buNone/>
            </a:pPr>
            <a:r>
              <a:rPr lang="it-IT" b="1" dirty="0" smtClean="0">
                <a:latin typeface="Verdana" panose="020B0604030504040204" pitchFamily="34" charset="0"/>
              </a:rPr>
              <a:t>DISPNEA</a:t>
            </a:r>
          </a:p>
          <a:p>
            <a:pPr marL="0" indent="0">
              <a:buNone/>
            </a:pPr>
            <a:r>
              <a:rPr lang="it-IT" b="1" dirty="0" smtClean="0">
                <a:latin typeface="Verdana" panose="020B0604030504040204" pitchFamily="34" charset="0"/>
              </a:rPr>
              <a:t>TOSSE</a:t>
            </a:r>
            <a:r>
              <a:rPr lang="it-IT" dirty="0" smtClean="0">
                <a:latin typeface="Verdana" panose="020B0604030504040204" pitchFamily="34" charset="0"/>
              </a:rPr>
              <a:t> +/- </a:t>
            </a:r>
            <a:r>
              <a:rPr lang="it-IT" i="1" dirty="0" smtClean="0">
                <a:latin typeface="Verdana" panose="020B0604030504040204" pitchFamily="34" charset="0"/>
              </a:rPr>
              <a:t>ESPETTORATO</a:t>
            </a:r>
          </a:p>
          <a:p>
            <a:pPr marL="0" indent="0">
              <a:buNone/>
            </a:pPr>
            <a:r>
              <a:rPr lang="it-IT" b="1" dirty="0" smtClean="0">
                <a:latin typeface="Verdana" panose="020B0604030504040204" pitchFamily="34" charset="0"/>
              </a:rPr>
              <a:t>EMOTTISI/EMOFTOE</a:t>
            </a:r>
          </a:p>
          <a:p>
            <a:pPr marL="0" indent="0">
              <a:buNone/>
            </a:pPr>
            <a:r>
              <a:rPr lang="it-IT" b="1" dirty="0" smtClean="0">
                <a:latin typeface="Verdana" panose="020B0604030504040204" pitchFamily="34" charset="0"/>
              </a:rPr>
              <a:t>CIANOSI</a:t>
            </a:r>
          </a:p>
          <a:p>
            <a:pPr marL="0" indent="0">
              <a:buNone/>
            </a:pPr>
            <a:r>
              <a:rPr lang="it-IT" b="1" dirty="0" smtClean="0">
                <a:latin typeface="Verdana" panose="020B0604030504040204" pitchFamily="34" charset="0"/>
              </a:rPr>
              <a:t>IPPOCRATISMO DIGITALE</a:t>
            </a:r>
            <a:r>
              <a:rPr lang="it-IT" dirty="0" smtClean="0">
                <a:latin typeface="Verdana" panose="020B0604030504040204" pitchFamily="34" charset="0"/>
              </a:rPr>
              <a:t> </a:t>
            </a:r>
            <a:endParaRPr lang="en-US" i="1" dirty="0">
              <a:latin typeface="Verdana" panose="020B0604030504040204" pitchFamily="34" charset="0"/>
            </a:endParaRPr>
          </a:p>
          <a:p>
            <a:pPr marL="0" indent="0">
              <a:buNone/>
            </a:pPr>
            <a:r>
              <a:rPr lang="it-IT" b="1" dirty="0" smtClean="0">
                <a:latin typeface="Verdana" panose="020B0604030504040204" pitchFamily="34" charset="0"/>
              </a:rPr>
              <a:t>DOLORE TORACICO </a:t>
            </a:r>
            <a:r>
              <a:rPr lang="it-IT" dirty="0" smtClean="0">
                <a:latin typeface="Verdana" panose="020B0604030504040204" pitchFamily="34" charset="0"/>
              </a:rPr>
              <a:t>(meeting)</a:t>
            </a:r>
          </a:p>
        </p:txBody>
      </p:sp>
      <p:sp>
        <p:nvSpPr>
          <p:cNvPr id="2" name="CasellaDiTesto 1"/>
          <p:cNvSpPr txBox="1"/>
          <p:nvPr/>
        </p:nvSpPr>
        <p:spPr>
          <a:xfrm>
            <a:off x="251520" y="332656"/>
            <a:ext cx="8640960" cy="1323439"/>
          </a:xfrm>
          <a:prstGeom prst="rect">
            <a:avLst/>
          </a:prstGeom>
          <a:noFill/>
        </p:spPr>
        <p:txBody>
          <a:bodyPr wrap="square" rtlCol="0">
            <a:spAutoFit/>
          </a:bodyPr>
          <a:lstStyle/>
          <a:p>
            <a:pPr algn="ctr"/>
            <a:r>
              <a:rPr lang="it-IT" sz="4000" dirty="0" smtClean="0">
                <a:solidFill>
                  <a:srgbClr val="0000CC"/>
                </a:solidFill>
                <a:latin typeface="Verdana" panose="020B0604030504040204" pitchFamily="34" charset="0"/>
              </a:rPr>
              <a:t>SINTOMI e SEGNI di PATOLOGIE CARDIO-POLMONARI</a:t>
            </a:r>
            <a:endParaRPr lang="en-US" sz="4000" dirty="0">
              <a:solidFill>
                <a:srgbClr val="0000CC"/>
              </a:solidFill>
              <a:latin typeface="Verdana" panose="020B0604030504040204" pitchFamily="34" charset="0"/>
            </a:endParaRPr>
          </a:p>
        </p:txBody>
      </p:sp>
    </p:spTree>
    <p:extLst>
      <p:ext uri="{BB962C8B-B14F-4D97-AF65-F5344CB8AC3E}">
        <p14:creationId xmlns:p14="http://schemas.microsoft.com/office/powerpoint/2010/main" val="39678974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268760"/>
            <a:ext cx="8229600" cy="4318907"/>
          </a:xfrm>
        </p:spPr>
      </p:pic>
      <p:sp>
        <p:nvSpPr>
          <p:cNvPr id="5" name="CasellaDiTesto 4"/>
          <p:cNvSpPr txBox="1"/>
          <p:nvPr/>
        </p:nvSpPr>
        <p:spPr>
          <a:xfrm>
            <a:off x="251520" y="116632"/>
            <a:ext cx="8712968" cy="1077218"/>
          </a:xfrm>
          <a:prstGeom prst="rect">
            <a:avLst/>
          </a:prstGeom>
          <a:noFill/>
        </p:spPr>
        <p:txBody>
          <a:bodyPr wrap="square" rtlCol="0">
            <a:spAutoFit/>
          </a:bodyPr>
          <a:lstStyle/>
          <a:p>
            <a:pPr algn="ctr"/>
            <a:r>
              <a:rPr lang="it-IT" sz="3200" b="1" dirty="0" smtClean="0">
                <a:solidFill>
                  <a:srgbClr val="FF0066"/>
                </a:solidFill>
                <a:effectLst>
                  <a:outerShdw blurRad="38100" dist="38100" dir="2700000" algn="tl">
                    <a:srgbClr val="000000">
                      <a:alpha val="43137"/>
                    </a:srgbClr>
                  </a:outerShdw>
                </a:effectLst>
                <a:latin typeface="Verdana" panose="020B0604030504040204" pitchFamily="34" charset="0"/>
              </a:rPr>
              <a:t>SCOMPENSO CARDIACO – DISPNEA PAROSSISTICA NOTTURNA</a:t>
            </a:r>
            <a:endParaRPr lang="en-US" sz="3200" b="1" dirty="0">
              <a:solidFill>
                <a:srgbClr val="FF0066"/>
              </a:solidFill>
              <a:effectLst>
                <a:outerShdw blurRad="38100" dist="38100" dir="2700000" algn="tl">
                  <a:srgbClr val="000000">
                    <a:alpha val="43137"/>
                  </a:srgbClr>
                </a:outerShdw>
              </a:effectLst>
              <a:latin typeface="Verdana" panose="020B0604030504040204" pitchFamily="34" charset="0"/>
            </a:endParaRPr>
          </a:p>
        </p:txBody>
      </p:sp>
      <p:sp>
        <p:nvSpPr>
          <p:cNvPr id="6" name="Rettangolo 5"/>
          <p:cNvSpPr/>
          <p:nvPr/>
        </p:nvSpPr>
        <p:spPr>
          <a:xfrm>
            <a:off x="251520" y="3789040"/>
            <a:ext cx="8640960" cy="1477328"/>
          </a:xfrm>
          <a:prstGeom prst="rect">
            <a:avLst/>
          </a:prstGeom>
          <a:solidFill>
            <a:schemeClr val="bg1"/>
          </a:solidFill>
          <a:ln>
            <a:noFill/>
          </a:ln>
        </p:spPr>
        <p:txBody>
          <a:bodyPr wrap="square">
            <a:spAutoFit/>
          </a:bodyPr>
          <a:lstStyle/>
          <a:p>
            <a:pPr algn="just"/>
            <a:r>
              <a:rPr lang="it-IT" b="1" dirty="0" smtClean="0">
                <a:latin typeface="Verdana" panose="020B0604030504040204" pitchFamily="34" charset="0"/>
              </a:rPr>
              <a:t>Dispnea parossistica notturna</a:t>
            </a:r>
            <a:r>
              <a:rPr lang="it-IT" dirty="0" smtClean="0">
                <a:latin typeface="Verdana" panose="020B0604030504040204" pitchFamily="34" charset="0"/>
              </a:rPr>
              <a:t>:  Attacchi </a:t>
            </a:r>
            <a:r>
              <a:rPr lang="it-IT" dirty="0">
                <a:latin typeface="Verdana" panose="020B0604030504040204" pitchFamily="34" charset="0"/>
              </a:rPr>
              <a:t>notturni di dispnea, per cui il paziente si sveglia con la sensazione di soffocamento, si siede ai piedi del letto per respirare meglio</a:t>
            </a:r>
            <a:r>
              <a:rPr lang="it-IT" dirty="0" smtClean="0">
                <a:latin typeface="Verdana" panose="020B0604030504040204" pitchFamily="34" charset="0"/>
              </a:rPr>
              <a:t>. Il </a:t>
            </a:r>
            <a:r>
              <a:rPr lang="it-IT" dirty="0">
                <a:latin typeface="Verdana" panose="020B0604030504040204" pitchFamily="34" charset="0"/>
              </a:rPr>
              <a:t>paziente comincia a dormire con più cuscini.</a:t>
            </a:r>
          </a:p>
          <a:p>
            <a:pPr algn="just"/>
            <a:endParaRPr lang="it-IT" dirty="0">
              <a:latin typeface="Verdana" panose="020B0604030504040204" pitchFamily="34" charset="0"/>
            </a:endParaRPr>
          </a:p>
        </p:txBody>
      </p:sp>
      <p:sp>
        <p:nvSpPr>
          <p:cNvPr id="7" name="Rettangolo 6"/>
          <p:cNvSpPr/>
          <p:nvPr/>
        </p:nvSpPr>
        <p:spPr>
          <a:xfrm>
            <a:off x="251520" y="4987042"/>
            <a:ext cx="8640960" cy="1754326"/>
          </a:xfrm>
          <a:prstGeom prst="rect">
            <a:avLst/>
          </a:prstGeom>
        </p:spPr>
        <p:txBody>
          <a:bodyPr wrap="square">
            <a:spAutoFit/>
          </a:bodyPr>
          <a:lstStyle/>
          <a:p>
            <a:pPr algn="just"/>
            <a:r>
              <a:rPr lang="it-IT" i="1" u="sng" dirty="0">
                <a:latin typeface="Verdana" panose="020B0604030504040204" pitchFamily="34" charset="0"/>
              </a:rPr>
              <a:t>Meccanismi</a:t>
            </a:r>
            <a:r>
              <a:rPr lang="it-IT" dirty="0">
                <a:latin typeface="Verdana" panose="020B0604030504040204" pitchFamily="34" charset="0"/>
              </a:rPr>
              <a:t>:</a:t>
            </a:r>
          </a:p>
          <a:p>
            <a:pPr marL="342900" indent="-342900" algn="just">
              <a:buFont typeface="+mj-lt"/>
              <a:buAutoNum type="arabicPeriod"/>
            </a:pPr>
            <a:r>
              <a:rPr lang="it-IT" dirty="0">
                <a:latin typeface="Verdana" panose="020B0604030504040204" pitchFamily="34" charset="0"/>
              </a:rPr>
              <a:t>Lento riassorbimento degli edemi declivi con aumento del volume ematico intratoracico.</a:t>
            </a:r>
          </a:p>
          <a:p>
            <a:pPr marL="342900" indent="-342900" algn="just">
              <a:buFont typeface="+mj-lt"/>
              <a:buAutoNum type="arabicPeriod"/>
            </a:pPr>
            <a:r>
              <a:rPr lang="it-IT" dirty="0">
                <a:latin typeface="Verdana" panose="020B0604030504040204" pitchFamily="34" charset="0"/>
              </a:rPr>
              <a:t>Sopraelevazione del diaframma in posizione supina.</a:t>
            </a:r>
          </a:p>
          <a:p>
            <a:pPr marL="342900" indent="-342900" algn="just">
              <a:buFont typeface="+mj-lt"/>
              <a:buAutoNum type="arabicPeriod"/>
            </a:pPr>
            <a:r>
              <a:rPr lang="it-IT" dirty="0">
                <a:latin typeface="Verdana" panose="020B0604030504040204" pitchFamily="34" charset="0"/>
              </a:rPr>
              <a:t>Ridotta attività adrenergica durante il sonno.</a:t>
            </a:r>
          </a:p>
          <a:p>
            <a:pPr marL="342900" indent="-342900" algn="just">
              <a:buFont typeface="+mj-lt"/>
              <a:buAutoNum type="arabicPeriod"/>
            </a:pPr>
            <a:r>
              <a:rPr lang="it-IT" dirty="0">
                <a:latin typeface="Verdana" panose="020B0604030504040204" pitchFamily="34" charset="0"/>
              </a:rPr>
              <a:t>Fisiologica depressione notturna del centro del respiro</a:t>
            </a:r>
            <a:r>
              <a:rPr lang="it-IT" dirty="0" smtClean="0">
                <a:latin typeface="Verdana" panose="020B0604030504040204" pitchFamily="34" charset="0"/>
              </a:rPr>
              <a:t>.</a:t>
            </a:r>
            <a:endParaRPr lang="it-IT" dirty="0">
              <a:latin typeface="Verdana" panose="020B0604030504040204" pitchFamily="34" charset="0"/>
            </a:endParaRPr>
          </a:p>
        </p:txBody>
      </p:sp>
    </p:spTree>
    <p:extLst>
      <p:ext uri="{BB962C8B-B14F-4D97-AF65-F5344CB8AC3E}">
        <p14:creationId xmlns:p14="http://schemas.microsoft.com/office/powerpoint/2010/main" val="29490199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35496" y="188640"/>
            <a:ext cx="9108504" cy="40324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3000" b="1" dirty="0" smtClean="0">
                <a:solidFill>
                  <a:srgbClr val="FF0066"/>
                </a:solidFill>
                <a:latin typeface="Verdana" panose="020B0604030504040204" pitchFamily="34" charset="0"/>
              </a:rPr>
              <a:t>La DISPNEA nello SCOMPENSO CARDIACO</a:t>
            </a:r>
            <a:endParaRPr lang="it-IT" sz="3000" b="1" dirty="0" smtClean="0">
              <a:latin typeface="Verdana" panose="020B0604030504040204" pitchFamily="34" charset="0"/>
            </a:endParaRPr>
          </a:p>
          <a:p>
            <a:pPr marL="0" indent="0">
              <a:buFont typeface="Arial" pitchFamily="34" charset="0"/>
              <a:buNone/>
            </a:pPr>
            <a:endParaRPr lang="it-IT" sz="2000" dirty="0" smtClean="0">
              <a:latin typeface="Verdana" panose="020B0604030504040204" pitchFamily="34" charset="0"/>
            </a:endParaRPr>
          </a:p>
          <a:p>
            <a:pPr marL="0" indent="0" algn="just">
              <a:spcBef>
                <a:spcPts val="0"/>
              </a:spcBef>
              <a:buNone/>
            </a:pPr>
            <a:r>
              <a:rPr lang="it-IT" sz="2200" dirty="0" smtClean="0">
                <a:latin typeface="Verdana" panose="020B0604030504040204" pitchFamily="34" charset="0"/>
              </a:rPr>
              <a:t>Lo SCOMPENSO CARDIACO è una condizione in cui il cuore non riesce a mantenere una portata circolatoria adeguata alle necessità metaboliche dell’organismo. </a:t>
            </a:r>
          </a:p>
          <a:p>
            <a:pPr marL="0" indent="0" algn="just">
              <a:spcBef>
                <a:spcPts val="0"/>
              </a:spcBef>
              <a:buNone/>
            </a:pPr>
            <a:r>
              <a:rPr lang="it-IT" sz="2200" dirty="0" smtClean="0">
                <a:latin typeface="Verdana" panose="020B0604030504040204" pitchFamily="34" charset="0"/>
              </a:rPr>
              <a:t>L’insufficienza di pompa causa un aumento del residuo sistolico con ostacolo al riempimento ventricolare e aumento della pressione telediastolica e della pressione venosa. </a:t>
            </a:r>
          </a:p>
          <a:p>
            <a:pPr marL="0" indent="0" algn="just">
              <a:spcBef>
                <a:spcPts val="0"/>
              </a:spcBef>
              <a:buNone/>
            </a:pPr>
            <a:r>
              <a:rPr lang="it-IT" sz="2200" dirty="0" smtClean="0">
                <a:latin typeface="Verdana" panose="020B0604030504040204" pitchFamily="34" charset="0"/>
              </a:rPr>
              <a:t>Quando vi è una insufficienza del cuore sinistro, il ventricolo destro pompa più sangue nei vasi polmonari di quanto il ventricolo sinistro sia in grado di rimuovere. Questo causa un aumento della pressione capillare polmonare con trasudazione di liquido a livello dell’interstizio polmonare e poi degli alveoli con conseguente dispnea. </a:t>
            </a:r>
          </a:p>
          <a:p>
            <a:pPr marL="0" indent="0" algn="just">
              <a:spcBef>
                <a:spcPts val="0"/>
              </a:spcBef>
              <a:buNone/>
            </a:pPr>
            <a:endParaRPr lang="it-IT" sz="2200" dirty="0">
              <a:latin typeface="Verdana" panose="020B0604030504040204" pitchFamily="34" charset="0"/>
            </a:endParaRPr>
          </a:p>
        </p:txBody>
      </p:sp>
      <p:cxnSp>
        <p:nvCxnSpPr>
          <p:cNvPr id="3" name="Connettore 2 2"/>
          <p:cNvCxnSpPr/>
          <p:nvPr/>
        </p:nvCxnSpPr>
        <p:spPr>
          <a:xfrm>
            <a:off x="395536" y="6309320"/>
            <a:ext cx="8280920" cy="0"/>
          </a:xfrm>
          <a:prstGeom prst="straightConnector1">
            <a:avLst/>
          </a:prstGeom>
          <a:ln>
            <a:solidFill>
              <a:srgbClr val="FF0066"/>
            </a:solidFill>
            <a:tailEnd type="arrow"/>
          </a:ln>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1043608" y="5446965"/>
            <a:ext cx="1584176" cy="646331"/>
          </a:xfrm>
          <a:prstGeom prst="rect">
            <a:avLst/>
          </a:prstGeom>
          <a:noFill/>
        </p:spPr>
        <p:txBody>
          <a:bodyPr wrap="square" rtlCol="0">
            <a:spAutoFit/>
          </a:bodyPr>
          <a:lstStyle/>
          <a:p>
            <a:pPr algn="ctr"/>
            <a:r>
              <a:rPr lang="it-IT" b="1" dirty="0" smtClean="0">
                <a:latin typeface="Verdana"/>
                <a:cs typeface="Verdana"/>
              </a:rPr>
              <a:t>Dispnea da sforzo</a:t>
            </a:r>
            <a:endParaRPr lang="it-IT" b="1" dirty="0">
              <a:latin typeface="Verdana"/>
              <a:cs typeface="Verdana"/>
            </a:endParaRPr>
          </a:p>
        </p:txBody>
      </p:sp>
      <p:sp>
        <p:nvSpPr>
          <p:cNvPr id="17" name="CasellaDiTesto 16"/>
          <p:cNvSpPr txBox="1"/>
          <p:nvPr/>
        </p:nvSpPr>
        <p:spPr>
          <a:xfrm>
            <a:off x="6084168" y="5446965"/>
            <a:ext cx="1584176" cy="646331"/>
          </a:xfrm>
          <a:prstGeom prst="rect">
            <a:avLst/>
          </a:prstGeom>
          <a:noFill/>
        </p:spPr>
        <p:txBody>
          <a:bodyPr wrap="square" rtlCol="0">
            <a:spAutoFit/>
          </a:bodyPr>
          <a:lstStyle/>
          <a:p>
            <a:pPr algn="ctr"/>
            <a:r>
              <a:rPr lang="it-IT" b="1" dirty="0" smtClean="0">
                <a:latin typeface="Verdana"/>
                <a:cs typeface="Verdana"/>
              </a:rPr>
              <a:t>Dispnea</a:t>
            </a:r>
          </a:p>
          <a:p>
            <a:pPr algn="ctr"/>
            <a:r>
              <a:rPr lang="it-IT" b="1" dirty="0">
                <a:latin typeface="Verdana"/>
                <a:cs typeface="Verdana"/>
              </a:rPr>
              <a:t>a</a:t>
            </a:r>
            <a:r>
              <a:rPr lang="it-IT" b="1" dirty="0" smtClean="0">
                <a:latin typeface="Verdana"/>
                <a:cs typeface="Verdana"/>
              </a:rPr>
              <a:t> riposo</a:t>
            </a:r>
            <a:endParaRPr lang="it-IT" b="1" dirty="0">
              <a:latin typeface="Verdana"/>
              <a:cs typeface="Verdana"/>
            </a:endParaRPr>
          </a:p>
        </p:txBody>
      </p:sp>
      <p:sp>
        <p:nvSpPr>
          <p:cNvPr id="18" name="CasellaDiTesto 17"/>
          <p:cNvSpPr txBox="1"/>
          <p:nvPr/>
        </p:nvSpPr>
        <p:spPr>
          <a:xfrm>
            <a:off x="1475656" y="4005064"/>
            <a:ext cx="1872208" cy="923330"/>
          </a:xfrm>
          <a:prstGeom prst="rect">
            <a:avLst/>
          </a:prstGeom>
          <a:noFill/>
        </p:spPr>
        <p:txBody>
          <a:bodyPr wrap="square" rtlCol="0">
            <a:spAutoFit/>
          </a:bodyPr>
          <a:lstStyle/>
          <a:p>
            <a:pPr algn="ctr"/>
            <a:r>
              <a:rPr lang="it-IT" b="1" dirty="0" smtClean="0">
                <a:latin typeface="Verdana"/>
                <a:cs typeface="Verdana"/>
              </a:rPr>
              <a:t>Dispnea parossistica notturna</a:t>
            </a:r>
          </a:p>
        </p:txBody>
      </p:sp>
      <p:sp>
        <p:nvSpPr>
          <p:cNvPr id="19" name="CasellaDiTesto 18"/>
          <p:cNvSpPr txBox="1"/>
          <p:nvPr/>
        </p:nvSpPr>
        <p:spPr>
          <a:xfrm>
            <a:off x="4527240" y="4017838"/>
            <a:ext cx="1620180" cy="646331"/>
          </a:xfrm>
          <a:prstGeom prst="rect">
            <a:avLst/>
          </a:prstGeom>
          <a:noFill/>
        </p:spPr>
        <p:txBody>
          <a:bodyPr wrap="square" rtlCol="0">
            <a:spAutoFit/>
          </a:bodyPr>
          <a:lstStyle/>
          <a:p>
            <a:pPr algn="ctr"/>
            <a:r>
              <a:rPr lang="it-IT" b="1" dirty="0" smtClean="0">
                <a:latin typeface="Verdana"/>
                <a:cs typeface="Verdana"/>
              </a:rPr>
              <a:t>Asma </a:t>
            </a:r>
          </a:p>
          <a:p>
            <a:pPr algn="ctr"/>
            <a:r>
              <a:rPr lang="it-IT" b="1" dirty="0" smtClean="0">
                <a:latin typeface="Verdana"/>
                <a:cs typeface="Verdana"/>
              </a:rPr>
              <a:t>cardiaco</a:t>
            </a:r>
          </a:p>
        </p:txBody>
      </p:sp>
      <p:sp>
        <p:nvSpPr>
          <p:cNvPr id="20" name="CasellaDiTesto 19"/>
          <p:cNvSpPr txBox="1"/>
          <p:nvPr/>
        </p:nvSpPr>
        <p:spPr>
          <a:xfrm>
            <a:off x="6012160" y="4017838"/>
            <a:ext cx="1656184" cy="923330"/>
          </a:xfrm>
          <a:prstGeom prst="rect">
            <a:avLst/>
          </a:prstGeom>
          <a:noFill/>
        </p:spPr>
        <p:txBody>
          <a:bodyPr wrap="square" rtlCol="0">
            <a:spAutoFit/>
          </a:bodyPr>
          <a:lstStyle/>
          <a:p>
            <a:pPr algn="ctr"/>
            <a:r>
              <a:rPr lang="it-IT" b="1" dirty="0" smtClean="0">
                <a:latin typeface="Verdana"/>
                <a:cs typeface="Verdana"/>
              </a:rPr>
              <a:t>Edema </a:t>
            </a:r>
          </a:p>
          <a:p>
            <a:pPr algn="ctr"/>
            <a:r>
              <a:rPr lang="it-IT" b="1" dirty="0" smtClean="0">
                <a:latin typeface="Verdana"/>
                <a:cs typeface="Verdana"/>
              </a:rPr>
              <a:t>polmonare </a:t>
            </a:r>
          </a:p>
          <a:p>
            <a:pPr algn="ctr"/>
            <a:r>
              <a:rPr lang="it-IT" b="1" dirty="0" smtClean="0">
                <a:latin typeface="Verdana"/>
                <a:cs typeface="Verdana"/>
              </a:rPr>
              <a:t>acuto</a:t>
            </a:r>
          </a:p>
        </p:txBody>
      </p:sp>
      <p:sp>
        <p:nvSpPr>
          <p:cNvPr id="2" name="Parentesi graffa aperta 1"/>
          <p:cNvSpPr/>
          <p:nvPr/>
        </p:nvSpPr>
        <p:spPr>
          <a:xfrm rot="5400000">
            <a:off x="4211960" y="1916831"/>
            <a:ext cx="288032" cy="6912768"/>
          </a:xfrm>
          <a:prstGeom prst="leftBrace">
            <a:avLst/>
          </a:prstGeom>
          <a:ln>
            <a:solidFill>
              <a:srgbClr val="FF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CasellaDiTesto 9"/>
          <p:cNvSpPr txBox="1"/>
          <p:nvPr/>
        </p:nvSpPr>
        <p:spPr>
          <a:xfrm>
            <a:off x="3203848" y="4005064"/>
            <a:ext cx="1620180" cy="369332"/>
          </a:xfrm>
          <a:prstGeom prst="rect">
            <a:avLst/>
          </a:prstGeom>
          <a:noFill/>
        </p:spPr>
        <p:txBody>
          <a:bodyPr wrap="square" rtlCol="0">
            <a:spAutoFit/>
          </a:bodyPr>
          <a:lstStyle/>
          <a:p>
            <a:pPr algn="ctr"/>
            <a:r>
              <a:rPr lang="it-IT" b="1" dirty="0" smtClean="0">
                <a:latin typeface="Verdana"/>
                <a:cs typeface="Verdana"/>
              </a:rPr>
              <a:t>Ortopnea</a:t>
            </a:r>
          </a:p>
        </p:txBody>
      </p:sp>
      <p:cxnSp>
        <p:nvCxnSpPr>
          <p:cNvPr id="7" name="Connettore 2 6"/>
          <p:cNvCxnSpPr>
            <a:stCxn id="18" idx="2"/>
          </p:cNvCxnSpPr>
          <p:nvPr/>
        </p:nvCxnSpPr>
        <p:spPr>
          <a:xfrm>
            <a:off x="2411760" y="4928394"/>
            <a:ext cx="0" cy="37281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3851920" y="4928393"/>
            <a:ext cx="0" cy="37281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292080" y="4913313"/>
            <a:ext cx="0" cy="37281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6732240" y="4941168"/>
            <a:ext cx="0" cy="37281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175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35496" y="548680"/>
            <a:ext cx="9108504" cy="5760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3000" b="1" dirty="0" smtClean="0">
                <a:solidFill>
                  <a:srgbClr val="FF0066"/>
                </a:solidFill>
                <a:latin typeface="Verdana" panose="020B0604030504040204" pitchFamily="34" charset="0"/>
              </a:rPr>
              <a:t>CLASSIFICAZIONE NYHA SCOMPENSO</a:t>
            </a:r>
          </a:p>
          <a:p>
            <a:pPr marL="0" indent="0">
              <a:buFont typeface="Arial" pitchFamily="34" charset="0"/>
              <a:buNone/>
            </a:pPr>
            <a:endParaRPr lang="it-IT" sz="2000" dirty="0" smtClean="0">
              <a:latin typeface="Verdana" panose="020B0604030504040204" pitchFamily="34" charset="0"/>
            </a:endParaRPr>
          </a:p>
          <a:p>
            <a:pPr marL="0" indent="0" algn="just">
              <a:spcBef>
                <a:spcPts val="0"/>
              </a:spcBef>
              <a:buNone/>
            </a:pPr>
            <a:r>
              <a:rPr lang="it-IT" sz="2200" b="1" dirty="0" smtClean="0">
                <a:latin typeface="Verdana" panose="020B0604030504040204" pitchFamily="34" charset="0"/>
              </a:rPr>
              <a:t>NYHA I</a:t>
            </a:r>
            <a:r>
              <a:rPr lang="it-IT" sz="2200" dirty="0" smtClean="0">
                <a:latin typeface="Verdana" panose="020B0604030504040204" pitchFamily="34" charset="0"/>
              </a:rPr>
              <a:t>: il paziente svolge le normali attività fisiche </a:t>
            </a:r>
            <a:r>
              <a:rPr lang="it-IT" sz="2200" b="1" dirty="0" smtClean="0">
                <a:latin typeface="Verdana" panose="020B0604030504040204" pitchFamily="34" charset="0"/>
              </a:rPr>
              <a:t>senza dispnea.</a:t>
            </a:r>
          </a:p>
          <a:p>
            <a:pPr marL="0" indent="0" algn="just">
              <a:spcBef>
                <a:spcPts val="600"/>
              </a:spcBef>
              <a:spcAft>
                <a:spcPts val="600"/>
              </a:spcAft>
              <a:buNone/>
            </a:pPr>
            <a:r>
              <a:rPr lang="it-IT" sz="2200" b="1" dirty="0" smtClean="0">
                <a:latin typeface="Verdana" panose="020B0604030504040204" pitchFamily="34" charset="0"/>
              </a:rPr>
              <a:t>NYHA II</a:t>
            </a:r>
            <a:r>
              <a:rPr lang="it-IT" sz="2200" dirty="0" smtClean="0">
                <a:latin typeface="Verdana" panose="020B0604030504040204" pitchFamily="34" charset="0"/>
              </a:rPr>
              <a:t>: il paziente sta bene a riposo ma nello svolgere le </a:t>
            </a:r>
            <a:r>
              <a:rPr lang="it-IT" sz="2200" b="1" dirty="0" smtClean="0">
                <a:latin typeface="Verdana" panose="020B0604030504040204" pitchFamily="34" charset="0"/>
              </a:rPr>
              <a:t>normali attività fisiche avverte una moderata dispnea </a:t>
            </a:r>
            <a:r>
              <a:rPr lang="it-IT" sz="2200" dirty="0" smtClean="0">
                <a:latin typeface="Verdana" panose="020B0604030504040204" pitchFamily="34" charset="0"/>
              </a:rPr>
              <a:t>(stato patologico di moderata gravità).</a:t>
            </a:r>
          </a:p>
          <a:p>
            <a:pPr marL="0" indent="0" algn="just">
              <a:spcBef>
                <a:spcPts val="600"/>
              </a:spcBef>
              <a:spcAft>
                <a:spcPts val="600"/>
              </a:spcAft>
              <a:buNone/>
            </a:pPr>
            <a:r>
              <a:rPr lang="it-IT" sz="2200" b="1" dirty="0" smtClean="0">
                <a:latin typeface="Verdana" panose="020B0604030504040204" pitchFamily="34" charset="0"/>
              </a:rPr>
              <a:t>NYHA III</a:t>
            </a:r>
            <a:r>
              <a:rPr lang="it-IT" sz="2200" dirty="0" smtClean="0">
                <a:latin typeface="Verdana" panose="020B0604030504040204" pitchFamily="34" charset="0"/>
              </a:rPr>
              <a:t>: il paziente sta bene a risposo ma avverte una </a:t>
            </a:r>
            <a:r>
              <a:rPr lang="it-IT" sz="2200" b="1" dirty="0" smtClean="0">
                <a:latin typeface="Verdana" panose="020B0604030504040204" pitchFamily="34" charset="0"/>
              </a:rPr>
              <a:t>notevole dispnea nello svolgere attività fisiche anche modeste </a:t>
            </a:r>
            <a:r>
              <a:rPr lang="it-IT" sz="2200" dirty="0" smtClean="0">
                <a:latin typeface="Verdana" panose="020B0604030504040204" pitchFamily="34" charset="0"/>
              </a:rPr>
              <a:t>(stato patologico di gravità importante).</a:t>
            </a:r>
          </a:p>
          <a:p>
            <a:pPr marL="0" indent="0" algn="just">
              <a:spcBef>
                <a:spcPts val="600"/>
              </a:spcBef>
              <a:spcAft>
                <a:spcPts val="600"/>
              </a:spcAft>
              <a:buNone/>
            </a:pPr>
            <a:r>
              <a:rPr lang="it-IT" sz="2200" b="1" dirty="0" smtClean="0">
                <a:latin typeface="Verdana" panose="020B0604030504040204" pitchFamily="34" charset="0"/>
              </a:rPr>
              <a:t>NYHA IV</a:t>
            </a:r>
            <a:r>
              <a:rPr lang="it-IT" sz="2200" dirty="0" smtClean="0">
                <a:latin typeface="Verdana" panose="020B0604030504040204" pitchFamily="34" charset="0"/>
              </a:rPr>
              <a:t>: il paziente è </a:t>
            </a:r>
            <a:r>
              <a:rPr lang="it-IT" sz="2200" b="1" dirty="0" smtClean="0">
                <a:latin typeface="Verdana" panose="020B0604030504040204" pitchFamily="34" charset="0"/>
              </a:rPr>
              <a:t>dispnoico a ripos</a:t>
            </a:r>
            <a:r>
              <a:rPr lang="it-IT" sz="2200" dirty="0" smtClean="0">
                <a:latin typeface="Verdana" panose="020B0604030504040204" pitchFamily="34" charset="0"/>
              </a:rPr>
              <a:t>o e qualunque attività fisica anche lieve gli risulta faticosa o impossibile.</a:t>
            </a:r>
          </a:p>
          <a:p>
            <a:pPr marL="0" indent="0" algn="just">
              <a:spcBef>
                <a:spcPts val="0"/>
              </a:spcBef>
              <a:buNone/>
            </a:pPr>
            <a:endParaRPr lang="it-IT" sz="2200" dirty="0">
              <a:latin typeface="Verdana" panose="020B0604030504040204" pitchFamily="34" charset="0"/>
            </a:endParaRPr>
          </a:p>
        </p:txBody>
      </p:sp>
    </p:spTree>
    <p:extLst>
      <p:ext uri="{BB962C8B-B14F-4D97-AF65-F5344CB8AC3E}">
        <p14:creationId xmlns:p14="http://schemas.microsoft.com/office/powerpoint/2010/main" val="3160379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35496" y="188641"/>
            <a:ext cx="9108504"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3000" b="1" dirty="0" smtClean="0">
                <a:solidFill>
                  <a:srgbClr val="FF0066"/>
                </a:solidFill>
                <a:latin typeface="Verdana" panose="020B0604030504040204" pitchFamily="34" charset="0"/>
              </a:rPr>
              <a:t>ASMA CARDIACO</a:t>
            </a:r>
          </a:p>
          <a:p>
            <a:pPr marL="0" indent="0" algn="just">
              <a:spcBef>
                <a:spcPts val="0"/>
              </a:spcBef>
              <a:buNone/>
            </a:pPr>
            <a:endParaRPr lang="it-IT" sz="2200" dirty="0">
              <a:latin typeface="Verdana" panose="020B0604030504040204" pitchFamily="34" charset="0"/>
            </a:endParaRPr>
          </a:p>
          <a:p>
            <a:pPr marL="0" indent="0" algn="just">
              <a:spcBef>
                <a:spcPts val="0"/>
              </a:spcBef>
              <a:buNone/>
            </a:pPr>
            <a:r>
              <a:rPr lang="it-IT" sz="2000" dirty="0" smtClean="0">
                <a:latin typeface="Verdana" panose="020B0604030504040204" pitchFamily="34" charset="0"/>
              </a:rPr>
              <a:t>La congestione della mucosa bronchiale causa broncospasmo, che a sua volta causa una dispnea espiratoria con sibili, che può venir confusa con l’asma bronchiale</a:t>
            </a:r>
            <a:r>
              <a:rPr lang="it-IT" sz="2200" dirty="0" smtClean="0">
                <a:latin typeface="Verdana" panose="020B0604030504040204" pitchFamily="34" charset="0"/>
              </a:rPr>
              <a:t>.</a:t>
            </a:r>
          </a:p>
          <a:p>
            <a:pPr marL="0" indent="0" algn="just">
              <a:spcBef>
                <a:spcPts val="0"/>
              </a:spcBef>
              <a:buNone/>
            </a:pPr>
            <a:endParaRPr lang="it-IT" sz="2200" dirty="0">
              <a:latin typeface="Verdana" panose="020B0604030504040204" pitchFamily="34" charset="0"/>
            </a:endParaRPr>
          </a:p>
        </p:txBody>
      </p:sp>
      <p:sp>
        <p:nvSpPr>
          <p:cNvPr id="3" name="Segnaposto contenuto 2"/>
          <p:cNvSpPr txBox="1">
            <a:spLocks/>
          </p:cNvSpPr>
          <p:nvPr/>
        </p:nvSpPr>
        <p:spPr>
          <a:xfrm>
            <a:off x="35496" y="2204863"/>
            <a:ext cx="9108504" cy="453724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3000" b="1" dirty="0" smtClean="0">
                <a:solidFill>
                  <a:srgbClr val="FF0066"/>
                </a:solidFill>
                <a:latin typeface="Verdana" panose="020B0604030504040204" pitchFamily="34" charset="0"/>
              </a:rPr>
              <a:t>EDEMA POLMONARE ACUTO</a:t>
            </a:r>
          </a:p>
          <a:p>
            <a:pPr marL="0" indent="0">
              <a:buFont typeface="Arial" pitchFamily="34" charset="0"/>
              <a:buNone/>
            </a:pPr>
            <a:endParaRPr lang="it-IT" sz="2000" dirty="0" smtClean="0">
              <a:latin typeface="Verdana" panose="020B0604030504040204" pitchFamily="34" charset="0"/>
            </a:endParaRPr>
          </a:p>
          <a:p>
            <a:pPr marL="0" indent="0" algn="just">
              <a:spcBef>
                <a:spcPts val="600"/>
              </a:spcBef>
              <a:spcAft>
                <a:spcPts val="600"/>
              </a:spcAft>
              <a:buNone/>
            </a:pPr>
            <a:r>
              <a:rPr lang="it-IT" sz="2200" dirty="0" smtClean="0">
                <a:latin typeface="Verdana" panose="020B0604030504040204" pitchFamily="34" charset="0"/>
              </a:rPr>
              <a:t>Corrisponde ad una condizione di edema alveolare in un paziente con un insufficienza cardiaca acuta. Tale evento di solito corrisponde al peggioramento di un quadro cronico, per interruzione terapia, ischemia miocardica, tachiaritmie, o infezioni ricorrenti. </a:t>
            </a:r>
          </a:p>
          <a:p>
            <a:pPr marL="0" indent="0" algn="just">
              <a:spcBef>
                <a:spcPts val="600"/>
              </a:spcBef>
              <a:spcAft>
                <a:spcPts val="600"/>
              </a:spcAft>
              <a:buNone/>
            </a:pPr>
            <a:r>
              <a:rPr lang="it-IT" sz="2200" dirty="0" smtClean="0">
                <a:latin typeface="Verdana" panose="020B0604030504040204" pitchFamily="34" charset="0"/>
              </a:rPr>
              <a:t>Il paziente è seduto, </a:t>
            </a:r>
            <a:r>
              <a:rPr lang="it-IT" sz="2200" dirty="0" err="1" smtClean="0">
                <a:latin typeface="Verdana" panose="020B0604030504040204" pitchFamily="34" charset="0"/>
              </a:rPr>
              <a:t>tachipnoico</a:t>
            </a:r>
            <a:r>
              <a:rPr lang="it-IT" sz="2200" dirty="0" smtClean="0">
                <a:latin typeface="Verdana" panose="020B0604030504040204" pitchFamily="34" charset="0"/>
              </a:rPr>
              <a:t>, dispnoico, agitato, cianosi e produzione di espettorato schiumoso rosa. All’inizio vi è ipossia con ipocapnia poi ipossia ipercapnia e acidosi. </a:t>
            </a:r>
          </a:p>
          <a:p>
            <a:pPr marL="0" indent="0" algn="just">
              <a:spcBef>
                <a:spcPts val="600"/>
              </a:spcBef>
              <a:spcAft>
                <a:spcPts val="600"/>
              </a:spcAft>
              <a:buNone/>
            </a:pPr>
            <a:r>
              <a:rPr lang="it-IT" sz="2200" dirty="0" smtClean="0">
                <a:latin typeface="Verdana" panose="020B0604030504040204" pitchFamily="34" charset="0"/>
              </a:rPr>
              <a:t>I rantoli sono presenti in tutti i campi polmonari, accompagnati da sibili e ronchi diffusi. Talvolta i rantoli sono udibili senza fonendoscopio e sono simili al rumore di pentola che bolle. </a:t>
            </a:r>
            <a:endParaRPr lang="it-IT" sz="2200" dirty="0">
              <a:latin typeface="Verdana" panose="020B0604030504040204" pitchFamily="34" charset="0"/>
            </a:endParaRPr>
          </a:p>
        </p:txBody>
      </p:sp>
    </p:spTree>
    <p:extLst>
      <p:ext uri="{BB962C8B-B14F-4D97-AF65-F5344CB8AC3E}">
        <p14:creationId xmlns:p14="http://schemas.microsoft.com/office/powerpoint/2010/main" val="3838791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AutoShape 2" descr="https://upload.wikimedia.org/wikipedia/commons/2/24/Svev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904480" y="999332"/>
            <a:ext cx="2988000" cy="406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egnaposto testo 6"/>
          <p:cNvSpPr>
            <a:spLocks noGrp="1"/>
          </p:cNvSpPr>
          <p:nvPr>
            <p:ph type="body" sz="half" idx="2"/>
          </p:nvPr>
        </p:nvSpPr>
        <p:spPr>
          <a:xfrm>
            <a:off x="251520" y="332656"/>
            <a:ext cx="5626968" cy="6336704"/>
          </a:xfrm>
        </p:spPr>
        <p:txBody>
          <a:bodyPr>
            <a:normAutofit/>
          </a:bodyPr>
          <a:lstStyle/>
          <a:p>
            <a:pPr algn="just"/>
            <a:r>
              <a:rPr lang="it-IT" dirty="0" smtClean="0"/>
              <a:t>Restai solo a sostenere mio padre per una decina di minuti che mi parvero un’eternità. (…) Molto prima dell’alba la sua respirazione mutò di ritmo. Si raggruppò in periodi che esordivano con alcune respirazioni lente che avrebbero potuto sembrare di un uomo sano, alle quali seguivano altre frettolose che si fermavano in una sosta lunga, spaventosa (…). Ma il periodo riprendeva sempre circa eguale, un periodo musicale di una tristezza infinita, (…). </a:t>
            </a:r>
          </a:p>
          <a:p>
            <a:pPr algn="just"/>
            <a:r>
              <a:rPr lang="it-IT" dirty="0" smtClean="0"/>
              <a:t>Vanno così le locomotive che trascinano dei pesi enormi: emettono degli sbuffi regolari che poi s’accelerano e finiscono in una sosta, anche quella sosta  minacciosa perché chi ascolta può temere di veder finire la macchina e il suo traino a precipizio a valle.  </a:t>
            </a:r>
          </a:p>
          <a:p>
            <a:pPr algn="just"/>
            <a:r>
              <a:rPr lang="it-IT" dirty="0" smtClean="0"/>
              <a:t>E quando arrivai a parlare di quella che a me era apparsa quale una “respirazione cerebrale” egli (cfr Dott. </a:t>
            </a:r>
            <a:r>
              <a:rPr lang="it-IT" dirty="0" err="1" smtClean="0"/>
              <a:t>Coprosich</a:t>
            </a:r>
            <a:r>
              <a:rPr lang="it-IT" dirty="0" smtClean="0"/>
              <a:t>) si mise gli occhiali per dirmi: “Adagio con le definizioni”.</a:t>
            </a:r>
          </a:p>
          <a:p>
            <a:pPr algn="just"/>
            <a:r>
              <a:rPr lang="it-IT" dirty="0" smtClean="0"/>
              <a:t>Una sera, Carlo, l’infermiere, mi chiamò per farmi constatare in mio padre un nuovo progresso.   (…) Mio padre era in mezzo alla stanza in piedi (…) Voleva che si aprisse la finestra (…) Andò a sedersi su una poltrona accanto alla finestra e vi si stese cercando sollievo.  (…) Tutto il suo organismo era dedicato alla respirazione. </a:t>
            </a:r>
          </a:p>
          <a:p>
            <a:pPr algn="just"/>
            <a:r>
              <a:rPr lang="it-IT" dirty="0" smtClean="0"/>
              <a:t>Non aveva riposo. Lasciava la poltrona per mettersi in piedi. Poi con grande fatica e con l’aiuto dell’infermiere si coricava sul letto adagiandovisi prima per un attimo sul fianco sinistro </a:t>
            </a:r>
            <a:r>
              <a:rPr lang="it-IT" dirty="0" err="1" smtClean="0"/>
              <a:t>eppoi</a:t>
            </a:r>
            <a:r>
              <a:rPr lang="it-IT" dirty="0" smtClean="0"/>
              <a:t> subito sul fianco destro su cui sapeva resistere per qualche minuto. Invocava di nuovo l’aiuto dell’infermiere per rimettersi in piedi e finiva col ritornare alla poltrona ove restava talvolta più a lungo. (…) </a:t>
            </a:r>
          </a:p>
          <a:p>
            <a:pPr algn="just"/>
            <a:r>
              <a:rPr lang="it-IT" dirty="0" smtClean="0"/>
              <a:t>Del resto era un ammalato inquieto, ma mite.  (…) egli accettava obbediente qualunque proposta gli fosse fatta perché da tutte si aspettava di poter venir salvato dal suo affanno. </a:t>
            </a:r>
            <a:endParaRPr lang="it-IT" dirty="0"/>
          </a:p>
        </p:txBody>
      </p:sp>
    </p:spTree>
    <p:extLst>
      <p:ext uri="{BB962C8B-B14F-4D97-AF65-F5344CB8AC3E}">
        <p14:creationId xmlns:p14="http://schemas.microsoft.com/office/powerpoint/2010/main" val="3742886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457200"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r>
              <a:rPr lang="it-IT" sz="4800" b="1" dirty="0" smtClean="0">
                <a:latin typeface="Verdana" panose="020B0604030504040204" pitchFamily="34" charset="0"/>
              </a:rPr>
              <a:t>TOSSE </a:t>
            </a:r>
          </a:p>
        </p:txBody>
      </p:sp>
    </p:spTree>
    <p:extLst>
      <p:ext uri="{BB962C8B-B14F-4D97-AF65-F5344CB8AC3E}">
        <p14:creationId xmlns:p14="http://schemas.microsoft.com/office/powerpoint/2010/main" val="40987729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7544" y="260648"/>
            <a:ext cx="2666667" cy="22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egnaposto testo 5"/>
          <p:cNvSpPr>
            <a:spLocks noGrp="1"/>
          </p:cNvSpPr>
          <p:nvPr>
            <p:ph type="body" sz="quarter" idx="3"/>
          </p:nvPr>
        </p:nvSpPr>
        <p:spPr>
          <a:xfrm>
            <a:off x="3131840" y="404664"/>
            <a:ext cx="5904656" cy="2376264"/>
          </a:xfrm>
        </p:spPr>
        <p:txBody>
          <a:bodyPr>
            <a:normAutofit fontScale="77500" lnSpcReduction="20000"/>
          </a:bodyPr>
          <a:lstStyle/>
          <a:p>
            <a:pPr algn="just"/>
            <a:r>
              <a:rPr lang="it-IT" dirty="0">
                <a:latin typeface="Verdana" panose="020B0604030504040204" pitchFamily="34" charset="0"/>
              </a:rPr>
              <a:t>L</a:t>
            </a:r>
            <a:r>
              <a:rPr lang="it-IT" dirty="0" smtClean="0">
                <a:latin typeface="Verdana" panose="020B0604030504040204" pitchFamily="34" charset="0"/>
              </a:rPr>
              <a:t>a TOSSE è un atto respiratorio modificato che ha lo scopo di espellere corpi estranei o muco che vengono a trovarsi nelle vie aeree.</a:t>
            </a:r>
          </a:p>
          <a:p>
            <a:pPr algn="just"/>
            <a:endParaRPr lang="it-IT" dirty="0" smtClean="0">
              <a:latin typeface="Verdana" panose="020B0604030504040204" pitchFamily="34" charset="0"/>
            </a:endParaRPr>
          </a:p>
          <a:p>
            <a:pPr algn="just"/>
            <a:r>
              <a:rPr lang="it-IT" dirty="0" smtClean="0">
                <a:latin typeface="Verdana" panose="020B0604030504040204" pitchFamily="34" charset="0"/>
              </a:rPr>
              <a:t>La TOSSE è un fenomeno riflesso a partenza dalla parete delle vie aeree periferiche o direttamente dalle fibre del vago. </a:t>
            </a:r>
          </a:p>
          <a:p>
            <a:endParaRPr lang="en-US" dirty="0">
              <a:latin typeface="Verdana" panose="020B0604030504040204" pitchFamily="34" charset="0"/>
            </a:endParaRPr>
          </a:p>
        </p:txBody>
      </p:sp>
      <p:sp>
        <p:nvSpPr>
          <p:cNvPr id="7" name="Segnaposto contenuto 6"/>
          <p:cNvSpPr>
            <a:spLocks noGrp="1"/>
          </p:cNvSpPr>
          <p:nvPr>
            <p:ph sz="quarter" idx="4"/>
          </p:nvPr>
        </p:nvSpPr>
        <p:spPr>
          <a:xfrm>
            <a:off x="251520" y="2708919"/>
            <a:ext cx="8640960" cy="4032449"/>
          </a:xfrm>
        </p:spPr>
        <p:txBody>
          <a:bodyPr>
            <a:normAutofit/>
          </a:bodyPr>
          <a:lstStyle/>
          <a:p>
            <a:pPr algn="just"/>
            <a:r>
              <a:rPr lang="it-IT" sz="2800" dirty="0" smtClean="0">
                <a:latin typeface="Verdana" panose="020B0604030504040204" pitchFamily="34" charset="0"/>
              </a:rPr>
              <a:t>IRRITAZIONE </a:t>
            </a:r>
            <a:r>
              <a:rPr lang="it-IT" sz="2000" dirty="0" smtClean="0">
                <a:latin typeface="Verdana" panose="020B0604030504040204" pitchFamily="34" charset="0"/>
              </a:rPr>
              <a:t>inalazione</a:t>
            </a:r>
            <a:r>
              <a:rPr lang="it-IT" sz="2000" dirty="0" smtClean="0">
                <a:solidFill>
                  <a:srgbClr val="0000CC"/>
                </a:solidFill>
                <a:latin typeface="Verdana" panose="020B0604030504040204" pitchFamily="34" charset="0"/>
              </a:rPr>
              <a:t> (fumo, polveri, vapori) </a:t>
            </a:r>
            <a:r>
              <a:rPr lang="it-IT" sz="2000" dirty="0" smtClean="0">
                <a:latin typeface="Verdana" panose="020B0604030504040204" pitchFamily="34" charset="0"/>
              </a:rPr>
              <a:t>e aspirazione</a:t>
            </a:r>
            <a:r>
              <a:rPr lang="it-IT" sz="2000" dirty="0" smtClean="0">
                <a:solidFill>
                  <a:srgbClr val="0000CC"/>
                </a:solidFill>
                <a:latin typeface="Verdana" panose="020B0604030504040204" pitchFamily="34" charset="0"/>
              </a:rPr>
              <a:t> (secrezioni delle vie aeree superiori, contenuto gastrico, cibo, corpi estranei)</a:t>
            </a:r>
            <a:endParaRPr lang="it-IT" sz="2000" dirty="0" smtClean="0">
              <a:latin typeface="Verdana" panose="020B0604030504040204" pitchFamily="34" charset="0"/>
            </a:endParaRPr>
          </a:p>
          <a:p>
            <a:r>
              <a:rPr lang="it-IT" sz="2800" dirty="0" smtClean="0">
                <a:latin typeface="Verdana" panose="020B0604030504040204" pitchFamily="34" charset="0"/>
              </a:rPr>
              <a:t>INFIAMMAZIONE </a:t>
            </a:r>
            <a:r>
              <a:rPr lang="it-IT" sz="2000" dirty="0" smtClean="0">
                <a:solidFill>
                  <a:srgbClr val="0000CC"/>
                </a:solidFill>
                <a:latin typeface="Verdana" panose="020B0604030504040204" pitchFamily="34" charset="0"/>
              </a:rPr>
              <a:t>infezioni virali, batteriche (PERTOSSE)</a:t>
            </a:r>
          </a:p>
          <a:p>
            <a:r>
              <a:rPr lang="it-IT" sz="2800" dirty="0" smtClean="0">
                <a:latin typeface="Verdana" panose="020B0604030504040204" pitchFamily="34" charset="0"/>
              </a:rPr>
              <a:t>COSTRIZIONE </a:t>
            </a:r>
            <a:r>
              <a:rPr lang="it-IT" sz="2000" dirty="0" smtClean="0">
                <a:solidFill>
                  <a:srgbClr val="0000CC"/>
                </a:solidFill>
                <a:latin typeface="Verdana" panose="020B0604030504040204" pitchFamily="34" charset="0"/>
              </a:rPr>
              <a:t>corpo estraneo</a:t>
            </a:r>
          </a:p>
          <a:p>
            <a:r>
              <a:rPr lang="it-IT" sz="2800" dirty="0" smtClean="0">
                <a:latin typeface="Verdana" panose="020B0604030504040204" pitchFamily="34" charset="0"/>
              </a:rPr>
              <a:t>INFILTRAZIONE </a:t>
            </a:r>
            <a:r>
              <a:rPr lang="it-IT" sz="2000" dirty="0" smtClean="0">
                <a:solidFill>
                  <a:srgbClr val="0000CC"/>
                </a:solidFill>
                <a:latin typeface="Verdana" panose="020B0604030504040204" pitchFamily="34" charset="0"/>
              </a:rPr>
              <a:t>neoplasie o malattie granulomatose</a:t>
            </a:r>
          </a:p>
          <a:p>
            <a:r>
              <a:rPr lang="it-IT" sz="2800" dirty="0" smtClean="0">
                <a:latin typeface="Verdana" panose="020B0604030504040204" pitchFamily="34" charset="0"/>
              </a:rPr>
              <a:t>COMPRESSIONE </a:t>
            </a:r>
            <a:r>
              <a:rPr lang="it-IT" sz="2000" dirty="0" err="1" smtClean="0">
                <a:solidFill>
                  <a:srgbClr val="0000CC"/>
                </a:solidFill>
                <a:latin typeface="Verdana" panose="020B0604030504040204" pitchFamily="34" charset="0"/>
              </a:rPr>
              <a:t>linfoadenopatie</a:t>
            </a:r>
            <a:r>
              <a:rPr lang="it-IT" sz="2000" dirty="0" smtClean="0">
                <a:solidFill>
                  <a:srgbClr val="0000CC"/>
                </a:solidFill>
                <a:latin typeface="Verdana" panose="020B0604030504040204" pitchFamily="34" charset="0"/>
              </a:rPr>
              <a:t>/linfomi, tumori mediastinici, aneurisma aortico</a:t>
            </a:r>
          </a:p>
          <a:p>
            <a:pPr marL="0" indent="0">
              <a:buNone/>
            </a:pPr>
            <a:endParaRPr lang="it-IT" sz="1100" dirty="0" smtClean="0">
              <a:latin typeface="Verdana" panose="020B0604030504040204" pitchFamily="34" charset="0"/>
            </a:endParaRPr>
          </a:p>
          <a:p>
            <a:pPr marL="0" indent="0">
              <a:buNone/>
            </a:pPr>
            <a:r>
              <a:rPr lang="it-IT" sz="1200" dirty="0" smtClean="0">
                <a:latin typeface="Verdana" panose="020B0604030504040204" pitchFamily="34" charset="0"/>
              </a:rPr>
              <a:t>[</a:t>
            </a:r>
            <a:r>
              <a:rPr lang="it-IT" sz="1200" b="1" dirty="0" smtClean="0">
                <a:solidFill>
                  <a:srgbClr val="FF0066"/>
                </a:solidFill>
                <a:latin typeface="Verdana" panose="020B0604030504040204" pitchFamily="34" charset="0"/>
              </a:rPr>
              <a:t>Harrison, Principi di Medicina Interna</a:t>
            </a:r>
            <a:r>
              <a:rPr lang="it-IT" sz="1200" dirty="0" smtClean="0">
                <a:latin typeface="Verdana" panose="020B0604030504040204" pitchFamily="34" charset="0"/>
              </a:rPr>
              <a:t>]</a:t>
            </a:r>
            <a:endParaRPr lang="en-US" sz="1200" dirty="0">
              <a:latin typeface="Verdana" panose="020B0604030504040204" pitchFamily="34" charset="0"/>
            </a:endParaRPr>
          </a:p>
        </p:txBody>
      </p:sp>
      <p:cxnSp>
        <p:nvCxnSpPr>
          <p:cNvPr id="5" name="Connettore 1 4"/>
          <p:cNvCxnSpPr/>
          <p:nvPr/>
        </p:nvCxnSpPr>
        <p:spPr>
          <a:xfrm>
            <a:off x="251520" y="6309320"/>
            <a:ext cx="864096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251520" y="2564904"/>
            <a:ext cx="8640960" cy="3693319"/>
          </a:xfrm>
          <a:prstGeom prst="rect">
            <a:avLst/>
          </a:prstGeom>
          <a:solidFill>
            <a:schemeClr val="bg1"/>
          </a:solidFill>
        </p:spPr>
        <p:txBody>
          <a:bodyPr wrap="square" rtlCol="0">
            <a:spAutoFit/>
          </a:bodyPr>
          <a:lstStyle/>
          <a:p>
            <a:pPr algn="just"/>
            <a:r>
              <a:rPr lang="it-IT" sz="2600" dirty="0" smtClean="0">
                <a:latin typeface="Verdana" panose="020B0604030504040204" pitchFamily="34" charset="0"/>
              </a:rPr>
              <a:t>Oltre alle affezioni delle </a:t>
            </a:r>
            <a:r>
              <a:rPr lang="it-IT" sz="2600" b="1" dirty="0" smtClean="0">
                <a:solidFill>
                  <a:srgbClr val="0000CC"/>
                </a:solidFill>
                <a:latin typeface="Verdana" panose="020B0604030504040204" pitchFamily="34" charset="0"/>
              </a:rPr>
              <a:t>ALTE VIE AEREE </a:t>
            </a:r>
            <a:r>
              <a:rPr lang="it-IT" sz="2600" dirty="0" smtClean="0">
                <a:latin typeface="Verdana" panose="020B0604030504040204" pitchFamily="34" charset="0"/>
              </a:rPr>
              <a:t>e </a:t>
            </a:r>
            <a:r>
              <a:rPr lang="it-IT" sz="2600" b="1" dirty="0" smtClean="0">
                <a:solidFill>
                  <a:srgbClr val="0000CC"/>
                </a:solidFill>
                <a:latin typeface="Verdana" panose="020B0604030504040204" pitchFamily="34" charset="0"/>
              </a:rPr>
              <a:t>dell’ALBERO BRONCHIALE</a:t>
            </a:r>
            <a:r>
              <a:rPr lang="it-IT" sz="2600" dirty="0" smtClean="0">
                <a:latin typeface="Verdana" panose="020B0604030504040204" pitchFamily="34" charset="0"/>
              </a:rPr>
              <a:t>, anche lo </a:t>
            </a:r>
            <a:r>
              <a:rPr lang="it-IT" sz="2600" b="1" dirty="0" smtClean="0">
                <a:solidFill>
                  <a:srgbClr val="FF0066"/>
                </a:solidFill>
                <a:latin typeface="Verdana" panose="020B0604030504040204" pitchFamily="34" charset="0"/>
              </a:rPr>
              <a:t>SCOMPENSO CARDIACO </a:t>
            </a:r>
            <a:r>
              <a:rPr lang="it-IT" sz="2600" dirty="0" smtClean="0">
                <a:latin typeface="Verdana" panose="020B0604030504040204" pitchFamily="34" charset="0"/>
              </a:rPr>
              <a:t>(congestione polmonare e compressione da parte delle cavità cardiache sul vago) </a:t>
            </a:r>
            <a:r>
              <a:rPr lang="it-IT" sz="2600" b="1" dirty="0" smtClean="0">
                <a:solidFill>
                  <a:srgbClr val="00B0F0"/>
                </a:solidFill>
                <a:latin typeface="Verdana" panose="020B0604030504040204" pitchFamily="34" charset="0"/>
              </a:rPr>
              <a:t>PATOLOGIE della PLEURA</a:t>
            </a:r>
            <a:r>
              <a:rPr lang="it-IT" sz="2600" dirty="0" smtClean="0">
                <a:latin typeface="Verdana" panose="020B0604030504040204" pitchFamily="34" charset="0"/>
              </a:rPr>
              <a:t>, </a:t>
            </a:r>
            <a:r>
              <a:rPr lang="it-IT" sz="2600" b="1" dirty="0" smtClean="0">
                <a:solidFill>
                  <a:srgbClr val="00B0F0"/>
                </a:solidFill>
                <a:latin typeface="Verdana" panose="020B0604030504040204" pitchFamily="34" charset="0"/>
              </a:rPr>
              <a:t>TUMORI MEDIASTINICI </a:t>
            </a:r>
            <a:r>
              <a:rPr lang="it-IT" sz="2600" dirty="0" smtClean="0">
                <a:latin typeface="Verdana" panose="020B0604030504040204" pitchFamily="34" charset="0"/>
              </a:rPr>
              <a:t>(con compressione trachea/bronco e stimolazione diretta sul vago) possono dare tosse.</a:t>
            </a:r>
          </a:p>
          <a:p>
            <a:pPr algn="just"/>
            <a:endParaRPr lang="it-IT" sz="2600" dirty="0" smtClean="0">
              <a:latin typeface="Verdana" panose="020B0604030504040204" pitchFamily="34" charset="0"/>
            </a:endParaRPr>
          </a:p>
        </p:txBody>
      </p:sp>
    </p:spTree>
    <p:extLst>
      <p:ext uri="{BB962C8B-B14F-4D97-AF65-F5344CB8AC3E}">
        <p14:creationId xmlns:p14="http://schemas.microsoft.com/office/powerpoint/2010/main" val="2231628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left)">
                                      <p:cBhvr>
                                        <p:cTn id="23" dur="500"/>
                                        <p:tgtEl>
                                          <p:spTgt spid="7">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left)">
                                      <p:cBhvr>
                                        <p:cTn id="26" dur="500"/>
                                        <p:tgtEl>
                                          <p:spTgt spid="7">
                                            <p:txEl>
                                              <p:pRg st="3" end="3"/>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wipe(left)">
                                      <p:cBhvr>
                                        <p:cTn id="2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9915" y="1340768"/>
            <a:ext cx="2004814" cy="2004814"/>
          </a:xfrm>
          <a:prstGeom prst="rect">
            <a:avLst/>
          </a:prstGeom>
          <a:solidFill>
            <a:schemeClr val="bg1"/>
          </a:solidFill>
          <a:ln w="9525">
            <a:solidFill>
              <a:schemeClr val="bg1"/>
            </a:solidFill>
            <a:miter lim="800000"/>
            <a:headEnd/>
            <a:tailEnd/>
          </a:ln>
        </p:spPr>
      </p:pic>
      <p:sp>
        <p:nvSpPr>
          <p:cNvPr id="5" name="Segnaposto testo 5"/>
          <p:cNvSpPr txBox="1">
            <a:spLocks/>
          </p:cNvSpPr>
          <p:nvPr/>
        </p:nvSpPr>
        <p:spPr>
          <a:xfrm>
            <a:off x="107505" y="44624"/>
            <a:ext cx="8856983" cy="18304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t-IT" sz="2000" b="1" dirty="0" smtClean="0">
                <a:latin typeface="Verdana" panose="020B0604030504040204" pitchFamily="34" charset="0"/>
              </a:rPr>
              <a:t>Per </a:t>
            </a:r>
            <a:r>
              <a:rPr lang="it-IT" sz="2000" b="1" u="sng" dirty="0" smtClean="0">
                <a:latin typeface="Verdana" panose="020B0604030504040204" pitchFamily="34" charset="0"/>
              </a:rPr>
              <a:t>ESPETTORATO</a:t>
            </a:r>
            <a:r>
              <a:rPr lang="it-IT" sz="2000" b="1" dirty="0" smtClean="0">
                <a:latin typeface="Verdana" panose="020B0604030504040204" pitchFamily="34" charset="0"/>
              </a:rPr>
              <a:t> si intende il materiale proveniente dalle mucose respiratorie (&gt;100 ml/die)</a:t>
            </a:r>
            <a:r>
              <a:rPr lang="it-IT" sz="2000" dirty="0">
                <a:latin typeface="Verdana" panose="020B0604030504040204" pitchFamily="34" charset="0"/>
              </a:rPr>
              <a:t> </a:t>
            </a:r>
            <a:endParaRPr lang="it-IT" sz="2000" dirty="0" smtClean="0">
              <a:latin typeface="Verdana" panose="020B0604030504040204" pitchFamily="34" charset="0"/>
            </a:endParaRPr>
          </a:p>
          <a:p>
            <a:pPr marL="0" indent="0" algn="just">
              <a:buNone/>
            </a:pPr>
            <a:r>
              <a:rPr lang="it-IT" sz="2000" dirty="0" smtClean="0">
                <a:latin typeface="Verdana" panose="020B0604030504040204" pitchFamily="34" charset="0"/>
              </a:rPr>
              <a:t>La </a:t>
            </a:r>
            <a:r>
              <a:rPr lang="it-IT" sz="2000" dirty="0">
                <a:latin typeface="Verdana" panose="020B0604030504040204" pitchFamily="34" charset="0"/>
              </a:rPr>
              <a:t>tosse </a:t>
            </a:r>
            <a:r>
              <a:rPr lang="it-IT" sz="2000" b="1" dirty="0">
                <a:latin typeface="Verdana" panose="020B0604030504040204" pitchFamily="34" charset="0"/>
              </a:rPr>
              <a:t>CON ESPETTORATO </a:t>
            </a:r>
            <a:r>
              <a:rPr lang="it-IT" sz="2000" dirty="0">
                <a:latin typeface="Verdana" panose="020B0604030504040204" pitchFamily="34" charset="0"/>
              </a:rPr>
              <a:t>è </a:t>
            </a:r>
            <a:r>
              <a:rPr lang="it-IT" sz="2000" b="1" dirty="0">
                <a:latin typeface="Verdana" panose="020B0604030504040204" pitchFamily="34" charset="0"/>
              </a:rPr>
              <a:t>PRODUTTIVA/GRASSA/UMIDA</a:t>
            </a:r>
          </a:p>
          <a:p>
            <a:pPr marL="0" indent="0" algn="just">
              <a:buNone/>
            </a:pPr>
            <a:r>
              <a:rPr lang="it-IT" sz="2000" dirty="0">
                <a:latin typeface="Verdana" panose="020B0604030504040204" pitchFamily="34" charset="0"/>
              </a:rPr>
              <a:t>La tosse </a:t>
            </a:r>
            <a:r>
              <a:rPr lang="it-IT" sz="2000" b="1" dirty="0">
                <a:latin typeface="Verdana" panose="020B0604030504040204" pitchFamily="34" charset="0"/>
              </a:rPr>
              <a:t>SENZA ESPETTORATO </a:t>
            </a:r>
            <a:r>
              <a:rPr lang="it-IT" sz="2000" dirty="0">
                <a:latin typeface="Verdana" panose="020B0604030504040204" pitchFamily="34" charset="0"/>
              </a:rPr>
              <a:t>è</a:t>
            </a:r>
            <a:r>
              <a:rPr lang="it-IT" sz="2000" b="1" dirty="0">
                <a:latin typeface="Verdana" panose="020B0604030504040204" pitchFamily="34" charset="0"/>
              </a:rPr>
              <a:t> NON PRODUTTIVA/SECCA</a:t>
            </a:r>
          </a:p>
          <a:p>
            <a:pPr marL="0" indent="0" algn="just">
              <a:buNone/>
            </a:pPr>
            <a:endParaRPr lang="it-IT" sz="2000" b="1" dirty="0" smtClean="0">
              <a:latin typeface="Verdana" panose="020B0604030504040204" pitchFamily="34" charset="0"/>
            </a:endParaRPr>
          </a:p>
          <a:p>
            <a:pPr marL="0" indent="0" algn="just">
              <a:buNone/>
            </a:pPr>
            <a:endParaRPr lang="it-IT" sz="2000" b="1" dirty="0" smtClean="0">
              <a:latin typeface="Verdana" panose="020B0604030504040204" pitchFamily="34" charset="0"/>
            </a:endParaRPr>
          </a:p>
          <a:p>
            <a:pPr marL="0" indent="0" algn="just">
              <a:buNone/>
            </a:pPr>
            <a:endParaRPr lang="it-IT" sz="2000" b="1" dirty="0" smtClean="0">
              <a:latin typeface="Verdana" panose="020B0604030504040204" pitchFamily="34" charset="0"/>
            </a:endParaRPr>
          </a:p>
          <a:p>
            <a:pPr marL="0" indent="0" algn="just">
              <a:buNone/>
            </a:pPr>
            <a:endParaRPr lang="it-IT" sz="2000" b="1" dirty="0" smtClean="0">
              <a:latin typeface="Verdana" panose="020B0604030504040204" pitchFamily="34" charset="0"/>
            </a:endParaRPr>
          </a:p>
        </p:txBody>
      </p:sp>
      <p:sp>
        <p:nvSpPr>
          <p:cNvPr id="8" name="Figura a mano libera 7"/>
          <p:cNvSpPr/>
          <p:nvPr/>
        </p:nvSpPr>
        <p:spPr>
          <a:xfrm>
            <a:off x="4067944" y="2132856"/>
            <a:ext cx="864096" cy="272106"/>
          </a:xfrm>
          <a:custGeom>
            <a:avLst/>
            <a:gdLst>
              <a:gd name="connsiteX0" fmla="*/ 17471 w 703882"/>
              <a:gd name="connsiteY0" fmla="*/ 7752 h 272106"/>
              <a:gd name="connsiteX1" fmla="*/ 162436 w 703882"/>
              <a:gd name="connsiteY1" fmla="*/ 63508 h 272106"/>
              <a:gd name="connsiteX2" fmla="*/ 474671 w 703882"/>
              <a:gd name="connsiteY2" fmla="*/ 85811 h 272106"/>
              <a:gd name="connsiteX3" fmla="*/ 664241 w 703882"/>
              <a:gd name="connsiteY3" fmla="*/ 7752 h 272106"/>
              <a:gd name="connsiteX4" fmla="*/ 664241 w 703882"/>
              <a:gd name="connsiteY4" fmla="*/ 230777 h 272106"/>
              <a:gd name="connsiteX5" fmla="*/ 240495 w 703882"/>
              <a:gd name="connsiteY5" fmla="*/ 253079 h 272106"/>
              <a:gd name="connsiteX6" fmla="*/ 28622 w 703882"/>
              <a:gd name="connsiteY6" fmla="*/ 253079 h 272106"/>
              <a:gd name="connsiteX7" fmla="*/ 17471 w 703882"/>
              <a:gd name="connsiteY7" fmla="*/ 7752 h 27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82" h="272106">
                <a:moveTo>
                  <a:pt x="17471" y="7752"/>
                </a:moveTo>
                <a:cubicBezTo>
                  <a:pt x="39773" y="-23843"/>
                  <a:pt x="86236" y="50498"/>
                  <a:pt x="162436" y="63508"/>
                </a:cubicBezTo>
                <a:cubicBezTo>
                  <a:pt x="238636" y="76518"/>
                  <a:pt x="391037" y="95104"/>
                  <a:pt x="474671" y="85811"/>
                </a:cubicBezTo>
                <a:cubicBezTo>
                  <a:pt x="558305" y="76518"/>
                  <a:pt x="632646" y="-16409"/>
                  <a:pt x="664241" y="7752"/>
                </a:cubicBezTo>
                <a:cubicBezTo>
                  <a:pt x="695836" y="31913"/>
                  <a:pt x="734865" y="189889"/>
                  <a:pt x="664241" y="230777"/>
                </a:cubicBezTo>
                <a:cubicBezTo>
                  <a:pt x="593617" y="271665"/>
                  <a:pt x="346431" y="249362"/>
                  <a:pt x="240495" y="253079"/>
                </a:cubicBezTo>
                <a:cubicBezTo>
                  <a:pt x="134559" y="256796"/>
                  <a:pt x="67651" y="293967"/>
                  <a:pt x="28622" y="253079"/>
                </a:cubicBezTo>
                <a:cubicBezTo>
                  <a:pt x="-10407" y="212191"/>
                  <a:pt x="-4831" y="39347"/>
                  <a:pt x="17471" y="7752"/>
                </a:cubicBezTo>
                <a:close/>
              </a:path>
            </a:pathLst>
          </a:cu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igura a mano libera 9"/>
          <p:cNvSpPr/>
          <p:nvPr/>
        </p:nvSpPr>
        <p:spPr>
          <a:xfrm>
            <a:off x="4073971" y="2636912"/>
            <a:ext cx="759765" cy="489020"/>
          </a:xfrm>
          <a:custGeom>
            <a:avLst/>
            <a:gdLst>
              <a:gd name="connsiteX0" fmla="*/ 44133 w 590542"/>
              <a:gd name="connsiteY0" fmla="*/ 101473 h 489020"/>
              <a:gd name="connsiteX1" fmla="*/ 55284 w 590542"/>
              <a:gd name="connsiteY1" fmla="*/ 436009 h 489020"/>
              <a:gd name="connsiteX2" fmla="*/ 590542 w 590542"/>
              <a:gd name="connsiteY2" fmla="*/ 447161 h 489020"/>
              <a:gd name="connsiteX3" fmla="*/ 590542 w 590542"/>
              <a:gd name="connsiteY3" fmla="*/ 34565 h 489020"/>
              <a:gd name="connsiteX4" fmla="*/ 55284 w 590542"/>
              <a:gd name="connsiteY4" fmla="*/ 23414 h 489020"/>
              <a:gd name="connsiteX5" fmla="*/ 55284 w 590542"/>
              <a:gd name="connsiteY5" fmla="*/ 23414 h 489020"/>
              <a:gd name="connsiteX6" fmla="*/ 55284 w 590542"/>
              <a:gd name="connsiteY6" fmla="*/ 23414 h 489020"/>
              <a:gd name="connsiteX7" fmla="*/ 44133 w 590542"/>
              <a:gd name="connsiteY7" fmla="*/ 101473 h 48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542" h="489020">
                <a:moveTo>
                  <a:pt x="44133" y="101473"/>
                </a:moveTo>
                <a:cubicBezTo>
                  <a:pt x="4174" y="239933"/>
                  <a:pt x="-35784" y="378394"/>
                  <a:pt x="55284" y="436009"/>
                </a:cubicBezTo>
                <a:cubicBezTo>
                  <a:pt x="146352" y="493624"/>
                  <a:pt x="501332" y="514068"/>
                  <a:pt x="590542" y="447161"/>
                </a:cubicBezTo>
                <a:cubicBezTo>
                  <a:pt x="679752" y="380254"/>
                  <a:pt x="679752" y="105189"/>
                  <a:pt x="590542" y="34565"/>
                </a:cubicBezTo>
                <a:cubicBezTo>
                  <a:pt x="501332" y="-36059"/>
                  <a:pt x="55284" y="23414"/>
                  <a:pt x="55284" y="23414"/>
                </a:cubicBezTo>
                <a:lnTo>
                  <a:pt x="55284" y="23414"/>
                </a:lnTo>
                <a:lnTo>
                  <a:pt x="55284" y="23414"/>
                </a:lnTo>
                <a:lnTo>
                  <a:pt x="44133" y="101473"/>
                </a:lnTo>
                <a:close/>
              </a:path>
            </a:pathLst>
          </a:custGeom>
          <a:solidFill>
            <a:srgbClr val="848C36"/>
          </a:solidFill>
          <a:ln>
            <a:solidFill>
              <a:srgbClr val="848C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igura a mano libera 8"/>
          <p:cNvSpPr/>
          <p:nvPr/>
        </p:nvSpPr>
        <p:spPr>
          <a:xfrm>
            <a:off x="4073971" y="2420888"/>
            <a:ext cx="864096" cy="347532"/>
          </a:xfrm>
          <a:custGeom>
            <a:avLst/>
            <a:gdLst>
              <a:gd name="connsiteX0" fmla="*/ 92790 w 764825"/>
              <a:gd name="connsiteY0" fmla="*/ 36820 h 347532"/>
              <a:gd name="connsiteX1" fmla="*/ 260059 w 764825"/>
              <a:gd name="connsiteY1" fmla="*/ 70274 h 347532"/>
              <a:gd name="connsiteX2" fmla="*/ 494234 w 764825"/>
              <a:gd name="connsiteY2" fmla="*/ 70274 h 347532"/>
              <a:gd name="connsiteX3" fmla="*/ 739561 w 764825"/>
              <a:gd name="connsiteY3" fmla="*/ 25669 h 347532"/>
              <a:gd name="connsiteX4" fmla="*/ 683805 w 764825"/>
              <a:gd name="connsiteY4" fmla="*/ 293298 h 347532"/>
              <a:gd name="connsiteX5" fmla="*/ 92790 w 764825"/>
              <a:gd name="connsiteY5" fmla="*/ 315601 h 347532"/>
              <a:gd name="connsiteX6" fmla="*/ 48185 w 764825"/>
              <a:gd name="connsiteY6" fmla="*/ 326752 h 347532"/>
              <a:gd name="connsiteX7" fmla="*/ 3581 w 764825"/>
              <a:gd name="connsiteY7" fmla="*/ 14518 h 347532"/>
              <a:gd name="connsiteX8" fmla="*/ 148546 w 764825"/>
              <a:gd name="connsiteY8" fmla="*/ 47971 h 347532"/>
              <a:gd name="connsiteX9" fmla="*/ 148546 w 764825"/>
              <a:gd name="connsiteY9" fmla="*/ 47971 h 347532"/>
              <a:gd name="connsiteX10" fmla="*/ 148546 w 764825"/>
              <a:gd name="connsiteY10" fmla="*/ 47971 h 34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825" h="347532">
                <a:moveTo>
                  <a:pt x="92790" y="36820"/>
                </a:moveTo>
                <a:cubicBezTo>
                  <a:pt x="142971" y="50759"/>
                  <a:pt x="193152" y="64698"/>
                  <a:pt x="260059" y="70274"/>
                </a:cubicBezTo>
                <a:cubicBezTo>
                  <a:pt x="326966" y="75850"/>
                  <a:pt x="414317" y="77708"/>
                  <a:pt x="494234" y="70274"/>
                </a:cubicBezTo>
                <a:cubicBezTo>
                  <a:pt x="574151" y="62840"/>
                  <a:pt x="707966" y="-11502"/>
                  <a:pt x="739561" y="25669"/>
                </a:cubicBezTo>
                <a:cubicBezTo>
                  <a:pt x="771156" y="62840"/>
                  <a:pt x="791600" y="244976"/>
                  <a:pt x="683805" y="293298"/>
                </a:cubicBezTo>
                <a:cubicBezTo>
                  <a:pt x="576010" y="341620"/>
                  <a:pt x="198727" y="310025"/>
                  <a:pt x="92790" y="315601"/>
                </a:cubicBezTo>
                <a:cubicBezTo>
                  <a:pt x="-13147" y="321177"/>
                  <a:pt x="63053" y="376933"/>
                  <a:pt x="48185" y="326752"/>
                </a:cubicBezTo>
                <a:cubicBezTo>
                  <a:pt x="33317" y="276571"/>
                  <a:pt x="-13146" y="60981"/>
                  <a:pt x="3581" y="14518"/>
                </a:cubicBezTo>
                <a:cubicBezTo>
                  <a:pt x="20308" y="-31945"/>
                  <a:pt x="148546" y="47971"/>
                  <a:pt x="148546" y="47971"/>
                </a:cubicBezTo>
                <a:lnTo>
                  <a:pt x="148546" y="47971"/>
                </a:lnTo>
                <a:lnTo>
                  <a:pt x="148546" y="47971"/>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4206577" y="2771636"/>
            <a:ext cx="759897" cy="369332"/>
          </a:xfrm>
          <a:prstGeom prst="rect">
            <a:avLst/>
          </a:prstGeom>
          <a:noFill/>
        </p:spPr>
        <p:txBody>
          <a:bodyPr wrap="square" rtlCol="0">
            <a:spAutoFit/>
          </a:bodyPr>
          <a:lstStyle/>
          <a:p>
            <a:r>
              <a:rPr lang="it-IT" dirty="0" smtClean="0">
                <a:latin typeface="Verdana" panose="020B0604030504040204" pitchFamily="34" charset="0"/>
              </a:rPr>
              <a:t>PUS</a:t>
            </a:r>
            <a:endParaRPr lang="en-US" dirty="0">
              <a:latin typeface="Verdana" panose="020B0604030504040204" pitchFamily="34" charset="0"/>
            </a:endParaRPr>
          </a:p>
        </p:txBody>
      </p:sp>
      <p:sp>
        <p:nvSpPr>
          <p:cNvPr id="13" name="CasellaDiTesto 12"/>
          <p:cNvSpPr txBox="1"/>
          <p:nvPr/>
        </p:nvSpPr>
        <p:spPr>
          <a:xfrm>
            <a:off x="4178170" y="2348880"/>
            <a:ext cx="892503" cy="400110"/>
          </a:xfrm>
          <a:prstGeom prst="rect">
            <a:avLst/>
          </a:prstGeom>
          <a:noFill/>
        </p:spPr>
        <p:txBody>
          <a:bodyPr wrap="square" rtlCol="0">
            <a:spAutoFit/>
          </a:bodyPr>
          <a:lstStyle/>
          <a:p>
            <a:r>
              <a:rPr lang="it-IT" sz="2000" dirty="0" smtClean="0"/>
              <a:t>SIERO</a:t>
            </a:r>
            <a:endParaRPr lang="en-US" sz="2000" dirty="0"/>
          </a:p>
        </p:txBody>
      </p:sp>
      <p:sp>
        <p:nvSpPr>
          <p:cNvPr id="14" name="CasellaDiTesto 13"/>
          <p:cNvSpPr txBox="1"/>
          <p:nvPr/>
        </p:nvSpPr>
        <p:spPr>
          <a:xfrm>
            <a:off x="4073971" y="2019059"/>
            <a:ext cx="892503" cy="369332"/>
          </a:xfrm>
          <a:prstGeom prst="rect">
            <a:avLst/>
          </a:prstGeom>
          <a:noFill/>
        </p:spPr>
        <p:txBody>
          <a:bodyPr wrap="square" rtlCol="0">
            <a:spAutoFit/>
          </a:bodyPr>
          <a:lstStyle/>
          <a:p>
            <a:r>
              <a:rPr lang="it-IT" dirty="0" smtClean="0">
                <a:latin typeface="Verdana" panose="020B0604030504040204" pitchFamily="34" charset="0"/>
              </a:rPr>
              <a:t>MUCO</a:t>
            </a:r>
            <a:endParaRPr lang="en-US" dirty="0">
              <a:latin typeface="Verdana" panose="020B0604030504040204" pitchFamily="34" charset="0"/>
            </a:endParaRPr>
          </a:p>
        </p:txBody>
      </p:sp>
      <p:sp>
        <p:nvSpPr>
          <p:cNvPr id="7" name="CasellaDiTesto 6"/>
          <p:cNvSpPr txBox="1"/>
          <p:nvPr/>
        </p:nvSpPr>
        <p:spPr>
          <a:xfrm>
            <a:off x="107133" y="2904033"/>
            <a:ext cx="8928992" cy="3693319"/>
          </a:xfrm>
          <a:prstGeom prst="rect">
            <a:avLst/>
          </a:prstGeom>
          <a:noFill/>
        </p:spPr>
        <p:txBody>
          <a:bodyPr wrap="square" rtlCol="0">
            <a:spAutoFit/>
          </a:bodyPr>
          <a:lstStyle/>
          <a:p>
            <a:pPr algn="just"/>
            <a:r>
              <a:rPr lang="it-IT" b="1" dirty="0" smtClean="0">
                <a:latin typeface="Verdana" panose="020B0604030504040204" pitchFamily="34" charset="0"/>
              </a:rPr>
              <a:t>SIEROSO</a:t>
            </a:r>
            <a:r>
              <a:rPr lang="it-IT" dirty="0" smtClean="0">
                <a:latin typeface="Verdana" panose="020B0604030504040204" pitchFamily="34" charset="0"/>
              </a:rPr>
              <a:t>: contiene albumina</a:t>
            </a:r>
          </a:p>
          <a:p>
            <a:pPr algn="just"/>
            <a:r>
              <a:rPr lang="it-IT" b="1" dirty="0" smtClean="0">
                <a:latin typeface="Verdana" panose="020B0604030504040204" pitchFamily="34" charset="0"/>
              </a:rPr>
              <a:t>MUCOSO</a:t>
            </a:r>
            <a:r>
              <a:rPr lang="it-IT" dirty="0" smtClean="0">
                <a:latin typeface="Verdana" panose="020B0604030504040204" pitchFamily="34" charset="0"/>
              </a:rPr>
              <a:t>: contiene muco, bianco perlaceo, non va a fondo (BPCO)</a:t>
            </a:r>
          </a:p>
          <a:p>
            <a:pPr algn="just"/>
            <a:r>
              <a:rPr lang="it-IT" b="1" dirty="0" smtClean="0">
                <a:latin typeface="Verdana" panose="020B0604030504040204" pitchFamily="34" charset="0"/>
              </a:rPr>
              <a:t>MUCOPURULENTO</a:t>
            </a:r>
            <a:r>
              <a:rPr lang="it-IT" dirty="0" smtClean="0">
                <a:latin typeface="Verdana" panose="020B0604030504040204" pitchFamily="34" charset="0"/>
              </a:rPr>
              <a:t>: bianco-giallastro, va a fondo nell’acqua</a:t>
            </a:r>
          </a:p>
          <a:p>
            <a:pPr algn="just"/>
            <a:r>
              <a:rPr lang="it-IT" b="1" dirty="0" smtClean="0">
                <a:latin typeface="Verdana" panose="020B0604030504040204" pitchFamily="34" charset="0"/>
              </a:rPr>
              <a:t>PURULENTO</a:t>
            </a:r>
            <a:r>
              <a:rPr lang="it-IT" dirty="0" smtClean="0">
                <a:latin typeface="Verdana" panose="020B0604030504040204" pitchFamily="34" charset="0"/>
              </a:rPr>
              <a:t>: giallo-verdastro, si deposita in tre strati (muco-siero-pus), tipico </a:t>
            </a:r>
            <a:r>
              <a:rPr lang="it-IT" b="1" dirty="0" smtClean="0">
                <a:solidFill>
                  <a:schemeClr val="accent3">
                    <a:lumMod val="75000"/>
                  </a:schemeClr>
                </a:solidFill>
                <a:effectLst>
                  <a:outerShdw blurRad="38100" dist="38100" dir="2700000" algn="tl">
                    <a:srgbClr val="000000">
                      <a:alpha val="43137"/>
                    </a:srgbClr>
                  </a:outerShdw>
                </a:effectLst>
                <a:latin typeface="Verdana" panose="020B0604030504040204" pitchFamily="34" charset="0"/>
              </a:rPr>
              <a:t>dell’ascesso polmonare, bronchiettasia infetta </a:t>
            </a:r>
            <a:r>
              <a:rPr lang="it-IT" dirty="0" smtClean="0">
                <a:latin typeface="Verdana" panose="020B0604030504040204" pitchFamily="34" charset="0"/>
              </a:rPr>
              <a:t>(</a:t>
            </a:r>
            <a:r>
              <a:rPr lang="it-IT" dirty="0" err="1" smtClean="0">
                <a:latin typeface="Verdana" panose="020B0604030504040204" pitchFamily="34" charset="0"/>
              </a:rPr>
              <a:t>mieloperossidasi</a:t>
            </a:r>
            <a:r>
              <a:rPr lang="it-IT" dirty="0" smtClean="0">
                <a:latin typeface="Verdana" panose="020B0604030504040204" pitchFamily="34" charset="0"/>
              </a:rPr>
              <a:t> enzima con pigmentazione verde)</a:t>
            </a:r>
            <a:endParaRPr lang="it-IT" b="1" dirty="0" smtClean="0">
              <a:solidFill>
                <a:schemeClr val="accent3">
                  <a:lumMod val="75000"/>
                </a:schemeClr>
              </a:solidFill>
              <a:effectLst>
                <a:outerShdw blurRad="38100" dist="38100" dir="2700000" algn="tl">
                  <a:srgbClr val="000000">
                    <a:alpha val="43137"/>
                  </a:srgbClr>
                </a:outerShdw>
              </a:effectLst>
              <a:latin typeface="Verdana" panose="020B0604030504040204" pitchFamily="34" charset="0"/>
            </a:endParaRPr>
          </a:p>
          <a:p>
            <a:pPr algn="just"/>
            <a:r>
              <a:rPr lang="it-IT" b="1" dirty="0" smtClean="0">
                <a:latin typeface="Verdana" panose="020B0604030504040204" pitchFamily="34" charset="0"/>
              </a:rPr>
              <a:t>EMORRAGICO – (EMOTTISI/EMOFTOE)</a:t>
            </a:r>
          </a:p>
          <a:p>
            <a:pPr algn="just"/>
            <a:r>
              <a:rPr lang="it-IT" b="1" dirty="0" smtClean="0">
                <a:latin typeface="Verdana" panose="020B0604030504040204" pitchFamily="34" charset="0"/>
              </a:rPr>
              <a:t>EMATICO-GELATINOSO </a:t>
            </a:r>
            <a:r>
              <a:rPr lang="it-IT" dirty="0" smtClean="0">
                <a:latin typeface="Verdana" panose="020B0604030504040204" pitchFamily="34" charset="0"/>
              </a:rPr>
              <a:t>o a</a:t>
            </a:r>
            <a:r>
              <a:rPr lang="it-IT" b="1" dirty="0" smtClean="0">
                <a:latin typeface="Verdana" panose="020B0604030504040204" pitchFamily="34" charset="0"/>
              </a:rPr>
              <a:t> </a:t>
            </a:r>
            <a:r>
              <a:rPr lang="it-IT" b="1" i="1" dirty="0" smtClean="0">
                <a:latin typeface="Verdana" panose="020B0604030504040204" pitchFamily="34" charset="0"/>
              </a:rPr>
              <a:t>GELATINA </a:t>
            </a:r>
            <a:r>
              <a:rPr lang="it-IT" i="1" dirty="0" smtClean="0">
                <a:latin typeface="Verdana" panose="020B0604030504040204" pitchFamily="34" charset="0"/>
              </a:rPr>
              <a:t>di</a:t>
            </a:r>
            <a:r>
              <a:rPr lang="it-IT" b="1" i="1" dirty="0" smtClean="0">
                <a:latin typeface="Verdana" panose="020B0604030504040204" pitchFamily="34" charset="0"/>
              </a:rPr>
              <a:t> LAMPONI </a:t>
            </a:r>
            <a:r>
              <a:rPr lang="it-IT" dirty="0" smtClean="0">
                <a:latin typeface="Verdana" panose="020B0604030504040204" pitchFamily="34" charset="0"/>
              </a:rPr>
              <a:t>tipico del </a:t>
            </a:r>
            <a:r>
              <a:rPr lang="it-IT" b="1" dirty="0" smtClean="0">
                <a:solidFill>
                  <a:srgbClr val="FF0066"/>
                </a:solidFill>
                <a:effectLst>
                  <a:outerShdw blurRad="38100" dist="38100" dir="2700000" algn="tl">
                    <a:srgbClr val="000000">
                      <a:alpha val="43137"/>
                    </a:srgbClr>
                  </a:outerShdw>
                </a:effectLst>
                <a:latin typeface="Verdana" panose="020B0604030504040204" pitchFamily="34" charset="0"/>
              </a:rPr>
              <a:t>cancro broncogeno o polmonite da </a:t>
            </a:r>
            <a:r>
              <a:rPr lang="it-IT" b="1" dirty="0" err="1" smtClean="0">
                <a:solidFill>
                  <a:srgbClr val="FF0066"/>
                </a:solidFill>
                <a:effectLst>
                  <a:outerShdw blurRad="38100" dist="38100" dir="2700000" algn="tl">
                    <a:srgbClr val="000000">
                      <a:alpha val="43137"/>
                    </a:srgbClr>
                  </a:outerShdw>
                </a:effectLst>
                <a:latin typeface="Verdana" panose="020B0604030504040204" pitchFamily="34" charset="0"/>
              </a:rPr>
              <a:t>Klebsiella</a:t>
            </a:r>
            <a:endParaRPr lang="it-IT" b="1" dirty="0" smtClean="0">
              <a:solidFill>
                <a:srgbClr val="FF0066"/>
              </a:solidFill>
              <a:effectLst>
                <a:outerShdw blurRad="38100" dist="38100" dir="2700000" algn="tl">
                  <a:srgbClr val="000000">
                    <a:alpha val="43137"/>
                  </a:srgbClr>
                </a:outerShdw>
              </a:effectLst>
              <a:latin typeface="Verdana" panose="020B0604030504040204" pitchFamily="34" charset="0"/>
            </a:endParaRPr>
          </a:p>
          <a:p>
            <a:pPr algn="just"/>
            <a:r>
              <a:rPr lang="it-IT" b="1" dirty="0" smtClean="0">
                <a:latin typeface="Verdana" panose="020B0604030504040204" pitchFamily="34" charset="0"/>
              </a:rPr>
              <a:t>RUGGINOSO</a:t>
            </a:r>
            <a:r>
              <a:rPr lang="it-IT" dirty="0" smtClean="0">
                <a:latin typeface="Verdana" panose="020B0604030504040204" pitchFamily="34" charset="0"/>
              </a:rPr>
              <a:t> o a </a:t>
            </a:r>
            <a:r>
              <a:rPr lang="it-IT" b="1" i="1" dirty="0" smtClean="0">
                <a:latin typeface="Verdana" panose="020B0604030504040204" pitchFamily="34" charset="0"/>
              </a:rPr>
              <a:t>SUCCO</a:t>
            </a:r>
            <a:r>
              <a:rPr lang="it-IT" i="1" dirty="0" smtClean="0">
                <a:latin typeface="Verdana" panose="020B0604030504040204" pitchFamily="34" charset="0"/>
              </a:rPr>
              <a:t> di </a:t>
            </a:r>
            <a:r>
              <a:rPr lang="it-IT" b="1" i="1" dirty="0" smtClean="0">
                <a:latin typeface="Verdana" panose="020B0604030504040204" pitchFamily="34" charset="0"/>
              </a:rPr>
              <a:t>PRUGNA </a:t>
            </a:r>
            <a:r>
              <a:rPr lang="it-IT" dirty="0" smtClean="0">
                <a:latin typeface="Verdana" panose="020B0604030504040204" pitchFamily="34" charset="0"/>
              </a:rPr>
              <a:t>tipico</a:t>
            </a:r>
            <a:r>
              <a:rPr lang="it-IT" b="1" dirty="0" smtClean="0">
                <a:latin typeface="Verdana" panose="020B0604030504040204" pitchFamily="34" charset="0"/>
              </a:rPr>
              <a:t> </a:t>
            </a:r>
            <a:r>
              <a:rPr lang="it-IT" dirty="0">
                <a:latin typeface="Verdana" panose="020B0604030504040204" pitchFamily="34" charset="0"/>
              </a:rPr>
              <a:t>d</a:t>
            </a:r>
            <a:r>
              <a:rPr lang="it-IT" dirty="0" smtClean="0">
                <a:latin typeface="Verdana" panose="020B0604030504040204" pitchFamily="34" charset="0"/>
              </a:rPr>
              <a:t>ella </a:t>
            </a:r>
            <a:r>
              <a:rPr lang="it-IT" b="1" dirty="0" smtClean="0">
                <a:solidFill>
                  <a:schemeClr val="accent2">
                    <a:lumMod val="50000"/>
                  </a:schemeClr>
                </a:solidFill>
                <a:effectLst>
                  <a:outerShdw blurRad="38100" dist="38100" dir="2700000" algn="tl">
                    <a:srgbClr val="000000">
                      <a:alpha val="43137"/>
                    </a:srgbClr>
                  </a:outerShdw>
                </a:effectLst>
                <a:latin typeface="Verdana" panose="020B0604030504040204" pitchFamily="34" charset="0"/>
              </a:rPr>
              <a:t>polmonite pneumococcica </a:t>
            </a:r>
            <a:r>
              <a:rPr lang="it-IT" dirty="0" smtClean="0">
                <a:latin typeface="Verdana" panose="020B0604030504040204" pitchFamily="34" charset="0"/>
              </a:rPr>
              <a:t>(lisi eritrocitaria) e insieme materiale mucopurulento e sangue)</a:t>
            </a:r>
            <a:endParaRPr lang="it-IT" b="1" dirty="0" smtClean="0">
              <a:solidFill>
                <a:schemeClr val="accent2">
                  <a:lumMod val="50000"/>
                </a:schemeClr>
              </a:solidFill>
              <a:effectLst>
                <a:outerShdw blurRad="38100" dist="38100" dir="2700000" algn="tl">
                  <a:srgbClr val="000000">
                    <a:alpha val="43137"/>
                  </a:srgbClr>
                </a:outerShdw>
              </a:effectLst>
              <a:latin typeface="Verdana" panose="020B0604030504040204" pitchFamily="34" charset="0"/>
            </a:endParaRPr>
          </a:p>
          <a:p>
            <a:pPr algn="just"/>
            <a:r>
              <a:rPr lang="it-IT" b="1" dirty="0" smtClean="0">
                <a:latin typeface="Verdana" panose="020B0604030504040204" pitchFamily="34" charset="0"/>
              </a:rPr>
              <a:t>SCHIUMOSO</a:t>
            </a:r>
            <a:r>
              <a:rPr lang="it-IT" dirty="0" smtClean="0">
                <a:latin typeface="Verdana" panose="020B0604030504040204" pitchFamily="34" charset="0"/>
              </a:rPr>
              <a:t> nell’edema polmonare acuto</a:t>
            </a:r>
            <a:endParaRPr lang="it-IT" b="1" dirty="0" smtClean="0">
              <a:latin typeface="Verdana" panose="020B0604030504040204" pitchFamily="34" charset="0"/>
            </a:endParaRPr>
          </a:p>
        </p:txBody>
      </p:sp>
      <p:cxnSp>
        <p:nvCxnSpPr>
          <p:cNvPr id="15" name="Connettore 1 14"/>
          <p:cNvCxnSpPr/>
          <p:nvPr/>
        </p:nvCxnSpPr>
        <p:spPr>
          <a:xfrm>
            <a:off x="229263" y="6525344"/>
            <a:ext cx="864096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251520" y="6536377"/>
            <a:ext cx="8640960" cy="276999"/>
          </a:xfrm>
          <a:prstGeom prst="rect">
            <a:avLst/>
          </a:prstGeom>
        </p:spPr>
        <p:txBody>
          <a:bodyPr wrap="square">
            <a:spAutoFit/>
          </a:bodyPr>
          <a:lstStyle/>
          <a:p>
            <a:r>
              <a:rPr lang="it-IT" sz="1200" dirty="0" smtClean="0">
                <a:latin typeface="Verdana" panose="020B0604030504040204" pitchFamily="34" charset="0"/>
              </a:rPr>
              <a:t>[</a:t>
            </a:r>
            <a:r>
              <a:rPr lang="it-IT" sz="1200" b="1" dirty="0" err="1" smtClean="0">
                <a:solidFill>
                  <a:srgbClr val="FF0066"/>
                </a:solidFill>
                <a:latin typeface="Verdana" panose="020B0604030504040204" pitchFamily="34" charset="0"/>
              </a:rPr>
              <a:t>Fradà</a:t>
            </a:r>
            <a:r>
              <a:rPr lang="it-IT" sz="1200" b="1" dirty="0" smtClean="0">
                <a:solidFill>
                  <a:srgbClr val="FF0066"/>
                </a:solidFill>
                <a:latin typeface="Verdana" panose="020B0604030504040204" pitchFamily="34" charset="0"/>
              </a:rPr>
              <a:t>, Semeiotica Medica</a:t>
            </a:r>
            <a:r>
              <a:rPr lang="it-IT" sz="1200" dirty="0" smtClean="0">
                <a:latin typeface="Verdana" panose="020B0604030504040204" pitchFamily="34" charset="0"/>
              </a:rPr>
              <a:t>]</a:t>
            </a:r>
            <a:endParaRPr lang="en-US" sz="1200" dirty="0">
              <a:latin typeface="Verdana" panose="020B0604030504040204" pitchFamily="34" charset="0"/>
            </a:endParaRPr>
          </a:p>
        </p:txBody>
      </p:sp>
    </p:spTree>
    <p:extLst>
      <p:ext uri="{BB962C8B-B14F-4D97-AF65-F5344CB8AC3E}">
        <p14:creationId xmlns:p14="http://schemas.microsoft.com/office/powerpoint/2010/main" val="12666356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2119"/>
          <a:stretch/>
        </p:blipFill>
        <p:spPr>
          <a:xfrm>
            <a:off x="2275091" y="1600201"/>
            <a:ext cx="4593818" cy="3072284"/>
          </a:xfrm>
        </p:spPr>
      </p:pic>
      <p:sp>
        <p:nvSpPr>
          <p:cNvPr id="6" name="CasellaDiTesto 5"/>
          <p:cNvSpPr txBox="1"/>
          <p:nvPr/>
        </p:nvSpPr>
        <p:spPr>
          <a:xfrm>
            <a:off x="3851920" y="116632"/>
            <a:ext cx="1440160" cy="1446550"/>
          </a:xfrm>
          <a:prstGeom prst="rect">
            <a:avLst/>
          </a:prstGeom>
          <a:noFill/>
        </p:spPr>
        <p:txBody>
          <a:bodyPr wrap="square" rtlCol="0">
            <a:spAutoFit/>
          </a:bodyPr>
          <a:lstStyle/>
          <a:p>
            <a:pPr algn="ctr"/>
            <a:r>
              <a:rPr lang="it-IT" sz="8800" dirty="0" smtClean="0">
                <a:latin typeface="Verdana" panose="020B0604030504040204" pitchFamily="34" charset="0"/>
              </a:rPr>
              <a:t>?</a:t>
            </a:r>
            <a:endParaRPr lang="en-US" sz="8800" dirty="0">
              <a:latin typeface="Verdana" panose="020B0604030504040204" pitchFamily="34" charset="0"/>
            </a:endParaRPr>
          </a:p>
        </p:txBody>
      </p:sp>
      <p:sp>
        <p:nvSpPr>
          <p:cNvPr id="7" name="CasellaDiTesto 6"/>
          <p:cNvSpPr txBox="1"/>
          <p:nvPr/>
        </p:nvSpPr>
        <p:spPr>
          <a:xfrm>
            <a:off x="1763688" y="4941168"/>
            <a:ext cx="5616624" cy="369332"/>
          </a:xfrm>
          <a:prstGeom prst="rect">
            <a:avLst/>
          </a:prstGeom>
          <a:noFill/>
        </p:spPr>
        <p:txBody>
          <a:bodyPr wrap="square" rtlCol="0">
            <a:spAutoFit/>
          </a:bodyPr>
          <a:lstStyle/>
          <a:p>
            <a:pPr algn="ctr"/>
            <a:r>
              <a:rPr lang="it-IT" dirty="0" smtClean="0"/>
              <a:t>Espettorato rugginoso della polmonite pneumococcica </a:t>
            </a:r>
            <a:endParaRPr lang="en-US" dirty="0"/>
          </a:p>
        </p:txBody>
      </p:sp>
    </p:spTree>
    <p:extLst>
      <p:ext uri="{BB962C8B-B14F-4D97-AF65-F5344CB8AC3E}">
        <p14:creationId xmlns:p14="http://schemas.microsoft.com/office/powerpoint/2010/main" val="1844210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a:xfrm>
            <a:off x="229263" y="6309320"/>
            <a:ext cx="864096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2699792" y="260648"/>
            <a:ext cx="3384375" cy="646331"/>
          </a:xfrm>
          <a:prstGeom prst="rect">
            <a:avLst/>
          </a:prstGeom>
          <a:noFill/>
        </p:spPr>
        <p:txBody>
          <a:bodyPr wrap="square" rtlCol="0">
            <a:spAutoFit/>
          </a:bodyPr>
          <a:lstStyle/>
          <a:p>
            <a:pPr algn="ctr"/>
            <a:r>
              <a:rPr lang="it-IT" b="1" dirty="0" smtClean="0">
                <a:latin typeface="Verdana" panose="020B0604030504040204" pitchFamily="34" charset="0"/>
              </a:rPr>
              <a:t>TOSSE </a:t>
            </a:r>
          </a:p>
          <a:p>
            <a:pPr algn="ctr"/>
            <a:r>
              <a:rPr lang="it-IT" b="1" dirty="0" smtClean="0">
                <a:latin typeface="Verdana" panose="020B0604030504040204" pitchFamily="34" charset="0"/>
              </a:rPr>
              <a:t>(caratteristiche)</a:t>
            </a:r>
            <a:endParaRPr lang="en-US" b="1" dirty="0">
              <a:latin typeface="Verdana" panose="020B0604030504040204" pitchFamily="34" charset="0"/>
            </a:endParaRPr>
          </a:p>
        </p:txBody>
      </p:sp>
      <p:cxnSp>
        <p:nvCxnSpPr>
          <p:cNvPr id="9" name="Connettore 2 8"/>
          <p:cNvCxnSpPr/>
          <p:nvPr/>
        </p:nvCxnSpPr>
        <p:spPr>
          <a:xfrm flipH="1">
            <a:off x="3743908" y="1566414"/>
            <a:ext cx="504056" cy="4584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3145587" y="1052736"/>
            <a:ext cx="2340260" cy="369332"/>
          </a:xfrm>
          <a:prstGeom prst="rect">
            <a:avLst/>
          </a:prstGeom>
          <a:noFill/>
        </p:spPr>
        <p:txBody>
          <a:bodyPr wrap="square" rtlCol="0">
            <a:spAutoFit/>
          </a:bodyPr>
          <a:lstStyle/>
          <a:p>
            <a:pPr algn="ctr"/>
            <a:r>
              <a:rPr lang="it-IT" b="1" dirty="0" smtClean="0">
                <a:latin typeface="Verdana" panose="020B0604030504040204" pitchFamily="34" charset="0"/>
              </a:rPr>
              <a:t>ACE-inibitori?</a:t>
            </a:r>
            <a:endParaRPr lang="en-US" b="1" dirty="0">
              <a:latin typeface="Verdana" panose="020B0604030504040204" pitchFamily="34" charset="0"/>
            </a:endParaRPr>
          </a:p>
        </p:txBody>
      </p:sp>
      <p:sp>
        <p:nvSpPr>
          <p:cNvPr id="14" name="CasellaDiTesto 13"/>
          <p:cNvSpPr txBox="1"/>
          <p:nvPr/>
        </p:nvSpPr>
        <p:spPr>
          <a:xfrm>
            <a:off x="2771800" y="2024910"/>
            <a:ext cx="1224136" cy="369332"/>
          </a:xfrm>
          <a:prstGeom prst="rect">
            <a:avLst/>
          </a:prstGeom>
          <a:noFill/>
        </p:spPr>
        <p:txBody>
          <a:bodyPr wrap="square" rtlCol="0">
            <a:spAutoFit/>
          </a:bodyPr>
          <a:lstStyle/>
          <a:p>
            <a:pPr algn="ctr"/>
            <a:r>
              <a:rPr lang="it-IT" b="1" dirty="0" smtClean="0">
                <a:latin typeface="Verdana" panose="020B0604030504040204" pitchFamily="34" charset="0"/>
              </a:rPr>
              <a:t>ACUTA</a:t>
            </a:r>
            <a:endParaRPr lang="en-US" b="1" dirty="0">
              <a:latin typeface="Verdana" panose="020B0604030504040204" pitchFamily="34" charset="0"/>
            </a:endParaRPr>
          </a:p>
        </p:txBody>
      </p:sp>
      <p:sp>
        <p:nvSpPr>
          <p:cNvPr id="15" name="CasellaDiTesto 14"/>
          <p:cNvSpPr txBox="1"/>
          <p:nvPr/>
        </p:nvSpPr>
        <p:spPr>
          <a:xfrm>
            <a:off x="1331640" y="2924944"/>
            <a:ext cx="2456656" cy="369332"/>
          </a:xfrm>
          <a:prstGeom prst="rect">
            <a:avLst/>
          </a:prstGeom>
          <a:noFill/>
        </p:spPr>
        <p:txBody>
          <a:bodyPr wrap="square" rtlCol="0">
            <a:spAutoFit/>
          </a:bodyPr>
          <a:lstStyle/>
          <a:p>
            <a:pPr algn="ctr"/>
            <a:r>
              <a:rPr lang="it-IT" b="1" dirty="0" smtClean="0">
                <a:latin typeface="Verdana" panose="020B0604030504040204" pitchFamily="34" charset="0"/>
              </a:rPr>
              <a:t>RAFFERDDORE</a:t>
            </a:r>
            <a:endParaRPr lang="en-US" b="1" dirty="0">
              <a:latin typeface="Verdana" panose="020B0604030504040204" pitchFamily="34" charset="0"/>
            </a:endParaRPr>
          </a:p>
        </p:txBody>
      </p:sp>
      <p:sp>
        <p:nvSpPr>
          <p:cNvPr id="16" name="CasellaDiTesto 15"/>
          <p:cNvSpPr txBox="1"/>
          <p:nvPr/>
        </p:nvSpPr>
        <p:spPr>
          <a:xfrm>
            <a:off x="1475655" y="3446676"/>
            <a:ext cx="3308113" cy="2862322"/>
          </a:xfrm>
          <a:prstGeom prst="rect">
            <a:avLst/>
          </a:prstGeom>
          <a:noFill/>
        </p:spPr>
        <p:txBody>
          <a:bodyPr wrap="square" rtlCol="0">
            <a:spAutoFit/>
          </a:bodyPr>
          <a:lstStyle/>
          <a:p>
            <a:pPr algn="ctr"/>
            <a:r>
              <a:rPr lang="it-IT" b="1" dirty="0" smtClean="0">
                <a:latin typeface="Verdana" panose="020B0604030504040204" pitchFamily="34" charset="0"/>
              </a:rPr>
              <a:t>INFEZIONE BATTERICA</a:t>
            </a:r>
          </a:p>
          <a:p>
            <a:pPr algn="ctr"/>
            <a:r>
              <a:rPr lang="it-IT" dirty="0" smtClean="0">
                <a:latin typeface="Verdana" panose="020B0604030504040204" pitchFamily="34" charset="0"/>
              </a:rPr>
              <a:t>o</a:t>
            </a:r>
          </a:p>
          <a:p>
            <a:pPr algn="ctr"/>
            <a:r>
              <a:rPr lang="it-IT" b="1" dirty="0" smtClean="0">
                <a:latin typeface="Verdana" panose="020B0604030504040204" pitchFamily="34" charset="0"/>
              </a:rPr>
              <a:t>PERTOSSE</a:t>
            </a:r>
          </a:p>
          <a:p>
            <a:pPr algn="ctr"/>
            <a:r>
              <a:rPr lang="it-IT" dirty="0">
                <a:latin typeface="Verdana" panose="020B0604030504040204" pitchFamily="34" charset="0"/>
              </a:rPr>
              <a:t>o</a:t>
            </a:r>
            <a:endParaRPr lang="it-IT" dirty="0" smtClean="0">
              <a:latin typeface="Verdana" panose="020B0604030504040204" pitchFamily="34" charset="0"/>
            </a:endParaRPr>
          </a:p>
          <a:p>
            <a:pPr algn="ctr"/>
            <a:r>
              <a:rPr lang="it-IT" b="1" dirty="0" smtClean="0">
                <a:latin typeface="Verdana" panose="020B0604030504040204" pitchFamily="34" charset="0"/>
              </a:rPr>
              <a:t>RINITE ALLERGICA</a:t>
            </a:r>
          </a:p>
          <a:p>
            <a:pPr algn="ctr"/>
            <a:r>
              <a:rPr lang="it-IT" dirty="0" smtClean="0">
                <a:latin typeface="Verdana" panose="020B0604030504040204" pitchFamily="34" charset="0"/>
              </a:rPr>
              <a:t>o</a:t>
            </a:r>
          </a:p>
          <a:p>
            <a:pPr algn="ctr"/>
            <a:r>
              <a:rPr lang="it-IT" b="1" dirty="0" smtClean="0">
                <a:latin typeface="Verdana" panose="020B0604030504040204" pitchFamily="34" charset="0"/>
              </a:rPr>
              <a:t>BPCO RIACUTIZZATA</a:t>
            </a:r>
          </a:p>
          <a:p>
            <a:pPr algn="ctr"/>
            <a:r>
              <a:rPr lang="it-IT" dirty="0" smtClean="0">
                <a:latin typeface="Verdana" panose="020B0604030504040204" pitchFamily="34" charset="0"/>
              </a:rPr>
              <a:t>o</a:t>
            </a:r>
          </a:p>
          <a:p>
            <a:pPr algn="ctr"/>
            <a:r>
              <a:rPr lang="it-IT" b="1" dirty="0" smtClean="0">
                <a:latin typeface="Verdana" panose="020B0604030504040204" pitchFamily="34" charset="0"/>
              </a:rPr>
              <a:t>SCOMPENSO CARDIACO</a:t>
            </a:r>
          </a:p>
          <a:p>
            <a:pPr algn="ctr"/>
            <a:endParaRPr lang="it-IT" b="1" dirty="0" smtClean="0">
              <a:latin typeface="Verdana" panose="020B0604030504040204" pitchFamily="34" charset="0"/>
            </a:endParaRPr>
          </a:p>
        </p:txBody>
      </p:sp>
      <p:sp>
        <p:nvSpPr>
          <p:cNvPr id="18" name="Freccia circolare a destra 17"/>
          <p:cNvSpPr/>
          <p:nvPr/>
        </p:nvSpPr>
        <p:spPr>
          <a:xfrm>
            <a:off x="979984" y="3262010"/>
            <a:ext cx="288032" cy="5217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ccia circolare in su 19"/>
          <p:cNvSpPr/>
          <p:nvPr/>
        </p:nvSpPr>
        <p:spPr>
          <a:xfrm>
            <a:off x="3851920" y="5589240"/>
            <a:ext cx="1584176" cy="4320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asellaDiTesto 20"/>
          <p:cNvSpPr txBox="1"/>
          <p:nvPr/>
        </p:nvSpPr>
        <p:spPr>
          <a:xfrm>
            <a:off x="4355976" y="2051556"/>
            <a:ext cx="1512168" cy="369332"/>
          </a:xfrm>
          <a:prstGeom prst="rect">
            <a:avLst/>
          </a:prstGeom>
          <a:noFill/>
        </p:spPr>
        <p:txBody>
          <a:bodyPr wrap="square" rtlCol="0">
            <a:spAutoFit/>
          </a:bodyPr>
          <a:lstStyle/>
          <a:p>
            <a:pPr algn="ctr"/>
            <a:r>
              <a:rPr lang="it-IT" b="1" dirty="0" smtClean="0">
                <a:latin typeface="Verdana" panose="020B0604030504040204" pitchFamily="34" charset="0"/>
              </a:rPr>
              <a:t>CRONICA</a:t>
            </a:r>
            <a:endParaRPr lang="en-US" b="1" dirty="0">
              <a:latin typeface="Verdana" panose="020B0604030504040204" pitchFamily="34" charset="0"/>
            </a:endParaRPr>
          </a:p>
        </p:txBody>
      </p:sp>
      <p:cxnSp>
        <p:nvCxnSpPr>
          <p:cNvPr id="22" name="Connettore 2 21"/>
          <p:cNvCxnSpPr/>
          <p:nvPr/>
        </p:nvCxnSpPr>
        <p:spPr>
          <a:xfrm>
            <a:off x="4315717" y="1560413"/>
            <a:ext cx="468052" cy="431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876256" y="2835718"/>
            <a:ext cx="2206445" cy="2585323"/>
          </a:xfrm>
          <a:prstGeom prst="rect">
            <a:avLst/>
          </a:prstGeom>
          <a:noFill/>
        </p:spPr>
        <p:txBody>
          <a:bodyPr wrap="square" rtlCol="0">
            <a:spAutoFit/>
          </a:bodyPr>
          <a:lstStyle/>
          <a:p>
            <a:pPr algn="ctr"/>
            <a:r>
              <a:rPr lang="it-IT" dirty="0" smtClean="0">
                <a:latin typeface="Verdana" panose="020B0604030504040204" pitchFamily="34" charset="0"/>
              </a:rPr>
              <a:t>NO ALTERAZIONI </a:t>
            </a:r>
          </a:p>
          <a:p>
            <a:pPr algn="ctr"/>
            <a:r>
              <a:rPr lang="it-IT" dirty="0" smtClean="0">
                <a:latin typeface="Verdana" panose="020B0604030504040204" pitchFamily="34" charset="0"/>
              </a:rPr>
              <a:t>EO e RX</a:t>
            </a:r>
          </a:p>
          <a:p>
            <a:pPr algn="ctr"/>
            <a:endParaRPr lang="it-IT" b="1" dirty="0">
              <a:latin typeface="Verdana" panose="020B0604030504040204" pitchFamily="34" charset="0"/>
            </a:endParaRPr>
          </a:p>
          <a:p>
            <a:pPr algn="ctr"/>
            <a:r>
              <a:rPr lang="it-IT" b="1" dirty="0" smtClean="0">
                <a:latin typeface="Verdana" panose="020B0604030504040204" pitchFamily="34" charset="0"/>
              </a:rPr>
              <a:t>SCOLO di SECREZIONI</a:t>
            </a:r>
          </a:p>
          <a:p>
            <a:pPr algn="ctr"/>
            <a:endParaRPr lang="it-IT" b="1" dirty="0">
              <a:latin typeface="Verdana" panose="020B0604030504040204" pitchFamily="34" charset="0"/>
            </a:endParaRPr>
          </a:p>
          <a:p>
            <a:pPr algn="ctr"/>
            <a:r>
              <a:rPr lang="it-IT" b="1" dirty="0" smtClean="0">
                <a:latin typeface="Verdana" panose="020B0604030504040204" pitchFamily="34" charset="0"/>
              </a:rPr>
              <a:t>MRGE</a:t>
            </a:r>
          </a:p>
          <a:p>
            <a:pPr algn="ctr"/>
            <a:endParaRPr lang="it-IT" b="1" dirty="0">
              <a:latin typeface="Verdana" panose="020B0604030504040204" pitchFamily="34" charset="0"/>
            </a:endParaRPr>
          </a:p>
          <a:p>
            <a:pPr algn="ctr"/>
            <a:r>
              <a:rPr lang="it-IT" b="1" dirty="0" smtClean="0">
                <a:latin typeface="Verdana" panose="020B0604030504040204" pitchFamily="34" charset="0"/>
              </a:rPr>
              <a:t>ASMA </a:t>
            </a:r>
          </a:p>
        </p:txBody>
      </p:sp>
      <p:sp>
        <p:nvSpPr>
          <p:cNvPr id="26" name="CasellaDiTesto 25"/>
          <p:cNvSpPr txBox="1"/>
          <p:nvPr/>
        </p:nvSpPr>
        <p:spPr>
          <a:xfrm>
            <a:off x="4783769" y="2852936"/>
            <a:ext cx="2206445" cy="2585323"/>
          </a:xfrm>
          <a:prstGeom prst="rect">
            <a:avLst/>
          </a:prstGeom>
          <a:noFill/>
        </p:spPr>
        <p:txBody>
          <a:bodyPr wrap="square" rtlCol="0">
            <a:spAutoFit/>
          </a:bodyPr>
          <a:lstStyle/>
          <a:p>
            <a:pPr algn="ctr"/>
            <a:r>
              <a:rPr lang="it-IT" dirty="0" smtClean="0">
                <a:latin typeface="Verdana" panose="020B0604030504040204" pitchFamily="34" charset="0"/>
              </a:rPr>
              <a:t>ALTERAZIONI </a:t>
            </a:r>
          </a:p>
          <a:p>
            <a:pPr algn="ctr"/>
            <a:r>
              <a:rPr lang="it-IT" dirty="0" smtClean="0">
                <a:latin typeface="Verdana" panose="020B0604030504040204" pitchFamily="34" charset="0"/>
              </a:rPr>
              <a:t>EO e RX</a:t>
            </a:r>
          </a:p>
          <a:p>
            <a:pPr algn="ctr"/>
            <a:endParaRPr lang="it-IT" dirty="0">
              <a:latin typeface="Verdana" panose="020B0604030504040204" pitchFamily="34" charset="0"/>
            </a:endParaRPr>
          </a:p>
          <a:p>
            <a:pPr algn="ctr"/>
            <a:r>
              <a:rPr lang="it-IT" dirty="0" smtClean="0">
                <a:latin typeface="Verdana" panose="020B0604030504040204" pitchFamily="34" charset="0"/>
              </a:rPr>
              <a:t>vedi caso clinico</a:t>
            </a:r>
          </a:p>
          <a:p>
            <a:pPr algn="ctr"/>
            <a:endParaRPr lang="it-IT" b="1" dirty="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a:p>
            <a:pPr algn="ctr"/>
            <a:r>
              <a:rPr lang="it-IT" b="1" dirty="0" smtClean="0">
                <a:latin typeface="Verdana" panose="020B0604030504040204" pitchFamily="34" charset="0"/>
              </a:rPr>
              <a:t> </a:t>
            </a:r>
          </a:p>
        </p:txBody>
      </p:sp>
      <p:cxnSp>
        <p:nvCxnSpPr>
          <p:cNvPr id="27" name="Connettore 2 26"/>
          <p:cNvCxnSpPr/>
          <p:nvPr/>
        </p:nvCxnSpPr>
        <p:spPr>
          <a:xfrm flipH="1">
            <a:off x="2804603" y="2394242"/>
            <a:ext cx="504056" cy="4584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5202070" y="2389630"/>
            <a:ext cx="468052" cy="431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251520" y="6381328"/>
            <a:ext cx="8640960" cy="276999"/>
          </a:xfrm>
          <a:prstGeom prst="rect">
            <a:avLst/>
          </a:prstGeom>
        </p:spPr>
        <p:txBody>
          <a:bodyPr wrap="square">
            <a:spAutoFit/>
          </a:bodyPr>
          <a:lstStyle/>
          <a:p>
            <a:r>
              <a:rPr lang="it-IT" sz="1200" dirty="0" smtClean="0">
                <a:latin typeface="Verdana" panose="020B0604030504040204" pitchFamily="34" charset="0"/>
              </a:rPr>
              <a:t>[</a:t>
            </a:r>
            <a:r>
              <a:rPr lang="it-IT" sz="1200" b="1" dirty="0" smtClean="0">
                <a:solidFill>
                  <a:srgbClr val="FF0066"/>
                </a:solidFill>
                <a:latin typeface="Verdana" panose="020B0604030504040204" pitchFamily="34" charset="0"/>
              </a:rPr>
              <a:t>Irwin RS, The </a:t>
            </a:r>
            <a:r>
              <a:rPr lang="it-IT" sz="1200" b="1" dirty="0" err="1" smtClean="0">
                <a:solidFill>
                  <a:srgbClr val="FF0066"/>
                </a:solidFill>
                <a:latin typeface="Verdana" panose="020B0604030504040204" pitchFamily="34" charset="0"/>
              </a:rPr>
              <a:t>diagnosis</a:t>
            </a:r>
            <a:r>
              <a:rPr lang="it-IT" sz="1200" b="1" dirty="0" smtClean="0">
                <a:solidFill>
                  <a:srgbClr val="FF0066"/>
                </a:solidFill>
                <a:latin typeface="Verdana" panose="020B0604030504040204" pitchFamily="34" charset="0"/>
              </a:rPr>
              <a:t> and treatment of </a:t>
            </a:r>
            <a:r>
              <a:rPr lang="it-IT" sz="1200" b="1" dirty="0" err="1" smtClean="0">
                <a:solidFill>
                  <a:srgbClr val="FF0066"/>
                </a:solidFill>
                <a:latin typeface="Verdana" panose="020B0604030504040204" pitchFamily="34" charset="0"/>
              </a:rPr>
              <a:t>cough</a:t>
            </a:r>
            <a:r>
              <a:rPr lang="it-IT" sz="1200" b="1" dirty="0" smtClean="0">
                <a:solidFill>
                  <a:srgbClr val="FF0066"/>
                </a:solidFill>
                <a:latin typeface="Verdana" panose="020B0604030504040204" pitchFamily="34" charset="0"/>
              </a:rPr>
              <a:t>, NEJM, 2000</a:t>
            </a:r>
            <a:r>
              <a:rPr lang="it-IT" sz="1200" dirty="0" smtClean="0">
                <a:latin typeface="Verdana" panose="020B0604030504040204" pitchFamily="34" charset="0"/>
              </a:rPr>
              <a:t>]</a:t>
            </a:r>
            <a:endParaRPr lang="en-US" sz="1200" dirty="0">
              <a:latin typeface="Verdana" panose="020B0604030504040204" pitchFamily="34" charset="0"/>
            </a:endParaRPr>
          </a:p>
        </p:txBody>
      </p:sp>
      <p:sp>
        <p:nvSpPr>
          <p:cNvPr id="2" name="CasellaDiTesto 1"/>
          <p:cNvSpPr txBox="1"/>
          <p:nvPr/>
        </p:nvSpPr>
        <p:spPr>
          <a:xfrm>
            <a:off x="179512" y="116632"/>
            <a:ext cx="3154605" cy="1200329"/>
          </a:xfrm>
          <a:prstGeom prst="rect">
            <a:avLst/>
          </a:prstGeom>
          <a:noFill/>
        </p:spPr>
        <p:txBody>
          <a:bodyPr wrap="square" rtlCol="0">
            <a:spAutoFit/>
          </a:bodyPr>
          <a:lstStyle/>
          <a:p>
            <a:r>
              <a:rPr lang="it-IT" b="1" dirty="0" smtClean="0">
                <a:solidFill>
                  <a:srgbClr val="C00000"/>
                </a:solidFill>
              </a:rPr>
              <a:t>Abbaiante</a:t>
            </a:r>
            <a:r>
              <a:rPr lang="it-IT" dirty="0" smtClean="0"/>
              <a:t> (pertosse) 5-6 colpi di tosse violenta seguiti da una inspirazione profonda e stridula</a:t>
            </a:r>
          </a:p>
          <a:p>
            <a:r>
              <a:rPr lang="it-IT" b="1" dirty="0" smtClean="0">
                <a:solidFill>
                  <a:srgbClr val="C00000"/>
                </a:solidFill>
              </a:rPr>
              <a:t>Bitonale</a:t>
            </a:r>
            <a:r>
              <a:rPr lang="it-IT" dirty="0" smtClean="0"/>
              <a:t> (lesione corde vocali)</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7" y="247885"/>
            <a:ext cx="3304605" cy="161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108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par>
                                <p:cTn id="21" presetID="22" presetClass="entr" presetSubtype="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1"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up)">
                                      <p:cBhvr>
                                        <p:cTn id="49" dur="500"/>
                                        <p:tgtEl>
                                          <p:spTgt spid="2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8" grpId="0" animBg="1"/>
      <p:bldP spid="20" grpId="0" animBg="1"/>
      <p:bldP spid="21"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457200"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r>
              <a:rPr lang="it-IT" sz="4800" b="1" dirty="0" smtClean="0">
                <a:latin typeface="Verdana" panose="020B0604030504040204" pitchFamily="34" charset="0"/>
              </a:rPr>
              <a:t>DISPNEA </a:t>
            </a:r>
          </a:p>
        </p:txBody>
      </p:sp>
    </p:spTree>
    <p:extLst>
      <p:ext uri="{BB962C8B-B14F-4D97-AF65-F5344CB8AC3E}">
        <p14:creationId xmlns:p14="http://schemas.microsoft.com/office/powerpoint/2010/main" val="31560915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967" y="6447585"/>
            <a:ext cx="2323523"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bwMode="auto">
          <a:xfrm>
            <a:off x="163080" y="6429375"/>
            <a:ext cx="6381750" cy="320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 pos="5846651" algn="l"/>
              </a:tabLst>
            </a:pPr>
            <a:r>
              <a:rPr lang="en-US" altLang="en-US" sz="1400" b="1" dirty="0">
                <a:solidFill>
                  <a:srgbClr val="FF0066"/>
                </a:solidFill>
                <a:cs typeface="Arial Unicode MS" pitchFamily="32" charset="0"/>
              </a:rPr>
              <a:t>Smith JA, Woodcock A. N </a:t>
            </a:r>
            <a:r>
              <a:rPr lang="en-US" altLang="en-US" sz="1400" b="1" dirty="0" err="1">
                <a:solidFill>
                  <a:srgbClr val="FF0066"/>
                </a:solidFill>
                <a:cs typeface="Arial Unicode MS" pitchFamily="32" charset="0"/>
              </a:rPr>
              <a:t>Engl</a:t>
            </a:r>
            <a:r>
              <a:rPr lang="en-US" altLang="en-US" sz="1400" b="1" dirty="0">
                <a:solidFill>
                  <a:srgbClr val="FF0066"/>
                </a:solidFill>
                <a:cs typeface="Arial Unicode MS" pitchFamily="32" charset="0"/>
              </a:rPr>
              <a:t> J Med 2016;375:1544-1551</a:t>
            </a:r>
            <a:r>
              <a:rPr lang="en-US" altLang="en-US" sz="1100" b="1" dirty="0">
                <a:cs typeface="Arial Unicode MS" pitchFamily="32" charset="0"/>
              </a:rPr>
              <a:t>.</a:t>
            </a:r>
          </a:p>
        </p:txBody>
      </p:sp>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958801"/>
            <a:ext cx="3093757" cy="52065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AutoShape 4"/>
          <p:cNvSpPr>
            <a:spLocks noChangeArrowheads="1"/>
          </p:cNvSpPr>
          <p:nvPr/>
        </p:nvSpPr>
        <p:spPr bwMode="auto">
          <a:xfrm>
            <a:off x="415637" y="161085"/>
            <a:ext cx="8312727"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IPAMincho" charset="0"/>
                <a:cs typeface="IPAMincho" charset="0"/>
              </a:defRPr>
            </a:lvl9pPr>
          </a:lstStyle>
          <a:p>
            <a:pPr algn="ctr" eaLnBrk="1" hangingPunct="1">
              <a:lnSpc>
                <a:spcPct val="97000"/>
              </a:lnSpc>
            </a:pPr>
            <a:r>
              <a:rPr lang="en-US" altLang="en-US" b="1" dirty="0">
                <a:solidFill>
                  <a:srgbClr val="FFFFFF"/>
                </a:solidFill>
                <a:ea typeface="ＭＳ Ｐゴシック" charset="0"/>
                <a:cs typeface="Arial Unicode MS" pitchFamily="32" charset="0"/>
              </a:rPr>
              <a:t>Steps for the Evaluation and Treatment of Patients with Chronic Cough.</a:t>
            </a:r>
          </a:p>
        </p:txBody>
      </p:sp>
    </p:spTree>
    <p:extLst>
      <p:ext uri="{BB962C8B-B14F-4D97-AF65-F5344CB8AC3E}">
        <p14:creationId xmlns:p14="http://schemas.microsoft.com/office/powerpoint/2010/main" val="22113487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229263" y="6309320"/>
            <a:ext cx="864096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07504" y="818703"/>
            <a:ext cx="8928992" cy="4770537"/>
          </a:xfrm>
          <a:prstGeom prst="rect">
            <a:avLst/>
          </a:prstGeom>
          <a:noFill/>
        </p:spPr>
        <p:txBody>
          <a:bodyPr wrap="square" rtlCol="0">
            <a:spAutoFit/>
          </a:bodyPr>
          <a:lstStyle/>
          <a:p>
            <a:pPr marL="285750" indent="-285750">
              <a:buFont typeface="Arial" panose="020B0604020202020204" pitchFamily="34" charset="0"/>
              <a:buChar char="•"/>
            </a:pPr>
            <a:r>
              <a:rPr lang="it-IT" sz="1600" b="1" dirty="0" smtClean="0">
                <a:latin typeface="Verdana" panose="020B0604030504040204" pitchFamily="34" charset="0"/>
              </a:rPr>
              <a:t>F, 53 anni</a:t>
            </a:r>
          </a:p>
          <a:p>
            <a:pPr marL="285750" indent="-285750">
              <a:buFont typeface="Arial" panose="020B0604020202020204" pitchFamily="34" charset="0"/>
              <a:buChar char="•"/>
            </a:pPr>
            <a:r>
              <a:rPr lang="it-IT" sz="1600" b="1" dirty="0" smtClean="0">
                <a:solidFill>
                  <a:srgbClr val="C00000"/>
                </a:solidFill>
                <a:latin typeface="Verdana" panose="020B0604030504040204" pitchFamily="34" charset="0"/>
              </a:rPr>
              <a:t>Tosse secca</a:t>
            </a:r>
          </a:p>
          <a:p>
            <a:pPr marL="285750" indent="-285750">
              <a:buFont typeface="Arial" panose="020B0604020202020204" pitchFamily="34" charset="0"/>
              <a:buChar char="•"/>
            </a:pPr>
            <a:r>
              <a:rPr lang="it-IT" sz="1600" b="1" dirty="0" smtClean="0">
                <a:latin typeface="Verdana" panose="020B0604030504040204" pitchFamily="34" charset="0"/>
              </a:rPr>
              <a:t>ANAMNESI FAMILIARE padre affetto da poliglobulia</a:t>
            </a:r>
          </a:p>
          <a:p>
            <a:pPr marL="285750" indent="-285750">
              <a:buFont typeface="Arial" panose="020B0604020202020204" pitchFamily="34" charset="0"/>
              <a:buChar char="•"/>
            </a:pPr>
            <a:r>
              <a:rPr lang="it-IT" sz="1600" b="1" dirty="0" smtClean="0">
                <a:latin typeface="Verdana" panose="020B0604030504040204" pitchFamily="34" charset="0"/>
              </a:rPr>
              <a:t>ANAMNESI PERSONALE FISIOLOGICA 2 gravidanze a termine (da poco nonna), infermiera, normale mangiatrice, fumatrice, non allergie, farmaci assunti a domicilio </a:t>
            </a:r>
            <a:r>
              <a:rPr lang="it-IT" sz="1600" b="1" dirty="0" err="1" smtClean="0">
                <a:latin typeface="Verdana" panose="020B0604030504040204" pitchFamily="34" charset="0"/>
              </a:rPr>
              <a:t>levotiroxina</a:t>
            </a:r>
            <a:endParaRPr lang="it-IT" sz="1600" b="1" dirty="0" smtClean="0">
              <a:latin typeface="Verdana" panose="020B0604030504040204" pitchFamily="34" charset="0"/>
            </a:endParaRPr>
          </a:p>
          <a:p>
            <a:pPr marL="285750" indent="-285750">
              <a:buFont typeface="Arial" panose="020B0604020202020204" pitchFamily="34" charset="0"/>
              <a:buChar char="•"/>
            </a:pPr>
            <a:r>
              <a:rPr lang="it-IT" sz="1600" b="1" dirty="0" smtClean="0">
                <a:latin typeface="Verdana" panose="020B0604030504040204" pitchFamily="34" charset="0"/>
              </a:rPr>
              <a:t>ANAMNESI PERSONALE PATOLOGICA REMOTA nel 2009 operata di tiroidectomia totale per nodulo tiroideo risultato essere DTC; dislipidemia che controlla con dieta e attività fisica</a:t>
            </a:r>
          </a:p>
          <a:p>
            <a:pPr marL="285750" indent="-285750">
              <a:buFont typeface="Arial" panose="020B0604020202020204" pitchFamily="34" charset="0"/>
              <a:buChar char="•"/>
            </a:pPr>
            <a:r>
              <a:rPr lang="it-IT" sz="1600" b="1" dirty="0" smtClean="0">
                <a:latin typeface="Verdana" panose="020B0604030504040204" pitchFamily="34" charset="0"/>
              </a:rPr>
              <a:t>ANAMNESI PATOLOGICA PROSSIMA Tosse cronica, secca, &gt;8 settimane. Calo di peso. Astenia.</a:t>
            </a:r>
          </a:p>
          <a:p>
            <a:endParaRPr lang="it-IT" sz="1600" b="1" dirty="0" smtClean="0">
              <a:latin typeface="Verdana" panose="020B0604030504040204" pitchFamily="34" charset="0"/>
            </a:endParaRPr>
          </a:p>
          <a:p>
            <a:r>
              <a:rPr lang="it-IT" sz="1600" b="1" dirty="0" smtClean="0">
                <a:latin typeface="Verdana" panose="020B0604030504040204" pitchFamily="34" charset="0"/>
              </a:rPr>
              <a:t>Tosse cronica </a:t>
            </a:r>
            <a:r>
              <a:rPr lang="it-IT" sz="1600" b="1" dirty="0" smtClean="0">
                <a:latin typeface="Verdana" panose="020B0604030504040204" pitchFamily="34" charset="0"/>
                <a:cs typeface="Calibri"/>
              </a:rPr>
              <a:t>→ paziente fumatrice</a:t>
            </a:r>
          </a:p>
          <a:p>
            <a:r>
              <a:rPr lang="it-IT" sz="1600" b="1" dirty="0" smtClean="0">
                <a:latin typeface="Verdana" panose="020B0604030504040204" pitchFamily="34" charset="0"/>
                <a:cs typeface="Calibri"/>
              </a:rPr>
              <a:t>Calo di peso → in dieta per la dislipidemia</a:t>
            </a:r>
          </a:p>
          <a:p>
            <a:r>
              <a:rPr lang="it-IT" sz="1600" b="1" dirty="0" smtClean="0">
                <a:latin typeface="Verdana" panose="020B0604030504040204" pitchFamily="34" charset="0"/>
                <a:cs typeface="Calibri"/>
              </a:rPr>
              <a:t>Astenia  → paziente ha appena avuto una nipotina</a:t>
            </a:r>
          </a:p>
          <a:p>
            <a:endParaRPr lang="it-IT" sz="1600" b="1" dirty="0">
              <a:latin typeface="Verdana" panose="020B0604030504040204" pitchFamily="34" charset="0"/>
              <a:cs typeface="Calibri"/>
            </a:endParaRPr>
          </a:p>
          <a:p>
            <a:pPr algn="just"/>
            <a:r>
              <a:rPr lang="it-IT" sz="1600" b="1" dirty="0" smtClean="0">
                <a:latin typeface="Verdana" panose="020B0604030504040204" pitchFamily="34" charset="0"/>
                <a:cs typeface="Calibri"/>
              </a:rPr>
              <a:t>Non si fa nulla, fino a che un giorno viene riscontrata la presenza di una verosimile </a:t>
            </a:r>
            <a:r>
              <a:rPr lang="it-IT" sz="1600" b="1" dirty="0" err="1" smtClean="0">
                <a:latin typeface="Verdana" panose="020B0604030504040204" pitchFamily="34" charset="0"/>
                <a:cs typeface="Calibri"/>
              </a:rPr>
              <a:t>linfoadenopatia</a:t>
            </a:r>
            <a:r>
              <a:rPr lang="it-IT" sz="1600" b="1" dirty="0" smtClean="0">
                <a:latin typeface="Verdana" panose="020B0604030504040204" pitchFamily="34" charset="0"/>
                <a:cs typeface="Calibri"/>
              </a:rPr>
              <a:t> </a:t>
            </a:r>
            <a:r>
              <a:rPr lang="it-IT" sz="1600" b="1" dirty="0" err="1" smtClean="0">
                <a:latin typeface="Verdana" panose="020B0604030504040204" pitchFamily="34" charset="0"/>
                <a:cs typeface="Calibri"/>
              </a:rPr>
              <a:t>sovraclaveare</a:t>
            </a:r>
            <a:r>
              <a:rPr lang="it-IT" sz="1600" b="1" dirty="0" smtClean="0">
                <a:latin typeface="Verdana" panose="020B0604030504040204" pitchFamily="34" charset="0"/>
                <a:cs typeface="Calibri"/>
              </a:rPr>
              <a:t>.</a:t>
            </a:r>
            <a:endParaRPr lang="it-IT" sz="1600" b="1" dirty="0" smtClean="0">
              <a:latin typeface="Verdana" panose="020B0604030504040204" pitchFamily="34" charset="0"/>
            </a:endParaRPr>
          </a:p>
          <a:p>
            <a:endParaRPr lang="it-IT" sz="1600" b="1" dirty="0" smtClean="0">
              <a:latin typeface="Verdana" panose="020B0604030504040204" pitchFamily="34" charset="0"/>
            </a:endParaRPr>
          </a:p>
        </p:txBody>
      </p:sp>
    </p:spTree>
    <p:extLst>
      <p:ext uri="{BB962C8B-B14F-4D97-AF65-F5344CB8AC3E}">
        <p14:creationId xmlns:p14="http://schemas.microsoft.com/office/powerpoint/2010/main" val="8342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left)">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wipe(left)">
                                      <p:cBhvr>
                                        <p:cTn id="5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0c0012.aouts.it/DICOMedISAPI/EMGDCM2WWW2.dll?Draw&amp;172.17.209.11,228567883,\\172.17.209.12\$\\172.17.209.4\pacs01\DICOMData\968348\2294391\7382571\228567883,0,0,W:/WebCache/,94371840000,40,0,0,201506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666195"/>
            <a:ext cx="3877803" cy="44991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0c0012.aouts.it/DICOMedISAPI/EMGDCM2WWW2.dll?Draw&amp;172.17.209.11,195663581,\\172.17.209.12\$\\172.17.209.4\pacs01\DICOMData\968348\2084377\6421111\195663581,0,0,W:/WebCache/,94371840000,40,0,0,201407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88840"/>
            <a:ext cx="4330331" cy="3546748"/>
          </a:xfrm>
          <a:prstGeom prst="rect">
            <a:avLst/>
          </a:prstGeom>
          <a:noFill/>
          <a:extLst>
            <a:ext uri="{909E8E84-426E-40dd-AFC4-6F175D3DCCD1}">
              <a14:hiddenFill xmlns:a14="http://schemas.microsoft.com/office/drawing/2010/main">
                <a:solidFill>
                  <a:srgbClr val="FFFFFF"/>
                </a:solidFill>
              </a14:hiddenFill>
            </a:ext>
          </a:extLst>
        </p:spPr>
      </p:pic>
      <p:sp>
        <p:nvSpPr>
          <p:cNvPr id="12" name="Ovale 11"/>
          <p:cNvSpPr/>
          <p:nvPr/>
        </p:nvSpPr>
        <p:spPr>
          <a:xfrm>
            <a:off x="6588224" y="2420888"/>
            <a:ext cx="1296144" cy="165618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225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457200"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r>
              <a:rPr lang="it-IT" sz="4800" b="1" dirty="0" smtClean="0">
                <a:latin typeface="Verdana" panose="020B0604030504040204" pitchFamily="34" charset="0"/>
              </a:rPr>
              <a:t>EMOTTISI/EMOFTOE </a:t>
            </a:r>
          </a:p>
        </p:txBody>
      </p:sp>
    </p:spTree>
    <p:extLst>
      <p:ext uri="{BB962C8B-B14F-4D97-AF65-F5344CB8AC3E}">
        <p14:creationId xmlns:p14="http://schemas.microsoft.com/office/powerpoint/2010/main" val="16711390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251520" y="260649"/>
            <a:ext cx="8640960" cy="2664296"/>
          </a:xfrm>
        </p:spPr>
        <p:txBody>
          <a:bodyPr>
            <a:normAutofit/>
          </a:bodyPr>
          <a:lstStyle/>
          <a:p>
            <a:pPr marL="0" indent="0" algn="just">
              <a:buNone/>
            </a:pPr>
            <a:r>
              <a:rPr lang="it-IT" sz="2000" b="1" dirty="0">
                <a:latin typeface="Verdana" panose="020B0604030504040204" pitchFamily="34" charset="0"/>
              </a:rPr>
              <a:t>Per </a:t>
            </a:r>
            <a:r>
              <a:rPr lang="it-IT" sz="2000" b="1" dirty="0" smtClean="0">
                <a:latin typeface="Verdana" panose="020B0604030504040204" pitchFamily="34" charset="0"/>
              </a:rPr>
              <a:t>EMOTTISI si intende l’espulsione con la tosse di sangue proveniente dalle vie aeree </a:t>
            </a:r>
          </a:p>
          <a:p>
            <a:pPr marL="0" indent="0" algn="just">
              <a:buNone/>
            </a:pPr>
            <a:r>
              <a:rPr lang="it-IT" sz="2000" b="1" dirty="0" smtClean="0">
                <a:latin typeface="Verdana" panose="020B0604030504040204" pitchFamily="34" charset="0"/>
              </a:rPr>
              <a:t>Per EMOFTOE si intende un escreato striato di sangue proveniente dalle vie aeree</a:t>
            </a:r>
          </a:p>
          <a:p>
            <a:pPr marL="0" indent="0" algn="just">
              <a:buNone/>
            </a:pPr>
            <a:endParaRPr lang="it-IT" sz="2000" b="1" dirty="0" smtClean="0">
              <a:latin typeface="Verdana" panose="020B0604030504040204" pitchFamily="34" charset="0"/>
            </a:endParaRPr>
          </a:p>
          <a:p>
            <a:pPr marL="0" indent="0" algn="just">
              <a:buNone/>
            </a:pPr>
            <a:r>
              <a:rPr lang="it-IT" sz="2000" b="1" dirty="0" smtClean="0">
                <a:latin typeface="Verdana" panose="020B0604030504040204" pitchFamily="34" charset="0"/>
              </a:rPr>
              <a:t>Attenzione alla diagnosi differenziale tra EMOTTISI ed EMATEMESI</a:t>
            </a:r>
          </a:p>
          <a:p>
            <a:pPr marL="0" indent="0" algn="just">
              <a:buNone/>
            </a:pPr>
            <a:endParaRPr lang="it-IT" sz="2000" b="1" dirty="0">
              <a:latin typeface="Verdana" panose="020B0604030504040204" pitchFamily="34" charset="0"/>
            </a:endParaRPr>
          </a:p>
          <a:p>
            <a:pPr marL="0" indent="0" algn="just">
              <a:buNone/>
            </a:pPr>
            <a:endParaRPr lang="it-IT" sz="2000" b="1" dirty="0" smtClean="0">
              <a:latin typeface="Verdana" panose="020B0604030504040204" pitchFamily="34" charset="0"/>
            </a:endParaRPr>
          </a:p>
          <a:p>
            <a:pPr marL="0" indent="0">
              <a:buNone/>
            </a:pPr>
            <a:endParaRPr lang="it-IT" dirty="0" smtClean="0">
              <a:latin typeface="Verdana" panose="020B0604030504040204" pitchFamily="34" charset="0"/>
            </a:endParaRPr>
          </a:p>
          <a:p>
            <a:pPr marL="0" indent="0">
              <a:buNone/>
            </a:pPr>
            <a:endParaRPr lang="it-IT" dirty="0">
              <a:latin typeface="Verdana" panose="020B0604030504040204" pitchFamily="34" charset="0"/>
            </a:endParaRPr>
          </a:p>
          <a:p>
            <a:endParaRPr lang="en-US" dirty="0"/>
          </a:p>
        </p:txBody>
      </p:sp>
      <p:graphicFrame>
        <p:nvGraphicFramePr>
          <p:cNvPr id="7" name="Tabella 6"/>
          <p:cNvGraphicFramePr>
            <a:graphicFrameLocks noGrp="1"/>
          </p:cNvGraphicFramePr>
          <p:nvPr>
            <p:extLst>
              <p:ext uri="{D42A27DB-BD31-4B8C-83A1-F6EECF244321}">
                <p14:modId xmlns:p14="http://schemas.microsoft.com/office/powerpoint/2010/main" val="2941899967"/>
              </p:ext>
            </p:extLst>
          </p:nvPr>
        </p:nvGraphicFramePr>
        <p:xfrm>
          <a:off x="323529" y="3065368"/>
          <a:ext cx="8496942" cy="2595880"/>
        </p:xfrm>
        <a:graphic>
          <a:graphicData uri="http://schemas.openxmlformats.org/drawingml/2006/table">
            <a:tbl>
              <a:tblPr firstRow="1" bandRow="1">
                <a:tableStyleId>{5C22544A-7EE6-4342-B048-85BDC9FD1C3A}</a:tableStyleId>
              </a:tblPr>
              <a:tblGrid>
                <a:gridCol w="1944215">
                  <a:extLst>
                    <a:ext uri="{9D8B030D-6E8A-4147-A177-3AD203B41FA5}">
                      <a16:colId xmlns="" xmlns:a16="http://schemas.microsoft.com/office/drawing/2014/main" val="20000"/>
                    </a:ext>
                  </a:extLst>
                </a:gridCol>
                <a:gridCol w="2808312">
                  <a:extLst>
                    <a:ext uri="{9D8B030D-6E8A-4147-A177-3AD203B41FA5}">
                      <a16:colId xmlns="" xmlns:a16="http://schemas.microsoft.com/office/drawing/2014/main" val="20001"/>
                    </a:ext>
                  </a:extLst>
                </a:gridCol>
                <a:gridCol w="3744415">
                  <a:extLst>
                    <a:ext uri="{9D8B030D-6E8A-4147-A177-3AD203B41FA5}">
                      <a16:colId xmlns="" xmlns:a16="http://schemas.microsoft.com/office/drawing/2014/main" val="20002"/>
                    </a:ext>
                  </a:extLst>
                </a:gridCol>
              </a:tblGrid>
              <a:tr h="370840">
                <a:tc>
                  <a:txBody>
                    <a:bodyPr/>
                    <a:lstStyle/>
                    <a:p>
                      <a:r>
                        <a:rPr lang="it-IT" dirty="0" smtClean="0">
                          <a:latin typeface="Verdana" panose="020B0604030504040204" pitchFamily="34" charset="0"/>
                        </a:rPr>
                        <a:t>SIMTOMI</a:t>
                      </a:r>
                      <a:endParaRPr lang="en-US" dirty="0">
                        <a:latin typeface="Verdana" panose="020B0604030504040204" pitchFamily="34" charset="0"/>
                      </a:endParaRPr>
                    </a:p>
                  </a:txBody>
                  <a:tcPr/>
                </a:tc>
                <a:tc>
                  <a:txBody>
                    <a:bodyPr/>
                    <a:lstStyle/>
                    <a:p>
                      <a:r>
                        <a:rPr lang="it-IT" dirty="0" smtClean="0">
                          <a:latin typeface="Verdana" panose="020B0604030504040204" pitchFamily="34" charset="0"/>
                        </a:rPr>
                        <a:t>EMOFTOE</a:t>
                      </a:r>
                      <a:endParaRPr lang="en-US" dirty="0">
                        <a:latin typeface="Verdana" panose="020B0604030504040204" pitchFamily="34" charset="0"/>
                      </a:endParaRPr>
                    </a:p>
                  </a:txBody>
                  <a:tcPr/>
                </a:tc>
                <a:tc>
                  <a:txBody>
                    <a:bodyPr/>
                    <a:lstStyle/>
                    <a:p>
                      <a:r>
                        <a:rPr lang="it-IT" dirty="0" smtClean="0">
                          <a:latin typeface="Verdana" panose="020B0604030504040204" pitchFamily="34" charset="0"/>
                        </a:rPr>
                        <a:t>EMATEMESI</a:t>
                      </a:r>
                      <a:endParaRPr lang="en-US" dirty="0">
                        <a:latin typeface="Verdana" panose="020B0604030504040204" pitchFamily="34" charset="0"/>
                      </a:endParaRPr>
                    </a:p>
                  </a:txBody>
                  <a:tcPr/>
                </a:tc>
                <a:extLst>
                  <a:ext uri="{0D108BD9-81ED-4DB2-BD59-A6C34878D82A}">
                    <a16:rowId xmlns="" xmlns:a16="http://schemas.microsoft.com/office/drawing/2014/main" val="10000"/>
                  </a:ext>
                </a:extLst>
              </a:tr>
              <a:tr h="370840">
                <a:tc>
                  <a:txBody>
                    <a:bodyPr/>
                    <a:lstStyle/>
                    <a:p>
                      <a:r>
                        <a:rPr lang="it-IT" b="1" dirty="0" smtClean="0">
                          <a:latin typeface="Verdana" panose="020B0604030504040204" pitchFamily="34" charset="0"/>
                        </a:rPr>
                        <a:t>prodromi</a:t>
                      </a:r>
                      <a:endParaRPr lang="en-US" b="1" dirty="0">
                        <a:latin typeface="Verdana" panose="020B0604030504040204" pitchFamily="34" charset="0"/>
                      </a:endParaRPr>
                    </a:p>
                  </a:txBody>
                  <a:tcPr/>
                </a:tc>
                <a:tc>
                  <a:txBody>
                    <a:bodyPr/>
                    <a:lstStyle/>
                    <a:p>
                      <a:r>
                        <a:rPr lang="it-IT" dirty="0" smtClean="0">
                          <a:latin typeface="Verdana" panose="020B0604030504040204" pitchFamily="34" charset="0"/>
                        </a:rPr>
                        <a:t>tosse</a:t>
                      </a:r>
                      <a:endParaRPr lang="en-US" dirty="0">
                        <a:latin typeface="Verdana" panose="020B0604030504040204" pitchFamily="34" charset="0"/>
                      </a:endParaRPr>
                    </a:p>
                  </a:txBody>
                  <a:tcPr/>
                </a:tc>
                <a:tc>
                  <a:txBody>
                    <a:bodyPr/>
                    <a:lstStyle/>
                    <a:p>
                      <a:r>
                        <a:rPr lang="it-IT" dirty="0" smtClean="0">
                          <a:latin typeface="Verdana" panose="020B0604030504040204" pitchFamily="34" charset="0"/>
                        </a:rPr>
                        <a:t>nausea-vomito</a:t>
                      </a:r>
                      <a:endParaRPr lang="en-US" dirty="0">
                        <a:latin typeface="Verdana" panose="020B0604030504040204" pitchFamily="34" charset="0"/>
                      </a:endParaRPr>
                    </a:p>
                  </a:txBody>
                  <a:tcPr/>
                </a:tc>
                <a:extLst>
                  <a:ext uri="{0D108BD9-81ED-4DB2-BD59-A6C34878D82A}">
                    <a16:rowId xmlns="" xmlns:a16="http://schemas.microsoft.com/office/drawing/2014/main" val="10001"/>
                  </a:ext>
                </a:extLst>
              </a:tr>
              <a:tr h="370840">
                <a:tc>
                  <a:txBody>
                    <a:bodyPr/>
                    <a:lstStyle/>
                    <a:p>
                      <a:r>
                        <a:rPr lang="it-IT" b="1" dirty="0" smtClean="0">
                          <a:latin typeface="Verdana" panose="020B0604030504040204" pitchFamily="34" charset="0"/>
                        </a:rPr>
                        <a:t>anamnesi</a:t>
                      </a:r>
                      <a:endParaRPr lang="en-US" b="1" dirty="0">
                        <a:latin typeface="Verdana" panose="020B0604030504040204" pitchFamily="34" charset="0"/>
                      </a:endParaRPr>
                    </a:p>
                  </a:txBody>
                  <a:tcPr/>
                </a:tc>
                <a:tc>
                  <a:txBody>
                    <a:bodyPr/>
                    <a:lstStyle/>
                    <a:p>
                      <a:r>
                        <a:rPr lang="it-IT" dirty="0" smtClean="0">
                          <a:latin typeface="Verdana" panose="020B0604030504040204" pitchFamily="34" charset="0"/>
                        </a:rPr>
                        <a:t>cardio-pneumopatie</a:t>
                      </a:r>
                      <a:endParaRPr lang="en-US" dirty="0">
                        <a:latin typeface="Verdana" panose="020B0604030504040204" pitchFamily="34" charset="0"/>
                      </a:endParaRPr>
                    </a:p>
                  </a:txBody>
                  <a:tcPr/>
                </a:tc>
                <a:tc>
                  <a:txBody>
                    <a:bodyPr/>
                    <a:lstStyle/>
                    <a:p>
                      <a:r>
                        <a:rPr lang="it-IT" dirty="0" smtClean="0">
                          <a:latin typeface="Verdana" panose="020B0604030504040204" pitchFamily="34" charset="0"/>
                        </a:rPr>
                        <a:t>patologie</a:t>
                      </a:r>
                      <a:r>
                        <a:rPr lang="it-IT" baseline="0" dirty="0" smtClean="0">
                          <a:latin typeface="Verdana" panose="020B0604030504040204" pitchFamily="34" charset="0"/>
                        </a:rPr>
                        <a:t> gastro-esofagee</a:t>
                      </a:r>
                      <a:endParaRPr lang="en-US" dirty="0">
                        <a:latin typeface="Verdana" panose="020B0604030504040204" pitchFamily="34" charset="0"/>
                      </a:endParaRPr>
                    </a:p>
                  </a:txBody>
                  <a:tcPr/>
                </a:tc>
                <a:extLst>
                  <a:ext uri="{0D108BD9-81ED-4DB2-BD59-A6C34878D82A}">
                    <a16:rowId xmlns="" xmlns:a16="http://schemas.microsoft.com/office/drawing/2014/main" val="10002"/>
                  </a:ext>
                </a:extLst>
              </a:tr>
              <a:tr h="370840">
                <a:tc>
                  <a:txBody>
                    <a:bodyPr/>
                    <a:lstStyle/>
                    <a:p>
                      <a:r>
                        <a:rPr lang="it-IT" b="1" dirty="0" smtClean="0">
                          <a:latin typeface="Verdana" panose="020B0604030504040204" pitchFamily="34" charset="0"/>
                        </a:rPr>
                        <a:t>colore</a:t>
                      </a:r>
                      <a:endParaRPr lang="en-US" b="1" dirty="0">
                        <a:latin typeface="Verdana" panose="020B0604030504040204" pitchFamily="34" charset="0"/>
                      </a:endParaRPr>
                    </a:p>
                  </a:txBody>
                  <a:tcPr/>
                </a:tc>
                <a:tc>
                  <a:txBody>
                    <a:bodyPr/>
                    <a:lstStyle/>
                    <a:p>
                      <a:r>
                        <a:rPr lang="it-IT" dirty="0" smtClean="0">
                          <a:latin typeface="Verdana" panose="020B0604030504040204" pitchFamily="34" charset="0"/>
                        </a:rPr>
                        <a:t>rosso vivo</a:t>
                      </a:r>
                      <a:endParaRPr lang="en-US" dirty="0">
                        <a:latin typeface="Verdana" panose="020B0604030504040204" pitchFamily="34" charset="0"/>
                      </a:endParaRPr>
                    </a:p>
                  </a:txBody>
                  <a:tcPr/>
                </a:tc>
                <a:tc>
                  <a:txBody>
                    <a:bodyPr/>
                    <a:lstStyle/>
                    <a:p>
                      <a:r>
                        <a:rPr lang="it-IT" dirty="0" smtClean="0">
                          <a:latin typeface="Verdana" panose="020B0604030504040204" pitchFamily="34" charset="0"/>
                        </a:rPr>
                        <a:t>rosso scuro</a:t>
                      </a:r>
                      <a:endParaRPr lang="en-US" dirty="0">
                        <a:latin typeface="Verdana" panose="020B0604030504040204" pitchFamily="34" charset="0"/>
                      </a:endParaRPr>
                    </a:p>
                  </a:txBody>
                  <a:tcPr/>
                </a:tc>
                <a:extLst>
                  <a:ext uri="{0D108BD9-81ED-4DB2-BD59-A6C34878D82A}">
                    <a16:rowId xmlns="" xmlns:a16="http://schemas.microsoft.com/office/drawing/2014/main" val="10003"/>
                  </a:ext>
                </a:extLst>
              </a:tr>
              <a:tr h="370840">
                <a:tc>
                  <a:txBody>
                    <a:bodyPr/>
                    <a:lstStyle/>
                    <a:p>
                      <a:r>
                        <a:rPr lang="it-IT" b="1" dirty="0" smtClean="0">
                          <a:latin typeface="Verdana" panose="020B0604030504040204" pitchFamily="34" charset="0"/>
                        </a:rPr>
                        <a:t>misto a </a:t>
                      </a:r>
                      <a:endParaRPr lang="en-US" b="1" dirty="0">
                        <a:latin typeface="Verdana" panose="020B0604030504040204" pitchFamily="34" charset="0"/>
                      </a:endParaRPr>
                    </a:p>
                  </a:txBody>
                  <a:tcPr/>
                </a:tc>
                <a:tc>
                  <a:txBody>
                    <a:bodyPr/>
                    <a:lstStyle/>
                    <a:p>
                      <a:r>
                        <a:rPr lang="it-IT" dirty="0" smtClean="0">
                          <a:latin typeface="Verdana" panose="020B0604030504040204" pitchFamily="34" charset="0"/>
                        </a:rPr>
                        <a:t>pus</a:t>
                      </a:r>
                      <a:endParaRPr lang="en-US" dirty="0">
                        <a:latin typeface="Verdana" panose="020B0604030504040204" pitchFamily="34" charset="0"/>
                      </a:endParaRPr>
                    </a:p>
                  </a:txBody>
                  <a:tcPr/>
                </a:tc>
                <a:tc>
                  <a:txBody>
                    <a:bodyPr/>
                    <a:lstStyle/>
                    <a:p>
                      <a:r>
                        <a:rPr lang="it-IT" dirty="0" smtClean="0">
                          <a:latin typeface="Verdana" panose="020B0604030504040204" pitchFamily="34" charset="0"/>
                        </a:rPr>
                        <a:t>cibo</a:t>
                      </a:r>
                      <a:endParaRPr lang="en-US" dirty="0">
                        <a:latin typeface="Verdana" panose="020B0604030504040204" pitchFamily="34" charset="0"/>
                      </a:endParaRPr>
                    </a:p>
                  </a:txBody>
                  <a:tcPr/>
                </a:tc>
                <a:extLst>
                  <a:ext uri="{0D108BD9-81ED-4DB2-BD59-A6C34878D82A}">
                    <a16:rowId xmlns="" xmlns:a16="http://schemas.microsoft.com/office/drawing/2014/main" val="10004"/>
                  </a:ext>
                </a:extLst>
              </a:tr>
              <a:tr h="370840">
                <a:tc>
                  <a:txBody>
                    <a:bodyPr/>
                    <a:lstStyle/>
                    <a:p>
                      <a:r>
                        <a:rPr lang="it-IT" b="1" dirty="0" smtClean="0">
                          <a:latin typeface="Verdana" panose="020B0604030504040204" pitchFamily="34" charset="0"/>
                        </a:rPr>
                        <a:t>associato a</a:t>
                      </a:r>
                      <a:endParaRPr lang="en-US" b="1" dirty="0">
                        <a:latin typeface="Verdana" panose="020B0604030504040204" pitchFamily="34" charset="0"/>
                      </a:endParaRPr>
                    </a:p>
                  </a:txBody>
                  <a:tcPr/>
                </a:tc>
                <a:tc>
                  <a:txBody>
                    <a:bodyPr/>
                    <a:lstStyle/>
                    <a:p>
                      <a:r>
                        <a:rPr lang="it-IT" dirty="0" smtClean="0">
                          <a:latin typeface="Verdana" panose="020B0604030504040204" pitchFamily="34" charset="0"/>
                        </a:rPr>
                        <a:t>dispnea</a:t>
                      </a:r>
                      <a:endParaRPr lang="en-US" dirty="0">
                        <a:latin typeface="Verdana" panose="020B0604030504040204" pitchFamily="34" charset="0"/>
                      </a:endParaRPr>
                    </a:p>
                  </a:txBody>
                  <a:tcPr/>
                </a:tc>
                <a:tc>
                  <a:txBody>
                    <a:bodyPr/>
                    <a:lstStyle/>
                    <a:p>
                      <a:r>
                        <a:rPr lang="it-IT" dirty="0" smtClean="0">
                          <a:latin typeface="Verdana" panose="020B0604030504040204" pitchFamily="34" charset="0"/>
                        </a:rPr>
                        <a:t>nausea e/o vomito</a:t>
                      </a:r>
                      <a:endParaRPr lang="en-US" dirty="0">
                        <a:latin typeface="Verdana" panose="020B0604030504040204" pitchFamily="34" charset="0"/>
                      </a:endParaRPr>
                    </a:p>
                  </a:txBody>
                  <a:tcPr/>
                </a:tc>
                <a:extLst>
                  <a:ext uri="{0D108BD9-81ED-4DB2-BD59-A6C34878D82A}">
                    <a16:rowId xmlns="" xmlns:a16="http://schemas.microsoft.com/office/drawing/2014/main" val="10005"/>
                  </a:ext>
                </a:extLst>
              </a:tr>
              <a:tr h="370840">
                <a:tc>
                  <a:txBody>
                    <a:bodyPr/>
                    <a:lstStyle/>
                    <a:p>
                      <a:r>
                        <a:rPr lang="it-IT" b="1" dirty="0" err="1" smtClean="0">
                          <a:latin typeface="Verdana" panose="020B0604030504040204" pitchFamily="34" charset="0"/>
                        </a:rPr>
                        <a:t>pH</a:t>
                      </a:r>
                      <a:endParaRPr lang="en-US" b="1" dirty="0">
                        <a:latin typeface="Verdana" panose="020B0604030504040204" pitchFamily="34" charset="0"/>
                      </a:endParaRPr>
                    </a:p>
                  </a:txBody>
                  <a:tcPr/>
                </a:tc>
                <a:tc>
                  <a:txBody>
                    <a:bodyPr/>
                    <a:lstStyle/>
                    <a:p>
                      <a:r>
                        <a:rPr lang="it-IT" dirty="0" smtClean="0">
                          <a:latin typeface="Verdana" panose="020B0604030504040204" pitchFamily="34" charset="0"/>
                        </a:rPr>
                        <a:t>alcalino</a:t>
                      </a:r>
                      <a:endParaRPr lang="en-US" dirty="0">
                        <a:latin typeface="Verdana" panose="020B0604030504040204" pitchFamily="34" charset="0"/>
                      </a:endParaRPr>
                    </a:p>
                  </a:txBody>
                  <a:tcPr/>
                </a:tc>
                <a:tc>
                  <a:txBody>
                    <a:bodyPr/>
                    <a:lstStyle/>
                    <a:p>
                      <a:r>
                        <a:rPr lang="it-IT" dirty="0" smtClean="0">
                          <a:latin typeface="Verdana" panose="020B0604030504040204" pitchFamily="34" charset="0"/>
                        </a:rPr>
                        <a:t>acido</a:t>
                      </a:r>
                      <a:endParaRPr lang="en-US" dirty="0">
                        <a:latin typeface="Verdana" panose="020B0604030504040204" pitchFamily="34" charset="0"/>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666999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457200"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r>
              <a:rPr lang="it-IT" sz="4800" b="1" dirty="0" smtClean="0">
                <a:latin typeface="Verdana" panose="020B0604030504040204" pitchFamily="34" charset="0"/>
              </a:rPr>
              <a:t>CIANOSI </a:t>
            </a:r>
          </a:p>
        </p:txBody>
      </p:sp>
    </p:spTree>
    <p:extLst>
      <p:ext uri="{BB962C8B-B14F-4D97-AF65-F5344CB8AC3E}">
        <p14:creationId xmlns:p14="http://schemas.microsoft.com/office/powerpoint/2010/main" val="29036180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ublicacionesmedicina.uc.cl/CardioLactante/Images/F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77072"/>
            <a:ext cx="2857500" cy="2324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azioinwind.libero.it/gastroepato/cianot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2857500" cy="3816733"/>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testo 5"/>
          <p:cNvSpPr txBox="1">
            <a:spLocks/>
          </p:cNvSpPr>
          <p:nvPr/>
        </p:nvSpPr>
        <p:spPr>
          <a:xfrm>
            <a:off x="3059832" y="260648"/>
            <a:ext cx="6048672" cy="648072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it-IT" b="1" dirty="0" smtClean="0">
                <a:latin typeface="Verdana" panose="020B0604030504040204" pitchFamily="34" charset="0"/>
              </a:rPr>
              <a:t>La CIANOSI è una colorazione bluastra della cute e mucose visibili</a:t>
            </a:r>
          </a:p>
          <a:p>
            <a:pPr algn="just">
              <a:spcAft>
                <a:spcPts val="600"/>
              </a:spcAft>
            </a:pPr>
            <a:r>
              <a:rPr lang="it-IT" dirty="0" err="1" smtClean="0">
                <a:latin typeface="Verdana" panose="020B0604030504040204" pitchFamily="34" charset="0"/>
              </a:rPr>
              <a:t>Hb</a:t>
            </a:r>
            <a:r>
              <a:rPr lang="it-IT" dirty="0" smtClean="0">
                <a:latin typeface="Verdana" panose="020B0604030504040204" pitchFamily="34" charset="0"/>
              </a:rPr>
              <a:t> ridotta &gt; 4-5 g/</a:t>
            </a:r>
            <a:r>
              <a:rPr lang="it-IT" dirty="0" err="1" smtClean="0">
                <a:latin typeface="Verdana" panose="020B0604030504040204" pitchFamily="34" charset="0"/>
              </a:rPr>
              <a:t>dL</a:t>
            </a:r>
            <a:r>
              <a:rPr lang="it-IT" dirty="0" smtClean="0">
                <a:latin typeface="Verdana" panose="020B0604030504040204" pitchFamily="34" charset="0"/>
              </a:rPr>
              <a:t> (concentrazione assoluta e non relativa)</a:t>
            </a:r>
          </a:p>
          <a:p>
            <a:pPr algn="just">
              <a:spcAft>
                <a:spcPts val="600"/>
              </a:spcAft>
            </a:pPr>
            <a:r>
              <a:rPr lang="it-IT" dirty="0" smtClean="0">
                <a:latin typeface="Verdana" panose="020B0604030504040204" pitchFamily="34" charset="0"/>
              </a:rPr>
              <a:t>Soggetto ANEMICO difficilmente cianotico, soggetto POLIGLOBULICO più facilmente cianotico</a:t>
            </a:r>
          </a:p>
          <a:p>
            <a:pPr algn="just">
              <a:spcAft>
                <a:spcPts val="600"/>
              </a:spcAft>
            </a:pPr>
            <a:r>
              <a:rPr lang="it-IT" dirty="0" smtClean="0">
                <a:latin typeface="Verdana" panose="020B0604030504040204" pitchFamily="34" charset="0"/>
              </a:rPr>
              <a:t>Zone in cui è più visibile sono le labbra, il letto ungueale, gli zigomi, le orecchie.</a:t>
            </a:r>
          </a:p>
          <a:p>
            <a:pPr algn="just">
              <a:spcAft>
                <a:spcPts val="600"/>
              </a:spcAft>
            </a:pPr>
            <a:r>
              <a:rPr lang="it-IT" dirty="0" smtClean="0">
                <a:latin typeface="Verdana" panose="020B0604030504040204" pitchFamily="34" charset="0"/>
              </a:rPr>
              <a:t>Attenzione ad altre colorazioni bluastre della cute dovute alla deposizione di sostanze estranee: ARGENTO (</a:t>
            </a:r>
            <a:r>
              <a:rPr lang="it-IT" dirty="0" err="1" smtClean="0">
                <a:latin typeface="Verdana" panose="020B0604030504040204" pitchFamily="34" charset="0"/>
              </a:rPr>
              <a:t>arginosi</a:t>
            </a:r>
            <a:r>
              <a:rPr lang="it-IT" dirty="0" smtClean="0">
                <a:latin typeface="Verdana" panose="020B0604030504040204" pitchFamily="34" charset="0"/>
              </a:rPr>
              <a:t>), ORO (</a:t>
            </a:r>
            <a:r>
              <a:rPr lang="it-IT" dirty="0" err="1" smtClean="0">
                <a:latin typeface="Verdana" panose="020B0604030504040204" pitchFamily="34" charset="0"/>
              </a:rPr>
              <a:t>auriasi</a:t>
            </a:r>
            <a:r>
              <a:rPr lang="it-IT" dirty="0" smtClean="0">
                <a:latin typeface="Verdana" panose="020B0604030504040204" pitchFamily="34" charset="0"/>
              </a:rPr>
              <a:t>), ARSENICO (melanosi da arsenico)</a:t>
            </a:r>
          </a:p>
          <a:p>
            <a:pPr algn="just">
              <a:spcAft>
                <a:spcPts val="600"/>
              </a:spcAft>
            </a:pPr>
            <a:r>
              <a:rPr lang="it-IT" dirty="0" smtClean="0">
                <a:latin typeface="Verdana" panose="020B0604030504040204" pitchFamily="34" charset="0"/>
              </a:rPr>
              <a:t>CIANOSI CENTRALE o PERIFERICA o MISTA</a:t>
            </a:r>
          </a:p>
          <a:p>
            <a:pPr algn="just">
              <a:spcAft>
                <a:spcPts val="600"/>
              </a:spcAft>
            </a:pPr>
            <a:r>
              <a:rPr lang="it-IT" dirty="0" smtClean="0">
                <a:latin typeface="Verdana" panose="020B0604030504040204" pitchFamily="34" charset="0"/>
              </a:rPr>
              <a:t>CENTRALE riduzione della saturazione arteriosa di ossigeno</a:t>
            </a:r>
          </a:p>
          <a:p>
            <a:pPr algn="just">
              <a:spcAft>
                <a:spcPts val="600"/>
              </a:spcAft>
            </a:pPr>
            <a:r>
              <a:rPr lang="it-IT" dirty="0" smtClean="0">
                <a:latin typeface="Verdana" panose="020B0604030504040204" pitchFamily="34" charset="0"/>
              </a:rPr>
              <a:t>PERIFERICA riduzione del flusso arterioso a livello cutaneo o stasi venosa con riduzione della tensione di ossigeno capillare</a:t>
            </a:r>
          </a:p>
        </p:txBody>
      </p:sp>
    </p:spTree>
    <p:extLst>
      <p:ext uri="{BB962C8B-B14F-4D97-AF65-F5344CB8AC3E}">
        <p14:creationId xmlns:p14="http://schemas.microsoft.com/office/powerpoint/2010/main" val="2809337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744962" y="188640"/>
            <a:ext cx="1619126" cy="369332"/>
          </a:xfrm>
          <a:prstGeom prst="rect">
            <a:avLst/>
          </a:prstGeom>
          <a:noFill/>
        </p:spPr>
        <p:txBody>
          <a:bodyPr wrap="square" rtlCol="0">
            <a:spAutoFit/>
          </a:bodyPr>
          <a:lstStyle/>
          <a:p>
            <a:pPr algn="ctr"/>
            <a:r>
              <a:rPr lang="it-IT" b="1" dirty="0" smtClean="0">
                <a:latin typeface="Verdana" panose="020B0604030504040204" pitchFamily="34" charset="0"/>
              </a:rPr>
              <a:t>CIANOSI</a:t>
            </a:r>
            <a:endParaRPr lang="en-US" b="1" dirty="0">
              <a:latin typeface="Verdana" panose="020B0604030504040204" pitchFamily="34" charset="0"/>
            </a:endParaRPr>
          </a:p>
        </p:txBody>
      </p:sp>
      <p:cxnSp>
        <p:nvCxnSpPr>
          <p:cNvPr id="5" name="Connettore 2 4"/>
          <p:cNvCxnSpPr/>
          <p:nvPr/>
        </p:nvCxnSpPr>
        <p:spPr>
          <a:xfrm flipH="1">
            <a:off x="4031940" y="626689"/>
            <a:ext cx="504056" cy="4584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6512" y="548680"/>
            <a:ext cx="4428492" cy="923330"/>
          </a:xfrm>
          <a:prstGeom prst="rect">
            <a:avLst/>
          </a:prstGeom>
          <a:noFill/>
        </p:spPr>
        <p:txBody>
          <a:bodyPr wrap="square" rtlCol="0">
            <a:spAutoFit/>
          </a:bodyPr>
          <a:lstStyle/>
          <a:p>
            <a:pPr algn="ctr"/>
            <a:r>
              <a:rPr lang="it-IT" b="1" dirty="0" smtClean="0">
                <a:latin typeface="Verdana" panose="020B0604030504040204" pitchFamily="34" charset="0"/>
              </a:rPr>
              <a:t>CENTRALE</a:t>
            </a:r>
          </a:p>
          <a:p>
            <a:pPr algn="ctr"/>
            <a:r>
              <a:rPr lang="it-IT" b="1" dirty="0" smtClean="0">
                <a:latin typeface="Verdana" panose="020B0604030504040204" pitchFamily="34" charset="0"/>
              </a:rPr>
              <a:t>Ipossiemia (SaO2 &lt; 90% = paO2 &lt; 60 </a:t>
            </a:r>
            <a:r>
              <a:rPr lang="it-IT" b="1" dirty="0" err="1" smtClean="0">
                <a:latin typeface="Verdana" panose="020B0604030504040204" pitchFamily="34" charset="0"/>
              </a:rPr>
              <a:t>mmHg</a:t>
            </a:r>
            <a:r>
              <a:rPr lang="it-IT" b="1" dirty="0" smtClean="0">
                <a:latin typeface="Verdana" panose="020B0604030504040204" pitchFamily="34" charset="0"/>
              </a:rPr>
              <a:t>)</a:t>
            </a:r>
            <a:endParaRPr lang="en-US" b="1" dirty="0">
              <a:latin typeface="Verdana" panose="020B0604030504040204" pitchFamily="34" charset="0"/>
            </a:endParaRPr>
          </a:p>
        </p:txBody>
      </p:sp>
      <p:sp>
        <p:nvSpPr>
          <p:cNvPr id="8" name="CasellaDiTesto 7"/>
          <p:cNvSpPr txBox="1"/>
          <p:nvPr/>
        </p:nvSpPr>
        <p:spPr>
          <a:xfrm>
            <a:off x="4788024" y="548680"/>
            <a:ext cx="4320480" cy="646331"/>
          </a:xfrm>
          <a:prstGeom prst="rect">
            <a:avLst/>
          </a:prstGeom>
          <a:noFill/>
        </p:spPr>
        <p:txBody>
          <a:bodyPr wrap="square" rtlCol="0">
            <a:spAutoFit/>
          </a:bodyPr>
          <a:lstStyle/>
          <a:p>
            <a:pPr algn="ctr"/>
            <a:r>
              <a:rPr lang="it-IT" b="1" dirty="0" smtClean="0">
                <a:latin typeface="Verdana" panose="020B0604030504040204" pitchFamily="34" charset="0"/>
              </a:rPr>
              <a:t>PERIFERICA</a:t>
            </a:r>
          </a:p>
          <a:p>
            <a:pPr algn="ctr"/>
            <a:r>
              <a:rPr lang="it-IT" b="1" dirty="0" smtClean="0">
                <a:latin typeface="Verdana" panose="020B0604030504040204" pitchFamily="34" charset="0"/>
              </a:rPr>
              <a:t>Disturbi circolatori o freddo</a:t>
            </a:r>
            <a:endParaRPr lang="en-US" b="1" dirty="0">
              <a:latin typeface="Verdana" panose="020B0604030504040204" pitchFamily="34" charset="0"/>
            </a:endParaRPr>
          </a:p>
        </p:txBody>
      </p:sp>
      <p:cxnSp>
        <p:nvCxnSpPr>
          <p:cNvPr id="9" name="Connettore 2 8"/>
          <p:cNvCxnSpPr/>
          <p:nvPr/>
        </p:nvCxnSpPr>
        <p:spPr>
          <a:xfrm>
            <a:off x="4603749" y="620688"/>
            <a:ext cx="468052" cy="46449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51520" y="1419741"/>
            <a:ext cx="4284476" cy="5078313"/>
          </a:xfrm>
          <a:prstGeom prst="rect">
            <a:avLst/>
          </a:prstGeom>
          <a:noFill/>
        </p:spPr>
        <p:txBody>
          <a:bodyPr wrap="square" rtlCol="0">
            <a:spAutoFit/>
          </a:bodyPr>
          <a:lstStyle/>
          <a:p>
            <a:r>
              <a:rPr lang="it-IT" b="1" u="sng" dirty="0" smtClean="0">
                <a:solidFill>
                  <a:srgbClr val="0000CC"/>
                </a:solidFill>
                <a:latin typeface="Verdana" panose="020B0604030504040204" pitchFamily="34" charset="0"/>
              </a:rPr>
              <a:t>ALTERATA OSSIGENAZIONE POLMONARE</a:t>
            </a:r>
            <a:r>
              <a:rPr lang="it-IT" dirty="0" smtClean="0">
                <a:latin typeface="Verdana" panose="020B0604030504040204" pitchFamily="34" charset="0"/>
              </a:rPr>
              <a:t>: polmonite, BPCO, fibrosi, </a:t>
            </a:r>
            <a:r>
              <a:rPr lang="it-IT" dirty="0" err="1" smtClean="0">
                <a:latin typeface="Verdana" panose="020B0604030504040204" pitchFamily="34" charset="0"/>
              </a:rPr>
              <a:t>interstiziopatia</a:t>
            </a:r>
            <a:r>
              <a:rPr lang="it-IT" dirty="0" smtClean="0">
                <a:latin typeface="Verdana" panose="020B0604030504040204" pitchFamily="34" charset="0"/>
              </a:rPr>
              <a:t>, K polmone</a:t>
            </a:r>
          </a:p>
          <a:p>
            <a:r>
              <a:rPr lang="it-IT" b="1" u="sng" dirty="0" smtClean="0">
                <a:solidFill>
                  <a:srgbClr val="0000CC"/>
                </a:solidFill>
                <a:latin typeface="Verdana" panose="020B0604030504040204" pitchFamily="34" charset="0"/>
              </a:rPr>
              <a:t>SHUNT di SANGUE VENOSO nella CIRCOLAZIONE ARTERIOSA</a:t>
            </a:r>
            <a:r>
              <a:rPr lang="it-IT" dirty="0" smtClean="0">
                <a:latin typeface="Verdana" panose="020B0604030504040204" pitchFamily="34" charset="0"/>
              </a:rPr>
              <a:t>: cardiopatie congenite (tetralogia di </a:t>
            </a:r>
            <a:r>
              <a:rPr lang="it-IT" dirty="0" err="1" smtClean="0">
                <a:latin typeface="Verdana" panose="020B0604030504040204" pitchFamily="34" charset="0"/>
              </a:rPr>
              <a:t>Fallot</a:t>
            </a:r>
            <a:r>
              <a:rPr lang="it-IT" dirty="0" smtClean="0">
                <a:latin typeface="Verdana" panose="020B0604030504040204" pitchFamily="34" charset="0"/>
              </a:rPr>
              <a:t>)</a:t>
            </a:r>
          </a:p>
          <a:p>
            <a:r>
              <a:rPr lang="it-IT" b="1" u="sng" dirty="0" smtClean="0">
                <a:solidFill>
                  <a:srgbClr val="0000CC"/>
                </a:solidFill>
                <a:latin typeface="Verdana" panose="020B0604030504040204" pitchFamily="34" charset="0"/>
              </a:rPr>
              <a:t>EMOGLOBINE ANOMALE</a:t>
            </a:r>
            <a:r>
              <a:rPr lang="it-IT" u="sng" dirty="0" smtClean="0">
                <a:latin typeface="Verdana" panose="020B0604030504040204" pitchFamily="34" charset="0"/>
              </a:rPr>
              <a:t>: </a:t>
            </a:r>
          </a:p>
          <a:p>
            <a:r>
              <a:rPr lang="it-IT" dirty="0" smtClean="0">
                <a:latin typeface="Verdana" panose="020B0604030504040204" pitchFamily="34" charset="0"/>
              </a:rPr>
              <a:t>Metaemoglobina</a:t>
            </a:r>
          </a:p>
          <a:p>
            <a:r>
              <a:rPr lang="it-IT" dirty="0" err="1" smtClean="0">
                <a:latin typeface="Verdana" panose="020B0604030504040204" pitchFamily="34" charset="0"/>
              </a:rPr>
              <a:t>Solfoemoglobina</a:t>
            </a:r>
            <a:endParaRPr lang="it-IT" dirty="0" smtClean="0">
              <a:latin typeface="Verdana" panose="020B0604030504040204" pitchFamily="34" charset="0"/>
            </a:endParaRPr>
          </a:p>
          <a:p>
            <a:r>
              <a:rPr lang="it-IT" dirty="0" smtClean="0">
                <a:latin typeface="Verdana" panose="020B0604030504040204" pitchFamily="34" charset="0"/>
              </a:rPr>
              <a:t>Carbossiemoglobina </a:t>
            </a:r>
          </a:p>
          <a:p>
            <a:endParaRPr lang="it-IT" dirty="0">
              <a:latin typeface="Verdana" panose="020B0604030504040204" pitchFamily="34" charset="0"/>
            </a:endParaRPr>
          </a:p>
          <a:p>
            <a:endParaRPr lang="it-IT" dirty="0" smtClean="0">
              <a:latin typeface="Verdana" panose="020B0604030504040204" pitchFamily="34" charset="0"/>
            </a:endParaRPr>
          </a:p>
          <a:p>
            <a:pPr algn="ctr"/>
            <a:endParaRPr lang="it-IT" b="1" dirty="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a:p>
            <a:pPr algn="ctr"/>
            <a:r>
              <a:rPr lang="it-IT" b="1" dirty="0" smtClean="0">
                <a:latin typeface="Verdana" panose="020B0604030504040204" pitchFamily="34" charset="0"/>
              </a:rPr>
              <a:t> </a:t>
            </a:r>
          </a:p>
        </p:txBody>
      </p:sp>
      <p:sp>
        <p:nvSpPr>
          <p:cNvPr id="14" name="CasellaDiTesto 13"/>
          <p:cNvSpPr txBox="1"/>
          <p:nvPr/>
        </p:nvSpPr>
        <p:spPr>
          <a:xfrm>
            <a:off x="4535996" y="1412776"/>
            <a:ext cx="4032447" cy="3693319"/>
          </a:xfrm>
          <a:prstGeom prst="rect">
            <a:avLst/>
          </a:prstGeom>
          <a:noFill/>
        </p:spPr>
        <p:txBody>
          <a:bodyPr wrap="square" rtlCol="0">
            <a:spAutoFit/>
          </a:bodyPr>
          <a:lstStyle/>
          <a:p>
            <a:r>
              <a:rPr lang="it-IT" b="1" u="sng" dirty="0" smtClean="0">
                <a:solidFill>
                  <a:srgbClr val="0000CC"/>
                </a:solidFill>
                <a:latin typeface="Verdana" panose="020B0604030504040204" pitchFamily="34" charset="0"/>
              </a:rPr>
              <a:t>RIDUZIONE APPORTO SANGUE ARTERIOSO</a:t>
            </a:r>
            <a:r>
              <a:rPr lang="it-IT" u="sng" dirty="0" smtClean="0">
                <a:latin typeface="Verdana" panose="020B0604030504040204" pitchFamily="34" charset="0"/>
              </a:rPr>
              <a:t>:</a:t>
            </a:r>
            <a:r>
              <a:rPr lang="it-IT" dirty="0" smtClean="0">
                <a:latin typeface="Verdana" panose="020B0604030504040204" pitchFamily="34" charset="0"/>
              </a:rPr>
              <a:t> riduzione gittata, esposizione al freddo, ostruzione arteriosa</a:t>
            </a:r>
          </a:p>
          <a:p>
            <a:r>
              <a:rPr lang="it-IT" b="1" u="sng" dirty="0" smtClean="0">
                <a:solidFill>
                  <a:srgbClr val="0000CC"/>
                </a:solidFill>
                <a:latin typeface="Verdana" panose="020B0604030504040204" pitchFamily="34" charset="0"/>
              </a:rPr>
              <a:t>STASI VENOSA</a:t>
            </a:r>
          </a:p>
          <a:p>
            <a:endParaRPr lang="it-IT" dirty="0" smtClean="0">
              <a:latin typeface="Verdana" panose="020B0604030504040204" pitchFamily="34" charset="0"/>
            </a:endParaRPr>
          </a:p>
          <a:p>
            <a:endParaRPr lang="it-IT" dirty="0">
              <a:latin typeface="Verdana" panose="020B0604030504040204" pitchFamily="34" charset="0"/>
            </a:endParaRPr>
          </a:p>
          <a:p>
            <a:endParaRPr lang="it-IT" dirty="0" smtClean="0">
              <a:latin typeface="Verdana" panose="020B0604030504040204" pitchFamily="34" charset="0"/>
            </a:endParaRPr>
          </a:p>
          <a:p>
            <a:pPr algn="ctr"/>
            <a:endParaRPr lang="it-IT" b="1" dirty="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a:p>
            <a:pPr algn="ctr"/>
            <a:r>
              <a:rPr lang="it-IT" b="1" dirty="0" smtClean="0">
                <a:latin typeface="Verdana" panose="020B0604030504040204" pitchFamily="34" charset="0"/>
              </a:rPr>
              <a:t> </a:t>
            </a:r>
          </a:p>
        </p:txBody>
      </p:sp>
      <p:sp>
        <p:nvSpPr>
          <p:cNvPr id="21" name="CasellaDiTesto 20"/>
          <p:cNvSpPr txBox="1"/>
          <p:nvPr/>
        </p:nvSpPr>
        <p:spPr>
          <a:xfrm>
            <a:off x="251520" y="4715852"/>
            <a:ext cx="8568952" cy="2031325"/>
          </a:xfrm>
          <a:prstGeom prst="rect">
            <a:avLst/>
          </a:prstGeom>
          <a:noFill/>
        </p:spPr>
        <p:txBody>
          <a:bodyPr wrap="square" rtlCol="0">
            <a:spAutoFit/>
          </a:bodyPr>
          <a:lstStyle/>
          <a:p>
            <a:r>
              <a:rPr lang="it-IT" b="1" dirty="0" smtClean="0">
                <a:latin typeface="Verdana" panose="020B0604030504040204" pitchFamily="34" charset="0"/>
              </a:rPr>
              <a:t>Diagnostica differenziale: </a:t>
            </a:r>
          </a:p>
          <a:p>
            <a:r>
              <a:rPr lang="it-IT" b="1" dirty="0" smtClean="0">
                <a:latin typeface="Verdana" panose="020B0604030504040204" pitchFamily="34" charset="0"/>
              </a:rPr>
              <a:t>STORIA DI CARDIO-</a:t>
            </a:r>
            <a:r>
              <a:rPr lang="it-IT" b="1" dirty="0" smtClean="0">
                <a:latin typeface="Verdana" panose="020B0604030504040204" pitchFamily="34" charset="0"/>
              </a:rPr>
              <a:t>PNEUMOPATIA</a:t>
            </a:r>
          </a:p>
          <a:p>
            <a:r>
              <a:rPr lang="it-IT" b="1" dirty="0" smtClean="0">
                <a:latin typeface="Verdana" panose="020B0604030504040204" pitchFamily="34" charset="0"/>
              </a:rPr>
              <a:t>TEMPERATURA CUTE</a:t>
            </a:r>
            <a:endParaRPr lang="it-IT" b="1" dirty="0" smtClean="0">
              <a:latin typeface="Verdana" panose="020B0604030504040204" pitchFamily="34" charset="0"/>
            </a:endParaRPr>
          </a:p>
          <a:p>
            <a:r>
              <a:rPr lang="it-IT" b="1" dirty="0">
                <a:latin typeface="Verdana" panose="020B0604030504040204" pitchFamily="34" charset="0"/>
              </a:rPr>
              <a:t>MANOVRE CHE AUMENTANO FLUSSO </a:t>
            </a:r>
            <a:r>
              <a:rPr lang="it-IT" b="1" dirty="0" smtClean="0">
                <a:latin typeface="Verdana" panose="020B0604030504040204" pitchFamily="34" charset="0"/>
              </a:rPr>
              <a:t>DISTRETTUALE</a:t>
            </a:r>
          </a:p>
          <a:p>
            <a:r>
              <a:rPr lang="it-IT" b="1" dirty="0" smtClean="0">
                <a:latin typeface="Verdana" panose="020B0604030504040204" pitchFamily="34" charset="0"/>
              </a:rPr>
              <a:t>IPPOCRATISMO </a:t>
            </a:r>
            <a:r>
              <a:rPr lang="it-IT" b="1" dirty="0" smtClean="0">
                <a:latin typeface="Verdana" panose="020B0604030504040204" pitchFamily="34" charset="0"/>
              </a:rPr>
              <a:t>DIGITALE</a:t>
            </a:r>
            <a:endParaRPr lang="it-IT" b="1" dirty="0">
              <a:latin typeface="Verdana" panose="020B0604030504040204" pitchFamily="34" charset="0"/>
            </a:endParaRPr>
          </a:p>
          <a:p>
            <a:endParaRPr lang="en-US" b="1" dirty="0">
              <a:latin typeface="Verdana" panose="020B0604030504040204" pitchFamily="34" charset="0"/>
            </a:endParaRPr>
          </a:p>
          <a:p>
            <a:pPr algn="ctr"/>
            <a:endParaRPr lang="en-US" b="1" dirty="0">
              <a:latin typeface="Verdana" panose="020B0604030504040204" pitchFamily="34" charset="0"/>
            </a:endParaRPr>
          </a:p>
        </p:txBody>
      </p:sp>
      <p:pic>
        <p:nvPicPr>
          <p:cNvPr id="10"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4962" y="3356992"/>
            <a:ext cx="2726310" cy="1533549"/>
          </a:xfrm>
        </p:spPr>
      </p:pic>
      <p:pic>
        <p:nvPicPr>
          <p:cNvPr id="12" name="Segnaposto contenut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56992"/>
            <a:ext cx="2722240" cy="1531260"/>
          </a:xfrm>
          <a:prstGeom prst="rect">
            <a:avLst/>
          </a:prstGeom>
        </p:spPr>
      </p:pic>
    </p:spTree>
    <p:extLst>
      <p:ext uri="{BB962C8B-B14F-4D97-AF65-F5344CB8AC3E}">
        <p14:creationId xmlns:p14="http://schemas.microsoft.com/office/powerpoint/2010/main" val="3306524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it-IT" altLang="en-US" sz="4000" b="1" dirty="0" smtClean="0">
                <a:solidFill>
                  <a:srgbClr val="FFFF00"/>
                </a:solidFill>
                <a:latin typeface="Verdana" panose="020B0604030504040204" pitchFamily="34" charset="0"/>
              </a:rPr>
              <a:t>LA CIANOSI</a:t>
            </a:r>
            <a:br>
              <a:rPr lang="it-IT" altLang="en-US" sz="4000" b="1" dirty="0" smtClean="0">
                <a:solidFill>
                  <a:srgbClr val="FFFF00"/>
                </a:solidFill>
                <a:latin typeface="Verdana" panose="020B0604030504040204" pitchFamily="34" charset="0"/>
              </a:rPr>
            </a:br>
            <a:endParaRPr lang="it-IT" altLang="en-US" sz="4000" b="1" dirty="0" smtClean="0">
              <a:solidFill>
                <a:srgbClr val="FFFF00"/>
              </a:solidFill>
              <a:latin typeface="Verdana" panose="020B0604030504040204" pitchFamily="34" charset="0"/>
            </a:endParaRPr>
          </a:p>
        </p:txBody>
      </p:sp>
      <p:sp>
        <p:nvSpPr>
          <p:cNvPr id="12291" name="Rectangle 3"/>
          <p:cNvSpPr>
            <a:spLocks noGrp="1" noChangeArrowheads="1"/>
          </p:cNvSpPr>
          <p:nvPr>
            <p:ph type="body" idx="1"/>
          </p:nvPr>
        </p:nvSpPr>
        <p:spPr/>
        <p:txBody>
          <a:bodyPr/>
          <a:lstStyle/>
          <a:p>
            <a:pPr eaLnBrk="1" hangingPunct="1">
              <a:lnSpc>
                <a:spcPct val="90000"/>
              </a:lnSpc>
              <a:buFontTx/>
              <a:buNone/>
            </a:pPr>
            <a:r>
              <a:rPr lang="it-IT" altLang="en-US" sz="2400" dirty="0" smtClean="0">
                <a:solidFill>
                  <a:schemeClr val="bg1"/>
                </a:solidFill>
              </a:rPr>
              <a:t>	</a:t>
            </a:r>
            <a:r>
              <a:rPr lang="it-IT" altLang="en-US" sz="2400" b="1" dirty="0" smtClean="0">
                <a:solidFill>
                  <a:srgbClr val="FF0000"/>
                </a:solidFill>
                <a:latin typeface="Verdana" panose="020B0604030504040204" pitchFamily="34" charset="0"/>
              </a:rPr>
              <a:t>CIANOSI MISTA</a:t>
            </a:r>
          </a:p>
          <a:p>
            <a:pPr eaLnBrk="1" hangingPunct="1">
              <a:lnSpc>
                <a:spcPct val="90000"/>
              </a:lnSpc>
            </a:pPr>
            <a:r>
              <a:rPr lang="it-IT" altLang="en-US" sz="2400" b="1" dirty="0" smtClean="0">
                <a:solidFill>
                  <a:schemeClr val="bg1"/>
                </a:solidFill>
                <a:latin typeface="Verdana" panose="020B0604030504040204" pitchFamily="34" charset="0"/>
              </a:rPr>
              <a:t>Insufficienza cardiaca congestizia</a:t>
            </a:r>
          </a:p>
          <a:p>
            <a:pPr lvl="1" algn="just" eaLnBrk="1" hangingPunct="1">
              <a:lnSpc>
                <a:spcPct val="90000"/>
              </a:lnSpc>
            </a:pPr>
            <a:r>
              <a:rPr lang="it-IT" altLang="en-US" sz="2000" dirty="0" smtClean="0">
                <a:solidFill>
                  <a:schemeClr val="bg1"/>
                </a:solidFill>
                <a:latin typeface="Verdana" panose="020B0604030504040204" pitchFamily="34" charset="0"/>
              </a:rPr>
              <a:t>COMPONENTE CENTRALE: dovuta alla difettosa ossigenazione del sangue arterioso per la compromissione degli scambi alveolo capillari dovuti all’edema interstiziale</a:t>
            </a:r>
          </a:p>
          <a:p>
            <a:pPr lvl="1" algn="just" eaLnBrk="1" hangingPunct="1">
              <a:lnSpc>
                <a:spcPct val="90000"/>
              </a:lnSpc>
            </a:pPr>
            <a:r>
              <a:rPr lang="it-IT" altLang="en-US" sz="2000" dirty="0" smtClean="0">
                <a:solidFill>
                  <a:schemeClr val="bg1"/>
                </a:solidFill>
                <a:latin typeface="Verdana" panose="020B0604030504040204" pitchFamily="34" charset="0"/>
              </a:rPr>
              <a:t>COMPONENTE PERIFERICA: dovuta alla riduzione della portata cardiaca ed all’ostacolato ritorno venoso</a:t>
            </a:r>
          </a:p>
          <a:p>
            <a:pPr eaLnBrk="1" hangingPunct="1">
              <a:lnSpc>
                <a:spcPct val="90000"/>
              </a:lnSpc>
            </a:pPr>
            <a:r>
              <a:rPr lang="it-IT" altLang="en-US" sz="2400" b="1" dirty="0" smtClean="0">
                <a:solidFill>
                  <a:schemeClr val="bg1"/>
                </a:solidFill>
                <a:latin typeface="Verdana" panose="020B0604030504040204" pitchFamily="34" charset="0"/>
              </a:rPr>
              <a:t>Poliglobulia</a:t>
            </a:r>
          </a:p>
          <a:p>
            <a:pPr lvl="1" algn="just" eaLnBrk="1" hangingPunct="1">
              <a:lnSpc>
                <a:spcPct val="90000"/>
              </a:lnSpc>
            </a:pPr>
            <a:r>
              <a:rPr lang="it-IT" altLang="en-US" sz="2000" dirty="0" smtClean="0">
                <a:solidFill>
                  <a:schemeClr val="bg1"/>
                </a:solidFill>
                <a:latin typeface="Verdana" panose="020B0604030504040204" pitchFamily="34" charset="0"/>
              </a:rPr>
              <a:t>COMPONENTE CENTRALE: è legata all’impossibilità di ossigenare una quantità di </a:t>
            </a:r>
            <a:r>
              <a:rPr lang="it-IT" altLang="en-US" sz="2000" dirty="0" err="1" smtClean="0">
                <a:solidFill>
                  <a:schemeClr val="bg1"/>
                </a:solidFill>
                <a:latin typeface="Verdana" panose="020B0604030504040204" pitchFamily="34" charset="0"/>
              </a:rPr>
              <a:t>Hb</a:t>
            </a:r>
            <a:r>
              <a:rPr lang="it-IT" altLang="en-US" sz="2000" dirty="0" smtClean="0">
                <a:solidFill>
                  <a:schemeClr val="bg1"/>
                </a:solidFill>
                <a:latin typeface="Verdana" panose="020B0604030504040204" pitchFamily="34" charset="0"/>
              </a:rPr>
              <a:t> tropo elevata</a:t>
            </a:r>
          </a:p>
          <a:p>
            <a:pPr lvl="1" algn="just" eaLnBrk="1" hangingPunct="1">
              <a:lnSpc>
                <a:spcPct val="90000"/>
              </a:lnSpc>
            </a:pPr>
            <a:r>
              <a:rPr lang="it-IT" altLang="en-US" sz="2000" dirty="0" smtClean="0">
                <a:solidFill>
                  <a:schemeClr val="bg1"/>
                </a:solidFill>
                <a:latin typeface="Verdana" panose="020B0604030504040204" pitchFamily="34" charset="0"/>
              </a:rPr>
              <a:t>COMPONENTE PERIFERICA: dovuta al rallentamento del circolo per </a:t>
            </a:r>
            <a:r>
              <a:rPr lang="it-IT" altLang="en-US" sz="2000" dirty="0" err="1" smtClean="0">
                <a:solidFill>
                  <a:schemeClr val="bg1"/>
                </a:solidFill>
                <a:latin typeface="Verdana" panose="020B0604030504040204" pitchFamily="34" charset="0"/>
              </a:rPr>
              <a:t>iperviscosità</a:t>
            </a:r>
            <a:r>
              <a:rPr lang="it-IT" altLang="en-US" sz="2000" dirty="0" smtClean="0">
                <a:solidFill>
                  <a:schemeClr val="bg1"/>
                </a:solidFill>
                <a:latin typeface="Verdana" panose="020B0604030504040204" pitchFamily="34" charset="0"/>
              </a:rPr>
              <a:t> ematica</a:t>
            </a:r>
          </a:p>
        </p:txBody>
      </p:sp>
    </p:spTree>
    <p:extLst>
      <p:ext uri="{BB962C8B-B14F-4D97-AF65-F5344CB8AC3E}">
        <p14:creationId xmlns:p14="http://schemas.microsoft.com/office/powerpoint/2010/main" val="1405887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457200"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endParaRPr lang="it-IT" sz="4000" dirty="0" smtClean="0">
              <a:latin typeface="Verdana" panose="020B0604030504040204" pitchFamily="34" charset="0"/>
            </a:endParaRPr>
          </a:p>
          <a:p>
            <a:pPr marL="0" indent="0" algn="ctr">
              <a:buFont typeface="Arial" pitchFamily="34" charset="0"/>
              <a:buNone/>
            </a:pPr>
            <a:r>
              <a:rPr lang="it-IT" sz="4800" b="1" dirty="0" smtClean="0">
                <a:latin typeface="Verdana" panose="020B0604030504040204" pitchFamily="34" charset="0"/>
              </a:rPr>
              <a:t>IPPOCRATISMO DIGITALE </a:t>
            </a:r>
          </a:p>
        </p:txBody>
      </p:sp>
    </p:spTree>
    <p:extLst>
      <p:ext uri="{BB962C8B-B14F-4D97-AF65-F5344CB8AC3E}">
        <p14:creationId xmlns:p14="http://schemas.microsoft.com/office/powerpoint/2010/main" val="11637371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136933"/>
            <a:ext cx="8640960" cy="4524315"/>
          </a:xfrm>
          <a:prstGeom prst="rect">
            <a:avLst/>
          </a:prstGeom>
        </p:spPr>
        <p:txBody>
          <a:bodyPr wrap="square">
            <a:spAutoFit/>
          </a:bodyPr>
          <a:lstStyle/>
          <a:p>
            <a:pPr algn="ctr"/>
            <a:r>
              <a:rPr lang="it-IT" sz="4000" b="1" dirty="0" smtClean="0">
                <a:latin typeface="Verdana" panose="020B0604030504040204" pitchFamily="34" charset="0"/>
              </a:rPr>
              <a:t>DISPNEA </a:t>
            </a:r>
          </a:p>
          <a:p>
            <a:pPr algn="ctr"/>
            <a:r>
              <a:rPr lang="it-IT" sz="4000" b="1" dirty="0" smtClean="0">
                <a:latin typeface="Verdana" panose="020B0604030504040204" pitchFamily="34" charset="0"/>
              </a:rPr>
              <a:t>= </a:t>
            </a:r>
          </a:p>
          <a:p>
            <a:pPr algn="ctr"/>
            <a:r>
              <a:rPr lang="it-IT" sz="4000" b="1" dirty="0" smtClean="0">
                <a:latin typeface="Verdana" panose="020B0604030504040204" pitchFamily="34" charset="0"/>
              </a:rPr>
              <a:t>respirazione difficoltosa</a:t>
            </a:r>
            <a:endParaRPr lang="it-IT" sz="4000" dirty="0" smtClean="0">
              <a:latin typeface="Verdana" panose="020B0604030504040204" pitchFamily="34" charset="0"/>
            </a:endParaRPr>
          </a:p>
          <a:p>
            <a:pPr algn="ctr"/>
            <a:r>
              <a:rPr lang="it-IT" sz="4000" b="1" dirty="0" smtClean="0">
                <a:latin typeface="Verdana" panose="020B0604030504040204" pitchFamily="34" charset="0"/>
              </a:rPr>
              <a:t>o</a:t>
            </a:r>
          </a:p>
          <a:p>
            <a:pPr algn="ctr"/>
            <a:r>
              <a:rPr lang="it-IT" sz="4000" b="1" dirty="0">
                <a:latin typeface="Verdana" panose="020B0604030504040204" pitchFamily="34" charset="0"/>
              </a:rPr>
              <a:t>s</a:t>
            </a:r>
            <a:r>
              <a:rPr lang="it-IT" sz="4000" b="1" dirty="0" smtClean="0">
                <a:latin typeface="Verdana" panose="020B0604030504040204" pitchFamily="34" charset="0"/>
              </a:rPr>
              <a:t>enso penoso di </a:t>
            </a:r>
          </a:p>
          <a:p>
            <a:pPr algn="ctr"/>
            <a:r>
              <a:rPr lang="it-IT" sz="4000" b="1" dirty="0" smtClean="0">
                <a:latin typeface="Verdana" panose="020B0604030504040204" pitchFamily="34" charset="0"/>
              </a:rPr>
              <a:t>FAME d’ARIA</a:t>
            </a:r>
            <a:endParaRPr lang="it-IT" sz="4800" dirty="0">
              <a:latin typeface="Verdana" panose="020B0604030504040204" pitchFamily="34" charset="0"/>
            </a:endParaRPr>
          </a:p>
          <a:p>
            <a:endParaRPr lang="en-US" sz="4800" dirty="0">
              <a:latin typeface="Verdana" panose="020B0604030504040204" pitchFamily="34" charset="0"/>
            </a:endParaRPr>
          </a:p>
        </p:txBody>
      </p:sp>
    </p:spTree>
    <p:extLst>
      <p:ext uri="{BB962C8B-B14F-4D97-AF65-F5344CB8AC3E}">
        <p14:creationId xmlns:p14="http://schemas.microsoft.com/office/powerpoint/2010/main" val="3254691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5"/>
          <p:cNvSpPr txBox="1">
            <a:spLocks/>
          </p:cNvSpPr>
          <p:nvPr/>
        </p:nvSpPr>
        <p:spPr>
          <a:xfrm>
            <a:off x="251520" y="260648"/>
            <a:ext cx="8784976" cy="36949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t-IT" sz="2000" b="1" dirty="0" smtClean="0">
                <a:latin typeface="Verdana" panose="020B0604030504040204" pitchFamily="34" charset="0"/>
              </a:rPr>
              <a:t>Per </a:t>
            </a:r>
            <a:r>
              <a:rPr lang="it-IT" sz="2000" b="1" u="sng" dirty="0" smtClean="0">
                <a:latin typeface="Verdana" panose="020B0604030504040204" pitchFamily="34" charset="0"/>
              </a:rPr>
              <a:t>IPPOCRATISMO DIGITALE</a:t>
            </a:r>
            <a:r>
              <a:rPr lang="it-IT" sz="2000" b="1" dirty="0" smtClean="0">
                <a:latin typeface="Verdana" panose="020B0604030504040204" pitchFamily="34" charset="0"/>
              </a:rPr>
              <a:t> o «dita a bacchetta di tamburo» si intende l’espansione selettiva a lente convessa o «a vetrino di orologio» delle falangi distali delle dita delle mani e dei piedi.</a:t>
            </a:r>
            <a:endParaRPr lang="it-IT" sz="2000" dirty="0" smtClean="0">
              <a:latin typeface="Verdana" panose="020B0604030504040204" pitchFamily="34" charset="0"/>
            </a:endParaRPr>
          </a:p>
          <a:p>
            <a:pPr marL="0" indent="0" algn="just">
              <a:buNone/>
            </a:pPr>
            <a:r>
              <a:rPr lang="it-IT" sz="2000" b="1" dirty="0" smtClean="0">
                <a:latin typeface="Verdana" panose="020B0604030504040204" pitchFamily="34" charset="0"/>
              </a:rPr>
              <a:t> </a:t>
            </a:r>
          </a:p>
        </p:txBody>
      </p:sp>
      <p:pic>
        <p:nvPicPr>
          <p:cNvPr id="5" name="Segnaposto contenuto 3"/>
          <p:cNvPicPr>
            <a:picLocks noChangeAspect="1"/>
          </p:cNvPicPr>
          <p:nvPr/>
        </p:nvPicPr>
        <p:blipFill rotWithShape="1">
          <a:blip r:embed="rId2" cstate="print">
            <a:extLst>
              <a:ext uri="{28A0092B-C50C-407E-A947-70E740481C1C}">
                <a14:useLocalDpi xmlns:a14="http://schemas.microsoft.com/office/drawing/2010/main" val="0"/>
              </a:ext>
            </a:extLst>
          </a:blip>
          <a:srcRect b="33567"/>
          <a:stretch/>
        </p:blipFill>
        <p:spPr>
          <a:xfrm>
            <a:off x="467544" y="1926529"/>
            <a:ext cx="2664296" cy="1937235"/>
          </a:xfrm>
          <a:prstGeom prst="rect">
            <a:avLst/>
          </a:prstGeom>
        </p:spPr>
      </p:pic>
      <p:pic>
        <p:nvPicPr>
          <p:cNvPr id="6" name="Segnaposto contenuto 3"/>
          <p:cNvPicPr>
            <a:picLocks noChangeAspect="1"/>
          </p:cNvPicPr>
          <p:nvPr/>
        </p:nvPicPr>
        <p:blipFill rotWithShape="1">
          <a:blip r:embed="rId3" cstate="print">
            <a:extLst>
              <a:ext uri="{28A0092B-C50C-407E-A947-70E740481C1C}">
                <a14:useLocalDpi xmlns:a14="http://schemas.microsoft.com/office/drawing/2010/main" val="0"/>
              </a:ext>
            </a:extLst>
          </a:blip>
          <a:srcRect r="10487" b="37341"/>
          <a:stretch/>
        </p:blipFill>
        <p:spPr>
          <a:xfrm>
            <a:off x="3163686" y="1926529"/>
            <a:ext cx="2853576" cy="1946932"/>
          </a:xfrm>
          <a:prstGeom prst="rect">
            <a:avLst/>
          </a:prstGeom>
        </p:spPr>
      </p:pic>
      <p:pic>
        <p:nvPicPr>
          <p:cNvPr id="7" name="Segnaposto contenuto 3"/>
          <p:cNvPicPr>
            <a:picLocks noChangeAspect="1"/>
          </p:cNvPicPr>
          <p:nvPr/>
        </p:nvPicPr>
        <p:blipFill rotWithShape="1">
          <a:blip r:embed="rId4" cstate="print">
            <a:extLst>
              <a:ext uri="{28A0092B-C50C-407E-A947-70E740481C1C}">
                <a14:useLocalDpi xmlns:a14="http://schemas.microsoft.com/office/drawing/2010/main" val="0"/>
              </a:ext>
            </a:extLst>
          </a:blip>
          <a:srcRect b="30043"/>
          <a:stretch/>
        </p:blipFill>
        <p:spPr>
          <a:xfrm>
            <a:off x="899592" y="4184106"/>
            <a:ext cx="7401351" cy="1981198"/>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2255167"/>
            <a:ext cx="2718669" cy="127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51520" y="6237312"/>
            <a:ext cx="4824536" cy="369332"/>
          </a:xfrm>
          <a:prstGeom prst="rect">
            <a:avLst/>
          </a:prstGeom>
          <a:noFill/>
        </p:spPr>
        <p:txBody>
          <a:bodyPr wrap="square" rtlCol="0">
            <a:spAutoFit/>
          </a:bodyPr>
          <a:lstStyle/>
          <a:p>
            <a:r>
              <a:rPr lang="it-IT" b="1" dirty="0" err="1" smtClean="0"/>
              <a:t>Does</a:t>
            </a:r>
            <a:r>
              <a:rPr lang="it-IT" b="1" dirty="0" smtClean="0"/>
              <a:t> </a:t>
            </a:r>
            <a:r>
              <a:rPr lang="it-IT" b="1" dirty="0" err="1" smtClean="0"/>
              <a:t>this</a:t>
            </a:r>
            <a:r>
              <a:rPr lang="it-IT" b="1" dirty="0" smtClean="0"/>
              <a:t> </a:t>
            </a:r>
            <a:r>
              <a:rPr lang="it-IT" b="1" dirty="0" err="1" smtClean="0"/>
              <a:t>patient</a:t>
            </a:r>
            <a:r>
              <a:rPr lang="it-IT" b="1" dirty="0" smtClean="0"/>
              <a:t> </a:t>
            </a:r>
            <a:r>
              <a:rPr lang="it-IT" b="1" dirty="0" err="1" smtClean="0"/>
              <a:t>have</a:t>
            </a:r>
            <a:r>
              <a:rPr lang="it-IT" b="1" dirty="0" smtClean="0"/>
              <a:t> </a:t>
            </a:r>
            <a:r>
              <a:rPr lang="it-IT" b="1" dirty="0" err="1" smtClean="0"/>
              <a:t>clubbing</a:t>
            </a:r>
            <a:r>
              <a:rPr lang="it-IT" b="1" dirty="0" smtClean="0"/>
              <a:t>? JAMA 2001 </a:t>
            </a:r>
            <a:endParaRPr lang="en-US" b="1" dirty="0"/>
          </a:p>
        </p:txBody>
      </p:sp>
    </p:spTree>
    <p:extLst>
      <p:ext uri="{BB962C8B-B14F-4D97-AF65-F5344CB8AC3E}">
        <p14:creationId xmlns:p14="http://schemas.microsoft.com/office/powerpoint/2010/main" val="4114841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5"/>
          <p:cNvSpPr txBox="1">
            <a:spLocks/>
          </p:cNvSpPr>
          <p:nvPr/>
        </p:nvSpPr>
        <p:spPr>
          <a:xfrm>
            <a:off x="251520" y="260648"/>
            <a:ext cx="8784976" cy="63367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buNone/>
            </a:pPr>
            <a:r>
              <a:rPr lang="en-US" sz="1800" b="1" dirty="0" smtClean="0">
                <a:latin typeface="Verdana" panose="020B0604030504040204" pitchFamily="34" charset="0"/>
              </a:rPr>
              <a:t>IPPOCRATISMO DIGITALE </a:t>
            </a:r>
            <a:r>
              <a:rPr lang="en-US" sz="1800" b="1" dirty="0" err="1" smtClean="0">
                <a:latin typeface="Verdana" panose="020B0604030504040204" pitchFamily="34" charset="0"/>
              </a:rPr>
              <a:t>può</a:t>
            </a:r>
            <a:r>
              <a:rPr lang="en-US" sz="1800" b="1" dirty="0" smtClean="0">
                <a:latin typeface="Verdana" panose="020B0604030504040204" pitchFamily="34" charset="0"/>
              </a:rPr>
              <a:t> </a:t>
            </a:r>
            <a:r>
              <a:rPr lang="en-US" sz="1800" b="1" dirty="0" err="1" smtClean="0">
                <a:latin typeface="Verdana" panose="020B0604030504040204" pitchFamily="34" charset="0"/>
              </a:rPr>
              <a:t>essere</a:t>
            </a:r>
            <a:r>
              <a:rPr lang="en-US" sz="1800" b="1" dirty="0" smtClean="0">
                <a:latin typeface="Verdana" panose="020B0604030504040204" pitchFamily="34" charset="0"/>
              </a:rPr>
              <a:t> </a:t>
            </a:r>
            <a:r>
              <a:rPr lang="en-US" sz="1800" b="1" dirty="0" err="1" smtClean="0">
                <a:latin typeface="Verdana" panose="020B0604030504040204" pitchFamily="34" charset="0"/>
              </a:rPr>
              <a:t>isolato</a:t>
            </a:r>
            <a:r>
              <a:rPr lang="en-US" sz="1800" b="1" dirty="0" smtClean="0">
                <a:latin typeface="Verdana" panose="020B0604030504040204" pitchFamily="34" charset="0"/>
              </a:rPr>
              <a:t> e/o parte di </a:t>
            </a:r>
            <a:r>
              <a:rPr lang="en-US" sz="1800" b="1" dirty="0" err="1" smtClean="0">
                <a:latin typeface="Verdana" panose="020B0604030504040204" pitchFamily="34" charset="0"/>
              </a:rPr>
              <a:t>una</a:t>
            </a:r>
            <a:r>
              <a:rPr lang="en-US" sz="1800" b="1" dirty="0" smtClean="0">
                <a:latin typeface="Verdana" panose="020B0604030504040204" pitchFamily="34" charset="0"/>
              </a:rPr>
              <a:t> </a:t>
            </a:r>
            <a:r>
              <a:rPr lang="en-US" sz="1800" b="1" dirty="0" err="1" smtClean="0">
                <a:latin typeface="Verdana" panose="020B0604030504040204" pitchFamily="34" charset="0"/>
              </a:rPr>
              <a:t>sindrome</a:t>
            </a:r>
            <a:r>
              <a:rPr lang="en-US" sz="1800" b="1" dirty="0" smtClean="0">
                <a:latin typeface="Verdana" panose="020B0604030504040204" pitchFamily="34" charset="0"/>
              </a:rPr>
              <a:t> (HOA - HYPERTROPHIC OSTEOARTROPATHY </a:t>
            </a:r>
            <a:r>
              <a:rPr lang="en-US" sz="1800" b="1" dirty="0" err="1" smtClean="0">
                <a:latin typeface="Verdana" panose="020B0604030504040204" pitchFamily="34" charset="0"/>
              </a:rPr>
              <a:t>anche</a:t>
            </a:r>
            <a:r>
              <a:rPr lang="en-US" sz="1800" b="1" dirty="0" smtClean="0">
                <a:latin typeface="Verdana" panose="020B0604030504040204" pitchFamily="34" charset="0"/>
              </a:rPr>
              <a:t> </a:t>
            </a:r>
            <a:r>
              <a:rPr lang="en-US" sz="1800" b="1" dirty="0" err="1" smtClean="0">
                <a:latin typeface="Verdana" panose="020B0604030504040204" pitchFamily="34" charset="0"/>
              </a:rPr>
              <a:t>detta</a:t>
            </a:r>
            <a:r>
              <a:rPr lang="en-US" sz="1800" b="1" dirty="0" smtClean="0">
                <a:latin typeface="Verdana" panose="020B0604030504040204" pitchFamily="34" charset="0"/>
              </a:rPr>
              <a:t> </a:t>
            </a:r>
            <a:r>
              <a:rPr lang="en-US" sz="1800" b="1" dirty="0" err="1" smtClean="0">
                <a:latin typeface="Verdana" panose="020B0604030504040204" pitchFamily="34" charset="0"/>
              </a:rPr>
              <a:t>pachidermoperiostite</a:t>
            </a:r>
            <a:r>
              <a:rPr lang="en-US" sz="1800" b="1" dirty="0" smtClean="0">
                <a:latin typeface="Verdana" panose="020B0604030504040204" pitchFamily="34" charset="0"/>
              </a:rPr>
              <a:t> o </a:t>
            </a:r>
            <a:r>
              <a:rPr lang="en-US" sz="1800" b="1" i="1" dirty="0" err="1" smtClean="0">
                <a:solidFill>
                  <a:srgbClr val="00B0F0"/>
                </a:solidFill>
                <a:effectLst>
                  <a:outerShdw blurRad="38100" dist="38100" dir="2700000" algn="tl">
                    <a:srgbClr val="000000">
                      <a:alpha val="43137"/>
                    </a:srgbClr>
                  </a:outerShdw>
                </a:effectLst>
                <a:latin typeface="Verdana" panose="020B0604030504040204" pitchFamily="34" charset="0"/>
              </a:rPr>
              <a:t>Sindrome</a:t>
            </a:r>
            <a:r>
              <a:rPr lang="en-US" sz="1800" b="1" i="1" dirty="0" smtClean="0">
                <a:solidFill>
                  <a:srgbClr val="00B0F0"/>
                </a:solidFill>
                <a:effectLst>
                  <a:outerShdw blurRad="38100" dist="38100" dir="2700000" algn="tl">
                    <a:srgbClr val="000000">
                      <a:alpha val="43137"/>
                    </a:srgbClr>
                  </a:outerShdw>
                </a:effectLst>
                <a:latin typeface="Verdana" panose="020B0604030504040204" pitchFamily="34" charset="0"/>
              </a:rPr>
              <a:t> di Pierre-Marie-Bamberger</a:t>
            </a:r>
            <a:r>
              <a:rPr lang="en-US" sz="1800" b="1" dirty="0" smtClean="0">
                <a:latin typeface="Verdana" panose="020B0604030504040204" pitchFamily="34" charset="0"/>
              </a:rPr>
              <a:t>) in cui </a:t>
            </a:r>
            <a:r>
              <a:rPr lang="en-US" sz="1800" b="1" dirty="0" err="1" smtClean="0">
                <a:latin typeface="Verdana" panose="020B0604030504040204" pitchFamily="34" charset="0"/>
              </a:rPr>
              <a:t>coesistono</a:t>
            </a:r>
            <a:r>
              <a:rPr lang="en-US" sz="1800" b="1" dirty="0" smtClean="0">
                <a:latin typeface="Verdana" panose="020B0604030504040204" pitchFamily="34" charset="0"/>
              </a:rPr>
              <a:t> </a:t>
            </a:r>
            <a:r>
              <a:rPr lang="en-US" sz="1800" b="1" dirty="0" err="1" smtClean="0">
                <a:latin typeface="Verdana" panose="020B0604030504040204" pitchFamily="34" charset="0"/>
              </a:rPr>
              <a:t>artralgie</a:t>
            </a:r>
            <a:r>
              <a:rPr lang="en-US" sz="1800" b="1" dirty="0" smtClean="0">
                <a:latin typeface="Verdana" panose="020B0604030504040204" pitchFamily="34" charset="0"/>
              </a:rPr>
              <a:t>, </a:t>
            </a:r>
            <a:r>
              <a:rPr lang="en-US" sz="1800" b="1" dirty="0" err="1" smtClean="0">
                <a:latin typeface="Verdana" panose="020B0604030504040204" pitchFamily="34" charset="0"/>
              </a:rPr>
              <a:t>versamenti</a:t>
            </a:r>
            <a:r>
              <a:rPr lang="en-US" sz="1800" b="1" dirty="0" smtClean="0">
                <a:latin typeface="Verdana" panose="020B0604030504040204" pitchFamily="34" charset="0"/>
              </a:rPr>
              <a:t> </a:t>
            </a:r>
            <a:r>
              <a:rPr lang="en-US" sz="1800" b="1" dirty="0" err="1" smtClean="0">
                <a:latin typeface="Verdana" panose="020B0604030504040204" pitchFamily="34" charset="0"/>
              </a:rPr>
              <a:t>articolari</a:t>
            </a:r>
            <a:r>
              <a:rPr lang="en-US" sz="1800" b="1" dirty="0" smtClean="0">
                <a:latin typeface="Verdana" panose="020B0604030504040204" pitchFamily="34" charset="0"/>
              </a:rPr>
              <a:t>, e </a:t>
            </a:r>
            <a:r>
              <a:rPr lang="en-US" sz="1800" b="1" dirty="0" err="1" smtClean="0">
                <a:latin typeface="Verdana" panose="020B0604030504040204" pitchFamily="34" charset="0"/>
              </a:rPr>
              <a:t>periostosi</a:t>
            </a:r>
            <a:r>
              <a:rPr lang="en-US" sz="1800" b="1" dirty="0" smtClean="0">
                <a:latin typeface="Verdana" panose="020B0604030504040204" pitchFamily="34" charset="0"/>
              </a:rPr>
              <a:t> </a:t>
            </a:r>
            <a:r>
              <a:rPr lang="en-US" sz="1800" b="1" dirty="0" err="1" smtClean="0">
                <a:latin typeface="Verdana" panose="020B0604030504040204" pitchFamily="34" charset="0"/>
              </a:rPr>
              <a:t>delle</a:t>
            </a:r>
            <a:r>
              <a:rPr lang="en-US" sz="1800" b="1" dirty="0" smtClean="0">
                <a:latin typeface="Verdana" panose="020B0604030504040204" pitchFamily="34" charset="0"/>
              </a:rPr>
              <a:t> </a:t>
            </a:r>
            <a:r>
              <a:rPr lang="en-US" sz="1800" b="1" dirty="0" err="1" smtClean="0">
                <a:latin typeface="Verdana" panose="020B0604030504040204" pitchFamily="34" charset="0"/>
              </a:rPr>
              <a:t>ossa</a:t>
            </a:r>
            <a:r>
              <a:rPr lang="en-US" sz="1800" b="1" dirty="0" smtClean="0">
                <a:latin typeface="Verdana" panose="020B0604030504040204" pitchFamily="34" charset="0"/>
              </a:rPr>
              <a:t> </a:t>
            </a:r>
            <a:r>
              <a:rPr lang="en-US" sz="1800" b="1" dirty="0" err="1" smtClean="0">
                <a:latin typeface="Verdana" panose="020B0604030504040204" pitchFamily="34" charset="0"/>
              </a:rPr>
              <a:t>lunghe</a:t>
            </a:r>
            <a:r>
              <a:rPr lang="en-US" sz="1800" b="1" dirty="0" smtClean="0">
                <a:latin typeface="Verdana" panose="020B0604030504040204" pitchFamily="34" charset="0"/>
              </a:rPr>
              <a:t>.</a:t>
            </a:r>
          </a:p>
          <a:p>
            <a:pPr marL="0" indent="0" algn="just">
              <a:lnSpc>
                <a:spcPct val="110000"/>
              </a:lnSpc>
              <a:buNone/>
            </a:pPr>
            <a:endParaRPr lang="it-IT" sz="1800" b="1" dirty="0" smtClean="0">
              <a:latin typeface="Verdana" panose="020B0604030504040204" pitchFamily="34" charset="0"/>
            </a:endParaRPr>
          </a:p>
          <a:p>
            <a:pPr marL="0" indent="0" algn="just">
              <a:lnSpc>
                <a:spcPct val="110000"/>
              </a:lnSpc>
              <a:buNone/>
            </a:pPr>
            <a:r>
              <a:rPr lang="it-IT" sz="1800" b="1" u="sng" dirty="0" smtClean="0">
                <a:latin typeface="Verdana" panose="020B0604030504040204" pitchFamily="34" charset="0"/>
              </a:rPr>
              <a:t>CAUSE</a:t>
            </a:r>
            <a:r>
              <a:rPr lang="it-IT" sz="1800" b="1" dirty="0" smtClean="0">
                <a:latin typeface="Verdana" panose="020B0604030504040204" pitchFamily="34" charset="0"/>
              </a:rPr>
              <a:t>:</a:t>
            </a:r>
          </a:p>
          <a:p>
            <a:pPr marL="457200" indent="-457200" algn="just">
              <a:lnSpc>
                <a:spcPct val="110000"/>
              </a:lnSpc>
              <a:buFont typeface="+mj-lt"/>
              <a:buAutoNum type="arabicPeriod"/>
            </a:pPr>
            <a:r>
              <a:rPr lang="it-IT" sz="1800" b="1" dirty="0" smtClean="0">
                <a:latin typeface="Verdana" panose="020B0604030504040204" pitchFamily="34" charset="0"/>
              </a:rPr>
              <a:t>NEOPLASIE (polmonari ma non solo)</a:t>
            </a:r>
          </a:p>
          <a:p>
            <a:pPr marL="457200" indent="-457200" algn="just">
              <a:lnSpc>
                <a:spcPct val="110000"/>
              </a:lnSpc>
              <a:buFont typeface="+mj-lt"/>
              <a:buAutoNum type="arabicPeriod"/>
            </a:pPr>
            <a:r>
              <a:rPr lang="it-IT" sz="1800" b="1" dirty="0" smtClean="0">
                <a:latin typeface="Verdana" panose="020B0604030504040204" pitchFamily="34" charset="0"/>
              </a:rPr>
              <a:t>INFIAMMAZIONE CRONICHE </a:t>
            </a:r>
            <a:r>
              <a:rPr lang="it-IT" sz="1800" b="1" dirty="0">
                <a:latin typeface="Verdana" panose="020B0604030504040204" pitchFamily="34" charset="0"/>
              </a:rPr>
              <a:t>(polmonari </a:t>
            </a:r>
            <a:r>
              <a:rPr lang="it-IT" sz="1800" b="1" dirty="0" smtClean="0">
                <a:latin typeface="Verdana" panose="020B0604030504040204" pitchFamily="34" charset="0"/>
              </a:rPr>
              <a:t>bronchiectasie, ascessi polmonari, empiemi, TBC, ma non solo endocardite infettiva, malattia infiammatoria cronica intestinale, cirrosi epatica)</a:t>
            </a:r>
          </a:p>
          <a:p>
            <a:pPr marL="457200" indent="-457200" algn="just">
              <a:lnSpc>
                <a:spcPct val="110000"/>
              </a:lnSpc>
              <a:buFont typeface="+mj-lt"/>
              <a:buAutoNum type="arabicPeriod"/>
            </a:pPr>
            <a:r>
              <a:rPr lang="it-IT" sz="1800" b="1" dirty="0" smtClean="0">
                <a:latin typeface="Verdana" panose="020B0604030504040204" pitchFamily="34" charset="0"/>
              </a:rPr>
              <a:t>CARDIOPATIE CIANOGENE</a:t>
            </a:r>
          </a:p>
          <a:p>
            <a:pPr marL="457200" indent="-457200" algn="just">
              <a:lnSpc>
                <a:spcPct val="110000"/>
              </a:lnSpc>
              <a:buFont typeface="+mj-lt"/>
              <a:buAutoNum type="arabicPeriod"/>
            </a:pPr>
            <a:r>
              <a:rPr lang="it-IT" sz="1800" b="1" dirty="0" smtClean="0">
                <a:latin typeface="Verdana" panose="020B0604030504040204" pitchFamily="34" charset="0"/>
              </a:rPr>
              <a:t>PRIMITIVA</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365104"/>
            <a:ext cx="3238526" cy="214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448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learningradiology.com/caseofweek/caseoftheweekpix2010%20401-/cow429-1ar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111671"/>
            <a:ext cx="3269445" cy="490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1315"/>
            <a:ext cx="2041819" cy="6830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Line 4"/>
          <p:cNvSpPr>
            <a:spLocks noChangeShapeType="1"/>
          </p:cNvSpPr>
          <p:nvPr/>
        </p:nvSpPr>
        <p:spPr bwMode="auto">
          <a:xfrm flipV="1">
            <a:off x="1334881" y="5680336"/>
            <a:ext cx="257175" cy="192088"/>
          </a:xfrm>
          <a:prstGeom prst="line">
            <a:avLst/>
          </a:prstGeom>
          <a:noFill/>
          <a:ln w="36068">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CasellaDiTesto 4"/>
          <p:cNvSpPr txBox="1"/>
          <p:nvPr/>
        </p:nvSpPr>
        <p:spPr>
          <a:xfrm>
            <a:off x="2483767" y="260648"/>
            <a:ext cx="5861733" cy="646331"/>
          </a:xfrm>
          <a:prstGeom prst="rect">
            <a:avLst/>
          </a:prstGeom>
          <a:noFill/>
        </p:spPr>
        <p:txBody>
          <a:bodyPr wrap="square" rtlCol="0">
            <a:spAutoFit/>
          </a:bodyPr>
          <a:lstStyle/>
          <a:p>
            <a:pPr algn="r"/>
            <a:r>
              <a:rPr lang="it-IT" dirty="0" smtClean="0"/>
              <a:t>Sindrome di </a:t>
            </a:r>
            <a:r>
              <a:rPr lang="it-IT" dirty="0" err="1" smtClean="0"/>
              <a:t>Pierre-Marie-Bamberger</a:t>
            </a:r>
            <a:endParaRPr lang="it-IT" dirty="0" smtClean="0"/>
          </a:p>
          <a:p>
            <a:pPr algn="r"/>
            <a:r>
              <a:rPr lang="it-IT" dirty="0" smtClean="0"/>
              <a:t>alla scintigrafia ossea si ha il segno del «</a:t>
            </a:r>
            <a:r>
              <a:rPr lang="it-IT" b="1" dirty="0" smtClean="0"/>
              <a:t>binario del tram</a:t>
            </a:r>
            <a:r>
              <a:rPr lang="it-IT" dirty="0" smtClean="0"/>
              <a:t>»</a:t>
            </a:r>
            <a:endParaRPr lang="en-US" dirty="0"/>
          </a:p>
        </p:txBody>
      </p:sp>
    </p:spTree>
    <p:extLst>
      <p:ext uri="{BB962C8B-B14F-4D97-AF65-F5344CB8AC3E}">
        <p14:creationId xmlns:p14="http://schemas.microsoft.com/office/powerpoint/2010/main" val="32098747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88640"/>
            <a:ext cx="5771356" cy="647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836712"/>
            <a:ext cx="3672408" cy="195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1 4"/>
          <p:cNvCxnSpPr/>
          <p:nvPr/>
        </p:nvCxnSpPr>
        <p:spPr>
          <a:xfrm>
            <a:off x="6444208" y="2276872"/>
            <a:ext cx="1368152" cy="0"/>
          </a:xfrm>
          <a:prstGeom prst="line">
            <a:avLst/>
          </a:prstGeom>
          <a:ln w="25400">
            <a:solidFill>
              <a:srgbClr val="FF0066"/>
            </a:solidFill>
          </a:ln>
        </p:spPr>
        <p:style>
          <a:lnRef idx="1">
            <a:schemeClr val="accent1"/>
          </a:lnRef>
          <a:fillRef idx="0">
            <a:schemeClr val="accent1"/>
          </a:fillRef>
          <a:effectRef idx="0">
            <a:schemeClr val="accent1"/>
          </a:effectRef>
          <a:fontRef idx="minor">
            <a:schemeClr val="tx1"/>
          </a:fontRef>
        </p:style>
      </p:cxnSp>
      <p:pic>
        <p:nvPicPr>
          <p:cNvPr id="4103" name="Picture 7" descr="File:Heart Cross Section with Patent Ductus Ateriosus-IT.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169" y="3427100"/>
            <a:ext cx="3811025" cy="26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253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484784"/>
            <a:ext cx="8640960" cy="4154984"/>
          </a:xfrm>
          <a:prstGeom prst="rect">
            <a:avLst/>
          </a:prstGeom>
        </p:spPr>
        <p:txBody>
          <a:bodyPr wrap="square">
            <a:spAutoFit/>
          </a:bodyPr>
          <a:lstStyle/>
          <a:p>
            <a:pPr algn="ctr"/>
            <a:r>
              <a:rPr lang="it-IT" sz="3600" b="1" dirty="0" err="1" smtClean="0">
                <a:latin typeface="Verdana" panose="020B0604030504040204" pitchFamily="34" charset="0"/>
              </a:rPr>
              <a:t>Dyspnea</a:t>
            </a:r>
            <a:r>
              <a:rPr lang="it-IT" sz="3600" b="1" dirty="0" smtClean="0">
                <a:latin typeface="Verdana" panose="020B0604030504040204" pitchFamily="34" charset="0"/>
              </a:rPr>
              <a:t> </a:t>
            </a:r>
            <a:r>
              <a:rPr lang="it-IT" sz="3600" b="1" dirty="0" err="1" smtClean="0">
                <a:latin typeface="Verdana" panose="020B0604030504040204" pitchFamily="34" charset="0"/>
              </a:rPr>
              <a:t>most</a:t>
            </a:r>
            <a:r>
              <a:rPr lang="it-IT" sz="3600" b="1" dirty="0" smtClean="0">
                <a:latin typeface="Verdana" panose="020B0604030504040204" pitchFamily="34" charset="0"/>
              </a:rPr>
              <a:t> </a:t>
            </a:r>
            <a:r>
              <a:rPr lang="it-IT" sz="3600" b="1" dirty="0" err="1" smtClean="0">
                <a:latin typeface="Verdana" panose="020B0604030504040204" pitchFamily="34" charset="0"/>
              </a:rPr>
              <a:t>often</a:t>
            </a:r>
            <a:r>
              <a:rPr lang="it-IT" sz="3600" b="1" dirty="0" smtClean="0">
                <a:latin typeface="Verdana" panose="020B0604030504040204" pitchFamily="34" charset="0"/>
              </a:rPr>
              <a:t> </a:t>
            </a:r>
            <a:r>
              <a:rPr lang="it-IT" sz="3600" b="1" dirty="0" err="1" smtClean="0">
                <a:latin typeface="Verdana" panose="020B0604030504040204" pitchFamily="34" charset="0"/>
              </a:rPr>
              <a:t>has</a:t>
            </a:r>
            <a:r>
              <a:rPr lang="it-IT" sz="3600" b="1" dirty="0" smtClean="0">
                <a:latin typeface="Verdana" panose="020B0604030504040204" pitchFamily="34" charset="0"/>
              </a:rPr>
              <a:t> a </a:t>
            </a:r>
            <a:r>
              <a:rPr lang="it-IT" sz="3600" b="1" dirty="0" err="1" smtClean="0">
                <a:solidFill>
                  <a:srgbClr val="FF0066"/>
                </a:solidFill>
                <a:latin typeface="Verdana" panose="020B0604030504040204" pitchFamily="34" charset="0"/>
              </a:rPr>
              <a:t>cardiac</a:t>
            </a:r>
            <a:r>
              <a:rPr lang="it-IT" sz="3600" b="1" dirty="0" smtClean="0">
                <a:latin typeface="Verdana" panose="020B0604030504040204" pitchFamily="34" charset="0"/>
              </a:rPr>
              <a:t> or </a:t>
            </a:r>
            <a:r>
              <a:rPr lang="it-IT" sz="3600" b="1" dirty="0" err="1" smtClean="0">
                <a:solidFill>
                  <a:srgbClr val="0000CC"/>
                </a:solidFill>
                <a:latin typeface="Verdana" panose="020B0604030504040204" pitchFamily="34" charset="0"/>
              </a:rPr>
              <a:t>pulmonary</a:t>
            </a:r>
            <a:r>
              <a:rPr lang="it-IT" sz="3600" b="1" dirty="0" smtClean="0">
                <a:latin typeface="Verdana" panose="020B0604030504040204" pitchFamily="34" charset="0"/>
              </a:rPr>
              <a:t> </a:t>
            </a:r>
            <a:r>
              <a:rPr lang="it-IT" sz="3600" b="1" dirty="0" err="1" smtClean="0">
                <a:latin typeface="Verdana" panose="020B0604030504040204" pitchFamily="34" charset="0"/>
              </a:rPr>
              <a:t>etiology</a:t>
            </a:r>
            <a:r>
              <a:rPr lang="it-IT" sz="3600" b="1" dirty="0" smtClean="0">
                <a:latin typeface="Verdana" panose="020B0604030504040204" pitchFamily="34" charset="0"/>
              </a:rPr>
              <a:t>, </a:t>
            </a:r>
            <a:r>
              <a:rPr lang="it-IT" sz="3600" b="1" dirty="0" err="1" smtClean="0">
                <a:latin typeface="Verdana" panose="020B0604030504040204" pitchFamily="34" charset="0"/>
              </a:rPr>
              <a:t>although</a:t>
            </a:r>
            <a:r>
              <a:rPr lang="it-IT" sz="3600" b="1" dirty="0" smtClean="0">
                <a:latin typeface="Verdana" panose="020B0604030504040204" pitchFamily="34" charset="0"/>
              </a:rPr>
              <a:t> </a:t>
            </a:r>
            <a:r>
              <a:rPr lang="it-IT" sz="3600" b="1" dirty="0" err="1" smtClean="0">
                <a:latin typeface="Verdana" panose="020B0604030504040204" pitchFamily="34" charset="0"/>
              </a:rPr>
              <a:t>occasionally</a:t>
            </a:r>
            <a:r>
              <a:rPr lang="it-IT" sz="3600" b="1" dirty="0" smtClean="0">
                <a:latin typeface="Verdana" panose="020B0604030504040204" pitchFamily="34" charset="0"/>
              </a:rPr>
              <a:t> </a:t>
            </a:r>
            <a:r>
              <a:rPr lang="it-IT" sz="3600" b="1" dirty="0" err="1" smtClean="0">
                <a:latin typeface="Verdana" panose="020B0604030504040204" pitchFamily="34" charset="0"/>
              </a:rPr>
              <a:t>other</a:t>
            </a:r>
            <a:r>
              <a:rPr lang="it-IT" sz="3600" b="1" dirty="0" smtClean="0">
                <a:latin typeface="Verdana" panose="020B0604030504040204" pitchFamily="34" charset="0"/>
              </a:rPr>
              <a:t> </a:t>
            </a:r>
            <a:r>
              <a:rPr lang="it-IT" sz="3600" b="1" dirty="0" err="1" smtClean="0">
                <a:latin typeface="Verdana" panose="020B0604030504040204" pitchFamily="34" charset="0"/>
              </a:rPr>
              <a:t>causes</a:t>
            </a:r>
            <a:r>
              <a:rPr lang="it-IT" sz="3600" b="1" dirty="0" smtClean="0">
                <a:latin typeface="Verdana" panose="020B0604030504040204" pitchFamily="34" charset="0"/>
              </a:rPr>
              <a:t>, </a:t>
            </a:r>
            <a:r>
              <a:rPr lang="it-IT" sz="3600" b="1" dirty="0" err="1" smtClean="0">
                <a:latin typeface="Verdana" panose="020B0604030504040204" pitchFamily="34" charset="0"/>
              </a:rPr>
              <a:t>such</a:t>
            </a:r>
            <a:r>
              <a:rPr lang="it-IT" sz="3600" b="1" dirty="0" smtClean="0">
                <a:latin typeface="Verdana" panose="020B0604030504040204" pitchFamily="34" charset="0"/>
              </a:rPr>
              <a:t> </a:t>
            </a:r>
            <a:r>
              <a:rPr lang="it-IT" sz="3600" b="1" dirty="0" err="1" smtClean="0">
                <a:latin typeface="Verdana" panose="020B0604030504040204" pitchFamily="34" charset="0"/>
              </a:rPr>
              <a:t>as</a:t>
            </a:r>
            <a:r>
              <a:rPr lang="it-IT" sz="3600" b="1" dirty="0" smtClean="0">
                <a:latin typeface="Verdana" panose="020B0604030504040204" pitchFamily="34" charset="0"/>
              </a:rPr>
              <a:t> anemia, </a:t>
            </a:r>
            <a:r>
              <a:rPr lang="it-IT" sz="3600" b="1" dirty="0" err="1" smtClean="0">
                <a:latin typeface="Verdana" panose="020B0604030504040204" pitchFamily="34" charset="0"/>
              </a:rPr>
              <a:t>acidosis</a:t>
            </a:r>
            <a:r>
              <a:rPr lang="it-IT" sz="3600" b="1" dirty="0">
                <a:latin typeface="Verdana" panose="020B0604030504040204" pitchFamily="34" charset="0"/>
              </a:rPr>
              <a:t> </a:t>
            </a:r>
            <a:r>
              <a:rPr lang="it-IT" sz="3600" b="1" dirty="0" smtClean="0">
                <a:latin typeface="Verdana" panose="020B0604030504040204" pitchFamily="34" charset="0"/>
              </a:rPr>
              <a:t>or </a:t>
            </a:r>
            <a:r>
              <a:rPr lang="it-IT" sz="3600" b="1" dirty="0" err="1" smtClean="0">
                <a:latin typeface="Verdana" panose="020B0604030504040204" pitchFamily="34" charset="0"/>
              </a:rPr>
              <a:t>neuromuscular</a:t>
            </a:r>
            <a:r>
              <a:rPr lang="it-IT" sz="3600" b="1" dirty="0" smtClean="0">
                <a:latin typeface="Verdana" panose="020B0604030504040204" pitchFamily="34" charset="0"/>
              </a:rPr>
              <a:t> </a:t>
            </a:r>
            <a:r>
              <a:rPr lang="it-IT" sz="3600" b="1" dirty="0" err="1" smtClean="0">
                <a:latin typeface="Verdana" panose="020B0604030504040204" pitchFamily="34" charset="0"/>
              </a:rPr>
              <a:t>disorders</a:t>
            </a:r>
            <a:r>
              <a:rPr lang="it-IT" sz="3600" b="1" dirty="0" smtClean="0">
                <a:latin typeface="Verdana" panose="020B0604030504040204" pitchFamily="34" charset="0"/>
              </a:rPr>
              <a:t>, must be </a:t>
            </a:r>
            <a:r>
              <a:rPr lang="it-IT" sz="3600" b="1" dirty="0" err="1" smtClean="0">
                <a:latin typeface="Verdana" panose="020B0604030504040204" pitchFamily="34" charset="0"/>
              </a:rPr>
              <a:t>considered</a:t>
            </a:r>
            <a:endParaRPr lang="it-IT" sz="3600" dirty="0">
              <a:latin typeface="Verdana" panose="020B0604030504040204" pitchFamily="34" charset="0"/>
            </a:endParaRPr>
          </a:p>
          <a:p>
            <a:endParaRPr lang="en-US" sz="4800" dirty="0">
              <a:latin typeface="Verdana" panose="020B0604030504040204" pitchFamily="34" charset="0"/>
            </a:endParaRPr>
          </a:p>
        </p:txBody>
      </p:sp>
    </p:spTree>
    <p:extLst>
      <p:ext uri="{BB962C8B-B14F-4D97-AF65-F5344CB8AC3E}">
        <p14:creationId xmlns:p14="http://schemas.microsoft.com/office/powerpoint/2010/main" val="3821755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6631"/>
            <a:ext cx="8229600" cy="6625481"/>
          </a:xfrm>
        </p:spPr>
        <p:txBody>
          <a:bodyPr>
            <a:normAutofit fontScale="92500" lnSpcReduction="10000"/>
          </a:bodyPr>
          <a:lstStyle/>
          <a:p>
            <a:pPr marL="0" indent="0">
              <a:buNone/>
            </a:pPr>
            <a:r>
              <a:rPr lang="it-IT" sz="2800" dirty="0" smtClean="0">
                <a:latin typeface="Verdana" panose="020B0604030504040204" pitchFamily="34" charset="0"/>
              </a:rPr>
              <a:t>Cause di </a:t>
            </a:r>
            <a:r>
              <a:rPr lang="it-IT" sz="2800" b="1" dirty="0" smtClean="0">
                <a:latin typeface="Verdana" panose="020B0604030504040204" pitchFamily="34" charset="0"/>
              </a:rPr>
              <a:t>DISPNEA</a:t>
            </a:r>
            <a:r>
              <a:rPr lang="it-IT" sz="2800" dirty="0" smtClean="0">
                <a:latin typeface="Verdana" panose="020B0604030504040204" pitchFamily="34" charset="0"/>
              </a:rPr>
              <a:t>:</a:t>
            </a:r>
          </a:p>
          <a:p>
            <a:pPr marL="0" indent="0">
              <a:buNone/>
            </a:pPr>
            <a:endParaRPr lang="it-IT" sz="2800" dirty="0" smtClean="0">
              <a:latin typeface="Verdana" panose="020B0604030504040204" pitchFamily="34" charset="0"/>
            </a:endParaRPr>
          </a:p>
          <a:p>
            <a:pPr marL="457200" indent="-457200" algn="just">
              <a:buFont typeface="+mj-lt"/>
              <a:buAutoNum type="arabicPeriod"/>
            </a:pPr>
            <a:r>
              <a:rPr lang="it-IT" sz="2400" b="1" dirty="0" smtClean="0">
                <a:solidFill>
                  <a:srgbClr val="0000CC"/>
                </a:solidFill>
                <a:effectLst>
                  <a:outerShdw blurRad="38100" dist="38100" dir="2700000" algn="tl">
                    <a:srgbClr val="000000">
                      <a:alpha val="43137"/>
                    </a:srgbClr>
                  </a:outerShdw>
                </a:effectLst>
                <a:latin typeface="Verdana" panose="020B0604030504040204" pitchFamily="34" charset="0"/>
              </a:rPr>
              <a:t>Alterazioni ostruttive delle vie aeree superiori </a:t>
            </a:r>
            <a:r>
              <a:rPr lang="it-IT" sz="2400" dirty="0" smtClean="0">
                <a:latin typeface="Verdana" panose="020B0604030504040204" pitchFamily="34" charset="0"/>
              </a:rPr>
              <a:t>(corpo estraneo, edema glottide, paralisi corde vocali)</a:t>
            </a:r>
          </a:p>
          <a:p>
            <a:pPr marL="457200" indent="-457200" algn="just">
              <a:buFont typeface="+mj-lt"/>
              <a:buAutoNum type="arabicPeriod"/>
            </a:pPr>
            <a:r>
              <a:rPr lang="it-IT" sz="2400" b="1" dirty="0" smtClean="0">
                <a:solidFill>
                  <a:srgbClr val="0000CC"/>
                </a:solidFill>
                <a:effectLst>
                  <a:outerShdw blurRad="38100" dist="38100" dir="2700000" algn="tl">
                    <a:srgbClr val="000000">
                      <a:alpha val="43137"/>
                    </a:srgbClr>
                  </a:outerShdw>
                </a:effectLst>
                <a:latin typeface="Verdana" panose="020B0604030504040204" pitchFamily="34" charset="0"/>
              </a:rPr>
              <a:t>Alterazioni ostruttive delle vie aeree inferiori </a:t>
            </a:r>
            <a:r>
              <a:rPr lang="it-IT" sz="2400" dirty="0" smtClean="0">
                <a:latin typeface="Verdana" panose="020B0604030504040204" pitchFamily="34" charset="0"/>
              </a:rPr>
              <a:t>(asma bronchiale, bronchiti, enfisema)</a:t>
            </a:r>
          </a:p>
          <a:p>
            <a:pPr marL="457200" indent="-457200" algn="just">
              <a:buFont typeface="+mj-lt"/>
              <a:buAutoNum type="arabicPeriod"/>
            </a:pPr>
            <a:r>
              <a:rPr lang="it-IT" sz="2400" b="1" dirty="0" smtClean="0">
                <a:solidFill>
                  <a:srgbClr val="0000CC"/>
                </a:solidFill>
                <a:effectLst>
                  <a:outerShdw blurRad="38100" dist="38100" dir="2700000" algn="tl">
                    <a:srgbClr val="000000">
                      <a:alpha val="43137"/>
                    </a:srgbClr>
                  </a:outerShdw>
                </a:effectLst>
                <a:latin typeface="Verdana" panose="020B0604030504040204" pitchFamily="34" charset="0"/>
              </a:rPr>
              <a:t>Malattie pleuropolmonari con riduzione superficie polmonare</a:t>
            </a:r>
            <a:r>
              <a:rPr lang="it-IT" sz="2400" b="1" dirty="0" smtClean="0">
                <a:effectLst>
                  <a:outerShdw blurRad="38100" dist="38100" dir="2700000" algn="tl">
                    <a:srgbClr val="000000">
                      <a:alpha val="43137"/>
                    </a:srgbClr>
                  </a:outerShdw>
                </a:effectLst>
                <a:latin typeface="Verdana" panose="020B0604030504040204" pitchFamily="34" charset="0"/>
              </a:rPr>
              <a:t> </a:t>
            </a:r>
            <a:r>
              <a:rPr lang="it-IT" sz="2400" dirty="0" smtClean="0">
                <a:latin typeface="Verdana" panose="020B0604030504040204" pitchFamily="34" charset="0"/>
              </a:rPr>
              <a:t>(versamenti pleurici, polmoniti, fibrosi polmonare, exeresi polmonare)</a:t>
            </a:r>
          </a:p>
          <a:p>
            <a:pPr marL="457200" indent="-457200" algn="just">
              <a:buFont typeface="+mj-lt"/>
              <a:buAutoNum type="arabicPeriod"/>
            </a:pPr>
            <a:r>
              <a:rPr lang="it-IT" sz="2400" b="1" dirty="0" smtClean="0">
                <a:solidFill>
                  <a:srgbClr val="0000CC"/>
                </a:solidFill>
                <a:effectLst>
                  <a:outerShdw blurRad="38100" dist="38100" dir="2700000" algn="tl">
                    <a:srgbClr val="000000">
                      <a:alpha val="43137"/>
                    </a:srgbClr>
                  </a:outerShdw>
                </a:effectLst>
                <a:latin typeface="Verdana" panose="020B0604030504040204" pitchFamily="34" charset="0"/>
              </a:rPr>
              <a:t>Alterazioni della parete toracica </a:t>
            </a:r>
            <a:r>
              <a:rPr lang="it-IT" sz="2400" dirty="0" smtClean="0">
                <a:latin typeface="Verdana" panose="020B0604030504040204" pitchFamily="34" charset="0"/>
              </a:rPr>
              <a:t>(cifoscoliosi, malattie muscolari e neurologiche come miastenia poliomielite) o della pleura</a:t>
            </a:r>
          </a:p>
          <a:p>
            <a:pPr marL="457200" indent="-457200" algn="just">
              <a:buFont typeface="+mj-lt"/>
              <a:buAutoNum type="arabicPeriod"/>
            </a:pPr>
            <a:r>
              <a:rPr lang="it-IT" sz="2400" b="1" dirty="0" smtClean="0">
                <a:solidFill>
                  <a:srgbClr val="FF0066"/>
                </a:solidFill>
                <a:effectLst>
                  <a:outerShdw blurRad="38100" dist="38100" dir="2700000" algn="tl">
                    <a:srgbClr val="000000">
                      <a:alpha val="43137"/>
                    </a:srgbClr>
                  </a:outerShdw>
                </a:effectLst>
                <a:latin typeface="Verdana" panose="020B0604030504040204" pitchFamily="34" charset="0"/>
              </a:rPr>
              <a:t>Scompenso cardiaco</a:t>
            </a:r>
          </a:p>
          <a:p>
            <a:pPr marL="457200" indent="-457200" algn="just">
              <a:buFont typeface="+mj-lt"/>
              <a:buAutoNum type="arabicPeriod"/>
            </a:pPr>
            <a:r>
              <a:rPr lang="it-IT" sz="2400" b="1" dirty="0" smtClean="0">
                <a:solidFill>
                  <a:srgbClr val="FF6600"/>
                </a:solidFill>
                <a:effectLst>
                  <a:outerShdw blurRad="38100" dist="38100" dir="2700000" algn="tl">
                    <a:srgbClr val="000000">
                      <a:alpha val="43137"/>
                    </a:srgbClr>
                  </a:outerShdw>
                </a:effectLst>
                <a:latin typeface="Verdana" panose="020B0604030504040204" pitchFamily="34" charset="0"/>
              </a:rPr>
              <a:t>Acidosi metabolica </a:t>
            </a:r>
            <a:r>
              <a:rPr lang="it-IT" sz="2400" dirty="0" smtClean="0">
                <a:latin typeface="Verdana" panose="020B0604030504040204" pitchFamily="34" charset="0"/>
              </a:rPr>
              <a:t>(diabete mellito, uremia) per conseguente iperventilazione polmonare</a:t>
            </a:r>
          </a:p>
          <a:p>
            <a:pPr marL="457200" indent="-457200" algn="just">
              <a:buFont typeface="+mj-lt"/>
              <a:buAutoNum type="arabicPeriod"/>
            </a:pPr>
            <a:r>
              <a:rPr lang="it-IT" sz="2400" b="1" dirty="0" smtClean="0">
                <a:solidFill>
                  <a:srgbClr val="FF0000"/>
                </a:solidFill>
                <a:effectLst>
                  <a:outerShdw blurRad="38100" dist="38100" dir="2700000" algn="tl">
                    <a:srgbClr val="000000">
                      <a:alpha val="43137"/>
                    </a:srgbClr>
                  </a:outerShdw>
                </a:effectLst>
                <a:latin typeface="Verdana" panose="020B0604030504040204" pitchFamily="34" charset="0"/>
              </a:rPr>
              <a:t>Grave anemia acuta</a:t>
            </a:r>
          </a:p>
          <a:p>
            <a:pPr marL="457200" indent="-457200" algn="just">
              <a:buFont typeface="+mj-lt"/>
              <a:buAutoNum type="arabicPeriod"/>
            </a:pPr>
            <a:r>
              <a:rPr lang="it-IT" sz="2400" b="1" dirty="0" smtClean="0">
                <a:solidFill>
                  <a:srgbClr val="00B0F0"/>
                </a:solidFill>
                <a:effectLst>
                  <a:outerShdw blurRad="38100" dist="38100" dir="2700000" algn="tl">
                    <a:srgbClr val="000000">
                      <a:alpha val="43137"/>
                    </a:srgbClr>
                  </a:outerShdw>
                </a:effectLst>
                <a:latin typeface="Verdana" panose="020B0604030504040204" pitchFamily="34" charset="0"/>
              </a:rPr>
              <a:t>Alterazioni del sistema nervoso centrale</a:t>
            </a:r>
            <a:endParaRPr lang="it-IT" dirty="0" smtClean="0"/>
          </a:p>
        </p:txBody>
      </p:sp>
    </p:spTree>
    <p:extLst>
      <p:ext uri="{BB962C8B-B14F-4D97-AF65-F5344CB8AC3E}">
        <p14:creationId xmlns:p14="http://schemas.microsoft.com/office/powerpoint/2010/main" val="1120764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35496" y="1268760"/>
            <a:ext cx="3312368" cy="5447645"/>
          </a:xfrm>
          <a:prstGeom prst="rect">
            <a:avLst/>
          </a:prstGeom>
          <a:noFill/>
        </p:spPr>
        <p:txBody>
          <a:bodyPr wrap="square" rtlCol="0">
            <a:spAutoFit/>
          </a:bodyPr>
          <a:lstStyle/>
          <a:p>
            <a:pPr algn="ctr"/>
            <a:r>
              <a:rPr lang="it-IT" sz="1600" b="1" dirty="0" smtClean="0">
                <a:latin typeface="Verdana" panose="020B0604030504040204" pitchFamily="34" charset="0"/>
              </a:rPr>
              <a:t>ASMA BRONCHIALE </a:t>
            </a:r>
            <a:r>
              <a:rPr lang="it-IT" sz="1600" dirty="0" smtClean="0">
                <a:latin typeface="Verdana" panose="020B0604030504040204" pitchFamily="34" charset="0"/>
              </a:rPr>
              <a:t>=</a:t>
            </a:r>
          </a:p>
          <a:p>
            <a:pPr algn="ctr"/>
            <a:r>
              <a:rPr lang="it-IT" sz="1600" dirty="0">
                <a:latin typeface="Verdana" panose="020B0604030504040204" pitchFamily="34" charset="0"/>
              </a:rPr>
              <a:t>m</a:t>
            </a:r>
            <a:r>
              <a:rPr lang="it-IT" sz="1600" dirty="0" smtClean="0">
                <a:latin typeface="Verdana" panose="020B0604030504040204" pitchFamily="34" charset="0"/>
              </a:rPr>
              <a:t>alattia cronica delle vie aeree in cui vi è una aumentata reattività dell’albero </a:t>
            </a:r>
            <a:r>
              <a:rPr lang="it-IT" sz="1600" dirty="0" err="1" smtClean="0">
                <a:latin typeface="Verdana" panose="020B0604030504040204" pitchFamily="34" charset="0"/>
              </a:rPr>
              <a:t>tracheo</a:t>
            </a:r>
            <a:r>
              <a:rPr lang="it-IT" sz="1600" dirty="0" smtClean="0">
                <a:latin typeface="Verdana" panose="020B0604030504040204" pitchFamily="34" charset="0"/>
              </a:rPr>
              <a:t>-bronchiale a stimoli di vario genere, che causano un restringimento diffuso del lume delle vie aeree intratoraciche</a:t>
            </a:r>
          </a:p>
          <a:p>
            <a:pPr algn="ctr"/>
            <a:endParaRPr lang="it-IT" sz="1600" dirty="0">
              <a:latin typeface="Verdana" panose="020B0604030504040204" pitchFamily="34" charset="0"/>
            </a:endParaRPr>
          </a:p>
          <a:p>
            <a:pPr algn="just"/>
            <a:r>
              <a:rPr lang="it-IT" sz="1600" b="1" dirty="0" smtClean="0">
                <a:latin typeface="Verdana" panose="020B0604030504040204" pitchFamily="34" charset="0"/>
              </a:rPr>
              <a:t>EPISODI RECIDIVANTI di </a:t>
            </a:r>
            <a:r>
              <a:rPr lang="it-IT" sz="1600" b="1" dirty="0" smtClean="0">
                <a:solidFill>
                  <a:srgbClr val="7030A0"/>
                </a:solidFill>
                <a:effectLst>
                  <a:outerShdw blurRad="38100" dist="38100" dir="2700000" algn="tl">
                    <a:srgbClr val="000000">
                      <a:alpha val="43137"/>
                    </a:srgbClr>
                  </a:outerShdw>
                </a:effectLst>
                <a:latin typeface="Verdana" panose="020B0604030504040204" pitchFamily="34" charset="0"/>
              </a:rPr>
              <a:t>DISPNEA PAROSSISTICA o ACCESSIONALE</a:t>
            </a:r>
            <a:r>
              <a:rPr lang="it-IT" sz="1600" b="1" dirty="0" smtClean="0">
                <a:effectLst>
                  <a:outerShdw blurRad="38100" dist="38100" dir="2700000" algn="tl">
                    <a:srgbClr val="000000">
                      <a:alpha val="43137"/>
                    </a:srgbClr>
                  </a:outerShdw>
                </a:effectLst>
                <a:latin typeface="Verdana" panose="020B0604030504040204" pitchFamily="34" charset="0"/>
              </a:rPr>
              <a:t> </a:t>
            </a:r>
            <a:r>
              <a:rPr lang="it-IT" sz="1600" b="1" dirty="0" smtClean="0">
                <a:latin typeface="Verdana" panose="020B0604030504040204" pitchFamily="34" charset="0"/>
              </a:rPr>
              <a:t>con SIBILI e TOSSE.             </a:t>
            </a:r>
          </a:p>
          <a:p>
            <a:pPr algn="just"/>
            <a:r>
              <a:rPr lang="it-IT" sz="1600" b="1" dirty="0" smtClean="0">
                <a:latin typeface="Verdana" panose="020B0604030504040204" pitchFamily="34" charset="0"/>
              </a:rPr>
              <a:t>Il </a:t>
            </a:r>
            <a:r>
              <a:rPr lang="it-IT" sz="1600" b="1" dirty="0" err="1" smtClean="0">
                <a:latin typeface="Verdana" panose="020B0604030504040204" pitchFamily="34" charset="0"/>
              </a:rPr>
              <a:t>gra</a:t>
            </a:r>
            <a:endParaRPr lang="it-IT" dirty="0" smtClean="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p:txBody>
      </p:sp>
      <p:sp>
        <p:nvSpPr>
          <p:cNvPr id="5" name="Titolo 4"/>
          <p:cNvSpPr>
            <a:spLocks noGrp="1"/>
          </p:cNvSpPr>
          <p:nvPr>
            <p:ph type="title"/>
          </p:nvPr>
        </p:nvSpPr>
        <p:spPr>
          <a:xfrm>
            <a:off x="107504" y="44624"/>
            <a:ext cx="8928992" cy="1373014"/>
          </a:xfrm>
        </p:spPr>
        <p:txBody>
          <a:bodyPr>
            <a:normAutofit/>
          </a:bodyPr>
          <a:lstStyle/>
          <a:p>
            <a:r>
              <a:rPr lang="it-IT" sz="3300" b="1" dirty="0">
                <a:solidFill>
                  <a:srgbClr val="0000CC"/>
                </a:solidFill>
                <a:latin typeface="Verdana" panose="020B0604030504040204" pitchFamily="34" charset="0"/>
              </a:rPr>
              <a:t>VIE </a:t>
            </a:r>
            <a:r>
              <a:rPr lang="it-IT" sz="3300" b="1" dirty="0" smtClean="0">
                <a:solidFill>
                  <a:srgbClr val="0000CC"/>
                </a:solidFill>
                <a:latin typeface="Verdana" panose="020B0604030504040204" pitchFamily="34" charset="0"/>
              </a:rPr>
              <a:t>AEREE</a:t>
            </a:r>
            <a:r>
              <a:rPr lang="it-IT" sz="3300" dirty="0" smtClean="0">
                <a:solidFill>
                  <a:srgbClr val="0000CC"/>
                </a:solidFill>
                <a:latin typeface="Verdana" panose="020B0604030504040204" pitchFamily="34" charset="0"/>
              </a:rPr>
              <a:t> </a:t>
            </a:r>
            <a:r>
              <a:rPr lang="it-IT" sz="3300" dirty="0">
                <a:latin typeface="Verdana" panose="020B0604030504040204" pitchFamily="34" charset="0"/>
              </a:rPr>
              <a:t>- </a:t>
            </a:r>
            <a:r>
              <a:rPr lang="it-IT" sz="3300" b="1" dirty="0">
                <a:latin typeface="Verdana" panose="020B0604030504040204" pitchFamily="34" charset="0"/>
              </a:rPr>
              <a:t>DISPNEA </a:t>
            </a:r>
            <a:r>
              <a:rPr lang="it-IT" sz="3300" b="1" dirty="0" smtClean="0">
                <a:latin typeface="Verdana" panose="020B0604030504040204" pitchFamily="34" charset="0"/>
              </a:rPr>
              <a:t>ESPIRATORIA</a:t>
            </a:r>
            <a:br>
              <a:rPr lang="it-IT" sz="3300" b="1" dirty="0" smtClean="0">
                <a:latin typeface="Verdana" panose="020B0604030504040204" pitchFamily="34" charset="0"/>
              </a:rPr>
            </a:br>
            <a:r>
              <a:rPr lang="it-IT" sz="3300" dirty="0" smtClean="0">
                <a:latin typeface="Verdana" panose="020B0604030504040204" pitchFamily="34" charset="0"/>
              </a:rPr>
              <a:t>ostruzione delle vie aeree intratoraciche</a:t>
            </a:r>
            <a:endParaRPr lang="en-US" dirty="0"/>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94"/>
          <a:stretch/>
        </p:blipFill>
        <p:spPr bwMode="auto">
          <a:xfrm>
            <a:off x="179512" y="4790187"/>
            <a:ext cx="1800200" cy="192969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7" name="Connettore 2 16"/>
          <p:cNvCxnSpPr/>
          <p:nvPr/>
        </p:nvCxnSpPr>
        <p:spPr>
          <a:xfrm flipH="1">
            <a:off x="3131840" y="1268760"/>
            <a:ext cx="1440160"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4572000" y="1268760"/>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4572000" y="1268760"/>
            <a:ext cx="180020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uppo 34"/>
          <p:cNvGrpSpPr/>
          <p:nvPr/>
        </p:nvGrpSpPr>
        <p:grpSpPr>
          <a:xfrm>
            <a:off x="3347863" y="2204864"/>
            <a:ext cx="3024337" cy="4536504"/>
            <a:chOff x="3347863" y="2204864"/>
            <a:chExt cx="3024337" cy="4536504"/>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4" t="40130" r="66251" b="5120"/>
            <a:stretch/>
          </p:blipFill>
          <p:spPr bwMode="auto">
            <a:xfrm>
              <a:off x="3833217" y="4655393"/>
              <a:ext cx="2466975" cy="208597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0" name="CasellaDiTesto 29"/>
            <p:cNvSpPr txBox="1"/>
            <p:nvPr/>
          </p:nvSpPr>
          <p:spPr>
            <a:xfrm>
              <a:off x="3347863" y="2204864"/>
              <a:ext cx="3024337" cy="2585323"/>
            </a:xfrm>
            <a:prstGeom prst="rect">
              <a:avLst/>
            </a:prstGeom>
            <a:noFill/>
          </p:spPr>
          <p:txBody>
            <a:bodyPr wrap="square" rtlCol="0">
              <a:spAutoFit/>
            </a:bodyPr>
            <a:lstStyle/>
            <a:p>
              <a:pPr algn="ctr"/>
              <a:r>
                <a:rPr lang="it-IT" sz="1600" b="1" dirty="0" smtClean="0">
                  <a:latin typeface="Verdana" panose="020B0604030504040204" pitchFamily="34" charset="0"/>
                </a:rPr>
                <a:t>BRONCHITE CRONICA </a:t>
              </a:r>
              <a:r>
                <a:rPr lang="it-IT" sz="1600" dirty="0" smtClean="0">
                  <a:latin typeface="Verdana" panose="020B0604030504040204" pitchFamily="34" charset="0"/>
                </a:rPr>
                <a:t>=</a:t>
              </a:r>
            </a:p>
            <a:p>
              <a:pPr algn="ctr"/>
              <a:r>
                <a:rPr lang="it-IT" sz="1600" dirty="0">
                  <a:latin typeface="Verdana" panose="020B0604030504040204" pitchFamily="34" charset="0"/>
                </a:rPr>
                <a:t>t</a:t>
              </a:r>
              <a:r>
                <a:rPr lang="it-IT" sz="1600" dirty="0" smtClean="0">
                  <a:latin typeface="Verdana" panose="020B0604030504040204" pitchFamily="34" charset="0"/>
                </a:rPr>
                <a:t>osse produttiva per almeno 3 mesi o più per almeno 2 anni consecutivi</a:t>
              </a:r>
            </a:p>
            <a:p>
              <a:pPr algn="ctr"/>
              <a:endParaRPr lang="it-IT" sz="1600" dirty="0">
                <a:latin typeface="Verdana" panose="020B0604030504040204" pitchFamily="34" charset="0"/>
              </a:endParaRPr>
            </a:p>
            <a:p>
              <a:pPr algn="ctr"/>
              <a:r>
                <a:rPr lang="it-IT" sz="1600" b="1" dirty="0" smtClean="0">
                  <a:solidFill>
                    <a:srgbClr val="3333CC"/>
                  </a:solidFill>
                  <a:effectLst>
                    <a:outerShdw blurRad="38100" dist="38100" dir="2700000" algn="tl">
                      <a:srgbClr val="000000">
                        <a:alpha val="43137"/>
                      </a:srgbClr>
                    </a:outerShdw>
                  </a:effectLst>
                  <a:latin typeface="Verdana" panose="020B0604030504040204" pitchFamily="34" charset="0"/>
                </a:rPr>
                <a:t>DISPNEA CRONICA con ESACERBAZIONI</a:t>
              </a:r>
              <a:r>
                <a:rPr lang="it-IT" sz="1600" b="1" dirty="0" smtClean="0">
                  <a:effectLst>
                    <a:outerShdw blurRad="38100" dist="38100" dir="2700000" algn="tl">
                      <a:srgbClr val="000000">
                        <a:alpha val="43137"/>
                      </a:srgbClr>
                    </a:outerShdw>
                  </a:effectLst>
                  <a:latin typeface="Verdana" panose="020B0604030504040204" pitchFamily="34" charset="0"/>
                </a:rPr>
                <a:t> </a:t>
              </a:r>
              <a:r>
                <a:rPr lang="it-IT" sz="1600" b="1" dirty="0" smtClean="0">
                  <a:latin typeface="Verdana" panose="020B0604030504040204" pitchFamily="34" charset="0"/>
                </a:rPr>
                <a:t>in corso di INFEZIONI</a:t>
              </a:r>
            </a:p>
            <a:p>
              <a:pPr algn="ctr"/>
              <a:r>
                <a:rPr lang="it-IT" sz="1600" b="1" dirty="0" smtClean="0">
                  <a:latin typeface="Verdana" panose="020B0604030504040204" pitchFamily="34" charset="0"/>
                </a:rPr>
                <a:t>«</a:t>
              </a:r>
              <a:r>
                <a:rPr lang="it-IT" sz="1600" b="1" i="1" dirty="0" smtClean="0">
                  <a:latin typeface="Verdana" panose="020B0604030504040204" pitchFamily="34" charset="0"/>
                </a:rPr>
                <a:t>BLUE BLOATER</a:t>
              </a:r>
              <a:r>
                <a:rPr lang="it-IT" sz="1600" b="1" dirty="0" smtClean="0">
                  <a:latin typeface="Verdana" panose="020B0604030504040204" pitchFamily="34" charset="0"/>
                </a:rPr>
                <a:t>» </a:t>
              </a:r>
              <a:endParaRPr lang="it-IT" dirty="0" smtClean="0">
                <a:latin typeface="Verdana" panose="020B0604030504040204" pitchFamily="34" charset="0"/>
              </a:endParaRPr>
            </a:p>
            <a:p>
              <a:pPr algn="ctr"/>
              <a:endParaRPr lang="it-IT" b="1" dirty="0">
                <a:latin typeface="Verdana" panose="020B0604030504040204" pitchFamily="34" charset="0"/>
              </a:endParaRPr>
            </a:p>
          </p:txBody>
        </p:sp>
      </p:grpSp>
      <p:grpSp>
        <p:nvGrpSpPr>
          <p:cNvPr id="34" name="Gruppo 33"/>
          <p:cNvGrpSpPr/>
          <p:nvPr/>
        </p:nvGrpSpPr>
        <p:grpSpPr>
          <a:xfrm>
            <a:off x="6372200" y="1268760"/>
            <a:ext cx="2664296" cy="5472608"/>
            <a:chOff x="6372200" y="1268760"/>
            <a:chExt cx="2664296" cy="5472608"/>
          </a:xfrm>
        </p:grpSpPr>
        <p:grpSp>
          <p:nvGrpSpPr>
            <p:cNvPr id="8" name="Gruppo 7"/>
            <p:cNvGrpSpPr/>
            <p:nvPr/>
          </p:nvGrpSpPr>
          <p:grpSpPr>
            <a:xfrm>
              <a:off x="6732240" y="4666431"/>
              <a:ext cx="2009775" cy="2074937"/>
              <a:chOff x="5292080" y="4221088"/>
              <a:chExt cx="2009775" cy="2074937"/>
            </a:xfrm>
          </p:grpSpPr>
          <p:grpSp>
            <p:nvGrpSpPr>
              <p:cNvPr id="9" name="Gruppo 8"/>
              <p:cNvGrpSpPr/>
              <p:nvPr/>
            </p:nvGrpSpPr>
            <p:grpSpPr>
              <a:xfrm>
                <a:off x="5292080" y="4221088"/>
                <a:ext cx="2009775" cy="2074937"/>
                <a:chOff x="5292080" y="4221088"/>
                <a:chExt cx="2009775" cy="2074937"/>
              </a:xfrm>
            </p:grpSpPr>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414" t="40499" r="15210" b="5041"/>
                <a:stretch/>
              </p:blipFill>
              <p:spPr bwMode="auto">
                <a:xfrm>
                  <a:off x="5292080" y="4221088"/>
                  <a:ext cx="2009775" cy="207493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ttangolo 13"/>
                <p:cNvSpPr/>
                <p:nvPr/>
              </p:nvSpPr>
              <p:spPr>
                <a:xfrm>
                  <a:off x="6804248" y="4221088"/>
                  <a:ext cx="497607" cy="864096"/>
                </a:xfrm>
                <a:prstGeom prst="rect">
                  <a:avLst/>
                </a:prstGeom>
                <a:solidFill>
                  <a:srgbClr val="FFF0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p:cNvSpPr/>
                <p:nvPr/>
              </p:nvSpPr>
              <p:spPr>
                <a:xfrm>
                  <a:off x="5292080" y="4221088"/>
                  <a:ext cx="216024" cy="864096"/>
                </a:xfrm>
                <a:prstGeom prst="rect">
                  <a:avLst/>
                </a:prstGeom>
                <a:solidFill>
                  <a:srgbClr val="FFF0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Connettore 1 9"/>
              <p:cNvCxnSpPr/>
              <p:nvPr/>
            </p:nvCxnSpPr>
            <p:spPr>
              <a:xfrm flipH="1" flipV="1">
                <a:off x="7164289" y="4221088"/>
                <a:ext cx="1" cy="871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6804248" y="4365104"/>
                <a:ext cx="497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5292080" y="4358233"/>
                <a:ext cx="21602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CasellaDiTesto 31"/>
            <p:cNvSpPr txBox="1"/>
            <p:nvPr/>
          </p:nvSpPr>
          <p:spPr>
            <a:xfrm>
              <a:off x="6372200" y="1268760"/>
              <a:ext cx="2664296" cy="5201424"/>
            </a:xfrm>
            <a:prstGeom prst="rect">
              <a:avLst/>
            </a:prstGeom>
            <a:noFill/>
          </p:spPr>
          <p:txBody>
            <a:bodyPr wrap="square" rtlCol="0">
              <a:spAutoFit/>
            </a:bodyPr>
            <a:lstStyle/>
            <a:p>
              <a:pPr algn="ctr"/>
              <a:r>
                <a:rPr lang="it-IT" sz="1600" b="1" dirty="0" smtClean="0">
                  <a:latin typeface="Verdana" panose="020B0604030504040204" pitchFamily="34" charset="0"/>
                </a:rPr>
                <a:t>ENFISEMA </a:t>
              </a:r>
              <a:r>
                <a:rPr lang="it-IT" sz="1600" dirty="0" smtClean="0">
                  <a:latin typeface="Verdana" panose="020B0604030504040204" pitchFamily="34" charset="0"/>
                </a:rPr>
                <a:t>=</a:t>
              </a:r>
            </a:p>
            <a:p>
              <a:pPr algn="ctr"/>
              <a:r>
                <a:rPr lang="it-IT" sz="1600" dirty="0" smtClean="0">
                  <a:latin typeface="Verdana" panose="020B0604030504040204" pitchFamily="34" charset="0"/>
                </a:rPr>
                <a:t>distensione permanente e distruttiva degli spazi aerei situati oltre i bronchioli terminali</a:t>
              </a:r>
            </a:p>
            <a:p>
              <a:pPr algn="ctr"/>
              <a:r>
                <a:rPr lang="it-IT" sz="1600" dirty="0">
                  <a:latin typeface="Verdana" panose="020B0604030504040204" pitchFamily="34" charset="0"/>
                </a:rPr>
                <a:t>c</a:t>
              </a:r>
              <a:r>
                <a:rPr lang="it-IT" sz="1600" dirty="0" smtClean="0">
                  <a:latin typeface="Verdana" panose="020B0604030504040204" pitchFamily="34" charset="0"/>
                </a:rPr>
                <a:t>on perdita dell’architettura e del ritorno elastico </a:t>
              </a:r>
            </a:p>
            <a:p>
              <a:pPr algn="ctr"/>
              <a:endParaRPr lang="it-IT" sz="1600" dirty="0" smtClean="0">
                <a:latin typeface="Verdana" panose="020B0604030504040204" pitchFamily="34" charset="0"/>
              </a:endParaRPr>
            </a:p>
            <a:p>
              <a:pPr algn="ctr"/>
              <a:r>
                <a:rPr lang="it-IT" sz="1600" b="1" dirty="0" smtClean="0">
                  <a:solidFill>
                    <a:srgbClr val="FF33CC"/>
                  </a:solidFill>
                  <a:effectLst>
                    <a:outerShdw blurRad="38100" dist="38100" dir="2700000" algn="tl">
                      <a:srgbClr val="000000">
                        <a:alpha val="43137"/>
                      </a:srgbClr>
                    </a:outerShdw>
                  </a:effectLst>
                  <a:latin typeface="Verdana" panose="020B0604030504040204" pitchFamily="34" charset="0"/>
                </a:rPr>
                <a:t>DISPNEA DA SFORZO che evolve in DISPNEA CONTINUA</a:t>
              </a:r>
            </a:p>
            <a:p>
              <a:pPr algn="ctr"/>
              <a:r>
                <a:rPr lang="it-IT" sz="1600" b="1" dirty="0" smtClean="0">
                  <a:latin typeface="Verdana" panose="020B0604030504040204" pitchFamily="34" charset="0"/>
                </a:rPr>
                <a:t>«</a:t>
              </a:r>
              <a:r>
                <a:rPr lang="it-IT" sz="1600" b="1" i="1" dirty="0" smtClean="0">
                  <a:latin typeface="Verdana" panose="020B0604030504040204" pitchFamily="34" charset="0"/>
                </a:rPr>
                <a:t>PINK PUFFER</a:t>
              </a:r>
              <a:r>
                <a:rPr lang="it-IT" sz="1600" b="1" dirty="0" smtClean="0">
                  <a:latin typeface="Verdana" panose="020B0604030504040204" pitchFamily="34" charset="0"/>
                </a:rPr>
                <a:t>»	                </a:t>
              </a:r>
              <a:endParaRPr lang="it-IT" dirty="0" smtClean="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a:p>
              <a:pPr algn="ctr"/>
              <a:endParaRPr lang="it-IT" b="1" dirty="0" smtClean="0">
                <a:latin typeface="Verdana" panose="020B0604030504040204" pitchFamily="34" charset="0"/>
              </a:endParaRPr>
            </a:p>
            <a:p>
              <a:pPr algn="ctr"/>
              <a:endParaRPr lang="it-IT" b="1" dirty="0">
                <a:latin typeface="Verdana" panose="020B0604030504040204" pitchFamily="34" charset="0"/>
              </a:endParaRPr>
            </a:p>
          </p:txBody>
        </p:sp>
      </p:grpSp>
      <p:sp>
        <p:nvSpPr>
          <p:cNvPr id="36" name="CasellaDiTesto 35"/>
          <p:cNvSpPr txBox="1"/>
          <p:nvPr/>
        </p:nvSpPr>
        <p:spPr>
          <a:xfrm>
            <a:off x="1961010" y="4509119"/>
            <a:ext cx="1872207" cy="2031325"/>
          </a:xfrm>
          <a:prstGeom prst="rect">
            <a:avLst/>
          </a:prstGeom>
          <a:noFill/>
        </p:spPr>
        <p:txBody>
          <a:bodyPr wrap="square" rtlCol="0">
            <a:spAutoFit/>
          </a:bodyPr>
          <a:lstStyle/>
          <a:p>
            <a:pPr algn="ctr"/>
            <a:r>
              <a:rPr lang="it-IT" i="1" dirty="0" smtClean="0"/>
              <a:t>Nell’asma il grado di ostruzione delle vie aeree ha un ritmo circadiano e aumenta tra le ore 2 e le ore 4 del mattino </a:t>
            </a:r>
            <a:endParaRPr lang="en-US" i="1" dirty="0"/>
          </a:p>
        </p:txBody>
      </p:sp>
      <p:sp>
        <p:nvSpPr>
          <p:cNvPr id="37" name="Ovale 36"/>
          <p:cNvSpPr/>
          <p:nvPr/>
        </p:nvSpPr>
        <p:spPr>
          <a:xfrm>
            <a:off x="3412617" y="505515"/>
            <a:ext cx="5289363" cy="3011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66"/>
              </a:solidFill>
            </a:endParaRPr>
          </a:p>
        </p:txBody>
      </p:sp>
      <p:sp>
        <p:nvSpPr>
          <p:cNvPr id="38" name="CasellaDiTesto 37"/>
          <p:cNvSpPr txBox="1"/>
          <p:nvPr/>
        </p:nvSpPr>
        <p:spPr>
          <a:xfrm>
            <a:off x="5395101" y="1680828"/>
            <a:ext cx="971741" cy="400110"/>
          </a:xfrm>
          <a:prstGeom prst="rect">
            <a:avLst/>
          </a:prstGeom>
          <a:noFill/>
        </p:spPr>
        <p:txBody>
          <a:bodyPr wrap="none" rtlCol="0">
            <a:spAutoFit/>
          </a:bodyPr>
          <a:lstStyle/>
          <a:p>
            <a:r>
              <a:rPr lang="it-IT" sz="2000" b="1" dirty="0" smtClean="0">
                <a:solidFill>
                  <a:srgbClr val="FF0066"/>
                </a:solidFill>
                <a:latin typeface="Verdana" panose="020B0604030504040204" pitchFamily="34" charset="0"/>
              </a:rPr>
              <a:t>BPCO</a:t>
            </a:r>
            <a:endParaRPr lang="en-US" sz="2000" b="1" dirty="0">
              <a:solidFill>
                <a:srgbClr val="FF0066"/>
              </a:solidFill>
              <a:latin typeface="Verdana" panose="020B0604030504040204" pitchFamily="34" charset="0"/>
            </a:endParaRPr>
          </a:p>
        </p:txBody>
      </p:sp>
    </p:spTree>
    <p:extLst>
      <p:ext uri="{BB962C8B-B14F-4D97-AF65-F5344CB8AC3E}">
        <p14:creationId xmlns:p14="http://schemas.microsoft.com/office/powerpoint/2010/main" val="25020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up)">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P spid="37"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836712"/>
            <a:ext cx="566462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sellaDiTesto 12"/>
          <p:cNvSpPr txBox="1"/>
          <p:nvPr/>
        </p:nvSpPr>
        <p:spPr>
          <a:xfrm>
            <a:off x="107504" y="836712"/>
            <a:ext cx="2232248" cy="2893100"/>
          </a:xfrm>
          <a:prstGeom prst="rect">
            <a:avLst/>
          </a:prstGeom>
          <a:noFill/>
        </p:spPr>
        <p:txBody>
          <a:bodyPr wrap="square" rtlCol="0">
            <a:spAutoFit/>
          </a:bodyPr>
          <a:lstStyle/>
          <a:p>
            <a:pPr algn="ctr"/>
            <a:r>
              <a:rPr lang="it-IT" sz="1600" dirty="0" smtClean="0">
                <a:latin typeface="Verdana" panose="020B0604030504040204" pitchFamily="34" charset="0"/>
              </a:rPr>
              <a:t> </a:t>
            </a:r>
          </a:p>
          <a:p>
            <a:pPr algn="ctr"/>
            <a:r>
              <a:rPr lang="it-IT" sz="1600" b="1" dirty="0" smtClean="0">
                <a:solidFill>
                  <a:srgbClr val="FF33CC"/>
                </a:solidFill>
                <a:effectLst>
                  <a:outerShdw blurRad="38100" dist="38100" dir="2700000" algn="tl">
                    <a:srgbClr val="000000">
                      <a:alpha val="43137"/>
                    </a:srgbClr>
                  </a:outerShdw>
                </a:effectLst>
                <a:latin typeface="Verdana" panose="020B0604030504040204" pitchFamily="34" charset="0"/>
              </a:rPr>
              <a:t>DISPNEA DA SFORZO </a:t>
            </a:r>
          </a:p>
          <a:p>
            <a:pPr algn="ctr"/>
            <a:r>
              <a:rPr lang="it-IT" sz="1600" b="1" dirty="0" smtClean="0">
                <a:effectLst>
                  <a:outerShdw blurRad="38100" dist="38100" dir="2700000" algn="tl">
                    <a:srgbClr val="000000">
                      <a:alpha val="43137"/>
                    </a:srgbClr>
                  </a:outerShdw>
                </a:effectLst>
                <a:latin typeface="Verdana" panose="020B0604030504040204" pitchFamily="34" charset="0"/>
              </a:rPr>
              <a:t>che evolve in </a:t>
            </a:r>
            <a:r>
              <a:rPr lang="it-IT" sz="1600" b="1" dirty="0" smtClean="0">
                <a:solidFill>
                  <a:srgbClr val="FF33CC"/>
                </a:solidFill>
                <a:effectLst>
                  <a:outerShdw blurRad="38100" dist="38100" dir="2700000" algn="tl">
                    <a:srgbClr val="000000">
                      <a:alpha val="43137"/>
                    </a:srgbClr>
                  </a:outerShdw>
                </a:effectLst>
                <a:latin typeface="Verdana" panose="020B0604030504040204" pitchFamily="34" charset="0"/>
              </a:rPr>
              <a:t>DISPNEA CONTINUA</a:t>
            </a:r>
          </a:p>
          <a:p>
            <a:pPr algn="ctr"/>
            <a:endParaRPr lang="it-IT" sz="1600" b="1" dirty="0" smtClean="0">
              <a:latin typeface="Verdana"/>
              <a:cs typeface="Verdana"/>
            </a:endParaRPr>
          </a:p>
          <a:p>
            <a:pPr algn="ctr"/>
            <a:r>
              <a:rPr lang="it-IT" sz="1600" b="1" dirty="0" smtClean="0">
                <a:latin typeface="Verdana"/>
                <a:cs typeface="Verdana"/>
              </a:rPr>
              <a:t>“</a:t>
            </a:r>
            <a:r>
              <a:rPr lang="it-IT" sz="1600" b="1" i="1" dirty="0" smtClean="0">
                <a:latin typeface="Verdana"/>
                <a:cs typeface="Verdana"/>
              </a:rPr>
              <a:t>PINK PUFFER”</a:t>
            </a:r>
          </a:p>
          <a:p>
            <a:pPr algn="ctr"/>
            <a:endParaRPr lang="it-IT" b="1" dirty="0" smtClean="0">
              <a:latin typeface="Verdana"/>
              <a:cs typeface="Verdana"/>
            </a:endParaRPr>
          </a:p>
          <a:p>
            <a:pPr algn="ctr"/>
            <a:r>
              <a:rPr lang="it-IT" b="1" dirty="0">
                <a:latin typeface="Verdana"/>
                <a:cs typeface="Verdana"/>
              </a:rPr>
              <a:t>M</a:t>
            </a:r>
            <a:r>
              <a:rPr lang="it-IT" b="1" dirty="0" smtClean="0">
                <a:latin typeface="Verdana"/>
                <a:cs typeface="Verdana"/>
              </a:rPr>
              <a:t>agri</a:t>
            </a:r>
          </a:p>
          <a:p>
            <a:pPr algn="ctr"/>
            <a:r>
              <a:rPr lang="it-IT" b="1" dirty="0" smtClean="0">
                <a:latin typeface="Verdana"/>
                <a:cs typeface="Verdana"/>
              </a:rPr>
              <a:t>Senza cianosi</a:t>
            </a:r>
          </a:p>
        </p:txBody>
      </p:sp>
      <p:sp>
        <p:nvSpPr>
          <p:cNvPr id="3" name="CasellaDiTesto 2"/>
          <p:cNvSpPr txBox="1"/>
          <p:nvPr/>
        </p:nvSpPr>
        <p:spPr>
          <a:xfrm>
            <a:off x="0" y="4149080"/>
            <a:ext cx="4680520" cy="2585323"/>
          </a:xfrm>
          <a:prstGeom prst="rect">
            <a:avLst/>
          </a:prstGeom>
          <a:solidFill>
            <a:schemeClr val="bg1"/>
          </a:solidFill>
        </p:spPr>
        <p:txBody>
          <a:bodyPr wrap="square" rtlCol="0">
            <a:spAutoFit/>
          </a:bodyPr>
          <a:lstStyle/>
          <a:p>
            <a:r>
              <a:rPr lang="it-IT" b="1" dirty="0" smtClean="0">
                <a:latin typeface="Verdana"/>
                <a:cs typeface="Verdana"/>
              </a:rPr>
              <a:t>ISPEZIONE: </a:t>
            </a:r>
          </a:p>
          <a:p>
            <a:r>
              <a:rPr lang="it-IT" b="1" dirty="0" smtClean="0">
                <a:latin typeface="Verdana"/>
                <a:cs typeface="Verdana"/>
              </a:rPr>
              <a:t>Polmoni </a:t>
            </a:r>
            <a:r>
              <a:rPr lang="it-IT" b="1" dirty="0" err="1" smtClean="0">
                <a:latin typeface="Verdana"/>
                <a:cs typeface="Verdana"/>
              </a:rPr>
              <a:t>iperinsufflati</a:t>
            </a:r>
            <a:r>
              <a:rPr lang="it-IT" b="1" dirty="0" smtClean="0">
                <a:latin typeface="Verdana"/>
                <a:cs typeface="Verdana"/>
              </a:rPr>
              <a:t>, coste orizzontali, utilizzo </a:t>
            </a:r>
            <a:r>
              <a:rPr lang="it-IT" b="1" dirty="0">
                <a:latin typeface="Verdana"/>
                <a:cs typeface="Verdana"/>
              </a:rPr>
              <a:t>muscoli accessori </a:t>
            </a:r>
            <a:endParaRPr lang="it-IT" b="1" dirty="0" smtClean="0">
              <a:latin typeface="Verdana"/>
              <a:cs typeface="Verdana"/>
            </a:endParaRPr>
          </a:p>
          <a:p>
            <a:r>
              <a:rPr lang="it-IT" b="1" dirty="0" smtClean="0">
                <a:latin typeface="Verdana"/>
                <a:cs typeface="Verdana"/>
              </a:rPr>
              <a:t>PALPAZIONE: FVT diminuito</a:t>
            </a:r>
          </a:p>
          <a:p>
            <a:r>
              <a:rPr lang="it-IT" b="1" dirty="0" smtClean="0">
                <a:latin typeface="Verdana"/>
                <a:cs typeface="Verdana"/>
              </a:rPr>
              <a:t>PERCUSSIONE: suono polmonare </a:t>
            </a:r>
            <a:r>
              <a:rPr lang="it-IT" b="1" dirty="0" err="1" smtClean="0">
                <a:latin typeface="Verdana"/>
                <a:cs typeface="Verdana"/>
              </a:rPr>
              <a:t>iperfonetico</a:t>
            </a:r>
            <a:endParaRPr lang="it-IT" b="1" dirty="0" smtClean="0">
              <a:latin typeface="Verdana"/>
              <a:cs typeface="Verdana"/>
            </a:endParaRPr>
          </a:p>
          <a:p>
            <a:r>
              <a:rPr lang="it-IT" b="1" dirty="0" smtClean="0">
                <a:latin typeface="Verdana"/>
                <a:cs typeface="Verdana"/>
              </a:rPr>
              <a:t>AUSCULTAZIONE: riduzione del murmure vescicolare </a:t>
            </a:r>
            <a:endParaRPr lang="it-IT" b="1" dirty="0">
              <a:latin typeface="Verdana"/>
              <a:cs typeface="Verdana"/>
            </a:endParaRPr>
          </a:p>
        </p:txBody>
      </p:sp>
      <p:sp>
        <p:nvSpPr>
          <p:cNvPr id="2" name="Titolo 1"/>
          <p:cNvSpPr>
            <a:spLocks noGrp="1"/>
          </p:cNvSpPr>
          <p:nvPr>
            <p:ph type="title"/>
          </p:nvPr>
        </p:nvSpPr>
        <p:spPr>
          <a:xfrm>
            <a:off x="107504" y="44624"/>
            <a:ext cx="8928992" cy="1143000"/>
          </a:xfrm>
        </p:spPr>
        <p:txBody>
          <a:bodyPr>
            <a:normAutofit fontScale="90000"/>
          </a:bodyPr>
          <a:lstStyle/>
          <a:p>
            <a:r>
              <a:rPr lang="it-IT" b="1" dirty="0" smtClean="0">
                <a:solidFill>
                  <a:srgbClr val="FF33CC"/>
                </a:solidFill>
                <a:latin typeface="Verdana" panose="020B0604030504040204" pitchFamily="34" charset="0"/>
              </a:rPr>
              <a:t>PINK PUFFER </a:t>
            </a:r>
            <a:r>
              <a:rPr lang="it-IT" dirty="0">
                <a:latin typeface="Verdana" panose="020B0604030504040204" pitchFamily="34" charset="0"/>
              </a:rPr>
              <a:t>-</a:t>
            </a:r>
            <a:r>
              <a:rPr lang="it-IT" dirty="0" smtClean="0">
                <a:latin typeface="Verdana" panose="020B0604030504040204" pitchFamily="34" charset="0"/>
              </a:rPr>
              <a:t> </a:t>
            </a:r>
            <a:r>
              <a:rPr lang="it-IT" b="1" dirty="0" smtClean="0">
                <a:solidFill>
                  <a:srgbClr val="0000CC"/>
                </a:solidFill>
                <a:latin typeface="Verdana" panose="020B0604030504040204" pitchFamily="34" charset="0"/>
              </a:rPr>
              <a:t>BLUE BLOATER</a:t>
            </a:r>
            <a:endParaRPr lang="en-US" b="1" dirty="0">
              <a:solidFill>
                <a:srgbClr val="0000CC"/>
              </a:solidFill>
              <a:latin typeface="Verdana" panose="020B0604030504040204" pitchFamily="34" charset="0"/>
            </a:endParaRPr>
          </a:p>
        </p:txBody>
      </p:sp>
      <p:sp>
        <p:nvSpPr>
          <p:cNvPr id="14" name="CasellaDiTesto 13"/>
          <p:cNvSpPr txBox="1"/>
          <p:nvPr/>
        </p:nvSpPr>
        <p:spPr>
          <a:xfrm>
            <a:off x="6516216" y="836712"/>
            <a:ext cx="2592288" cy="2862322"/>
          </a:xfrm>
          <a:prstGeom prst="rect">
            <a:avLst/>
          </a:prstGeom>
          <a:noFill/>
        </p:spPr>
        <p:txBody>
          <a:bodyPr wrap="square" rtlCol="0">
            <a:spAutoFit/>
          </a:bodyPr>
          <a:lstStyle/>
          <a:p>
            <a:pPr algn="ctr"/>
            <a:endParaRPr lang="it-IT" dirty="0">
              <a:latin typeface="Verdana" panose="020B0604030504040204" pitchFamily="34" charset="0"/>
            </a:endParaRPr>
          </a:p>
          <a:p>
            <a:pPr algn="ctr"/>
            <a:r>
              <a:rPr lang="it-IT" sz="1600" b="1" dirty="0" smtClean="0">
                <a:solidFill>
                  <a:srgbClr val="3333CC"/>
                </a:solidFill>
                <a:effectLst>
                  <a:outerShdw blurRad="38100" dist="38100" dir="2700000" algn="tl">
                    <a:srgbClr val="000000">
                      <a:alpha val="43137"/>
                    </a:srgbClr>
                  </a:outerShdw>
                </a:effectLst>
                <a:latin typeface="Verdana" panose="020B0604030504040204" pitchFamily="34" charset="0"/>
              </a:rPr>
              <a:t>TOSSE CRONICA </a:t>
            </a:r>
            <a:r>
              <a:rPr lang="it-IT" sz="1600" b="1" dirty="0">
                <a:solidFill>
                  <a:srgbClr val="3333CC"/>
                </a:solidFill>
                <a:effectLst>
                  <a:outerShdw blurRad="38100" dist="38100" dir="2700000" algn="tl">
                    <a:srgbClr val="000000">
                      <a:alpha val="43137"/>
                    </a:srgbClr>
                  </a:outerShdw>
                </a:effectLst>
                <a:latin typeface="Verdana" panose="020B0604030504040204" pitchFamily="34" charset="0"/>
              </a:rPr>
              <a:t>con </a:t>
            </a:r>
            <a:r>
              <a:rPr lang="it-IT" sz="1600" b="1" dirty="0" smtClean="0">
                <a:solidFill>
                  <a:srgbClr val="3333CC"/>
                </a:solidFill>
                <a:effectLst>
                  <a:outerShdw blurRad="38100" dist="38100" dir="2700000" algn="tl">
                    <a:srgbClr val="000000">
                      <a:alpha val="43137"/>
                    </a:srgbClr>
                  </a:outerShdw>
                </a:effectLst>
                <a:latin typeface="Verdana" panose="020B0604030504040204" pitchFamily="34" charset="0"/>
              </a:rPr>
              <a:t>ESACERBAZIONI di DISPNEA</a:t>
            </a:r>
            <a:r>
              <a:rPr lang="it-IT" sz="1600" b="1" dirty="0" smtClean="0">
                <a:effectLst>
                  <a:outerShdw blurRad="38100" dist="38100" dir="2700000" algn="tl">
                    <a:srgbClr val="000000">
                      <a:alpha val="43137"/>
                    </a:srgbClr>
                  </a:outerShdw>
                </a:effectLst>
                <a:latin typeface="Verdana" panose="020B0604030504040204" pitchFamily="34" charset="0"/>
              </a:rPr>
              <a:t> </a:t>
            </a:r>
            <a:r>
              <a:rPr lang="it-IT" sz="1600" b="1" dirty="0">
                <a:latin typeface="Verdana" panose="020B0604030504040204" pitchFamily="34" charset="0"/>
              </a:rPr>
              <a:t>in corso di </a:t>
            </a:r>
            <a:r>
              <a:rPr lang="it-IT" sz="1600" b="1" dirty="0" smtClean="0">
                <a:latin typeface="Verdana" panose="020B0604030504040204" pitchFamily="34" charset="0"/>
              </a:rPr>
              <a:t>INFEZIONI</a:t>
            </a:r>
          </a:p>
          <a:p>
            <a:pPr algn="ctr"/>
            <a:endParaRPr lang="it-IT" sz="1600" b="1" dirty="0">
              <a:latin typeface="Verdana" panose="020B0604030504040204" pitchFamily="34" charset="0"/>
            </a:endParaRPr>
          </a:p>
          <a:p>
            <a:pPr algn="ctr"/>
            <a:r>
              <a:rPr lang="it-IT" sz="1600" b="1" dirty="0">
                <a:latin typeface="Verdana" panose="020B0604030504040204" pitchFamily="34" charset="0"/>
              </a:rPr>
              <a:t>«</a:t>
            </a:r>
            <a:r>
              <a:rPr lang="it-IT" sz="1600" b="1" i="1" dirty="0">
                <a:latin typeface="Verdana" panose="020B0604030504040204" pitchFamily="34" charset="0"/>
              </a:rPr>
              <a:t>BLUE BLOATER</a:t>
            </a:r>
            <a:r>
              <a:rPr lang="it-IT" sz="1600" b="1" dirty="0" smtClean="0">
                <a:latin typeface="Verdana" panose="020B0604030504040204" pitchFamily="34" charset="0"/>
              </a:rPr>
              <a:t>»</a:t>
            </a:r>
          </a:p>
          <a:p>
            <a:pPr algn="ctr"/>
            <a:endParaRPr lang="it-IT" sz="1600" b="1" dirty="0">
              <a:latin typeface="Verdana" panose="020B0604030504040204" pitchFamily="34" charset="0"/>
            </a:endParaRPr>
          </a:p>
          <a:p>
            <a:pPr algn="ctr"/>
            <a:r>
              <a:rPr lang="it-IT" sz="1600" b="1" dirty="0" smtClean="0">
                <a:latin typeface="Verdana" panose="020B0604030504040204" pitchFamily="34" charset="0"/>
              </a:rPr>
              <a:t>Edematosi</a:t>
            </a:r>
          </a:p>
          <a:p>
            <a:pPr algn="ctr"/>
            <a:r>
              <a:rPr lang="it-IT" sz="1600" b="1" dirty="0" smtClean="0">
                <a:latin typeface="Verdana" panose="020B0604030504040204" pitchFamily="34" charset="0"/>
              </a:rPr>
              <a:t>CIANOTICI </a:t>
            </a:r>
            <a:endParaRPr lang="it-IT" sz="1600" dirty="0">
              <a:latin typeface="Verdana" panose="020B0604030504040204" pitchFamily="34" charset="0"/>
            </a:endParaRPr>
          </a:p>
          <a:p>
            <a:endParaRPr lang="it-IT" dirty="0"/>
          </a:p>
        </p:txBody>
      </p:sp>
      <p:sp>
        <p:nvSpPr>
          <p:cNvPr id="16" name="CasellaDiTesto 15"/>
          <p:cNvSpPr txBox="1"/>
          <p:nvPr/>
        </p:nvSpPr>
        <p:spPr>
          <a:xfrm>
            <a:off x="6047656" y="4158738"/>
            <a:ext cx="3096344" cy="2308324"/>
          </a:xfrm>
          <a:prstGeom prst="rect">
            <a:avLst/>
          </a:prstGeom>
          <a:solidFill>
            <a:schemeClr val="bg1"/>
          </a:solidFill>
        </p:spPr>
        <p:txBody>
          <a:bodyPr wrap="square" rtlCol="0">
            <a:spAutoFit/>
          </a:bodyPr>
          <a:lstStyle/>
          <a:p>
            <a:r>
              <a:rPr lang="it-IT" b="1" dirty="0" smtClean="0">
                <a:latin typeface="Verdana"/>
                <a:cs typeface="Verdana"/>
              </a:rPr>
              <a:t>ISPEZIONE: </a:t>
            </a:r>
          </a:p>
          <a:p>
            <a:r>
              <a:rPr lang="it-IT" b="1" dirty="0" smtClean="0">
                <a:latin typeface="Verdana"/>
                <a:cs typeface="Verdana"/>
              </a:rPr>
              <a:t>Tabagismo, cianosi, </a:t>
            </a:r>
            <a:r>
              <a:rPr lang="it-IT" b="1" dirty="0" err="1" smtClean="0">
                <a:latin typeface="Verdana"/>
                <a:cs typeface="Verdana"/>
              </a:rPr>
              <a:t>ippocratismo</a:t>
            </a:r>
            <a:r>
              <a:rPr lang="it-IT" b="1" dirty="0" smtClean="0">
                <a:latin typeface="Verdana"/>
                <a:cs typeface="Verdana"/>
              </a:rPr>
              <a:t>, tosse  con espettorato</a:t>
            </a:r>
          </a:p>
          <a:p>
            <a:r>
              <a:rPr lang="it-IT" b="1" dirty="0" smtClean="0">
                <a:latin typeface="Verdana"/>
                <a:cs typeface="Verdana"/>
              </a:rPr>
              <a:t>PALPAZIONE: -</a:t>
            </a:r>
          </a:p>
          <a:p>
            <a:r>
              <a:rPr lang="it-IT" b="1" dirty="0" smtClean="0">
                <a:latin typeface="Verdana"/>
                <a:cs typeface="Verdana"/>
              </a:rPr>
              <a:t>PERCUSSIONE: -</a:t>
            </a:r>
          </a:p>
          <a:p>
            <a:r>
              <a:rPr lang="it-IT" b="1" dirty="0" smtClean="0">
                <a:latin typeface="Verdana"/>
                <a:cs typeface="Verdana"/>
              </a:rPr>
              <a:t>AUSCULTAZIONE: </a:t>
            </a:r>
          </a:p>
          <a:p>
            <a:r>
              <a:rPr lang="it-IT" b="1" dirty="0" smtClean="0">
                <a:latin typeface="Verdana"/>
                <a:cs typeface="Verdana"/>
              </a:rPr>
              <a:t>rantoli e ronchi/fischi </a:t>
            </a:r>
            <a:endParaRPr lang="it-IT" b="1" dirty="0">
              <a:latin typeface="Verdana"/>
              <a:cs typeface="Verdana"/>
            </a:endParaRPr>
          </a:p>
        </p:txBody>
      </p:sp>
    </p:spTree>
    <p:extLst>
      <p:ext uri="{BB962C8B-B14F-4D97-AF65-F5344CB8AC3E}">
        <p14:creationId xmlns:p14="http://schemas.microsoft.com/office/powerpoint/2010/main" val="35002630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1028" descr="copd1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204864"/>
            <a:ext cx="6859588"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2"/>
          <p:cNvSpPr txBox="1">
            <a:spLocks/>
          </p:cNvSpPr>
          <p:nvPr/>
        </p:nvSpPr>
        <p:spPr>
          <a:xfrm>
            <a:off x="35496" y="116632"/>
            <a:ext cx="910850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it-IT" sz="2000" b="1" dirty="0">
              <a:solidFill>
                <a:srgbClr val="0000CC"/>
              </a:solidFill>
              <a:latin typeface="Verdana" panose="020B0604030504040204" pitchFamily="34" charset="0"/>
            </a:endParaRPr>
          </a:p>
          <a:p>
            <a:pPr marL="0" indent="0" algn="just">
              <a:buFont typeface="Arial" pitchFamily="34" charset="0"/>
              <a:buNone/>
            </a:pPr>
            <a:r>
              <a:rPr lang="it-IT" sz="2000" b="1" dirty="0" smtClean="0">
                <a:solidFill>
                  <a:srgbClr val="0000CC"/>
                </a:solidFill>
                <a:latin typeface="Verdana" panose="020B0604030504040204" pitchFamily="34" charset="0"/>
              </a:rPr>
              <a:t>Nella respirazione forzata entrano in azione i muscoli </a:t>
            </a:r>
            <a:r>
              <a:rPr lang="it-IT" sz="2000" b="1" u="sng" dirty="0" smtClean="0">
                <a:solidFill>
                  <a:srgbClr val="0000CC"/>
                </a:solidFill>
                <a:latin typeface="Verdana" panose="020B0604030504040204" pitchFamily="34" charset="0"/>
              </a:rPr>
              <a:t>sternocleidomastoidei</a:t>
            </a:r>
            <a:r>
              <a:rPr lang="it-IT" sz="2000" b="1" dirty="0" smtClean="0">
                <a:solidFill>
                  <a:srgbClr val="0000CC"/>
                </a:solidFill>
                <a:latin typeface="Verdana" panose="020B0604030504040204" pitchFamily="34" charset="0"/>
              </a:rPr>
              <a:t>, </a:t>
            </a:r>
            <a:r>
              <a:rPr lang="it-IT" sz="2000" b="1" u="sng" dirty="0" smtClean="0">
                <a:solidFill>
                  <a:srgbClr val="0000CC"/>
                </a:solidFill>
                <a:latin typeface="Verdana" panose="020B0604030504040204" pitchFamily="34" charset="0"/>
              </a:rPr>
              <a:t>scaleni</a:t>
            </a:r>
            <a:r>
              <a:rPr lang="it-IT" sz="2000" b="1" dirty="0" smtClean="0">
                <a:solidFill>
                  <a:srgbClr val="0000CC"/>
                </a:solidFill>
                <a:latin typeface="Verdana" panose="020B0604030504040204" pitchFamily="34" charset="0"/>
              </a:rPr>
              <a:t>, </a:t>
            </a:r>
            <a:r>
              <a:rPr lang="it-IT" sz="2000" b="1" u="sng" dirty="0" smtClean="0">
                <a:solidFill>
                  <a:srgbClr val="0000CC"/>
                </a:solidFill>
                <a:latin typeface="Verdana" panose="020B0604030504040204" pitchFamily="34" charset="0"/>
              </a:rPr>
              <a:t>pettorali</a:t>
            </a:r>
            <a:r>
              <a:rPr lang="it-IT" sz="2000" b="1" dirty="0" smtClean="0">
                <a:solidFill>
                  <a:srgbClr val="0000CC"/>
                </a:solidFill>
                <a:latin typeface="Verdana" panose="020B0604030504040204" pitchFamily="34" charset="0"/>
              </a:rPr>
              <a:t> e </a:t>
            </a:r>
            <a:r>
              <a:rPr lang="it-IT" sz="2000" b="1" u="sng" dirty="0" smtClean="0">
                <a:solidFill>
                  <a:srgbClr val="0000CC"/>
                </a:solidFill>
                <a:latin typeface="Verdana" panose="020B0604030504040204" pitchFamily="34" charset="0"/>
              </a:rPr>
              <a:t>trapezio</a:t>
            </a:r>
            <a:r>
              <a:rPr lang="it-IT" sz="2000" b="1" dirty="0" smtClean="0">
                <a:solidFill>
                  <a:srgbClr val="0000CC"/>
                </a:solidFill>
                <a:latin typeface="Verdana" panose="020B0604030504040204" pitchFamily="34" charset="0"/>
              </a:rPr>
              <a:t>, la cui contrazione può essere rilevata </a:t>
            </a:r>
            <a:r>
              <a:rPr lang="it-IT" sz="2000" b="1" dirty="0" err="1" smtClean="0">
                <a:solidFill>
                  <a:srgbClr val="0000CC"/>
                </a:solidFill>
                <a:latin typeface="Verdana" panose="020B0604030504040204" pitchFamily="34" charset="0"/>
              </a:rPr>
              <a:t>ispettivamente</a:t>
            </a:r>
            <a:r>
              <a:rPr lang="it-IT" sz="2000" b="1" dirty="0" smtClean="0">
                <a:solidFill>
                  <a:srgbClr val="0000CC"/>
                </a:solidFill>
                <a:latin typeface="Verdana" panose="020B0604030504040204" pitchFamily="34" charset="0"/>
              </a:rPr>
              <a:t> soprattutto in alcune condizioni quali l’asma bronchiale e l’enfisema. </a:t>
            </a:r>
            <a:endParaRPr lang="it-IT" sz="2200" b="1" dirty="0" smtClean="0">
              <a:solidFill>
                <a:srgbClr val="0000CC"/>
              </a:solidFill>
              <a:latin typeface="Verdana" panose="020B0604030504040204" pitchFamily="34" charset="0"/>
            </a:endParaRPr>
          </a:p>
          <a:p>
            <a:pPr marL="0" indent="0" algn="ctr">
              <a:spcBef>
                <a:spcPts val="0"/>
              </a:spcBef>
              <a:buNone/>
            </a:pPr>
            <a:endParaRPr lang="it-IT" sz="2200" dirty="0" smtClean="0">
              <a:latin typeface="Verdana" panose="020B0604030504040204" pitchFamily="34" charset="0"/>
            </a:endParaRPr>
          </a:p>
        </p:txBody>
      </p:sp>
    </p:spTree>
    <p:extLst>
      <p:ext uri="{BB962C8B-B14F-4D97-AF65-F5344CB8AC3E}">
        <p14:creationId xmlns:p14="http://schemas.microsoft.com/office/powerpoint/2010/main" val="3322656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5713" t="5594" r="18681" b="1745"/>
          <a:stretch/>
        </p:blipFill>
        <p:spPr>
          <a:xfrm rot="5400000">
            <a:off x="1363315" y="1499144"/>
            <a:ext cx="4562477" cy="4193779"/>
          </a:xfrm>
        </p:spPr>
      </p:pic>
      <p:sp>
        <p:nvSpPr>
          <p:cNvPr id="5" name="Rettangolo 4"/>
          <p:cNvSpPr/>
          <p:nvPr/>
        </p:nvSpPr>
        <p:spPr>
          <a:xfrm>
            <a:off x="2596953" y="5013176"/>
            <a:ext cx="3168352"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3389041" y="908720"/>
            <a:ext cx="151216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215516" y="116632"/>
            <a:ext cx="8712968" cy="584775"/>
          </a:xfrm>
          <a:prstGeom prst="rect">
            <a:avLst/>
          </a:prstGeom>
          <a:noFill/>
        </p:spPr>
        <p:txBody>
          <a:bodyPr wrap="square" rtlCol="0">
            <a:spAutoFit/>
          </a:bodyPr>
          <a:lstStyle/>
          <a:p>
            <a:pPr algn="ctr"/>
            <a:r>
              <a:rPr lang="it-IT" sz="3200" b="1" dirty="0" smtClean="0">
                <a:solidFill>
                  <a:srgbClr val="FF0066"/>
                </a:solidFill>
                <a:effectLst>
                  <a:outerShdw blurRad="38100" dist="38100" dir="2700000" algn="tl">
                    <a:srgbClr val="000000">
                      <a:alpha val="43137"/>
                    </a:srgbClr>
                  </a:outerShdw>
                </a:effectLst>
                <a:latin typeface="Verdana" panose="020B0604030504040204" pitchFamily="34" charset="0"/>
              </a:rPr>
              <a:t>SCOMPENSO CARDIACO - ORTOPNEA</a:t>
            </a:r>
            <a:endParaRPr lang="en-US" sz="3200" b="1" dirty="0">
              <a:solidFill>
                <a:srgbClr val="FF0066"/>
              </a:solidFill>
              <a:effectLst>
                <a:outerShdw blurRad="38100" dist="38100" dir="2700000" algn="tl">
                  <a:srgbClr val="000000">
                    <a:alpha val="43137"/>
                  </a:srgbClr>
                </a:outerShdw>
              </a:effectLst>
              <a:latin typeface="Verdana" panose="020B0604030504040204" pitchFamily="34" charset="0"/>
            </a:endParaRPr>
          </a:p>
        </p:txBody>
      </p:sp>
      <p:sp>
        <p:nvSpPr>
          <p:cNvPr id="8" name="CasellaDiTesto 7"/>
          <p:cNvSpPr txBox="1"/>
          <p:nvPr/>
        </p:nvSpPr>
        <p:spPr>
          <a:xfrm>
            <a:off x="3005361" y="5169966"/>
            <a:ext cx="5976664" cy="1200329"/>
          </a:xfrm>
          <a:prstGeom prst="rect">
            <a:avLst/>
          </a:prstGeom>
          <a:noFill/>
        </p:spPr>
        <p:txBody>
          <a:bodyPr wrap="square" rtlCol="0">
            <a:spAutoFit/>
          </a:bodyPr>
          <a:lstStyle/>
          <a:p>
            <a:pPr algn="just"/>
            <a:r>
              <a:rPr lang="it-IT" b="1" dirty="0" smtClean="0">
                <a:latin typeface="Verdana" panose="020B0604030504040204" pitchFamily="34" charset="0"/>
              </a:rPr>
              <a:t>Ortopnea</a:t>
            </a:r>
            <a:r>
              <a:rPr lang="it-IT" dirty="0" smtClean="0">
                <a:latin typeface="Verdana" panose="020B0604030504040204" pitchFamily="34" charset="0"/>
              </a:rPr>
              <a:t> = dispnea che compare in clinostatismo</a:t>
            </a:r>
            <a:r>
              <a:rPr lang="it-IT" dirty="0">
                <a:latin typeface="Verdana" panose="020B0604030504040204" pitchFamily="34" charset="0"/>
              </a:rPr>
              <a:t> </a:t>
            </a:r>
            <a:r>
              <a:rPr lang="it-IT" dirty="0" smtClean="0">
                <a:latin typeface="Verdana" panose="020B0604030504040204" pitchFamily="34" charset="0"/>
              </a:rPr>
              <a:t>(spesso durante le ore notturne) e che obbliga il paziente a stare a busto eretto. Tipica del </a:t>
            </a:r>
            <a:r>
              <a:rPr lang="it-IT" dirty="0" err="1" smtClean="0">
                <a:latin typeface="Verdana" panose="020B0604030504040204" pitchFamily="34" charset="0"/>
              </a:rPr>
              <a:t>paziene</a:t>
            </a:r>
            <a:r>
              <a:rPr lang="it-IT" dirty="0" smtClean="0">
                <a:latin typeface="Verdana" panose="020B0604030504040204" pitchFamily="34" charset="0"/>
              </a:rPr>
              <a:t> con scompenso cardiaco.</a:t>
            </a:r>
            <a:endParaRPr lang="en-US" dirty="0">
              <a:latin typeface="Verdana" panose="020B0604030504040204" pitchFamily="34" charset="0"/>
            </a:endParaRPr>
          </a:p>
        </p:txBody>
      </p:sp>
    </p:spTree>
    <p:extLst>
      <p:ext uri="{BB962C8B-B14F-4D97-AF65-F5344CB8AC3E}">
        <p14:creationId xmlns:p14="http://schemas.microsoft.com/office/powerpoint/2010/main" val="8354590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940038</TotalTime>
  <Words>2233</Words>
  <Application>Microsoft Macintosh PowerPoint</Application>
  <PresentationFormat>Presentazione su schermo (4:3)</PresentationFormat>
  <Paragraphs>311</Paragraphs>
  <Slides>33</Slides>
  <Notes>2</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Presentazione di PowerPoint</vt:lpstr>
      <vt:lpstr>Presentazione di PowerPoint</vt:lpstr>
      <vt:lpstr>Presentazione di PowerPoint</vt:lpstr>
      <vt:lpstr>Presentazione di PowerPoint</vt:lpstr>
      <vt:lpstr>Presentazione di PowerPoint</vt:lpstr>
      <vt:lpstr>VIE AEREE - DISPNEA ESPIRATORIA ostruzione delle vie aeree intratoraciche</vt:lpstr>
      <vt:lpstr>PINK PUFFER - BLUE BLOATER</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Smith JA, Woodcock A. N Engl J Med 2016;375:1544-1551.</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LA CIANOSI </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Stella Bernardi</dc:creator>
  <cp:lastModifiedBy>Stella Bernardi</cp:lastModifiedBy>
  <cp:revision>154</cp:revision>
  <cp:lastPrinted>2015-10-11T11:03:50Z</cp:lastPrinted>
  <dcterms:modified xsi:type="dcterms:W3CDTF">2021-10-19T20:52:52Z</dcterms:modified>
</cp:coreProperties>
</file>