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301" r:id="rId3"/>
    <p:sldId id="256" r:id="rId4"/>
    <p:sldId id="257" r:id="rId5"/>
    <p:sldId id="262" r:id="rId6"/>
    <p:sldId id="258" r:id="rId7"/>
    <p:sldId id="261" r:id="rId8"/>
    <p:sldId id="260" r:id="rId9"/>
    <p:sldId id="263" r:id="rId10"/>
    <p:sldId id="264" r:id="rId11"/>
    <p:sldId id="265" r:id="rId12"/>
    <p:sldId id="303" r:id="rId13"/>
    <p:sldId id="266" r:id="rId14"/>
    <p:sldId id="267" r:id="rId15"/>
    <p:sldId id="302" r:id="rId16"/>
    <p:sldId id="269" r:id="rId17"/>
    <p:sldId id="271" r:id="rId18"/>
    <p:sldId id="273" r:id="rId19"/>
    <p:sldId id="274" r:id="rId20"/>
    <p:sldId id="277" r:id="rId21"/>
    <p:sldId id="308" r:id="rId22"/>
    <p:sldId id="279" r:id="rId23"/>
    <p:sldId id="278" r:id="rId24"/>
    <p:sldId id="309" r:id="rId25"/>
    <p:sldId id="283" r:id="rId26"/>
    <p:sldId id="310" r:id="rId27"/>
    <p:sldId id="311" r:id="rId28"/>
    <p:sldId id="272" r:id="rId29"/>
    <p:sldId id="276" r:id="rId30"/>
    <p:sldId id="305" r:id="rId31"/>
    <p:sldId id="312" r:id="rId32"/>
    <p:sldId id="306" r:id="rId33"/>
    <p:sldId id="307" r:id="rId34"/>
    <p:sldId id="291" r:id="rId35"/>
    <p:sldId id="292" r:id="rId36"/>
    <p:sldId id="295" r:id="rId37"/>
    <p:sldId id="293" r:id="rId38"/>
    <p:sldId id="297" r:id="rId39"/>
    <p:sldId id="298" r:id="rId40"/>
    <p:sldId id="299" r:id="rId41"/>
    <p:sldId id="300" r:id="rId42"/>
  </p:sldIdLst>
  <p:sldSz cx="9144000" cy="6858000" type="screen4x3"/>
  <p:notesSz cx="9144000" cy="6858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513"/>
  </p:normalViewPr>
  <p:slideViewPr>
    <p:cSldViewPr>
      <p:cViewPr varScale="1">
        <p:scale>
          <a:sx n="91" d="100"/>
          <a:sy n="91" d="100"/>
        </p:scale>
        <p:origin x="1600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658813"/>
            <a:ext cx="5954713" cy="236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1414463" y="3262313"/>
            <a:ext cx="6308725" cy="262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989263" y="658813"/>
            <a:ext cx="3159125" cy="23685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6769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414463" y="3262313"/>
            <a:ext cx="6313487" cy="26273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E11D4F-F883-4B8A-BBDA-0372B12EED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285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3EFD9A-C83E-45D4-8527-E4251BD229B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284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F6E195-7BF6-4415-8BBC-B8B74551A0B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221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64455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88920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306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2200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06610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522711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44207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163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9873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FDF2B1-9B5F-460A-B903-D3B7B2A740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5996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36381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39244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67500" y="106363"/>
            <a:ext cx="1997075" cy="62198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3587" cy="62198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876972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987425" y="2017713"/>
            <a:ext cx="3762375" cy="43084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902200" y="2017713"/>
            <a:ext cx="3762375" cy="207803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902200" y="4248150"/>
            <a:ext cx="3762375" cy="20780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2116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796212" cy="113188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8575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340E08-7D62-4747-B2BE-2AF089E8EA1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59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35B9F6-AD49-4092-B153-836C0201435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420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F06322-E4E3-4AD0-97C8-8581E1CBB46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77744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21A3FD-38FE-47E2-A5EC-FBB6B5A99B7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661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D6F75E-8E8E-4720-B803-931443A04D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49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CF1102-AD14-4C2A-84CE-386B38F9FE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73A2F3E-40BB-4D88-B659-5F29A5A500F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8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01/10/14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1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81C31D1-6973-4934-9927-1B4ADDDE92DE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796212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771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30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3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700"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50CB3C-6917-0647-9477-646FF8F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6712"/>
            <a:ext cx="6858000" cy="2387600"/>
          </a:xfrm>
        </p:spPr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98DDB2E-2028-004A-9FBE-3EB2EC61BA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dirty="0">
                <a:latin typeface="Copperplate Gothic Bold" panose="020E0705020206020404" pitchFamily="34" charset="77"/>
              </a:rPr>
              <a:t>C U T E</a:t>
            </a:r>
          </a:p>
        </p:txBody>
      </p:sp>
    </p:spTree>
    <p:extLst>
      <p:ext uri="{BB962C8B-B14F-4D97-AF65-F5344CB8AC3E}">
        <p14:creationId xmlns:p14="http://schemas.microsoft.com/office/powerpoint/2010/main" val="2427078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" t="6973" r="4195" b="21487"/>
          <a:stretch>
            <a:fillRect/>
          </a:stretch>
        </p:blipFill>
        <p:spPr bwMode="auto">
          <a:xfrm>
            <a:off x="0" y="71438"/>
            <a:ext cx="9144000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188" t="6973" r="4195" b="2148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</p:spTree>
    <p:extLst>
      <p:ext uri="{BB962C8B-B14F-4D97-AF65-F5344CB8AC3E}">
        <p14:creationId xmlns:p14="http://schemas.microsoft.com/office/powerpoint/2010/main" val="805124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144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EPIDERMIDE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410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Epitelio PAVIMENTOSO PLURISTRATIFICATO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La LINEA CELLULARE costituente è data dai CHERATINOCITI che, spostandosi verso la superficie, vanno incontro alla cosiddetta CITOMORFOSI CORNEA</a:t>
            </a:r>
          </a:p>
          <a:p>
            <a:pPr marL="341313" indent="-328613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marL="328613" indent="-328613" hangingPunct="1">
              <a:lnSpc>
                <a:spcPct val="8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Altre CELLULE presenti nell’ epidermide :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MELANOCITI (melanina)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LANGERHANS (DIFESA correlata all’ immunità)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CELLULE DI MERKEL (sensibilità, </a:t>
            </a:r>
          </a:p>
          <a:p>
            <a:pPr marL="328613" indent="-314325" hangingPunct="1">
              <a:lnSpc>
                <a:spcPct val="8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pressione continua)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4704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CITOTIPI  dell’ EPIDERMIDE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9816"/>
            <a:ext cx="6228184" cy="6228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3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2609"/>
          <a:stretch/>
        </p:blipFill>
        <p:spPr>
          <a:xfrm>
            <a:off x="907" y="0"/>
            <a:ext cx="9144000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5817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4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" y="404664"/>
            <a:ext cx="9038019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7" r="3114" b="9119"/>
          <a:stretch>
            <a:fillRect/>
          </a:stretch>
        </p:blipFill>
        <p:spPr bwMode="auto">
          <a:xfrm>
            <a:off x="12213" y="0"/>
            <a:ext cx="5682988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877" r="3114" b="91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6A8DC3-8C94-2548-99AB-BBEF19D8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58" y="1428328"/>
            <a:ext cx="3760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>
                <a:latin typeface="Arial Black" panose="020B0A04020102020204" pitchFamily="34" charset="0"/>
              </a:rPr>
              <a:t>TIPI DI MELANINE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Eumelanina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Feomelanina</a:t>
            </a:r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41313" indent="-328613"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/>
          </a:p>
          <a:p>
            <a:pPr marL="328613" indent="-328613"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/>
              <a:t>Neuromelanina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320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757613"/>
            <a:ext cx="3248025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88" y="730250"/>
            <a:ext cx="14287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132138" y="1916113"/>
            <a:ext cx="3095625" cy="1587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3419475" y="3284538"/>
            <a:ext cx="2592388" cy="647700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8072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GIUNZIONE DERMOEPIDERMICA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0365"/>
            <a:ext cx="7884368" cy="628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SCHEMA DELLA GIUNZIONE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DERMO-EPIDERMICA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788"/>
            <a:ext cx="9144000" cy="538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711950" y="2160588"/>
            <a:ext cx="22971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9999"/>
                </a:solidFill>
                <a:latin typeface="Arial Black" panose="020B0A04020102020204" pitchFamily="34" charset="0"/>
              </a:rPr>
              <a:t>EPIDERMIDE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4114" r="5309" b="15793"/>
          <a:stretch>
            <a:fillRect/>
          </a:stretch>
        </p:blipFill>
        <p:spPr bwMode="auto">
          <a:xfrm>
            <a:off x="0" y="0"/>
            <a:ext cx="9072563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69" t="4114" r="5309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27430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 E </a:t>
            </a:r>
            <a:r>
              <a:rPr lang="it-IT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R</a:t>
            </a:r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 M A</a:t>
            </a:r>
          </a:p>
        </p:txBody>
      </p:sp>
    </p:spTree>
    <p:extLst>
      <p:ext uri="{BB962C8B-B14F-4D97-AF65-F5344CB8AC3E}">
        <p14:creationId xmlns:p14="http://schemas.microsoft.com/office/powerpoint/2010/main" val="3646391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196" y="62105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EPIDEMIDE e DERMA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(Colorazione AZAN)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5105"/>
            <a:ext cx="8516969" cy="524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DERMA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Membrana CONNETTIVALE,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distensibile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ed elastica di spessore VARIABILE (proprietà che variano con l’età)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TESSUTO CONNETTIVO DENSO a FASCI INTRECCIATI di FIBRE COLLAGENE Tipo Primo (I)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Vi si ritrovano VARI TIPI CELLULARI: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FIBROBLASTI e FIBROCITI (prevalenti)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MASTOCITI (o </a:t>
            </a:r>
            <a:r>
              <a:rPr lang="it-IT" altLang="it-IT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Mastzellen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MELANOCITI (al limite con l’ Epidermide)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ALTRI LEUCOCITI (Neutrofili, Eosinofili)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MACROFAGI (di derivazione dai Monociti)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Vi si ritrovano FASCETTI MUSCOLARI LISCI e/o STRIATI, VASI, GHIANDOLE</a:t>
            </a:r>
          </a:p>
          <a:p>
            <a:pPr marL="341313" indent="-32861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843808" y="2564904"/>
            <a:ext cx="33217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</a:t>
            </a:r>
          </a:p>
        </p:txBody>
      </p:sp>
    </p:spTree>
    <p:extLst>
      <p:ext uri="{BB962C8B-B14F-4D97-AF65-F5344CB8AC3E}">
        <p14:creationId xmlns:p14="http://schemas.microsoft.com/office/powerpoint/2010/main" val="398888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IPODERMA o SOTTOCUTANEO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4139" y="908720"/>
            <a:ext cx="8686800" cy="54864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0.5-2 cm di SPESSORE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Attraverso pone il derma soprastante in rapporto con FASCE MUSCOLARI, PERIOSTIO o PERICONDRIO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È un CONNETTIVO LASSO ricco di FIBRE ELASTICHE</a:t>
            </a: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28613" indent="-328613" hangingPunct="1">
              <a:lnSpc>
                <a:spcPct val="9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 presenta ricco in TESSUTO ADIPOSO (PANNICOLO ADIPOSO SOTTOCUTANEO)</a:t>
            </a:r>
          </a:p>
          <a:p>
            <a:pPr marL="328613" indent="-314325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nel quale si possono distinguere uno STRATO SUPERFICIALE ed uno PROFONDO.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650EEC8-D614-6F41-9C69-9636648E2A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it-IT" altLang="it-IT"/>
              <a:t>01/10/14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4F1F041-7227-C940-AA57-0477B8D3A294}"/>
              </a:ext>
            </a:extLst>
          </p:cNvPr>
          <p:cNvSpPr txBox="1"/>
          <p:nvPr/>
        </p:nvSpPr>
        <p:spPr>
          <a:xfrm>
            <a:off x="2051720" y="2492896"/>
            <a:ext cx="554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</p:spTree>
    <p:extLst>
      <p:ext uri="{BB962C8B-B14F-4D97-AF65-F5344CB8AC3E}">
        <p14:creationId xmlns:p14="http://schemas.microsoft.com/office/powerpoint/2010/main" val="120516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6A32619-D3B2-9E4C-A75E-1AA1386729E1}"/>
              </a:ext>
            </a:extLst>
          </p:cNvPr>
          <p:cNvSpPr/>
          <p:nvPr/>
        </p:nvSpPr>
        <p:spPr>
          <a:xfrm>
            <a:off x="2195736" y="332656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6F1CC6E-8132-C54C-B934-E5E28675FECA}"/>
              </a:ext>
            </a:extLst>
          </p:cNvPr>
          <p:cNvSpPr txBox="1"/>
          <p:nvPr/>
        </p:nvSpPr>
        <p:spPr>
          <a:xfrm>
            <a:off x="467544" y="1124744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APPARATI PILO-SEBACEI, costituiti da :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PELI: strutture variamente distribuite alla superficie cutanea. Il FOLLICOLO PILIFERO consta di una RADICE, situata profondamente nel Derma; ed un fusto che sporge alla superficie. Il FOLLICOLO PILIFERO è associato a GHIANDOLE SEBACEE (Apparato Pilo-Sebaceo) e ad un MUSCOLO ERETTORE DEL PELO (ORRIPILATORE);</a:t>
            </a:r>
          </a:p>
          <a:p>
            <a:endParaRPr lang="it-IT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342900" indent="-342900">
              <a:buFontTx/>
              <a:buChar char="-"/>
            </a:pPr>
            <a:r>
              <a:rPr 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SEBACEE: classificabili come Acinose Composte, producono una sostanza lipidica (SEBO) che svolge funzioni protettive a livello epidermico</a:t>
            </a:r>
          </a:p>
        </p:txBody>
      </p:sp>
    </p:spTree>
    <p:extLst>
      <p:ext uri="{BB962C8B-B14F-4D97-AF65-F5344CB8AC3E}">
        <p14:creationId xmlns:p14="http://schemas.microsoft.com/office/powerpoint/2010/main" val="1228875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88"/>
            <a:ext cx="9144000" cy="6675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340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200"/>
            <a:ext cx="9144000" cy="416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836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4" r="71100"/>
          <a:stretch/>
        </p:blipFill>
        <p:spPr>
          <a:xfrm>
            <a:off x="395536" y="332656"/>
            <a:ext cx="2168674" cy="764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" descr="0412">
            <a:extLst>
              <a:ext uri="{FF2B5EF4-FFF2-40B4-BE49-F238E27FC236}">
                <a16:creationId xmlns:a16="http://schemas.microsoft.com/office/drawing/2014/main" id="{03709C74-C957-7448-98B2-CD1C6738E708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20601" r="2010" b="10101"/>
          <a:stretch/>
        </p:blipFill>
        <p:spPr>
          <a:xfrm>
            <a:off x="2771800" y="0"/>
            <a:ext cx="5940152" cy="6878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00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-63500"/>
            <a:ext cx="8991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SISTEMA TEGUMENTARIO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0363" y="1214438"/>
            <a:ext cx="8534400" cy="5410200"/>
          </a:xfrm>
          <a:ln/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 tale definizione si possono intendere  tutte le strutture di rivestimento della SUPERFICIE ESTERNA del corpo e delle CAVITA' comunicanti con la superficie esterna.</a:t>
            </a:r>
          </a:p>
          <a:p>
            <a:pPr marL="338138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Tuttavia, in questo contesto, si descrivono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CUTE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ANNESSI CUTANEI</a:t>
            </a:r>
          </a:p>
          <a:p>
            <a:pPr marL="339725" indent="-328613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rgbClr val="99CC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FAD4290-AC7B-5F47-AC1B-299F2934E4AE}"/>
              </a:ext>
            </a:extLst>
          </p:cNvPr>
          <p:cNvSpPr/>
          <p:nvPr/>
        </p:nvSpPr>
        <p:spPr>
          <a:xfrm>
            <a:off x="2195736" y="260648"/>
            <a:ext cx="4567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ANNESSI  CUTANEI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CF17A62-EDD9-654E-9AFF-79EA54148DE1}"/>
              </a:ext>
            </a:extLst>
          </p:cNvPr>
          <p:cNvSpPr txBox="1"/>
          <p:nvPr/>
        </p:nvSpPr>
        <p:spPr>
          <a:xfrm>
            <a:off x="142882" y="906979"/>
            <a:ext cx="90011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GHIANDOLE SUDORIPARE: sono Tubulari a Gomitolo (o Glomerulari). Possono definirsi ECCRINE, se secernono un SUDORE che provvede alla TERMOREGOLAZIONE ed all’ OMEOSTASI IDRICO-SALINA e ACIDO-BASE; oppure APOCRINE (localizzate nel Cavo Ascellare e alla Regione Inguinale), che sono caratterizzate dal produrre un «caratteristico odore» proprio di ogni individuo.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ALTRE GHIANDOLE APOCRINE: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* GHIANDOLE CERUMINOSE dell’ Orecchio 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 Esterno;</a:t>
            </a:r>
          </a:p>
          <a:p>
            <a:r>
              <a:rPr 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* GHIANDOLA MAMMARIA</a:t>
            </a:r>
          </a:p>
        </p:txBody>
      </p:sp>
    </p:spTree>
    <p:extLst>
      <p:ext uri="{BB962C8B-B14F-4D97-AF65-F5344CB8AC3E}">
        <p14:creationId xmlns:p14="http://schemas.microsoft.com/office/powerpoint/2010/main" val="1232655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75"/>
            <a:ext cx="9144000" cy="4995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882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913" y="0"/>
            <a:ext cx="44465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14610A-1599-3E48-BA04-04D0F10051BE}"/>
              </a:ext>
            </a:extLst>
          </p:cNvPr>
          <p:cNvSpPr txBox="1"/>
          <p:nvPr/>
        </p:nvSpPr>
        <p:spPr>
          <a:xfrm>
            <a:off x="251520" y="1484784"/>
            <a:ext cx="2376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UNGHIE:</a:t>
            </a:r>
          </a:p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Specializzazioni dello Strato Corneo</a:t>
            </a:r>
          </a:p>
        </p:txBody>
      </p:sp>
    </p:spTree>
    <p:extLst>
      <p:ext uri="{BB962C8B-B14F-4D97-AF65-F5344CB8AC3E}">
        <p14:creationId xmlns:p14="http://schemas.microsoft.com/office/powerpoint/2010/main" val="1688068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89100"/>
            <a:ext cx="8223250" cy="155733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COINVOLGIMENTO DELLA CUTE NELLE FUNZIONI DEL SISTEMA NERVOSO</a:t>
            </a:r>
            <a:br>
              <a:rPr lang="it-IT" altLang="it-IT" dirty="0">
                <a:latin typeface="Arial Black" panose="020B0A04020102020204" pitchFamily="34" charset="0"/>
              </a:rPr>
            </a:br>
            <a:br>
              <a:rPr lang="it-IT" altLang="it-IT" dirty="0">
                <a:latin typeface="Arial Black" panose="020B0A04020102020204" pitchFamily="34" charset="0"/>
              </a:rPr>
            </a:br>
            <a:r>
              <a:rPr lang="it-IT" altLang="it-IT" sz="3600" dirty="0">
                <a:latin typeface="Chalkboard SE" panose="03050602040202020205" pitchFamily="66" charset="77"/>
              </a:rPr>
              <a:t>RECETTORI NERVOSI CUTANEI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t="6779" r="4764" b="22466"/>
          <a:stretch>
            <a:fillRect/>
          </a:stretch>
        </p:blipFill>
        <p:spPr bwMode="auto">
          <a:xfrm>
            <a:off x="0" y="0"/>
            <a:ext cx="81359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305" t="6779" r="4764" b="224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1000"/>
                    </a14:imgEffect>
                    <a14:imgEffect>
                      <a14:brightnessContrast bright="-7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3253" r="5789" b="14143"/>
          <a:stretch>
            <a:fillRect/>
          </a:stretch>
        </p:blipFill>
        <p:spPr bwMode="auto">
          <a:xfrm>
            <a:off x="863600" y="0"/>
            <a:ext cx="8135938" cy="684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074" t="3253" r="5789" b="1414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body"/>
          </p:nvPr>
        </p:nvSpPr>
        <p:spPr>
          <a:xfrm>
            <a:off x="395536" y="188640"/>
            <a:ext cx="8352928" cy="5513040"/>
          </a:xfrm>
          <a:solidFill>
            <a:schemeClr val="accent3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i="0" dirty="0"/>
              <a:t>   </a:t>
            </a: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CLASSIFICAZIONE DELLE TERMINAZIONI </a:t>
            </a:r>
          </a:p>
          <a:p>
            <a:pPr marL="328613" indent="-309563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3600" i="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SENSITIVE CUTANEE</a:t>
            </a: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-LIBERE (NUDE),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costituiscono una rete e perdono le guaine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	mieliniche o </a:t>
            </a:r>
            <a:r>
              <a:rPr lang="it-IT" altLang="it-IT" sz="2000" b="0" i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perineurali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per disporsi nel derma o nell’epidermide</a:t>
            </a:r>
            <a:r>
              <a:rPr lang="it-IT" altLang="it-IT" sz="20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Ci sono, poi, i MECCANOCETTORI, suddivisi in   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Terminazioni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algn="l" hangingPunct="1">
              <a:lnSpc>
                <a:spcPct val="90000"/>
              </a:lnSpc>
              <a:spcBef>
                <a:spcPts val="7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l" hangingPunct="1">
              <a:lnSpc>
                <a:spcPct val="90000"/>
              </a:lnSpc>
              <a:spcBef>
                <a:spcPts val="600"/>
              </a:spcBef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CAPSULATE O CORPUSCOLATE</a:t>
            </a:r>
            <a:endParaRPr lang="it-IT" altLang="it-IT" sz="20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33375" indent="-328613"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18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hangingPunct="1">
              <a:lnSpc>
                <a:spcPct val="90000"/>
              </a:lnSpc>
              <a:spcBef>
                <a:spcPts val="5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1800" b="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- RECETTORI di MERKEL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b="0" i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8613" indent="-328613" algn="l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r>
              <a:rPr lang="it-IT" altLang="it-IT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-FOLLICOLARI  </a:t>
            </a:r>
          </a:p>
          <a:p>
            <a:pPr marL="341313" indent="-323850" algn="l" hangingPunct="1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  <a:tab pos="9410700" algn="l"/>
                <a:tab pos="10134600" algn="l"/>
              </a:tabLst>
            </a:pPr>
            <a:endParaRPr lang="it-IT" altLang="it-IT" sz="2400" i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193308"/>
            <a:ext cx="8496300" cy="1147459"/>
          </a:xfrm>
          <a:solidFill>
            <a:schemeClr val="bg1"/>
          </a:solidFill>
          <a:ln/>
        </p:spPr>
        <p:txBody>
          <a:bodyPr lIns="90000" tIns="46800" rIns="90000" bIns="468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LIBERE </a:t>
            </a:r>
            <a:b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(o NUDE)</a:t>
            </a: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23850" y="1628800"/>
            <a:ext cx="8496300" cy="4918075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lIns="90000" tIns="46800" rIns="90000" bIns="46800"/>
          <a:lstStyle/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latin typeface="Times New Roman" panose="02020603050405020304" pitchFamily="18" charset="0"/>
              </a:rPr>
              <a:t>	</a:t>
            </a: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TERMORECETTORI (o recettori termosensibili, caldo/freddo);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-NOCICETTORI (dolore) sensibili  a deformazioni meccaniche, caldo e freddo intensi, esposizione a sostanze chimiche irritanti, mediatori chimici del dolore (es. istamina). Tra questi, anche i RECETTORI sensibili al </a:t>
            </a:r>
            <a:r>
              <a:rPr lang="it-IT" altLang="it-IT" sz="2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  <a:cs typeface="Arabic Transparent" panose="020B0604020202020204" pitchFamily="34" charset="0"/>
              </a:rPr>
              <a:t>PRURITO</a:t>
            </a:r>
            <a:r>
              <a:rPr lang="it-IT" alt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  <a:p>
            <a:pPr marL="609600" indent="-590550"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641350" y="1219200"/>
            <a:ext cx="8107363" cy="5453063"/>
          </a:xfrm>
          <a:solidFill>
            <a:schemeClr val="bg1">
              <a:lumMod val="95000"/>
            </a:schemeClr>
          </a:solidFill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RECETTORI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FOLLICOLARI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(PILIFERI)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posti sulla radice del pelo;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presentano adattamento rapido;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vengono attivati solo quando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IL PELO VIENE PIEGATO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RECETTORI DI MERKEL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posti a contatto con lo strato basale dell’epitelio;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presentano adattamento lento;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vengono attivati da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PRESSIONE CONTINUA</a:t>
            </a: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.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i="0" dirty="0"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400" b="0" i="0" dirty="0">
              <a:latin typeface="Times New Roman" panose="02020603050405020304" pitchFamily="18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-10181" y="188640"/>
            <a:ext cx="9159081" cy="1238491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FOLLICOLARI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E 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 MERKEL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subTitle"/>
          </p:nvPr>
        </p:nvSpPr>
        <p:spPr>
          <a:xfrm>
            <a:off x="269875" y="1484784"/>
            <a:ext cx="8604250" cy="3340100"/>
          </a:xfrm>
          <a:ln/>
        </p:spPr>
        <p:txBody>
          <a:bodyPr lIns="90000" tIns="46800" rIns="90000" bIns="46800" anchor="t"/>
          <a:lstStyle/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000" dirty="0">
              <a:latin typeface="Times New Roman" panose="02020603050405020304" pitchFamily="18" charset="0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 CORPUSCOLI DI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MEISSNER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agiscono come </a:t>
            </a:r>
            <a:r>
              <a:rPr lang="it-IT" altLang="it-IT" sz="28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PRESSOCETTORI (Pressione Non Continua)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8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-TERMINAZIONI DI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RUFFINI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, sono sensibili allo </a:t>
            </a:r>
            <a:r>
              <a:rPr lang="it-IT" altLang="it-IT" sz="28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SFREGAMENTO</a:t>
            </a:r>
            <a:r>
              <a:rPr lang="it-IT" altLang="it-IT" sz="28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;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endParaRPr lang="it-IT" altLang="it-IT" sz="2800" b="0" i="0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-CORPUSCOLI DI </a:t>
            </a:r>
            <a:r>
              <a:rPr lang="it-IT" altLang="it-IT" sz="240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PACINI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, sono sensibili alla </a:t>
            </a:r>
            <a:r>
              <a:rPr lang="it-IT" altLang="it-IT" sz="2400" b="0" i="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VIBRAZIONE</a:t>
            </a: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</a:t>
            </a:r>
          </a:p>
          <a:p>
            <a:pPr marL="609600" indent="-59055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6096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it-IT" altLang="it-IT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(recettori di eventi durante la manipolazione di un oggetto).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36513"/>
            <a:ext cx="9144000" cy="1738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TERMINAZIONI NERVOSE CAPSULATE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 </a:t>
            </a:r>
            <a:b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CORPUSCOLATE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115" r="2357" b="13126"/>
          <a:stretch>
            <a:fillRect/>
          </a:stretch>
        </p:blipFill>
        <p:spPr bwMode="auto">
          <a:xfrm>
            <a:off x="1295400" y="0"/>
            <a:ext cx="6624638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92" t="4115" r="2357" b="13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191250" cy="594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8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042988" y="5903913"/>
            <a:ext cx="1763712" cy="175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Meissner Pressione</a:t>
            </a:r>
          </a:p>
          <a:p>
            <a:pPr algn="ctr">
              <a:buClrTx/>
              <a:buFontTx/>
              <a:buNone/>
            </a:pPr>
            <a:r>
              <a:rPr lang="it-IT" altLang="it-IT" sz="1800" b="1"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NON Continua</a:t>
            </a: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algn="ctr">
              <a:spcBef>
                <a:spcPts val="1125"/>
              </a:spcBef>
              <a:buClrTx/>
              <a:buFontTx/>
              <a:buNone/>
            </a:pPr>
            <a:endParaRPr lang="it-IT" altLang="it-IT" sz="1800" b="1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203575" y="5949950"/>
            <a:ext cx="20891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Ruffini Sfregamento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5508625" y="5949950"/>
            <a:ext cx="1944688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125"/>
              </a:spcBef>
              <a:buClrTx/>
              <a:buFontTx/>
              <a:buNone/>
            </a:pPr>
            <a:r>
              <a:rPr lang="it-IT" altLang="it-IT" sz="1800" b="1">
                <a:solidFill>
                  <a:srgbClr val="3DEB3D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Pacini Vibrazione</a:t>
            </a: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2268538" y="1182688"/>
            <a:ext cx="2808287" cy="35560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4500563" y="2119313"/>
            <a:ext cx="1223962" cy="2403475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 flipV="1">
            <a:off x="6227763" y="3127375"/>
            <a:ext cx="1587" cy="1468438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-108520" y="48453"/>
            <a:ext cx="9232631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CUTE: CARATTERISTICHE </a:t>
            </a:r>
            <a:b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ANATOMO-MACROSCOPICHE (1)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410200"/>
          </a:xfrm>
          <a:ln/>
        </p:spPr>
        <p:txBody>
          <a:bodyPr lIns="90000" tIns="46800" rIns="90000" bIns="46800"/>
          <a:lstStyle/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Organo PIU’ ESTESO e PIU’ PESANTE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Superficie di circa 2 metri quadrati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Peso sui 15 Kg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SPESSORE VARIABILE a seconda di differenti PARAMETRI ANATOMO-TOPOGRAFICI e FUNZIONALI (da 0.5 a 4 mm)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Presenta una certa MOBILITA’ rispetto ai piani tissutali sottostanti</a:t>
            </a:r>
          </a:p>
          <a:p>
            <a:pPr marL="457200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COLORE VARIABILE in relazione alla: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RAZZA e CONTENUTO di CAROTENE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GRADO DI OSSIGENAZIONE</a:t>
            </a:r>
          </a:p>
          <a:p>
            <a:pPr marL="471488" indent="-457200" hangingPunct="1">
              <a:lnSpc>
                <a:spcPct val="80000"/>
              </a:lnSpc>
              <a:spcBef>
                <a:spcPts val="7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- DIFFERENTI REGIONI CORPOREE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CUTE: CARATTERISTICHE ANATOMO-MACROSCOPICHE (2)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Clr>
                <a:srgbClr val="99CC00"/>
              </a:buClr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Prevalentemente LISCIA ma presenta DEPRESSIONI e RILIEVI 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DEPRESSIONI PUNTIFORMI all’    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  emergenza dei PELI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SUPERFICIALI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SOLCHI PROFONDI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CRESTE («impronte digitali»)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   - PIEGHE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2780" r="6223" b="13124"/>
          <a:stretch>
            <a:fillRect/>
          </a:stretch>
        </p:blipFill>
        <p:spPr bwMode="auto">
          <a:xfrm>
            <a:off x="71438" y="71438"/>
            <a:ext cx="9072562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3" t="2780" r="6223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924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STRUTTURA  DELLA  CUTE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181600"/>
          </a:xfrm>
          <a:ln/>
        </p:spPr>
        <p:txBody>
          <a:bodyPr lIns="90000" tIns="46800" rIns="90000" bIns="46800"/>
          <a:lstStyle/>
          <a:p>
            <a:pPr marL="328613" indent="-328613" hangingPunct="1">
              <a:lnSpc>
                <a:spcPct val="100000"/>
              </a:lnSpc>
              <a:spcBef>
                <a:spcPts val="700"/>
              </a:spcBef>
              <a:buFont typeface="Arial Black" panose="020B0A04020102020204" pitchFamily="34" charset="0"/>
              <a:buChar char="•"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Costituita da TRE DIVERSI STRATI, dalla superficie verso la profondità: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EPIDERMIDE, di origine ECTODERMICA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DERMA, di origine MESODERMICA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endParaRPr lang="it-IT" altLang="it-IT" sz="2800" dirty="0">
              <a:solidFill>
                <a:schemeClr val="tx1">
                  <a:lumMod val="95000"/>
                  <a:lumOff val="5000"/>
                </a:schemeClr>
              </a:solidFill>
              <a:latin typeface="Copperplate Gothic Bold" panose="020E0705020206020404" pitchFamily="34" charset="77"/>
            </a:endParaRP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- IPODERMA, pure di origine </a:t>
            </a:r>
          </a:p>
          <a:p>
            <a:pPr marL="328613" indent="-314325"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328613" algn="l"/>
                <a:tab pos="433388" algn="l"/>
                <a:tab pos="882650" algn="l"/>
                <a:tab pos="1331913" algn="l"/>
                <a:tab pos="1781175" algn="l"/>
                <a:tab pos="2230438" algn="l"/>
                <a:tab pos="2679700" algn="l"/>
                <a:tab pos="3128963" algn="l"/>
                <a:tab pos="3578225" algn="l"/>
                <a:tab pos="4027488" algn="l"/>
                <a:tab pos="4476750" algn="l"/>
                <a:tab pos="4926013" algn="l"/>
                <a:tab pos="5375275" algn="l"/>
                <a:tab pos="5824538" algn="l"/>
                <a:tab pos="6273800" algn="l"/>
                <a:tab pos="6723063" algn="l"/>
                <a:tab pos="7172325" algn="l"/>
                <a:tab pos="7621588" algn="l"/>
                <a:tab pos="8070850" algn="l"/>
                <a:tab pos="8520113" algn="l"/>
                <a:tab pos="8969375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     MESODERMICA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53975"/>
            <a:ext cx="8704262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CUTE «SOTTILE» e CUTE «SPESSA»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8713787" cy="559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03350" y="6237288"/>
            <a:ext cx="300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SPESSA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3087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>
                <a:solidFill>
                  <a:srgbClr val="009999"/>
                </a:solidFill>
                <a:latin typeface="Arial Black" panose="020B0A04020102020204" pitchFamily="34" charset="0"/>
              </a:rPr>
              <a:t>CUTE cosiddetta </a:t>
            </a:r>
            <a:r>
              <a:rPr lang="it-IT" altLang="it-IT" sz="1600" i="1">
                <a:solidFill>
                  <a:srgbClr val="009999"/>
                </a:solidFill>
                <a:latin typeface="Arial Black" panose="020B0A04020102020204" pitchFamily="34" charset="0"/>
              </a:rPr>
              <a:t>SOTTILE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Personalizzat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6815</TotalTime>
  <Words>749</Words>
  <Application>Microsoft Macintosh PowerPoint</Application>
  <PresentationFormat>Presentazione su schermo (4:3)</PresentationFormat>
  <Paragraphs>146</Paragraphs>
  <Slides>40</Slides>
  <Notes>27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40</vt:i4>
      </vt:variant>
    </vt:vector>
  </HeadingPairs>
  <TitlesOfParts>
    <vt:vector size="52" baseType="lpstr">
      <vt:lpstr>Microsoft YaHei</vt:lpstr>
      <vt:lpstr>SimSun</vt:lpstr>
      <vt:lpstr>Arabic Transparent</vt:lpstr>
      <vt:lpstr>Arial</vt:lpstr>
      <vt:lpstr>Arial Black</vt:lpstr>
      <vt:lpstr>Chalkboard SE</vt:lpstr>
      <vt:lpstr>Copperplate Gothic Bold</vt:lpstr>
      <vt:lpstr>Gurmukhi MN</vt:lpstr>
      <vt:lpstr>Lucida Sans Unicode</vt:lpstr>
      <vt:lpstr>Times New Roman</vt:lpstr>
      <vt:lpstr>Tema di Office</vt:lpstr>
      <vt:lpstr>Tema di Office</vt:lpstr>
      <vt:lpstr>SISTEMA TEGUMENTARIO</vt:lpstr>
      <vt:lpstr>Presentazione standard di PowerPoint</vt:lpstr>
      <vt:lpstr>SISTEMA TEGUMENTARIO</vt:lpstr>
      <vt:lpstr>Presentazione standard di PowerPoint</vt:lpstr>
      <vt:lpstr>CUTE: CARATTERISTICHE  ANATOMO-MACROSCOPICHE (1)</vt:lpstr>
      <vt:lpstr>CUTE: CARATTERISTICHE ANATOMO-MACROSCOPICHE (2)</vt:lpstr>
      <vt:lpstr>Presentazione standard di PowerPoint</vt:lpstr>
      <vt:lpstr>STRUTTURA  DELLA  CUTE</vt:lpstr>
      <vt:lpstr>CUTE «SOTTILE» e CUTE «SPESSA»</vt:lpstr>
      <vt:lpstr>Presentazione standard di PowerPoint</vt:lpstr>
      <vt:lpstr>Presentazione standard di PowerPoint</vt:lpstr>
      <vt:lpstr>EPIDERMIDE</vt:lpstr>
      <vt:lpstr>CITOTIPI  dell’ EPIDERMIDE</vt:lpstr>
      <vt:lpstr>Presentazione standard di PowerPoint</vt:lpstr>
      <vt:lpstr>Presentazione standard di PowerPoint</vt:lpstr>
      <vt:lpstr>Presentazione standard di PowerPoint</vt:lpstr>
      <vt:lpstr>TIPI DI MELANINE</vt:lpstr>
      <vt:lpstr>GIUNZIONE DERMOEPIDERMICA  </vt:lpstr>
      <vt:lpstr>SCHEMA DELLA GIUNZIONE  DERMO-EPIDERMICA </vt:lpstr>
      <vt:lpstr>Presentazione standard di PowerPoint</vt:lpstr>
      <vt:lpstr>EPIDEMIDE e DERMA (Colorazione AZAN)</vt:lpstr>
      <vt:lpstr>DERMA</vt:lpstr>
      <vt:lpstr>Presentazione standard di PowerPoint</vt:lpstr>
      <vt:lpstr>IPODERMA o SOTTOCUTANEO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COINVOLGIMENTO DELLA CUTE NELLE FUNZIONI DEL SISTEMA NERVOSO  RECETTORI NERVOSI CUTANEI</vt:lpstr>
      <vt:lpstr>Presentazione standard di PowerPoint</vt:lpstr>
      <vt:lpstr>Presentazione standard di PowerPoint</vt:lpstr>
      <vt:lpstr>Presentazione standard di PowerPoint</vt:lpstr>
      <vt:lpstr>TERMINAZIONI NERVOSE LIBERE  (o NUDE)</vt:lpstr>
      <vt:lpstr>TERMINAZIONI NERVOSE FOLLICOLARI  E  DI MERKEL</vt:lpstr>
      <vt:lpstr>TERMINAZIONI NERVOSE CAPSULATE  O  CORPUSCOLATE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NERVI TORACICI</dc:title>
  <dc:creator>Vittorio Grill</dc:creator>
  <cp:lastModifiedBy>Utente di Microsoft Office</cp:lastModifiedBy>
  <cp:revision>135</cp:revision>
  <cp:lastPrinted>2020-02-12T17:35:02Z</cp:lastPrinted>
  <dcterms:created xsi:type="dcterms:W3CDTF">2000-11-17T21:13:18Z</dcterms:created>
  <dcterms:modified xsi:type="dcterms:W3CDTF">2021-10-14T09:17:14Z</dcterms:modified>
</cp:coreProperties>
</file>