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307" r:id="rId3"/>
    <p:sldId id="286" r:id="rId4"/>
    <p:sldId id="337" r:id="rId5"/>
    <p:sldId id="330" r:id="rId6"/>
    <p:sldId id="331" r:id="rId7"/>
    <p:sldId id="332" r:id="rId8"/>
    <p:sldId id="333" r:id="rId9"/>
    <p:sldId id="276" r:id="rId10"/>
    <p:sldId id="334" r:id="rId11"/>
    <p:sldId id="275" r:id="rId12"/>
    <p:sldId id="277" r:id="rId13"/>
    <p:sldId id="336" r:id="rId14"/>
    <p:sldId id="316" r:id="rId15"/>
    <p:sldId id="273" r:id="rId16"/>
    <p:sldId id="31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7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1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68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17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893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3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6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4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2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2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9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9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8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2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70BFD-4D5E-4142-8153-4EEEFDA35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010" y="937550"/>
            <a:ext cx="10081549" cy="4823552"/>
          </a:xfrm>
        </p:spPr>
        <p:txBody>
          <a:bodyPr/>
          <a:lstStyle/>
          <a:p>
            <a:pPr algn="l"/>
            <a:r>
              <a:rPr lang="it-IT" sz="2400" dirty="0"/>
              <a:t>GEOGRAFIA STORICA DELL’ODIERNO FRIULI VENEZIA GIULIA </a:t>
            </a:r>
            <a:r>
              <a:rPr lang="it-IT" sz="2400" i="1" dirty="0"/>
              <a:t>LM 641</a:t>
            </a:r>
            <a:br>
              <a:rPr lang="it-IT" dirty="0"/>
            </a:br>
            <a:r>
              <a:rPr lang="it-IT" sz="6600" b="1" cap="small" dirty="0"/>
              <a:t>La costruzione dell’odierno </a:t>
            </a:r>
            <a:br>
              <a:rPr lang="it-IT" sz="6600" b="1" cap="small" dirty="0"/>
            </a:br>
            <a:r>
              <a:rPr lang="it-IT" sz="6600" b="1" cap="small" dirty="0"/>
              <a:t>Friuli Venezia Giulia</a:t>
            </a:r>
            <a:r>
              <a:rPr lang="it-IT" sz="6600" dirty="0"/>
              <a:t> </a:t>
            </a:r>
            <a:br>
              <a:rPr lang="it-IT" sz="6600" dirty="0"/>
            </a:br>
            <a:r>
              <a:rPr lang="it-IT" sz="1800" dirty="0"/>
              <a:t>A.A. 2021-2022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3AAC26-B54F-254A-B891-B87959A06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08" y="5960962"/>
            <a:ext cx="7838742" cy="897038"/>
          </a:xfrm>
        </p:spPr>
        <p:txBody>
          <a:bodyPr/>
          <a:lstStyle/>
          <a:p>
            <a:pPr algn="l"/>
            <a:r>
              <a:rPr lang="it-IT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851085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1A7A9C9D-F51B-2843-99BE-DB43B5684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89" y="312884"/>
            <a:ext cx="4282633" cy="6278206"/>
          </a:xfrm>
        </p:spPr>
      </p:pic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1923CFB7-507B-6546-B5C9-554CB88FA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70" y="337419"/>
            <a:ext cx="4478216" cy="62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8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85B494A-4EB7-7240-99C4-021F72CBF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68" y="344320"/>
            <a:ext cx="4118494" cy="5880531"/>
          </a:xfr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987F4525-7168-D64D-A294-AADAA6F7F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28" y="344320"/>
            <a:ext cx="4226276" cy="60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38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0E02D36-4904-7D4D-B07F-9CD099FDC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24" y="356128"/>
            <a:ext cx="4201351" cy="5960801"/>
          </a:xfr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B31D6B38-3E1E-F046-A8E9-84E97820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66" y="361755"/>
            <a:ext cx="4240168" cy="59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27AEBB6-1332-7742-ABAC-35AB6E2A7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39" y="258201"/>
            <a:ext cx="5136949" cy="6011219"/>
          </a:xfrm>
        </p:spPr>
      </p:pic>
    </p:spTree>
    <p:extLst>
      <p:ext uri="{BB962C8B-B14F-4D97-AF65-F5344CB8AC3E}">
        <p14:creationId xmlns:p14="http://schemas.microsoft.com/office/powerpoint/2010/main" val="2899049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egnaposto contenuto 4" descr="disegno viabilitàfvg900.png">
            <a:extLst>
              <a:ext uri="{FF2B5EF4-FFF2-40B4-BE49-F238E27FC236}">
                <a16:creationId xmlns:a16="http://schemas.microsoft.com/office/drawing/2014/main" id="{EE43F667-A1E1-BA47-A3A0-8E81F8C82E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20" b="-24820"/>
          <a:stretch>
            <a:fillRect/>
          </a:stretch>
        </p:blipFill>
        <p:spPr/>
      </p:pic>
      <p:sp>
        <p:nvSpPr>
          <p:cNvPr id="16387" name="Segnaposto numero diapositiva 3">
            <a:extLst>
              <a:ext uri="{FF2B5EF4-FFF2-40B4-BE49-F238E27FC236}">
                <a16:creationId xmlns:a16="http://schemas.microsoft.com/office/drawing/2014/main" id="{FA4455E2-68C4-A742-A53E-A4DDB4A6B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5F5ADC-1D9F-C442-9C93-CE0E7989AEE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F07BEE4-FC82-DF45-BEBE-234FBB3D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713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>
            <a:extLst>
              <a:ext uri="{FF2B5EF4-FFF2-40B4-BE49-F238E27FC236}">
                <a16:creationId xmlns:a16="http://schemas.microsoft.com/office/drawing/2014/main" id="{CCF383E3-2F98-7845-B2A6-C3C0F710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98" y="2650201"/>
            <a:ext cx="2300288" cy="2632075"/>
          </a:xfrm>
        </p:spPr>
        <p:txBody>
          <a:bodyPr/>
          <a:lstStyle/>
          <a:p>
            <a:r>
              <a:rPr lang="it-IT" altLang="it-IT" sz="2800" dirty="0">
                <a:latin typeface="Helvetica" pitchFamily="2" charset="0"/>
                <a:ea typeface="ＭＳ Ｐゴシック" panose="020B0600070205080204" pitchFamily="34" charset="-128"/>
              </a:rPr>
              <a:t>Linee ferroviarie 1835-1995</a:t>
            </a:r>
          </a:p>
        </p:txBody>
      </p:sp>
      <p:sp>
        <p:nvSpPr>
          <p:cNvPr id="28675" name="Segnaposto numero diapositiva 3">
            <a:extLst>
              <a:ext uri="{FF2B5EF4-FFF2-40B4-BE49-F238E27FC236}">
                <a16:creationId xmlns:a16="http://schemas.microsoft.com/office/drawing/2014/main" id="{D82D9E5A-ED08-FA4F-A633-8CA4449BC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200" dirty="0">
              <a:solidFill>
                <a:srgbClr val="898989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9C9F4DC-43B8-AA44-B962-4F2A05E23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486" y="60853"/>
            <a:ext cx="5787552" cy="6797147"/>
          </a:xfrm>
        </p:spPr>
      </p:pic>
    </p:spTree>
    <p:extLst>
      <p:ext uri="{BB962C8B-B14F-4D97-AF65-F5344CB8AC3E}">
        <p14:creationId xmlns:p14="http://schemas.microsoft.com/office/powerpoint/2010/main" val="345308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C8B635-D059-1942-872A-4CB5EEBF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4" descr="carta5 1859.jpg">
            <a:extLst>
              <a:ext uri="{FF2B5EF4-FFF2-40B4-BE49-F238E27FC236}">
                <a16:creationId xmlns:a16="http://schemas.microsoft.com/office/drawing/2014/main" id="{4F3C6023-57CD-FB44-9540-316C5600A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3" r="-3673"/>
          <a:stretch>
            <a:fillRect/>
          </a:stretch>
        </p:blipFill>
        <p:spPr>
          <a:xfrm>
            <a:off x="-308658" y="821803"/>
            <a:ext cx="12500658" cy="5000263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A7237A95-6B37-3B47-B40B-AA23DB3F3F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4" y="6227180"/>
            <a:ext cx="733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Suedbahn</a:t>
            </a:r>
            <a:r>
              <a:rPr lang="it-IT" dirty="0"/>
              <a:t>/Meridionale (1835-1860)</a:t>
            </a:r>
          </a:p>
        </p:txBody>
      </p:sp>
    </p:spTree>
    <p:extLst>
      <p:ext uri="{BB962C8B-B14F-4D97-AF65-F5344CB8AC3E}">
        <p14:creationId xmlns:p14="http://schemas.microsoft.com/office/powerpoint/2010/main" val="359006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F2241-DCE7-9D40-AA2C-43CCFF5F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0CF116-201B-9545-AA25-6A5CB1F94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/>
              <a:t>Presentazione n. 6</a:t>
            </a:r>
          </a:p>
          <a:p>
            <a:pPr marL="0" indent="0">
              <a:buNone/>
            </a:pPr>
            <a:endParaRPr lang="it-IT" sz="2800" b="1" dirty="0"/>
          </a:p>
          <a:p>
            <a:pPr marL="0" indent="0">
              <a:buNone/>
            </a:pPr>
            <a:r>
              <a:rPr lang="it-IT" sz="4000" b="1"/>
              <a:t>Di migranti e treni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324312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2152F9-AD4B-0A4E-A74A-89F5F95F8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39" y="4256590"/>
            <a:ext cx="2977009" cy="1777142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Emigrazione transoceanica secondo l’inchiesta della Associazione Agraria. </a:t>
            </a:r>
          </a:p>
          <a:p>
            <a:r>
              <a:rPr lang="it-IT" dirty="0"/>
              <a:t>1877: 571 persone,</a:t>
            </a:r>
          </a:p>
          <a:p>
            <a:r>
              <a:rPr lang="it-IT" dirty="0"/>
              <a:t>1878: 2034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E8B59B-4716-CF4B-8C1B-089A0F9D8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62" y="609600"/>
            <a:ext cx="4362209" cy="5816278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2FE7100-7FFC-584E-A00E-C05F170D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97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6CD279-8D76-0143-AA27-278597456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Residenti e presenti in provincia di Udine 1871- 1911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AEDD2F50-64D3-9443-A5A8-FA9B38CDF9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093327"/>
              </p:ext>
            </p:extLst>
          </p:nvPr>
        </p:nvGraphicFramePr>
        <p:xfrm>
          <a:off x="358816" y="1930400"/>
          <a:ext cx="10833907" cy="440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824">
                  <a:extLst>
                    <a:ext uri="{9D8B030D-6E8A-4147-A177-3AD203B41FA5}">
                      <a16:colId xmlns:a16="http://schemas.microsoft.com/office/drawing/2014/main" val="3587828601"/>
                    </a:ext>
                  </a:extLst>
                </a:gridCol>
                <a:gridCol w="824302">
                  <a:extLst>
                    <a:ext uri="{9D8B030D-6E8A-4147-A177-3AD203B41FA5}">
                      <a16:colId xmlns:a16="http://schemas.microsoft.com/office/drawing/2014/main" val="2572959628"/>
                    </a:ext>
                  </a:extLst>
                </a:gridCol>
                <a:gridCol w="864979">
                  <a:extLst>
                    <a:ext uri="{9D8B030D-6E8A-4147-A177-3AD203B41FA5}">
                      <a16:colId xmlns:a16="http://schemas.microsoft.com/office/drawing/2014/main" val="3510616034"/>
                    </a:ext>
                  </a:extLst>
                </a:gridCol>
                <a:gridCol w="627948">
                  <a:extLst>
                    <a:ext uri="{9D8B030D-6E8A-4147-A177-3AD203B41FA5}">
                      <a16:colId xmlns:a16="http://schemas.microsoft.com/office/drawing/2014/main" val="3257427166"/>
                    </a:ext>
                  </a:extLst>
                </a:gridCol>
                <a:gridCol w="946074">
                  <a:extLst>
                    <a:ext uri="{9D8B030D-6E8A-4147-A177-3AD203B41FA5}">
                      <a16:colId xmlns:a16="http://schemas.microsoft.com/office/drawing/2014/main" val="730832689"/>
                    </a:ext>
                  </a:extLst>
                </a:gridCol>
                <a:gridCol w="956056">
                  <a:extLst>
                    <a:ext uri="{9D8B030D-6E8A-4147-A177-3AD203B41FA5}">
                      <a16:colId xmlns:a16="http://schemas.microsoft.com/office/drawing/2014/main" val="4234401049"/>
                    </a:ext>
                  </a:extLst>
                </a:gridCol>
                <a:gridCol w="628739">
                  <a:extLst>
                    <a:ext uri="{9D8B030D-6E8A-4147-A177-3AD203B41FA5}">
                      <a16:colId xmlns:a16="http://schemas.microsoft.com/office/drawing/2014/main" val="3077391518"/>
                    </a:ext>
                  </a:extLst>
                </a:gridCol>
                <a:gridCol w="1066412">
                  <a:extLst>
                    <a:ext uri="{9D8B030D-6E8A-4147-A177-3AD203B41FA5}">
                      <a16:colId xmlns:a16="http://schemas.microsoft.com/office/drawing/2014/main" val="859527294"/>
                    </a:ext>
                  </a:extLst>
                </a:gridCol>
                <a:gridCol w="929172">
                  <a:extLst>
                    <a:ext uri="{9D8B030D-6E8A-4147-A177-3AD203B41FA5}">
                      <a16:colId xmlns:a16="http://schemas.microsoft.com/office/drawing/2014/main" val="1794759751"/>
                    </a:ext>
                  </a:extLst>
                </a:gridCol>
                <a:gridCol w="575618">
                  <a:extLst>
                    <a:ext uri="{9D8B030D-6E8A-4147-A177-3AD203B41FA5}">
                      <a16:colId xmlns:a16="http://schemas.microsoft.com/office/drawing/2014/main" val="4004126896"/>
                    </a:ext>
                  </a:extLst>
                </a:gridCol>
                <a:gridCol w="940137">
                  <a:extLst>
                    <a:ext uri="{9D8B030D-6E8A-4147-A177-3AD203B41FA5}">
                      <a16:colId xmlns:a16="http://schemas.microsoft.com/office/drawing/2014/main" val="3089828996"/>
                    </a:ext>
                  </a:extLst>
                </a:gridCol>
                <a:gridCol w="873065">
                  <a:extLst>
                    <a:ext uri="{9D8B030D-6E8A-4147-A177-3AD203B41FA5}">
                      <a16:colId xmlns:a16="http://schemas.microsoft.com/office/drawing/2014/main" val="488534555"/>
                    </a:ext>
                  </a:extLst>
                </a:gridCol>
                <a:gridCol w="698581">
                  <a:extLst>
                    <a:ext uri="{9D8B030D-6E8A-4147-A177-3AD203B41FA5}">
                      <a16:colId xmlns:a16="http://schemas.microsoft.com/office/drawing/2014/main" val="633942675"/>
                    </a:ext>
                  </a:extLst>
                </a:gridCol>
              </a:tblGrid>
              <a:tr h="868296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1871 res</a:t>
                      </a:r>
                    </a:p>
                    <a:p>
                      <a:r>
                        <a:rPr lang="it-IT" sz="1200" dirty="0"/>
                        <a:t>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  <a:p>
                      <a:r>
                        <a:rPr lang="it-IT" sz="1200" dirty="0" err="1"/>
                        <a:t>pres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1881</a:t>
                      </a:r>
                    </a:p>
                    <a:p>
                      <a:r>
                        <a:rPr lang="it-IT" sz="1200" dirty="0"/>
                        <a:t>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1901</a:t>
                      </a:r>
                    </a:p>
                    <a:p>
                      <a:r>
                        <a:rPr lang="it-IT" sz="1200" dirty="0"/>
                        <a:t>10.2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1911</a:t>
                      </a:r>
                    </a:p>
                    <a:p>
                      <a:r>
                        <a:rPr lang="it-IT" sz="1200" dirty="0"/>
                        <a:t>10.5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213835"/>
                  </a:ext>
                </a:extLst>
              </a:tr>
              <a:tr h="927768">
                <a:tc>
                  <a:txBody>
                    <a:bodyPr/>
                    <a:lstStyle/>
                    <a:p>
                      <a:r>
                        <a:rPr lang="it-IT" sz="1200" b="1" dirty="0"/>
                        <a:t>Montagna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112192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101611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rgbClr val="FF0000"/>
                          </a:solidFill>
                        </a:rPr>
                        <a:t>9,43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/>
                        <a:t>117344</a:t>
                      </a:r>
                    </a:p>
                    <a:p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105085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rgbClr val="FF0000"/>
                          </a:solidFill>
                        </a:rPr>
                        <a:t>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/>
                        <a:t>128866</a:t>
                      </a:r>
                    </a:p>
                    <a:p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119970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rgbClr val="FF0000"/>
                          </a:solidFill>
                        </a:rPr>
                        <a:t>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/>
                        <a:t>141081</a:t>
                      </a:r>
                    </a:p>
                    <a:p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111578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rgbClr val="FF0000"/>
                          </a:solidFill>
                        </a:rPr>
                        <a:t>20,91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473598"/>
                  </a:ext>
                </a:extLst>
              </a:tr>
              <a:tr h="868296">
                <a:tc>
                  <a:txBody>
                    <a:bodyPr/>
                    <a:lstStyle/>
                    <a:p>
                      <a:r>
                        <a:rPr lang="it-IT" sz="1200" b="1" dirty="0"/>
                        <a:t>collina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141983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134936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rgbClr val="FF0000"/>
                          </a:solidFill>
                        </a:rPr>
                        <a:t>4,96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147557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140184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rgbClr val="FF0000"/>
                          </a:solidFill>
                        </a:rPr>
                        <a:t>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174217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167450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rgbClr val="FF0000"/>
                          </a:solidFill>
                        </a:rPr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205359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165884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rgbClr val="FF0000"/>
                          </a:solidFill>
                        </a:rPr>
                        <a:t>19,22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735005"/>
                  </a:ext>
                </a:extLst>
              </a:tr>
              <a:tr h="868296">
                <a:tc>
                  <a:txBody>
                    <a:bodyPr/>
                    <a:lstStyle/>
                    <a:p>
                      <a:r>
                        <a:rPr lang="it-IT" sz="1200" b="1" dirty="0"/>
                        <a:t>pianura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253833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282222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chemeClr val="tx1"/>
                          </a:solidFill>
                        </a:rPr>
                        <a:t>11,2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264741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278871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312302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328543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381289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378126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rgbClr val="FF0000"/>
                          </a:solidFill>
                        </a:rPr>
                        <a:t>0.83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930732"/>
                  </a:ext>
                </a:extLst>
              </a:tr>
              <a:tr h="868296">
                <a:tc>
                  <a:txBody>
                    <a:bodyPr/>
                    <a:lstStyle/>
                    <a:p>
                      <a:r>
                        <a:rPr lang="it-IT" sz="1200" b="1" dirty="0"/>
                        <a:t>provincia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508008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504759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rgbClr val="FF0000"/>
                          </a:solidFill>
                        </a:rPr>
                        <a:t>0,63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526642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524140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rgbClr val="FF0000"/>
                          </a:solidFill>
                        </a:rPr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615385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615693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0,05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727729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655588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rgbClr val="FF0000"/>
                          </a:solidFill>
                        </a:rPr>
                        <a:t>9,91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99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28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516281A-0A08-8940-BA73-B2A84E896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55" y="818801"/>
            <a:ext cx="3688997" cy="5233588"/>
          </a:xfrm>
        </p:spPr>
      </p:pic>
    </p:spTree>
    <p:extLst>
      <p:ext uri="{BB962C8B-B14F-4D97-AF65-F5344CB8AC3E}">
        <p14:creationId xmlns:p14="http://schemas.microsoft.com/office/powerpoint/2010/main" val="167844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5C2A35-94FF-5144-B1E5-3F3FCCED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" name="Segnaposto contenuto 15">
            <a:extLst>
              <a:ext uri="{FF2B5EF4-FFF2-40B4-BE49-F238E27FC236}">
                <a16:creationId xmlns:a16="http://schemas.microsoft.com/office/drawing/2014/main" id="{53023029-65BD-D746-B531-35B6F364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1045" y="1133621"/>
            <a:ext cx="6672510" cy="4485187"/>
          </a:xfrm>
        </p:spPr>
      </p:pic>
      <p:pic>
        <p:nvPicPr>
          <p:cNvPr id="17" name="Segnaposto contenuto 4">
            <a:extLst>
              <a:ext uri="{FF2B5EF4-FFF2-40B4-BE49-F238E27FC236}">
                <a16:creationId xmlns:a16="http://schemas.microsoft.com/office/drawing/2014/main" id="{439E3F07-546D-914F-87A5-BA959014F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0838" y="1136220"/>
            <a:ext cx="6647880" cy="44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5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ACB8215-5793-8547-A4AE-35793C7FE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35" y="346179"/>
            <a:ext cx="6297782" cy="5537483"/>
          </a:xfrm>
        </p:spPr>
      </p:pic>
    </p:spTree>
    <p:extLst>
      <p:ext uri="{BB962C8B-B14F-4D97-AF65-F5344CB8AC3E}">
        <p14:creationId xmlns:p14="http://schemas.microsoft.com/office/powerpoint/2010/main" val="76779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562EA38-647A-614C-9565-5E690CC26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17" y="30078"/>
            <a:ext cx="6128536" cy="6827921"/>
          </a:xfrm>
        </p:spPr>
      </p:pic>
    </p:spTree>
    <p:extLst>
      <p:ext uri="{BB962C8B-B14F-4D97-AF65-F5344CB8AC3E}">
        <p14:creationId xmlns:p14="http://schemas.microsoft.com/office/powerpoint/2010/main" val="279625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F999EB0-13EF-684A-8EE5-C166BA934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46" y="414522"/>
            <a:ext cx="8657864" cy="6073087"/>
          </a:xfrm>
        </p:spPr>
      </p:pic>
    </p:spTree>
    <p:extLst>
      <p:ext uri="{BB962C8B-B14F-4D97-AF65-F5344CB8AC3E}">
        <p14:creationId xmlns:p14="http://schemas.microsoft.com/office/powerpoint/2010/main" val="3301973286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Arancion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2735</TotalTime>
  <Words>130</Words>
  <Application>Microsoft Macintosh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Helvetica</vt:lpstr>
      <vt:lpstr>Trebuchet MS</vt:lpstr>
      <vt:lpstr>Wingdings 3</vt:lpstr>
      <vt:lpstr>Sfaccettatura</vt:lpstr>
      <vt:lpstr>GEOGRAFIA STORICA DELL’ODIERNO FRIULI VENEZIA GIULIA LM 641 La costruzione dell’odierno  Friuli Venezia Giulia  A.A. 2021-2022 </vt:lpstr>
      <vt:lpstr>Presentazione standard di PowerPoint</vt:lpstr>
      <vt:lpstr>Presentazione standard di PowerPoint</vt:lpstr>
      <vt:lpstr>Residenti e presenti in provincia di Udine 1871- 1911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Linee ferroviarie 1835-1995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LM 641 La costruzione dell’odierno  Friuli Venezia Giulia  A.A. 2021-2022 </dc:title>
  <dc:subject/>
  <dc:creator>sergio zilli</dc:creator>
  <cp:keywords/>
  <dc:description/>
  <cp:lastModifiedBy>sergio zilli</cp:lastModifiedBy>
  <cp:revision>49</cp:revision>
  <dcterms:created xsi:type="dcterms:W3CDTF">2021-10-05T10:44:53Z</dcterms:created>
  <dcterms:modified xsi:type="dcterms:W3CDTF">2021-10-21T09:29:34Z</dcterms:modified>
  <cp:category/>
</cp:coreProperties>
</file>