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46"/>
  </p:notesMasterIdLst>
  <p:handoutMasterIdLst>
    <p:handoutMasterId r:id="rId47"/>
  </p:handoutMasterIdLst>
  <p:sldIdLst>
    <p:sldId id="256" r:id="rId2"/>
    <p:sldId id="481" r:id="rId3"/>
    <p:sldId id="262" r:id="rId4"/>
    <p:sldId id="260" r:id="rId5"/>
    <p:sldId id="477" r:id="rId6"/>
    <p:sldId id="479" r:id="rId7"/>
    <p:sldId id="478" r:id="rId8"/>
    <p:sldId id="480" r:id="rId9"/>
    <p:sldId id="266" r:id="rId10"/>
    <p:sldId id="267" r:id="rId11"/>
    <p:sldId id="268" r:id="rId12"/>
    <p:sldId id="269" r:id="rId13"/>
    <p:sldId id="270" r:id="rId14"/>
    <p:sldId id="271" r:id="rId15"/>
    <p:sldId id="291" r:id="rId16"/>
    <p:sldId id="292" r:id="rId17"/>
    <p:sldId id="263" r:id="rId18"/>
    <p:sldId id="264" r:id="rId19"/>
    <p:sldId id="277" r:id="rId20"/>
    <p:sldId id="265" r:id="rId21"/>
    <p:sldId id="272" r:id="rId22"/>
    <p:sldId id="273" r:id="rId23"/>
    <p:sldId id="275" r:id="rId24"/>
    <p:sldId id="276" r:id="rId25"/>
    <p:sldId id="278" r:id="rId26"/>
    <p:sldId id="280" r:id="rId27"/>
    <p:sldId id="429" r:id="rId28"/>
    <p:sldId id="285" r:id="rId29"/>
    <p:sldId id="422" r:id="rId30"/>
    <p:sldId id="286" r:id="rId31"/>
    <p:sldId id="288" r:id="rId32"/>
    <p:sldId id="423" r:id="rId33"/>
    <p:sldId id="290" r:id="rId34"/>
    <p:sldId id="424" r:id="rId35"/>
    <p:sldId id="289" r:id="rId36"/>
    <p:sldId id="281" r:id="rId37"/>
    <p:sldId id="284" r:id="rId38"/>
    <p:sldId id="425" r:id="rId39"/>
    <p:sldId id="279" r:id="rId40"/>
    <p:sldId id="427" r:id="rId41"/>
    <p:sldId id="332" r:id="rId42"/>
    <p:sldId id="420" r:id="rId43"/>
    <p:sldId id="421" r:id="rId44"/>
    <p:sldId id="299" r:id="rId45"/>
  </p:sldIdLst>
  <p:sldSz cx="9144000" cy="6858000" type="screen4x3"/>
  <p:notesSz cx="6864350" cy="99964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33CC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879" cy="5016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8382" y="0"/>
            <a:ext cx="2974878" cy="5016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FBB53-EDD9-4225-A328-A89B99B808F9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94816"/>
            <a:ext cx="2974879" cy="5016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8382" y="9494816"/>
            <a:ext cx="2974878" cy="5016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B3DBC-60AA-47C9-8534-AC4C68FD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182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4551" cy="499825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8608" y="0"/>
            <a:ext cx="2974551" cy="499825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CB88EB94-1493-4A77-B56E-178426A82A5F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6435" y="4748332"/>
            <a:ext cx="5491480" cy="4498420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94350"/>
            <a:ext cx="2974551" cy="499825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8608" y="9494350"/>
            <a:ext cx="2974551" cy="499825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F533390-4504-45D4-A518-B1909FFB7E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061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3390-4504-45D4-A518-B1909FFB7EAA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515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685800" y="1162050"/>
            <a:ext cx="7772400" cy="5038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1584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19/10/2021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google.it/url?sa=i&amp;rct=j&amp;q=&amp;esrc=s&amp;source=images&amp;cd=&amp;cad=rja&amp;uact=8&amp;ved=0CAcQjRxqFQoTCP3Rv--2xMgCFcRYGgodrvEHPQ&amp;url=http://www.compliancysoftware.com/solutions_enterprise_risk_management.html&amp;psig=AFQjCNGWb_s9ZqoZ4ryATYxwVldVUr5q4A&amp;ust=1444996837927978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Internal</a:t>
            </a:r>
            <a:r>
              <a:rPr lang="it-IT" dirty="0" smtClean="0"/>
              <a:t> audit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INQUADRAMENTO GENERALE DELL’ATTIVITÀ E DELLA </a:t>
            </a:r>
            <a:r>
              <a:rPr lang="it-IT" smtClean="0"/>
              <a:t>PROFESSIONe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3435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Definizione di </a:t>
            </a:r>
            <a:r>
              <a:rPr lang="it-IT" b="1" dirty="0" err="1" smtClean="0"/>
              <a:t>internal</a:t>
            </a:r>
            <a:r>
              <a:rPr lang="it-IT" b="1" dirty="0" smtClean="0"/>
              <a:t> audit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268760"/>
            <a:ext cx="7520940" cy="3579849"/>
          </a:xfrm>
        </p:spPr>
        <p:txBody>
          <a:bodyPr>
            <a:noAutofit/>
          </a:bodyPr>
          <a:lstStyle/>
          <a:p>
            <a:pPr marL="0" indent="0" algn="ctr"/>
            <a:r>
              <a:rPr lang="it-IT" sz="2400" dirty="0" err="1">
                <a:solidFill>
                  <a:srgbClr val="FF6600"/>
                </a:solidFill>
              </a:rPr>
              <a:t>Internal</a:t>
            </a:r>
            <a:r>
              <a:rPr lang="it-IT" sz="2400" dirty="0">
                <a:solidFill>
                  <a:srgbClr val="FF6600"/>
                </a:solidFill>
              </a:rPr>
              <a:t> Auditing è un'attività indipendente e obiettiva di </a:t>
            </a:r>
            <a:r>
              <a:rPr lang="it-IT" sz="2400" dirty="0" err="1">
                <a:solidFill>
                  <a:srgbClr val="FF6600"/>
                </a:solidFill>
              </a:rPr>
              <a:t>assurance</a:t>
            </a:r>
            <a:r>
              <a:rPr lang="it-IT" sz="2400" dirty="0">
                <a:solidFill>
                  <a:srgbClr val="FF6600"/>
                </a:solidFill>
              </a:rPr>
              <a:t> e consulenza, finalizzata al miglioramento dell'efficacia e dell'efficienza dell'organizzazione. </a:t>
            </a:r>
            <a:br>
              <a:rPr lang="it-IT" sz="2400" dirty="0">
                <a:solidFill>
                  <a:srgbClr val="FF6600"/>
                </a:solidFill>
              </a:rPr>
            </a:br>
            <a:r>
              <a:rPr lang="it-IT" sz="2400" dirty="0" smtClean="0">
                <a:solidFill>
                  <a:srgbClr val="FF6600"/>
                </a:solidFill>
              </a:rPr>
              <a:t>Assiste </a:t>
            </a:r>
            <a:r>
              <a:rPr lang="it-IT" sz="2400" dirty="0">
                <a:solidFill>
                  <a:srgbClr val="FF6600"/>
                </a:solidFill>
              </a:rPr>
              <a:t>l'organizzazione nel perseguimento dei propri obiettivi tramite un approccio professionale sistematico, che genera valore aggiunto in quanto finalizzato a valutare e migliorare i processi di controllo, di gestione dei rischi e di Corporate </a:t>
            </a:r>
            <a:r>
              <a:rPr lang="it-IT" sz="2400" dirty="0" err="1">
                <a:solidFill>
                  <a:srgbClr val="FF6600"/>
                </a:solidFill>
              </a:rPr>
              <a:t>Governance</a:t>
            </a:r>
            <a:r>
              <a:rPr lang="it-IT" sz="2400" dirty="0">
                <a:solidFill>
                  <a:srgbClr val="FF66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10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In altri termini…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484784"/>
            <a:ext cx="7520940" cy="3579849"/>
          </a:xfrm>
        </p:spPr>
        <p:txBody>
          <a:bodyPr>
            <a:noAutofit/>
          </a:bodyPr>
          <a:lstStyle/>
          <a:p>
            <a:pPr marL="0" indent="0" algn="ctr"/>
            <a:r>
              <a:rPr lang="it-IT" sz="2400" b="0" dirty="0" smtClean="0"/>
              <a:t>L’IA </a:t>
            </a:r>
            <a:r>
              <a:rPr lang="it-IT" sz="2400" dirty="0">
                <a:solidFill>
                  <a:srgbClr val="FF6600"/>
                </a:solidFill>
              </a:rPr>
              <a:t>valuta e analizza l’operato del management </a:t>
            </a:r>
            <a:r>
              <a:rPr lang="it-IT" sz="2400" b="0" dirty="0"/>
              <a:t>(processi, procedure, attività), </a:t>
            </a:r>
            <a:r>
              <a:rPr lang="it-IT" sz="2400" dirty="0">
                <a:solidFill>
                  <a:srgbClr val="FF6600"/>
                </a:solidFill>
              </a:rPr>
              <a:t>rileva eventuali criticità e aiuta il management a migliorare l’assetto organizzativo in funzione del raggiungimento degli obiettivi</a:t>
            </a:r>
            <a:r>
              <a:rPr lang="it-IT" sz="2400" b="0" dirty="0">
                <a:solidFill>
                  <a:srgbClr val="FF6600"/>
                </a:solidFill>
              </a:rPr>
              <a:t>. </a:t>
            </a:r>
            <a:r>
              <a:rPr lang="it-IT" sz="2400" b="0" dirty="0"/>
              <a:t>Svolge pertanto un’</a:t>
            </a:r>
            <a:r>
              <a:rPr lang="it-IT" sz="2400" dirty="0">
                <a:solidFill>
                  <a:srgbClr val="FF6600"/>
                </a:solidFill>
              </a:rPr>
              <a:t>attività di </a:t>
            </a:r>
            <a:r>
              <a:rPr lang="it-IT" sz="2400" dirty="0" err="1">
                <a:solidFill>
                  <a:srgbClr val="FF6600"/>
                </a:solidFill>
              </a:rPr>
              <a:t>assurance</a:t>
            </a:r>
            <a:r>
              <a:rPr lang="it-IT" sz="2400" dirty="0">
                <a:solidFill>
                  <a:srgbClr val="FF6600"/>
                </a:solidFill>
              </a:rPr>
              <a:t> e consulenza </a:t>
            </a:r>
            <a:r>
              <a:rPr lang="it-IT" sz="2400" b="0" dirty="0"/>
              <a:t>a favore del management, </a:t>
            </a:r>
            <a:r>
              <a:rPr lang="it-IT" sz="2400" dirty="0">
                <a:solidFill>
                  <a:srgbClr val="FF6600"/>
                </a:solidFill>
              </a:rPr>
              <a:t>con l’obiettivo di incrementare l’efficacia e l’efficienza dell’organizzazione. </a:t>
            </a:r>
          </a:p>
        </p:txBody>
      </p:sp>
    </p:spTree>
    <p:extLst>
      <p:ext uri="{BB962C8B-B14F-4D97-AF65-F5344CB8AC3E}">
        <p14:creationId xmlns:p14="http://schemas.microsoft.com/office/powerpoint/2010/main" val="189717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Rilevanza strategica e </a:t>
            </a:r>
            <a:r>
              <a:rPr lang="it-IT" sz="2400" dirty="0" err="1" smtClean="0"/>
              <a:t>finalit</a:t>
            </a:r>
            <a:r>
              <a:rPr lang="it-IT" sz="2400" dirty="0" err="1" smtClean="0">
                <a:cs typeface="Times New Roman"/>
              </a:rPr>
              <a:t>À</a:t>
            </a:r>
            <a:r>
              <a:rPr lang="it-IT" sz="2400" dirty="0" smtClean="0">
                <a:cs typeface="Times New Roman"/>
              </a:rPr>
              <a:t> di prevenzione</a:t>
            </a:r>
            <a:endParaRPr lang="it-IT" sz="24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6600"/>
                </a:solidFill>
              </a:rPr>
              <a:t>Rilevanza strategica</a:t>
            </a:r>
            <a:endParaRPr lang="it-IT" b="1" dirty="0">
              <a:solidFill>
                <a:srgbClr val="FF66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/>
            <a:r>
              <a:rPr lang="it-IT" b="0" dirty="0" smtClean="0"/>
              <a:t>L’attività </a:t>
            </a:r>
            <a:r>
              <a:rPr lang="it-IT" b="0" dirty="0"/>
              <a:t>riveste </a:t>
            </a:r>
            <a:r>
              <a:rPr lang="it-IT" dirty="0">
                <a:solidFill>
                  <a:srgbClr val="FF6600"/>
                </a:solidFill>
              </a:rPr>
              <a:t>connotazione strategica </a:t>
            </a:r>
            <a:r>
              <a:rPr lang="it-IT" b="0" dirty="0"/>
              <a:t>per la </a:t>
            </a:r>
            <a:r>
              <a:rPr lang="it-IT" dirty="0">
                <a:solidFill>
                  <a:srgbClr val="FF6600"/>
                </a:solidFill>
              </a:rPr>
              <a:t>sua finalità di assistere l’organizzazione nel perseguimento degli obiettivi, attraverso un approccio professionale sistematico </a:t>
            </a:r>
            <a:r>
              <a:rPr lang="it-IT" b="0" dirty="0"/>
              <a:t>che si concretizza nel patrimonio professionale e metodologico a </a:t>
            </a:r>
            <a:r>
              <a:rPr lang="it-IT" b="0" dirty="0" smtClean="0"/>
              <a:t>disposizione</a:t>
            </a:r>
            <a:endParaRPr lang="it-IT" b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b="1" dirty="0" err="1" smtClean="0">
                <a:solidFill>
                  <a:srgbClr val="0099FF"/>
                </a:solidFill>
              </a:rPr>
              <a:t>Finalit</a:t>
            </a:r>
            <a:r>
              <a:rPr lang="it-IT" b="1" dirty="0" err="1" smtClean="0">
                <a:solidFill>
                  <a:srgbClr val="0099FF"/>
                </a:solidFill>
                <a:cs typeface="Times New Roman"/>
              </a:rPr>
              <a:t>À</a:t>
            </a:r>
            <a:r>
              <a:rPr lang="it-IT" dirty="0" smtClean="0">
                <a:cs typeface="Times New Roman"/>
              </a:rPr>
              <a:t> </a:t>
            </a:r>
            <a:r>
              <a:rPr lang="it-IT" b="1" dirty="0" smtClean="0">
                <a:solidFill>
                  <a:srgbClr val="0099FF"/>
                </a:solidFill>
              </a:rPr>
              <a:t>di prevenzione</a:t>
            </a:r>
            <a:endParaRPr lang="it-IT" b="1" dirty="0">
              <a:solidFill>
                <a:srgbClr val="0099FF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marL="0" indent="0"/>
            <a:r>
              <a:rPr lang="it-IT" b="0" dirty="0"/>
              <a:t>Si tratta di </a:t>
            </a:r>
            <a:r>
              <a:rPr lang="it-IT" dirty="0">
                <a:solidFill>
                  <a:srgbClr val="0099FF"/>
                </a:solidFill>
              </a:rPr>
              <a:t>attività di prevenzione, in quanto, rilevando i rischi in corso, promuove azioni dirette alla loro riduzione o mitigazione</a:t>
            </a:r>
            <a:r>
              <a:rPr lang="it-IT" dirty="0"/>
              <a:t>, </a:t>
            </a:r>
            <a:r>
              <a:rPr lang="it-IT" b="0" dirty="0"/>
              <a:t>contribuendo in tal modo alla realizzazione degli obiettivi e, quindi, al </a:t>
            </a:r>
            <a:r>
              <a:rPr lang="it-IT" dirty="0">
                <a:solidFill>
                  <a:srgbClr val="0099FF"/>
                </a:solidFill>
              </a:rPr>
              <a:t>miglioramento dell’efficacia </a:t>
            </a:r>
            <a:r>
              <a:rPr lang="it-IT" dirty="0" smtClean="0">
                <a:solidFill>
                  <a:srgbClr val="0099FF"/>
                </a:solidFill>
              </a:rPr>
              <a:t>dell’organizzazione</a:t>
            </a:r>
            <a:endParaRPr lang="it-IT" dirty="0">
              <a:solidFill>
                <a:srgbClr val="00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96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codice etico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44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principi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FF6600"/>
                </a:solidFill>
              </a:rPr>
              <a:t>1) Integrità - </a:t>
            </a:r>
            <a:r>
              <a:rPr lang="it-IT" dirty="0"/>
              <a:t>L'integrità dell'</a:t>
            </a:r>
            <a:r>
              <a:rPr lang="it-IT" dirty="0" err="1"/>
              <a:t>internal</a:t>
            </a:r>
            <a:r>
              <a:rPr lang="it-IT" dirty="0"/>
              <a:t> auditor permette lo stabilirsi di un rapporto fiduciario e quindi costituisce il fondamento dell’affidabilità del suo giudizio professionale.</a:t>
            </a:r>
          </a:p>
          <a:p>
            <a:r>
              <a:rPr lang="it-IT" dirty="0">
                <a:solidFill>
                  <a:srgbClr val="FF6600"/>
                </a:solidFill>
              </a:rPr>
              <a:t>2) Obiettività - </a:t>
            </a:r>
            <a:r>
              <a:rPr lang="it-IT" dirty="0"/>
              <a:t>Nel raccogliere, valutare e comunicare le informazioni attinenti l’attività o il processo in esame, l’</a:t>
            </a:r>
            <a:r>
              <a:rPr lang="it-IT" dirty="0" err="1"/>
              <a:t>internal</a:t>
            </a:r>
            <a:r>
              <a:rPr lang="it-IT" dirty="0"/>
              <a:t> auditor deve manifestare il massimo livello di obiettività professionale. L’</a:t>
            </a:r>
            <a:r>
              <a:rPr lang="it-IT" dirty="0" err="1"/>
              <a:t>internal</a:t>
            </a:r>
            <a:r>
              <a:rPr lang="it-IT" dirty="0"/>
              <a:t> auditor deve valutare in modo equilibrato tutti i fatti rilevanti, senza venire indebitamente influenzato da altre persone o da interessi personali nella formulazione dei propri giudizi.</a:t>
            </a:r>
          </a:p>
          <a:p>
            <a:r>
              <a:rPr lang="it-IT" dirty="0">
                <a:solidFill>
                  <a:srgbClr val="FF6600"/>
                </a:solidFill>
              </a:rPr>
              <a:t>3) Riservatezza - </a:t>
            </a:r>
            <a:r>
              <a:rPr lang="it-IT" dirty="0"/>
              <a:t>L’</a:t>
            </a:r>
            <a:r>
              <a:rPr lang="it-IT" dirty="0" err="1"/>
              <a:t>internal</a:t>
            </a:r>
            <a:r>
              <a:rPr lang="it-IT" dirty="0"/>
              <a:t> auditor deve rispettare il valore e la proprietà delle informazioni che riceve ed è tenuto a non divulgarle senza autorizzazione, salvo che lo impongano motivi di ordine legale o deontologico.</a:t>
            </a:r>
          </a:p>
          <a:p>
            <a:r>
              <a:rPr lang="it-IT" dirty="0">
                <a:solidFill>
                  <a:srgbClr val="FF6600"/>
                </a:solidFill>
              </a:rPr>
              <a:t>4) Competenza </a:t>
            </a:r>
            <a:r>
              <a:rPr lang="it-IT" dirty="0" smtClean="0">
                <a:solidFill>
                  <a:srgbClr val="FF6600"/>
                </a:solidFill>
              </a:rPr>
              <a:t>- </a:t>
            </a:r>
            <a:r>
              <a:rPr lang="it-IT" dirty="0" smtClean="0"/>
              <a:t>Nell’esercizio </a:t>
            </a:r>
            <a:r>
              <a:rPr lang="it-IT" dirty="0"/>
              <a:t>dei propri servizi professionali, l'</a:t>
            </a:r>
            <a:r>
              <a:rPr lang="it-IT" dirty="0" err="1"/>
              <a:t>internal</a:t>
            </a:r>
            <a:r>
              <a:rPr lang="it-IT" dirty="0"/>
              <a:t> auditor utilizza il bagaglio più appropriato di conoscenze, competenze ed esperienze..</a:t>
            </a:r>
            <a:endParaRPr lang="it-IT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9050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520940" cy="548640"/>
          </a:xfrm>
        </p:spPr>
        <p:txBody>
          <a:bodyPr/>
          <a:lstStyle/>
          <a:p>
            <a:r>
              <a:rPr lang="it-IT" dirty="0" smtClean="0"/>
              <a:t>Regole di condotta (1/2)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764704"/>
            <a:ext cx="8424936" cy="4320480"/>
          </a:xfrm>
        </p:spPr>
        <p:txBody>
          <a:bodyPr>
            <a:noAutofit/>
          </a:bodyPr>
          <a:lstStyle/>
          <a:p>
            <a:r>
              <a:rPr lang="it-IT" dirty="0">
                <a:solidFill>
                  <a:srgbClr val="FF6600"/>
                </a:solidFill>
              </a:rPr>
              <a:t>1) Integrità - </a:t>
            </a:r>
            <a:r>
              <a:rPr lang="it-IT" sz="1400" dirty="0"/>
              <a:t>L’</a:t>
            </a:r>
            <a:r>
              <a:rPr lang="it-IT" sz="1400" dirty="0" err="1"/>
              <a:t>internal</a:t>
            </a:r>
            <a:r>
              <a:rPr lang="it-IT" sz="1400" dirty="0"/>
              <a:t> auditor:</a:t>
            </a:r>
          </a:p>
          <a:p>
            <a:r>
              <a:rPr lang="it-IT" sz="1400" dirty="0">
                <a:solidFill>
                  <a:srgbClr val="FF6600"/>
                </a:solidFill>
              </a:rPr>
              <a:t>1.1 </a:t>
            </a:r>
            <a:r>
              <a:rPr lang="it-IT" sz="1400" dirty="0"/>
              <a:t>Deve operare con onestà, diligenza e senso di responsabilità.</a:t>
            </a:r>
          </a:p>
          <a:p>
            <a:r>
              <a:rPr lang="it-IT" sz="1400" dirty="0">
                <a:solidFill>
                  <a:srgbClr val="FF6600"/>
                </a:solidFill>
              </a:rPr>
              <a:t>1.2</a:t>
            </a:r>
            <a:r>
              <a:rPr lang="it-IT" sz="1400" dirty="0"/>
              <a:t> Deve rispettare la legge e divulgare all’esterno solo se richiesto dalla legge e dai principi della professione.</a:t>
            </a:r>
          </a:p>
          <a:p>
            <a:r>
              <a:rPr lang="it-IT" sz="1400" dirty="0">
                <a:solidFill>
                  <a:srgbClr val="FF6600"/>
                </a:solidFill>
              </a:rPr>
              <a:t>1.3</a:t>
            </a:r>
            <a:r>
              <a:rPr lang="it-IT" sz="1400" dirty="0"/>
              <a:t> Non deve essere consapevolmente coinvolto in nessuna attività illegale, né intraprendere azioni che possano indurre discredito per la professione o per l’organizzazione per cui opera.</a:t>
            </a:r>
          </a:p>
          <a:p>
            <a:r>
              <a:rPr lang="it-IT" sz="1400" dirty="0">
                <a:solidFill>
                  <a:srgbClr val="FF6600"/>
                </a:solidFill>
              </a:rPr>
              <a:t>1.4</a:t>
            </a:r>
            <a:r>
              <a:rPr lang="it-IT" sz="1400" dirty="0"/>
              <a:t> Deve rispettare e favorire il conseguimento degli obiettivi dell'organizzazione per cui opera, quando etici e legittimi.</a:t>
            </a:r>
          </a:p>
          <a:p>
            <a:r>
              <a:rPr lang="it-IT" dirty="0">
                <a:solidFill>
                  <a:srgbClr val="FF6600"/>
                </a:solidFill>
              </a:rPr>
              <a:t>2) Obiettività - </a:t>
            </a:r>
            <a:r>
              <a:rPr lang="it-IT" sz="1400" dirty="0"/>
              <a:t>L’</a:t>
            </a:r>
            <a:r>
              <a:rPr lang="it-IT" sz="1400" dirty="0" err="1"/>
              <a:t>internal</a:t>
            </a:r>
            <a:r>
              <a:rPr lang="it-IT" sz="1400" dirty="0"/>
              <a:t> auditor:</a:t>
            </a:r>
          </a:p>
          <a:p>
            <a:r>
              <a:rPr lang="it-IT" sz="1400" dirty="0">
                <a:solidFill>
                  <a:srgbClr val="FF6600"/>
                </a:solidFill>
              </a:rPr>
              <a:t>2.1</a:t>
            </a:r>
            <a:r>
              <a:rPr lang="it-IT" sz="1400" dirty="0"/>
              <a:t> Non deve partecipare ad alcuna attività o avere relazioni che pregiudichino o appaiano pregiudicare l’imparzialità della sua valutazione. In tale novero vanno incluse quelle attività o relazioni che possano essere in conflitto con gli interessi dell’organizzazione.</a:t>
            </a:r>
          </a:p>
          <a:p>
            <a:r>
              <a:rPr lang="it-IT" sz="1400" dirty="0">
                <a:solidFill>
                  <a:srgbClr val="FF6600"/>
                </a:solidFill>
              </a:rPr>
              <a:t>2.2</a:t>
            </a:r>
            <a:r>
              <a:rPr lang="it-IT" sz="1400" dirty="0"/>
              <a:t> Non deve accettare nulla che pregiudichi o appaia pregiudicare l’imparzialità della sua valutazione.</a:t>
            </a:r>
          </a:p>
          <a:p>
            <a:r>
              <a:rPr lang="it-IT" sz="1400" dirty="0">
                <a:solidFill>
                  <a:srgbClr val="FF6600"/>
                </a:solidFill>
              </a:rPr>
              <a:t>2.3</a:t>
            </a:r>
            <a:r>
              <a:rPr lang="it-IT" sz="1400" dirty="0"/>
              <a:t> Deve riferire tutti i fatti significativi a lui noti, la cui omissione possa fornire un quadro alterato delle attività analizzate.</a:t>
            </a:r>
            <a:endParaRPr lang="it-IT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5163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Regole di condotta (2/2)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052736"/>
            <a:ext cx="8280920" cy="3816424"/>
          </a:xfrm>
        </p:spPr>
        <p:txBody>
          <a:bodyPr>
            <a:normAutofit lnSpcReduction="10000"/>
          </a:bodyPr>
          <a:lstStyle/>
          <a:p>
            <a:r>
              <a:rPr lang="it-IT" dirty="0">
                <a:solidFill>
                  <a:srgbClr val="FF6600"/>
                </a:solidFill>
              </a:rPr>
              <a:t>3) Riservatezza - </a:t>
            </a:r>
            <a:r>
              <a:rPr lang="it-IT" dirty="0"/>
              <a:t>L’</a:t>
            </a:r>
            <a:r>
              <a:rPr lang="it-IT" dirty="0" err="1"/>
              <a:t>internal</a:t>
            </a:r>
            <a:r>
              <a:rPr lang="it-IT" dirty="0"/>
              <a:t> auditor:</a:t>
            </a:r>
          </a:p>
          <a:p>
            <a:r>
              <a:rPr lang="it-IT" dirty="0">
                <a:solidFill>
                  <a:srgbClr val="FF6600"/>
                </a:solidFill>
              </a:rPr>
              <a:t>3.1</a:t>
            </a:r>
            <a:r>
              <a:rPr lang="it-IT" dirty="0"/>
              <a:t> Deve acquisire la dovuta cautela nell’uso e nella protezione delle informazioni acquisite nel corso dell’incarico.</a:t>
            </a:r>
          </a:p>
          <a:p>
            <a:r>
              <a:rPr lang="it-IT" dirty="0">
                <a:solidFill>
                  <a:srgbClr val="FF6600"/>
                </a:solidFill>
              </a:rPr>
              <a:t>3.2</a:t>
            </a:r>
            <a:r>
              <a:rPr lang="it-IT" dirty="0"/>
              <a:t> Non deve usare le informazioni ottenute né per vantaggio personale, né secondo modalità che siano contrarie alla legge o di nocumento agli obiettivi etici e legittimi dell’organizzazione.</a:t>
            </a:r>
          </a:p>
          <a:p>
            <a:r>
              <a:rPr lang="it-IT" dirty="0">
                <a:solidFill>
                  <a:srgbClr val="FF6600"/>
                </a:solidFill>
              </a:rPr>
              <a:t>4) Competenza - </a:t>
            </a:r>
            <a:r>
              <a:rPr lang="it-IT" dirty="0"/>
              <a:t>L’</a:t>
            </a:r>
            <a:r>
              <a:rPr lang="it-IT" dirty="0" err="1"/>
              <a:t>internal</a:t>
            </a:r>
            <a:r>
              <a:rPr lang="it-IT" dirty="0"/>
              <a:t> auditor:</a:t>
            </a:r>
          </a:p>
          <a:p>
            <a:r>
              <a:rPr lang="it-IT" dirty="0">
                <a:solidFill>
                  <a:srgbClr val="FF6600"/>
                </a:solidFill>
              </a:rPr>
              <a:t>4.1</a:t>
            </a:r>
            <a:r>
              <a:rPr lang="it-IT" dirty="0"/>
              <a:t> Deve effettuare solo prestazioni per le quali abbia la necessaria conoscenza, competenza ed esperienza.</a:t>
            </a:r>
          </a:p>
          <a:p>
            <a:r>
              <a:rPr lang="it-IT" dirty="0">
                <a:solidFill>
                  <a:srgbClr val="FF6600"/>
                </a:solidFill>
              </a:rPr>
              <a:t>4.2</a:t>
            </a:r>
            <a:r>
              <a:rPr lang="it-IT" dirty="0"/>
              <a:t> Deve prestare i propri servizi in pieno accordo con gli Standard internazionali per la Pratica Professionale dell’</a:t>
            </a:r>
            <a:r>
              <a:rPr lang="it-IT" dirty="0" err="1"/>
              <a:t>Internal</a:t>
            </a:r>
            <a:r>
              <a:rPr lang="it-IT" dirty="0"/>
              <a:t> Auditing</a:t>
            </a:r>
          </a:p>
          <a:p>
            <a:r>
              <a:rPr lang="it-IT" dirty="0">
                <a:solidFill>
                  <a:srgbClr val="FF6600"/>
                </a:solidFill>
              </a:rPr>
              <a:t>4.3</a:t>
            </a:r>
            <a:r>
              <a:rPr lang="it-IT" dirty="0"/>
              <a:t> Deve continuamente migliorare la propria preparazione professionale nonché l’efficacia e la qualità dei propri servizi.</a:t>
            </a:r>
            <a:endParaRPr lang="it-IT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622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Standard di connotazione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44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2960" y="260648"/>
            <a:ext cx="7520940" cy="548640"/>
          </a:xfrm>
        </p:spPr>
        <p:txBody>
          <a:bodyPr/>
          <a:lstStyle/>
          <a:p>
            <a:pPr algn="ctr"/>
            <a:r>
              <a:rPr lang="it-IT" b="1" dirty="0" smtClean="0"/>
              <a:t>Mandato dell’</a:t>
            </a:r>
            <a:r>
              <a:rPr lang="it-IT" b="1" dirty="0" err="1" smtClean="0"/>
              <a:t>internal</a:t>
            </a:r>
            <a:r>
              <a:rPr lang="it-IT" b="1" dirty="0" smtClean="0"/>
              <a:t> audit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908720"/>
            <a:ext cx="7520940" cy="4104456"/>
          </a:xfrm>
        </p:spPr>
        <p:txBody>
          <a:bodyPr>
            <a:noAutofit/>
          </a:bodyPr>
          <a:lstStyle/>
          <a:p>
            <a:pPr marL="0" indent="0" algn="ctr"/>
            <a:r>
              <a:rPr lang="it-IT" sz="2400" dirty="0">
                <a:solidFill>
                  <a:srgbClr val="FF6600"/>
                </a:solidFill>
              </a:rPr>
              <a:t>Le finalità, i poteri e le responsabilità </a:t>
            </a:r>
            <a:r>
              <a:rPr lang="it-IT" sz="2400" dirty="0"/>
              <a:t>dell’attività di </a:t>
            </a:r>
            <a:r>
              <a:rPr lang="it-IT" sz="2400" dirty="0" err="1"/>
              <a:t>internal</a:t>
            </a:r>
            <a:r>
              <a:rPr lang="it-IT" sz="2400" dirty="0"/>
              <a:t> audit devono essere formalmente definiti in </a:t>
            </a:r>
            <a:r>
              <a:rPr lang="it-IT" sz="2400" dirty="0">
                <a:solidFill>
                  <a:srgbClr val="FF6600"/>
                </a:solidFill>
              </a:rPr>
              <a:t>un Mandato di </a:t>
            </a:r>
            <a:r>
              <a:rPr lang="it-IT" sz="2400" dirty="0" err="1">
                <a:solidFill>
                  <a:srgbClr val="FF6600"/>
                </a:solidFill>
              </a:rPr>
              <a:t>internal</a:t>
            </a:r>
            <a:r>
              <a:rPr lang="it-IT" sz="2400" dirty="0">
                <a:solidFill>
                  <a:srgbClr val="FF6600"/>
                </a:solidFill>
              </a:rPr>
              <a:t> audit, coerente con la </a:t>
            </a:r>
            <a:r>
              <a:rPr lang="it-IT" sz="2400" dirty="0" err="1">
                <a:solidFill>
                  <a:srgbClr val="FF6600"/>
                </a:solidFill>
              </a:rPr>
              <a:t>Mission</a:t>
            </a:r>
            <a:r>
              <a:rPr lang="it-IT" sz="2400" dirty="0">
                <a:solidFill>
                  <a:srgbClr val="FF6600"/>
                </a:solidFill>
              </a:rPr>
              <a:t> dell'</a:t>
            </a:r>
            <a:r>
              <a:rPr lang="it-IT" sz="2400" dirty="0" err="1">
                <a:solidFill>
                  <a:srgbClr val="FF6600"/>
                </a:solidFill>
              </a:rPr>
              <a:t>Internal</a:t>
            </a:r>
            <a:r>
              <a:rPr lang="it-IT" sz="2400" dirty="0">
                <a:solidFill>
                  <a:srgbClr val="FF6600"/>
                </a:solidFill>
              </a:rPr>
              <a:t> Auditing e con gli elementi vincolanti dell'International Professional </a:t>
            </a:r>
            <a:r>
              <a:rPr lang="it-IT" sz="2400" dirty="0" err="1">
                <a:solidFill>
                  <a:srgbClr val="FF6600"/>
                </a:solidFill>
              </a:rPr>
              <a:t>Practices</a:t>
            </a:r>
            <a:r>
              <a:rPr lang="it-IT" sz="2400" dirty="0">
                <a:solidFill>
                  <a:srgbClr val="FF6600"/>
                </a:solidFill>
              </a:rPr>
              <a:t> Framework </a:t>
            </a:r>
            <a:r>
              <a:rPr lang="it-IT" sz="2400" dirty="0"/>
              <a:t>(i Principi fondamentali per la pratica professionale dell'</a:t>
            </a:r>
            <a:r>
              <a:rPr lang="it-IT" sz="2400" dirty="0" err="1"/>
              <a:t>internal</a:t>
            </a:r>
            <a:r>
              <a:rPr lang="it-IT" sz="2400" dirty="0"/>
              <a:t> auditing, il Codice Etico, gli Standard e la Definizione di </a:t>
            </a:r>
            <a:r>
              <a:rPr lang="it-IT" sz="2400" dirty="0" err="1"/>
              <a:t>Internal</a:t>
            </a:r>
            <a:r>
              <a:rPr lang="it-IT" sz="2400" dirty="0"/>
              <a:t> Auditing). </a:t>
            </a:r>
            <a:r>
              <a:rPr lang="it-IT" sz="2400" dirty="0">
                <a:solidFill>
                  <a:srgbClr val="FF6600"/>
                </a:solidFill>
              </a:rPr>
              <a:t>Il responsabile </a:t>
            </a:r>
            <a:r>
              <a:rPr lang="it-IT" sz="2400" dirty="0" err="1">
                <a:solidFill>
                  <a:srgbClr val="FF6600"/>
                </a:solidFill>
              </a:rPr>
              <a:t>internal</a:t>
            </a:r>
            <a:r>
              <a:rPr lang="it-IT" sz="2400" dirty="0">
                <a:solidFill>
                  <a:srgbClr val="FF6600"/>
                </a:solidFill>
              </a:rPr>
              <a:t> auditing deve verificare periodicamente il Mandato di </a:t>
            </a:r>
            <a:r>
              <a:rPr lang="it-IT" sz="2400" dirty="0" err="1">
                <a:solidFill>
                  <a:srgbClr val="FF6600"/>
                </a:solidFill>
              </a:rPr>
              <a:t>internal</a:t>
            </a:r>
            <a:r>
              <a:rPr lang="it-IT" sz="2400" dirty="0">
                <a:solidFill>
                  <a:srgbClr val="FF6600"/>
                </a:solidFill>
              </a:rPr>
              <a:t> audit e sottoporlo all’approvazione del senior management e del </a:t>
            </a:r>
            <a:r>
              <a:rPr lang="it-IT" sz="2400" dirty="0" err="1">
                <a:solidFill>
                  <a:srgbClr val="FF6600"/>
                </a:solidFill>
              </a:rPr>
              <a:t>board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507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Indipendenza e </a:t>
            </a:r>
            <a:r>
              <a:rPr lang="it-IT" b="1" dirty="0" err="1" smtClean="0"/>
              <a:t>obiettivit</a:t>
            </a:r>
            <a:r>
              <a:rPr lang="it-IT" b="1" dirty="0" err="1" smtClean="0">
                <a:cs typeface="Times New Roman"/>
              </a:rPr>
              <a:t>À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196752"/>
            <a:ext cx="7520940" cy="3579849"/>
          </a:xfrm>
        </p:spPr>
        <p:txBody>
          <a:bodyPr>
            <a:noAutofit/>
          </a:bodyPr>
          <a:lstStyle/>
          <a:p>
            <a:pPr marL="0" indent="0" algn="ctr"/>
            <a:r>
              <a:rPr lang="it-IT" sz="4200" b="0" dirty="0">
                <a:solidFill>
                  <a:srgbClr val="FF6600"/>
                </a:solidFill>
              </a:rPr>
              <a:t>L’</a:t>
            </a:r>
            <a:r>
              <a:rPr lang="it-IT" sz="4200" dirty="0">
                <a:solidFill>
                  <a:srgbClr val="FF6600"/>
                </a:solidFill>
              </a:rPr>
              <a:t>attività di </a:t>
            </a:r>
            <a:r>
              <a:rPr lang="it-IT" sz="4200" dirty="0" err="1">
                <a:solidFill>
                  <a:srgbClr val="FF6600"/>
                </a:solidFill>
              </a:rPr>
              <a:t>internal</a:t>
            </a:r>
            <a:r>
              <a:rPr lang="it-IT" sz="4200" dirty="0">
                <a:solidFill>
                  <a:srgbClr val="FF6600"/>
                </a:solidFill>
              </a:rPr>
              <a:t> audit </a:t>
            </a:r>
            <a:r>
              <a:rPr lang="it-IT" sz="4200" b="0" dirty="0"/>
              <a:t>deve essere </a:t>
            </a:r>
            <a:r>
              <a:rPr lang="it-IT" sz="4200" dirty="0">
                <a:solidFill>
                  <a:srgbClr val="FF6600"/>
                </a:solidFill>
              </a:rPr>
              <a:t>indipendente</a:t>
            </a:r>
            <a:r>
              <a:rPr lang="it-IT" sz="4200" b="0" dirty="0"/>
              <a:t> e </a:t>
            </a:r>
            <a:r>
              <a:rPr lang="it-IT" sz="4200" dirty="0">
                <a:solidFill>
                  <a:srgbClr val="0099FF"/>
                </a:solidFill>
              </a:rPr>
              <a:t>gli </a:t>
            </a:r>
            <a:r>
              <a:rPr lang="it-IT" sz="4200" dirty="0" err="1">
                <a:solidFill>
                  <a:srgbClr val="0099FF"/>
                </a:solidFill>
              </a:rPr>
              <a:t>internal</a:t>
            </a:r>
            <a:r>
              <a:rPr lang="it-IT" sz="4200" dirty="0">
                <a:solidFill>
                  <a:srgbClr val="0099FF"/>
                </a:solidFill>
              </a:rPr>
              <a:t> auditor</a:t>
            </a:r>
            <a:r>
              <a:rPr lang="it-IT" sz="4200" b="0" dirty="0"/>
              <a:t> devono essere </a:t>
            </a:r>
            <a:r>
              <a:rPr lang="it-IT" sz="4200" dirty="0">
                <a:solidFill>
                  <a:srgbClr val="0099FF"/>
                </a:solidFill>
              </a:rPr>
              <a:t>obiettivi</a:t>
            </a:r>
            <a:r>
              <a:rPr lang="it-IT" sz="4200" b="0" dirty="0"/>
              <a:t> nell’esecuzione del loro lavoro</a:t>
            </a:r>
          </a:p>
        </p:txBody>
      </p:sp>
    </p:spTree>
    <p:extLst>
      <p:ext uri="{BB962C8B-B14F-4D97-AF65-F5344CB8AC3E}">
        <p14:creationId xmlns:p14="http://schemas.microsoft.com/office/powerpoint/2010/main" val="51545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tre linee di difesa</a:t>
            </a:r>
            <a:endParaRPr lang="it-IT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63688" y="948308"/>
            <a:ext cx="907300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028" name="Immagin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24744"/>
            <a:ext cx="6938962" cy="3319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43608" y="4654724"/>
            <a:ext cx="907300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Fonte: </a:t>
            </a:r>
            <a:r>
              <a:rPr kumimoji="0" lang="it-IT" altLang="it-IT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Federazione delle associazioni europee di gestione dei rischi</a:t>
            </a:r>
            <a:r>
              <a:rPr kumimoji="0" lang="it-IT" alt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it-IT" altLang="it-IT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(2018)</a:t>
            </a:r>
            <a:endParaRPr kumimoji="0" lang="it-IT" alt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51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indipendenza e </a:t>
            </a:r>
            <a:r>
              <a:rPr lang="it-IT" b="1" dirty="0" err="1" smtClean="0"/>
              <a:t>obiettivit</a:t>
            </a:r>
            <a:r>
              <a:rPr lang="it-IT" b="1" dirty="0" err="1">
                <a:cs typeface="Times New Roman"/>
              </a:rPr>
              <a:t>À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6600"/>
                </a:solidFill>
              </a:rPr>
              <a:t>indipendenza</a:t>
            </a:r>
            <a:endParaRPr lang="it-IT" b="1" dirty="0">
              <a:solidFill>
                <a:srgbClr val="FF66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/>
            <a:r>
              <a:rPr lang="it-IT" sz="1800" dirty="0" smtClean="0"/>
              <a:t>Indipendenza </a:t>
            </a:r>
            <a:r>
              <a:rPr lang="it-IT" sz="1800" dirty="0"/>
              <a:t>è la libertà da condizionamenti che minaccino la capacità dell’attività di </a:t>
            </a:r>
            <a:r>
              <a:rPr lang="it-IT" sz="1800" dirty="0" err="1"/>
              <a:t>internal</a:t>
            </a:r>
            <a:r>
              <a:rPr lang="it-IT" sz="1800" dirty="0"/>
              <a:t> audit di adempiere alle proprie responsabilità senza pregiudizi. Per raggiungere il livello di indipendenza necessario per adempiere efficacemente alle responsabilità dell’attività di </a:t>
            </a:r>
            <a:r>
              <a:rPr lang="it-IT" sz="1800" dirty="0" err="1"/>
              <a:t>internal</a:t>
            </a:r>
            <a:r>
              <a:rPr lang="it-IT" sz="1800" dirty="0"/>
              <a:t> audit, </a:t>
            </a:r>
            <a:r>
              <a:rPr lang="it-IT" sz="1800" dirty="0">
                <a:solidFill>
                  <a:srgbClr val="FF6600"/>
                </a:solidFill>
              </a:rPr>
              <a:t>il responsabile </a:t>
            </a:r>
            <a:r>
              <a:rPr lang="it-IT" sz="1800" dirty="0" err="1">
                <a:solidFill>
                  <a:srgbClr val="FF6600"/>
                </a:solidFill>
              </a:rPr>
              <a:t>internal</a:t>
            </a:r>
            <a:r>
              <a:rPr lang="it-IT" sz="1800" dirty="0">
                <a:solidFill>
                  <a:srgbClr val="FF6600"/>
                </a:solidFill>
              </a:rPr>
              <a:t> auditing ha diretto e libero accesso al senior management e al </a:t>
            </a:r>
            <a:r>
              <a:rPr lang="it-IT" sz="1800" dirty="0" err="1">
                <a:solidFill>
                  <a:srgbClr val="FF6600"/>
                </a:solidFill>
              </a:rPr>
              <a:t>board</a:t>
            </a:r>
            <a:r>
              <a:rPr lang="it-IT" sz="1800" dirty="0"/>
              <a:t>. </a:t>
            </a:r>
            <a:r>
              <a:rPr lang="it-IT" sz="1800" dirty="0">
                <a:solidFill>
                  <a:srgbClr val="FF6600"/>
                </a:solidFill>
              </a:rPr>
              <a:t>Ciò può essere conseguito tramite un duplice riporto organizzativo. </a:t>
            </a:r>
            <a:r>
              <a:rPr lang="it-IT" sz="1800" dirty="0"/>
              <a:t>I casi di limitazione all’indipendenza devono essere gestiti a livello di singolo auditor, di incarico, funzione e </a:t>
            </a:r>
            <a:r>
              <a:rPr lang="it-IT" sz="1800" dirty="0" smtClean="0"/>
              <a:t>organizzazione.</a:t>
            </a:r>
            <a:endParaRPr lang="it-IT" sz="1800" b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b="1" dirty="0" err="1" smtClean="0">
                <a:solidFill>
                  <a:srgbClr val="0099FF"/>
                </a:solidFill>
              </a:rPr>
              <a:t>Obiettivit</a:t>
            </a:r>
            <a:r>
              <a:rPr lang="it-IT" b="1" dirty="0" err="1" smtClean="0">
                <a:solidFill>
                  <a:srgbClr val="0099FF"/>
                </a:solidFill>
                <a:latin typeface="+mj-lt"/>
                <a:cs typeface="Times New Roman"/>
              </a:rPr>
              <a:t>À</a:t>
            </a:r>
            <a:endParaRPr lang="it-IT" b="1" dirty="0">
              <a:solidFill>
                <a:srgbClr val="0099FF"/>
              </a:solidFill>
              <a:latin typeface="+mj-lt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marL="0" indent="0"/>
            <a:r>
              <a:rPr lang="it-IT" sz="1400" dirty="0">
                <a:solidFill>
                  <a:srgbClr val="0099FF"/>
                </a:solidFill>
              </a:rPr>
              <a:t>Obiettività è l’attitudine mentale di imparzialità </a:t>
            </a:r>
            <a:r>
              <a:rPr lang="it-IT" sz="1400" dirty="0"/>
              <a:t>che consente agli </a:t>
            </a:r>
            <a:r>
              <a:rPr lang="it-IT" sz="1400" dirty="0" err="1"/>
              <a:t>internal</a:t>
            </a:r>
            <a:r>
              <a:rPr lang="it-IT" sz="1400" dirty="0"/>
              <a:t> auditor di svolgere gli incarichi in un modo che consenta loro di credere nella validità del lavoro svolto e nell’assenza di compromessi sulla qualità. In materia di audit, </a:t>
            </a:r>
            <a:r>
              <a:rPr lang="it-IT" sz="1400" dirty="0">
                <a:solidFill>
                  <a:srgbClr val="0099FF"/>
                </a:solidFill>
              </a:rPr>
              <a:t>l’obiettività richiede che gli </a:t>
            </a:r>
            <a:r>
              <a:rPr lang="it-IT" sz="1400" dirty="0" err="1">
                <a:solidFill>
                  <a:srgbClr val="0099FF"/>
                </a:solidFill>
              </a:rPr>
              <a:t>internal</a:t>
            </a:r>
            <a:r>
              <a:rPr lang="it-IT" sz="1400" dirty="0">
                <a:solidFill>
                  <a:srgbClr val="0099FF"/>
                </a:solidFill>
              </a:rPr>
              <a:t> auditor non subordinino il loro giudizio a quello di altri. Eventuali ostacoli all’obiettività devono essere gestiti a livello di singolo auditor, di incarico, funzionale e organizzativo.</a:t>
            </a:r>
            <a:endParaRPr lang="it-IT" sz="1400" b="0" dirty="0">
              <a:solidFill>
                <a:srgbClr val="00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92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Riporto funzionale al </a:t>
            </a:r>
            <a:r>
              <a:rPr lang="it-IT" b="1" dirty="0" err="1" smtClean="0"/>
              <a:t>cda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40540"/>
          </a:xfrm>
        </p:spPr>
        <p:txBody>
          <a:bodyPr>
            <a:normAutofit fontScale="25000" lnSpcReduction="20000"/>
          </a:bodyPr>
          <a:lstStyle/>
          <a:p>
            <a:pPr marL="0" indent="0"/>
            <a:r>
              <a:rPr lang="it-IT" sz="7200" b="0" dirty="0"/>
              <a:t>La </a:t>
            </a:r>
            <a:r>
              <a:rPr lang="it-IT" sz="7200" dirty="0">
                <a:solidFill>
                  <a:srgbClr val="0099FF"/>
                </a:solidFill>
              </a:rPr>
              <a:t>dipendenza funzionale </a:t>
            </a:r>
            <a:r>
              <a:rPr lang="it-IT" sz="7200" b="0" dirty="0"/>
              <a:t>implica che </a:t>
            </a:r>
            <a:r>
              <a:rPr lang="it-IT" sz="7200" dirty="0">
                <a:solidFill>
                  <a:srgbClr val="FF6600"/>
                </a:solidFill>
              </a:rPr>
              <a:t>il </a:t>
            </a:r>
            <a:r>
              <a:rPr lang="it-IT" sz="7200" dirty="0" err="1">
                <a:solidFill>
                  <a:srgbClr val="FF6600"/>
                </a:solidFill>
              </a:rPr>
              <a:t>CdA</a:t>
            </a:r>
            <a:r>
              <a:rPr lang="it-IT" sz="7200" b="0" dirty="0"/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7200" dirty="0">
                <a:solidFill>
                  <a:srgbClr val="FF6600"/>
                </a:solidFill>
              </a:rPr>
              <a:t>approvi il Mandato </a:t>
            </a:r>
            <a:r>
              <a:rPr lang="it-IT" sz="7200" b="0" dirty="0"/>
              <a:t>complessivo dell’attività di </a:t>
            </a:r>
            <a:r>
              <a:rPr lang="it-IT" sz="7200" b="0" dirty="0" err="1"/>
              <a:t>internal</a:t>
            </a:r>
            <a:r>
              <a:rPr lang="it-IT" sz="7200" b="0" dirty="0"/>
              <a:t> </a:t>
            </a:r>
            <a:r>
              <a:rPr lang="it-IT" sz="7200" b="0" dirty="0" smtClean="0"/>
              <a:t>audit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7200" dirty="0" smtClean="0">
                <a:solidFill>
                  <a:srgbClr val="FF6600"/>
                </a:solidFill>
              </a:rPr>
              <a:t>approvi </a:t>
            </a:r>
            <a:r>
              <a:rPr lang="it-IT" sz="7200" dirty="0">
                <a:solidFill>
                  <a:srgbClr val="FF6600"/>
                </a:solidFill>
              </a:rPr>
              <a:t>il </a:t>
            </a:r>
            <a:r>
              <a:rPr lang="it-IT" sz="7200" i="1" dirty="0" err="1">
                <a:solidFill>
                  <a:srgbClr val="FF6600"/>
                </a:solidFill>
              </a:rPr>
              <a:t>Risk</a:t>
            </a:r>
            <a:r>
              <a:rPr lang="it-IT" sz="7200" i="1" dirty="0">
                <a:solidFill>
                  <a:srgbClr val="FF6600"/>
                </a:solidFill>
              </a:rPr>
              <a:t> </a:t>
            </a:r>
            <a:r>
              <a:rPr lang="it-IT" sz="7200" i="1" dirty="0" err="1">
                <a:solidFill>
                  <a:srgbClr val="FF6600"/>
                </a:solidFill>
              </a:rPr>
              <a:t>Asssessment</a:t>
            </a:r>
            <a:r>
              <a:rPr lang="it-IT" sz="7200" dirty="0">
                <a:solidFill>
                  <a:srgbClr val="FF6600"/>
                </a:solidFill>
              </a:rPr>
              <a:t> e il relativo Piano di Audit </a:t>
            </a:r>
            <a:r>
              <a:rPr lang="it-IT" sz="7200" i="1" dirty="0" err="1">
                <a:solidFill>
                  <a:srgbClr val="FF6600"/>
                </a:solidFill>
              </a:rPr>
              <a:t>risk</a:t>
            </a:r>
            <a:r>
              <a:rPr lang="it-IT" sz="7200" i="1" dirty="0">
                <a:solidFill>
                  <a:srgbClr val="FF6600"/>
                </a:solidFill>
              </a:rPr>
              <a:t> </a:t>
            </a:r>
            <a:r>
              <a:rPr lang="it-IT" sz="7200" i="1" dirty="0" err="1" smtClean="0">
                <a:solidFill>
                  <a:srgbClr val="FF6600"/>
                </a:solidFill>
              </a:rPr>
              <a:t>based</a:t>
            </a:r>
            <a:endParaRPr lang="it-IT" sz="7200" i="1" dirty="0" smtClean="0">
              <a:solidFill>
                <a:srgbClr val="FF66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7200" dirty="0" smtClean="0">
                <a:solidFill>
                  <a:srgbClr val="FF6600"/>
                </a:solidFill>
              </a:rPr>
              <a:t>approvi l’audit budget e il piano delle risorse</a:t>
            </a:r>
            <a:endParaRPr lang="it-IT" sz="7200" dirty="0">
              <a:solidFill>
                <a:srgbClr val="FF66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7200" dirty="0" smtClean="0">
                <a:solidFill>
                  <a:srgbClr val="FF6600"/>
                </a:solidFill>
              </a:rPr>
              <a:t>riceva </a:t>
            </a:r>
            <a:r>
              <a:rPr lang="it-IT" sz="7200" dirty="0">
                <a:solidFill>
                  <a:srgbClr val="FF6600"/>
                </a:solidFill>
              </a:rPr>
              <a:t>dal RIA comunicazioni sui risultati dell’attività di </a:t>
            </a:r>
            <a:r>
              <a:rPr lang="it-IT" sz="7200" dirty="0" err="1">
                <a:solidFill>
                  <a:srgbClr val="FF6600"/>
                </a:solidFill>
              </a:rPr>
              <a:t>internal</a:t>
            </a:r>
            <a:r>
              <a:rPr lang="it-IT" sz="7200" dirty="0">
                <a:solidFill>
                  <a:srgbClr val="FF6600"/>
                </a:solidFill>
              </a:rPr>
              <a:t> audit o su altre materie considerate di rilievo</a:t>
            </a:r>
            <a:r>
              <a:rPr lang="it-IT" sz="7200" b="0" dirty="0"/>
              <a:t>. In tali comunicazioni sono inclusi, sia i colloqui riservati con il RIA, sia la conferma annuale circa lo stato di indipendenza organizzativa dell’attività di </a:t>
            </a:r>
            <a:r>
              <a:rPr lang="it-IT" sz="7200" b="0" dirty="0" err="1"/>
              <a:t>internal</a:t>
            </a:r>
            <a:r>
              <a:rPr lang="it-IT" sz="7200" b="0" dirty="0"/>
              <a:t> </a:t>
            </a:r>
            <a:r>
              <a:rPr lang="it-IT" sz="7200" b="0" dirty="0" smtClean="0"/>
              <a:t>audit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7200" dirty="0" smtClean="0">
                <a:solidFill>
                  <a:srgbClr val="FF6600"/>
                </a:solidFill>
              </a:rPr>
              <a:t>approvi </a:t>
            </a:r>
            <a:r>
              <a:rPr lang="it-IT" sz="7200" dirty="0">
                <a:solidFill>
                  <a:srgbClr val="FF6600"/>
                </a:solidFill>
              </a:rPr>
              <a:t>le decisioni su </a:t>
            </a:r>
            <a:r>
              <a:rPr lang="it-IT" sz="7200" dirty="0" smtClean="0">
                <a:solidFill>
                  <a:srgbClr val="FF6600"/>
                </a:solidFill>
              </a:rPr>
              <a:t>designazione </a:t>
            </a:r>
            <a:r>
              <a:rPr lang="it-IT" sz="7200" dirty="0">
                <a:solidFill>
                  <a:srgbClr val="FF6600"/>
                </a:solidFill>
              </a:rPr>
              <a:t>e rimozione dall’incarico del </a:t>
            </a:r>
            <a:r>
              <a:rPr lang="it-IT" sz="7200" dirty="0" smtClean="0">
                <a:solidFill>
                  <a:srgbClr val="FF6600"/>
                </a:solidFill>
              </a:rPr>
              <a:t>RIA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7200" dirty="0" smtClean="0">
                <a:solidFill>
                  <a:srgbClr val="FF6600"/>
                </a:solidFill>
              </a:rPr>
              <a:t>approvi la remunerazione del RIA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7200" dirty="0" smtClean="0">
                <a:solidFill>
                  <a:srgbClr val="FF6600"/>
                </a:solidFill>
              </a:rPr>
              <a:t>richieda </a:t>
            </a:r>
            <a:r>
              <a:rPr lang="it-IT" sz="7200" dirty="0">
                <a:solidFill>
                  <a:srgbClr val="FF6600"/>
                </a:solidFill>
              </a:rPr>
              <a:t>gli opportuni approfondimenti al management e al RIA, allo scopo di sincerarsi se sussistano limitazioni di budget o di copertura che possano impedire all’attività di </a:t>
            </a:r>
            <a:r>
              <a:rPr lang="it-IT" sz="7200" dirty="0" err="1">
                <a:solidFill>
                  <a:srgbClr val="FF6600"/>
                </a:solidFill>
              </a:rPr>
              <a:t>internal</a:t>
            </a:r>
            <a:r>
              <a:rPr lang="it-IT" sz="7200" dirty="0">
                <a:solidFill>
                  <a:srgbClr val="FF6600"/>
                </a:solidFill>
              </a:rPr>
              <a:t> audit di adempiere alle proprie funzioni</a:t>
            </a:r>
            <a:r>
              <a:rPr lang="it-IT" sz="7200" b="0" dirty="0" smtClean="0"/>
              <a:t>.</a:t>
            </a:r>
            <a:endParaRPr lang="it-IT" b="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877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Comunicazioni con il </a:t>
            </a:r>
            <a:r>
              <a:rPr lang="it-IT" b="1" dirty="0" err="1" smtClean="0"/>
              <a:t>cda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340768"/>
            <a:ext cx="7520940" cy="3579849"/>
          </a:xfrm>
        </p:spPr>
        <p:txBody>
          <a:bodyPr>
            <a:normAutofit/>
          </a:bodyPr>
          <a:lstStyle/>
          <a:p>
            <a:pPr marL="0" indent="0" algn="ctr"/>
            <a:r>
              <a:rPr lang="it-IT" sz="3200" dirty="0">
                <a:solidFill>
                  <a:srgbClr val="0099FF"/>
                </a:solidFill>
              </a:rPr>
              <a:t>Il RIA deve poter comunicare e interagire direttamente con il </a:t>
            </a:r>
            <a:r>
              <a:rPr lang="it-IT" sz="3200" dirty="0" err="1">
                <a:solidFill>
                  <a:srgbClr val="0099FF"/>
                </a:solidFill>
              </a:rPr>
              <a:t>CdA</a:t>
            </a:r>
            <a:r>
              <a:rPr lang="it-IT" sz="3200" dirty="0">
                <a:solidFill>
                  <a:srgbClr val="0099FF"/>
                </a:solidFill>
              </a:rPr>
              <a:t> </a:t>
            </a:r>
            <a:r>
              <a:rPr lang="it-IT" sz="3200" b="0" dirty="0"/>
              <a:t>in quanto </a:t>
            </a:r>
            <a:r>
              <a:rPr lang="it-IT" sz="3200" dirty="0">
                <a:solidFill>
                  <a:srgbClr val="FF6600"/>
                </a:solidFill>
              </a:rPr>
              <a:t>quest’ultimo ha la primaria responsabilità di accertare la presenza di un sistema di controllo interno idoneo a conseguire gli obiettivi vitali dell’Ente</a:t>
            </a:r>
            <a:r>
              <a:rPr lang="it-IT" sz="3200" b="0" dirty="0"/>
              <a:t>.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95579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Requisiti degli </a:t>
            </a:r>
            <a:r>
              <a:rPr lang="it-IT" b="1" dirty="0" err="1" smtClean="0"/>
              <a:t>internal</a:t>
            </a:r>
            <a:r>
              <a:rPr lang="it-IT" b="1" dirty="0" smtClean="0"/>
              <a:t> auditor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6600"/>
                </a:solidFill>
              </a:rPr>
              <a:t>Requisiti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/>
            <a:r>
              <a:rPr lang="it-IT" sz="1600" dirty="0"/>
              <a:t>Gli </a:t>
            </a:r>
            <a:r>
              <a:rPr lang="it-IT" sz="1600" dirty="0" err="1"/>
              <a:t>internal</a:t>
            </a:r>
            <a:r>
              <a:rPr lang="it-IT" sz="1600" dirty="0"/>
              <a:t> auditor devono possedere le </a:t>
            </a:r>
            <a:r>
              <a:rPr lang="it-IT" sz="1600" dirty="0">
                <a:solidFill>
                  <a:srgbClr val="FF6600"/>
                </a:solidFill>
              </a:rPr>
              <a:t>conoscenze, capacità e altre competenze necessarie all’adempimento delle loro responsabilità individuali</a:t>
            </a:r>
            <a:r>
              <a:rPr lang="it-IT" sz="1600" dirty="0"/>
              <a:t>. Il termine competenza si riferisce complessivamente alle </a:t>
            </a:r>
            <a:r>
              <a:rPr lang="it-IT" sz="1600" dirty="0">
                <a:solidFill>
                  <a:srgbClr val="FF6600"/>
                </a:solidFill>
              </a:rPr>
              <a:t>conoscenze, capacità e altre caratteristiche richieste agli </a:t>
            </a:r>
            <a:r>
              <a:rPr lang="it-IT" sz="1600" dirty="0" err="1">
                <a:solidFill>
                  <a:srgbClr val="FF6600"/>
                </a:solidFill>
              </a:rPr>
              <a:t>internal</a:t>
            </a:r>
            <a:r>
              <a:rPr lang="it-IT" sz="1600" dirty="0">
                <a:solidFill>
                  <a:srgbClr val="FF6600"/>
                </a:solidFill>
              </a:rPr>
              <a:t> auditor per adempiere efficacemente alle proprie responsabilità professionali</a:t>
            </a:r>
            <a:r>
              <a:rPr lang="it-IT" sz="1600" dirty="0"/>
              <a:t>. </a:t>
            </a:r>
            <a:endParaRPr lang="it-IT" sz="1600" dirty="0">
              <a:solidFill>
                <a:srgbClr val="FF6600"/>
              </a:solidFill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99FF"/>
                </a:solidFill>
              </a:rPr>
              <a:t>Certificazioni professionali</a:t>
            </a:r>
            <a:endParaRPr lang="it-IT" b="1" dirty="0">
              <a:solidFill>
                <a:srgbClr val="0099FF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0" indent="0"/>
            <a:r>
              <a:rPr lang="it-IT" dirty="0"/>
              <a:t>Gli </a:t>
            </a:r>
            <a:r>
              <a:rPr lang="it-IT" dirty="0" err="1"/>
              <a:t>internal</a:t>
            </a:r>
            <a:r>
              <a:rPr lang="it-IT" dirty="0"/>
              <a:t> auditor sono incoraggiati a dimostrare la propria competenza conseguendo </a:t>
            </a:r>
            <a:r>
              <a:rPr lang="it-IT" dirty="0">
                <a:solidFill>
                  <a:srgbClr val="0099FF"/>
                </a:solidFill>
              </a:rPr>
              <a:t>le opportune certificazioni e qualifiche professionali, come quella di “</a:t>
            </a:r>
            <a:r>
              <a:rPr lang="it-IT" dirty="0" err="1">
                <a:solidFill>
                  <a:srgbClr val="0099FF"/>
                </a:solidFill>
              </a:rPr>
              <a:t>Certified</a:t>
            </a:r>
            <a:r>
              <a:rPr lang="it-IT" dirty="0">
                <a:solidFill>
                  <a:srgbClr val="0099FF"/>
                </a:solidFill>
              </a:rPr>
              <a:t> </a:t>
            </a:r>
            <a:r>
              <a:rPr lang="it-IT" dirty="0" err="1">
                <a:solidFill>
                  <a:srgbClr val="0099FF"/>
                </a:solidFill>
              </a:rPr>
              <a:t>Internal</a:t>
            </a:r>
            <a:r>
              <a:rPr lang="it-IT" dirty="0">
                <a:solidFill>
                  <a:srgbClr val="0099FF"/>
                </a:solidFill>
              </a:rPr>
              <a:t> Auditor” e altre certificazioni rilasciate da “The </a:t>
            </a:r>
            <a:r>
              <a:rPr lang="it-IT" dirty="0" err="1">
                <a:solidFill>
                  <a:srgbClr val="0099FF"/>
                </a:solidFill>
              </a:rPr>
              <a:t>Institute</a:t>
            </a:r>
            <a:r>
              <a:rPr lang="it-IT" dirty="0">
                <a:solidFill>
                  <a:srgbClr val="0099FF"/>
                </a:solidFill>
              </a:rPr>
              <a:t> of </a:t>
            </a:r>
            <a:r>
              <a:rPr lang="it-IT" dirty="0" err="1">
                <a:solidFill>
                  <a:srgbClr val="0099FF"/>
                </a:solidFill>
              </a:rPr>
              <a:t>Internal</a:t>
            </a:r>
            <a:r>
              <a:rPr lang="it-IT" dirty="0">
                <a:solidFill>
                  <a:srgbClr val="0099FF"/>
                </a:solidFill>
              </a:rPr>
              <a:t> Auditors” e da altri organismi professionali riconosciuti.</a:t>
            </a:r>
          </a:p>
        </p:txBody>
      </p:sp>
    </p:spTree>
    <p:extLst>
      <p:ext uri="{BB962C8B-B14F-4D97-AF65-F5344CB8AC3E}">
        <p14:creationId xmlns:p14="http://schemas.microsoft.com/office/powerpoint/2010/main" val="228442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Requisiti </a:t>
            </a:r>
            <a:r>
              <a:rPr lang="it-IT" b="1" dirty="0" err="1" smtClean="0"/>
              <a:t>dell’attivit</a:t>
            </a:r>
            <a:r>
              <a:rPr lang="it-IT" b="1" dirty="0" err="1" smtClean="0">
                <a:cs typeface="Times New Roman"/>
              </a:rPr>
              <a:t>À</a:t>
            </a:r>
            <a:r>
              <a:rPr lang="it-IT" b="1" dirty="0" smtClean="0">
                <a:cs typeface="Times New Roman"/>
              </a:rPr>
              <a:t> di </a:t>
            </a:r>
            <a:r>
              <a:rPr lang="it-IT" b="1" dirty="0" err="1" smtClean="0">
                <a:cs typeface="Times New Roman"/>
              </a:rPr>
              <a:t>internal</a:t>
            </a:r>
            <a:r>
              <a:rPr lang="it-IT" b="1" dirty="0" smtClean="0">
                <a:cs typeface="Times New Roman"/>
              </a:rPr>
              <a:t> audit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923576"/>
            <a:ext cx="7520940" cy="4089600"/>
          </a:xfrm>
        </p:spPr>
        <p:txBody>
          <a:bodyPr>
            <a:noAutofit/>
          </a:bodyPr>
          <a:lstStyle/>
          <a:p>
            <a:pPr marL="0" indent="0" algn="ctr"/>
            <a:r>
              <a:rPr lang="it-IT" sz="4400" dirty="0">
                <a:solidFill>
                  <a:srgbClr val="FF6600"/>
                </a:solidFill>
              </a:rPr>
              <a:t>L’attività di </a:t>
            </a:r>
            <a:r>
              <a:rPr lang="it-IT" sz="4400" dirty="0" err="1">
                <a:solidFill>
                  <a:srgbClr val="FF6600"/>
                </a:solidFill>
              </a:rPr>
              <a:t>internal</a:t>
            </a:r>
            <a:r>
              <a:rPr lang="it-IT" sz="4400" dirty="0">
                <a:solidFill>
                  <a:srgbClr val="FF6600"/>
                </a:solidFill>
              </a:rPr>
              <a:t> audit nel suo insieme </a:t>
            </a:r>
            <a:r>
              <a:rPr lang="it-IT" sz="4400" dirty="0">
                <a:solidFill>
                  <a:srgbClr val="0099FF"/>
                </a:solidFill>
              </a:rPr>
              <a:t>deve possedere o dotarsi </a:t>
            </a:r>
            <a:r>
              <a:rPr lang="it-IT" sz="4400" dirty="0">
                <a:solidFill>
                  <a:srgbClr val="FF6600"/>
                </a:solidFill>
              </a:rPr>
              <a:t>delle conoscenze, capacità e altre competenze necessarie all’esercizio delle proprie responsabilità.</a:t>
            </a:r>
          </a:p>
        </p:txBody>
      </p:sp>
    </p:spTree>
    <p:extLst>
      <p:ext uri="{BB962C8B-B14F-4D97-AF65-F5344CB8AC3E}">
        <p14:creationId xmlns:p14="http://schemas.microsoft.com/office/powerpoint/2010/main" val="64608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QA&amp;IP – </a:t>
            </a:r>
            <a:r>
              <a:rPr lang="it-IT" b="1" dirty="0" err="1" smtClean="0"/>
              <a:t>quality</a:t>
            </a:r>
            <a:r>
              <a:rPr lang="it-IT" b="1" dirty="0" smtClean="0"/>
              <a:t> </a:t>
            </a:r>
            <a:r>
              <a:rPr lang="it-IT" b="1" dirty="0" err="1" smtClean="0"/>
              <a:t>assurance</a:t>
            </a:r>
            <a:r>
              <a:rPr lang="it-IT" b="1" dirty="0" smtClean="0"/>
              <a:t> &amp; </a:t>
            </a:r>
            <a:r>
              <a:rPr lang="it-IT" b="1" dirty="0" err="1" smtClean="0"/>
              <a:t>improvement</a:t>
            </a:r>
            <a:r>
              <a:rPr lang="it-IT" b="1" dirty="0" smtClean="0"/>
              <a:t> </a:t>
            </a:r>
            <a:r>
              <a:rPr lang="it-IT" b="1" dirty="0" err="1" smtClean="0"/>
              <a:t>program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41240" y="1268760"/>
            <a:ext cx="7520940" cy="3579849"/>
          </a:xfrm>
        </p:spPr>
        <p:txBody>
          <a:bodyPr>
            <a:normAutofit fontScale="92500"/>
          </a:bodyPr>
          <a:lstStyle/>
          <a:p>
            <a:pPr marL="0" indent="0" algn="ctr"/>
            <a:r>
              <a:rPr lang="it-IT" sz="2800" dirty="0"/>
              <a:t>Il </a:t>
            </a:r>
            <a:r>
              <a:rPr lang="it-IT" sz="2800" dirty="0" smtClean="0"/>
              <a:t>RIA deve </a:t>
            </a:r>
            <a:r>
              <a:rPr lang="it-IT" sz="2800" dirty="0">
                <a:solidFill>
                  <a:srgbClr val="FF6600"/>
                </a:solidFill>
              </a:rPr>
              <a:t>sviluppare e sostenere un programma di </a:t>
            </a:r>
            <a:r>
              <a:rPr lang="it-IT" sz="2800" dirty="0" err="1">
                <a:solidFill>
                  <a:srgbClr val="FF6600"/>
                </a:solidFill>
              </a:rPr>
              <a:t>assurance</a:t>
            </a:r>
            <a:r>
              <a:rPr lang="it-IT" sz="2800" dirty="0">
                <a:solidFill>
                  <a:srgbClr val="FF6600"/>
                </a:solidFill>
              </a:rPr>
              <a:t> e miglioramento della qualità </a:t>
            </a:r>
            <a:r>
              <a:rPr lang="it-IT" sz="2800" dirty="0"/>
              <a:t>che copra tutti gli aspetti dell’attività di </a:t>
            </a:r>
            <a:r>
              <a:rPr lang="it-IT" sz="2800" dirty="0" err="1"/>
              <a:t>internal</a:t>
            </a:r>
            <a:r>
              <a:rPr lang="it-IT" sz="2800" dirty="0"/>
              <a:t> audit.</a:t>
            </a:r>
          </a:p>
          <a:p>
            <a:pPr marL="0" indent="0" algn="ctr"/>
            <a:r>
              <a:rPr lang="it-IT" sz="2800" dirty="0"/>
              <a:t>Il programma di </a:t>
            </a:r>
            <a:r>
              <a:rPr lang="it-IT" sz="2800" dirty="0" err="1"/>
              <a:t>assurance</a:t>
            </a:r>
            <a:r>
              <a:rPr lang="it-IT" sz="2800" dirty="0"/>
              <a:t> e miglioramento della qualità deve includere </a:t>
            </a:r>
            <a:r>
              <a:rPr lang="it-IT" sz="2800" dirty="0">
                <a:solidFill>
                  <a:srgbClr val="FF6600"/>
                </a:solidFill>
              </a:rPr>
              <a:t>valutazioni sia interne che </a:t>
            </a:r>
            <a:r>
              <a:rPr lang="it-IT" sz="2800" dirty="0" smtClean="0">
                <a:solidFill>
                  <a:srgbClr val="FF6600"/>
                </a:solidFill>
              </a:rPr>
              <a:t>esterne</a:t>
            </a:r>
            <a:r>
              <a:rPr lang="it-IT" sz="2800" dirty="0" smtClean="0"/>
              <a:t>.</a:t>
            </a:r>
            <a:r>
              <a:rPr lang="it-IT" sz="2800" b="0" dirty="0"/>
              <a:t> </a:t>
            </a:r>
            <a:r>
              <a:rPr lang="it-IT" sz="2800" dirty="0">
                <a:solidFill>
                  <a:srgbClr val="FF6600"/>
                </a:solidFill>
              </a:rPr>
              <a:t>Il </a:t>
            </a:r>
            <a:r>
              <a:rPr lang="it-IT" sz="2800" dirty="0" smtClean="0">
                <a:solidFill>
                  <a:srgbClr val="FF6600"/>
                </a:solidFill>
              </a:rPr>
              <a:t>RIA deve </a:t>
            </a:r>
            <a:r>
              <a:rPr lang="it-IT" sz="2800" dirty="0">
                <a:solidFill>
                  <a:srgbClr val="FF6600"/>
                </a:solidFill>
              </a:rPr>
              <a:t>comunicare i risultati del programma di </a:t>
            </a:r>
            <a:r>
              <a:rPr lang="it-IT" sz="2800" dirty="0" err="1">
                <a:solidFill>
                  <a:srgbClr val="FF6600"/>
                </a:solidFill>
              </a:rPr>
              <a:t>assurance</a:t>
            </a:r>
            <a:r>
              <a:rPr lang="it-IT" sz="2800" dirty="0">
                <a:solidFill>
                  <a:srgbClr val="FF6600"/>
                </a:solidFill>
              </a:rPr>
              <a:t> e miglioramento della qualità al senior management e al </a:t>
            </a:r>
            <a:r>
              <a:rPr lang="it-IT" sz="2800" dirty="0" err="1">
                <a:solidFill>
                  <a:srgbClr val="FF6600"/>
                </a:solidFill>
              </a:rPr>
              <a:t>board</a:t>
            </a:r>
            <a:r>
              <a:rPr lang="it-IT" sz="2800" dirty="0"/>
              <a:t>. </a:t>
            </a:r>
            <a:endParaRPr lang="it-IT" sz="2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55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Standard di prestazione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 principali processi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661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2726" y="55009"/>
            <a:ext cx="7520940" cy="548640"/>
          </a:xfrm>
        </p:spPr>
        <p:txBody>
          <a:bodyPr/>
          <a:lstStyle/>
          <a:p>
            <a:pPr algn="ctr"/>
            <a:r>
              <a:rPr lang="it-IT" dirty="0" smtClean="0"/>
              <a:t>Il ciclo di </a:t>
            </a:r>
            <a:r>
              <a:rPr lang="it-IT" dirty="0" err="1" smtClean="0"/>
              <a:t>internal</a:t>
            </a:r>
            <a:r>
              <a:rPr lang="it-IT" dirty="0" smtClean="0"/>
              <a:t> audit</a:t>
            </a:r>
            <a:endParaRPr lang="it-IT" dirty="0"/>
          </a:p>
        </p:txBody>
      </p:sp>
      <p:sp>
        <p:nvSpPr>
          <p:cNvPr id="5" name="Freccia circolare in giù 4"/>
          <p:cNvSpPr/>
          <p:nvPr/>
        </p:nvSpPr>
        <p:spPr bwMode="auto">
          <a:xfrm rot="2100555">
            <a:off x="5596859" y="1792527"/>
            <a:ext cx="1368152" cy="864096"/>
          </a:xfrm>
          <a:prstGeom prst="curvedDownArrow">
            <a:avLst/>
          </a:prstGeom>
          <a:solidFill>
            <a:srgbClr val="33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5" name="Freccia circolare in giù 24"/>
          <p:cNvSpPr/>
          <p:nvPr/>
        </p:nvSpPr>
        <p:spPr bwMode="auto">
          <a:xfrm rot="8228099">
            <a:off x="5528492" y="5793593"/>
            <a:ext cx="1368152" cy="864096"/>
          </a:xfrm>
          <a:prstGeom prst="curvedDownArrow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6" name="Freccia circolare in giù 25"/>
          <p:cNvSpPr/>
          <p:nvPr/>
        </p:nvSpPr>
        <p:spPr bwMode="auto">
          <a:xfrm rot="17911430">
            <a:off x="1390748" y="1950553"/>
            <a:ext cx="1368152" cy="864096"/>
          </a:xfrm>
          <a:prstGeom prst="curvedDownArrow">
            <a:avLst/>
          </a:prstGeom>
          <a:solidFill>
            <a:srgbClr val="33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642184" y="1806706"/>
            <a:ext cx="169458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6600"/>
                </a:solidFill>
              </a:rPr>
              <a:t>Pianificazione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600" dirty="0" smtClean="0"/>
              <a:t>…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600" dirty="0" smtClean="0"/>
              <a:t>…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600" dirty="0" smtClean="0"/>
              <a:t>…</a:t>
            </a:r>
          </a:p>
          <a:p>
            <a:r>
              <a:rPr lang="it-IT" sz="1600" dirty="0" smtClean="0"/>
              <a:t>…</a:t>
            </a:r>
            <a:endParaRPr lang="it-IT" sz="1600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1153001" y="611009"/>
            <a:ext cx="184364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Risk</a:t>
            </a:r>
            <a:r>
              <a:rPr lang="it-IT" b="1" dirty="0" smtClean="0"/>
              <a:t> </a:t>
            </a:r>
            <a:r>
              <a:rPr lang="it-IT" b="1" dirty="0" err="1" smtClean="0"/>
              <a:t>assessment</a:t>
            </a:r>
            <a:endParaRPr lang="it-IT" b="1" dirty="0" smtClean="0"/>
          </a:p>
          <a:p>
            <a:pPr marL="228600" indent="-228600">
              <a:buFont typeface="+mj-lt"/>
              <a:buAutoNum type="alphaLcParenR"/>
            </a:pPr>
            <a:r>
              <a:rPr lang="it-IT" sz="1600" b="1" u="sng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</a:t>
            </a:r>
          </a:p>
          <a:p>
            <a:pPr marL="228600" indent="-228600">
              <a:buFont typeface="+mj-lt"/>
              <a:buAutoNum type="alphaLcParenR"/>
            </a:pPr>
            <a:r>
              <a:rPr lang="it-IT" sz="1600" dirty="0" smtClean="0"/>
              <a:t>Rischi inerenti</a:t>
            </a:r>
          </a:p>
          <a:p>
            <a:pPr marL="228600" indent="-228600">
              <a:buFont typeface="+mj-lt"/>
              <a:buAutoNum type="alphaLcParenR"/>
            </a:pPr>
            <a:r>
              <a:rPr lang="it-IT" sz="1600" dirty="0" smtClean="0"/>
              <a:t>Trattamento</a:t>
            </a:r>
          </a:p>
          <a:p>
            <a:pPr marL="228600" indent="-228600">
              <a:buFont typeface="+mj-lt"/>
              <a:buAutoNum type="alphaLcParenR"/>
            </a:pPr>
            <a:r>
              <a:rPr lang="it-IT" sz="1600" dirty="0" smtClean="0"/>
              <a:t>Rischi residui</a:t>
            </a:r>
          </a:p>
        </p:txBody>
      </p:sp>
      <p:sp>
        <p:nvSpPr>
          <p:cNvPr id="21" name="Rettangolo arrotondato 20"/>
          <p:cNvSpPr/>
          <p:nvPr/>
        </p:nvSpPr>
        <p:spPr bwMode="auto">
          <a:xfrm>
            <a:off x="137963" y="589416"/>
            <a:ext cx="672579" cy="3600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rPr>
              <a:t>Area 1</a:t>
            </a:r>
          </a:p>
        </p:txBody>
      </p:sp>
      <p:sp>
        <p:nvSpPr>
          <p:cNvPr id="34" name="Rettangolo arrotondato 33"/>
          <p:cNvSpPr/>
          <p:nvPr/>
        </p:nvSpPr>
        <p:spPr bwMode="auto">
          <a:xfrm>
            <a:off x="140548" y="1039888"/>
            <a:ext cx="669994" cy="3600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it-IT" sz="1050" b="1" dirty="0">
                <a:latin typeface="Times" pitchFamily="18" charset="0"/>
              </a:rPr>
              <a:t>Area </a:t>
            </a:r>
            <a:r>
              <a:rPr lang="it-IT" sz="1050" b="1" dirty="0" smtClean="0">
                <a:latin typeface="Times" pitchFamily="18" charset="0"/>
              </a:rPr>
              <a:t>2</a:t>
            </a:r>
            <a:endParaRPr lang="it-IT" sz="1050" b="1" dirty="0">
              <a:latin typeface="Times" pitchFamily="18" charset="0"/>
            </a:endParaRPr>
          </a:p>
        </p:txBody>
      </p:sp>
      <p:sp>
        <p:nvSpPr>
          <p:cNvPr id="35" name="Rettangolo arrotondato 34"/>
          <p:cNvSpPr/>
          <p:nvPr/>
        </p:nvSpPr>
        <p:spPr bwMode="auto">
          <a:xfrm>
            <a:off x="137963" y="1490360"/>
            <a:ext cx="672579" cy="3600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it-IT" sz="1050" b="1" dirty="0">
                <a:latin typeface="Times" pitchFamily="18" charset="0"/>
              </a:rPr>
              <a:t>Area </a:t>
            </a:r>
            <a:r>
              <a:rPr lang="it-IT" sz="1050" b="1" dirty="0" smtClean="0">
                <a:latin typeface="Times" pitchFamily="18" charset="0"/>
              </a:rPr>
              <a:t>…</a:t>
            </a:r>
            <a:endParaRPr lang="it-IT" sz="1050" b="1" dirty="0">
              <a:latin typeface="Times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2" name="Parentesi graffa chiusa 21"/>
          <p:cNvSpPr/>
          <p:nvPr/>
        </p:nvSpPr>
        <p:spPr bwMode="auto">
          <a:xfrm>
            <a:off x="820776" y="514275"/>
            <a:ext cx="332225" cy="144329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3" name="Freccia a destra 22"/>
          <p:cNvSpPr/>
          <p:nvPr/>
        </p:nvSpPr>
        <p:spPr bwMode="auto">
          <a:xfrm rot="1404398">
            <a:off x="3067130" y="1820548"/>
            <a:ext cx="504056" cy="39366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noFill/>
              <a:effectLst/>
              <a:latin typeface="Times" pitchFamily="18" charset="0"/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4754402" y="2776380"/>
            <a:ext cx="437366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6600"/>
                </a:solidFill>
              </a:rPr>
              <a:t>Pianificazione ed esecuzione degli incarichi </a:t>
            </a:r>
            <a:r>
              <a:rPr lang="it-IT" sz="1600" b="1" dirty="0" smtClean="0"/>
              <a:t>(</a:t>
            </a:r>
            <a:r>
              <a:rPr lang="it-IT" sz="1600" b="1" i="1" dirty="0" err="1" smtClean="0"/>
              <a:t>assurance</a:t>
            </a:r>
            <a:r>
              <a:rPr lang="it-IT" sz="1600" b="1" dirty="0" smtClean="0"/>
              <a:t>/consulenza)</a:t>
            </a:r>
          </a:p>
          <a:p>
            <a:pPr marL="228600" indent="-228600">
              <a:buFont typeface="+mj-lt"/>
              <a:buAutoNum type="alphaLcParenR"/>
            </a:pPr>
            <a:r>
              <a:rPr lang="it-IT" sz="1600" dirty="0" smtClean="0"/>
              <a:t>Analisi preliminare</a:t>
            </a:r>
          </a:p>
          <a:p>
            <a:pPr marL="228600" indent="-228600">
              <a:buFont typeface="+mj-lt"/>
              <a:buAutoNum type="alphaLcParenR"/>
            </a:pPr>
            <a:r>
              <a:rPr lang="it-IT" sz="1600" dirty="0" smtClean="0"/>
              <a:t>Analisi dei rischi: matrice rischi/controlli</a:t>
            </a:r>
          </a:p>
          <a:p>
            <a:pPr marL="228600" indent="-228600">
              <a:buFont typeface="+mj-lt"/>
              <a:buAutoNum type="alphaLcParenR"/>
            </a:pPr>
            <a:r>
              <a:rPr lang="it-IT" sz="1600" dirty="0" smtClean="0"/>
              <a:t>Piano e Audit Program</a:t>
            </a:r>
          </a:p>
          <a:p>
            <a:pPr marL="228600" indent="-228600">
              <a:buFont typeface="+mj-lt"/>
              <a:buAutoNum type="alphaLcParenR"/>
            </a:pPr>
            <a:r>
              <a:rPr lang="it-IT" sz="1600" dirty="0" err="1" smtClean="0"/>
              <a:t>Sampling</a:t>
            </a:r>
            <a:endParaRPr lang="it-IT" sz="1600" dirty="0" smtClean="0"/>
          </a:p>
          <a:p>
            <a:pPr marL="228600" indent="-228600">
              <a:buFont typeface="+mj-lt"/>
              <a:buAutoNum type="alphaLcParenR"/>
            </a:pPr>
            <a:r>
              <a:rPr lang="it-IT" sz="1600" dirty="0" smtClean="0"/>
              <a:t>Raccolta delle evidenze di audit</a:t>
            </a:r>
          </a:p>
          <a:p>
            <a:pPr marL="228600" indent="-228600">
              <a:buFont typeface="+mj-lt"/>
              <a:buAutoNum type="alphaLcParenR"/>
            </a:pPr>
            <a:r>
              <a:rPr lang="it-IT" sz="1600" dirty="0" err="1" smtClean="0"/>
              <a:t>Finding</a:t>
            </a:r>
            <a:r>
              <a:rPr lang="it-IT" sz="1600" dirty="0" smtClean="0"/>
              <a:t>/Rilievi o Osservazioni</a:t>
            </a:r>
          </a:p>
          <a:p>
            <a:pPr marL="228600" indent="-228600">
              <a:buFont typeface="+mj-lt"/>
              <a:buAutoNum type="alphaLcParenR"/>
            </a:pPr>
            <a:r>
              <a:rPr lang="it-IT" sz="1600" dirty="0" smtClean="0"/>
              <a:t>Raccomandazioni o Azioni correttive</a:t>
            </a:r>
          </a:p>
          <a:p>
            <a:pPr marL="228600" indent="-228600">
              <a:buFont typeface="+mj-lt"/>
              <a:buAutoNum type="alphaLcParenR"/>
            </a:pPr>
            <a:r>
              <a:rPr lang="it-IT" sz="1600" dirty="0" smtClean="0"/>
              <a:t>Piani di azione </a:t>
            </a:r>
            <a:r>
              <a:rPr lang="it-IT" sz="1600" dirty="0" smtClean="0">
                <a:sym typeface="Wingdings" panose="05000000000000000000" pitchFamily="2" charset="2"/>
              </a:rPr>
              <a:t> Ridurre rischi  </a:t>
            </a:r>
            <a:r>
              <a:rPr lang="it-IT" sz="1600" b="1" u="sng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OBIETTIVI</a:t>
            </a:r>
            <a:endParaRPr lang="it-IT" sz="1600" b="1" u="sng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2830787" y="5709211"/>
            <a:ext cx="31475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6600"/>
                </a:solidFill>
              </a:rPr>
              <a:t>Comunicazione dei risultati</a:t>
            </a: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it-IT" sz="1600" dirty="0" smtClean="0"/>
              <a:t>All’</a:t>
            </a:r>
            <a:r>
              <a:rPr lang="it-IT" sz="1600" dirty="0" err="1" smtClean="0"/>
              <a:t>auditatato</a:t>
            </a:r>
            <a:r>
              <a:rPr lang="it-IT" sz="1600" dirty="0" smtClean="0"/>
              <a:t>/cliente</a:t>
            </a: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it-IT" sz="1600" dirty="0" smtClean="0"/>
              <a:t>Al </a:t>
            </a:r>
            <a:r>
              <a:rPr lang="it-IT" sz="1600" dirty="0" err="1" smtClean="0"/>
              <a:t>CdA</a:t>
            </a:r>
            <a:endParaRPr lang="it-IT" sz="1600" dirty="0" smtClean="0"/>
          </a:p>
        </p:txBody>
      </p:sp>
      <p:sp>
        <p:nvSpPr>
          <p:cNvPr id="38" name="CasellaDiTesto 37"/>
          <p:cNvSpPr txBox="1"/>
          <p:nvPr/>
        </p:nvSpPr>
        <p:spPr>
          <a:xfrm>
            <a:off x="1198357" y="3647904"/>
            <a:ext cx="22540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FF6600"/>
                </a:solidFill>
              </a:rPr>
              <a:t>Follow</a:t>
            </a:r>
            <a:r>
              <a:rPr lang="it-IT" b="1" dirty="0" smtClean="0">
                <a:solidFill>
                  <a:srgbClr val="FF6600"/>
                </a:solidFill>
              </a:rPr>
              <a:t> up</a:t>
            </a: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it-IT" sz="1600" dirty="0" smtClean="0"/>
              <a:t>All’</a:t>
            </a:r>
            <a:r>
              <a:rPr lang="it-IT" sz="1600" dirty="0" err="1" smtClean="0"/>
              <a:t>auditatato</a:t>
            </a:r>
            <a:r>
              <a:rPr lang="it-IT" sz="1600" dirty="0" smtClean="0"/>
              <a:t>/cliente</a:t>
            </a: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it-IT" sz="1600" dirty="0" smtClean="0"/>
              <a:t>Al </a:t>
            </a:r>
            <a:r>
              <a:rPr lang="it-IT" sz="1600" dirty="0" err="1" smtClean="0"/>
              <a:t>CdA</a:t>
            </a:r>
            <a:endParaRPr lang="it-IT" sz="1600" dirty="0" smtClean="0"/>
          </a:p>
        </p:txBody>
      </p:sp>
      <p:sp>
        <p:nvSpPr>
          <p:cNvPr id="39" name="Freccia circolare in giù 38"/>
          <p:cNvSpPr/>
          <p:nvPr/>
        </p:nvSpPr>
        <p:spPr bwMode="auto">
          <a:xfrm rot="14251977">
            <a:off x="1448763" y="5729972"/>
            <a:ext cx="1368152" cy="864096"/>
          </a:xfrm>
          <a:prstGeom prst="curvedDownArrow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4" name="Ovale 23"/>
          <p:cNvSpPr/>
          <p:nvPr/>
        </p:nvSpPr>
        <p:spPr bwMode="auto">
          <a:xfrm>
            <a:off x="6734714" y="455129"/>
            <a:ext cx="1944216" cy="1064415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" pitchFamily="18" charset="0"/>
              </a:rPr>
              <a:t>CdA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  <p:cxnSp>
        <p:nvCxnSpPr>
          <p:cNvPr id="41" name="Connettore 7 40"/>
          <p:cNvCxnSpPr>
            <a:stCxn id="33" idx="3"/>
            <a:endCxn id="24" idx="1"/>
          </p:cNvCxnSpPr>
          <p:nvPr/>
        </p:nvCxnSpPr>
        <p:spPr bwMode="auto">
          <a:xfrm flipV="1">
            <a:off x="2996648" y="611009"/>
            <a:ext cx="4022790" cy="677109"/>
          </a:xfrm>
          <a:prstGeom prst="curvedConnector4">
            <a:avLst>
              <a:gd name="adj1" fmla="val 46461"/>
              <a:gd name="adj2" fmla="val 104694"/>
            </a:avLst>
          </a:prstGeom>
          <a:ln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7 46"/>
          <p:cNvCxnSpPr>
            <a:stCxn id="37" idx="0"/>
          </p:cNvCxnSpPr>
          <p:nvPr/>
        </p:nvCxnSpPr>
        <p:spPr bwMode="auto">
          <a:xfrm rot="5400000" flipH="1" flipV="1">
            <a:off x="3539234" y="2229008"/>
            <a:ext cx="4345546" cy="2614861"/>
          </a:xfrm>
          <a:prstGeom prst="curvedConnector3">
            <a:avLst>
              <a:gd name="adj1" fmla="val 92084"/>
            </a:avLst>
          </a:prstGeom>
          <a:ln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7 48"/>
          <p:cNvCxnSpPr>
            <a:stCxn id="38" idx="0"/>
            <a:endCxn id="24" idx="4"/>
          </p:cNvCxnSpPr>
          <p:nvPr/>
        </p:nvCxnSpPr>
        <p:spPr bwMode="auto">
          <a:xfrm rot="5400000" flipH="1" flipV="1">
            <a:off x="3951931" y="-106986"/>
            <a:ext cx="2128360" cy="5381421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7 53"/>
          <p:cNvCxnSpPr>
            <a:stCxn id="7" idx="0"/>
            <a:endCxn id="24" idx="2"/>
          </p:cNvCxnSpPr>
          <p:nvPr/>
        </p:nvCxnSpPr>
        <p:spPr bwMode="auto">
          <a:xfrm rot="5400000" flipH="1" flipV="1">
            <a:off x="5202412" y="274404"/>
            <a:ext cx="819369" cy="2245236"/>
          </a:xfrm>
          <a:prstGeom prst="curvedConnector2">
            <a:avLst/>
          </a:prstGeom>
          <a:ln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66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5" grpId="0" animBg="1"/>
      <p:bldP spid="26" grpId="0" animBg="1"/>
      <p:bldP spid="7" grpId="0"/>
      <p:bldP spid="33" grpId="0"/>
      <p:bldP spid="21" grpId="0" animBg="1"/>
      <p:bldP spid="34" grpId="0" animBg="1"/>
      <p:bldP spid="35" grpId="0" animBg="1"/>
      <p:bldP spid="22" grpId="0" animBg="1"/>
      <p:bldP spid="23" grpId="0" animBg="1"/>
      <p:bldP spid="36" grpId="0"/>
      <p:bldP spid="37" grpId="0"/>
      <p:bldP spid="38" grpId="0"/>
      <p:bldP spid="39" grpId="0" animBg="1"/>
      <p:bldP spid="2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err="1" smtClean="0"/>
              <a:t>Risk</a:t>
            </a:r>
            <a:r>
              <a:rPr lang="it-IT" b="1" dirty="0" smtClean="0"/>
              <a:t> </a:t>
            </a:r>
            <a:r>
              <a:rPr lang="it-IT" b="1" dirty="0" err="1" smtClean="0"/>
              <a:t>assessment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/>
            <a:r>
              <a:rPr lang="it-IT" b="0" dirty="0"/>
              <a:t>L’Unità deve attivare, almeno una volta all’anno, un processo di </a:t>
            </a:r>
            <a:r>
              <a:rPr lang="it-IT" dirty="0">
                <a:solidFill>
                  <a:srgbClr val="FF6600"/>
                </a:solidFill>
              </a:rPr>
              <a:t>valutazione organica e strutturata delle minacce (rischi) che incombono sul cammino </a:t>
            </a:r>
            <a:r>
              <a:rPr lang="it-IT" dirty="0" smtClean="0">
                <a:solidFill>
                  <a:srgbClr val="FF6600"/>
                </a:solidFill>
              </a:rPr>
              <a:t>dell’azienda  </a:t>
            </a:r>
            <a:r>
              <a:rPr lang="it-IT" dirty="0">
                <a:solidFill>
                  <a:srgbClr val="FF6600"/>
                </a:solidFill>
              </a:rPr>
              <a:t>e delle eventuali debolezze dei controlli, al fine di individuare le priorità di intervento</a:t>
            </a:r>
            <a:r>
              <a:rPr lang="it-IT" b="0" dirty="0"/>
              <a:t>. In particolare, l’attività di </a:t>
            </a:r>
            <a:r>
              <a:rPr lang="it-IT" b="0" dirty="0" err="1"/>
              <a:t>internal</a:t>
            </a:r>
            <a:r>
              <a:rPr lang="it-IT" b="0" dirty="0"/>
              <a:t> audit </a:t>
            </a:r>
            <a:r>
              <a:rPr lang="it-IT" dirty="0">
                <a:solidFill>
                  <a:srgbClr val="0099FF"/>
                </a:solidFill>
              </a:rPr>
              <a:t>deve valutare l’esposizione al rischio (rischio inerente), nonché l’adeguatezza e l’efficacia dei controlli introdotti in risposta ai rischi, e, quindi l’esposizione al rischio che ne residua (rischio residuo), </a:t>
            </a:r>
            <a:r>
              <a:rPr lang="it-IT" dirty="0">
                <a:solidFill>
                  <a:srgbClr val="FF6600"/>
                </a:solidFill>
              </a:rPr>
              <a:t>per quanto attiene alla </a:t>
            </a:r>
            <a:r>
              <a:rPr lang="it-IT" dirty="0" err="1">
                <a:solidFill>
                  <a:srgbClr val="FF6600"/>
                </a:solidFill>
              </a:rPr>
              <a:t>governance</a:t>
            </a:r>
            <a:r>
              <a:rPr lang="it-IT" dirty="0">
                <a:solidFill>
                  <a:srgbClr val="FF6600"/>
                </a:solidFill>
              </a:rPr>
              <a:t>, all’operatività e ai sistemi informativi dell’organizzazione, in termini di: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6600"/>
                </a:solidFill>
              </a:rPr>
              <a:t>raggiungimento </a:t>
            </a:r>
            <a:r>
              <a:rPr lang="it-IT" dirty="0">
                <a:solidFill>
                  <a:srgbClr val="FF6600"/>
                </a:solidFill>
              </a:rPr>
              <a:t>degli obiettivi strategici </a:t>
            </a:r>
            <a:r>
              <a:rPr lang="it-IT" b="0" dirty="0" smtClean="0"/>
              <a:t>dell’organizzazione;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6600"/>
                </a:solidFill>
              </a:rPr>
              <a:t>affidabilità </a:t>
            </a:r>
            <a:r>
              <a:rPr lang="it-IT" dirty="0">
                <a:solidFill>
                  <a:srgbClr val="FF6600"/>
                </a:solidFill>
              </a:rPr>
              <a:t>e integrità delle informazioni </a:t>
            </a:r>
            <a:r>
              <a:rPr lang="it-IT" b="0" dirty="0"/>
              <a:t>contabili, finanziarie e </a:t>
            </a:r>
            <a:r>
              <a:rPr lang="it-IT" b="0" dirty="0" smtClean="0"/>
              <a:t>operative;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6600"/>
                </a:solidFill>
              </a:rPr>
              <a:t>efficacia </a:t>
            </a:r>
            <a:r>
              <a:rPr lang="it-IT" dirty="0">
                <a:solidFill>
                  <a:srgbClr val="FF6600"/>
                </a:solidFill>
              </a:rPr>
              <a:t>ed efficienza delle operazioni e dei </a:t>
            </a:r>
            <a:r>
              <a:rPr lang="it-IT" dirty="0" smtClean="0">
                <a:solidFill>
                  <a:srgbClr val="FF6600"/>
                </a:solidFill>
              </a:rPr>
              <a:t>programmi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6600"/>
                </a:solidFill>
              </a:rPr>
              <a:t>salvaguardia </a:t>
            </a:r>
            <a:r>
              <a:rPr lang="it-IT" dirty="0">
                <a:solidFill>
                  <a:srgbClr val="FF6600"/>
                </a:solidFill>
              </a:rPr>
              <a:t>del </a:t>
            </a:r>
            <a:r>
              <a:rPr lang="it-IT" dirty="0" smtClean="0">
                <a:solidFill>
                  <a:srgbClr val="FF6600"/>
                </a:solidFill>
              </a:rPr>
              <a:t>patrimonio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6600"/>
                </a:solidFill>
              </a:rPr>
              <a:t>conformità</a:t>
            </a:r>
            <a:r>
              <a:rPr lang="it-IT" b="0" dirty="0" smtClean="0"/>
              <a:t> </a:t>
            </a:r>
            <a:r>
              <a:rPr lang="it-IT" b="0" dirty="0"/>
              <a:t>a leggi, regolamenti, direttive, procedure e contratti.</a:t>
            </a:r>
          </a:p>
          <a:p>
            <a:endParaRPr lang="it-IT" b="0" dirty="0"/>
          </a:p>
        </p:txBody>
      </p:sp>
    </p:spTree>
    <p:extLst>
      <p:ext uri="{BB962C8B-B14F-4D97-AF65-F5344CB8AC3E}">
        <p14:creationId xmlns:p14="http://schemas.microsoft.com/office/powerpoint/2010/main" val="358993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Risk</a:t>
            </a:r>
            <a:r>
              <a:rPr lang="it-IT" dirty="0" smtClean="0"/>
              <a:t> </a:t>
            </a:r>
            <a:r>
              <a:rPr lang="it-IT" dirty="0" err="1" smtClean="0"/>
              <a:t>assessment</a:t>
            </a:r>
            <a:r>
              <a:rPr lang="it-IT" dirty="0" smtClean="0"/>
              <a:t> - schema</a:t>
            </a:r>
            <a:endParaRPr lang="it-IT" dirty="0"/>
          </a:p>
        </p:txBody>
      </p:sp>
      <p:sp>
        <p:nvSpPr>
          <p:cNvPr id="3" name="Triangolo isoscele 2"/>
          <p:cNvSpPr/>
          <p:nvPr/>
        </p:nvSpPr>
        <p:spPr bwMode="auto">
          <a:xfrm>
            <a:off x="142427" y="1563564"/>
            <a:ext cx="2145037" cy="3096344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cxnSp>
        <p:nvCxnSpPr>
          <p:cNvPr id="6" name="Connettore diritto 5"/>
          <p:cNvCxnSpPr/>
          <p:nvPr/>
        </p:nvCxnSpPr>
        <p:spPr bwMode="auto">
          <a:xfrm>
            <a:off x="214435" y="2859708"/>
            <a:ext cx="207302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ttore diritto 7"/>
          <p:cNvCxnSpPr/>
          <p:nvPr/>
        </p:nvCxnSpPr>
        <p:spPr bwMode="auto">
          <a:xfrm>
            <a:off x="142427" y="3867820"/>
            <a:ext cx="214503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CasellaDiTesto 8"/>
          <p:cNvSpPr txBox="1"/>
          <p:nvPr/>
        </p:nvSpPr>
        <p:spPr>
          <a:xfrm>
            <a:off x="1594084" y="2247453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Obiettivi strategici</a:t>
            </a:r>
            <a:endParaRPr lang="it-IT" sz="14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936122" y="3195291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Obiettivi generali</a:t>
            </a:r>
            <a:endParaRPr lang="it-IT" sz="1400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314522" y="4154750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Obiettivi operativi</a:t>
            </a:r>
            <a:endParaRPr lang="it-IT" sz="1400" b="1" dirty="0"/>
          </a:p>
        </p:txBody>
      </p:sp>
      <p:sp>
        <p:nvSpPr>
          <p:cNvPr id="12" name="Freccia in giù 11"/>
          <p:cNvSpPr/>
          <p:nvPr/>
        </p:nvSpPr>
        <p:spPr bwMode="auto">
          <a:xfrm>
            <a:off x="2692206" y="2621624"/>
            <a:ext cx="288032" cy="432048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3" name="Freccia in giù 12"/>
          <p:cNvSpPr/>
          <p:nvPr/>
        </p:nvSpPr>
        <p:spPr bwMode="auto">
          <a:xfrm>
            <a:off x="2956914" y="3608450"/>
            <a:ext cx="288032" cy="432048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4" name="Parentesi graffa chiusa 13"/>
          <p:cNvSpPr/>
          <p:nvPr/>
        </p:nvSpPr>
        <p:spPr bwMode="auto">
          <a:xfrm>
            <a:off x="3338316" y="1527413"/>
            <a:ext cx="310960" cy="2232248"/>
          </a:xfrm>
          <a:prstGeom prst="rightBr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774904"/>
              </p:ext>
            </p:extLst>
          </p:nvPr>
        </p:nvGraphicFramePr>
        <p:xfrm>
          <a:off x="4012618" y="2387644"/>
          <a:ext cx="1393036" cy="472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518">
                  <a:extLst>
                    <a:ext uri="{9D8B030D-6E8A-4147-A177-3AD203B41FA5}">
                      <a16:colId xmlns:a16="http://schemas.microsoft.com/office/drawing/2014/main" val="4171081712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3777839769"/>
                    </a:ext>
                  </a:extLst>
                </a:gridCol>
              </a:tblGrid>
              <a:tr h="236032">
                <a:tc>
                  <a:txBody>
                    <a:bodyPr/>
                    <a:lstStyle/>
                    <a:p>
                      <a:endParaRPr lang="it-IT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2616294"/>
                  </a:ext>
                </a:extLst>
              </a:tr>
              <a:tr h="236032">
                <a:tc>
                  <a:txBody>
                    <a:bodyPr/>
                    <a:lstStyle/>
                    <a:p>
                      <a:endParaRPr lang="it-IT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8054977"/>
                  </a:ext>
                </a:extLst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3919123" y="1916760"/>
            <a:ext cx="1541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Rischio inerente</a:t>
            </a:r>
            <a:endParaRPr lang="it-IT" sz="1400" b="1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469680" y="2890922"/>
            <a:ext cx="7209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 err="1" smtClean="0"/>
              <a:t>Prob</a:t>
            </a:r>
            <a:r>
              <a:rPr lang="it-IT" sz="1100" b="1" dirty="0" smtClean="0"/>
              <a:t>.</a:t>
            </a:r>
            <a:endParaRPr lang="it-IT" sz="1100" b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3698936" y="2354106"/>
            <a:ext cx="353943" cy="60266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it-IT" sz="1100" b="1" dirty="0" smtClean="0"/>
              <a:t>Impatto</a:t>
            </a:r>
            <a:endParaRPr lang="it-IT" sz="1100" b="1" dirty="0"/>
          </a:p>
        </p:txBody>
      </p:sp>
      <p:sp>
        <p:nvSpPr>
          <p:cNvPr id="19" name="Freccia a destra 18"/>
          <p:cNvSpPr/>
          <p:nvPr/>
        </p:nvSpPr>
        <p:spPr bwMode="auto">
          <a:xfrm>
            <a:off x="5460973" y="2518591"/>
            <a:ext cx="216024" cy="21602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5629869" y="1902737"/>
            <a:ext cx="1718989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Trattamento:</a:t>
            </a:r>
          </a:p>
          <a:p>
            <a:endParaRPr lang="it-IT" sz="1100" dirty="0"/>
          </a:p>
          <a:p>
            <a:pPr marL="171450" indent="-171450">
              <a:buFontTx/>
              <a:buChar char="-"/>
            </a:pPr>
            <a:r>
              <a:rPr lang="it-IT" sz="1400" dirty="0" err="1" smtClean="0"/>
              <a:t>Avoidance</a:t>
            </a:r>
            <a:endParaRPr lang="it-IT" sz="1400" dirty="0" smtClean="0"/>
          </a:p>
          <a:p>
            <a:pPr marL="171450" indent="-171450">
              <a:buFontTx/>
              <a:buChar char="-"/>
            </a:pPr>
            <a:r>
              <a:rPr lang="it-IT" sz="1400" dirty="0" err="1" smtClean="0"/>
              <a:t>Acceptance</a:t>
            </a:r>
            <a:endParaRPr lang="it-IT" sz="1400" dirty="0" smtClean="0"/>
          </a:p>
          <a:p>
            <a:pPr marL="171450" indent="-171450">
              <a:buFontTx/>
              <a:buChar char="-"/>
            </a:pPr>
            <a:r>
              <a:rPr lang="it-IT" sz="1400" dirty="0" err="1" smtClean="0"/>
              <a:t>Reduction</a:t>
            </a:r>
            <a:endParaRPr lang="it-IT" sz="1400" dirty="0" smtClean="0"/>
          </a:p>
          <a:p>
            <a:pPr marL="171450" indent="-171450">
              <a:buFontTx/>
              <a:buChar char="-"/>
            </a:pPr>
            <a:r>
              <a:rPr lang="it-IT" sz="1400" dirty="0" err="1" smtClean="0"/>
              <a:t>Sharing</a:t>
            </a:r>
            <a:endParaRPr lang="it-IT" sz="1400" dirty="0" smtClean="0"/>
          </a:p>
        </p:txBody>
      </p:sp>
      <p:graphicFrame>
        <p:nvGraphicFramePr>
          <p:cNvPr id="27" name="Tabel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622623"/>
              </p:ext>
            </p:extLst>
          </p:nvPr>
        </p:nvGraphicFramePr>
        <p:xfrm>
          <a:off x="7523774" y="2369238"/>
          <a:ext cx="1393036" cy="472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518">
                  <a:extLst>
                    <a:ext uri="{9D8B030D-6E8A-4147-A177-3AD203B41FA5}">
                      <a16:colId xmlns:a16="http://schemas.microsoft.com/office/drawing/2014/main" val="4171081712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3777839769"/>
                    </a:ext>
                  </a:extLst>
                </a:gridCol>
              </a:tblGrid>
              <a:tr h="236032">
                <a:tc>
                  <a:txBody>
                    <a:bodyPr/>
                    <a:lstStyle/>
                    <a:p>
                      <a:endParaRPr lang="it-IT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2616294"/>
                  </a:ext>
                </a:extLst>
              </a:tr>
              <a:tr h="236032">
                <a:tc>
                  <a:txBody>
                    <a:bodyPr/>
                    <a:lstStyle/>
                    <a:p>
                      <a:endParaRPr lang="it-IT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8054977"/>
                  </a:ext>
                </a:extLst>
              </a:tr>
            </a:tbl>
          </a:graphicData>
        </a:graphic>
      </p:graphicFrame>
      <p:sp>
        <p:nvSpPr>
          <p:cNvPr id="28" name="CasellaDiTesto 27"/>
          <p:cNvSpPr txBox="1"/>
          <p:nvPr/>
        </p:nvSpPr>
        <p:spPr>
          <a:xfrm>
            <a:off x="7430279" y="1898354"/>
            <a:ext cx="14865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Rischio residuo</a:t>
            </a:r>
            <a:endParaRPr lang="it-IT" sz="1400" b="1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7955194" y="2865515"/>
            <a:ext cx="7209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 err="1" smtClean="0"/>
              <a:t>Prob</a:t>
            </a:r>
            <a:r>
              <a:rPr lang="it-IT" sz="1100" b="1" dirty="0" smtClean="0"/>
              <a:t>.</a:t>
            </a:r>
            <a:endParaRPr lang="it-IT" sz="1100" b="1" dirty="0"/>
          </a:p>
        </p:txBody>
      </p:sp>
      <p:sp>
        <p:nvSpPr>
          <p:cNvPr id="30" name="Freccia a destra 29"/>
          <p:cNvSpPr/>
          <p:nvPr/>
        </p:nvSpPr>
        <p:spPr bwMode="auto">
          <a:xfrm>
            <a:off x="7038859" y="2517680"/>
            <a:ext cx="216024" cy="21602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7215241" y="2369238"/>
            <a:ext cx="353943" cy="55573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it-IT" sz="1100" b="1" dirty="0" smtClean="0"/>
              <a:t>Impatto</a:t>
            </a:r>
            <a:endParaRPr lang="it-IT" sz="1100" b="1" dirty="0"/>
          </a:p>
        </p:txBody>
      </p:sp>
    </p:spTree>
    <p:extLst>
      <p:ext uri="{BB962C8B-B14F-4D97-AF65-F5344CB8AC3E}">
        <p14:creationId xmlns:p14="http://schemas.microsoft.com/office/powerpoint/2010/main" val="201474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/>
      <p:bldP spid="10" grpId="0"/>
      <p:bldP spid="11" grpId="0"/>
      <p:bldP spid="12" grpId="0" animBg="1"/>
      <p:bldP spid="13" grpId="0" animBg="1"/>
      <p:bldP spid="14" grpId="0" animBg="1"/>
      <p:bldP spid="16" grpId="0"/>
      <p:bldP spid="17" grpId="0"/>
      <p:bldP spid="18" grpId="0"/>
      <p:bldP spid="19" grpId="0" animBg="1"/>
      <p:bldP spid="20" grpId="0"/>
      <p:bldP spid="28" grpId="0"/>
      <p:bldP spid="29" grpId="0"/>
      <p:bldP spid="30" grpId="0" animBg="1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disciplina professionale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482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Piano di audit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/>
            <a:r>
              <a:rPr lang="it-IT" sz="2400" b="0" dirty="0"/>
              <a:t>Il RIA deve predisporre un </a:t>
            </a:r>
            <a:r>
              <a:rPr lang="it-IT" sz="2400" dirty="0">
                <a:solidFill>
                  <a:srgbClr val="FF6600"/>
                </a:solidFill>
              </a:rPr>
              <a:t>piano delle attività, basato sulla valutazione dei rischi</a:t>
            </a:r>
            <a:r>
              <a:rPr lang="it-IT" sz="2400" b="0" dirty="0"/>
              <a:t>, al fine di determinare </a:t>
            </a:r>
            <a:r>
              <a:rPr lang="it-IT" sz="2400" dirty="0">
                <a:solidFill>
                  <a:srgbClr val="0099FF"/>
                </a:solidFill>
              </a:rPr>
              <a:t>le priorità di intervento in linea con gli obiettivi dell’organizzazione</a:t>
            </a:r>
            <a:r>
              <a:rPr lang="it-IT" sz="2400" b="0" dirty="0"/>
              <a:t>. Le indicazioni del </a:t>
            </a:r>
            <a:r>
              <a:rPr lang="it-IT" sz="2400" b="0" i="1" dirty="0"/>
              <a:t>Senior Management</a:t>
            </a:r>
            <a:r>
              <a:rPr lang="it-IT" sz="2400" b="0" dirty="0"/>
              <a:t> e del </a:t>
            </a:r>
            <a:r>
              <a:rPr lang="it-IT" sz="2400" b="0" dirty="0" err="1"/>
              <a:t>CdA</a:t>
            </a:r>
            <a:r>
              <a:rPr lang="it-IT" sz="2400" b="0" dirty="0"/>
              <a:t> devono essere tenute in debita considerazione nella formulazione del piano. Il RIA deve </a:t>
            </a:r>
            <a:r>
              <a:rPr lang="it-IT" sz="2400" dirty="0">
                <a:solidFill>
                  <a:srgbClr val="FF6600"/>
                </a:solidFill>
              </a:rPr>
              <a:t>sottoporre il piano delle attività di </a:t>
            </a:r>
            <a:r>
              <a:rPr lang="it-IT" sz="2400" dirty="0" err="1">
                <a:solidFill>
                  <a:srgbClr val="FF6600"/>
                </a:solidFill>
              </a:rPr>
              <a:t>internal</a:t>
            </a:r>
            <a:r>
              <a:rPr lang="it-IT" sz="2400" dirty="0">
                <a:solidFill>
                  <a:srgbClr val="FF6600"/>
                </a:solidFill>
              </a:rPr>
              <a:t> audit </a:t>
            </a:r>
            <a:r>
              <a:rPr lang="it-IT" sz="2400" b="0" dirty="0"/>
              <a:t>e delle risorse necessarie, </a:t>
            </a:r>
            <a:r>
              <a:rPr lang="it-IT" sz="2400" dirty="0">
                <a:solidFill>
                  <a:srgbClr val="FF6600"/>
                </a:solidFill>
              </a:rPr>
              <a:t>incluse eventuali variazioni significative intervenute, al </a:t>
            </a:r>
            <a:r>
              <a:rPr lang="it-IT" sz="2400" i="1" dirty="0">
                <a:solidFill>
                  <a:srgbClr val="FF6600"/>
                </a:solidFill>
              </a:rPr>
              <a:t>Senior Management</a:t>
            </a:r>
            <a:r>
              <a:rPr lang="it-IT" sz="2400" dirty="0">
                <a:solidFill>
                  <a:srgbClr val="FF6600"/>
                </a:solidFill>
              </a:rPr>
              <a:t> </a:t>
            </a:r>
            <a:r>
              <a:rPr lang="it-IT" sz="2400" dirty="0" smtClean="0">
                <a:solidFill>
                  <a:srgbClr val="FF6600"/>
                </a:solidFill>
              </a:rPr>
              <a:t>e </a:t>
            </a:r>
            <a:r>
              <a:rPr lang="it-IT" sz="2400" dirty="0">
                <a:solidFill>
                  <a:srgbClr val="FF6600"/>
                </a:solidFill>
              </a:rPr>
              <a:t>al </a:t>
            </a:r>
            <a:r>
              <a:rPr lang="it-IT" sz="2400" dirty="0" err="1">
                <a:solidFill>
                  <a:srgbClr val="FF6600"/>
                </a:solidFill>
              </a:rPr>
              <a:t>CdA</a:t>
            </a:r>
            <a:r>
              <a:rPr lang="it-IT" sz="2400" dirty="0">
                <a:solidFill>
                  <a:srgbClr val="FF6600"/>
                </a:solidFill>
              </a:rPr>
              <a:t> per il relativo esame e approvazione.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205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Pianificazione degli incarichi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800" b="1" dirty="0" smtClean="0">
                <a:solidFill>
                  <a:srgbClr val="FF6600"/>
                </a:solidFill>
              </a:rPr>
              <a:t>pianificazione</a:t>
            </a:r>
            <a:endParaRPr lang="it-IT" sz="1800" b="1" dirty="0">
              <a:solidFill>
                <a:srgbClr val="FF66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/>
            <a:r>
              <a:rPr lang="it-IT" dirty="0">
                <a:solidFill>
                  <a:srgbClr val="FF6600"/>
                </a:solidFill>
              </a:rPr>
              <a:t>Per ciascun incarico </a:t>
            </a:r>
            <a:r>
              <a:rPr lang="it-IT" b="0" dirty="0"/>
              <a:t>gli </a:t>
            </a:r>
            <a:r>
              <a:rPr lang="it-IT" b="0" dirty="0" err="1"/>
              <a:t>internal</a:t>
            </a:r>
            <a:r>
              <a:rPr lang="it-IT" b="0" dirty="0"/>
              <a:t> auditor devono predisporre e documentare </a:t>
            </a:r>
            <a:r>
              <a:rPr lang="it-IT" dirty="0">
                <a:solidFill>
                  <a:srgbClr val="FF6600"/>
                </a:solidFill>
              </a:rPr>
              <a:t>un piano </a:t>
            </a:r>
            <a:r>
              <a:rPr lang="it-IT" b="0" dirty="0"/>
              <a:t>che comprenda </a:t>
            </a:r>
            <a:r>
              <a:rPr lang="it-IT" dirty="0">
                <a:solidFill>
                  <a:srgbClr val="FF6600"/>
                </a:solidFill>
              </a:rPr>
              <a:t>gli obiettivi dell’incarico, l’ambito di copertura, la tempistica e l’assegnazione delle risorse.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sz="1800" b="1" dirty="0" smtClean="0">
                <a:solidFill>
                  <a:srgbClr val="0099FF"/>
                </a:solidFill>
              </a:rPr>
              <a:t>Audit </a:t>
            </a:r>
            <a:r>
              <a:rPr lang="it-IT" sz="1800" b="1" dirty="0" err="1" smtClean="0">
                <a:solidFill>
                  <a:srgbClr val="0099FF"/>
                </a:solidFill>
              </a:rPr>
              <a:t>program</a:t>
            </a:r>
            <a:endParaRPr lang="it-IT" sz="1800" b="1" dirty="0">
              <a:solidFill>
                <a:srgbClr val="0099FF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/>
            <a:r>
              <a:rPr lang="it-IT" b="0" dirty="0"/>
              <a:t>Devono inoltre sviluppare e documentare </a:t>
            </a:r>
            <a:r>
              <a:rPr lang="it-IT" dirty="0">
                <a:solidFill>
                  <a:srgbClr val="0099FF"/>
                </a:solidFill>
              </a:rPr>
              <a:t>programmi di lavoro </a:t>
            </a:r>
            <a:r>
              <a:rPr lang="it-IT" b="0" dirty="0"/>
              <a:t>(audit </a:t>
            </a:r>
            <a:r>
              <a:rPr lang="it-IT" b="0" dirty="0" err="1"/>
              <a:t>program</a:t>
            </a:r>
            <a:r>
              <a:rPr lang="it-IT" b="0" dirty="0"/>
              <a:t>) </a:t>
            </a:r>
            <a:r>
              <a:rPr lang="it-IT" dirty="0">
                <a:solidFill>
                  <a:srgbClr val="0099FF"/>
                </a:solidFill>
              </a:rPr>
              <a:t>che permettano di conseguire gli obiettivi dell’incarico.</a:t>
            </a:r>
          </a:p>
        </p:txBody>
      </p:sp>
    </p:spTree>
    <p:extLst>
      <p:ext uri="{BB962C8B-B14F-4D97-AF65-F5344CB8AC3E}">
        <p14:creationId xmlns:p14="http://schemas.microsoft.com/office/powerpoint/2010/main" val="159455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Pianificazione incarico</a:t>
            </a:r>
            <a:br>
              <a:rPr lang="it-IT" dirty="0" smtClean="0"/>
            </a:br>
            <a:r>
              <a:rPr lang="it-IT" sz="2000" i="1" dirty="0" smtClean="0"/>
              <a:t>(individuato in base al rischio)</a:t>
            </a:r>
            <a:endParaRPr lang="it-IT" sz="20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1196752"/>
            <a:ext cx="328973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Preliminary </a:t>
            </a:r>
            <a:r>
              <a:rPr lang="it-IT" sz="1600" dirty="0" err="1" smtClean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Survey</a:t>
            </a:r>
            <a:r>
              <a:rPr lang="it-IT" sz="1600" dirty="0" smtClean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  <a:p>
            <a:pPr marL="171450" indent="-171450">
              <a:buFontTx/>
              <a:buChar char="-"/>
            </a:pPr>
            <a:r>
              <a:rPr lang="it-IT" sz="1400" dirty="0" smtClean="0"/>
              <a:t>Esame Rapporti di audit precedenti</a:t>
            </a:r>
          </a:p>
          <a:p>
            <a:pPr marL="171450" indent="-171450">
              <a:buFontTx/>
              <a:buChar char="-"/>
            </a:pPr>
            <a:r>
              <a:rPr lang="it-IT" sz="1400" dirty="0" smtClean="0"/>
              <a:t>Esame altra documentazione rilevante</a:t>
            </a:r>
          </a:p>
          <a:p>
            <a:pPr marL="171450" indent="-171450">
              <a:buFontTx/>
              <a:buChar char="-"/>
            </a:pPr>
            <a:r>
              <a:rPr lang="it-IT" sz="1400" dirty="0" smtClean="0"/>
              <a:t>Questionari/</a:t>
            </a:r>
            <a:r>
              <a:rPr lang="it-IT" sz="1400" dirty="0" err="1" smtClean="0"/>
              <a:t>Checklist</a:t>
            </a:r>
            <a:endParaRPr lang="it-IT" sz="1400" dirty="0" smtClean="0"/>
          </a:p>
          <a:p>
            <a:pPr marL="171450" indent="-171450">
              <a:buFontTx/>
              <a:buChar char="-"/>
            </a:pPr>
            <a:r>
              <a:rPr lang="it-IT" sz="1400" dirty="0" smtClean="0"/>
              <a:t>Interviste</a:t>
            </a:r>
          </a:p>
          <a:p>
            <a:pPr marL="171450" indent="-171450">
              <a:buFontTx/>
              <a:buChar char="-"/>
            </a:pPr>
            <a:r>
              <a:rPr lang="it-IT" sz="1400" dirty="0" err="1" smtClean="0"/>
              <a:t>Walk</a:t>
            </a:r>
            <a:r>
              <a:rPr lang="it-IT" sz="1400" dirty="0" smtClean="0"/>
              <a:t> </a:t>
            </a:r>
            <a:r>
              <a:rPr lang="it-IT" sz="1400" dirty="0" err="1" smtClean="0"/>
              <a:t>through</a:t>
            </a:r>
            <a:endParaRPr lang="it-IT" sz="1400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881261"/>
              </p:ext>
            </p:extLst>
          </p:nvPr>
        </p:nvGraphicFramePr>
        <p:xfrm>
          <a:off x="1860827" y="3088204"/>
          <a:ext cx="4896544" cy="783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418585112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61426756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8053230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51401187"/>
                    </a:ext>
                  </a:extLst>
                </a:gridCol>
                <a:gridCol w="901366">
                  <a:extLst>
                    <a:ext uri="{9D8B030D-6E8A-4147-A177-3AD203B41FA5}">
                      <a16:colId xmlns:a16="http://schemas.microsoft.com/office/drawing/2014/main" val="207102367"/>
                    </a:ext>
                  </a:extLst>
                </a:gridCol>
                <a:gridCol w="970842">
                  <a:extLst>
                    <a:ext uri="{9D8B030D-6E8A-4147-A177-3AD203B41FA5}">
                      <a16:colId xmlns:a16="http://schemas.microsoft.com/office/drawing/2014/main" val="133420258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562523975"/>
                    </a:ext>
                  </a:extLst>
                </a:gridCol>
              </a:tblGrid>
              <a:tr h="350110"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err="1" smtClean="0">
                          <a:solidFill>
                            <a:schemeClr val="accent6"/>
                          </a:solidFill>
                        </a:rPr>
                        <a:t>Obj</a:t>
                      </a:r>
                      <a:r>
                        <a:rPr lang="it-IT" sz="1000" dirty="0" smtClean="0">
                          <a:solidFill>
                            <a:schemeClr val="accent6"/>
                          </a:solidFill>
                        </a:rPr>
                        <a:t>.</a:t>
                      </a:r>
                      <a:endParaRPr lang="it-IT" sz="10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>
                          <a:solidFill>
                            <a:schemeClr val="accent6"/>
                          </a:solidFill>
                        </a:rPr>
                        <a:t>Rischi</a:t>
                      </a:r>
                      <a:endParaRPr lang="it-IT" sz="10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err="1" smtClean="0">
                          <a:solidFill>
                            <a:schemeClr val="accent6"/>
                          </a:solidFill>
                        </a:rPr>
                        <a:t>Prob</a:t>
                      </a:r>
                      <a:r>
                        <a:rPr lang="it-IT" sz="1000" dirty="0" smtClean="0">
                          <a:solidFill>
                            <a:schemeClr val="accent6"/>
                          </a:solidFill>
                        </a:rPr>
                        <a:t>./</a:t>
                      </a:r>
                    </a:p>
                    <a:p>
                      <a:pPr algn="ctr"/>
                      <a:r>
                        <a:rPr lang="it-IT" sz="1000" dirty="0" smtClean="0">
                          <a:solidFill>
                            <a:schemeClr val="accent6"/>
                          </a:solidFill>
                        </a:rPr>
                        <a:t>Impatto</a:t>
                      </a:r>
                      <a:endParaRPr lang="it-IT" sz="10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>
                          <a:solidFill>
                            <a:schemeClr val="accent6"/>
                          </a:solidFill>
                        </a:rPr>
                        <a:t>Controlli</a:t>
                      </a:r>
                      <a:endParaRPr lang="it-IT" sz="10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>
                          <a:solidFill>
                            <a:schemeClr val="accent6"/>
                          </a:solidFill>
                        </a:rPr>
                        <a:t>Adeguatezza (disegno)</a:t>
                      </a:r>
                      <a:endParaRPr lang="it-IT" sz="10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>
                          <a:solidFill>
                            <a:schemeClr val="accent6"/>
                          </a:solidFill>
                        </a:rPr>
                        <a:t>Efficacia (operatività)</a:t>
                      </a:r>
                      <a:endParaRPr lang="it-IT" sz="10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err="1" smtClean="0">
                          <a:solidFill>
                            <a:schemeClr val="accent6"/>
                          </a:solidFill>
                        </a:rPr>
                        <a:t>Valutaz</a:t>
                      </a:r>
                      <a:r>
                        <a:rPr lang="it-IT" sz="1000" dirty="0" smtClean="0">
                          <a:solidFill>
                            <a:schemeClr val="accent6"/>
                          </a:solidFill>
                        </a:rPr>
                        <a:t>. finale</a:t>
                      </a:r>
                      <a:endParaRPr lang="it-IT" sz="10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82713"/>
                  </a:ext>
                </a:extLst>
              </a:tr>
              <a:tr h="387313"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9642751"/>
                  </a:ext>
                </a:extLst>
              </a:tr>
            </a:tbl>
          </a:graphicData>
        </a:graphic>
      </p:graphicFrame>
      <p:cxnSp>
        <p:nvCxnSpPr>
          <p:cNvPr id="11" name="Connettore 4 10"/>
          <p:cNvCxnSpPr/>
          <p:nvPr/>
        </p:nvCxnSpPr>
        <p:spPr bwMode="auto">
          <a:xfrm>
            <a:off x="611560" y="2643487"/>
            <a:ext cx="1078544" cy="836493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Connettore 4 26"/>
          <p:cNvCxnSpPr/>
          <p:nvPr/>
        </p:nvCxnSpPr>
        <p:spPr bwMode="auto">
          <a:xfrm>
            <a:off x="5526690" y="4022528"/>
            <a:ext cx="1230681" cy="594579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2532039" y="2692401"/>
            <a:ext cx="4102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6"/>
                </a:solidFill>
              </a:rPr>
              <a:t>R.A.: </a:t>
            </a:r>
            <a:r>
              <a:rPr lang="it-IT" b="1" dirty="0" smtClean="0">
                <a:solidFill>
                  <a:schemeClr val="accent6"/>
                </a:solidFill>
              </a:rPr>
              <a:t>MATRICE RISCHI/CONTROLLI</a:t>
            </a:r>
            <a:endParaRPr lang="it-IT" b="1" dirty="0">
              <a:solidFill>
                <a:schemeClr val="accent6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928873" y="4001554"/>
            <a:ext cx="228790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1600" dirty="0" smtClean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Piano </a:t>
            </a:r>
          </a:p>
          <a:p>
            <a:r>
              <a:rPr lang="it-IT" sz="1400" dirty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1400" dirty="0" smtClean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  <a:r>
              <a:rPr lang="it-IT" sz="1400" dirty="0" smtClean="0"/>
              <a:t>(obiettivi, </a:t>
            </a:r>
            <a:r>
              <a:rPr lang="it-IT" sz="1400" dirty="0"/>
              <a:t>risorse, </a:t>
            </a:r>
            <a:r>
              <a:rPr lang="it-IT" sz="1400" dirty="0" smtClean="0"/>
              <a:t>tempi)</a:t>
            </a:r>
          </a:p>
          <a:p>
            <a:pPr marL="285750" indent="-285750">
              <a:buFontTx/>
              <a:buChar char="-"/>
            </a:pPr>
            <a:r>
              <a:rPr lang="it-IT" sz="1600" dirty="0" smtClean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Audit Program </a:t>
            </a:r>
            <a:r>
              <a:rPr lang="it-IT" sz="1400" dirty="0" smtClean="0"/>
              <a:t>(procedure </a:t>
            </a:r>
            <a:r>
              <a:rPr lang="it-IT" sz="1400" dirty="0"/>
              <a:t>di audit</a:t>
            </a:r>
            <a:r>
              <a:rPr lang="it-IT" sz="1400" dirty="0" smtClean="0"/>
              <a:t>)</a:t>
            </a:r>
          </a:p>
          <a:p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9809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5" grpId="0"/>
      <p:bldP spid="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Svolgimento degli incarichi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it-IT" sz="1600" b="1" dirty="0" smtClean="0">
                <a:solidFill>
                  <a:srgbClr val="FF6600"/>
                </a:solidFill>
              </a:rPr>
              <a:t>Evidenze di audit</a:t>
            </a:r>
            <a:endParaRPr lang="it-IT" sz="1600" b="1" dirty="0">
              <a:solidFill>
                <a:srgbClr val="FF66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/>
            <a:r>
              <a:rPr lang="it-IT" b="0" dirty="0"/>
              <a:t>Nel corso dell’incarico, gli </a:t>
            </a:r>
            <a:r>
              <a:rPr lang="it-IT" b="0" dirty="0" err="1"/>
              <a:t>internal</a:t>
            </a:r>
            <a:r>
              <a:rPr lang="it-IT" b="0" dirty="0"/>
              <a:t> auditor devono </a:t>
            </a:r>
            <a:r>
              <a:rPr lang="it-IT" dirty="0">
                <a:solidFill>
                  <a:srgbClr val="FF6600"/>
                </a:solidFill>
              </a:rPr>
              <a:t>raccogliere, analizzare, valutare e documentare informazioni sufficienti al raggiungimento degli obiettivi </a:t>
            </a:r>
            <a:r>
              <a:rPr lang="it-IT" b="0" dirty="0"/>
              <a:t>dell’incarico.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sz="1600" b="1" dirty="0" smtClean="0">
                <a:solidFill>
                  <a:srgbClr val="0099FF"/>
                </a:solidFill>
              </a:rPr>
              <a:t>conclusioni</a:t>
            </a:r>
            <a:endParaRPr lang="it-IT" sz="1600" b="1" dirty="0">
              <a:solidFill>
                <a:srgbClr val="0099FF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/>
            <a:r>
              <a:rPr lang="it-IT" b="0" dirty="0"/>
              <a:t>Gli </a:t>
            </a:r>
            <a:r>
              <a:rPr lang="it-IT" b="0" dirty="0" err="1"/>
              <a:t>internal</a:t>
            </a:r>
            <a:r>
              <a:rPr lang="it-IT" b="0" dirty="0"/>
              <a:t> auditor devono </a:t>
            </a:r>
            <a:r>
              <a:rPr lang="it-IT" dirty="0">
                <a:solidFill>
                  <a:srgbClr val="0099FF"/>
                </a:solidFill>
              </a:rPr>
              <a:t>pervenire alle conclusioni e ai risultati dell’incarico sulla base di analisi e valutazioni appropriate. </a:t>
            </a:r>
            <a:endParaRPr lang="it-IT" b="0" dirty="0">
              <a:solidFill>
                <a:srgbClr val="0099FF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068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44635" y="168251"/>
            <a:ext cx="7520940" cy="548640"/>
          </a:xfrm>
        </p:spPr>
        <p:txBody>
          <a:bodyPr/>
          <a:lstStyle/>
          <a:p>
            <a:pPr algn="ctr"/>
            <a:r>
              <a:rPr lang="it-IT" dirty="0" smtClean="0"/>
              <a:t>Svolgimento degli incarichi</a:t>
            </a:r>
            <a:endParaRPr lang="it-IT" sz="2000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4091458" y="3086090"/>
            <a:ext cx="1800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 smtClean="0">
                <a:solidFill>
                  <a:schemeClr val="accent6"/>
                </a:solidFill>
              </a:rPr>
              <a:t>Finding</a:t>
            </a:r>
            <a:r>
              <a:rPr lang="it-IT" sz="1600" b="1" dirty="0">
                <a:solidFill>
                  <a:schemeClr val="accent6"/>
                </a:solidFill>
              </a:rPr>
              <a:t>/</a:t>
            </a:r>
            <a:r>
              <a:rPr lang="it-IT" sz="1600" b="1" dirty="0" smtClean="0">
                <a:solidFill>
                  <a:schemeClr val="accent6"/>
                </a:solidFill>
              </a:rPr>
              <a:t>Rilievi o Osservazioni:</a:t>
            </a:r>
          </a:p>
          <a:p>
            <a:pPr marL="171450" indent="-171450">
              <a:buFontTx/>
              <a:buChar char="-"/>
            </a:pPr>
            <a:r>
              <a:rPr lang="it-IT" sz="1400" dirty="0" err="1" smtClean="0"/>
              <a:t>Criteria</a:t>
            </a:r>
            <a:endParaRPr lang="it-IT" sz="1400" dirty="0" smtClean="0"/>
          </a:p>
          <a:p>
            <a:pPr marL="171450" indent="-171450">
              <a:buFontTx/>
              <a:buChar char="-"/>
            </a:pPr>
            <a:r>
              <a:rPr lang="it-IT" sz="1400" dirty="0" err="1" smtClean="0"/>
              <a:t>Condition</a:t>
            </a:r>
            <a:endParaRPr lang="it-IT" sz="1400" dirty="0" smtClean="0"/>
          </a:p>
          <a:p>
            <a:pPr marL="171450" indent="-171450">
              <a:buFontTx/>
              <a:buChar char="-"/>
            </a:pPr>
            <a:r>
              <a:rPr lang="it-IT" sz="1400" dirty="0" smtClean="0"/>
              <a:t>Cause</a:t>
            </a:r>
          </a:p>
          <a:p>
            <a:pPr marL="171450" indent="-171450">
              <a:buFontTx/>
              <a:buChar char="-"/>
            </a:pPr>
            <a:r>
              <a:rPr lang="it-IT" sz="1400" dirty="0" err="1" smtClean="0"/>
              <a:t>Effect</a:t>
            </a:r>
            <a:endParaRPr lang="it-IT" sz="1400" dirty="0" smtClean="0"/>
          </a:p>
        </p:txBody>
      </p:sp>
      <p:cxnSp>
        <p:nvCxnSpPr>
          <p:cNvPr id="11" name="Connettore 4 10"/>
          <p:cNvCxnSpPr/>
          <p:nvPr/>
        </p:nvCxnSpPr>
        <p:spPr bwMode="auto">
          <a:xfrm>
            <a:off x="302229" y="1544598"/>
            <a:ext cx="1242215" cy="1152828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Connettore 4 26"/>
          <p:cNvCxnSpPr/>
          <p:nvPr/>
        </p:nvCxnSpPr>
        <p:spPr bwMode="auto">
          <a:xfrm>
            <a:off x="2933438" y="2697426"/>
            <a:ext cx="1086070" cy="1019606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1560732" y="1659941"/>
            <a:ext cx="191696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Evidenze di audit:</a:t>
            </a:r>
          </a:p>
          <a:p>
            <a:r>
              <a:rPr lang="it-IT" sz="1400" dirty="0" smtClean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Tipologia:</a:t>
            </a:r>
          </a:p>
          <a:p>
            <a:pPr marL="171450" indent="-171450">
              <a:buFontTx/>
              <a:buChar char="-"/>
            </a:pPr>
            <a:r>
              <a:rPr lang="it-IT" sz="1400" dirty="0" smtClean="0"/>
              <a:t>Fisica</a:t>
            </a:r>
          </a:p>
          <a:p>
            <a:pPr marL="171450" indent="-171450">
              <a:buFontTx/>
              <a:buChar char="-"/>
            </a:pPr>
            <a:r>
              <a:rPr lang="it-IT" sz="1400" dirty="0" smtClean="0"/>
              <a:t>Documentale</a:t>
            </a:r>
            <a:endParaRPr lang="it-IT" sz="1400" dirty="0"/>
          </a:p>
          <a:p>
            <a:pPr marL="171450" indent="-171450">
              <a:buFontTx/>
              <a:buChar char="-"/>
            </a:pPr>
            <a:r>
              <a:rPr lang="it-IT" sz="1400" dirty="0" smtClean="0"/>
              <a:t>Testimoniale</a:t>
            </a:r>
            <a:endParaRPr lang="it-IT" sz="1400" dirty="0"/>
          </a:p>
          <a:p>
            <a:pPr marL="171450" indent="-171450">
              <a:buFontTx/>
              <a:buChar char="-"/>
            </a:pPr>
            <a:r>
              <a:rPr lang="it-IT" sz="1400" dirty="0" smtClean="0"/>
              <a:t>Analitica</a:t>
            </a:r>
          </a:p>
          <a:p>
            <a:r>
              <a:rPr lang="it-IT" sz="1400" dirty="0" smtClean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Requisiti</a:t>
            </a:r>
            <a:r>
              <a:rPr lang="it-IT" sz="1400" dirty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  <a:p>
            <a:pPr marL="171450" indent="-171450">
              <a:buFontTx/>
              <a:buChar char="-"/>
            </a:pPr>
            <a:r>
              <a:rPr lang="it-IT" sz="1400" dirty="0" err="1" smtClean="0"/>
              <a:t>Sufficient</a:t>
            </a:r>
            <a:endParaRPr lang="it-IT" sz="1400" dirty="0" smtClean="0"/>
          </a:p>
          <a:p>
            <a:pPr marL="171450" indent="-171450">
              <a:buFontTx/>
              <a:buChar char="-"/>
            </a:pPr>
            <a:r>
              <a:rPr lang="it-IT" sz="1400" dirty="0" err="1" smtClean="0"/>
              <a:t>Reliable</a:t>
            </a:r>
            <a:endParaRPr lang="it-IT" sz="1400" dirty="0" smtClean="0"/>
          </a:p>
          <a:p>
            <a:pPr marL="171450" indent="-171450">
              <a:buFontTx/>
              <a:buChar char="-"/>
            </a:pPr>
            <a:r>
              <a:rPr lang="it-IT" sz="1400" dirty="0" err="1" smtClean="0"/>
              <a:t>Relevant</a:t>
            </a:r>
            <a:endParaRPr lang="it-IT" sz="1400" dirty="0" smtClean="0"/>
          </a:p>
          <a:p>
            <a:pPr marL="171450" indent="-171450">
              <a:buFontTx/>
              <a:buChar char="-"/>
            </a:pPr>
            <a:r>
              <a:rPr lang="it-IT" sz="1400" dirty="0" err="1"/>
              <a:t>U</a:t>
            </a:r>
            <a:r>
              <a:rPr lang="it-IT" sz="1400" dirty="0" err="1" smtClean="0"/>
              <a:t>seful</a:t>
            </a:r>
            <a:endParaRPr lang="it-IT" sz="1400" dirty="0" smtClean="0"/>
          </a:p>
        </p:txBody>
      </p:sp>
      <p:sp>
        <p:nvSpPr>
          <p:cNvPr id="9" name="CasellaDiTesto 8"/>
          <p:cNvSpPr txBox="1"/>
          <p:nvPr/>
        </p:nvSpPr>
        <p:spPr>
          <a:xfrm>
            <a:off x="86205" y="836712"/>
            <a:ext cx="2520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 smtClean="0">
                <a:solidFill>
                  <a:schemeClr val="accent6"/>
                </a:solidFill>
              </a:rPr>
              <a:t>Sampling</a:t>
            </a:r>
            <a:r>
              <a:rPr lang="it-IT" sz="1400" b="1" dirty="0" smtClean="0">
                <a:solidFill>
                  <a:schemeClr val="accent6"/>
                </a:solidFill>
              </a:rPr>
              <a:t>:</a:t>
            </a:r>
          </a:p>
          <a:p>
            <a:pPr marL="171450" indent="-171450">
              <a:buFontTx/>
              <a:buChar char="-"/>
            </a:pPr>
            <a:r>
              <a:rPr lang="it-IT" sz="1400" dirty="0" smtClean="0"/>
              <a:t>Statistical</a:t>
            </a:r>
          </a:p>
          <a:p>
            <a:pPr marL="171450" indent="-171450">
              <a:buFontTx/>
              <a:buChar char="-"/>
            </a:pPr>
            <a:r>
              <a:rPr lang="it-IT" sz="1400" dirty="0" smtClean="0"/>
              <a:t>Non Statistical/</a:t>
            </a:r>
            <a:r>
              <a:rPr lang="it-IT" sz="1400" dirty="0" err="1" smtClean="0"/>
              <a:t>Judgemental</a:t>
            </a:r>
            <a:endParaRPr lang="it-IT" sz="1400" dirty="0"/>
          </a:p>
        </p:txBody>
      </p:sp>
      <p:cxnSp>
        <p:nvCxnSpPr>
          <p:cNvPr id="13" name="Connettore 4 12"/>
          <p:cNvCxnSpPr/>
          <p:nvPr/>
        </p:nvCxnSpPr>
        <p:spPr bwMode="auto">
          <a:xfrm>
            <a:off x="5396730" y="3717032"/>
            <a:ext cx="962103" cy="936104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Fumetto 2 18"/>
          <p:cNvSpPr/>
          <p:nvPr/>
        </p:nvSpPr>
        <p:spPr bwMode="auto">
          <a:xfrm>
            <a:off x="3961143" y="811092"/>
            <a:ext cx="4094172" cy="2274998"/>
          </a:xfrm>
          <a:prstGeom prst="wedgeRoundRectCallout">
            <a:avLst>
              <a:gd name="adj1" fmla="val -66761"/>
              <a:gd name="adj2" fmla="val 1929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it-IT" sz="1400" dirty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Modalità di raccolta delle evidenze di audit:</a:t>
            </a:r>
          </a:p>
          <a:p>
            <a:pPr marL="171450" indent="-171450">
              <a:buFontTx/>
              <a:buChar char="-"/>
            </a:pPr>
            <a:r>
              <a:rPr lang="it-IT" sz="1300" dirty="0" err="1"/>
              <a:t>Inquiry</a:t>
            </a:r>
            <a:endParaRPr lang="it-IT" sz="1300" dirty="0"/>
          </a:p>
          <a:p>
            <a:pPr marL="171450" indent="-171450">
              <a:buFontTx/>
              <a:buChar char="-"/>
            </a:pPr>
            <a:r>
              <a:rPr lang="it-IT" sz="1300" dirty="0" err="1"/>
              <a:t>Observation</a:t>
            </a:r>
            <a:endParaRPr lang="it-IT" sz="1300" dirty="0"/>
          </a:p>
          <a:p>
            <a:pPr marL="171450" indent="-171450">
              <a:buFontTx/>
              <a:buChar char="-"/>
            </a:pPr>
            <a:r>
              <a:rPr lang="it-IT" sz="1300" dirty="0" err="1"/>
              <a:t>Inspection</a:t>
            </a:r>
            <a:endParaRPr lang="it-IT" sz="1300" dirty="0"/>
          </a:p>
          <a:p>
            <a:pPr marL="171450" indent="-171450">
              <a:buFontTx/>
              <a:buChar char="-"/>
            </a:pPr>
            <a:r>
              <a:rPr lang="it-IT" sz="1300" dirty="0" err="1"/>
              <a:t>Confirmation</a:t>
            </a:r>
            <a:endParaRPr lang="it-IT" sz="1300" dirty="0"/>
          </a:p>
          <a:p>
            <a:pPr marL="171450" indent="-171450">
              <a:buFontTx/>
              <a:buChar char="-"/>
            </a:pPr>
            <a:r>
              <a:rPr lang="it-IT" sz="1300" dirty="0" err="1"/>
              <a:t>Reperformance</a:t>
            </a:r>
            <a:endParaRPr lang="it-IT" sz="1300" dirty="0"/>
          </a:p>
          <a:p>
            <a:pPr marL="171450" indent="-171450">
              <a:buFontTx/>
              <a:buChar char="-"/>
            </a:pPr>
            <a:r>
              <a:rPr lang="it-IT" sz="1300" dirty="0" err="1"/>
              <a:t>Monitoring</a:t>
            </a:r>
            <a:endParaRPr lang="it-IT" sz="1300" dirty="0"/>
          </a:p>
          <a:p>
            <a:pPr marL="171450" indent="-171450">
              <a:buFontTx/>
              <a:buChar char="-"/>
            </a:pPr>
            <a:r>
              <a:rPr lang="it-IT" sz="1300" dirty="0" err="1"/>
              <a:t>Vouching</a:t>
            </a:r>
            <a:endParaRPr lang="it-IT" sz="1300" dirty="0"/>
          </a:p>
          <a:p>
            <a:pPr marL="171450" indent="-171450">
              <a:buFontTx/>
              <a:buChar char="-"/>
            </a:pPr>
            <a:r>
              <a:rPr lang="it-IT" sz="1300" dirty="0" err="1"/>
              <a:t>Tracing</a:t>
            </a:r>
            <a:endParaRPr lang="it-IT" sz="1300" dirty="0"/>
          </a:p>
          <a:p>
            <a:pPr marL="171450" indent="-171450">
              <a:buFontTx/>
              <a:buChar char="-"/>
            </a:pPr>
            <a:r>
              <a:rPr lang="it-IT" sz="1300" dirty="0" err="1"/>
              <a:t>Analytical</a:t>
            </a:r>
            <a:r>
              <a:rPr lang="it-IT" sz="1300" dirty="0"/>
              <a:t> </a:t>
            </a:r>
            <a:r>
              <a:rPr lang="it-IT" sz="1300" dirty="0" err="1" smtClean="0"/>
              <a:t>procedures</a:t>
            </a:r>
            <a:endParaRPr lang="it-IT" sz="1300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6460246" y="3458327"/>
            <a:ext cx="216024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Raccomandazioni o Azioni correttive:</a:t>
            </a:r>
          </a:p>
          <a:p>
            <a:pPr marL="171450" indent="-171450">
              <a:buFontTx/>
              <a:buChar char="-"/>
            </a:pPr>
            <a:r>
              <a:rPr lang="it-IT" sz="1400" dirty="0" err="1" smtClean="0"/>
              <a:t>Specific</a:t>
            </a:r>
            <a:endParaRPr lang="it-IT" sz="1400" dirty="0" smtClean="0"/>
          </a:p>
          <a:p>
            <a:pPr marL="171450" indent="-171450">
              <a:buFontTx/>
              <a:buChar char="-"/>
            </a:pPr>
            <a:r>
              <a:rPr lang="it-IT" sz="1400" dirty="0" err="1" smtClean="0"/>
              <a:t>Measurable</a:t>
            </a:r>
            <a:endParaRPr lang="it-IT" sz="1400" dirty="0" smtClean="0"/>
          </a:p>
          <a:p>
            <a:pPr marL="171450" indent="-171450">
              <a:buFontTx/>
              <a:buChar char="-"/>
            </a:pPr>
            <a:r>
              <a:rPr lang="it-IT" sz="1400" dirty="0" smtClean="0"/>
              <a:t>Action-</a:t>
            </a:r>
            <a:r>
              <a:rPr lang="it-IT" sz="1400" dirty="0" err="1" smtClean="0"/>
              <a:t>oriented</a:t>
            </a:r>
            <a:endParaRPr lang="it-IT" sz="1400" dirty="0" smtClean="0"/>
          </a:p>
          <a:p>
            <a:pPr marL="171450" indent="-171450">
              <a:buFontTx/>
              <a:buChar char="-"/>
            </a:pPr>
            <a:r>
              <a:rPr lang="it-IT" sz="1400" dirty="0" err="1" smtClean="0"/>
              <a:t>Relevant</a:t>
            </a:r>
            <a:endParaRPr lang="it-IT" sz="1400" dirty="0" smtClean="0"/>
          </a:p>
          <a:p>
            <a:pPr marL="171450" indent="-171450">
              <a:buFontTx/>
              <a:buChar char="-"/>
            </a:pPr>
            <a:r>
              <a:rPr lang="it-IT" sz="1400" dirty="0" smtClean="0"/>
              <a:t>Time-</a:t>
            </a:r>
            <a:r>
              <a:rPr lang="it-IT" sz="1400" dirty="0" err="1" smtClean="0"/>
              <a:t>based</a:t>
            </a:r>
            <a:endParaRPr lang="it-IT" sz="1400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7708464" y="5627944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n w="0"/>
                <a:solidFill>
                  <a:schemeClr val="accent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Piani di azione</a:t>
            </a:r>
          </a:p>
        </p:txBody>
      </p:sp>
      <p:cxnSp>
        <p:nvCxnSpPr>
          <p:cNvPr id="32" name="Connettore 4 31"/>
          <p:cNvCxnSpPr>
            <a:endCxn id="31" idx="1"/>
          </p:cNvCxnSpPr>
          <p:nvPr/>
        </p:nvCxnSpPr>
        <p:spPr bwMode="auto">
          <a:xfrm>
            <a:off x="7009361" y="5130278"/>
            <a:ext cx="699103" cy="651555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70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9" grpId="0" animBg="1"/>
      <p:bldP spid="22" grpId="0"/>
      <p:bldP spid="3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Comunicazione dei risultati e </a:t>
            </a:r>
            <a:r>
              <a:rPr lang="it-IT" b="1" dirty="0" err="1" smtClean="0"/>
              <a:t>follow</a:t>
            </a:r>
            <a:r>
              <a:rPr lang="it-IT" b="1" dirty="0" smtClean="0"/>
              <a:t> up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800" b="1" dirty="0" smtClean="0">
                <a:solidFill>
                  <a:srgbClr val="FF6600"/>
                </a:solidFill>
              </a:rPr>
              <a:t>comunicazione</a:t>
            </a:r>
            <a:endParaRPr lang="it-IT" sz="1800" b="1" dirty="0">
              <a:solidFill>
                <a:srgbClr val="FF66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/>
            <a:r>
              <a:rPr lang="it-IT" b="0" dirty="0"/>
              <a:t>Gli </a:t>
            </a:r>
            <a:r>
              <a:rPr lang="it-IT" b="0" dirty="0" err="1"/>
              <a:t>internal</a:t>
            </a:r>
            <a:r>
              <a:rPr lang="it-IT" b="0" dirty="0"/>
              <a:t> auditor </a:t>
            </a:r>
            <a:r>
              <a:rPr lang="it-IT" b="0" dirty="0" smtClean="0"/>
              <a:t>devono </a:t>
            </a:r>
            <a:r>
              <a:rPr lang="it-IT" dirty="0" smtClean="0">
                <a:solidFill>
                  <a:srgbClr val="FF6600"/>
                </a:solidFill>
              </a:rPr>
              <a:t>comunicare </a:t>
            </a:r>
            <a:r>
              <a:rPr lang="it-IT" dirty="0">
                <a:solidFill>
                  <a:srgbClr val="FF6600"/>
                </a:solidFill>
              </a:rPr>
              <a:t>i risultati degli incarichi. </a:t>
            </a:r>
            <a:r>
              <a:rPr lang="it-IT" b="0" dirty="0"/>
              <a:t>La comunicazione </a:t>
            </a:r>
            <a:r>
              <a:rPr lang="it-IT" dirty="0">
                <a:solidFill>
                  <a:srgbClr val="FF6600"/>
                </a:solidFill>
              </a:rPr>
              <a:t>deve includere gli obiettivi e l’estensione dell’incarico, così come le pertinenti conclusioni, raccomandazioni e piani d’azione.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sz="1800" b="1" dirty="0" err="1" smtClean="0">
                <a:solidFill>
                  <a:srgbClr val="0099FF"/>
                </a:solidFill>
              </a:rPr>
              <a:t>Follow</a:t>
            </a:r>
            <a:r>
              <a:rPr lang="it-IT" sz="1800" b="1" dirty="0" smtClean="0">
                <a:solidFill>
                  <a:srgbClr val="0099FF"/>
                </a:solidFill>
              </a:rPr>
              <a:t> up</a:t>
            </a:r>
            <a:endParaRPr lang="it-IT" sz="1800" b="1" dirty="0">
              <a:solidFill>
                <a:srgbClr val="0099FF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0" indent="0"/>
            <a:r>
              <a:rPr lang="it-IT" b="0" dirty="0"/>
              <a:t>Il RIA deve stabilire e mantenere un </a:t>
            </a:r>
            <a:r>
              <a:rPr lang="it-IT" dirty="0">
                <a:solidFill>
                  <a:srgbClr val="0099FF"/>
                </a:solidFill>
              </a:rPr>
              <a:t>sistema di monitoraggio delle azioni intraprese a seguito dei risultati segnalati al </a:t>
            </a:r>
            <a:r>
              <a:rPr lang="it-IT" i="1" dirty="0">
                <a:solidFill>
                  <a:srgbClr val="0099FF"/>
                </a:solidFill>
              </a:rPr>
              <a:t>management</a:t>
            </a:r>
            <a:r>
              <a:rPr lang="it-IT" b="0" dirty="0"/>
              <a:t>; in particolare, il RIA deve </a:t>
            </a:r>
            <a:r>
              <a:rPr lang="it-IT" dirty="0">
                <a:solidFill>
                  <a:srgbClr val="0099FF"/>
                </a:solidFill>
              </a:rPr>
              <a:t>impostare un processo di </a:t>
            </a:r>
            <a:r>
              <a:rPr lang="it-IT" i="1" dirty="0">
                <a:solidFill>
                  <a:srgbClr val="0099FF"/>
                </a:solidFill>
              </a:rPr>
              <a:t>follow-up</a:t>
            </a:r>
            <a:r>
              <a:rPr lang="it-IT" dirty="0">
                <a:solidFill>
                  <a:srgbClr val="0099FF"/>
                </a:solidFill>
              </a:rPr>
              <a:t> per monitorare e assicurare che le azioni correttive siano state effettivamente attuate dal </a:t>
            </a:r>
            <a:r>
              <a:rPr lang="it-IT" i="1" dirty="0">
                <a:solidFill>
                  <a:srgbClr val="0099FF"/>
                </a:solidFill>
              </a:rPr>
              <a:t>management.</a:t>
            </a:r>
            <a:endParaRPr lang="it-IT" dirty="0">
              <a:solidFill>
                <a:srgbClr val="0099FF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333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Flussi informativi interni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691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Interazioni con le funzioni di controllo di secondo livello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268760"/>
            <a:ext cx="7520940" cy="3579849"/>
          </a:xfrm>
        </p:spPr>
        <p:txBody>
          <a:bodyPr>
            <a:normAutofit lnSpcReduction="10000"/>
          </a:bodyPr>
          <a:lstStyle/>
          <a:p>
            <a:pPr marL="0" indent="0" algn="ctr"/>
            <a:r>
              <a:rPr lang="it-IT" sz="2400" b="0" dirty="0"/>
              <a:t>Il </a:t>
            </a:r>
            <a:r>
              <a:rPr lang="it-IT" sz="2400" dirty="0">
                <a:solidFill>
                  <a:srgbClr val="FF6600"/>
                </a:solidFill>
              </a:rPr>
              <a:t>sistema di controllo interno </a:t>
            </a:r>
            <a:r>
              <a:rPr lang="it-IT" sz="2400" b="0" dirty="0"/>
              <a:t>assume una </a:t>
            </a:r>
            <a:r>
              <a:rPr lang="it-IT" sz="2400" dirty="0">
                <a:solidFill>
                  <a:srgbClr val="FF6600"/>
                </a:solidFill>
              </a:rPr>
              <a:t>forma piramidale</a:t>
            </a:r>
            <a:r>
              <a:rPr lang="it-IT" sz="2400" b="0" dirty="0"/>
              <a:t>: alla base si collocano</a:t>
            </a:r>
            <a:r>
              <a:rPr lang="it-IT" sz="2400" dirty="0">
                <a:solidFill>
                  <a:srgbClr val="0099FF"/>
                </a:solidFill>
              </a:rPr>
              <a:t> </a:t>
            </a:r>
            <a:r>
              <a:rPr lang="it-IT" sz="2400" dirty="0">
                <a:solidFill>
                  <a:srgbClr val="FF6600"/>
                </a:solidFill>
              </a:rPr>
              <a:t>i controlli di primo livello </a:t>
            </a:r>
            <a:r>
              <a:rPr lang="it-IT" sz="2400" dirty="0">
                <a:solidFill>
                  <a:srgbClr val="0099FF"/>
                </a:solidFill>
              </a:rPr>
              <a:t>attuati dal management e dalle unità operative</a:t>
            </a:r>
            <a:r>
              <a:rPr lang="it-IT" sz="2400" b="0" dirty="0"/>
              <a:t>; in una posizione intermedia si collocano </a:t>
            </a:r>
            <a:r>
              <a:rPr lang="it-IT" sz="2400" dirty="0">
                <a:solidFill>
                  <a:srgbClr val="FF6600"/>
                </a:solidFill>
              </a:rPr>
              <a:t>i</a:t>
            </a:r>
            <a:r>
              <a:rPr lang="it-IT" sz="2400" b="0" dirty="0">
                <a:solidFill>
                  <a:srgbClr val="FF6600"/>
                </a:solidFill>
              </a:rPr>
              <a:t> </a:t>
            </a:r>
            <a:r>
              <a:rPr lang="it-IT" sz="2400" dirty="0">
                <a:solidFill>
                  <a:srgbClr val="FF6600"/>
                </a:solidFill>
              </a:rPr>
              <a:t>controlli di secondo livello, </a:t>
            </a:r>
            <a:r>
              <a:rPr lang="it-IT" sz="2400" dirty="0">
                <a:solidFill>
                  <a:srgbClr val="0099FF"/>
                </a:solidFill>
              </a:rPr>
              <a:t>tra cui la programmazione e il controllo di gestione, la qualità, la prevenzione e protezione e, ove attivati, il </a:t>
            </a:r>
            <a:r>
              <a:rPr lang="it-IT" sz="2400" dirty="0" err="1">
                <a:solidFill>
                  <a:srgbClr val="0099FF"/>
                </a:solidFill>
              </a:rPr>
              <a:t>risk</a:t>
            </a:r>
            <a:r>
              <a:rPr lang="it-IT" sz="2400" dirty="0">
                <a:solidFill>
                  <a:srgbClr val="0099FF"/>
                </a:solidFill>
              </a:rPr>
              <a:t> management e le verifiche di </a:t>
            </a:r>
            <a:r>
              <a:rPr lang="it-IT" sz="2400" dirty="0" err="1">
                <a:solidFill>
                  <a:srgbClr val="0099FF"/>
                </a:solidFill>
              </a:rPr>
              <a:t>compliance</a:t>
            </a:r>
            <a:r>
              <a:rPr lang="it-IT" sz="2400" b="0" dirty="0"/>
              <a:t>; al vertice, ossia </a:t>
            </a:r>
            <a:r>
              <a:rPr lang="it-IT" sz="2400" dirty="0">
                <a:solidFill>
                  <a:srgbClr val="FF6600"/>
                </a:solidFill>
              </a:rPr>
              <a:t>al terzo livello, si colloca l’</a:t>
            </a:r>
            <a:r>
              <a:rPr lang="it-IT" sz="2400" dirty="0" err="1">
                <a:solidFill>
                  <a:srgbClr val="FF6600"/>
                </a:solidFill>
              </a:rPr>
              <a:t>Internal</a:t>
            </a:r>
            <a:r>
              <a:rPr lang="it-IT" sz="2400" dirty="0">
                <a:solidFill>
                  <a:srgbClr val="FF6600"/>
                </a:solidFill>
              </a:rPr>
              <a:t> Audit</a:t>
            </a:r>
            <a:r>
              <a:rPr lang="it-IT" sz="2400" b="0" dirty="0"/>
              <a:t>, che verifica il lavoro dei livelli sottostanti, ne utilizza i risultati, ove attendibili, e ne stimola il miglioramento.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789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2860" y="169963"/>
            <a:ext cx="7520940" cy="548640"/>
          </a:xfrm>
        </p:spPr>
        <p:txBody>
          <a:bodyPr/>
          <a:lstStyle/>
          <a:p>
            <a:pPr algn="ctr"/>
            <a:r>
              <a:rPr lang="it-IT" dirty="0" smtClean="0"/>
              <a:t>Il sistema di controllo interno</a:t>
            </a:r>
            <a:endParaRPr lang="it-IT" dirty="0"/>
          </a:p>
        </p:txBody>
      </p:sp>
      <p:sp>
        <p:nvSpPr>
          <p:cNvPr id="3" name="Triangolo isoscele 2"/>
          <p:cNvSpPr/>
          <p:nvPr/>
        </p:nvSpPr>
        <p:spPr bwMode="auto">
          <a:xfrm>
            <a:off x="822960" y="764704"/>
            <a:ext cx="7128792" cy="4763561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cxnSp>
        <p:nvCxnSpPr>
          <p:cNvPr id="6" name="Connettore diritto 5"/>
          <p:cNvCxnSpPr/>
          <p:nvPr/>
        </p:nvCxnSpPr>
        <p:spPr bwMode="auto">
          <a:xfrm>
            <a:off x="1038984" y="2359914"/>
            <a:ext cx="6768752" cy="360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ttore diritto 7"/>
          <p:cNvCxnSpPr/>
          <p:nvPr/>
        </p:nvCxnSpPr>
        <p:spPr bwMode="auto">
          <a:xfrm>
            <a:off x="966976" y="3845751"/>
            <a:ext cx="6840760" cy="983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asellaDiTesto 9"/>
          <p:cNvSpPr txBox="1"/>
          <p:nvPr/>
        </p:nvSpPr>
        <p:spPr>
          <a:xfrm>
            <a:off x="3345631" y="2430716"/>
            <a:ext cx="1048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Qualità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3102362" y="2834814"/>
            <a:ext cx="720080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PCG</a:t>
            </a:r>
            <a:endParaRPr lang="it-IT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2540331" y="3248589"/>
            <a:ext cx="1477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Prevenzione e Protezione</a:t>
            </a:r>
            <a:endParaRPr lang="it-IT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4623330" y="2515719"/>
            <a:ext cx="838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Legale</a:t>
            </a:r>
            <a:endParaRPr lang="it-IT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3919550" y="2824110"/>
            <a:ext cx="1123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/>
              <a:t>Risk</a:t>
            </a:r>
            <a:r>
              <a:rPr lang="it-IT" dirty="0" smtClean="0"/>
              <a:t> </a:t>
            </a:r>
            <a:r>
              <a:rPr lang="it-IT" dirty="0" err="1" smtClean="0"/>
              <a:t>Officer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874685" y="3161305"/>
            <a:ext cx="1433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/>
              <a:t>Compliance</a:t>
            </a:r>
            <a:r>
              <a:rPr lang="it-IT" dirty="0" smtClean="0"/>
              <a:t> </a:t>
            </a:r>
            <a:r>
              <a:rPr lang="it-IT" dirty="0" err="1" smtClean="0"/>
              <a:t>Officer</a:t>
            </a:r>
            <a:endParaRPr lang="it-IT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3804431" y="1495150"/>
            <a:ext cx="1123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/>
              <a:t>Internal</a:t>
            </a:r>
            <a:r>
              <a:rPr lang="it-IT" dirty="0" smtClean="0"/>
              <a:t> Audit</a:t>
            </a:r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3274171" y="4391531"/>
            <a:ext cx="2382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Controlli a livello delle unità operative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5678328" y="1541317"/>
            <a:ext cx="1341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III livello</a:t>
            </a:r>
            <a:endParaRPr lang="it-IT" b="1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6706464" y="2884306"/>
            <a:ext cx="1342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II livello</a:t>
            </a:r>
            <a:endParaRPr lang="it-IT" b="1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7951752" y="4609589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I livello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04100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25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75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25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  <p:bldP spid="26" grpId="0"/>
      <p:bldP spid="32" grpId="0"/>
      <p:bldP spid="33" grpId="0"/>
      <p:bldP spid="34" grpId="0"/>
      <p:bldP spid="35" grpId="0"/>
      <p:bldP spid="36" grpId="0"/>
      <p:bldP spid="37" grpId="0"/>
      <p:bldP spid="21" grpId="0"/>
      <p:bldP spid="38" grpId="0"/>
      <p:bldP spid="3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Informazione periodica al </a:t>
            </a:r>
            <a:r>
              <a:rPr lang="it-IT" b="1" dirty="0" err="1" smtClean="0"/>
              <a:t>sm</a:t>
            </a:r>
            <a:r>
              <a:rPr lang="it-IT" b="1" dirty="0" smtClean="0"/>
              <a:t> e al </a:t>
            </a:r>
            <a:r>
              <a:rPr lang="it-IT" b="1" dirty="0" err="1" smtClean="0"/>
              <a:t>cda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/>
            <a:r>
              <a:rPr lang="it-IT" sz="2400" b="0" dirty="0"/>
              <a:t>Il RIA deve </a:t>
            </a:r>
            <a:r>
              <a:rPr lang="it-IT" sz="2400" dirty="0">
                <a:solidFill>
                  <a:srgbClr val="FF6600"/>
                </a:solidFill>
              </a:rPr>
              <a:t>informare periodicamente il </a:t>
            </a:r>
            <a:r>
              <a:rPr lang="it-IT" sz="2400" i="1" dirty="0">
                <a:solidFill>
                  <a:srgbClr val="FF6600"/>
                </a:solidFill>
              </a:rPr>
              <a:t>Senior Management</a:t>
            </a:r>
            <a:r>
              <a:rPr lang="it-IT" sz="2400" dirty="0">
                <a:solidFill>
                  <a:srgbClr val="FF6600"/>
                </a:solidFill>
              </a:rPr>
              <a:t> e il </a:t>
            </a:r>
            <a:r>
              <a:rPr lang="it-IT" sz="2400" dirty="0" err="1">
                <a:solidFill>
                  <a:srgbClr val="FF6600"/>
                </a:solidFill>
              </a:rPr>
              <a:t>CdA</a:t>
            </a:r>
            <a:r>
              <a:rPr lang="it-IT" sz="2400" dirty="0">
                <a:solidFill>
                  <a:srgbClr val="FF6600"/>
                </a:solidFill>
              </a:rPr>
              <a:t> </a:t>
            </a:r>
            <a:r>
              <a:rPr lang="it-IT" sz="2400" b="0" dirty="0"/>
              <a:t>in merito a </a:t>
            </a:r>
            <a:r>
              <a:rPr lang="it-IT" sz="2400" dirty="0">
                <a:solidFill>
                  <a:srgbClr val="FF6600"/>
                </a:solidFill>
              </a:rPr>
              <a:t>finalità, poteri e responsabilità </a:t>
            </a:r>
            <a:r>
              <a:rPr lang="it-IT" sz="2400" b="0" dirty="0"/>
              <a:t>dell’attività di </a:t>
            </a:r>
            <a:r>
              <a:rPr lang="it-IT" sz="2400" b="0" dirty="0" err="1"/>
              <a:t>internal</a:t>
            </a:r>
            <a:r>
              <a:rPr lang="it-IT" sz="2400" b="0" dirty="0"/>
              <a:t> audit, </a:t>
            </a:r>
            <a:r>
              <a:rPr lang="it-IT" sz="2400" dirty="0">
                <a:solidFill>
                  <a:srgbClr val="FF6600"/>
                </a:solidFill>
              </a:rPr>
              <a:t>nonché comunicare lo stato d’avanzamento del Piano di Audit</a:t>
            </a:r>
            <a:r>
              <a:rPr lang="it-IT" sz="2400" b="0" dirty="0"/>
              <a:t>. Tale comunicazione </a:t>
            </a:r>
            <a:r>
              <a:rPr lang="it-IT" sz="2400" dirty="0">
                <a:solidFill>
                  <a:srgbClr val="FF6600"/>
                </a:solidFill>
              </a:rPr>
              <a:t>deve comprendere inoltre i rischi significativi</a:t>
            </a:r>
            <a:r>
              <a:rPr lang="it-IT" sz="2400" b="0" dirty="0"/>
              <a:t>, inclusi quelli di frode, i problemi di controllo, i problemi di </a:t>
            </a:r>
            <a:r>
              <a:rPr lang="it-IT" sz="2400" b="0" i="1" dirty="0" err="1"/>
              <a:t>governance</a:t>
            </a:r>
            <a:r>
              <a:rPr lang="it-IT" sz="2400" b="0" dirty="0"/>
              <a:t> e ogni altra informazione necessaria o richiesta dal </a:t>
            </a:r>
            <a:r>
              <a:rPr lang="it-IT" sz="2400" b="0" i="1" dirty="0"/>
              <a:t>Senior Management</a:t>
            </a:r>
            <a:r>
              <a:rPr lang="it-IT" sz="2400" b="0" dirty="0"/>
              <a:t> e dal </a:t>
            </a:r>
            <a:r>
              <a:rPr lang="it-IT" sz="2400" b="0" dirty="0" err="1"/>
              <a:t>CdA</a:t>
            </a:r>
            <a:r>
              <a:rPr lang="it-IT" sz="2400" b="0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218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196752"/>
            <a:ext cx="7520940" cy="3579849"/>
          </a:xfrm>
        </p:spPr>
        <p:txBody>
          <a:bodyPr/>
          <a:lstStyle/>
          <a:p>
            <a:pPr marL="0" indent="0" algn="ctr"/>
            <a:r>
              <a:rPr lang="it-IT" sz="3600" dirty="0">
                <a:solidFill>
                  <a:srgbClr val="FF6600"/>
                </a:solidFill>
              </a:rPr>
              <a:t>L’attività di </a:t>
            </a:r>
            <a:r>
              <a:rPr lang="it-IT" sz="3600" dirty="0" err="1">
                <a:solidFill>
                  <a:srgbClr val="FF6600"/>
                </a:solidFill>
              </a:rPr>
              <a:t>internal</a:t>
            </a:r>
            <a:r>
              <a:rPr lang="it-IT" sz="3600" dirty="0">
                <a:solidFill>
                  <a:srgbClr val="FF6600"/>
                </a:solidFill>
              </a:rPr>
              <a:t> audit </a:t>
            </a:r>
            <a:r>
              <a:rPr lang="it-IT" sz="3600" b="0" dirty="0"/>
              <a:t>è disciplinata all’interno dell’</a:t>
            </a:r>
            <a:r>
              <a:rPr lang="it-IT" sz="3600" i="1" dirty="0">
                <a:solidFill>
                  <a:srgbClr val="FF6600"/>
                </a:solidFill>
              </a:rPr>
              <a:t>International Professional </a:t>
            </a:r>
            <a:r>
              <a:rPr lang="it-IT" sz="3600" i="1" dirty="0" err="1">
                <a:solidFill>
                  <a:srgbClr val="FF6600"/>
                </a:solidFill>
              </a:rPr>
              <a:t>Practices</a:t>
            </a:r>
            <a:r>
              <a:rPr lang="it-IT" sz="3600" i="1" dirty="0">
                <a:solidFill>
                  <a:srgbClr val="FF6600"/>
                </a:solidFill>
              </a:rPr>
              <a:t> Framework (IPPF) </a:t>
            </a:r>
            <a:r>
              <a:rPr lang="it-IT" sz="3600" dirty="0">
                <a:solidFill>
                  <a:srgbClr val="FF6600"/>
                </a:solidFill>
              </a:rPr>
              <a:t>dell’</a:t>
            </a:r>
            <a:r>
              <a:rPr lang="it-IT" sz="3600" i="1" dirty="0">
                <a:solidFill>
                  <a:srgbClr val="FF6600"/>
                </a:solidFill>
              </a:rPr>
              <a:t>IIA-The </a:t>
            </a:r>
            <a:r>
              <a:rPr lang="it-IT" sz="3600" i="1" dirty="0" err="1">
                <a:solidFill>
                  <a:srgbClr val="FF6600"/>
                </a:solidFill>
              </a:rPr>
              <a:t>Institute</a:t>
            </a:r>
            <a:r>
              <a:rPr lang="it-IT" sz="3600" i="1" dirty="0">
                <a:solidFill>
                  <a:srgbClr val="FF6600"/>
                </a:solidFill>
              </a:rPr>
              <a:t> of </a:t>
            </a:r>
            <a:r>
              <a:rPr lang="it-IT" sz="3600" i="1" dirty="0" err="1">
                <a:solidFill>
                  <a:srgbClr val="FF6600"/>
                </a:solidFill>
              </a:rPr>
              <a:t>Internal</a:t>
            </a:r>
            <a:r>
              <a:rPr lang="it-IT" sz="3600" i="1" dirty="0">
                <a:solidFill>
                  <a:srgbClr val="FF6600"/>
                </a:solidFill>
              </a:rPr>
              <a:t> </a:t>
            </a:r>
            <a:r>
              <a:rPr lang="it-IT" sz="3600" i="1" dirty="0" smtClean="0">
                <a:solidFill>
                  <a:srgbClr val="FF6600"/>
                </a:solidFill>
              </a:rPr>
              <a:t>Auditors</a:t>
            </a:r>
            <a:endParaRPr lang="it-IT" sz="3600" dirty="0">
              <a:solidFill>
                <a:srgbClr val="FF660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258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Rapporti con il </a:t>
            </a:r>
            <a:r>
              <a:rPr lang="it-IT" b="1" dirty="0" err="1" smtClean="0"/>
              <a:t>CdA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9653" y="1124744"/>
            <a:ext cx="8187553" cy="44644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000" b="0" dirty="0"/>
              <a:t>Il RIA deve poter </a:t>
            </a:r>
            <a:r>
              <a:rPr lang="it-IT" sz="2000" dirty="0">
                <a:solidFill>
                  <a:srgbClr val="FF6600"/>
                </a:solidFill>
              </a:rPr>
              <a:t>comunicare e interagire direttamente con il </a:t>
            </a:r>
            <a:r>
              <a:rPr lang="it-IT" sz="2000" dirty="0" err="1">
                <a:solidFill>
                  <a:srgbClr val="FF6600"/>
                </a:solidFill>
              </a:rPr>
              <a:t>CdA</a:t>
            </a:r>
            <a:r>
              <a:rPr lang="it-IT" sz="2000" b="0" dirty="0"/>
              <a:t>, che rappresenta il riporto funzionale dell’attività di </a:t>
            </a:r>
            <a:r>
              <a:rPr lang="it-IT" sz="2000" b="0" dirty="0" err="1"/>
              <a:t>internal</a:t>
            </a:r>
            <a:r>
              <a:rPr lang="it-IT" sz="2000" b="0" dirty="0"/>
              <a:t> audit. Al </a:t>
            </a:r>
            <a:r>
              <a:rPr lang="it-IT" sz="2000" b="0" dirty="0" err="1"/>
              <a:t>CdA</a:t>
            </a:r>
            <a:r>
              <a:rPr lang="it-IT" sz="2000" b="0" dirty="0"/>
              <a:t> sono diretti, tra gli </a:t>
            </a:r>
            <a:r>
              <a:rPr lang="it-IT" sz="2000" b="0" dirty="0" smtClean="0"/>
              <a:t>altri,</a:t>
            </a:r>
          </a:p>
          <a:p>
            <a:pPr algn="ctr">
              <a:buClr>
                <a:srgbClr val="FF6600"/>
              </a:buClr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rgbClr val="0099FF"/>
                </a:solidFill>
              </a:rPr>
              <a:t>i risultati dell’attività di </a:t>
            </a:r>
            <a:r>
              <a:rPr lang="it-IT" sz="2000" dirty="0" err="1">
                <a:solidFill>
                  <a:srgbClr val="0099FF"/>
                </a:solidFill>
              </a:rPr>
              <a:t>risk</a:t>
            </a:r>
            <a:r>
              <a:rPr lang="it-IT" sz="2000" dirty="0">
                <a:solidFill>
                  <a:srgbClr val="0099FF"/>
                </a:solidFill>
              </a:rPr>
              <a:t> </a:t>
            </a:r>
            <a:r>
              <a:rPr lang="it-IT" sz="2000" dirty="0" err="1">
                <a:solidFill>
                  <a:srgbClr val="0099FF"/>
                </a:solidFill>
              </a:rPr>
              <a:t>assessment</a:t>
            </a:r>
            <a:endParaRPr lang="it-IT" sz="2000" dirty="0">
              <a:solidFill>
                <a:srgbClr val="0099FF"/>
              </a:solidFill>
            </a:endParaRPr>
          </a:p>
          <a:p>
            <a:pPr algn="ctr">
              <a:buClr>
                <a:srgbClr val="FF6600"/>
              </a:buClr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rgbClr val="0099FF"/>
                </a:solidFill>
              </a:rPr>
              <a:t>e il piano di audit </a:t>
            </a:r>
            <a:r>
              <a:rPr lang="it-IT" sz="2000" dirty="0" err="1">
                <a:solidFill>
                  <a:srgbClr val="0099FF"/>
                </a:solidFill>
              </a:rPr>
              <a:t>risk</a:t>
            </a:r>
            <a:r>
              <a:rPr lang="it-IT" sz="2000" dirty="0">
                <a:solidFill>
                  <a:srgbClr val="0099FF"/>
                </a:solidFill>
              </a:rPr>
              <a:t> </a:t>
            </a:r>
            <a:r>
              <a:rPr lang="it-IT" sz="2000" dirty="0" err="1">
                <a:solidFill>
                  <a:srgbClr val="0099FF"/>
                </a:solidFill>
              </a:rPr>
              <a:t>based</a:t>
            </a:r>
            <a:r>
              <a:rPr lang="it-IT" sz="2000" b="0" dirty="0"/>
              <a:t>, che è sottoposto al </a:t>
            </a:r>
            <a:r>
              <a:rPr lang="it-IT" sz="2000" b="0" i="1" dirty="0"/>
              <a:t>Senior Management</a:t>
            </a:r>
            <a:r>
              <a:rPr lang="it-IT" sz="2000" b="0" dirty="0"/>
              <a:t> e al </a:t>
            </a:r>
            <a:r>
              <a:rPr lang="it-IT" sz="2000" b="0" dirty="0" err="1"/>
              <a:t>CdA</a:t>
            </a:r>
            <a:r>
              <a:rPr lang="it-IT" sz="2000" b="0" dirty="0"/>
              <a:t> per </a:t>
            </a:r>
            <a:r>
              <a:rPr lang="it-IT" sz="2000" b="0" dirty="0" smtClean="0"/>
              <a:t>l’approvazione</a:t>
            </a:r>
            <a:r>
              <a:rPr lang="it-IT" sz="2000" b="1" dirty="0" smtClean="0">
                <a:solidFill>
                  <a:schemeClr val="accent6"/>
                </a:solidFill>
              </a:rPr>
              <a:t>,</a:t>
            </a:r>
          </a:p>
          <a:p>
            <a:pPr algn="ctr">
              <a:buClr>
                <a:srgbClr val="FF6600"/>
              </a:buClr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rgbClr val="0099FF"/>
                </a:solidFill>
              </a:rPr>
              <a:t>nonché le comunicazioni sui risultati degli incarichi </a:t>
            </a:r>
            <a:r>
              <a:rPr lang="it-IT" sz="2000" b="0" dirty="0"/>
              <a:t>di </a:t>
            </a:r>
            <a:r>
              <a:rPr lang="it-IT" sz="2000" b="0" dirty="0" err="1"/>
              <a:t>internal</a:t>
            </a:r>
            <a:r>
              <a:rPr lang="it-IT" sz="2000" b="0" dirty="0"/>
              <a:t> </a:t>
            </a:r>
            <a:r>
              <a:rPr lang="it-IT" sz="2000" b="0" dirty="0" smtClean="0"/>
              <a:t>audit.</a:t>
            </a:r>
          </a:p>
          <a:p>
            <a:pPr marL="0" indent="0" algn="ctr">
              <a:buNone/>
            </a:pPr>
            <a:r>
              <a:rPr lang="it-IT" sz="2000" b="0" dirty="0" smtClean="0"/>
              <a:t>Il </a:t>
            </a:r>
            <a:r>
              <a:rPr lang="it-IT" sz="2000" b="0" dirty="0" err="1"/>
              <a:t>CdA</a:t>
            </a:r>
            <a:r>
              <a:rPr lang="it-IT" sz="2000" b="0" dirty="0"/>
              <a:t> riceve dal RIA </a:t>
            </a:r>
            <a:r>
              <a:rPr lang="it-IT" sz="2000" dirty="0">
                <a:solidFill>
                  <a:srgbClr val="0099FF"/>
                </a:solidFill>
              </a:rPr>
              <a:t>altre comunicazioni</a:t>
            </a:r>
            <a:r>
              <a:rPr lang="it-IT" sz="2000" b="0" dirty="0"/>
              <a:t>, anche tramite colloqui riservati con il RIA,  </a:t>
            </a:r>
            <a:r>
              <a:rPr lang="it-IT" sz="2000" dirty="0">
                <a:solidFill>
                  <a:srgbClr val="0099FF"/>
                </a:solidFill>
              </a:rPr>
              <a:t>su materie considerate di rilievo</a:t>
            </a:r>
            <a:r>
              <a:rPr lang="it-IT" sz="2000" b="0" dirty="0"/>
              <a:t>, tra cui la conferma annuale circa lo stato di indipendenza organizzativa dell’attività di </a:t>
            </a:r>
            <a:r>
              <a:rPr lang="it-IT" sz="2000" b="0" dirty="0" err="1"/>
              <a:t>internal</a:t>
            </a:r>
            <a:r>
              <a:rPr lang="it-IT" sz="2000" b="0" dirty="0"/>
              <a:t> audit.</a:t>
            </a:r>
          </a:p>
          <a:p>
            <a:pPr algn="ctr"/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71685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uno dei possibili MODELLI DI RIFERIMENTO</a:t>
            </a:r>
            <a:endParaRPr lang="it-IT" sz="2400" i="1" cap="none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827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400" b="1" dirty="0" smtClean="0"/>
              <a:t>Enterprise </a:t>
            </a:r>
            <a:r>
              <a:rPr lang="it-IT" sz="2400" b="1" dirty="0" err="1" smtClean="0"/>
              <a:t>Risk</a:t>
            </a:r>
            <a:r>
              <a:rPr lang="it-IT" sz="2400" b="1" dirty="0" smtClean="0"/>
              <a:t> Management - COSO</a:t>
            </a:r>
            <a:endParaRPr lang="it-IT" sz="2000" b="1" i="1" dirty="0"/>
          </a:p>
        </p:txBody>
      </p:sp>
      <p:pic>
        <p:nvPicPr>
          <p:cNvPr id="3076" name="Picture 4" descr="http://www.compliancysoftware.com/images/ERM/COSO_ERM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202" y="1052736"/>
            <a:ext cx="4104456" cy="380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822960" y="5661248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 smtClean="0"/>
              <a:t>COSO  - </a:t>
            </a:r>
            <a:r>
              <a:rPr lang="it-IT" sz="1400" b="1" i="1" dirty="0" err="1" smtClean="0"/>
              <a:t>Committee</a:t>
            </a:r>
            <a:r>
              <a:rPr lang="it-IT" sz="1400" b="1" i="1" dirty="0" smtClean="0"/>
              <a:t> </a:t>
            </a:r>
            <a:r>
              <a:rPr lang="it-IT" sz="1400" b="1" i="1" dirty="0"/>
              <a:t>of Sponsoring </a:t>
            </a:r>
            <a:r>
              <a:rPr lang="it-IT" sz="1400" b="1" i="1" dirty="0" err="1"/>
              <a:t>Organizations</a:t>
            </a:r>
            <a:r>
              <a:rPr lang="it-IT" sz="1400" b="1" i="1" dirty="0"/>
              <a:t> of the </a:t>
            </a:r>
            <a:r>
              <a:rPr lang="it-IT" sz="1400" b="1" i="1" dirty="0" err="1"/>
              <a:t>Tradeway</a:t>
            </a:r>
            <a:r>
              <a:rPr lang="it-IT" sz="1400" b="1" i="1" dirty="0"/>
              <a:t> </a:t>
            </a:r>
            <a:r>
              <a:rPr lang="it-IT" sz="1400" b="1" i="1" dirty="0" err="1" smtClean="0"/>
              <a:t>Commission</a:t>
            </a:r>
            <a:r>
              <a:rPr lang="it-IT" sz="1400" b="1" i="1" dirty="0" smtClean="0"/>
              <a:t> (2004)</a:t>
            </a:r>
            <a:endParaRPr lang="it-IT" sz="1400" b="1" i="1" dirty="0"/>
          </a:p>
        </p:txBody>
      </p:sp>
    </p:spTree>
    <p:extLst>
      <p:ext uri="{BB962C8B-B14F-4D97-AF65-F5344CB8AC3E}">
        <p14:creationId xmlns:p14="http://schemas.microsoft.com/office/powerpoint/2010/main" val="299159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7012" y="254000"/>
            <a:ext cx="7945388" cy="790575"/>
          </a:xfrm>
        </p:spPr>
        <p:txBody>
          <a:bodyPr/>
          <a:lstStyle/>
          <a:p>
            <a:pPr algn="ctr"/>
            <a:r>
              <a:rPr lang="it-IT" b="1" dirty="0" smtClean="0"/>
              <a:t>Il livello di accettazione del rischio</a:t>
            </a:r>
            <a:br>
              <a:rPr lang="it-IT" b="1" dirty="0" smtClean="0"/>
            </a:br>
            <a:r>
              <a:rPr lang="it-IT" sz="2000" b="1" dirty="0" smtClean="0"/>
              <a:t>(</a:t>
            </a:r>
            <a:r>
              <a:rPr lang="it-IT" sz="2000" b="1" dirty="0" err="1" smtClean="0"/>
              <a:t>risk</a:t>
            </a:r>
            <a:r>
              <a:rPr lang="it-IT" sz="2000" b="1" dirty="0" smtClean="0"/>
              <a:t> appetite)</a:t>
            </a:r>
            <a:endParaRPr lang="it-IT" sz="20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772816"/>
            <a:ext cx="7992888" cy="32403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4000" i="1" dirty="0">
                <a:solidFill>
                  <a:srgbClr val="FF6600"/>
                </a:solidFill>
              </a:rPr>
              <a:t>Il livello di accettazione del rischio, o «</a:t>
            </a:r>
            <a:r>
              <a:rPr lang="it-IT" sz="4000" i="1" dirty="0" err="1">
                <a:solidFill>
                  <a:srgbClr val="FF6600"/>
                </a:solidFill>
              </a:rPr>
              <a:t>risk</a:t>
            </a:r>
            <a:r>
              <a:rPr lang="it-IT" sz="4000" i="1" dirty="0">
                <a:solidFill>
                  <a:srgbClr val="FF6600"/>
                </a:solidFill>
              </a:rPr>
              <a:t> appetite», è il livello di rischio che un’organizzazione è disposta a sostenere.</a:t>
            </a:r>
          </a:p>
          <a:p>
            <a:pPr marL="0" indent="0" algn="just"/>
            <a:endParaRPr lang="it-IT" sz="2500" dirty="0" smtClean="0"/>
          </a:p>
          <a:p>
            <a:pPr algn="ctr">
              <a:buFont typeface="Arial" panose="020B0604020202020204" pitchFamily="34" charset="0"/>
              <a:buChar char="•"/>
            </a:pPr>
            <a:endParaRPr lang="it-IT" sz="2500" dirty="0"/>
          </a:p>
        </p:txBody>
      </p:sp>
    </p:spTree>
    <p:extLst>
      <p:ext uri="{BB962C8B-B14F-4D97-AF65-F5344CB8AC3E}">
        <p14:creationId xmlns:p14="http://schemas.microsoft.com/office/powerpoint/2010/main" val="13768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980728"/>
            <a:ext cx="7853496" cy="4104456"/>
          </a:xfrm>
        </p:spPr>
        <p:txBody>
          <a:bodyPr>
            <a:noAutofit/>
          </a:bodyPr>
          <a:lstStyle/>
          <a:p>
            <a:pPr marL="0" indent="0" algn="r">
              <a:buClr>
                <a:srgbClr val="0099FF"/>
              </a:buClr>
            </a:pPr>
            <a:endParaRPr lang="it-IT" sz="3600" i="1" dirty="0" smtClean="0"/>
          </a:p>
          <a:p>
            <a:pPr marL="0" indent="0" algn="ctr">
              <a:buClr>
                <a:srgbClr val="0099FF"/>
              </a:buClr>
              <a:tabLst>
                <a:tab pos="3851275" algn="l"/>
              </a:tabLst>
            </a:pPr>
            <a:endParaRPr lang="it-IT" sz="4400" i="1" dirty="0" smtClean="0">
              <a:solidFill>
                <a:srgbClr val="0099FF"/>
              </a:solidFill>
            </a:endParaRPr>
          </a:p>
          <a:p>
            <a:pPr marL="0" indent="0" algn="r">
              <a:buClr>
                <a:srgbClr val="0099FF"/>
              </a:buClr>
              <a:tabLst>
                <a:tab pos="3851275" algn="l"/>
              </a:tabLst>
            </a:pPr>
            <a:r>
              <a:rPr lang="it-IT" sz="4400" i="1" dirty="0" smtClean="0">
                <a:solidFill>
                  <a:srgbClr val="0099FF"/>
                </a:solidFill>
              </a:rPr>
              <a:t/>
            </a:r>
            <a:br>
              <a:rPr lang="it-IT" sz="4400" i="1" dirty="0" smtClean="0">
                <a:solidFill>
                  <a:srgbClr val="0099FF"/>
                </a:solidFill>
              </a:rPr>
            </a:br>
            <a:r>
              <a:rPr lang="it-IT" sz="4400" i="1" dirty="0" smtClean="0">
                <a:solidFill>
                  <a:srgbClr val="0099FF"/>
                </a:solidFill>
              </a:rPr>
              <a:t>Grazie per l’attenzione!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923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it-IT" sz="3200" kern="1200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Missione dell'</a:t>
            </a:r>
            <a:r>
              <a:rPr lang="it-IT" sz="3200" kern="1200" cap="all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internal</a:t>
            </a:r>
            <a:r>
              <a:rPr lang="it-IT" sz="3200" kern="1200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auditing 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340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8789" y="476672"/>
            <a:ext cx="7520940" cy="548640"/>
          </a:xfrm>
        </p:spPr>
        <p:txBody>
          <a:bodyPr/>
          <a:lstStyle/>
          <a:p>
            <a:pPr algn="ctr"/>
            <a:r>
              <a:rPr lang="it-IT" b="1" dirty="0" smtClean="0"/>
              <a:t>Missione dell’</a:t>
            </a:r>
            <a:r>
              <a:rPr lang="it-IT" b="1" dirty="0" err="1" smtClean="0"/>
              <a:t>internal</a:t>
            </a:r>
            <a:r>
              <a:rPr lang="it-IT" b="1" dirty="0" smtClean="0"/>
              <a:t> audit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1268760"/>
            <a:ext cx="7520940" cy="3579849"/>
          </a:xfrm>
        </p:spPr>
        <p:txBody>
          <a:bodyPr>
            <a:noAutofit/>
          </a:bodyPr>
          <a:lstStyle/>
          <a:p>
            <a:pPr marL="0" indent="0" algn="ctr"/>
            <a:endParaRPr lang="it-IT" sz="2400" dirty="0" smtClean="0">
              <a:solidFill>
                <a:srgbClr val="FF6600"/>
              </a:solidFill>
            </a:endParaRPr>
          </a:p>
          <a:p>
            <a:pPr marL="0" indent="0" algn="ctr"/>
            <a:r>
              <a:rPr lang="it-IT" i="1" dirty="0">
                <a:solidFill>
                  <a:srgbClr val="FF6600"/>
                </a:solidFill>
              </a:rPr>
              <a:t>La Missione dell'</a:t>
            </a:r>
            <a:r>
              <a:rPr lang="it-IT" i="1" dirty="0" err="1">
                <a:solidFill>
                  <a:srgbClr val="FF6600"/>
                </a:solidFill>
              </a:rPr>
              <a:t>Internal</a:t>
            </a:r>
            <a:r>
              <a:rPr lang="it-IT" i="1" dirty="0">
                <a:solidFill>
                  <a:srgbClr val="FF6600"/>
                </a:solidFill>
              </a:rPr>
              <a:t> Auditing, inserita nel nuovo IPPF, ha l'obiettivo di rafforzare e supportare l'intero </a:t>
            </a:r>
            <a:r>
              <a:rPr lang="it-IT" i="1" dirty="0" err="1">
                <a:solidFill>
                  <a:srgbClr val="FF6600"/>
                </a:solidFill>
              </a:rPr>
              <a:t>framework</a:t>
            </a:r>
            <a:r>
              <a:rPr lang="it-IT" i="1" dirty="0">
                <a:solidFill>
                  <a:srgbClr val="FF6600"/>
                </a:solidFill>
              </a:rPr>
              <a:t> al fine di fornire una chiara e concisa descrizione di ciò che l'</a:t>
            </a:r>
            <a:r>
              <a:rPr lang="it-IT" i="1" dirty="0" err="1">
                <a:solidFill>
                  <a:srgbClr val="FF6600"/>
                </a:solidFill>
              </a:rPr>
              <a:t>Internal</a:t>
            </a:r>
            <a:r>
              <a:rPr lang="it-IT" i="1" dirty="0">
                <a:solidFill>
                  <a:srgbClr val="FF6600"/>
                </a:solidFill>
              </a:rPr>
              <a:t> Auditing aspira a conseguire all'interno delle organizzazioni:</a:t>
            </a:r>
            <a:endParaRPr lang="it-IT" dirty="0">
              <a:solidFill>
                <a:srgbClr val="FF6600"/>
              </a:solidFill>
            </a:endParaRPr>
          </a:p>
          <a:p>
            <a:pPr marL="0" indent="0" algn="ctr"/>
            <a:r>
              <a:rPr lang="it-IT" sz="2400" dirty="0" smtClean="0">
                <a:solidFill>
                  <a:srgbClr val="FF6600"/>
                </a:solidFill>
              </a:rPr>
              <a:t>«Proteggere </a:t>
            </a:r>
            <a:r>
              <a:rPr lang="it-IT" sz="2400" dirty="0">
                <a:solidFill>
                  <a:srgbClr val="FF6600"/>
                </a:solidFill>
              </a:rPr>
              <a:t>ed accrescere il valore dell’organizzazione, fornendo </a:t>
            </a:r>
            <a:r>
              <a:rPr lang="it-IT" sz="2400" dirty="0" err="1">
                <a:solidFill>
                  <a:srgbClr val="FF6600"/>
                </a:solidFill>
              </a:rPr>
              <a:t>assurance</a:t>
            </a:r>
            <a:r>
              <a:rPr lang="it-IT" sz="2400" dirty="0">
                <a:solidFill>
                  <a:srgbClr val="FF6600"/>
                </a:solidFill>
              </a:rPr>
              <a:t> obiettiva e </a:t>
            </a:r>
            <a:r>
              <a:rPr lang="it-IT" sz="2400" dirty="0" err="1">
                <a:solidFill>
                  <a:srgbClr val="FF6600"/>
                </a:solidFill>
              </a:rPr>
              <a:t>risk</a:t>
            </a:r>
            <a:r>
              <a:rPr lang="it-IT" sz="2400" dirty="0">
                <a:solidFill>
                  <a:srgbClr val="FF6600"/>
                </a:solidFill>
              </a:rPr>
              <a:t> </a:t>
            </a:r>
            <a:r>
              <a:rPr lang="it-IT" sz="2400" dirty="0" err="1">
                <a:solidFill>
                  <a:srgbClr val="FF6600"/>
                </a:solidFill>
              </a:rPr>
              <a:t>based</a:t>
            </a:r>
            <a:r>
              <a:rPr lang="it-IT" sz="2400" dirty="0">
                <a:solidFill>
                  <a:srgbClr val="FF6600"/>
                </a:solidFill>
              </a:rPr>
              <a:t>, consulenza e competenza</a:t>
            </a:r>
            <a:r>
              <a:rPr lang="it-IT" sz="2400" dirty="0" smtClean="0">
                <a:solidFill>
                  <a:srgbClr val="FF6600"/>
                </a:solidFill>
              </a:rPr>
              <a:t>.»</a:t>
            </a:r>
            <a:endParaRPr lang="it-IT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23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it-IT" sz="3200" kern="1200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Principi fondamentali per la pratica professionale dell'</a:t>
            </a:r>
            <a:r>
              <a:rPr lang="it-IT" sz="3200" kern="1200" cap="all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internal</a:t>
            </a:r>
            <a:r>
              <a:rPr lang="it-IT" sz="3200" kern="1200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auditing 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262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520940" cy="720080"/>
          </a:xfrm>
        </p:spPr>
        <p:txBody>
          <a:bodyPr/>
          <a:lstStyle/>
          <a:p>
            <a:pPr algn="ctr"/>
            <a:r>
              <a:rPr lang="it-IT" dirty="0"/>
              <a:t>Principi fondamentali per la pratica professionale dell'</a:t>
            </a:r>
            <a:r>
              <a:rPr lang="it-IT" dirty="0" err="1"/>
              <a:t>internal</a:t>
            </a:r>
            <a:r>
              <a:rPr lang="it-IT" dirty="0"/>
              <a:t> auditing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980728"/>
            <a:ext cx="8208912" cy="4032448"/>
          </a:xfrm>
        </p:spPr>
        <p:txBody>
          <a:bodyPr>
            <a:noAutofit/>
          </a:bodyPr>
          <a:lstStyle/>
          <a:p>
            <a:pPr marL="0" indent="0"/>
            <a:r>
              <a:rPr lang="it-IT" sz="1200" i="1" dirty="0" smtClean="0">
                <a:solidFill>
                  <a:srgbClr val="FF6600"/>
                </a:solidFill>
              </a:rPr>
              <a:t>I </a:t>
            </a:r>
            <a:r>
              <a:rPr lang="it-IT" sz="1200" i="1" dirty="0">
                <a:solidFill>
                  <a:srgbClr val="FF6600"/>
                </a:solidFill>
              </a:rPr>
              <a:t>Principi Fondamentali, nel loro insieme, caratterizzano un efficace </a:t>
            </a:r>
            <a:r>
              <a:rPr lang="it-IT" sz="1200" i="1" dirty="0" err="1">
                <a:solidFill>
                  <a:srgbClr val="FF6600"/>
                </a:solidFill>
              </a:rPr>
              <a:t>internal</a:t>
            </a:r>
            <a:r>
              <a:rPr lang="it-IT" sz="1200" i="1" dirty="0">
                <a:solidFill>
                  <a:srgbClr val="FF6600"/>
                </a:solidFill>
              </a:rPr>
              <a:t> auditing. Per considerare efficace una funzione </a:t>
            </a:r>
            <a:r>
              <a:rPr lang="it-IT" sz="1200" i="1" dirty="0" err="1">
                <a:solidFill>
                  <a:srgbClr val="FF6600"/>
                </a:solidFill>
              </a:rPr>
              <a:t>internal</a:t>
            </a:r>
            <a:r>
              <a:rPr lang="it-IT" sz="1200" i="1" dirty="0">
                <a:solidFill>
                  <a:srgbClr val="FF6600"/>
                </a:solidFill>
              </a:rPr>
              <a:t> audit, tutti i 10 Principi devono essere presenti ed applicati in modo ottimale.</a:t>
            </a:r>
            <a:br>
              <a:rPr lang="it-IT" sz="1200" i="1" dirty="0">
                <a:solidFill>
                  <a:srgbClr val="FF6600"/>
                </a:solidFill>
              </a:rPr>
            </a:br>
            <a:r>
              <a:rPr lang="it-IT" sz="1200" i="1" dirty="0">
                <a:solidFill>
                  <a:srgbClr val="FF6600"/>
                </a:solidFill>
              </a:rPr>
              <a:t>Il modo in cui i singoli </a:t>
            </a:r>
            <a:r>
              <a:rPr lang="it-IT" sz="1200" i="1" dirty="0" err="1">
                <a:solidFill>
                  <a:srgbClr val="FF6600"/>
                </a:solidFill>
              </a:rPr>
              <a:t>internal</a:t>
            </a:r>
            <a:r>
              <a:rPr lang="it-IT" sz="1200" i="1" dirty="0">
                <a:solidFill>
                  <a:srgbClr val="FF6600"/>
                </a:solidFill>
              </a:rPr>
              <a:t> auditor, o le funzioni </a:t>
            </a:r>
            <a:r>
              <a:rPr lang="it-IT" sz="1200" i="1" dirty="0" err="1">
                <a:solidFill>
                  <a:srgbClr val="FF6600"/>
                </a:solidFill>
              </a:rPr>
              <a:t>internal</a:t>
            </a:r>
            <a:r>
              <a:rPr lang="it-IT" sz="1200" i="1" dirty="0">
                <a:solidFill>
                  <a:srgbClr val="FF6600"/>
                </a:solidFill>
              </a:rPr>
              <a:t> audit, riescono a dimostrare la coerenza con tutti i Principi può essere molto diverso da un'organizzazione all'altra. Il mancato rispetto di uno o più Principi potrebbe lasciare intendere che l'attività di </a:t>
            </a:r>
            <a:r>
              <a:rPr lang="it-IT" sz="1200" i="1" dirty="0" err="1">
                <a:solidFill>
                  <a:srgbClr val="FF6600"/>
                </a:solidFill>
              </a:rPr>
              <a:t>internal</a:t>
            </a:r>
            <a:r>
              <a:rPr lang="it-IT" sz="1200" i="1" dirty="0">
                <a:solidFill>
                  <a:srgbClr val="FF6600"/>
                </a:solidFill>
              </a:rPr>
              <a:t> auditing non è efficace come invece dovrebbe essere nel compimento della propria Missione.</a:t>
            </a:r>
            <a:endParaRPr lang="it-IT" sz="1200" dirty="0">
              <a:solidFill>
                <a:srgbClr val="FF6600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it-IT" sz="1200" i="1" dirty="0">
                <a:solidFill>
                  <a:srgbClr val="FF6600"/>
                </a:solidFill>
              </a:rPr>
              <a:t>Agire con manifesta integrità.</a:t>
            </a:r>
            <a:endParaRPr lang="it-IT" sz="1200" dirty="0">
              <a:solidFill>
                <a:srgbClr val="FF6600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it-IT" sz="1200" i="1" dirty="0">
                <a:solidFill>
                  <a:srgbClr val="FF6600"/>
                </a:solidFill>
              </a:rPr>
              <a:t>Dimostrare competenza e diligenza professionale.</a:t>
            </a:r>
            <a:endParaRPr lang="it-IT" sz="1200" dirty="0">
              <a:solidFill>
                <a:srgbClr val="FF6600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it-IT" sz="1200" i="1" dirty="0">
                <a:solidFill>
                  <a:srgbClr val="FF6600"/>
                </a:solidFill>
              </a:rPr>
              <a:t>Mantenere obiettività ed indipendenza di giudizio (libera da indebiti condizionamenti).</a:t>
            </a:r>
            <a:endParaRPr lang="it-IT" sz="1200" dirty="0">
              <a:solidFill>
                <a:srgbClr val="FF6600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it-IT" sz="1200" i="1" dirty="0">
                <a:solidFill>
                  <a:srgbClr val="FF6600"/>
                </a:solidFill>
              </a:rPr>
              <a:t>Operare in coerenza con le strategie, gli obiettivi e i rischi dell'organizzazione.</a:t>
            </a:r>
            <a:endParaRPr lang="it-IT" sz="1200" dirty="0">
              <a:solidFill>
                <a:srgbClr val="FF6600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it-IT" sz="1200" i="1" dirty="0">
                <a:solidFill>
                  <a:srgbClr val="FF6600"/>
                </a:solidFill>
              </a:rPr>
              <a:t>Avere un appropriato posizionamento organizzativo e risorse adeguate al ruolo.</a:t>
            </a:r>
            <a:endParaRPr lang="it-IT" sz="1200" dirty="0">
              <a:solidFill>
                <a:srgbClr val="FF6600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it-IT" sz="1200" i="1" dirty="0">
                <a:solidFill>
                  <a:srgbClr val="FF6600"/>
                </a:solidFill>
              </a:rPr>
              <a:t>Dimostrare elevati standard qualitativi ed essere orientati al miglioramento continuo.</a:t>
            </a:r>
            <a:endParaRPr lang="it-IT" sz="1200" dirty="0">
              <a:solidFill>
                <a:srgbClr val="FF6600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it-IT" sz="1200" i="1" dirty="0">
                <a:solidFill>
                  <a:srgbClr val="FF6600"/>
                </a:solidFill>
              </a:rPr>
              <a:t>Comunicare con efficacia.</a:t>
            </a:r>
            <a:endParaRPr lang="it-IT" sz="1200" dirty="0">
              <a:solidFill>
                <a:srgbClr val="FF6600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it-IT" sz="1200" i="1" dirty="0">
                <a:solidFill>
                  <a:srgbClr val="FF6600"/>
                </a:solidFill>
              </a:rPr>
              <a:t>Fornire una </a:t>
            </a:r>
            <a:r>
              <a:rPr lang="it-IT" sz="1200" i="1" dirty="0" err="1">
                <a:solidFill>
                  <a:srgbClr val="FF6600"/>
                </a:solidFill>
              </a:rPr>
              <a:t>risk</a:t>
            </a:r>
            <a:r>
              <a:rPr lang="it-IT" sz="1200" i="1" dirty="0">
                <a:solidFill>
                  <a:srgbClr val="FF6600"/>
                </a:solidFill>
              </a:rPr>
              <a:t> </a:t>
            </a:r>
            <a:r>
              <a:rPr lang="it-IT" sz="1200" i="1" dirty="0" err="1">
                <a:solidFill>
                  <a:srgbClr val="FF6600"/>
                </a:solidFill>
              </a:rPr>
              <a:t>based</a:t>
            </a:r>
            <a:r>
              <a:rPr lang="it-IT" sz="1200" i="1" dirty="0">
                <a:solidFill>
                  <a:srgbClr val="FF6600"/>
                </a:solidFill>
              </a:rPr>
              <a:t> </a:t>
            </a:r>
            <a:r>
              <a:rPr lang="it-IT" sz="1200" i="1" dirty="0" err="1">
                <a:solidFill>
                  <a:srgbClr val="FF6600"/>
                </a:solidFill>
              </a:rPr>
              <a:t>assurance</a:t>
            </a:r>
            <a:r>
              <a:rPr lang="it-IT" sz="1200" i="1" dirty="0">
                <a:solidFill>
                  <a:srgbClr val="FF6600"/>
                </a:solidFill>
              </a:rPr>
              <a:t>.</a:t>
            </a:r>
            <a:endParaRPr lang="it-IT" sz="1200" dirty="0">
              <a:solidFill>
                <a:srgbClr val="FF6600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it-IT" sz="1200" i="1" dirty="0">
                <a:solidFill>
                  <a:srgbClr val="FF6600"/>
                </a:solidFill>
              </a:rPr>
              <a:t>Operare con un approccio propositivo, proattivo e lungimirante.</a:t>
            </a:r>
            <a:endParaRPr lang="it-IT" sz="1200" dirty="0">
              <a:solidFill>
                <a:srgbClr val="FF6600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it-IT" sz="1200" i="1" dirty="0">
                <a:solidFill>
                  <a:srgbClr val="FF6600"/>
                </a:solidFill>
              </a:rPr>
              <a:t>Favorire il miglioramento dell'organizzazione.</a:t>
            </a:r>
            <a:endParaRPr lang="it-IT" sz="12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33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 di </a:t>
            </a:r>
            <a:r>
              <a:rPr lang="it-IT" dirty="0" err="1" smtClean="0"/>
              <a:t>internal</a:t>
            </a:r>
            <a:r>
              <a:rPr lang="it-IT" dirty="0" smtClean="0"/>
              <a:t> audit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420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1344</TotalTime>
  <Words>2662</Words>
  <Application>Microsoft Office PowerPoint</Application>
  <PresentationFormat>Presentazione su schermo (4:3)</PresentationFormat>
  <Paragraphs>250</Paragraphs>
  <Slides>44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44</vt:i4>
      </vt:variant>
    </vt:vector>
  </HeadingPairs>
  <TitlesOfParts>
    <vt:vector size="53" baseType="lpstr">
      <vt:lpstr>Arial</vt:lpstr>
      <vt:lpstr>Calibri</vt:lpstr>
      <vt:lpstr>Franklin Gothic Book</vt:lpstr>
      <vt:lpstr>Franklin Gothic Medium</vt:lpstr>
      <vt:lpstr>Times</vt:lpstr>
      <vt:lpstr>Times New Roman</vt:lpstr>
      <vt:lpstr>Tunga</vt:lpstr>
      <vt:lpstr>Wingdings</vt:lpstr>
      <vt:lpstr>Angoli</vt:lpstr>
      <vt:lpstr>Internal audit</vt:lpstr>
      <vt:lpstr>Le tre linee di difesa</vt:lpstr>
      <vt:lpstr>La disciplina professionale</vt:lpstr>
      <vt:lpstr>Presentazione standard di PowerPoint</vt:lpstr>
      <vt:lpstr>Missione dell'internal auditing </vt:lpstr>
      <vt:lpstr>Missione dell’internal audit</vt:lpstr>
      <vt:lpstr>Principi fondamentali per la pratica professionale dell'internal auditing </vt:lpstr>
      <vt:lpstr>Principi fondamentali per la pratica professionale dell'internal auditing </vt:lpstr>
      <vt:lpstr>definizione di internal audit</vt:lpstr>
      <vt:lpstr>Definizione di internal audit</vt:lpstr>
      <vt:lpstr>In altri termini…</vt:lpstr>
      <vt:lpstr>Rilevanza strategica e finalitÀ di prevenzione</vt:lpstr>
      <vt:lpstr>codice etico</vt:lpstr>
      <vt:lpstr>principi</vt:lpstr>
      <vt:lpstr>Regole di condotta (1/2)</vt:lpstr>
      <vt:lpstr>Regole di condotta (2/2)</vt:lpstr>
      <vt:lpstr>Standard di connotazione</vt:lpstr>
      <vt:lpstr>Mandato dell’internal audit</vt:lpstr>
      <vt:lpstr>Indipendenza e obiettivitÀ</vt:lpstr>
      <vt:lpstr>indipendenza e obiettivitÀ</vt:lpstr>
      <vt:lpstr>Riporto funzionale al cda</vt:lpstr>
      <vt:lpstr>Comunicazioni con il cda</vt:lpstr>
      <vt:lpstr>Requisiti degli internal auditor</vt:lpstr>
      <vt:lpstr>Requisiti dell’attivitÀ di internal audit</vt:lpstr>
      <vt:lpstr>QA&amp;IP – quality assurance &amp; improvement program</vt:lpstr>
      <vt:lpstr>Standard di prestazione</vt:lpstr>
      <vt:lpstr>Il ciclo di internal audit</vt:lpstr>
      <vt:lpstr>Risk assessment</vt:lpstr>
      <vt:lpstr>Risk assessment - schema</vt:lpstr>
      <vt:lpstr>Piano di audit</vt:lpstr>
      <vt:lpstr>Pianificazione degli incarichi</vt:lpstr>
      <vt:lpstr>Pianificazione incarico (individuato in base al rischio)</vt:lpstr>
      <vt:lpstr>Svolgimento degli incarichi</vt:lpstr>
      <vt:lpstr>Svolgimento degli incarichi</vt:lpstr>
      <vt:lpstr>Comunicazione dei risultati e follow up</vt:lpstr>
      <vt:lpstr>Flussi informativi interni</vt:lpstr>
      <vt:lpstr>Interazioni con le funzioni di controllo di secondo livello</vt:lpstr>
      <vt:lpstr>Il sistema di controllo interno</vt:lpstr>
      <vt:lpstr>Informazione periodica al sm e al cda</vt:lpstr>
      <vt:lpstr>Rapporti con il CdA</vt:lpstr>
      <vt:lpstr> uno dei possibili MODELLI DI RIFERIMENTO</vt:lpstr>
      <vt:lpstr>Enterprise Risk Management - COSO</vt:lpstr>
      <vt:lpstr>Il livello di accettazione del rischio (risk appetite)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VENTIN GIULIA</dc:creator>
  <cp:lastModifiedBy>Silvia Bertoni</cp:lastModifiedBy>
  <cp:revision>270</cp:revision>
  <cp:lastPrinted>2016-11-28T12:52:56Z</cp:lastPrinted>
  <dcterms:created xsi:type="dcterms:W3CDTF">2015-07-15T07:08:47Z</dcterms:created>
  <dcterms:modified xsi:type="dcterms:W3CDTF">2021-10-19T12:12:12Z</dcterms:modified>
</cp:coreProperties>
</file>