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52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CE2CCE87-FB6A-4BC9-B119-CA7760225BC9}" type="datetimeFigureOut">
              <a:rPr lang="it-IT" smtClean="0"/>
              <a:t>12/10/2021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1FD93E2B-1BDC-4A44-9EF6-9E9CA0DD5D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77104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CCE87-FB6A-4BC9-B119-CA7760225BC9}" type="datetimeFigureOut">
              <a:rPr lang="it-IT" smtClean="0"/>
              <a:t>12/10/2021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93E2B-1BDC-4A44-9EF6-9E9CA0DD5D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9226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CCE87-FB6A-4BC9-B119-CA7760225BC9}" type="datetimeFigureOut">
              <a:rPr lang="it-IT" smtClean="0"/>
              <a:t>12/10/2021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93E2B-1BDC-4A44-9EF6-9E9CA0DD5D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38361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CCE87-FB6A-4BC9-B119-CA7760225BC9}" type="datetimeFigureOut">
              <a:rPr lang="it-IT" smtClean="0"/>
              <a:t>12/10/2021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93E2B-1BDC-4A44-9EF6-9E9CA0DD5D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9989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CCE87-FB6A-4BC9-B119-CA7760225BC9}" type="datetimeFigureOut">
              <a:rPr lang="it-IT" smtClean="0"/>
              <a:t>12/10/2021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93E2B-1BDC-4A44-9EF6-9E9CA0DD5D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51562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CCE87-FB6A-4BC9-B119-CA7760225BC9}" type="datetimeFigureOut">
              <a:rPr lang="it-IT" smtClean="0"/>
              <a:t>12/10/2021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93E2B-1BDC-4A44-9EF6-9E9CA0DD5D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640998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CCE87-FB6A-4BC9-B119-CA7760225BC9}" type="datetimeFigureOut">
              <a:rPr lang="it-IT" smtClean="0"/>
              <a:t>12/10/2021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93E2B-1BDC-4A44-9EF6-9E9CA0DD5D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31429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CE2CCE87-FB6A-4BC9-B119-CA7760225BC9}" type="datetimeFigureOut">
              <a:rPr lang="it-IT" smtClean="0"/>
              <a:t>12/10/2021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93E2B-1BDC-4A44-9EF6-9E9CA0DD5D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62904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E2CCE87-FB6A-4BC9-B119-CA7760225BC9}" type="datetimeFigureOut">
              <a:rPr lang="it-IT" smtClean="0"/>
              <a:t>12/10/2021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93E2B-1BDC-4A44-9EF6-9E9CA0DD5D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3631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CCE87-FB6A-4BC9-B119-CA7760225BC9}" type="datetimeFigureOut">
              <a:rPr lang="it-IT" smtClean="0"/>
              <a:t>12/10/2021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93E2B-1BDC-4A44-9EF6-9E9CA0DD5D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843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CCE87-FB6A-4BC9-B119-CA7760225BC9}" type="datetimeFigureOut">
              <a:rPr lang="it-IT" smtClean="0"/>
              <a:t>12/10/2021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93E2B-1BDC-4A44-9EF6-9E9CA0DD5D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3843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CCE87-FB6A-4BC9-B119-CA7760225BC9}" type="datetimeFigureOut">
              <a:rPr lang="it-IT" smtClean="0"/>
              <a:t>12/10/2021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93E2B-1BDC-4A44-9EF6-9E9CA0DD5D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8432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CCE87-FB6A-4BC9-B119-CA7760225BC9}" type="datetimeFigureOut">
              <a:rPr lang="it-IT" smtClean="0"/>
              <a:t>12/10/2021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93E2B-1BDC-4A44-9EF6-9E9CA0DD5D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4522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CCE87-FB6A-4BC9-B119-CA7760225BC9}" type="datetimeFigureOut">
              <a:rPr lang="it-IT" smtClean="0"/>
              <a:t>12/10/2021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93E2B-1BDC-4A44-9EF6-9E9CA0DD5D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4542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CCE87-FB6A-4BC9-B119-CA7760225BC9}" type="datetimeFigureOut">
              <a:rPr lang="it-IT" smtClean="0"/>
              <a:t>12/10/2021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93E2B-1BDC-4A44-9EF6-9E9CA0DD5D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9344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CCE87-FB6A-4BC9-B119-CA7760225BC9}" type="datetimeFigureOut">
              <a:rPr lang="it-IT" smtClean="0"/>
              <a:t>12/10/2021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93E2B-1BDC-4A44-9EF6-9E9CA0DD5D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8677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CCE87-FB6A-4BC9-B119-CA7760225BC9}" type="datetimeFigureOut">
              <a:rPr lang="it-IT" smtClean="0"/>
              <a:t>12/10/2021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93E2B-1BDC-4A44-9EF6-9E9CA0DD5D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61549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CE2CCE87-FB6A-4BC9-B119-CA7760225BC9}" type="datetimeFigureOut">
              <a:rPr lang="it-IT" smtClean="0"/>
              <a:t>12/10/2021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it-IT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1FD93E2B-1BDC-4A44-9EF6-9E9CA0DD5D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5423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  <p:sldLayoutId id="2147483792" r:id="rId12"/>
    <p:sldLayoutId id="2147483793" r:id="rId13"/>
    <p:sldLayoutId id="2147483794" r:id="rId14"/>
    <p:sldLayoutId id="2147483795" r:id="rId15"/>
    <p:sldLayoutId id="2147483796" r:id="rId16"/>
    <p:sldLayoutId id="214748379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BBCD87A-F9BB-4F7A-9A8D-60EA9CF611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10800000" flipV="1">
            <a:off x="1712762" y="1154098"/>
            <a:ext cx="8825658" cy="798990"/>
          </a:xfrm>
          <a:solidFill>
            <a:srgbClr val="FFC000"/>
          </a:solidFill>
        </p:spPr>
        <p:txBody>
          <a:bodyPr/>
          <a:lstStyle/>
          <a:p>
            <a:pPr algn="ctr"/>
            <a:r>
              <a:rPr lang="it-IT" dirty="0">
                <a:solidFill>
                  <a:srgbClr val="FF0000"/>
                </a:solidFill>
              </a:rPr>
              <a:t>La società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5C9850F-D534-4ECF-88FC-E0EBE35A13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7968" y="2530136"/>
            <a:ext cx="10795247" cy="3488923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Una </a:t>
            </a:r>
            <a:r>
              <a:rPr lang="it-IT" b="1" dirty="0" err="1">
                <a:solidFill>
                  <a:srgbClr val="FF0000"/>
                </a:solidFill>
              </a:rPr>
              <a:t>societa’</a:t>
            </a:r>
            <a:r>
              <a:rPr lang="it-IT" b="1" dirty="0">
                <a:solidFill>
                  <a:srgbClr val="FF0000"/>
                </a:solidFill>
              </a:rPr>
              <a:t> </a:t>
            </a:r>
            <a:r>
              <a:rPr lang="it-IT" dirty="0">
                <a:solidFill>
                  <a:srgbClr val="002060"/>
                </a:solidFill>
              </a:rPr>
              <a:t>è un gruppo di individui che interagiscono, che vivono sullo stesso territorio, che condividono una cultura comune.</a:t>
            </a:r>
          </a:p>
          <a:p>
            <a:r>
              <a:rPr lang="it-IT" dirty="0">
                <a:solidFill>
                  <a:srgbClr val="002060"/>
                </a:solidFill>
              </a:rPr>
              <a:t>La </a:t>
            </a:r>
            <a:r>
              <a:rPr lang="it-IT" b="1" dirty="0">
                <a:solidFill>
                  <a:srgbClr val="FF0000"/>
                </a:solidFill>
              </a:rPr>
              <a:t>struttura sociale </a:t>
            </a:r>
            <a:r>
              <a:rPr lang="it-IT" dirty="0">
                <a:solidFill>
                  <a:srgbClr val="002060"/>
                </a:solidFill>
              </a:rPr>
              <a:t>si riferisce alle relazioni organizzate tra le componenti fondamentali di un sistema sociale.</a:t>
            </a:r>
          </a:p>
          <a:p>
            <a:r>
              <a:rPr lang="it-IT" b="1" dirty="0">
                <a:solidFill>
                  <a:srgbClr val="FF0000"/>
                </a:solidFill>
              </a:rPr>
              <a:t>Le componenti principali della struttura sociale sono</a:t>
            </a:r>
            <a:r>
              <a:rPr lang="it-IT" dirty="0">
                <a:solidFill>
                  <a:srgbClr val="002060"/>
                </a:solidFill>
              </a:rPr>
              <a:t>:</a:t>
            </a:r>
          </a:p>
          <a:p>
            <a:pPr marL="342900" indent="-342900">
              <a:buAutoNum type="arabicParenR"/>
            </a:pPr>
            <a:r>
              <a:rPr lang="it-IT" dirty="0">
                <a:solidFill>
                  <a:srgbClr val="002060"/>
                </a:solidFill>
              </a:rPr>
              <a:t>Gli status</a:t>
            </a:r>
          </a:p>
          <a:p>
            <a:pPr marL="342900" indent="-342900">
              <a:buAutoNum type="arabicParenR"/>
            </a:pPr>
            <a:r>
              <a:rPr lang="it-IT" dirty="0">
                <a:solidFill>
                  <a:srgbClr val="002060"/>
                </a:solidFill>
              </a:rPr>
              <a:t>I ruoli</a:t>
            </a:r>
          </a:p>
          <a:p>
            <a:pPr marL="342900" indent="-342900">
              <a:buAutoNum type="arabicParenR"/>
            </a:pPr>
            <a:r>
              <a:rPr lang="it-IT" dirty="0">
                <a:solidFill>
                  <a:srgbClr val="002060"/>
                </a:solidFill>
              </a:rPr>
              <a:t>I gruppi</a:t>
            </a:r>
          </a:p>
          <a:p>
            <a:pPr marL="342900" indent="-342900">
              <a:buAutoNum type="arabicParenR"/>
            </a:pPr>
            <a:r>
              <a:rPr lang="it-IT" dirty="0">
                <a:solidFill>
                  <a:srgbClr val="002060"/>
                </a:solidFill>
              </a:rPr>
              <a:t>Le istituzioni</a:t>
            </a:r>
          </a:p>
        </p:txBody>
      </p:sp>
    </p:spTree>
    <p:extLst>
      <p:ext uri="{BB962C8B-B14F-4D97-AF65-F5344CB8AC3E}">
        <p14:creationId xmlns:p14="http://schemas.microsoft.com/office/powerpoint/2010/main" val="1752678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BBCD87A-F9BB-4F7A-9A8D-60EA9CF611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10800000" flipV="1">
            <a:off x="1712762" y="1154098"/>
            <a:ext cx="8825658" cy="798990"/>
          </a:xfrm>
          <a:solidFill>
            <a:srgbClr val="FFC000"/>
          </a:solidFill>
        </p:spPr>
        <p:txBody>
          <a:bodyPr/>
          <a:lstStyle/>
          <a:p>
            <a:pPr algn="ctr"/>
            <a:r>
              <a:rPr lang="it-IT" dirty="0">
                <a:solidFill>
                  <a:srgbClr val="FF0000"/>
                </a:solidFill>
              </a:rPr>
              <a:t>Le società orticole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5C9850F-D534-4ECF-88FC-E0EBE35A13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7968" y="2530136"/>
            <a:ext cx="10795247" cy="3488923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it-IT" sz="2800" b="1" dirty="0">
                <a:solidFill>
                  <a:schemeClr val="accent5">
                    <a:lumMod val="75000"/>
                  </a:schemeClr>
                </a:solidFill>
              </a:rPr>
              <a:t>Sono relativamente stanziali</a:t>
            </a:r>
          </a:p>
          <a:p>
            <a:r>
              <a:rPr lang="it-IT" sz="2000" b="1" dirty="0">
                <a:solidFill>
                  <a:srgbClr val="00B050"/>
                </a:solidFill>
              </a:rPr>
              <a:t>Vi è un accrescimento alimentare e quindi un surplus			potere e ricchezza</a:t>
            </a:r>
          </a:p>
          <a:p>
            <a:r>
              <a:rPr lang="it-IT" sz="2800" b="1" dirty="0">
                <a:solidFill>
                  <a:srgbClr val="FF0000"/>
                </a:solidFill>
              </a:rPr>
              <a:t>Compaiono alcune istituzioni politiche (capo tribù)</a:t>
            </a:r>
          </a:p>
          <a:p>
            <a:r>
              <a:rPr lang="it-IT" sz="2800" b="1" dirty="0">
                <a:solidFill>
                  <a:srgbClr val="002060"/>
                </a:solidFill>
              </a:rPr>
              <a:t>Compaiono nuovi status e ruoli specializzati (mercante, artigiano, …) </a:t>
            </a:r>
          </a:p>
        </p:txBody>
      </p:sp>
      <p:sp>
        <p:nvSpPr>
          <p:cNvPr id="4" name="Freccia a destra 3">
            <a:extLst>
              <a:ext uri="{FF2B5EF4-FFF2-40B4-BE49-F238E27FC236}">
                <a16:creationId xmlns:a16="http://schemas.microsoft.com/office/drawing/2014/main" id="{B36D125C-78F8-4343-B528-330EB5F0E8FD}"/>
              </a:ext>
            </a:extLst>
          </p:cNvPr>
          <p:cNvSpPr/>
          <p:nvPr/>
        </p:nvSpPr>
        <p:spPr>
          <a:xfrm>
            <a:off x="8105312" y="3151572"/>
            <a:ext cx="905522" cy="20551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85292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BBCD87A-F9BB-4F7A-9A8D-60EA9CF611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10800000" flipV="1">
            <a:off x="1712762" y="1154098"/>
            <a:ext cx="8825658" cy="798990"/>
          </a:xfrm>
          <a:solidFill>
            <a:srgbClr val="FFC000"/>
          </a:solidFill>
        </p:spPr>
        <p:txBody>
          <a:bodyPr/>
          <a:lstStyle/>
          <a:p>
            <a:pPr algn="ctr"/>
            <a:r>
              <a:rPr lang="it-IT" dirty="0">
                <a:solidFill>
                  <a:srgbClr val="FF0000"/>
                </a:solidFill>
              </a:rPr>
              <a:t>Le società agricole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5C9850F-D534-4ECF-88FC-E0EBE35A13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7968" y="2530136"/>
            <a:ext cx="10795247" cy="3488923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 fontScale="85000" lnSpcReduction="20000"/>
          </a:bodyPr>
          <a:lstStyle/>
          <a:p>
            <a:r>
              <a:rPr lang="it-IT" b="1" dirty="0">
                <a:solidFill>
                  <a:srgbClr val="00B050"/>
                </a:solidFill>
              </a:rPr>
              <a:t>Aumenta la produzione alimentare; ne consegue un cospicuo surplus.</a:t>
            </a:r>
          </a:p>
          <a:p>
            <a:r>
              <a:rPr lang="it-IT" b="1" dirty="0">
                <a:solidFill>
                  <a:srgbClr val="FF0000"/>
                </a:solidFill>
              </a:rPr>
              <a:t>Le società aumentano di numero</a:t>
            </a:r>
          </a:p>
          <a:p>
            <a:r>
              <a:rPr lang="it-IT" b="1" dirty="0">
                <a:solidFill>
                  <a:srgbClr val="0070C0"/>
                </a:solidFill>
              </a:rPr>
              <a:t>Compaiono ruoli specializzati</a:t>
            </a:r>
          </a:p>
          <a:p>
            <a:r>
              <a:rPr lang="it-IT" b="1" dirty="0">
                <a:solidFill>
                  <a:srgbClr val="0E5211"/>
                </a:solidFill>
              </a:rPr>
              <a:t>Per la prima Volta compaiono le città</a:t>
            </a:r>
          </a:p>
          <a:p>
            <a:r>
              <a:rPr lang="it-IT" b="1" dirty="0"/>
              <a:t>Man mano che le istituzioni politiche diventano più elaborate, il potere si concentra nelle mani di singoli individui (monarchia </a:t>
            </a:r>
            <a:r>
              <a:rPr lang="it-IT" b="1" dirty="0" err="1"/>
              <a:t>ereditariA</a:t>
            </a:r>
            <a:r>
              <a:rPr lang="it-IT" b="1" dirty="0"/>
              <a:t>)			CORTE, BUROCRAZIA DI GOVERNO, STATO</a:t>
            </a:r>
          </a:p>
          <a:p>
            <a:r>
              <a:rPr lang="it-IT" b="1" dirty="0">
                <a:solidFill>
                  <a:schemeClr val="accent5">
                    <a:lumMod val="75000"/>
                  </a:schemeClr>
                </a:solidFill>
              </a:rPr>
              <a:t>Compaiono diverse classi sociali.</a:t>
            </a:r>
          </a:p>
          <a:p>
            <a:r>
              <a:rPr lang="it-IT" b="1" dirty="0">
                <a:solidFill>
                  <a:schemeClr val="accent2">
                    <a:lumMod val="75000"/>
                  </a:schemeClr>
                </a:solidFill>
              </a:rPr>
              <a:t>Distribuzione ineguale della ricchezza</a:t>
            </a:r>
          </a:p>
          <a:p>
            <a:r>
              <a:rPr lang="it-IT" b="1" dirty="0">
                <a:solidFill>
                  <a:srgbClr val="FF0000"/>
                </a:solidFill>
              </a:rPr>
              <a:t>Si sviluppa una distinta istituzione economica e religiosa.</a:t>
            </a:r>
          </a:p>
          <a:p>
            <a:r>
              <a:rPr lang="it-IT" b="1" dirty="0">
                <a:solidFill>
                  <a:schemeClr val="accent6"/>
                </a:solidFill>
              </a:rPr>
              <a:t>Crescita del numero degli status e dei ruoli, crescita numerica della popolazione, comparsa delle città, di nuove istituzioni e classi sociali.</a:t>
            </a:r>
          </a:p>
          <a:p>
            <a:r>
              <a:rPr lang="it-IT" b="1" dirty="0">
                <a:solidFill>
                  <a:srgbClr val="00B050"/>
                </a:solidFill>
              </a:rPr>
              <a:t>Diseguaglianza politica ed economica</a:t>
            </a:r>
          </a:p>
        </p:txBody>
      </p:sp>
      <p:sp>
        <p:nvSpPr>
          <p:cNvPr id="4" name="Freccia a destra 3">
            <a:extLst>
              <a:ext uri="{FF2B5EF4-FFF2-40B4-BE49-F238E27FC236}">
                <a16:creationId xmlns:a16="http://schemas.microsoft.com/office/drawing/2014/main" id="{FDD85678-8934-4944-AB3D-341BB6A4E9C9}"/>
              </a:ext>
            </a:extLst>
          </p:cNvPr>
          <p:cNvSpPr/>
          <p:nvPr/>
        </p:nvSpPr>
        <p:spPr>
          <a:xfrm>
            <a:off x="5190477" y="4011376"/>
            <a:ext cx="905523" cy="11674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963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BBCD87A-F9BB-4F7A-9A8D-60EA9CF611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10800000" flipV="1">
            <a:off x="1683171" y="727969"/>
            <a:ext cx="8825658" cy="630314"/>
          </a:xfrm>
          <a:solidFill>
            <a:srgbClr val="FFC000"/>
          </a:solidFill>
        </p:spPr>
        <p:txBody>
          <a:bodyPr/>
          <a:lstStyle/>
          <a:p>
            <a:pPr algn="ctr"/>
            <a:r>
              <a:rPr lang="it-IT" sz="3600" dirty="0">
                <a:solidFill>
                  <a:srgbClr val="FF0000"/>
                </a:solidFill>
              </a:rPr>
              <a:t>Le società industriali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5C9850F-D534-4ECF-88FC-E0EBE35A13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7968" y="1553592"/>
            <a:ext cx="10795247" cy="4465467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it-IT" b="1" dirty="0">
                <a:solidFill>
                  <a:srgbClr val="FF0000"/>
                </a:solidFill>
              </a:rPr>
              <a:t>Industrializzazione: </a:t>
            </a:r>
            <a:r>
              <a:rPr lang="it-IT" dirty="0">
                <a:solidFill>
                  <a:schemeClr val="tx1"/>
                </a:solidFill>
              </a:rPr>
              <a:t>applicazione della conoscenza scientifica alle tecniche di produzione</a:t>
            </a:r>
          </a:p>
          <a:p>
            <a:r>
              <a:rPr lang="it-IT" b="1" dirty="0">
                <a:solidFill>
                  <a:srgbClr val="00B050"/>
                </a:solidFill>
              </a:rPr>
              <a:t>Il tasso d’innovazione tecnologica è molto alto</a:t>
            </a:r>
          </a:p>
          <a:p>
            <a:r>
              <a:rPr lang="it-IT" b="1" dirty="0">
                <a:solidFill>
                  <a:srgbClr val="002060"/>
                </a:solidFill>
              </a:rPr>
              <a:t>Società in costante e rapido cambiamento</a:t>
            </a:r>
          </a:p>
          <a:p>
            <a:r>
              <a:rPr lang="it-IT" b="1" dirty="0">
                <a:solidFill>
                  <a:schemeClr val="accent5">
                    <a:lumMod val="75000"/>
                  </a:schemeClr>
                </a:solidFill>
              </a:rPr>
              <a:t>Le dimensioni numeriche di tali società possono essere elevatissime</a:t>
            </a:r>
          </a:p>
          <a:p>
            <a:r>
              <a:rPr lang="it-IT" b="1" dirty="0"/>
              <a:t>Sono fortemente urbanizzate</a:t>
            </a:r>
          </a:p>
          <a:p>
            <a:r>
              <a:rPr lang="it-IT" b="1" dirty="0">
                <a:solidFill>
                  <a:srgbClr val="00B0F0"/>
                </a:solidFill>
              </a:rPr>
              <a:t>Alto tasso di crescita della popolazione</a:t>
            </a:r>
          </a:p>
          <a:p>
            <a:r>
              <a:rPr lang="it-IT" b="1" dirty="0">
                <a:solidFill>
                  <a:srgbClr val="00B050"/>
                </a:solidFill>
              </a:rPr>
              <a:t>La divisione del lavoro si </a:t>
            </a:r>
            <a:r>
              <a:rPr lang="it-IT" b="1" dirty="0" err="1">
                <a:solidFill>
                  <a:srgbClr val="00B050"/>
                </a:solidFill>
              </a:rPr>
              <a:t>complessifica</a:t>
            </a:r>
            <a:r>
              <a:rPr lang="it-IT" b="1" dirty="0">
                <a:solidFill>
                  <a:srgbClr val="00B050"/>
                </a:solidFill>
              </a:rPr>
              <a:t>, si creano occupazioni nuove.</a:t>
            </a:r>
          </a:p>
          <a:p>
            <a:r>
              <a:rPr lang="it-IT" b="1" dirty="0">
                <a:solidFill>
                  <a:srgbClr val="FF0000"/>
                </a:solidFill>
              </a:rPr>
              <a:t>Cresce il numero di status acquisiti rispetto a quelli ascritti.</a:t>
            </a:r>
          </a:p>
          <a:p>
            <a:r>
              <a:rPr lang="it-IT" b="1" dirty="0">
                <a:solidFill>
                  <a:srgbClr val="002060"/>
                </a:solidFill>
              </a:rPr>
              <a:t>La famiglia e la parentela divengono meno importanti nella struttura sociale.</a:t>
            </a:r>
          </a:p>
          <a:p>
            <a:r>
              <a:rPr lang="it-IT" b="1" dirty="0">
                <a:solidFill>
                  <a:srgbClr val="002060"/>
                </a:solidFill>
              </a:rPr>
              <a:t>La famiglia perde molte delle sue funzioni.</a:t>
            </a:r>
          </a:p>
          <a:p>
            <a:endParaRPr lang="it-I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59924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BBCD87A-F9BB-4F7A-9A8D-60EA9CF611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10800000" flipV="1">
            <a:off x="1952459" y="838941"/>
            <a:ext cx="8825658" cy="896644"/>
          </a:xfrm>
          <a:solidFill>
            <a:srgbClr val="FFC000"/>
          </a:solidFill>
        </p:spPr>
        <p:txBody>
          <a:bodyPr/>
          <a:lstStyle/>
          <a:p>
            <a:pPr algn="ctr"/>
            <a:r>
              <a:rPr lang="it-IT" sz="4000" dirty="0">
                <a:solidFill>
                  <a:srgbClr val="FF0000"/>
                </a:solidFill>
              </a:rPr>
              <a:t>Le società industriali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5C9850F-D534-4ECF-88FC-E0EBE35A13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3378" y="2104007"/>
            <a:ext cx="10795247" cy="4039339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it-IT" b="1" dirty="0">
                <a:solidFill>
                  <a:srgbClr val="00B050"/>
                </a:solidFill>
              </a:rPr>
              <a:t>Valori e credenze in competizione tra loro.</a:t>
            </a:r>
          </a:p>
          <a:p>
            <a:r>
              <a:rPr lang="it-IT" b="1" dirty="0">
                <a:solidFill>
                  <a:srgbClr val="FF0000"/>
                </a:solidFill>
              </a:rPr>
              <a:t>Alfabetizzazione di massa</a:t>
            </a:r>
          </a:p>
          <a:p>
            <a:r>
              <a:rPr lang="it-IT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Tendenza verso una costante riduzione delle disuguaglianze sociali</a:t>
            </a:r>
          </a:p>
          <a:p>
            <a:r>
              <a:rPr lang="it-IT" b="1" dirty="0"/>
              <a:t>Tramonto della monarchia ereditaria 			istituzioni più democratiche</a:t>
            </a:r>
          </a:p>
          <a:p>
            <a:r>
              <a:rPr lang="it-IT" b="1" dirty="0">
                <a:solidFill>
                  <a:srgbClr val="00B0F0"/>
                </a:solidFill>
              </a:rPr>
              <a:t>Cresce l’influenza dello stato</a:t>
            </a:r>
          </a:p>
          <a:p>
            <a:r>
              <a:rPr lang="it-IT" b="1" dirty="0">
                <a:solidFill>
                  <a:srgbClr val="0070C0"/>
                </a:solidFill>
              </a:rPr>
              <a:t>Si moltiplicano i gruppi secondari</a:t>
            </a:r>
          </a:p>
          <a:p>
            <a:r>
              <a:rPr lang="it-IT" b="1" dirty="0">
                <a:solidFill>
                  <a:srgbClr val="7030A0"/>
                </a:solidFill>
              </a:rPr>
              <a:t>Interazione sociale anonima e impersonale</a:t>
            </a:r>
          </a:p>
          <a:p>
            <a:r>
              <a:rPr lang="it-IT" b="1" dirty="0">
                <a:solidFill>
                  <a:srgbClr val="002060"/>
                </a:solidFill>
              </a:rPr>
              <a:t>Cultura eterogenea</a:t>
            </a:r>
          </a:p>
          <a:p>
            <a:r>
              <a:rPr lang="it-IT" b="1" dirty="0">
                <a:solidFill>
                  <a:srgbClr val="00B050"/>
                </a:solidFill>
              </a:rPr>
              <a:t>Le caratteristiche generali della società industriale tendono a essere molto simili</a:t>
            </a:r>
          </a:p>
        </p:txBody>
      </p:sp>
      <p:sp>
        <p:nvSpPr>
          <p:cNvPr id="4" name="Freccia a destra 3">
            <a:extLst>
              <a:ext uri="{FF2B5EF4-FFF2-40B4-BE49-F238E27FC236}">
                <a16:creationId xmlns:a16="http://schemas.microsoft.com/office/drawing/2014/main" id="{0CEEA85C-4156-443E-85DC-7486C01B34E9}"/>
              </a:ext>
            </a:extLst>
          </p:cNvPr>
          <p:cNvSpPr/>
          <p:nvPr/>
        </p:nvSpPr>
        <p:spPr>
          <a:xfrm>
            <a:off x="5752729" y="3429000"/>
            <a:ext cx="976543" cy="1509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19185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2E0FE93-4AD6-4B8E-84A8-6EDE6F59B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</a:rPr>
              <a:t>Confronto tra società </a:t>
            </a:r>
            <a:r>
              <a:rPr lang="it-IT" b="1" dirty="0" err="1">
                <a:solidFill>
                  <a:srgbClr val="FFFF00"/>
                </a:solidFill>
              </a:rPr>
              <a:t>pre</a:t>
            </a:r>
            <a:r>
              <a:rPr lang="it-IT" b="1" dirty="0">
                <a:solidFill>
                  <a:srgbClr val="FFFF00"/>
                </a:solidFill>
              </a:rPr>
              <a:t>-industriali e società industriali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A6AC194-D3BA-44DD-9DB9-656F852C4A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784" y="2343705"/>
            <a:ext cx="10733102" cy="4225771"/>
          </a:xfrm>
          <a:solidFill>
            <a:srgbClr val="00B0F0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3200" b="1" dirty="0">
                <a:solidFill>
                  <a:srgbClr val="C00000"/>
                </a:solidFill>
              </a:rPr>
              <a:t>Grossa frattura</a:t>
            </a:r>
          </a:p>
          <a:p>
            <a:pPr marL="0" indent="0">
              <a:buNone/>
            </a:pPr>
            <a:r>
              <a:rPr lang="it-IT" sz="3200" dirty="0">
                <a:solidFill>
                  <a:schemeClr val="tx1"/>
                </a:solidFill>
              </a:rPr>
              <a:t>FERDINAND TÖNNIES (1887) </a:t>
            </a:r>
            <a:r>
              <a:rPr lang="it-IT" sz="2800" b="1" dirty="0">
                <a:solidFill>
                  <a:srgbClr val="FFFF00"/>
                </a:solidFill>
              </a:rPr>
              <a:t>GEMEINSHAFT (COMUNITA’)</a:t>
            </a:r>
          </a:p>
          <a:p>
            <a:pPr marL="0" indent="0">
              <a:buNone/>
            </a:pPr>
            <a:r>
              <a:rPr lang="it-IT" sz="2800" b="1" dirty="0">
                <a:solidFill>
                  <a:srgbClr val="FFFF00"/>
                </a:solidFill>
              </a:rPr>
              <a:t>												GESELLSCHAFT (SOCIETA’)</a:t>
            </a:r>
          </a:p>
          <a:p>
            <a:pPr marL="0" indent="0">
              <a:buNone/>
            </a:pPr>
            <a:r>
              <a:rPr lang="it-IT" sz="3200" dirty="0">
                <a:solidFill>
                  <a:schemeClr val="tx1"/>
                </a:solidFill>
              </a:rPr>
              <a:t>EMILE DURKHEIM (1893)			</a:t>
            </a:r>
            <a:r>
              <a:rPr lang="it-IT" sz="2800" b="1" dirty="0">
                <a:solidFill>
                  <a:srgbClr val="FF0000"/>
                </a:solidFill>
              </a:rPr>
              <a:t>SOLIDARIETA’ MECCANICA</a:t>
            </a:r>
          </a:p>
          <a:p>
            <a:pPr marL="0" indent="0">
              <a:buNone/>
            </a:pPr>
            <a:r>
              <a:rPr lang="it-IT" sz="2800" b="1" dirty="0">
                <a:solidFill>
                  <a:srgbClr val="FF0000"/>
                </a:solidFill>
              </a:rPr>
              <a:t>												SOLIDARIETA’ ORGANICA</a:t>
            </a:r>
          </a:p>
          <a:p>
            <a:pPr marL="0" indent="0">
              <a:buNone/>
            </a:pPr>
            <a:r>
              <a:rPr lang="it-IT" sz="3200" dirty="0">
                <a:solidFill>
                  <a:schemeClr val="tx1"/>
                </a:solidFill>
              </a:rPr>
              <a:t>ROBERT REDFIELD (1941)	</a:t>
            </a:r>
            <a:r>
              <a:rPr lang="it-IT" sz="2800" b="1" dirty="0">
                <a:solidFill>
                  <a:schemeClr val="accent5">
                    <a:lumMod val="75000"/>
                  </a:schemeClr>
                </a:solidFill>
              </a:rPr>
              <a:t>PICCOLA COMUNITA’ RURALE</a:t>
            </a:r>
          </a:p>
          <a:p>
            <a:pPr marL="0" indent="0">
              <a:buNone/>
            </a:pPr>
            <a:r>
              <a:rPr lang="it-IT" sz="2800" b="1" dirty="0">
                <a:solidFill>
                  <a:schemeClr val="accent5">
                    <a:lumMod val="75000"/>
                  </a:schemeClr>
                </a:solidFill>
              </a:rPr>
              <a:t>											SOCIETA’ URBANA</a:t>
            </a:r>
          </a:p>
        </p:txBody>
      </p: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BA9396BB-D815-44BF-AFC8-AC3C891FA603}"/>
              </a:ext>
            </a:extLst>
          </p:cNvPr>
          <p:cNvCxnSpPr/>
          <p:nvPr/>
        </p:nvCxnSpPr>
        <p:spPr>
          <a:xfrm>
            <a:off x="6010183" y="2997403"/>
            <a:ext cx="0" cy="1059692"/>
          </a:xfrm>
          <a:prstGeom prst="lin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9926166E-9AF5-4D93-8E5E-7EDD6B1F202D}"/>
              </a:ext>
            </a:extLst>
          </p:cNvPr>
          <p:cNvCxnSpPr/>
          <p:nvPr/>
        </p:nvCxnSpPr>
        <p:spPr>
          <a:xfrm>
            <a:off x="5912528" y="4350059"/>
            <a:ext cx="0" cy="719091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AC5D41F2-09DB-4B2B-8CA7-2A73CAFE22DA}"/>
              </a:ext>
            </a:extLst>
          </p:cNvPr>
          <p:cNvCxnSpPr/>
          <p:nvPr/>
        </p:nvCxnSpPr>
        <p:spPr>
          <a:xfrm>
            <a:off x="5584054" y="5450889"/>
            <a:ext cx="0" cy="843379"/>
          </a:xfrm>
          <a:prstGeom prst="line">
            <a:avLst/>
          </a:prstGeom>
          <a:ln w="57150"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3917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BBCD87A-F9BB-4F7A-9A8D-60EA9CF611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10800000" flipV="1">
            <a:off x="1712762" y="1154098"/>
            <a:ext cx="8825658" cy="798990"/>
          </a:xfrm>
          <a:solidFill>
            <a:srgbClr val="FFC000"/>
          </a:solidFill>
        </p:spPr>
        <p:txBody>
          <a:bodyPr/>
          <a:lstStyle/>
          <a:p>
            <a:pPr algn="ctr"/>
            <a:r>
              <a:rPr lang="it-IT" dirty="0">
                <a:solidFill>
                  <a:srgbClr val="FF0000"/>
                </a:solidFill>
              </a:rPr>
              <a:t>La società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5C9850F-D534-4ECF-88FC-E0EBE35A13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7968" y="2530136"/>
            <a:ext cx="10795247" cy="3488923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Status: </a:t>
            </a:r>
            <a:r>
              <a:rPr lang="it-IT" dirty="0">
                <a:solidFill>
                  <a:schemeClr val="tx1"/>
                </a:solidFill>
              </a:rPr>
              <a:t>la posizione che un individuo occupa nella società si chiama status (donna, figlio, insegnante, vecchio)</a:t>
            </a:r>
          </a:p>
          <a:p>
            <a:r>
              <a:rPr lang="it-IT" dirty="0">
                <a:solidFill>
                  <a:schemeClr val="tx1"/>
                </a:solidFill>
              </a:rPr>
              <a:t>Una persona può avere numerosi status. </a:t>
            </a:r>
            <a:r>
              <a:rPr lang="it-IT" b="1" dirty="0">
                <a:solidFill>
                  <a:srgbClr val="00B050"/>
                </a:solidFill>
              </a:rPr>
              <a:t>Con status si fa riferimento a una delle tante posizioni socialmente definite di una società.</a:t>
            </a:r>
          </a:p>
          <a:p>
            <a:r>
              <a:rPr lang="it-IT" dirty="0">
                <a:solidFill>
                  <a:schemeClr val="tx1"/>
                </a:solidFill>
              </a:rPr>
              <a:t>Le persone che, in una società ineguale, hanno uno status </a:t>
            </a:r>
            <a:r>
              <a:rPr lang="it-IT" dirty="0" err="1">
                <a:solidFill>
                  <a:schemeClr val="tx1"/>
                </a:solidFill>
              </a:rPr>
              <a:t>pressochè</a:t>
            </a:r>
            <a:r>
              <a:rPr lang="it-IT" dirty="0">
                <a:solidFill>
                  <a:schemeClr val="tx1"/>
                </a:solidFill>
              </a:rPr>
              <a:t> equivalente formano una </a:t>
            </a:r>
            <a:r>
              <a:rPr lang="it-IT" b="1" dirty="0">
                <a:solidFill>
                  <a:srgbClr val="FF0000"/>
                </a:solidFill>
              </a:rPr>
              <a:t>classe</a:t>
            </a:r>
            <a:r>
              <a:rPr lang="it-IT" dirty="0">
                <a:solidFill>
                  <a:schemeClr val="tx1"/>
                </a:solidFill>
              </a:rPr>
              <a:t>.</a:t>
            </a:r>
          </a:p>
          <a:p>
            <a:r>
              <a:rPr lang="it-IT" dirty="0">
                <a:solidFill>
                  <a:schemeClr val="tx1"/>
                </a:solidFill>
              </a:rPr>
              <a:t>Vi sono </a:t>
            </a:r>
            <a:r>
              <a:rPr lang="it-IT" b="1" dirty="0">
                <a:solidFill>
                  <a:srgbClr val="FF0000"/>
                </a:solidFill>
              </a:rPr>
              <a:t>due tipi di status</a:t>
            </a:r>
            <a:r>
              <a:rPr lang="it-IT" dirty="0">
                <a:solidFill>
                  <a:schemeClr val="tx1"/>
                </a:solidFill>
              </a:rPr>
              <a:t>:</a:t>
            </a:r>
          </a:p>
          <a:p>
            <a:pPr marL="342900" indent="-342900">
              <a:buAutoNum type="arabicParenR"/>
            </a:pPr>
            <a:r>
              <a:rPr lang="it-IT" b="1" dirty="0">
                <a:solidFill>
                  <a:srgbClr val="FF0000"/>
                </a:solidFill>
              </a:rPr>
              <a:t>ascritti</a:t>
            </a:r>
            <a:r>
              <a:rPr lang="it-IT" dirty="0">
                <a:solidFill>
                  <a:schemeClr val="tx1"/>
                </a:solidFill>
              </a:rPr>
              <a:t>: giovani, vecchi, maschi, femmine</a:t>
            </a:r>
          </a:p>
          <a:p>
            <a:pPr marL="342900" indent="-342900">
              <a:buAutoNum type="arabicParenR"/>
            </a:pPr>
            <a:r>
              <a:rPr lang="it-IT" b="1" dirty="0">
                <a:solidFill>
                  <a:srgbClr val="FF0000"/>
                </a:solidFill>
              </a:rPr>
              <a:t>acquisiti</a:t>
            </a:r>
            <a:r>
              <a:rPr lang="it-IT" dirty="0">
                <a:solidFill>
                  <a:schemeClr val="tx1"/>
                </a:solidFill>
              </a:rPr>
              <a:t>: coniugato, laureato</a:t>
            </a:r>
          </a:p>
        </p:txBody>
      </p:sp>
    </p:spTree>
    <p:extLst>
      <p:ext uri="{BB962C8B-B14F-4D97-AF65-F5344CB8AC3E}">
        <p14:creationId xmlns:p14="http://schemas.microsoft.com/office/powerpoint/2010/main" val="10766264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BBCD87A-F9BB-4F7A-9A8D-60EA9CF611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10800000" flipV="1">
            <a:off x="1712762" y="1154098"/>
            <a:ext cx="8825658" cy="798990"/>
          </a:xfrm>
          <a:solidFill>
            <a:srgbClr val="FFC000"/>
          </a:solidFill>
        </p:spPr>
        <p:txBody>
          <a:bodyPr/>
          <a:lstStyle/>
          <a:p>
            <a:pPr algn="ctr"/>
            <a:r>
              <a:rPr lang="it-IT" dirty="0">
                <a:solidFill>
                  <a:srgbClr val="FF0000"/>
                </a:solidFill>
              </a:rPr>
              <a:t>La società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5C9850F-D534-4ECF-88FC-E0EBE35A13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7968" y="2530136"/>
            <a:ext cx="10795247" cy="3488923"/>
          </a:xfrm>
          <a:solidFill>
            <a:srgbClr val="FFFF00"/>
          </a:solidFill>
        </p:spPr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Ruolo:</a:t>
            </a:r>
            <a:r>
              <a:rPr lang="it-IT" dirty="0">
                <a:solidFill>
                  <a:schemeClr val="tx1"/>
                </a:solidFill>
              </a:rPr>
              <a:t> si riferisce alla parte o alle parti che un individuo può interpretare nella società.</a:t>
            </a:r>
          </a:p>
          <a:p>
            <a:r>
              <a:rPr lang="it-IT" b="1" dirty="0">
                <a:solidFill>
                  <a:srgbClr val="7030A0"/>
                </a:solidFill>
              </a:rPr>
              <a:t>Ogni status comporta un ruolo.</a:t>
            </a:r>
          </a:p>
          <a:p>
            <a:r>
              <a:rPr lang="it-IT" b="1" dirty="0">
                <a:solidFill>
                  <a:srgbClr val="FF0000"/>
                </a:solidFill>
              </a:rPr>
              <a:t>Distinzione tra status e ruolo</a:t>
            </a:r>
            <a:r>
              <a:rPr lang="it-IT" dirty="0">
                <a:solidFill>
                  <a:schemeClr val="tx1"/>
                </a:solidFill>
              </a:rPr>
              <a:t>: uno status lo si occupa, un ruolo lo si svolge.</a:t>
            </a:r>
          </a:p>
          <a:p>
            <a:r>
              <a:rPr lang="it-IT" dirty="0">
                <a:solidFill>
                  <a:schemeClr val="tx1"/>
                </a:solidFill>
              </a:rPr>
              <a:t>Un grappolo di ruoli connessi a un singolo status si chiama </a:t>
            </a:r>
            <a:r>
              <a:rPr lang="it-IT" b="1" dirty="0">
                <a:solidFill>
                  <a:srgbClr val="FF0000"/>
                </a:solidFill>
              </a:rPr>
              <a:t>insieme di ruoli</a:t>
            </a:r>
            <a:r>
              <a:rPr lang="it-IT" dirty="0">
                <a:solidFill>
                  <a:schemeClr val="tx1"/>
                </a:solidFill>
              </a:rPr>
              <a:t>.</a:t>
            </a:r>
          </a:p>
          <a:p>
            <a:r>
              <a:rPr lang="it-IT" b="1" dirty="0">
                <a:solidFill>
                  <a:srgbClr val="FF0000"/>
                </a:solidFill>
              </a:rPr>
              <a:t>Aspettative di ruolo</a:t>
            </a:r>
            <a:r>
              <a:rPr lang="it-IT" dirty="0">
                <a:solidFill>
                  <a:schemeClr val="tx1"/>
                </a:solidFill>
              </a:rPr>
              <a:t>: norme generalmente accettate che definiscono come deve essere un ruolo.</a:t>
            </a:r>
          </a:p>
          <a:p>
            <a:r>
              <a:rPr lang="it-IT" dirty="0">
                <a:solidFill>
                  <a:schemeClr val="tx1"/>
                </a:solidFill>
              </a:rPr>
              <a:t>L’effettivo comportamento di ruolo ha il nome di </a:t>
            </a:r>
            <a:r>
              <a:rPr lang="it-IT" b="1" dirty="0">
                <a:solidFill>
                  <a:srgbClr val="FF0000"/>
                </a:solidFill>
              </a:rPr>
              <a:t>esecuzione di ruolo</a:t>
            </a:r>
            <a:r>
              <a:rPr lang="it-IT" dirty="0">
                <a:solidFill>
                  <a:schemeClr val="tx1"/>
                </a:solidFill>
              </a:rPr>
              <a:t>.</a:t>
            </a:r>
          </a:p>
          <a:p>
            <a:endParaRPr lang="it-I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40490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BBCD87A-F9BB-4F7A-9A8D-60EA9CF611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10800000" flipV="1">
            <a:off x="1712762" y="1154098"/>
            <a:ext cx="8825658" cy="798990"/>
          </a:xfrm>
          <a:solidFill>
            <a:srgbClr val="FFC000"/>
          </a:solidFill>
        </p:spPr>
        <p:txBody>
          <a:bodyPr/>
          <a:lstStyle/>
          <a:p>
            <a:pPr algn="ctr"/>
            <a:r>
              <a:rPr lang="it-IT" dirty="0">
                <a:solidFill>
                  <a:srgbClr val="FF0000"/>
                </a:solidFill>
              </a:rPr>
              <a:t>La società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5C9850F-D534-4ECF-88FC-E0EBE35A13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7968" y="2530136"/>
            <a:ext cx="10795247" cy="3488923"/>
          </a:xfrm>
          <a:solidFill>
            <a:schemeClr val="accent4"/>
          </a:solidFill>
        </p:spPr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Gruppo</a:t>
            </a:r>
            <a:r>
              <a:rPr lang="it-IT" dirty="0">
                <a:solidFill>
                  <a:schemeClr val="tx1"/>
                </a:solidFill>
              </a:rPr>
              <a:t>: </a:t>
            </a:r>
            <a:r>
              <a:rPr lang="it-IT" dirty="0" err="1">
                <a:solidFill>
                  <a:schemeClr val="tx1"/>
                </a:solidFill>
              </a:rPr>
              <a:t>e’</a:t>
            </a:r>
            <a:r>
              <a:rPr lang="it-IT" dirty="0">
                <a:solidFill>
                  <a:schemeClr val="tx1"/>
                </a:solidFill>
              </a:rPr>
              <a:t> composto di persone che interagiscono le une con le altre in modo ordinato sulla base delle aspettative condivise riguardanti il rispettivo comportamento.</a:t>
            </a:r>
          </a:p>
          <a:p>
            <a:r>
              <a:rPr lang="it-IT" b="1" dirty="0">
                <a:solidFill>
                  <a:srgbClr val="0070C0"/>
                </a:solidFill>
              </a:rPr>
              <a:t>Un gruppo </a:t>
            </a:r>
            <a:r>
              <a:rPr lang="it-IT" b="1" dirty="0" err="1">
                <a:solidFill>
                  <a:srgbClr val="0070C0"/>
                </a:solidFill>
              </a:rPr>
              <a:t>e’</a:t>
            </a:r>
            <a:r>
              <a:rPr lang="it-IT" b="1" dirty="0">
                <a:solidFill>
                  <a:srgbClr val="0070C0"/>
                </a:solidFill>
              </a:rPr>
              <a:t> un insieme di persone i cui status e i cui ruoli sono interrelati</a:t>
            </a:r>
          </a:p>
          <a:p>
            <a:r>
              <a:rPr lang="it-IT" dirty="0">
                <a:solidFill>
                  <a:schemeClr val="tx1"/>
                </a:solidFill>
              </a:rPr>
              <a:t>Ci sono </a:t>
            </a:r>
            <a:r>
              <a:rPr lang="it-IT" b="1" dirty="0">
                <a:solidFill>
                  <a:srgbClr val="FF0000"/>
                </a:solidFill>
              </a:rPr>
              <a:t>due tipi principali di gruppi</a:t>
            </a:r>
            <a:r>
              <a:rPr lang="it-IT" dirty="0">
                <a:solidFill>
                  <a:schemeClr val="tx1"/>
                </a:solidFill>
              </a:rPr>
              <a:t>: </a:t>
            </a:r>
          </a:p>
          <a:p>
            <a:pPr marL="342900" indent="-342900">
              <a:buAutoNum type="arabicParenR"/>
            </a:pPr>
            <a:r>
              <a:rPr lang="it-IT" dirty="0">
                <a:solidFill>
                  <a:schemeClr val="tx1"/>
                </a:solidFill>
              </a:rPr>
              <a:t>Primari</a:t>
            </a:r>
          </a:p>
          <a:p>
            <a:pPr marL="342900" indent="-342900">
              <a:buAutoNum type="arabicParenR"/>
            </a:pPr>
            <a:r>
              <a:rPr lang="it-IT" dirty="0">
                <a:solidFill>
                  <a:schemeClr val="tx1"/>
                </a:solidFill>
              </a:rPr>
              <a:t>Secondari</a:t>
            </a:r>
          </a:p>
          <a:p>
            <a:endParaRPr lang="it-IT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9412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BBCD87A-F9BB-4F7A-9A8D-60EA9CF611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10800000" flipV="1">
            <a:off x="1712762" y="1154098"/>
            <a:ext cx="8825658" cy="798990"/>
          </a:xfrm>
          <a:solidFill>
            <a:srgbClr val="FFC000"/>
          </a:solidFill>
        </p:spPr>
        <p:txBody>
          <a:bodyPr/>
          <a:lstStyle/>
          <a:p>
            <a:pPr algn="ctr"/>
            <a:r>
              <a:rPr lang="it-IT" dirty="0">
                <a:solidFill>
                  <a:srgbClr val="FF0000"/>
                </a:solidFill>
              </a:rPr>
              <a:t>La società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5C9850F-D534-4ECF-88FC-E0EBE35A13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7968" y="2530136"/>
            <a:ext cx="10795247" cy="3488923"/>
          </a:xfrm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r>
              <a:rPr lang="it-IT" sz="2400" b="1" dirty="0">
                <a:solidFill>
                  <a:srgbClr val="FF0000"/>
                </a:solidFill>
              </a:rPr>
              <a:t>Il gruppo primario </a:t>
            </a:r>
            <a:r>
              <a:rPr lang="it-IT" sz="2400" dirty="0" err="1">
                <a:solidFill>
                  <a:srgbClr val="7030A0"/>
                </a:solidFill>
              </a:rPr>
              <a:t>e’</a:t>
            </a:r>
            <a:r>
              <a:rPr lang="it-IT" sz="2400" dirty="0">
                <a:solidFill>
                  <a:srgbClr val="7030A0"/>
                </a:solidFill>
              </a:rPr>
              <a:t> formato da un piccolo numero di persone che interagiscono per un periodo lungo di tempo sulla base di rapporti intimi, faccia a faccia (famiglia, amici, pari)</a:t>
            </a:r>
          </a:p>
          <a:p>
            <a:endParaRPr lang="it-IT" sz="2400" dirty="0">
              <a:solidFill>
                <a:srgbClr val="7030A0"/>
              </a:solidFill>
            </a:endParaRPr>
          </a:p>
          <a:p>
            <a:r>
              <a:rPr lang="it-IT" sz="2400" b="1" dirty="0">
                <a:solidFill>
                  <a:srgbClr val="FF0000"/>
                </a:solidFill>
              </a:rPr>
              <a:t>Il gruppo secondario </a:t>
            </a:r>
            <a:r>
              <a:rPr lang="it-IT" sz="2400" dirty="0" err="1">
                <a:solidFill>
                  <a:srgbClr val="7030A0"/>
                </a:solidFill>
              </a:rPr>
              <a:t>e’</a:t>
            </a:r>
            <a:r>
              <a:rPr lang="it-IT" sz="2400" dirty="0">
                <a:solidFill>
                  <a:srgbClr val="7030A0"/>
                </a:solidFill>
              </a:rPr>
              <a:t> costituito da un numero di persone che interagiscono su basi temporanee, anonime e impersonali (organizzazioni formali, partiti politici, burocrazie statali)</a:t>
            </a:r>
          </a:p>
          <a:p>
            <a:endParaRPr lang="it-IT" dirty="0">
              <a:solidFill>
                <a:srgbClr val="7030A0"/>
              </a:solidFill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137361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BBCD87A-F9BB-4F7A-9A8D-60EA9CF611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10800000" flipV="1">
            <a:off x="1712762" y="1154098"/>
            <a:ext cx="8825658" cy="798990"/>
          </a:xfrm>
          <a:solidFill>
            <a:srgbClr val="FFC000"/>
          </a:solidFill>
        </p:spPr>
        <p:txBody>
          <a:bodyPr/>
          <a:lstStyle/>
          <a:p>
            <a:pPr algn="ctr"/>
            <a:r>
              <a:rPr lang="it-IT" dirty="0">
                <a:solidFill>
                  <a:srgbClr val="FF0000"/>
                </a:solidFill>
              </a:rPr>
              <a:t>La società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5C9850F-D534-4ECF-88FC-E0EBE35A13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7968" y="2530136"/>
            <a:ext cx="10795247" cy="3488923"/>
          </a:xfrm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it-IT" b="1" dirty="0" err="1">
                <a:solidFill>
                  <a:srgbClr val="FF0000"/>
                </a:solidFill>
              </a:rPr>
              <a:t>IstituzionE</a:t>
            </a:r>
            <a:r>
              <a:rPr lang="it-IT" b="1" dirty="0">
                <a:solidFill>
                  <a:srgbClr val="FF0000"/>
                </a:solidFill>
              </a:rPr>
              <a:t>:</a:t>
            </a:r>
            <a:r>
              <a:rPr lang="it-IT" dirty="0">
                <a:solidFill>
                  <a:srgbClr val="7030A0"/>
                </a:solidFill>
              </a:rPr>
              <a:t> </a:t>
            </a:r>
            <a:r>
              <a:rPr lang="it-IT" dirty="0" err="1">
                <a:solidFill>
                  <a:srgbClr val="7030A0"/>
                </a:solidFill>
              </a:rPr>
              <a:t>e’</a:t>
            </a:r>
            <a:r>
              <a:rPr lang="it-IT" dirty="0">
                <a:solidFill>
                  <a:srgbClr val="7030A0"/>
                </a:solidFill>
              </a:rPr>
              <a:t> un insieme di valori, norme, status , ruoli e gruppi che si sviluppano attorno a un bisogno fondamentale della </a:t>
            </a:r>
            <a:r>
              <a:rPr lang="it-IT" dirty="0" err="1">
                <a:solidFill>
                  <a:srgbClr val="7030A0"/>
                </a:solidFill>
              </a:rPr>
              <a:t>societa’</a:t>
            </a:r>
            <a:r>
              <a:rPr lang="it-IT" dirty="0">
                <a:solidFill>
                  <a:srgbClr val="7030A0"/>
                </a:solidFill>
              </a:rPr>
              <a:t> (famiglia, scuola, religione, istituzioni politiche,…)</a:t>
            </a:r>
          </a:p>
          <a:p>
            <a:r>
              <a:rPr lang="it-IT" b="1" dirty="0">
                <a:solidFill>
                  <a:srgbClr val="FF0000"/>
                </a:solidFill>
              </a:rPr>
              <a:t>Caratteristiche delle istituzioni:</a:t>
            </a:r>
          </a:p>
          <a:p>
            <a:pPr marL="342900" indent="-342900">
              <a:buAutoNum type="arabicParenR"/>
            </a:pPr>
            <a:r>
              <a:rPr lang="it-IT" dirty="0">
                <a:solidFill>
                  <a:srgbClr val="7030A0"/>
                </a:solidFill>
              </a:rPr>
              <a:t>SONO INTRINSECAMENTE CONSERVATRICI</a:t>
            </a:r>
          </a:p>
          <a:p>
            <a:pPr marL="342900" indent="-342900">
              <a:buAutoNum type="arabicParenR"/>
            </a:pPr>
            <a:r>
              <a:rPr lang="it-IT" dirty="0">
                <a:solidFill>
                  <a:srgbClr val="7030A0"/>
                </a:solidFill>
              </a:rPr>
              <a:t>TENDONO A COLLEGARSI TRA DI LORO IN MODO STRETTO NELL’AMBITO DELLA STRUTTURA SOCIALE</a:t>
            </a:r>
          </a:p>
          <a:p>
            <a:pPr marL="342900" indent="-342900">
              <a:buAutoNum type="arabicParenR"/>
            </a:pPr>
            <a:r>
              <a:rPr lang="it-IT" dirty="0">
                <a:solidFill>
                  <a:srgbClr val="7030A0"/>
                </a:solidFill>
              </a:rPr>
              <a:t>QUANDO CAMBIANO, RARAMENTE LO FANNO IN UNA SITUAZIONE DI ISOLAMENTO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555350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BBCD87A-F9BB-4F7A-9A8D-60EA9CF611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10800000" flipV="1">
            <a:off x="1712762" y="1154098"/>
            <a:ext cx="8825658" cy="798990"/>
          </a:xfrm>
          <a:solidFill>
            <a:srgbClr val="FFC000"/>
          </a:solidFill>
        </p:spPr>
        <p:txBody>
          <a:bodyPr/>
          <a:lstStyle/>
          <a:p>
            <a:pPr algn="ctr"/>
            <a:r>
              <a:rPr lang="it-IT" dirty="0">
                <a:solidFill>
                  <a:srgbClr val="FF0000"/>
                </a:solidFill>
              </a:rPr>
              <a:t>La società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5C9850F-D534-4ECF-88FC-E0EBE35A13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7968" y="2530136"/>
            <a:ext cx="10795247" cy="3488923"/>
          </a:xfrm>
          <a:solidFill>
            <a:srgbClr val="0070C0"/>
          </a:solidFill>
        </p:spPr>
        <p:txBody>
          <a:bodyPr>
            <a:normAutofit fontScale="92500" lnSpcReduction="20000"/>
          </a:bodyPr>
          <a:lstStyle/>
          <a:p>
            <a:r>
              <a:rPr lang="it-IT" sz="2400" b="1" dirty="0">
                <a:solidFill>
                  <a:srgbClr val="FFFF00"/>
                </a:solidFill>
              </a:rPr>
              <a:t>Tipi di società</a:t>
            </a:r>
          </a:p>
          <a:p>
            <a:pPr marL="342900" indent="-342900">
              <a:buAutoNum type="arabicParenR"/>
            </a:pPr>
            <a:r>
              <a:rPr lang="it-IT" sz="2400" b="1" dirty="0">
                <a:solidFill>
                  <a:srgbClr val="FFFF00"/>
                </a:solidFill>
              </a:rPr>
              <a:t>Società di caccia e raccolta</a:t>
            </a:r>
          </a:p>
          <a:p>
            <a:pPr marL="342900" indent="-342900">
              <a:buAutoNum type="arabicParenR"/>
            </a:pPr>
            <a:r>
              <a:rPr lang="it-IT" sz="2400" b="1" dirty="0">
                <a:solidFill>
                  <a:srgbClr val="FFFF00"/>
                </a:solidFill>
              </a:rPr>
              <a:t>Società pastorali</a:t>
            </a:r>
          </a:p>
          <a:p>
            <a:pPr marL="342900" indent="-342900">
              <a:buAutoNum type="arabicParenR"/>
            </a:pPr>
            <a:r>
              <a:rPr lang="it-IT" sz="2400" b="1" dirty="0">
                <a:solidFill>
                  <a:srgbClr val="FFFF00"/>
                </a:solidFill>
              </a:rPr>
              <a:t>Società orticole</a:t>
            </a:r>
          </a:p>
          <a:p>
            <a:pPr marL="342900" indent="-342900">
              <a:buAutoNum type="arabicParenR"/>
            </a:pPr>
            <a:r>
              <a:rPr lang="it-IT" sz="2400" b="1" dirty="0">
                <a:solidFill>
                  <a:srgbClr val="FFFF00"/>
                </a:solidFill>
              </a:rPr>
              <a:t>Società agricole</a:t>
            </a:r>
          </a:p>
          <a:p>
            <a:pPr marL="342900" indent="-342900">
              <a:buAutoNum type="arabicParenR"/>
            </a:pPr>
            <a:r>
              <a:rPr lang="it-IT" sz="2400" b="1" dirty="0">
                <a:solidFill>
                  <a:srgbClr val="FFFF00"/>
                </a:solidFill>
              </a:rPr>
              <a:t>Società industriali</a:t>
            </a:r>
          </a:p>
          <a:p>
            <a:endParaRPr lang="it-IT" sz="2400" b="1" dirty="0">
              <a:solidFill>
                <a:srgbClr val="FFFF00"/>
              </a:solidFill>
            </a:endParaRPr>
          </a:p>
          <a:p>
            <a:r>
              <a:rPr lang="it-IT" sz="2400" b="1" dirty="0">
                <a:solidFill>
                  <a:srgbClr val="FFC000"/>
                </a:solidFill>
              </a:rPr>
              <a:t>La struttura sociale diventa sempre più complessa a ogni livello successivo</a:t>
            </a:r>
          </a:p>
        </p:txBody>
      </p:sp>
    </p:spTree>
    <p:extLst>
      <p:ext uri="{BB962C8B-B14F-4D97-AF65-F5344CB8AC3E}">
        <p14:creationId xmlns:p14="http://schemas.microsoft.com/office/powerpoint/2010/main" val="21886468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BBCD87A-F9BB-4F7A-9A8D-60EA9CF611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10800000" flipV="1">
            <a:off x="1712762" y="1154098"/>
            <a:ext cx="8825658" cy="798990"/>
          </a:xfrm>
          <a:solidFill>
            <a:srgbClr val="FFC000"/>
          </a:solidFill>
        </p:spPr>
        <p:txBody>
          <a:bodyPr/>
          <a:lstStyle/>
          <a:p>
            <a:pPr algn="ctr"/>
            <a:r>
              <a:rPr lang="it-IT" sz="4000" dirty="0">
                <a:solidFill>
                  <a:srgbClr val="FF0000"/>
                </a:solidFill>
              </a:rPr>
              <a:t>La società di caccia e raccolta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5C9850F-D534-4ECF-88FC-E0EBE35A13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7968" y="2530136"/>
            <a:ext cx="10795247" cy="3488923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it-IT" b="1" dirty="0">
                <a:solidFill>
                  <a:srgbClr val="00B050"/>
                </a:solidFill>
              </a:rPr>
              <a:t>Numero ristretto di gruppi sparsi</a:t>
            </a:r>
          </a:p>
          <a:p>
            <a:r>
              <a:rPr lang="it-IT" b="1" dirty="0">
                <a:solidFill>
                  <a:srgbClr val="FF0000"/>
                </a:solidFill>
              </a:rPr>
              <a:t>Sono composte da piccoli gruppi primari</a:t>
            </a:r>
            <a:r>
              <a:rPr lang="it-IT" b="1" dirty="0">
                <a:solidFill>
                  <a:schemeClr val="tx1"/>
                </a:solidFill>
              </a:rPr>
              <a:t>				</a:t>
            </a:r>
            <a:r>
              <a:rPr lang="it-IT" b="1" dirty="0">
                <a:solidFill>
                  <a:srgbClr val="FF0000"/>
                </a:solidFill>
              </a:rPr>
              <a:t>rapporti di parentela</a:t>
            </a:r>
          </a:p>
          <a:p>
            <a:r>
              <a:rPr lang="it-IT" b="1" dirty="0">
                <a:solidFill>
                  <a:srgbClr val="002060"/>
                </a:solidFill>
              </a:rPr>
              <a:t>La famiglia è l’unica istituzione definita e svolge molte funzioni. </a:t>
            </a:r>
          </a:p>
          <a:p>
            <a:r>
              <a:rPr lang="it-IT" b="1" dirty="0">
                <a:solidFill>
                  <a:srgbClr val="00B0F0"/>
                </a:solidFill>
              </a:rPr>
              <a:t>Non ci sono istituzioni politiche.</a:t>
            </a:r>
          </a:p>
          <a:p>
            <a:r>
              <a:rPr lang="it-IT" b="1" dirty="0">
                <a:solidFill>
                  <a:schemeClr val="accent5">
                    <a:lumMod val="75000"/>
                  </a:schemeClr>
                </a:solidFill>
              </a:rPr>
              <a:t>Gli status sono sostanzialmente uguali. Essi, a esclusione dell’età, del sesso e della parentela sono rari.</a:t>
            </a:r>
          </a:p>
          <a:p>
            <a:r>
              <a:rPr lang="it-IT" b="1" dirty="0">
                <a:solidFill>
                  <a:srgbClr val="C00000"/>
                </a:solidFill>
              </a:rPr>
              <a:t>Non esistono ruoli specializzati. Condividono valori </a:t>
            </a:r>
            <a:r>
              <a:rPr lang="it-IT" b="1" dirty="0" err="1">
                <a:solidFill>
                  <a:srgbClr val="C00000"/>
                </a:solidFill>
              </a:rPr>
              <a:t>pressochè</a:t>
            </a:r>
            <a:r>
              <a:rPr lang="it-IT" b="1" dirty="0">
                <a:solidFill>
                  <a:srgbClr val="C00000"/>
                </a:solidFill>
              </a:rPr>
              <a:t> identici</a:t>
            </a:r>
            <a:r>
              <a:rPr lang="it-IT" b="1" dirty="0">
                <a:solidFill>
                  <a:schemeClr val="tx1"/>
                </a:solidFill>
              </a:rPr>
              <a:t>.</a:t>
            </a:r>
          </a:p>
          <a:p>
            <a:r>
              <a:rPr lang="it-IT" b="1" dirty="0">
                <a:solidFill>
                  <a:schemeClr val="accent6"/>
                </a:solidFill>
              </a:rPr>
              <a:t>La struttura sociale e la cultura sono molto semplici </a:t>
            </a:r>
          </a:p>
        </p:txBody>
      </p:sp>
      <p:sp>
        <p:nvSpPr>
          <p:cNvPr id="4" name="Freccia a destra 3">
            <a:extLst>
              <a:ext uri="{FF2B5EF4-FFF2-40B4-BE49-F238E27FC236}">
                <a16:creationId xmlns:a16="http://schemas.microsoft.com/office/drawing/2014/main" id="{03DC537F-7E15-42E6-8CA1-F1FF7368F693}"/>
              </a:ext>
            </a:extLst>
          </p:cNvPr>
          <p:cNvSpPr/>
          <p:nvPr/>
        </p:nvSpPr>
        <p:spPr>
          <a:xfrm>
            <a:off x="6096000" y="2929631"/>
            <a:ext cx="1467775" cy="3373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06940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BBCD87A-F9BB-4F7A-9A8D-60EA9CF611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10800000" flipV="1">
            <a:off x="1783784" y="838941"/>
            <a:ext cx="8825658" cy="798990"/>
          </a:xfrm>
          <a:solidFill>
            <a:srgbClr val="FFC000"/>
          </a:solidFill>
        </p:spPr>
        <p:txBody>
          <a:bodyPr/>
          <a:lstStyle/>
          <a:p>
            <a:pPr algn="ctr"/>
            <a:r>
              <a:rPr lang="it-IT" sz="4400" dirty="0">
                <a:solidFill>
                  <a:srgbClr val="FF0000"/>
                </a:solidFill>
              </a:rPr>
              <a:t>Le Società pastorali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5C9850F-D534-4ECF-88FC-E0EBE35A13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7968" y="1864312"/>
            <a:ext cx="10795247" cy="4154748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it-IT" sz="2800" b="1" dirty="0">
                <a:solidFill>
                  <a:srgbClr val="0070C0"/>
                </a:solidFill>
              </a:rPr>
              <a:t>Sono nomadi</a:t>
            </a:r>
          </a:p>
          <a:p>
            <a:r>
              <a:rPr lang="it-IT" sz="2800" b="1" dirty="0">
                <a:solidFill>
                  <a:srgbClr val="00B050"/>
                </a:solidFill>
              </a:rPr>
              <a:t>Le società aumentano di numero</a:t>
            </a:r>
          </a:p>
          <a:p>
            <a:r>
              <a:rPr lang="it-IT" sz="2400" b="1" dirty="0">
                <a:solidFill>
                  <a:srgbClr val="FF0000"/>
                </a:solidFill>
              </a:rPr>
              <a:t>Aumenta il surplus di bestiame e di cibo</a:t>
            </a:r>
            <a:r>
              <a:rPr lang="it-IT" sz="2800" b="1" dirty="0">
                <a:solidFill>
                  <a:srgbClr val="FF0000"/>
                </a:solidFill>
              </a:rPr>
              <a:t>					</a:t>
            </a:r>
            <a:r>
              <a:rPr lang="it-IT" sz="2400" b="1" dirty="0">
                <a:solidFill>
                  <a:srgbClr val="FF0000"/>
                </a:solidFill>
              </a:rPr>
              <a:t>ricchezza e potere</a:t>
            </a:r>
          </a:p>
          <a:p>
            <a:r>
              <a:rPr lang="it-IT" sz="2800" b="1" dirty="0">
                <a:solidFill>
                  <a:srgbClr val="7030A0"/>
                </a:solidFill>
              </a:rPr>
              <a:t>Iniziano a svilupparsi le istituzioni politiche ed economiche.</a:t>
            </a:r>
          </a:p>
          <a:p>
            <a:r>
              <a:rPr lang="it-IT" sz="2800" b="1" dirty="0"/>
              <a:t>La struttura sociale e la cultura si </a:t>
            </a:r>
            <a:r>
              <a:rPr lang="it-IT" sz="2800" b="1" dirty="0" err="1"/>
              <a:t>complessificano</a:t>
            </a:r>
            <a:r>
              <a:rPr lang="it-IT" sz="2800" b="1" dirty="0"/>
              <a:t> </a:t>
            </a:r>
          </a:p>
        </p:txBody>
      </p:sp>
      <p:sp>
        <p:nvSpPr>
          <p:cNvPr id="4" name="Freccia a destra 3">
            <a:extLst>
              <a:ext uri="{FF2B5EF4-FFF2-40B4-BE49-F238E27FC236}">
                <a16:creationId xmlns:a16="http://schemas.microsoft.com/office/drawing/2014/main" id="{D68BD841-6157-4A77-A4A2-90CF414F0BE1}"/>
              </a:ext>
            </a:extLst>
          </p:cNvPr>
          <p:cNvSpPr/>
          <p:nvPr/>
        </p:nvSpPr>
        <p:spPr>
          <a:xfrm>
            <a:off x="7173157" y="3142696"/>
            <a:ext cx="1677879" cy="15225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60882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iunioni ione">
  <a:themeElements>
    <a:clrScheme name="Riunioni ione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Riunioni ione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iunioni ione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340</TotalTime>
  <Words>955</Words>
  <Application>Microsoft Office PowerPoint</Application>
  <PresentationFormat>Widescreen</PresentationFormat>
  <Paragraphs>106</Paragraphs>
  <Slides>14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8" baseType="lpstr">
      <vt:lpstr>Arial</vt:lpstr>
      <vt:lpstr>Century Gothic</vt:lpstr>
      <vt:lpstr>Wingdings 3</vt:lpstr>
      <vt:lpstr>Riunioni ione</vt:lpstr>
      <vt:lpstr>La società</vt:lpstr>
      <vt:lpstr>La società</vt:lpstr>
      <vt:lpstr>La società</vt:lpstr>
      <vt:lpstr>La società</vt:lpstr>
      <vt:lpstr>La società</vt:lpstr>
      <vt:lpstr>La società</vt:lpstr>
      <vt:lpstr>La società</vt:lpstr>
      <vt:lpstr>La società di caccia e raccolta</vt:lpstr>
      <vt:lpstr>Le Società pastorali</vt:lpstr>
      <vt:lpstr>Le società orticole</vt:lpstr>
      <vt:lpstr>Le società agricole</vt:lpstr>
      <vt:lpstr>Le società industriali</vt:lpstr>
      <vt:lpstr>Le società industriali</vt:lpstr>
      <vt:lpstr>Confronto tra società pre-industriali e società industriali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società</dc:title>
  <dc:creator>SERRA ROSEMARY</dc:creator>
  <cp:lastModifiedBy>SERRA ROSEMARY</cp:lastModifiedBy>
  <cp:revision>13</cp:revision>
  <dcterms:created xsi:type="dcterms:W3CDTF">2020-08-18T11:16:16Z</dcterms:created>
  <dcterms:modified xsi:type="dcterms:W3CDTF">2021-10-12T10:51:48Z</dcterms:modified>
</cp:coreProperties>
</file>