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FF99"/>
    <a:srgbClr val="66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83364-4019-4248-A08C-867A2EB182A0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96210-FB5D-440E-980A-DCAA38543C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61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96210-FB5D-440E-980A-DCAA38543C4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196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225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90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365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772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355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60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253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631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46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13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69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15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03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60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8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3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50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12DA4E1-4CE5-4AB7-A3BC-8C8D2FF8ACD6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FB2B606-9028-498B-9DF9-9E2CFB85CE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11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2441359"/>
            <a:ext cx="11185864" cy="405709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In senso stretto, un </a:t>
            </a:r>
            <a:r>
              <a:rPr lang="it-IT" sz="2400" b="1" dirty="0">
                <a:solidFill>
                  <a:srgbClr val="FF0000"/>
                </a:solidFill>
              </a:rPr>
              <a:t>gruppo</a:t>
            </a:r>
            <a:r>
              <a:rPr lang="it-IT" sz="2400" dirty="0">
                <a:solidFill>
                  <a:schemeClr val="tx1"/>
                </a:solidFill>
              </a:rPr>
              <a:t> è un insieme di persone che interagiscono in modo ordinato sulla base di aspettative comuni riguardanti il comportamento reciproco. Come conseguenza dell’interazione, i componenti del gruppo condividono un </a:t>
            </a:r>
            <a:r>
              <a:rPr lang="it-IT" sz="2400" b="1" dirty="0">
                <a:solidFill>
                  <a:srgbClr val="FF0000"/>
                </a:solidFill>
              </a:rPr>
              <a:t>sentimento di appartenenza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Un </a:t>
            </a:r>
            <a:r>
              <a:rPr lang="it-IT" sz="2400" b="1" dirty="0">
                <a:solidFill>
                  <a:srgbClr val="FF0000"/>
                </a:solidFill>
              </a:rPr>
              <a:t>aggregato </a:t>
            </a:r>
            <a:r>
              <a:rPr lang="it-IT" sz="2400" dirty="0">
                <a:solidFill>
                  <a:schemeClr val="tx1"/>
                </a:solidFill>
              </a:rPr>
              <a:t>è inteso come un insieme di persone che casualmente si trovano nello stesso tempo nello stesso luogo (es. la folla di una strada).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</a:t>
            </a:r>
            <a:r>
              <a:rPr lang="it-IT" sz="2400" b="1" dirty="0">
                <a:solidFill>
                  <a:srgbClr val="FF0000"/>
                </a:solidFill>
              </a:rPr>
              <a:t>categoria </a:t>
            </a:r>
            <a:r>
              <a:rPr lang="it-IT" sz="2400" dirty="0">
                <a:solidFill>
                  <a:schemeClr val="tx1"/>
                </a:solidFill>
              </a:rPr>
              <a:t>è composta da un certo numero di persone che molto spesso non si sono mai incontrate, ma condividono alcune caratteristiche come razza, età o sesso.</a:t>
            </a:r>
          </a:p>
        </p:txBody>
      </p:sp>
    </p:spTree>
    <p:extLst>
      <p:ext uri="{BB962C8B-B14F-4D97-AF65-F5344CB8AC3E}">
        <p14:creationId xmlns:p14="http://schemas.microsoft.com/office/powerpoint/2010/main" val="1432105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2281561"/>
            <a:ext cx="11585359" cy="4456590"/>
          </a:xfrm>
          <a:solidFill>
            <a:srgbClr val="99FF99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Va apportata una modifica importante a questo tipo ideale. Essa consiste nell’importanza attribuita ai </a:t>
            </a:r>
            <a:r>
              <a:rPr lang="it-IT" sz="2400" b="1" dirty="0">
                <a:solidFill>
                  <a:srgbClr val="FF0000"/>
                </a:solidFill>
              </a:rPr>
              <a:t>rapporti informali primari</a:t>
            </a:r>
            <a:r>
              <a:rPr lang="it-IT" sz="2400" dirty="0">
                <a:solidFill>
                  <a:schemeClr val="tx1"/>
                </a:solidFill>
              </a:rPr>
              <a:t> che esistono in tutte le burocrazie.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ricerca svolta tra il 1927 e il 1932 presso la Hawthorne della </a:t>
            </a:r>
            <a:r>
              <a:rPr lang="it-IT" sz="2400" dirty="0" err="1">
                <a:solidFill>
                  <a:schemeClr val="tx1"/>
                </a:solidFill>
              </a:rPr>
              <a:t>Wester</a:t>
            </a:r>
            <a:r>
              <a:rPr lang="it-IT" sz="2400" dirty="0">
                <a:solidFill>
                  <a:schemeClr val="tx1"/>
                </a:solidFill>
              </a:rPr>
              <a:t> Electric Company di Chicago da </a:t>
            </a:r>
            <a:r>
              <a:rPr lang="it-IT" sz="2400" b="1" dirty="0">
                <a:solidFill>
                  <a:srgbClr val="FF0000"/>
                </a:solidFill>
              </a:rPr>
              <a:t>LLOYD WARNER</a:t>
            </a:r>
            <a:r>
              <a:rPr lang="it-IT" sz="2400" b="1" dirty="0">
                <a:solidFill>
                  <a:schemeClr val="tx1"/>
                </a:solidFill>
              </a:rPr>
              <a:t>, </a:t>
            </a:r>
            <a:r>
              <a:rPr lang="it-IT" sz="2400" b="1" dirty="0">
                <a:solidFill>
                  <a:srgbClr val="FF0000"/>
                </a:solidFill>
              </a:rPr>
              <a:t>ELTON MAYO </a:t>
            </a:r>
            <a:r>
              <a:rPr lang="it-IT" sz="2400" dirty="0">
                <a:solidFill>
                  <a:schemeClr val="tx1"/>
                </a:solidFill>
              </a:rPr>
              <a:t>e colleghi mise in evidenza l’esistenza e l’importanza dei circuiti informali sulla produttività lavorativa della fabbrica.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struttura formale della burocrazia genera rapporti e pratiche informali.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Il carattere e l’esistenza di un’organizzazione derivano dal processo di interazione sociale mediante il quale gli individui la creano e la ricreano continuamente.</a:t>
            </a:r>
          </a:p>
        </p:txBody>
      </p:sp>
    </p:spTree>
    <p:extLst>
      <p:ext uri="{BB962C8B-B14F-4D97-AF65-F5344CB8AC3E}">
        <p14:creationId xmlns:p14="http://schemas.microsoft.com/office/powerpoint/2010/main" val="3704287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FBCED8-F379-42CE-B3B3-AF55741C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Disfunzioni della burocrazia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67DDE-21E2-4341-B324-46AFE6A56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40" y="2450237"/>
            <a:ext cx="11398928" cy="3950563"/>
          </a:xfrm>
          <a:solidFill>
            <a:srgbClr val="FFCCFF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1) </a:t>
            </a:r>
            <a:r>
              <a:rPr lang="it-IT" b="1" dirty="0">
                <a:solidFill>
                  <a:srgbClr val="FF0000"/>
                </a:solidFill>
              </a:rPr>
              <a:t>Inefficienza occasionale </a:t>
            </a:r>
            <a:r>
              <a:rPr lang="it-IT" dirty="0">
                <a:solidFill>
                  <a:schemeClr val="tx1"/>
                </a:solidFill>
              </a:rPr>
              <a:t>			casi insoliti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</a:t>
            </a:r>
            <a:r>
              <a:rPr lang="it-IT" b="1" dirty="0">
                <a:solidFill>
                  <a:srgbClr val="FF0000"/>
                </a:solidFill>
              </a:rPr>
              <a:t>Incapacità coltivata </a:t>
            </a:r>
            <a:r>
              <a:rPr lang="it-IT" dirty="0">
                <a:solidFill>
                  <a:schemeClr val="tx1"/>
                </a:solidFill>
              </a:rPr>
              <a:t>(</a:t>
            </a:r>
            <a:r>
              <a:rPr lang="it-IT" b="1" dirty="0" err="1">
                <a:solidFill>
                  <a:srgbClr val="00B050"/>
                </a:solidFill>
              </a:rPr>
              <a:t>Thorstein</a:t>
            </a:r>
            <a:r>
              <a:rPr lang="it-IT" b="1" dirty="0">
                <a:solidFill>
                  <a:srgbClr val="00B050"/>
                </a:solidFill>
              </a:rPr>
              <a:t> VEBLEN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L’incapacità di trovare risposte nuove e creative a causa del precedente addestramento burocratico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2) Si tende a preservare l’esistenza dell’organizzazione anche qualora lo scopo originario sia stato raggiunto.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3) Disfunzioni all’interno del sistema formale delle comunicazioni all’interno delle burocrazie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4) La struttura burocratica è autoritaria. E’ una gerarchia di ineguali. Ciò genera ansia, tensioni e frustrazioni. 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5) Effetti prodotti sulla personalità del burocrate (</a:t>
            </a:r>
            <a:r>
              <a:rPr lang="it-IT" b="1" dirty="0">
                <a:solidFill>
                  <a:srgbClr val="00B050"/>
                </a:solidFill>
              </a:rPr>
              <a:t>Robert MERTON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Soffocamento della creatività e dell’immaginazione.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Attualmente, il pericolo più insidioso della burocratizzazione su larga scala è </a:t>
            </a:r>
            <a:r>
              <a:rPr lang="it-IT" b="1" dirty="0">
                <a:solidFill>
                  <a:srgbClr val="FF0000"/>
                </a:solidFill>
              </a:rPr>
              <a:t>la perdita della libertà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D84960A8-C687-4776-9717-4988C5249E80}"/>
              </a:ext>
            </a:extLst>
          </p:cNvPr>
          <p:cNvCxnSpPr/>
          <p:nvPr/>
        </p:nvCxnSpPr>
        <p:spPr>
          <a:xfrm>
            <a:off x="3409025" y="2592280"/>
            <a:ext cx="1136342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88D69B3-1566-4BF8-9606-E0D19E28405E}"/>
              </a:ext>
            </a:extLst>
          </p:cNvPr>
          <p:cNvCxnSpPr/>
          <p:nvPr/>
        </p:nvCxnSpPr>
        <p:spPr>
          <a:xfrm>
            <a:off x="3577701" y="3089429"/>
            <a:ext cx="0" cy="339571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81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2441359"/>
            <a:ext cx="11336784" cy="4225771"/>
          </a:xfrm>
          <a:solidFill>
            <a:srgbClr val="66FFFF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Due tipi di gruppi: </a:t>
            </a:r>
          </a:p>
          <a:p>
            <a:pPr>
              <a:buAutoNum type="arabicParenR"/>
            </a:pPr>
            <a:r>
              <a:rPr lang="it-IT" sz="2200" b="1" dirty="0">
                <a:solidFill>
                  <a:srgbClr val="FF0000"/>
                </a:solidFill>
              </a:rPr>
              <a:t>gruppo primario</a:t>
            </a:r>
          </a:p>
          <a:p>
            <a:pPr>
              <a:buFont typeface="Wingdings 3" charset="2"/>
              <a:buAutoNum type="arabicParenR"/>
            </a:pPr>
            <a:r>
              <a:rPr lang="it-IT" sz="2200" b="1" dirty="0">
                <a:solidFill>
                  <a:srgbClr val="FF0000"/>
                </a:solidFill>
              </a:rPr>
              <a:t>gruppo secondario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1) </a:t>
            </a:r>
            <a:r>
              <a:rPr lang="it-IT" sz="2200" b="1" dirty="0">
                <a:solidFill>
                  <a:srgbClr val="FF0000"/>
                </a:solidFill>
              </a:rPr>
              <a:t>Il gruppo primario</a:t>
            </a:r>
            <a:r>
              <a:rPr lang="it-IT" sz="2200" dirty="0">
                <a:solidFill>
                  <a:schemeClr val="tx1"/>
                </a:solidFill>
              </a:rPr>
              <a:t>: numero ristretto di individui che interagiscono in modo diretto, personale, intimo. Coinvolgimento emotivo e lunga durata nel tempo (</a:t>
            </a:r>
            <a:r>
              <a:rPr lang="it-IT" sz="2200" b="1" dirty="0">
                <a:solidFill>
                  <a:srgbClr val="7030A0"/>
                </a:solidFill>
              </a:rPr>
              <a:t>es. la famiglia, il gruppo dei pari, la banda</a:t>
            </a:r>
            <a:r>
              <a:rPr lang="it-IT" sz="22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2) </a:t>
            </a:r>
            <a:r>
              <a:rPr lang="it-IT" sz="2200" b="1" dirty="0">
                <a:solidFill>
                  <a:srgbClr val="FF0000"/>
                </a:solidFill>
              </a:rPr>
              <a:t>Il gruppo secondario </a:t>
            </a:r>
            <a:r>
              <a:rPr lang="it-IT" sz="2200" dirty="0">
                <a:solidFill>
                  <a:schemeClr val="tx1"/>
                </a:solidFill>
              </a:rPr>
              <a:t>(</a:t>
            </a:r>
            <a:r>
              <a:rPr lang="it-IT" sz="2200" b="1" dirty="0">
                <a:solidFill>
                  <a:srgbClr val="0070C0"/>
                </a:solidFill>
              </a:rPr>
              <a:t>es. partiti politici, grandi società commerciali, grandi fabbriche</a:t>
            </a:r>
            <a:r>
              <a:rPr lang="it-IT" sz="2200" dirty="0">
                <a:solidFill>
                  <a:schemeClr val="tx1"/>
                </a:solidFill>
              </a:rPr>
              <a:t>): numero ampio di persone con scarsi legami emotivi. Si uniscono per conseguire uno scopo specifico e pratico. I componenti si rivolgono agli altri in virtù di ruoli specifici.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Tutti i gruppi di grandi dimensioni sono gruppi secondari.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All’interno dei gruppi secondari esistono gruppi primari.</a:t>
            </a:r>
          </a:p>
          <a:p>
            <a:pPr marL="0" indent="0">
              <a:buNone/>
            </a:pP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2391458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2441359"/>
            <a:ext cx="11185864" cy="4057095"/>
          </a:xfrm>
          <a:solidFill>
            <a:srgbClr val="92D05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</a:t>
            </a:r>
            <a:r>
              <a:rPr lang="it-IT" b="1" dirty="0">
                <a:solidFill>
                  <a:srgbClr val="FF0000"/>
                </a:solidFill>
              </a:rPr>
              <a:t>piccoli gruppi </a:t>
            </a:r>
            <a:r>
              <a:rPr lang="it-IT" dirty="0">
                <a:solidFill>
                  <a:schemeClr val="tx1"/>
                </a:solidFill>
              </a:rPr>
              <a:t>sono costituiti da un numero ristretto di individui, tale che sia possibile avere rapporti da persona a persona.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Il piccolo gruppo può essere primario o secondario in relazione alla natura dei rapporti intercorrenti tra i suoi membri.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A) La dimensione</a:t>
            </a:r>
            <a:r>
              <a:rPr lang="it-IT" dirty="0">
                <a:solidFill>
                  <a:schemeClr val="tx1"/>
                </a:solidFill>
              </a:rPr>
              <a:t>: determina i tipi di interazione che dovranno aver luogo tra i membri.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Quanto più il gruppo è piccolo, tanto più intensa è l’interazione.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L’interazione diviene sempre più difficile man mano che il gruppo cresce di numero.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B) La leadership</a:t>
            </a:r>
            <a:r>
              <a:rPr lang="it-IT" dirty="0">
                <a:solidFill>
                  <a:schemeClr val="tx1"/>
                </a:solidFill>
              </a:rPr>
              <a:t>: Il leader è qualcuno che, in forza di certe caratteristiche personali, riesce a influenzare il comportamento degli altri.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Due tipi di leadership </a:t>
            </a:r>
            <a:r>
              <a:rPr lang="it-IT" dirty="0">
                <a:solidFill>
                  <a:schemeClr val="tx1"/>
                </a:solidFill>
              </a:rPr>
              <a:t>nei piccoli gruppi: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Di tipo strumentale: </a:t>
            </a:r>
            <a:r>
              <a:rPr lang="it-IT" dirty="0">
                <a:solidFill>
                  <a:schemeClr val="tx1"/>
                </a:solidFill>
              </a:rPr>
              <a:t>è necessaria per organizzare il gruppo in vista del perseguimento dei suoi scopi.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Di tipo espressivo: </a:t>
            </a:r>
            <a:r>
              <a:rPr lang="it-IT" dirty="0">
                <a:solidFill>
                  <a:schemeClr val="tx1"/>
                </a:solidFill>
              </a:rPr>
              <a:t>è necessaria per creare armonia e solidarietà tra i membri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87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39" y="2532888"/>
            <a:ext cx="11585359" cy="402771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Tre tipi fondamentali di stili di leadership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Autoritario</a:t>
            </a:r>
            <a:r>
              <a:rPr lang="it-IT" dirty="0">
                <a:solidFill>
                  <a:schemeClr val="tx1"/>
                </a:solidFill>
              </a:rPr>
              <a:t>: è il leader che dà solo ordini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Democratico</a:t>
            </a:r>
            <a:r>
              <a:rPr lang="it-IT" dirty="0">
                <a:solidFill>
                  <a:schemeClr val="tx1"/>
                </a:solidFill>
              </a:rPr>
              <a:t>: è il leader che cerca di trovare consenso alle sue iniziative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Laissez-faire</a:t>
            </a:r>
            <a:r>
              <a:rPr lang="it-IT" dirty="0">
                <a:solidFill>
                  <a:schemeClr val="tx1"/>
                </a:solidFill>
              </a:rPr>
              <a:t>: è il leader che si preoccupa poco di dirigere e organizzare il gruppo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C) Il processo decisionale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validità di un tipo di processo decisionale varia in relazione al tipo di problema che si deve affrontare e risolvere.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Pensiero di gruppo</a:t>
            </a:r>
            <a:r>
              <a:rPr lang="it-IT" dirty="0">
                <a:solidFill>
                  <a:schemeClr val="tx1"/>
                </a:solidFill>
              </a:rPr>
              <a:t>: processo decisionale in cui i membri ignorano le informazioni e le alternative che non combaciano con gli assunti iniziali del gruppo.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FF00"/>
                </a:solidFill>
              </a:rPr>
              <a:t>La maggior parte delle decisioni di gruppo su argomenti controversi comporta divergenze e antagonismi tra i partecipanti.</a:t>
            </a:r>
          </a:p>
        </p:txBody>
      </p:sp>
    </p:spTree>
    <p:extLst>
      <p:ext uri="{BB962C8B-B14F-4D97-AF65-F5344CB8AC3E}">
        <p14:creationId xmlns:p14="http://schemas.microsoft.com/office/powerpoint/2010/main" val="3243238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2441359"/>
            <a:ext cx="11185864" cy="4057095"/>
          </a:xfrm>
          <a:solidFill>
            <a:srgbClr val="FFCCFF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Stadi del processo decisionale: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1) raccolta dei dati;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2) valutazione delle informazioni;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3) raggiungimento di una decisione;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4) la decisione è stata presa; va ricreata l’armonia del gruppo.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D) La conformità al gruppo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Nel piccolo gruppo, la pressione a conformarsi alle aspettative sociali appare molto forte. Il gruppo esercita un potere molto forte nell’indurre i suoi membri al conformismo.</a:t>
            </a:r>
          </a:p>
        </p:txBody>
      </p:sp>
    </p:spTree>
    <p:extLst>
      <p:ext uri="{BB962C8B-B14F-4D97-AF65-F5344CB8AC3E}">
        <p14:creationId xmlns:p14="http://schemas.microsoft.com/office/powerpoint/2010/main" val="66669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068" y="2334827"/>
            <a:ext cx="11185864" cy="4429957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L’APPARTENENZA AL GRUPPO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Il gruppo ha dei confini. Tali confini distinguono i componenti di un gruppo dai non componenti. I confini possono essere definiti in modo chiaro e formale o possono non essere chiari.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I gruppi tendono a mantenere i loro confini sviluppando un forte senso di distinzione tra </a:t>
            </a:r>
            <a:r>
              <a:rPr lang="it-IT" sz="2400" b="1" dirty="0">
                <a:solidFill>
                  <a:srgbClr val="FF0000"/>
                </a:solidFill>
              </a:rPr>
              <a:t>noi</a:t>
            </a:r>
            <a:r>
              <a:rPr lang="it-IT" sz="2400" dirty="0">
                <a:solidFill>
                  <a:schemeClr val="tx1"/>
                </a:solidFill>
              </a:rPr>
              <a:t> e </a:t>
            </a:r>
            <a:r>
              <a:rPr lang="it-IT" sz="2400" b="1" dirty="0">
                <a:solidFill>
                  <a:srgbClr val="FF0000"/>
                </a:solidFill>
              </a:rPr>
              <a:t>loro</a:t>
            </a:r>
            <a:r>
              <a:rPr lang="it-IT" sz="2400" dirty="0">
                <a:solidFill>
                  <a:schemeClr val="tx1"/>
                </a:solidFill>
              </a:rPr>
              <a:t>, fra chi fa parte del gruppo e chi è fuori.</a:t>
            </a:r>
          </a:p>
          <a:p>
            <a:pPr marL="0" indent="0">
              <a:buNone/>
            </a:pPr>
            <a:r>
              <a:rPr lang="it-IT" sz="2400" b="1" dirty="0" err="1">
                <a:solidFill>
                  <a:srgbClr val="FF0000"/>
                </a:solidFill>
              </a:rPr>
              <a:t>Ingroup</a:t>
            </a:r>
            <a:r>
              <a:rPr lang="it-IT" sz="2400" dirty="0">
                <a:solidFill>
                  <a:schemeClr val="tx1"/>
                </a:solidFill>
              </a:rPr>
              <a:t>: il proprio gruppo di appartenenza</a:t>
            </a:r>
          </a:p>
          <a:p>
            <a:pPr marL="0" indent="0">
              <a:buNone/>
            </a:pPr>
            <a:r>
              <a:rPr lang="it-IT" sz="2400" b="1" dirty="0" err="1">
                <a:solidFill>
                  <a:srgbClr val="FF0000"/>
                </a:solidFill>
              </a:rPr>
              <a:t>Outgroup</a:t>
            </a:r>
            <a:r>
              <a:rPr lang="it-IT" sz="2400" dirty="0">
                <a:solidFill>
                  <a:schemeClr val="tx1"/>
                </a:solidFill>
              </a:rPr>
              <a:t>: il gruppo al quale gli altri individui appartengono.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Il conflitto tra i gruppi aumenta la coesione e la solidarietà tra i membri del gruppo</a:t>
            </a:r>
          </a:p>
        </p:txBody>
      </p:sp>
    </p:spTree>
    <p:extLst>
      <p:ext uri="{BB962C8B-B14F-4D97-AF65-F5344CB8AC3E}">
        <p14:creationId xmlns:p14="http://schemas.microsoft.com/office/powerpoint/2010/main" val="323097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2441359"/>
            <a:ext cx="11185864" cy="405709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Il gruppo di riferimento</a:t>
            </a:r>
            <a:r>
              <a:rPr lang="it-IT" dirty="0">
                <a:solidFill>
                  <a:schemeClr val="tx1"/>
                </a:solidFill>
              </a:rPr>
              <a:t>: è un gruppo al quale le persone fanno riferimento quando valutano se stesse e il loro comportamento.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A questo tipo di gruppo le persone possono sentire di appartenere anche se non ne sono membri.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L’autovalutazione di noi stessi è fortemente influenzata dal gruppo di riferimento.</a:t>
            </a:r>
          </a:p>
          <a:p>
            <a:pPr marL="0" indent="0" algn="ctr">
              <a:buNone/>
            </a:pPr>
            <a:r>
              <a:rPr lang="it-IT" b="1" u="sng" dirty="0">
                <a:solidFill>
                  <a:srgbClr val="FF0000"/>
                </a:solidFill>
              </a:rPr>
              <a:t>LE ORGANIZZAZIONI FORMALI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Le organizzazioni formali possono essere: 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1) volontarie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2) obbligatorie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3) di tipo utilitario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Le organizzazioni formali sono grandi gruppi intenzionalmente e razionalmente rivolti al conseguimento di specifici obiettivi.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Esse possiedono una struttura progettata per il coordinamento delle attività; comprendono numerosi status ufficiali.</a:t>
            </a:r>
          </a:p>
        </p:txBody>
      </p:sp>
    </p:spTree>
    <p:extLst>
      <p:ext uri="{BB962C8B-B14F-4D97-AF65-F5344CB8AC3E}">
        <p14:creationId xmlns:p14="http://schemas.microsoft.com/office/powerpoint/2010/main" val="3019307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2441359"/>
            <a:ext cx="11185864" cy="4057095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La burocrazia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E’ una struttura di autorità gerarchica che opera secondo regole e procedure precise.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In sociologia, il termine viene usato in senso neutrale.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burocrazia è stata analizzata da </a:t>
            </a:r>
            <a:r>
              <a:rPr lang="it-IT" b="1" dirty="0">
                <a:solidFill>
                  <a:srgbClr val="FF0000"/>
                </a:solidFill>
              </a:rPr>
              <a:t>Karl MARX </a:t>
            </a:r>
            <a:r>
              <a:rPr lang="it-IT" dirty="0">
                <a:solidFill>
                  <a:schemeClr val="tx1"/>
                </a:solidFill>
              </a:rPr>
              <a:t>e da </a:t>
            </a:r>
            <a:r>
              <a:rPr lang="it-IT" b="1" dirty="0">
                <a:solidFill>
                  <a:srgbClr val="FF0000"/>
                </a:solidFill>
              </a:rPr>
              <a:t>Max WEBER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L’ANALISI WEBERIANA DELLA BUROCRAZIA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Processo di razionalizzazione</a:t>
            </a:r>
            <a:r>
              <a:rPr lang="it-IT" dirty="0">
                <a:solidFill>
                  <a:schemeClr val="tx1"/>
                </a:solidFill>
              </a:rPr>
              <a:t>: modo in cui i metodi tradizionali, spontanei, basati sulla pratica vengono rimpiazzato da procedure astratte, precise e calcolate con esattezza.</a:t>
            </a:r>
          </a:p>
          <a:p>
            <a:pPr marL="0" indent="0" algn="ctr">
              <a:buNone/>
            </a:pPr>
            <a:r>
              <a:rPr lang="it-IT" dirty="0">
                <a:solidFill>
                  <a:schemeClr val="tx1"/>
                </a:solidFill>
              </a:rPr>
              <a:t>Risultato del processo di razionalizzazione</a:t>
            </a:r>
          </a:p>
          <a:p>
            <a:pPr marL="0" indent="0" algn="ctr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chemeClr val="tx1"/>
                </a:solidFill>
              </a:rPr>
              <a:t>Marcato aumento di efficienza</a:t>
            </a:r>
          </a:p>
        </p:txBody>
      </p:sp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29D5EAD0-0BF4-4A87-9EE3-23CA6396AA8F}"/>
              </a:ext>
            </a:extLst>
          </p:cNvPr>
          <p:cNvCxnSpPr/>
          <p:nvPr/>
        </p:nvCxnSpPr>
        <p:spPr>
          <a:xfrm>
            <a:off x="6096000" y="5459767"/>
            <a:ext cx="0" cy="5326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659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314B78B-BBED-494E-96EE-8DDB68C4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gruppi sociali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76631D-A31F-4882-B7D6-BE0CE59A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373" y="1828800"/>
            <a:ext cx="11567603" cy="4785063"/>
          </a:xfrm>
          <a:solidFill>
            <a:srgbClr val="66FFFF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Weber analizzò la burocrazia impiegando quello che definiva un </a:t>
            </a:r>
            <a:r>
              <a:rPr lang="it-IT" b="1" dirty="0">
                <a:solidFill>
                  <a:srgbClr val="FF0000"/>
                </a:solidFill>
              </a:rPr>
              <a:t>TIPO IDEALE.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 tipo ideale è una descrizione astratta costruita dal sociologo basandosi sull’osservazione di numerosi casi reali, allo scopo di identificare le loro caratteristiche essenziali.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Caratteristiche essenziali della formazione burocratica</a:t>
            </a:r>
          </a:p>
          <a:p>
            <a:pPr algn="just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Netta divisione del lavoro tra i diversi uffici</a:t>
            </a:r>
            <a:r>
              <a:rPr lang="it-IT" dirty="0">
                <a:solidFill>
                  <a:schemeClr val="tx1"/>
                </a:solidFill>
              </a:rPr>
              <a:t>. Ogni membro svolge un’attività specializzata e si concentra su un compito specifico.</a:t>
            </a:r>
          </a:p>
          <a:p>
            <a:pPr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All’interno dell’organizzazione esiste una </a:t>
            </a:r>
            <a:r>
              <a:rPr lang="it-IT" b="1" dirty="0">
                <a:solidFill>
                  <a:srgbClr val="FF0000"/>
                </a:solidFill>
              </a:rPr>
              <a:t>gerarchia di autorità </a:t>
            </a:r>
            <a:r>
              <a:rPr lang="it-IT" dirty="0">
                <a:solidFill>
                  <a:schemeClr val="tx1"/>
                </a:solidFill>
              </a:rPr>
              <a:t>che ha una forma piramidale. L’ampiezza dell’autorità è definita con precisione.</a:t>
            </a:r>
          </a:p>
          <a:p>
            <a:pPr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funzionamento quotidiano della burocrazia è disciplinato da un </a:t>
            </a:r>
            <a:r>
              <a:rPr lang="it-IT" b="1" dirty="0">
                <a:solidFill>
                  <a:srgbClr val="FF0000"/>
                </a:solidFill>
              </a:rPr>
              <a:t>sistema elaborato di norme e regole </a:t>
            </a:r>
            <a:r>
              <a:rPr lang="it-IT" dirty="0">
                <a:solidFill>
                  <a:schemeClr val="tx1"/>
                </a:solidFill>
              </a:rPr>
              <a:t>(per lo più scritte). Le decisioni si fondano su regole.</a:t>
            </a:r>
          </a:p>
          <a:p>
            <a:pPr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Gli ufficiali trattano le persone </a:t>
            </a:r>
            <a:r>
              <a:rPr lang="it-IT" b="1" dirty="0">
                <a:solidFill>
                  <a:srgbClr val="FF0000"/>
                </a:solidFill>
              </a:rPr>
              <a:t>non</a:t>
            </a:r>
            <a:r>
              <a:rPr lang="it-IT" dirty="0">
                <a:solidFill>
                  <a:schemeClr val="tx1"/>
                </a:solidFill>
              </a:rPr>
              <a:t> come individui, ma come «</a:t>
            </a:r>
            <a:r>
              <a:rPr lang="it-IT" b="1" dirty="0">
                <a:solidFill>
                  <a:srgbClr val="FF0000"/>
                </a:solidFill>
              </a:rPr>
              <a:t>casi</a:t>
            </a:r>
            <a:r>
              <a:rPr lang="it-IT" dirty="0">
                <a:solidFill>
                  <a:schemeClr val="tx1"/>
                </a:solidFill>
              </a:rPr>
              <a:t>». Contatti impersonali con il pubblico e atteggiamento distaccato verso gli altri membri dell’organizzazione.</a:t>
            </a:r>
          </a:p>
          <a:p>
            <a:pPr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 burocrazia comprende un </a:t>
            </a:r>
            <a:r>
              <a:rPr lang="it-IT" b="1" dirty="0">
                <a:solidFill>
                  <a:srgbClr val="FF0000"/>
                </a:solidFill>
              </a:rPr>
              <a:t>corpo amministrativo specializzato </a:t>
            </a:r>
            <a:r>
              <a:rPr lang="it-IT" dirty="0">
                <a:solidFill>
                  <a:schemeClr val="tx1"/>
                </a:solidFill>
              </a:rPr>
              <a:t>la cui funzione è quella di far sì che l’organizzazione nel suo complesso si svolga in modo regolare e armonioso.</a:t>
            </a:r>
          </a:p>
          <a:p>
            <a:pPr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Di solito, gli impiegati conoscono in anticipo quale sarà la loro carriera nell’organizzazione.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carriera si basa sull’anzianità di servizio e sul merito.</a:t>
            </a:r>
          </a:p>
          <a:p>
            <a:pPr marL="0" indent="0" algn="just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546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87</TotalTime>
  <Words>1295</Words>
  <Application>Microsoft Office PowerPoint</Application>
  <PresentationFormat>Widescreen</PresentationFormat>
  <Paragraphs>97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Riunioni ione</vt:lpstr>
      <vt:lpstr>I gruppi sociali</vt:lpstr>
      <vt:lpstr>I gruppi sociali</vt:lpstr>
      <vt:lpstr>I gruppi sociali</vt:lpstr>
      <vt:lpstr>I gruppi sociali</vt:lpstr>
      <vt:lpstr>I gruppi sociali</vt:lpstr>
      <vt:lpstr>I gruppi sociali</vt:lpstr>
      <vt:lpstr>I gruppi sociali</vt:lpstr>
      <vt:lpstr>I gruppi sociali</vt:lpstr>
      <vt:lpstr>I gruppi sociali</vt:lpstr>
      <vt:lpstr>I gruppi sociali</vt:lpstr>
      <vt:lpstr>Disfunzioni della burocrazia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gruppi sociali</dc:title>
  <dc:creator>SERRA ROSEMARY</dc:creator>
  <cp:lastModifiedBy>SERRA ROSEMARY</cp:lastModifiedBy>
  <cp:revision>9</cp:revision>
  <dcterms:created xsi:type="dcterms:W3CDTF">2020-09-01T13:10:42Z</dcterms:created>
  <dcterms:modified xsi:type="dcterms:W3CDTF">2020-09-01T14:37:57Z</dcterms:modified>
</cp:coreProperties>
</file>