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00" r:id="rId1"/>
  </p:sldMasterIdLst>
  <p:notesMasterIdLst>
    <p:notesMasterId r:id="rId14"/>
  </p:notesMasterIdLst>
  <p:sldIdLst>
    <p:sldId id="309" r:id="rId2"/>
    <p:sldId id="283" r:id="rId3"/>
    <p:sldId id="262" r:id="rId4"/>
    <p:sldId id="266" r:id="rId5"/>
    <p:sldId id="265" r:id="rId6"/>
    <p:sldId id="263" r:id="rId7"/>
    <p:sldId id="284" r:id="rId8"/>
    <p:sldId id="311" r:id="rId9"/>
    <p:sldId id="313" r:id="rId10"/>
    <p:sldId id="314" r:id="rId11"/>
    <p:sldId id="315" r:id="rId12"/>
    <p:sldId id="31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4" autoAdjust="0"/>
    <p:restoredTop sz="94660" autoAdjust="0"/>
  </p:normalViewPr>
  <p:slideViewPr>
    <p:cSldViewPr snapToGrid="0">
      <p:cViewPr varScale="1">
        <p:scale>
          <a:sx n="69" d="100"/>
          <a:sy n="69" d="100"/>
        </p:scale>
        <p:origin x="372" y="4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9114"/>
    </p:cViewPr>
  </p:sorterViewPr>
  <p:notesViewPr>
    <p:cSldViewPr snapToGrid="0">
      <p:cViewPr varScale="1">
        <p:scale>
          <a:sx n="70" d="100"/>
          <a:sy n="70" d="100"/>
        </p:scale>
        <p:origin x="-2814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1F4548-AD11-4324-BDB9-BEF5DDC692BC}" type="datetimeFigureOut">
              <a:rPr lang="en-GB" smtClean="0"/>
              <a:pPr/>
              <a:t>22/10/2021</a:t>
            </a:fld>
            <a:endParaRPr lang="en-GB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8288BC-2180-45E7-A6BC-B28876BDECDD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107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F2DF-2132-49B8-964E-EBF9858BBC96}" type="datetimeFigureOut">
              <a:rPr lang="en-US" smtClean="0"/>
              <a:pPr/>
              <a:t>10/22/2021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156E-E8C0-4269-A116-6BB96B0156B0}" type="slidenum">
              <a:rPr lang="en-US" smtClean="0"/>
              <a:pPr/>
              <a:t>‹N›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4517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F2DF-2132-49B8-964E-EBF9858BBC96}" type="datetimeFigureOut">
              <a:rPr lang="en-US" smtClean="0"/>
              <a:pPr/>
              <a:t>10/22/2021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156E-E8C0-4269-A116-6BB96B0156B0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385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F2DF-2132-49B8-964E-EBF9858BBC96}" type="datetimeFigureOut">
              <a:rPr lang="en-US" smtClean="0"/>
              <a:pPr/>
              <a:t>10/22/2021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156E-E8C0-4269-A116-6BB96B0156B0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20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F2DF-2132-49B8-964E-EBF9858BBC96}" type="datetimeFigureOut">
              <a:rPr lang="en-US" smtClean="0"/>
              <a:pPr/>
              <a:t>10/22/2021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156E-E8C0-4269-A116-6BB96B0156B0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879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F2DF-2132-49B8-964E-EBF9858BBC96}" type="datetimeFigureOut">
              <a:rPr lang="en-US" smtClean="0"/>
              <a:pPr/>
              <a:t>10/22/2021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156E-E8C0-4269-A116-6BB96B0156B0}" type="slidenum">
              <a:rPr lang="en-US" smtClean="0"/>
              <a:pPr/>
              <a:t>‹N›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5417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F2DF-2132-49B8-964E-EBF9858BBC96}" type="datetimeFigureOut">
              <a:rPr lang="en-US" smtClean="0"/>
              <a:pPr/>
              <a:t>10/22/2021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156E-E8C0-4269-A116-6BB96B0156B0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393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F2DF-2132-49B8-964E-EBF9858BBC96}" type="datetimeFigureOut">
              <a:rPr lang="en-US" smtClean="0"/>
              <a:pPr/>
              <a:t>10/22/2021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156E-E8C0-4269-A116-6BB96B0156B0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082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F2DF-2132-49B8-964E-EBF9858BBC96}" type="datetimeFigureOut">
              <a:rPr lang="en-US" smtClean="0"/>
              <a:pPr/>
              <a:t>10/22/2021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156E-E8C0-4269-A116-6BB96B0156B0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610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F2DF-2132-49B8-964E-EBF9858BBC96}" type="datetimeFigureOut">
              <a:rPr lang="en-US" smtClean="0"/>
              <a:pPr/>
              <a:t>10/22/2021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156E-E8C0-4269-A116-6BB96B0156B0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704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1512F2DF-2132-49B8-964E-EBF9858BBC96}" type="datetimeFigureOut">
              <a:rPr lang="en-US" smtClean="0"/>
              <a:pPr/>
              <a:t>10/22/2021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2A6156E-E8C0-4269-A116-6BB96B0156B0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811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 cstate="print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F2DF-2132-49B8-964E-EBF9858BBC96}" type="datetimeFigureOut">
              <a:rPr lang="en-US" smtClean="0"/>
              <a:pPr/>
              <a:t>10/22/2021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156E-E8C0-4269-A116-6BB96B0156B0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571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512F2DF-2132-49B8-964E-EBF9858BBC96}" type="datetimeFigureOut">
              <a:rPr lang="en-US" smtClean="0"/>
              <a:pPr/>
              <a:t>10/22/2021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2A6156E-E8C0-4269-A116-6BB96B0156B0}" type="slidenum">
              <a:rPr lang="en-US" smtClean="0"/>
              <a:pPr/>
              <a:t>‹N›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4981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1" r:id="rId1"/>
    <p:sldLayoutId id="2147484202" r:id="rId2"/>
    <p:sldLayoutId id="2147484203" r:id="rId3"/>
    <p:sldLayoutId id="2147484204" r:id="rId4"/>
    <p:sldLayoutId id="2147484205" r:id="rId5"/>
    <p:sldLayoutId id="2147484206" r:id="rId6"/>
    <p:sldLayoutId id="2147484207" r:id="rId7"/>
    <p:sldLayoutId id="2147484208" r:id="rId8"/>
    <p:sldLayoutId id="2147484209" r:id="rId9"/>
    <p:sldLayoutId id="2147484210" r:id="rId10"/>
    <p:sldLayoutId id="214748421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5.png"/><Relationship Id="rId4" Type="http://schemas.openxmlformats.org/officeDocument/2006/relationships/image" Target="../media/image14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6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image" Target="../media/image2.png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6.wmf"/><Relationship Id="rId4" Type="http://schemas.openxmlformats.org/officeDocument/2006/relationships/oleObject" Target="../embeddings/oleObject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4933950" y="1275695"/>
            <a:ext cx="6096000" cy="30162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Laboratorio</a:t>
            </a:r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 </a:t>
            </a:r>
            <a:r>
              <a:rPr lang="en-GB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chimica</a:t>
            </a:r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bioorganica</a:t>
            </a:r>
            <a:endParaRPr lang="en-GB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GB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GB" dirty="0" smtClean="0"/>
              <a:t> </a:t>
            </a:r>
            <a:r>
              <a:rPr lang="en-GB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Misure</a:t>
            </a:r>
            <a:r>
              <a:rPr lang="en-GB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 binding e di </a:t>
            </a:r>
            <a:r>
              <a:rPr lang="en-GB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inibizione</a:t>
            </a:r>
            <a:endParaRPr lang="en-GB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GB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GB" dirty="0"/>
          </a:p>
          <a:p>
            <a:pPr algn="ctr"/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Federico Berti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658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3" name="Picture 9" descr="Risultati immagini per tecan fluorescence plate read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502920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5" name="Picture 11" descr="Risultati immagini per 96 well plat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002" y="3622992"/>
            <a:ext cx="2811145" cy="2811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8654" y="88178"/>
            <a:ext cx="8063345" cy="3037437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05721" y="3060963"/>
            <a:ext cx="6354839" cy="2739476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94946" y="6186488"/>
            <a:ext cx="2447925" cy="24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501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50982" y="397164"/>
            <a:ext cx="3528291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solidFill>
                  <a:srgbClr val="FFFF00"/>
                </a:solidFill>
              </a:rPr>
              <a:t>Soluzioni madri degli inibitori M1-M6</a:t>
            </a:r>
          </a:p>
          <a:p>
            <a:r>
              <a:rPr lang="it-IT" sz="1200" dirty="0" smtClean="0">
                <a:solidFill>
                  <a:srgbClr val="FFFF00"/>
                </a:solidFill>
              </a:rPr>
              <a:t>La madre 1 ha una concentrazione teorica di ciascun inibitore pari a 80 x la massima concentrazione che si vuole avere nel saggio. Volendo che questa sia pari a 500 </a:t>
            </a:r>
            <a:r>
              <a:rPr lang="it-IT" sz="1200" dirty="0" err="1" smtClean="0">
                <a:solidFill>
                  <a:srgbClr val="FFFF00"/>
                </a:solidFill>
                <a:latin typeface="Symbol" panose="05050102010706020507" pitchFamily="18" charset="2"/>
              </a:rPr>
              <a:t>m</a:t>
            </a:r>
            <a:r>
              <a:rPr lang="it-IT" sz="1200" dirty="0" err="1" smtClean="0">
                <a:solidFill>
                  <a:srgbClr val="FFFF00"/>
                </a:solidFill>
              </a:rPr>
              <a:t>M</a:t>
            </a:r>
            <a:r>
              <a:rPr lang="it-IT" sz="1200" dirty="0" smtClean="0">
                <a:solidFill>
                  <a:srgbClr val="FFFF00"/>
                </a:solidFill>
              </a:rPr>
              <a:t>, la madre 1 dovrà essere 40 </a:t>
            </a:r>
            <a:r>
              <a:rPr lang="it-IT" sz="1200" dirty="0" err="1" smtClean="0">
                <a:solidFill>
                  <a:srgbClr val="FFFF00"/>
                </a:solidFill>
              </a:rPr>
              <a:t>mM</a:t>
            </a:r>
            <a:r>
              <a:rPr lang="it-IT" sz="1200" dirty="0" smtClean="0">
                <a:solidFill>
                  <a:srgbClr val="FFFF00"/>
                </a:solidFill>
              </a:rPr>
              <a:t>. Nell’ipotesi che i grezzi di reazione dopo l’evaporazione del solvente contengano 100 </a:t>
            </a:r>
            <a:r>
              <a:rPr lang="it-IT" sz="1200" dirty="0" err="1" smtClean="0">
                <a:solidFill>
                  <a:srgbClr val="FFFF00"/>
                </a:solidFill>
                <a:latin typeface="Symbol" panose="05050102010706020507" pitchFamily="18" charset="2"/>
              </a:rPr>
              <a:t>m</a:t>
            </a:r>
            <a:r>
              <a:rPr lang="it-IT" sz="1200" dirty="0" err="1" smtClean="0">
                <a:solidFill>
                  <a:srgbClr val="FFFF00"/>
                </a:solidFill>
              </a:rPr>
              <a:t>mol</a:t>
            </a:r>
            <a:r>
              <a:rPr lang="it-IT" sz="1200" dirty="0" smtClean="0">
                <a:solidFill>
                  <a:srgbClr val="FFFF00"/>
                </a:solidFill>
              </a:rPr>
              <a:t> di ciascun inibitore, i residui andranno quindi sciolti in 2.5 </a:t>
            </a:r>
            <a:r>
              <a:rPr lang="it-IT" sz="1200" dirty="0" err="1" smtClean="0">
                <a:solidFill>
                  <a:srgbClr val="FFFF00"/>
                </a:solidFill>
              </a:rPr>
              <a:t>mL</a:t>
            </a:r>
            <a:r>
              <a:rPr lang="it-IT" sz="1200" dirty="0" smtClean="0">
                <a:solidFill>
                  <a:srgbClr val="FFFF00"/>
                </a:solidFill>
              </a:rPr>
              <a:t> di DMSO.</a:t>
            </a:r>
          </a:p>
          <a:p>
            <a:r>
              <a:rPr lang="it-IT" sz="1200" dirty="0" smtClean="0">
                <a:solidFill>
                  <a:srgbClr val="FFFF00"/>
                </a:solidFill>
              </a:rPr>
              <a:t>Dalla madre 1 potranno essere ottenute altre madri per successive diluizioni logaritmiche:</a:t>
            </a:r>
          </a:p>
          <a:p>
            <a:r>
              <a:rPr lang="it-IT" sz="1200" dirty="0" smtClean="0">
                <a:solidFill>
                  <a:srgbClr val="FFFF00"/>
                </a:solidFill>
              </a:rPr>
              <a:t>M1 → 500 </a:t>
            </a:r>
            <a:r>
              <a:rPr lang="it-IT" sz="1200" dirty="0" err="1" smtClean="0">
                <a:solidFill>
                  <a:srgbClr val="FFFF00"/>
                </a:solidFill>
                <a:latin typeface="Symbol" panose="05050102010706020507" pitchFamily="18" charset="2"/>
              </a:rPr>
              <a:t>m</a:t>
            </a:r>
            <a:r>
              <a:rPr lang="it-IT" sz="1200" dirty="0" err="1" smtClean="0">
                <a:solidFill>
                  <a:srgbClr val="FFFF00"/>
                </a:solidFill>
              </a:rPr>
              <a:t>M</a:t>
            </a:r>
            <a:endParaRPr lang="it-IT" sz="1200" dirty="0" smtClean="0">
              <a:solidFill>
                <a:srgbClr val="FFFF00"/>
              </a:solidFill>
            </a:endParaRPr>
          </a:p>
          <a:p>
            <a:r>
              <a:rPr lang="it-IT" sz="1200" dirty="0" smtClean="0">
                <a:solidFill>
                  <a:srgbClr val="FFFF00"/>
                </a:solidFill>
              </a:rPr>
              <a:t>M2 → 50   </a:t>
            </a:r>
            <a:r>
              <a:rPr lang="it-IT" sz="1200" dirty="0" err="1" smtClean="0">
                <a:solidFill>
                  <a:srgbClr val="FFFF00"/>
                </a:solidFill>
                <a:latin typeface="Symbol" panose="05050102010706020507" pitchFamily="18" charset="2"/>
              </a:rPr>
              <a:t>m</a:t>
            </a:r>
            <a:r>
              <a:rPr lang="it-IT" sz="1200" dirty="0" err="1" smtClean="0">
                <a:solidFill>
                  <a:srgbClr val="FFFF00"/>
                </a:solidFill>
              </a:rPr>
              <a:t>M</a:t>
            </a:r>
            <a:endParaRPr lang="it-IT" sz="1200" dirty="0" smtClean="0">
              <a:solidFill>
                <a:srgbClr val="FFFF00"/>
              </a:solidFill>
            </a:endParaRPr>
          </a:p>
          <a:p>
            <a:r>
              <a:rPr lang="it-IT" sz="1200" dirty="0" smtClean="0">
                <a:solidFill>
                  <a:srgbClr val="FFFF00"/>
                </a:solidFill>
              </a:rPr>
              <a:t>M3 → 5     </a:t>
            </a:r>
            <a:r>
              <a:rPr lang="it-IT" sz="1200" dirty="0" err="1" smtClean="0">
                <a:solidFill>
                  <a:srgbClr val="FFFF00"/>
                </a:solidFill>
                <a:latin typeface="Symbol" panose="05050102010706020507" pitchFamily="18" charset="2"/>
              </a:rPr>
              <a:t>m</a:t>
            </a:r>
            <a:r>
              <a:rPr lang="it-IT" sz="1200" dirty="0" err="1" smtClean="0">
                <a:solidFill>
                  <a:srgbClr val="FFFF00"/>
                </a:solidFill>
              </a:rPr>
              <a:t>M</a:t>
            </a:r>
            <a:endParaRPr lang="it-IT" sz="1200" dirty="0" smtClean="0">
              <a:solidFill>
                <a:srgbClr val="FFFF00"/>
              </a:solidFill>
            </a:endParaRPr>
          </a:p>
          <a:p>
            <a:r>
              <a:rPr lang="it-IT" sz="1200" dirty="0" smtClean="0">
                <a:solidFill>
                  <a:srgbClr val="FFFF00"/>
                </a:solidFill>
              </a:rPr>
              <a:t>M4 → 500 </a:t>
            </a:r>
            <a:r>
              <a:rPr lang="it-IT" sz="1200" dirty="0" err="1" smtClean="0">
                <a:solidFill>
                  <a:srgbClr val="FFFF00"/>
                </a:solidFill>
              </a:rPr>
              <a:t>nM</a:t>
            </a:r>
            <a:endParaRPr lang="it-IT" sz="1200" dirty="0" smtClean="0">
              <a:solidFill>
                <a:srgbClr val="FFFF00"/>
              </a:solidFill>
            </a:endParaRPr>
          </a:p>
          <a:p>
            <a:r>
              <a:rPr lang="it-IT" sz="1200" dirty="0" smtClean="0">
                <a:solidFill>
                  <a:srgbClr val="FFFF00"/>
                </a:solidFill>
              </a:rPr>
              <a:t>M5 → 50   </a:t>
            </a:r>
            <a:r>
              <a:rPr lang="it-IT" sz="1200" dirty="0" err="1" smtClean="0">
                <a:solidFill>
                  <a:srgbClr val="FFFF00"/>
                </a:solidFill>
              </a:rPr>
              <a:t>nM</a:t>
            </a:r>
            <a:endParaRPr lang="it-IT" sz="1200" dirty="0" smtClean="0">
              <a:solidFill>
                <a:srgbClr val="FFFF00"/>
              </a:solidFill>
            </a:endParaRPr>
          </a:p>
          <a:p>
            <a:r>
              <a:rPr lang="it-IT" sz="1200" dirty="0" smtClean="0">
                <a:solidFill>
                  <a:srgbClr val="FFFF00"/>
                </a:solidFill>
              </a:rPr>
              <a:t>M6</a:t>
            </a:r>
            <a:r>
              <a:rPr lang="it-IT" sz="1200" dirty="0">
                <a:solidFill>
                  <a:srgbClr val="FFFF00"/>
                </a:solidFill>
              </a:rPr>
              <a:t> </a:t>
            </a:r>
            <a:r>
              <a:rPr lang="it-IT" sz="1200" dirty="0" smtClean="0">
                <a:solidFill>
                  <a:srgbClr val="FFFF00"/>
                </a:solidFill>
              </a:rPr>
              <a:t>→ 5     </a:t>
            </a:r>
            <a:r>
              <a:rPr lang="it-IT" sz="1200" dirty="0" err="1" smtClean="0">
                <a:solidFill>
                  <a:srgbClr val="FFFF00"/>
                </a:solidFill>
              </a:rPr>
              <a:t>nM</a:t>
            </a:r>
            <a:endParaRPr lang="it-IT" sz="1200" dirty="0" smtClean="0">
              <a:solidFill>
                <a:srgbClr val="FFFF00"/>
              </a:solidFill>
            </a:endParaRPr>
          </a:p>
          <a:p>
            <a:endParaRPr lang="it-IT" sz="1200" dirty="0" smtClean="0">
              <a:solidFill>
                <a:srgbClr val="FFFF00"/>
              </a:solidFill>
            </a:endParaRPr>
          </a:p>
          <a:p>
            <a:r>
              <a:rPr lang="it-IT" sz="1200" b="1" dirty="0" smtClean="0">
                <a:solidFill>
                  <a:srgbClr val="FFFF00"/>
                </a:solidFill>
              </a:rPr>
              <a:t>Tampone K-P</a:t>
            </a:r>
          </a:p>
          <a:p>
            <a:r>
              <a:rPr lang="it-IT" sz="1200" dirty="0" smtClean="0">
                <a:solidFill>
                  <a:srgbClr val="FFFF00"/>
                </a:solidFill>
              </a:rPr>
              <a:t>E’ un tampone di potassio fosfato 67 </a:t>
            </a:r>
            <a:r>
              <a:rPr lang="it-IT" sz="1200" dirty="0" err="1" smtClean="0">
                <a:solidFill>
                  <a:srgbClr val="FFFF00"/>
                </a:solidFill>
              </a:rPr>
              <a:t>mM</a:t>
            </a:r>
            <a:r>
              <a:rPr lang="it-IT" sz="1200" dirty="0" smtClean="0">
                <a:solidFill>
                  <a:srgbClr val="FFFF00"/>
                </a:solidFill>
              </a:rPr>
              <a:t> a pH 6.8</a:t>
            </a:r>
          </a:p>
          <a:p>
            <a:endParaRPr lang="it-IT" sz="1200" dirty="0" smtClean="0">
              <a:solidFill>
                <a:srgbClr val="FFFF00"/>
              </a:solidFill>
            </a:endParaRPr>
          </a:p>
          <a:p>
            <a:r>
              <a:rPr lang="it-IT" sz="1200" b="1" dirty="0" smtClean="0">
                <a:solidFill>
                  <a:srgbClr val="FFFF00"/>
                </a:solidFill>
              </a:rPr>
              <a:t>Tampone K-P-DMSO</a:t>
            </a:r>
          </a:p>
          <a:p>
            <a:r>
              <a:rPr lang="it-IT" sz="1200" dirty="0" smtClean="0">
                <a:solidFill>
                  <a:srgbClr val="FFFF00"/>
                </a:solidFill>
              </a:rPr>
              <a:t>E’ il tampone K-P con il 5% di DMSO</a:t>
            </a:r>
          </a:p>
          <a:p>
            <a:endParaRPr lang="it-IT" sz="1200" dirty="0" smtClean="0">
              <a:solidFill>
                <a:srgbClr val="FFFF00"/>
              </a:solidFill>
            </a:endParaRPr>
          </a:p>
          <a:p>
            <a:r>
              <a:rPr lang="it-IT" sz="1200" b="1" dirty="0" smtClean="0">
                <a:solidFill>
                  <a:srgbClr val="FFFF00"/>
                </a:solidFill>
              </a:rPr>
              <a:t>Soluzione madre di tirosinasi E0</a:t>
            </a:r>
          </a:p>
          <a:p>
            <a:r>
              <a:rPr lang="it-IT" sz="1200" dirty="0" smtClean="0">
                <a:solidFill>
                  <a:srgbClr val="FFFF00"/>
                </a:solidFill>
              </a:rPr>
              <a:t>L’enzima è stato </a:t>
            </a:r>
            <a:r>
              <a:rPr lang="it-IT" sz="1200" dirty="0" err="1" smtClean="0">
                <a:solidFill>
                  <a:srgbClr val="FFFF00"/>
                </a:solidFill>
              </a:rPr>
              <a:t>aliquotato</a:t>
            </a:r>
            <a:r>
              <a:rPr lang="it-IT" sz="1200" dirty="0" smtClean="0">
                <a:solidFill>
                  <a:srgbClr val="FFFF00"/>
                </a:solidFill>
              </a:rPr>
              <a:t> in tampone K-P, e le aliquote di 100 </a:t>
            </a:r>
            <a:r>
              <a:rPr lang="it-IT" sz="1200" dirty="0" err="1" smtClean="0">
                <a:solidFill>
                  <a:srgbClr val="FFFF00"/>
                </a:solidFill>
              </a:rPr>
              <a:t>mL</a:t>
            </a:r>
            <a:r>
              <a:rPr lang="it-IT" sz="1200" dirty="0" smtClean="0">
                <a:solidFill>
                  <a:srgbClr val="FFFF00"/>
                </a:solidFill>
              </a:rPr>
              <a:t> sono conservate a -80°C. La soluzione E0 viene ottenuta aggiungendo 900 </a:t>
            </a:r>
            <a:r>
              <a:rPr lang="it-IT" sz="1200" dirty="0" err="1" smtClean="0">
                <a:solidFill>
                  <a:srgbClr val="FFFF00"/>
                </a:solidFill>
                <a:latin typeface="Symbol" panose="05050102010706020507" pitchFamily="18" charset="2"/>
              </a:rPr>
              <a:t>m</a:t>
            </a:r>
            <a:r>
              <a:rPr lang="it-IT" sz="1200" dirty="0" err="1" smtClean="0">
                <a:solidFill>
                  <a:srgbClr val="FFFF00"/>
                </a:solidFill>
              </a:rPr>
              <a:t>L</a:t>
            </a:r>
            <a:r>
              <a:rPr lang="it-IT" sz="1200" dirty="0" smtClean="0">
                <a:solidFill>
                  <a:srgbClr val="FFFF00"/>
                </a:solidFill>
              </a:rPr>
              <a:t> di tampone K-P ad un’aliquota scongelata. La soluzione viene mantenuta in ghiaccio.</a:t>
            </a:r>
          </a:p>
          <a:p>
            <a:endParaRPr lang="it-IT" sz="1200" dirty="0" smtClean="0">
              <a:solidFill>
                <a:srgbClr val="FFFF00"/>
              </a:solidFill>
            </a:endParaRPr>
          </a:p>
          <a:p>
            <a:r>
              <a:rPr lang="it-IT" sz="1200" b="1" dirty="0" smtClean="0">
                <a:solidFill>
                  <a:srgbClr val="FFFF00"/>
                </a:solidFill>
              </a:rPr>
              <a:t>Soluzione madre di tirosina T0</a:t>
            </a:r>
          </a:p>
          <a:p>
            <a:r>
              <a:rPr lang="it-IT" sz="1200" dirty="0" smtClean="0">
                <a:solidFill>
                  <a:srgbClr val="FFFF00"/>
                </a:solidFill>
              </a:rPr>
              <a:t>E’ una soluzione satura di tirosina in tampone K-P</a:t>
            </a:r>
          </a:p>
          <a:p>
            <a:r>
              <a:rPr lang="it-IT" sz="1200" dirty="0" smtClean="0">
                <a:solidFill>
                  <a:srgbClr val="FFFF00"/>
                </a:solidFill>
              </a:rPr>
              <a:t> </a:t>
            </a:r>
            <a:endParaRPr lang="it-IT" sz="1200" dirty="0">
              <a:solidFill>
                <a:srgbClr val="FFFF00"/>
              </a:solidFill>
            </a:endParaRPr>
          </a:p>
        </p:txBody>
      </p:sp>
      <p:grpSp>
        <p:nvGrpSpPr>
          <p:cNvPr id="201" name="Gruppo 200"/>
          <p:cNvGrpSpPr/>
          <p:nvPr/>
        </p:nvGrpSpPr>
        <p:grpSpPr>
          <a:xfrm>
            <a:off x="4396510" y="79276"/>
            <a:ext cx="7527636" cy="4963779"/>
            <a:chOff x="4664364" y="-31561"/>
            <a:chExt cx="7527636" cy="4963779"/>
          </a:xfrm>
        </p:grpSpPr>
        <p:sp>
          <p:nvSpPr>
            <p:cNvPr id="200" name="Rettangolo 199"/>
            <p:cNvSpPr/>
            <p:nvPr/>
          </p:nvSpPr>
          <p:spPr>
            <a:xfrm>
              <a:off x="4664364" y="0"/>
              <a:ext cx="7527636" cy="4932218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grpSp>
          <p:nvGrpSpPr>
            <p:cNvPr id="197" name="Gruppo 196"/>
            <p:cNvGrpSpPr/>
            <p:nvPr/>
          </p:nvGrpSpPr>
          <p:grpSpPr>
            <a:xfrm>
              <a:off x="4793670" y="-31561"/>
              <a:ext cx="7398330" cy="4889891"/>
              <a:chOff x="4793670" y="-31561"/>
              <a:chExt cx="7398330" cy="4889891"/>
            </a:xfrm>
          </p:grpSpPr>
          <p:grpSp>
            <p:nvGrpSpPr>
              <p:cNvPr id="194" name="Gruppo 193"/>
              <p:cNvGrpSpPr/>
              <p:nvPr/>
            </p:nvGrpSpPr>
            <p:grpSpPr>
              <a:xfrm>
                <a:off x="4793670" y="272471"/>
                <a:ext cx="7093519" cy="4585859"/>
                <a:chOff x="4498107" y="1251526"/>
                <a:chExt cx="7093519" cy="4585859"/>
              </a:xfrm>
            </p:grpSpPr>
            <p:grpSp>
              <p:nvGrpSpPr>
                <p:cNvPr id="99" name="Gruppo 98"/>
                <p:cNvGrpSpPr/>
                <p:nvPr/>
              </p:nvGrpSpPr>
              <p:grpSpPr>
                <a:xfrm>
                  <a:off x="6862612" y="1251526"/>
                  <a:ext cx="2364509" cy="4581240"/>
                  <a:chOff x="5657271" y="1685636"/>
                  <a:chExt cx="2364509" cy="4581240"/>
                </a:xfrm>
              </p:grpSpPr>
              <p:grpSp>
                <p:nvGrpSpPr>
                  <p:cNvPr id="29" name="Gruppo 28"/>
                  <p:cNvGrpSpPr/>
                  <p:nvPr/>
                </p:nvGrpSpPr>
                <p:grpSpPr>
                  <a:xfrm>
                    <a:off x="5657271" y="1685636"/>
                    <a:ext cx="1182256" cy="4581240"/>
                    <a:chOff x="5657271" y="1685636"/>
                    <a:chExt cx="1182256" cy="4581240"/>
                  </a:xfrm>
                </p:grpSpPr>
                <p:grpSp>
                  <p:nvGrpSpPr>
                    <p:cNvPr id="17" name="Gruppo 16"/>
                    <p:cNvGrpSpPr/>
                    <p:nvPr/>
                  </p:nvGrpSpPr>
                  <p:grpSpPr>
                    <a:xfrm>
                      <a:off x="5657271" y="1685636"/>
                      <a:ext cx="591129" cy="4581240"/>
                      <a:chOff x="5657271" y="1685636"/>
                      <a:chExt cx="591129" cy="4581240"/>
                    </a:xfrm>
                  </p:grpSpPr>
                  <p:grpSp>
                    <p:nvGrpSpPr>
                      <p:cNvPr id="11" name="Gruppo 10"/>
                      <p:cNvGrpSpPr/>
                      <p:nvPr/>
                    </p:nvGrpSpPr>
                    <p:grpSpPr>
                      <a:xfrm>
                        <a:off x="5657272" y="1685636"/>
                        <a:ext cx="591128" cy="2290620"/>
                        <a:chOff x="5657272" y="1685636"/>
                        <a:chExt cx="591128" cy="2290620"/>
                      </a:xfrm>
                    </p:grpSpPr>
                    <p:sp>
                      <p:nvSpPr>
                        <p:cNvPr id="3" name="Anello 2"/>
                        <p:cNvSpPr/>
                        <p:nvPr/>
                      </p:nvSpPr>
                      <p:spPr>
                        <a:xfrm>
                          <a:off x="5657272" y="2258291"/>
                          <a:ext cx="591127" cy="572655"/>
                        </a:xfrm>
                        <a:prstGeom prst="donut">
                          <a:avLst>
                            <a:gd name="adj" fmla="val 6395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it-IT">
                            <a:solidFill>
                              <a:schemeClr val="tx1"/>
                            </a:solidFill>
                          </a:endParaRPr>
                        </a:p>
                      </p:txBody>
                    </p:sp>
                    <p:sp>
                      <p:nvSpPr>
                        <p:cNvPr id="4" name="Anello 3"/>
                        <p:cNvSpPr/>
                        <p:nvPr/>
                      </p:nvSpPr>
                      <p:spPr>
                        <a:xfrm>
                          <a:off x="5657273" y="1685636"/>
                          <a:ext cx="591127" cy="572655"/>
                        </a:xfrm>
                        <a:prstGeom prst="donut">
                          <a:avLst>
                            <a:gd name="adj" fmla="val 6395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it-IT">
                            <a:solidFill>
                              <a:schemeClr val="tx1"/>
                            </a:solidFill>
                          </a:endParaRPr>
                        </a:p>
                      </p:txBody>
                    </p:sp>
                    <p:sp>
                      <p:nvSpPr>
                        <p:cNvPr id="5" name="Anello 4"/>
                        <p:cNvSpPr/>
                        <p:nvPr/>
                      </p:nvSpPr>
                      <p:spPr>
                        <a:xfrm>
                          <a:off x="5657272" y="3403601"/>
                          <a:ext cx="591127" cy="572655"/>
                        </a:xfrm>
                        <a:prstGeom prst="donut">
                          <a:avLst>
                            <a:gd name="adj" fmla="val 6395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it-IT">
                            <a:solidFill>
                              <a:schemeClr val="tx1"/>
                            </a:solidFill>
                          </a:endParaRPr>
                        </a:p>
                      </p:txBody>
                    </p:sp>
                    <p:sp>
                      <p:nvSpPr>
                        <p:cNvPr id="6" name="Anello 5"/>
                        <p:cNvSpPr/>
                        <p:nvPr/>
                      </p:nvSpPr>
                      <p:spPr>
                        <a:xfrm>
                          <a:off x="5657273" y="2830946"/>
                          <a:ext cx="591127" cy="572655"/>
                        </a:xfrm>
                        <a:prstGeom prst="donut">
                          <a:avLst>
                            <a:gd name="adj" fmla="val 6395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it-IT">
                            <a:solidFill>
                              <a:schemeClr val="tx1"/>
                            </a:solidFill>
                          </a:endParaRPr>
                        </a:p>
                      </p:txBody>
                    </p:sp>
                  </p:grpSp>
                  <p:grpSp>
                    <p:nvGrpSpPr>
                      <p:cNvPr id="12" name="Gruppo 11"/>
                      <p:cNvGrpSpPr/>
                      <p:nvPr/>
                    </p:nvGrpSpPr>
                    <p:grpSpPr>
                      <a:xfrm>
                        <a:off x="5657271" y="3976256"/>
                        <a:ext cx="591128" cy="2290620"/>
                        <a:chOff x="5657272" y="1685636"/>
                        <a:chExt cx="591128" cy="2290620"/>
                      </a:xfrm>
                    </p:grpSpPr>
                    <p:sp>
                      <p:nvSpPr>
                        <p:cNvPr id="13" name="Anello 12"/>
                        <p:cNvSpPr/>
                        <p:nvPr/>
                      </p:nvSpPr>
                      <p:spPr>
                        <a:xfrm>
                          <a:off x="5657272" y="2258291"/>
                          <a:ext cx="591127" cy="572655"/>
                        </a:xfrm>
                        <a:prstGeom prst="donut">
                          <a:avLst>
                            <a:gd name="adj" fmla="val 6395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it-IT">
                            <a:solidFill>
                              <a:schemeClr val="tx1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4" name="Anello 13"/>
                        <p:cNvSpPr/>
                        <p:nvPr/>
                      </p:nvSpPr>
                      <p:spPr>
                        <a:xfrm>
                          <a:off x="5657273" y="1685636"/>
                          <a:ext cx="591127" cy="572655"/>
                        </a:xfrm>
                        <a:prstGeom prst="donut">
                          <a:avLst>
                            <a:gd name="adj" fmla="val 6395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it-IT">
                            <a:solidFill>
                              <a:schemeClr val="tx1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5" name="Anello 14"/>
                        <p:cNvSpPr/>
                        <p:nvPr/>
                      </p:nvSpPr>
                      <p:spPr>
                        <a:xfrm>
                          <a:off x="5657272" y="3403601"/>
                          <a:ext cx="591127" cy="572655"/>
                        </a:xfrm>
                        <a:prstGeom prst="donut">
                          <a:avLst>
                            <a:gd name="adj" fmla="val 6395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it-IT">
                            <a:solidFill>
                              <a:schemeClr val="tx1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6" name="Anello 15"/>
                        <p:cNvSpPr/>
                        <p:nvPr/>
                      </p:nvSpPr>
                      <p:spPr>
                        <a:xfrm>
                          <a:off x="5657273" y="2830946"/>
                          <a:ext cx="591127" cy="572655"/>
                        </a:xfrm>
                        <a:prstGeom prst="donut">
                          <a:avLst>
                            <a:gd name="adj" fmla="val 6395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it-IT">
                            <a:solidFill>
                              <a:schemeClr val="tx1"/>
                            </a:solidFill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18" name="Gruppo 17"/>
                    <p:cNvGrpSpPr/>
                    <p:nvPr/>
                  </p:nvGrpSpPr>
                  <p:grpSpPr>
                    <a:xfrm>
                      <a:off x="6248398" y="1685636"/>
                      <a:ext cx="591129" cy="4581240"/>
                      <a:chOff x="5657271" y="1685636"/>
                      <a:chExt cx="591129" cy="4581240"/>
                    </a:xfrm>
                  </p:grpSpPr>
                  <p:grpSp>
                    <p:nvGrpSpPr>
                      <p:cNvPr id="19" name="Gruppo 18"/>
                      <p:cNvGrpSpPr/>
                      <p:nvPr/>
                    </p:nvGrpSpPr>
                    <p:grpSpPr>
                      <a:xfrm>
                        <a:off x="5657272" y="1685636"/>
                        <a:ext cx="591128" cy="2290620"/>
                        <a:chOff x="5657272" y="1685636"/>
                        <a:chExt cx="591128" cy="2290620"/>
                      </a:xfrm>
                    </p:grpSpPr>
                    <p:sp>
                      <p:nvSpPr>
                        <p:cNvPr id="25" name="Anello 24"/>
                        <p:cNvSpPr/>
                        <p:nvPr/>
                      </p:nvSpPr>
                      <p:spPr>
                        <a:xfrm>
                          <a:off x="5657272" y="2258291"/>
                          <a:ext cx="591127" cy="572655"/>
                        </a:xfrm>
                        <a:prstGeom prst="donut">
                          <a:avLst>
                            <a:gd name="adj" fmla="val 6395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it-IT">
                            <a:solidFill>
                              <a:schemeClr val="tx1"/>
                            </a:solidFill>
                          </a:endParaRPr>
                        </a:p>
                      </p:txBody>
                    </p:sp>
                    <p:sp>
                      <p:nvSpPr>
                        <p:cNvPr id="26" name="Anello 25"/>
                        <p:cNvSpPr/>
                        <p:nvPr/>
                      </p:nvSpPr>
                      <p:spPr>
                        <a:xfrm>
                          <a:off x="5657273" y="1685636"/>
                          <a:ext cx="591127" cy="572655"/>
                        </a:xfrm>
                        <a:prstGeom prst="donut">
                          <a:avLst>
                            <a:gd name="adj" fmla="val 6395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it-IT">
                            <a:solidFill>
                              <a:schemeClr val="tx1"/>
                            </a:solidFill>
                          </a:endParaRPr>
                        </a:p>
                      </p:txBody>
                    </p:sp>
                    <p:sp>
                      <p:nvSpPr>
                        <p:cNvPr id="27" name="Anello 26"/>
                        <p:cNvSpPr/>
                        <p:nvPr/>
                      </p:nvSpPr>
                      <p:spPr>
                        <a:xfrm>
                          <a:off x="5657272" y="3403601"/>
                          <a:ext cx="591127" cy="572655"/>
                        </a:xfrm>
                        <a:prstGeom prst="donut">
                          <a:avLst>
                            <a:gd name="adj" fmla="val 6395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it-IT">
                            <a:solidFill>
                              <a:schemeClr val="tx1"/>
                            </a:solidFill>
                          </a:endParaRPr>
                        </a:p>
                      </p:txBody>
                    </p:sp>
                    <p:sp>
                      <p:nvSpPr>
                        <p:cNvPr id="28" name="Anello 27"/>
                        <p:cNvSpPr/>
                        <p:nvPr/>
                      </p:nvSpPr>
                      <p:spPr>
                        <a:xfrm>
                          <a:off x="5657273" y="2830946"/>
                          <a:ext cx="591127" cy="572655"/>
                        </a:xfrm>
                        <a:prstGeom prst="donut">
                          <a:avLst>
                            <a:gd name="adj" fmla="val 6395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it-IT">
                            <a:solidFill>
                              <a:schemeClr val="tx1"/>
                            </a:solidFill>
                          </a:endParaRPr>
                        </a:p>
                      </p:txBody>
                    </p:sp>
                  </p:grpSp>
                  <p:grpSp>
                    <p:nvGrpSpPr>
                      <p:cNvPr id="20" name="Gruppo 19"/>
                      <p:cNvGrpSpPr/>
                      <p:nvPr/>
                    </p:nvGrpSpPr>
                    <p:grpSpPr>
                      <a:xfrm>
                        <a:off x="5657271" y="3976256"/>
                        <a:ext cx="591128" cy="2290620"/>
                        <a:chOff x="5657272" y="1685636"/>
                        <a:chExt cx="591128" cy="2290620"/>
                      </a:xfrm>
                    </p:grpSpPr>
                    <p:sp>
                      <p:nvSpPr>
                        <p:cNvPr id="21" name="Anello 20"/>
                        <p:cNvSpPr/>
                        <p:nvPr/>
                      </p:nvSpPr>
                      <p:spPr>
                        <a:xfrm>
                          <a:off x="5657272" y="2258291"/>
                          <a:ext cx="591127" cy="572655"/>
                        </a:xfrm>
                        <a:prstGeom prst="donut">
                          <a:avLst>
                            <a:gd name="adj" fmla="val 6395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it-IT">
                            <a:solidFill>
                              <a:schemeClr val="tx1"/>
                            </a:solidFill>
                          </a:endParaRPr>
                        </a:p>
                      </p:txBody>
                    </p:sp>
                    <p:sp>
                      <p:nvSpPr>
                        <p:cNvPr id="22" name="Anello 21"/>
                        <p:cNvSpPr/>
                        <p:nvPr/>
                      </p:nvSpPr>
                      <p:spPr>
                        <a:xfrm>
                          <a:off x="5657273" y="1685636"/>
                          <a:ext cx="591127" cy="572655"/>
                        </a:xfrm>
                        <a:prstGeom prst="donut">
                          <a:avLst>
                            <a:gd name="adj" fmla="val 6395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it-IT">
                            <a:solidFill>
                              <a:schemeClr val="tx1"/>
                            </a:solidFill>
                          </a:endParaRPr>
                        </a:p>
                      </p:txBody>
                    </p:sp>
                    <p:sp>
                      <p:nvSpPr>
                        <p:cNvPr id="23" name="Anello 22"/>
                        <p:cNvSpPr/>
                        <p:nvPr/>
                      </p:nvSpPr>
                      <p:spPr>
                        <a:xfrm>
                          <a:off x="5657272" y="3403601"/>
                          <a:ext cx="591127" cy="572655"/>
                        </a:xfrm>
                        <a:prstGeom prst="donut">
                          <a:avLst>
                            <a:gd name="adj" fmla="val 6395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it-IT">
                            <a:solidFill>
                              <a:schemeClr val="tx1"/>
                            </a:solidFill>
                          </a:endParaRPr>
                        </a:p>
                      </p:txBody>
                    </p:sp>
                    <p:sp>
                      <p:nvSpPr>
                        <p:cNvPr id="24" name="Anello 23"/>
                        <p:cNvSpPr/>
                        <p:nvPr/>
                      </p:nvSpPr>
                      <p:spPr>
                        <a:xfrm>
                          <a:off x="5657273" y="2830946"/>
                          <a:ext cx="591127" cy="572655"/>
                        </a:xfrm>
                        <a:prstGeom prst="donut">
                          <a:avLst>
                            <a:gd name="adj" fmla="val 6395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it-IT">
                            <a:solidFill>
                              <a:schemeClr val="tx1"/>
                            </a:solidFill>
                          </a:endParaRPr>
                        </a:p>
                      </p:txBody>
                    </p:sp>
                  </p:grpSp>
                </p:grpSp>
              </p:grpSp>
              <p:grpSp>
                <p:nvGrpSpPr>
                  <p:cNvPr id="30" name="Gruppo 29"/>
                  <p:cNvGrpSpPr/>
                  <p:nvPr/>
                </p:nvGrpSpPr>
                <p:grpSpPr>
                  <a:xfrm>
                    <a:off x="6839524" y="1685636"/>
                    <a:ext cx="1182256" cy="4581240"/>
                    <a:chOff x="5657271" y="1685636"/>
                    <a:chExt cx="1182256" cy="4581240"/>
                  </a:xfrm>
                </p:grpSpPr>
                <p:grpSp>
                  <p:nvGrpSpPr>
                    <p:cNvPr id="31" name="Gruppo 30"/>
                    <p:cNvGrpSpPr/>
                    <p:nvPr/>
                  </p:nvGrpSpPr>
                  <p:grpSpPr>
                    <a:xfrm>
                      <a:off x="5657271" y="1685636"/>
                      <a:ext cx="591129" cy="4581240"/>
                      <a:chOff x="5657271" y="1685636"/>
                      <a:chExt cx="591129" cy="4581240"/>
                    </a:xfrm>
                  </p:grpSpPr>
                  <p:grpSp>
                    <p:nvGrpSpPr>
                      <p:cNvPr id="43" name="Gruppo 42"/>
                      <p:cNvGrpSpPr/>
                      <p:nvPr/>
                    </p:nvGrpSpPr>
                    <p:grpSpPr>
                      <a:xfrm>
                        <a:off x="5657272" y="1685636"/>
                        <a:ext cx="591128" cy="2290620"/>
                        <a:chOff x="5657272" y="1685636"/>
                        <a:chExt cx="591128" cy="2290620"/>
                      </a:xfrm>
                    </p:grpSpPr>
                    <p:sp>
                      <p:nvSpPr>
                        <p:cNvPr id="49" name="Anello 48"/>
                        <p:cNvSpPr/>
                        <p:nvPr/>
                      </p:nvSpPr>
                      <p:spPr>
                        <a:xfrm>
                          <a:off x="5657272" y="2258291"/>
                          <a:ext cx="591127" cy="572655"/>
                        </a:xfrm>
                        <a:prstGeom prst="donut">
                          <a:avLst>
                            <a:gd name="adj" fmla="val 6395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it-IT">
                            <a:solidFill>
                              <a:schemeClr val="tx1"/>
                            </a:solidFill>
                          </a:endParaRPr>
                        </a:p>
                      </p:txBody>
                    </p:sp>
                    <p:sp>
                      <p:nvSpPr>
                        <p:cNvPr id="50" name="Anello 49"/>
                        <p:cNvSpPr/>
                        <p:nvPr/>
                      </p:nvSpPr>
                      <p:spPr>
                        <a:xfrm>
                          <a:off x="5657273" y="1685636"/>
                          <a:ext cx="591127" cy="572655"/>
                        </a:xfrm>
                        <a:prstGeom prst="donut">
                          <a:avLst>
                            <a:gd name="adj" fmla="val 6395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it-IT">
                            <a:solidFill>
                              <a:schemeClr val="tx1"/>
                            </a:solidFill>
                          </a:endParaRPr>
                        </a:p>
                      </p:txBody>
                    </p:sp>
                    <p:sp>
                      <p:nvSpPr>
                        <p:cNvPr id="51" name="Anello 50"/>
                        <p:cNvSpPr/>
                        <p:nvPr/>
                      </p:nvSpPr>
                      <p:spPr>
                        <a:xfrm>
                          <a:off x="5657272" y="3403601"/>
                          <a:ext cx="591127" cy="572655"/>
                        </a:xfrm>
                        <a:prstGeom prst="donut">
                          <a:avLst>
                            <a:gd name="adj" fmla="val 6395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it-IT">
                            <a:solidFill>
                              <a:schemeClr val="tx1"/>
                            </a:solidFill>
                          </a:endParaRPr>
                        </a:p>
                      </p:txBody>
                    </p:sp>
                    <p:sp>
                      <p:nvSpPr>
                        <p:cNvPr id="52" name="Anello 51"/>
                        <p:cNvSpPr/>
                        <p:nvPr/>
                      </p:nvSpPr>
                      <p:spPr>
                        <a:xfrm>
                          <a:off x="5657273" y="2830946"/>
                          <a:ext cx="591127" cy="572655"/>
                        </a:xfrm>
                        <a:prstGeom prst="donut">
                          <a:avLst>
                            <a:gd name="adj" fmla="val 6395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it-IT">
                            <a:solidFill>
                              <a:schemeClr val="tx1"/>
                            </a:solidFill>
                          </a:endParaRPr>
                        </a:p>
                      </p:txBody>
                    </p:sp>
                  </p:grpSp>
                  <p:grpSp>
                    <p:nvGrpSpPr>
                      <p:cNvPr id="44" name="Gruppo 43"/>
                      <p:cNvGrpSpPr/>
                      <p:nvPr/>
                    </p:nvGrpSpPr>
                    <p:grpSpPr>
                      <a:xfrm>
                        <a:off x="5657271" y="3976256"/>
                        <a:ext cx="591128" cy="2290620"/>
                        <a:chOff x="5657272" y="1685636"/>
                        <a:chExt cx="591128" cy="2290620"/>
                      </a:xfrm>
                    </p:grpSpPr>
                    <p:sp>
                      <p:nvSpPr>
                        <p:cNvPr id="45" name="Anello 44"/>
                        <p:cNvSpPr/>
                        <p:nvPr/>
                      </p:nvSpPr>
                      <p:spPr>
                        <a:xfrm>
                          <a:off x="5657272" y="2258291"/>
                          <a:ext cx="591127" cy="572655"/>
                        </a:xfrm>
                        <a:prstGeom prst="donut">
                          <a:avLst>
                            <a:gd name="adj" fmla="val 6395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it-IT">
                            <a:solidFill>
                              <a:schemeClr val="tx1"/>
                            </a:solidFill>
                          </a:endParaRPr>
                        </a:p>
                      </p:txBody>
                    </p:sp>
                    <p:sp>
                      <p:nvSpPr>
                        <p:cNvPr id="46" name="Anello 45"/>
                        <p:cNvSpPr/>
                        <p:nvPr/>
                      </p:nvSpPr>
                      <p:spPr>
                        <a:xfrm>
                          <a:off x="5657273" y="1685636"/>
                          <a:ext cx="591127" cy="572655"/>
                        </a:xfrm>
                        <a:prstGeom prst="donut">
                          <a:avLst>
                            <a:gd name="adj" fmla="val 6395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it-IT">
                            <a:solidFill>
                              <a:schemeClr val="tx1"/>
                            </a:solidFill>
                          </a:endParaRPr>
                        </a:p>
                      </p:txBody>
                    </p:sp>
                    <p:sp>
                      <p:nvSpPr>
                        <p:cNvPr id="47" name="Anello 46"/>
                        <p:cNvSpPr/>
                        <p:nvPr/>
                      </p:nvSpPr>
                      <p:spPr>
                        <a:xfrm>
                          <a:off x="5657272" y="3403601"/>
                          <a:ext cx="591127" cy="572655"/>
                        </a:xfrm>
                        <a:prstGeom prst="donut">
                          <a:avLst>
                            <a:gd name="adj" fmla="val 6395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it-IT">
                            <a:solidFill>
                              <a:schemeClr val="tx1"/>
                            </a:solidFill>
                          </a:endParaRPr>
                        </a:p>
                      </p:txBody>
                    </p:sp>
                    <p:sp>
                      <p:nvSpPr>
                        <p:cNvPr id="48" name="Anello 47"/>
                        <p:cNvSpPr/>
                        <p:nvPr/>
                      </p:nvSpPr>
                      <p:spPr>
                        <a:xfrm>
                          <a:off x="5657273" y="2830946"/>
                          <a:ext cx="591127" cy="572655"/>
                        </a:xfrm>
                        <a:prstGeom prst="donut">
                          <a:avLst>
                            <a:gd name="adj" fmla="val 6395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it-IT">
                            <a:solidFill>
                              <a:schemeClr val="tx1"/>
                            </a:solidFill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32" name="Gruppo 31"/>
                    <p:cNvGrpSpPr/>
                    <p:nvPr/>
                  </p:nvGrpSpPr>
                  <p:grpSpPr>
                    <a:xfrm>
                      <a:off x="6248398" y="1685636"/>
                      <a:ext cx="591129" cy="4581240"/>
                      <a:chOff x="5657271" y="1685636"/>
                      <a:chExt cx="591129" cy="4581240"/>
                    </a:xfrm>
                  </p:grpSpPr>
                  <p:grpSp>
                    <p:nvGrpSpPr>
                      <p:cNvPr id="33" name="Gruppo 32"/>
                      <p:cNvGrpSpPr/>
                      <p:nvPr/>
                    </p:nvGrpSpPr>
                    <p:grpSpPr>
                      <a:xfrm>
                        <a:off x="5657272" y="1685636"/>
                        <a:ext cx="591128" cy="2290620"/>
                        <a:chOff x="5657272" y="1685636"/>
                        <a:chExt cx="591128" cy="2290620"/>
                      </a:xfrm>
                    </p:grpSpPr>
                    <p:sp>
                      <p:nvSpPr>
                        <p:cNvPr id="39" name="Anello 38"/>
                        <p:cNvSpPr/>
                        <p:nvPr/>
                      </p:nvSpPr>
                      <p:spPr>
                        <a:xfrm>
                          <a:off x="5657272" y="2258291"/>
                          <a:ext cx="591127" cy="572655"/>
                        </a:xfrm>
                        <a:prstGeom prst="donut">
                          <a:avLst>
                            <a:gd name="adj" fmla="val 6395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it-IT">
                            <a:solidFill>
                              <a:schemeClr val="tx1"/>
                            </a:solidFill>
                          </a:endParaRPr>
                        </a:p>
                      </p:txBody>
                    </p:sp>
                    <p:sp>
                      <p:nvSpPr>
                        <p:cNvPr id="40" name="Anello 39"/>
                        <p:cNvSpPr/>
                        <p:nvPr/>
                      </p:nvSpPr>
                      <p:spPr>
                        <a:xfrm>
                          <a:off x="5657273" y="1685636"/>
                          <a:ext cx="591127" cy="572655"/>
                        </a:xfrm>
                        <a:prstGeom prst="donut">
                          <a:avLst>
                            <a:gd name="adj" fmla="val 6395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it-IT">
                            <a:solidFill>
                              <a:schemeClr val="tx1"/>
                            </a:solidFill>
                          </a:endParaRPr>
                        </a:p>
                      </p:txBody>
                    </p:sp>
                    <p:sp>
                      <p:nvSpPr>
                        <p:cNvPr id="41" name="Anello 40"/>
                        <p:cNvSpPr/>
                        <p:nvPr/>
                      </p:nvSpPr>
                      <p:spPr>
                        <a:xfrm>
                          <a:off x="5657272" y="3403601"/>
                          <a:ext cx="591127" cy="572655"/>
                        </a:xfrm>
                        <a:prstGeom prst="donut">
                          <a:avLst>
                            <a:gd name="adj" fmla="val 6395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it-IT">
                            <a:solidFill>
                              <a:schemeClr val="tx1"/>
                            </a:solidFill>
                          </a:endParaRPr>
                        </a:p>
                      </p:txBody>
                    </p:sp>
                    <p:sp>
                      <p:nvSpPr>
                        <p:cNvPr id="42" name="Anello 41"/>
                        <p:cNvSpPr/>
                        <p:nvPr/>
                      </p:nvSpPr>
                      <p:spPr>
                        <a:xfrm>
                          <a:off x="5657273" y="2830946"/>
                          <a:ext cx="591127" cy="572655"/>
                        </a:xfrm>
                        <a:prstGeom prst="donut">
                          <a:avLst>
                            <a:gd name="adj" fmla="val 6395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it-IT">
                            <a:solidFill>
                              <a:schemeClr val="tx1"/>
                            </a:solidFill>
                          </a:endParaRPr>
                        </a:p>
                      </p:txBody>
                    </p:sp>
                  </p:grpSp>
                  <p:grpSp>
                    <p:nvGrpSpPr>
                      <p:cNvPr id="34" name="Gruppo 33"/>
                      <p:cNvGrpSpPr/>
                      <p:nvPr/>
                    </p:nvGrpSpPr>
                    <p:grpSpPr>
                      <a:xfrm>
                        <a:off x="5657271" y="3976256"/>
                        <a:ext cx="591128" cy="2290620"/>
                        <a:chOff x="5657272" y="1685636"/>
                        <a:chExt cx="591128" cy="2290620"/>
                      </a:xfrm>
                    </p:grpSpPr>
                    <p:sp>
                      <p:nvSpPr>
                        <p:cNvPr id="35" name="Anello 34"/>
                        <p:cNvSpPr/>
                        <p:nvPr/>
                      </p:nvSpPr>
                      <p:spPr>
                        <a:xfrm>
                          <a:off x="5657272" y="2258291"/>
                          <a:ext cx="591127" cy="572655"/>
                        </a:xfrm>
                        <a:prstGeom prst="donut">
                          <a:avLst>
                            <a:gd name="adj" fmla="val 6395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it-IT">
                            <a:solidFill>
                              <a:schemeClr val="tx1"/>
                            </a:solidFill>
                          </a:endParaRPr>
                        </a:p>
                      </p:txBody>
                    </p:sp>
                    <p:sp>
                      <p:nvSpPr>
                        <p:cNvPr id="36" name="Anello 35"/>
                        <p:cNvSpPr/>
                        <p:nvPr/>
                      </p:nvSpPr>
                      <p:spPr>
                        <a:xfrm>
                          <a:off x="5657273" y="1685636"/>
                          <a:ext cx="591127" cy="572655"/>
                        </a:xfrm>
                        <a:prstGeom prst="donut">
                          <a:avLst>
                            <a:gd name="adj" fmla="val 6395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it-IT">
                            <a:solidFill>
                              <a:schemeClr val="tx1"/>
                            </a:solidFill>
                          </a:endParaRPr>
                        </a:p>
                      </p:txBody>
                    </p:sp>
                    <p:sp>
                      <p:nvSpPr>
                        <p:cNvPr id="37" name="Anello 36"/>
                        <p:cNvSpPr/>
                        <p:nvPr/>
                      </p:nvSpPr>
                      <p:spPr>
                        <a:xfrm>
                          <a:off x="5657272" y="3403601"/>
                          <a:ext cx="591127" cy="572655"/>
                        </a:xfrm>
                        <a:prstGeom prst="donut">
                          <a:avLst>
                            <a:gd name="adj" fmla="val 6395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it-IT">
                            <a:solidFill>
                              <a:schemeClr val="tx1"/>
                            </a:solidFill>
                          </a:endParaRPr>
                        </a:p>
                      </p:txBody>
                    </p:sp>
                    <p:sp>
                      <p:nvSpPr>
                        <p:cNvPr id="38" name="Anello 37"/>
                        <p:cNvSpPr/>
                        <p:nvPr/>
                      </p:nvSpPr>
                      <p:spPr>
                        <a:xfrm>
                          <a:off x="5657273" y="2830946"/>
                          <a:ext cx="591127" cy="572655"/>
                        </a:xfrm>
                        <a:prstGeom prst="donut">
                          <a:avLst>
                            <a:gd name="adj" fmla="val 6395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it-IT">
                            <a:solidFill>
                              <a:schemeClr val="tx1"/>
                            </a:solidFill>
                          </a:endParaRPr>
                        </a:p>
                      </p:txBody>
                    </p:sp>
                  </p:grpSp>
                </p:grpSp>
              </p:grpSp>
            </p:grpSp>
            <p:grpSp>
              <p:nvGrpSpPr>
                <p:cNvPr id="100" name="Gruppo 99"/>
                <p:cNvGrpSpPr/>
                <p:nvPr/>
              </p:nvGrpSpPr>
              <p:grpSpPr>
                <a:xfrm>
                  <a:off x="4498107" y="1256145"/>
                  <a:ext cx="2364509" cy="4581240"/>
                  <a:chOff x="5657271" y="1685636"/>
                  <a:chExt cx="2364509" cy="4581240"/>
                </a:xfrm>
              </p:grpSpPr>
              <p:grpSp>
                <p:nvGrpSpPr>
                  <p:cNvPr id="101" name="Gruppo 100"/>
                  <p:cNvGrpSpPr/>
                  <p:nvPr/>
                </p:nvGrpSpPr>
                <p:grpSpPr>
                  <a:xfrm>
                    <a:off x="5657271" y="1685636"/>
                    <a:ext cx="1182256" cy="4581240"/>
                    <a:chOff x="5657271" y="1685636"/>
                    <a:chExt cx="1182256" cy="4581240"/>
                  </a:xfrm>
                </p:grpSpPr>
                <p:grpSp>
                  <p:nvGrpSpPr>
                    <p:cNvPr id="125" name="Gruppo 124"/>
                    <p:cNvGrpSpPr/>
                    <p:nvPr/>
                  </p:nvGrpSpPr>
                  <p:grpSpPr>
                    <a:xfrm>
                      <a:off x="5657271" y="1685636"/>
                      <a:ext cx="591129" cy="4581240"/>
                      <a:chOff x="5657271" y="1685636"/>
                      <a:chExt cx="591129" cy="4581240"/>
                    </a:xfrm>
                  </p:grpSpPr>
                  <p:grpSp>
                    <p:nvGrpSpPr>
                      <p:cNvPr id="137" name="Gruppo 136"/>
                      <p:cNvGrpSpPr/>
                      <p:nvPr/>
                    </p:nvGrpSpPr>
                    <p:grpSpPr>
                      <a:xfrm>
                        <a:off x="5657272" y="1685636"/>
                        <a:ext cx="591128" cy="2290620"/>
                        <a:chOff x="5657272" y="1685636"/>
                        <a:chExt cx="591128" cy="2290620"/>
                      </a:xfrm>
                    </p:grpSpPr>
                    <p:sp>
                      <p:nvSpPr>
                        <p:cNvPr id="143" name="Anello 142"/>
                        <p:cNvSpPr/>
                        <p:nvPr/>
                      </p:nvSpPr>
                      <p:spPr>
                        <a:xfrm>
                          <a:off x="5657272" y="2258291"/>
                          <a:ext cx="591127" cy="572655"/>
                        </a:xfrm>
                        <a:prstGeom prst="donut">
                          <a:avLst>
                            <a:gd name="adj" fmla="val 6395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it-IT">
                            <a:solidFill>
                              <a:schemeClr val="tx1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44" name="Anello 143"/>
                        <p:cNvSpPr/>
                        <p:nvPr/>
                      </p:nvSpPr>
                      <p:spPr>
                        <a:xfrm>
                          <a:off x="5657273" y="1685636"/>
                          <a:ext cx="591127" cy="572655"/>
                        </a:xfrm>
                        <a:prstGeom prst="donut">
                          <a:avLst>
                            <a:gd name="adj" fmla="val 6395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it-IT">
                            <a:solidFill>
                              <a:schemeClr val="tx1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45" name="Anello 144"/>
                        <p:cNvSpPr/>
                        <p:nvPr/>
                      </p:nvSpPr>
                      <p:spPr>
                        <a:xfrm>
                          <a:off x="5657272" y="3403601"/>
                          <a:ext cx="591127" cy="572655"/>
                        </a:xfrm>
                        <a:prstGeom prst="donut">
                          <a:avLst>
                            <a:gd name="adj" fmla="val 6395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it-IT">
                            <a:solidFill>
                              <a:schemeClr val="tx1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46" name="Anello 145"/>
                        <p:cNvSpPr/>
                        <p:nvPr/>
                      </p:nvSpPr>
                      <p:spPr>
                        <a:xfrm>
                          <a:off x="5657273" y="2830946"/>
                          <a:ext cx="591127" cy="572655"/>
                        </a:xfrm>
                        <a:prstGeom prst="donut">
                          <a:avLst>
                            <a:gd name="adj" fmla="val 6395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it-IT">
                            <a:solidFill>
                              <a:schemeClr val="tx1"/>
                            </a:solidFill>
                          </a:endParaRPr>
                        </a:p>
                      </p:txBody>
                    </p:sp>
                  </p:grpSp>
                  <p:grpSp>
                    <p:nvGrpSpPr>
                      <p:cNvPr id="138" name="Gruppo 137"/>
                      <p:cNvGrpSpPr/>
                      <p:nvPr/>
                    </p:nvGrpSpPr>
                    <p:grpSpPr>
                      <a:xfrm>
                        <a:off x="5657271" y="3976256"/>
                        <a:ext cx="591128" cy="2290620"/>
                        <a:chOff x="5657272" y="1685636"/>
                        <a:chExt cx="591128" cy="2290620"/>
                      </a:xfrm>
                    </p:grpSpPr>
                    <p:sp>
                      <p:nvSpPr>
                        <p:cNvPr id="139" name="Anello 138"/>
                        <p:cNvSpPr/>
                        <p:nvPr/>
                      </p:nvSpPr>
                      <p:spPr>
                        <a:xfrm>
                          <a:off x="5657272" y="2258291"/>
                          <a:ext cx="591127" cy="572655"/>
                        </a:xfrm>
                        <a:prstGeom prst="donut">
                          <a:avLst>
                            <a:gd name="adj" fmla="val 6395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it-IT">
                            <a:solidFill>
                              <a:schemeClr val="tx1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40" name="Anello 139"/>
                        <p:cNvSpPr/>
                        <p:nvPr/>
                      </p:nvSpPr>
                      <p:spPr>
                        <a:xfrm>
                          <a:off x="5657273" y="1685636"/>
                          <a:ext cx="591127" cy="572655"/>
                        </a:xfrm>
                        <a:prstGeom prst="donut">
                          <a:avLst>
                            <a:gd name="adj" fmla="val 6395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it-IT">
                            <a:solidFill>
                              <a:schemeClr val="tx1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41" name="Anello 140"/>
                        <p:cNvSpPr/>
                        <p:nvPr/>
                      </p:nvSpPr>
                      <p:spPr>
                        <a:xfrm>
                          <a:off x="5657272" y="3403601"/>
                          <a:ext cx="591127" cy="572655"/>
                        </a:xfrm>
                        <a:prstGeom prst="donut">
                          <a:avLst>
                            <a:gd name="adj" fmla="val 6395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it-IT">
                            <a:solidFill>
                              <a:schemeClr val="tx1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42" name="Anello 141"/>
                        <p:cNvSpPr/>
                        <p:nvPr/>
                      </p:nvSpPr>
                      <p:spPr>
                        <a:xfrm>
                          <a:off x="5657273" y="2830946"/>
                          <a:ext cx="591127" cy="572655"/>
                        </a:xfrm>
                        <a:prstGeom prst="donut">
                          <a:avLst>
                            <a:gd name="adj" fmla="val 6395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it-IT">
                            <a:solidFill>
                              <a:schemeClr val="tx1"/>
                            </a:solidFill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126" name="Gruppo 125"/>
                    <p:cNvGrpSpPr/>
                    <p:nvPr/>
                  </p:nvGrpSpPr>
                  <p:grpSpPr>
                    <a:xfrm>
                      <a:off x="6248398" y="1685636"/>
                      <a:ext cx="591129" cy="4581240"/>
                      <a:chOff x="5657271" y="1685636"/>
                      <a:chExt cx="591129" cy="4581240"/>
                    </a:xfrm>
                  </p:grpSpPr>
                  <p:grpSp>
                    <p:nvGrpSpPr>
                      <p:cNvPr id="127" name="Gruppo 126"/>
                      <p:cNvGrpSpPr/>
                      <p:nvPr/>
                    </p:nvGrpSpPr>
                    <p:grpSpPr>
                      <a:xfrm>
                        <a:off x="5657272" y="1685636"/>
                        <a:ext cx="591128" cy="2290620"/>
                        <a:chOff x="5657272" y="1685636"/>
                        <a:chExt cx="591128" cy="2290620"/>
                      </a:xfrm>
                    </p:grpSpPr>
                    <p:sp>
                      <p:nvSpPr>
                        <p:cNvPr id="133" name="Anello 132"/>
                        <p:cNvSpPr/>
                        <p:nvPr/>
                      </p:nvSpPr>
                      <p:spPr>
                        <a:xfrm>
                          <a:off x="5657272" y="2258291"/>
                          <a:ext cx="591127" cy="572655"/>
                        </a:xfrm>
                        <a:prstGeom prst="donut">
                          <a:avLst>
                            <a:gd name="adj" fmla="val 6395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it-IT">
                            <a:solidFill>
                              <a:schemeClr val="tx1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34" name="Anello 133"/>
                        <p:cNvSpPr/>
                        <p:nvPr/>
                      </p:nvSpPr>
                      <p:spPr>
                        <a:xfrm>
                          <a:off x="5657273" y="1685636"/>
                          <a:ext cx="591127" cy="572655"/>
                        </a:xfrm>
                        <a:prstGeom prst="donut">
                          <a:avLst>
                            <a:gd name="adj" fmla="val 6395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it-IT">
                            <a:solidFill>
                              <a:schemeClr val="tx1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35" name="Anello 134"/>
                        <p:cNvSpPr/>
                        <p:nvPr/>
                      </p:nvSpPr>
                      <p:spPr>
                        <a:xfrm>
                          <a:off x="5657272" y="3403601"/>
                          <a:ext cx="591127" cy="572655"/>
                        </a:xfrm>
                        <a:prstGeom prst="donut">
                          <a:avLst>
                            <a:gd name="adj" fmla="val 6395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it-IT">
                            <a:solidFill>
                              <a:schemeClr val="tx1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36" name="Anello 135"/>
                        <p:cNvSpPr/>
                        <p:nvPr/>
                      </p:nvSpPr>
                      <p:spPr>
                        <a:xfrm>
                          <a:off x="5657273" y="2830946"/>
                          <a:ext cx="591127" cy="572655"/>
                        </a:xfrm>
                        <a:prstGeom prst="donut">
                          <a:avLst>
                            <a:gd name="adj" fmla="val 6395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it-IT">
                            <a:solidFill>
                              <a:schemeClr val="tx1"/>
                            </a:solidFill>
                          </a:endParaRPr>
                        </a:p>
                      </p:txBody>
                    </p:sp>
                  </p:grpSp>
                  <p:grpSp>
                    <p:nvGrpSpPr>
                      <p:cNvPr id="128" name="Gruppo 127"/>
                      <p:cNvGrpSpPr/>
                      <p:nvPr/>
                    </p:nvGrpSpPr>
                    <p:grpSpPr>
                      <a:xfrm>
                        <a:off x="5657271" y="3976256"/>
                        <a:ext cx="591128" cy="2290620"/>
                        <a:chOff x="5657272" y="1685636"/>
                        <a:chExt cx="591128" cy="2290620"/>
                      </a:xfrm>
                    </p:grpSpPr>
                    <p:sp>
                      <p:nvSpPr>
                        <p:cNvPr id="129" name="Anello 128"/>
                        <p:cNvSpPr/>
                        <p:nvPr/>
                      </p:nvSpPr>
                      <p:spPr>
                        <a:xfrm>
                          <a:off x="5657272" y="2258291"/>
                          <a:ext cx="591127" cy="572655"/>
                        </a:xfrm>
                        <a:prstGeom prst="donut">
                          <a:avLst>
                            <a:gd name="adj" fmla="val 6395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it-IT">
                            <a:solidFill>
                              <a:schemeClr val="tx1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30" name="Anello 129"/>
                        <p:cNvSpPr/>
                        <p:nvPr/>
                      </p:nvSpPr>
                      <p:spPr>
                        <a:xfrm>
                          <a:off x="5657273" y="1685636"/>
                          <a:ext cx="591127" cy="572655"/>
                        </a:xfrm>
                        <a:prstGeom prst="donut">
                          <a:avLst>
                            <a:gd name="adj" fmla="val 6395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it-IT">
                            <a:solidFill>
                              <a:schemeClr val="tx1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31" name="Anello 130"/>
                        <p:cNvSpPr/>
                        <p:nvPr/>
                      </p:nvSpPr>
                      <p:spPr>
                        <a:xfrm>
                          <a:off x="5657272" y="3403601"/>
                          <a:ext cx="591127" cy="572655"/>
                        </a:xfrm>
                        <a:prstGeom prst="donut">
                          <a:avLst>
                            <a:gd name="adj" fmla="val 6395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it-IT">
                            <a:solidFill>
                              <a:schemeClr val="tx1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32" name="Anello 131"/>
                        <p:cNvSpPr/>
                        <p:nvPr/>
                      </p:nvSpPr>
                      <p:spPr>
                        <a:xfrm>
                          <a:off x="5657273" y="2830946"/>
                          <a:ext cx="591127" cy="572655"/>
                        </a:xfrm>
                        <a:prstGeom prst="donut">
                          <a:avLst>
                            <a:gd name="adj" fmla="val 6395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it-IT">
                            <a:solidFill>
                              <a:schemeClr val="tx1"/>
                            </a:solidFill>
                          </a:endParaRPr>
                        </a:p>
                      </p:txBody>
                    </p:sp>
                  </p:grpSp>
                </p:grpSp>
              </p:grpSp>
              <p:grpSp>
                <p:nvGrpSpPr>
                  <p:cNvPr id="102" name="Gruppo 101"/>
                  <p:cNvGrpSpPr/>
                  <p:nvPr/>
                </p:nvGrpSpPr>
                <p:grpSpPr>
                  <a:xfrm>
                    <a:off x="6839524" y="1685636"/>
                    <a:ext cx="1182256" cy="4581240"/>
                    <a:chOff x="5657271" y="1685636"/>
                    <a:chExt cx="1182256" cy="4581240"/>
                  </a:xfrm>
                </p:grpSpPr>
                <p:grpSp>
                  <p:nvGrpSpPr>
                    <p:cNvPr id="103" name="Gruppo 102"/>
                    <p:cNvGrpSpPr/>
                    <p:nvPr/>
                  </p:nvGrpSpPr>
                  <p:grpSpPr>
                    <a:xfrm>
                      <a:off x="5657271" y="1685636"/>
                      <a:ext cx="591129" cy="4581240"/>
                      <a:chOff x="5657271" y="1685636"/>
                      <a:chExt cx="591129" cy="4581240"/>
                    </a:xfrm>
                  </p:grpSpPr>
                  <p:grpSp>
                    <p:nvGrpSpPr>
                      <p:cNvPr id="115" name="Gruppo 114"/>
                      <p:cNvGrpSpPr/>
                      <p:nvPr/>
                    </p:nvGrpSpPr>
                    <p:grpSpPr>
                      <a:xfrm>
                        <a:off x="5657272" y="1685636"/>
                        <a:ext cx="591128" cy="2290620"/>
                        <a:chOff x="5657272" y="1685636"/>
                        <a:chExt cx="591128" cy="2290620"/>
                      </a:xfrm>
                    </p:grpSpPr>
                    <p:sp>
                      <p:nvSpPr>
                        <p:cNvPr id="121" name="Anello 120"/>
                        <p:cNvSpPr/>
                        <p:nvPr/>
                      </p:nvSpPr>
                      <p:spPr>
                        <a:xfrm>
                          <a:off x="5657272" y="2258291"/>
                          <a:ext cx="591127" cy="572655"/>
                        </a:xfrm>
                        <a:prstGeom prst="donut">
                          <a:avLst>
                            <a:gd name="adj" fmla="val 6395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it-IT">
                            <a:solidFill>
                              <a:schemeClr val="tx1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22" name="Anello 121"/>
                        <p:cNvSpPr/>
                        <p:nvPr/>
                      </p:nvSpPr>
                      <p:spPr>
                        <a:xfrm>
                          <a:off x="5657273" y="1685636"/>
                          <a:ext cx="591127" cy="572655"/>
                        </a:xfrm>
                        <a:prstGeom prst="donut">
                          <a:avLst>
                            <a:gd name="adj" fmla="val 6395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it-IT">
                            <a:solidFill>
                              <a:schemeClr val="tx1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23" name="Anello 122"/>
                        <p:cNvSpPr/>
                        <p:nvPr/>
                      </p:nvSpPr>
                      <p:spPr>
                        <a:xfrm>
                          <a:off x="5657272" y="3403601"/>
                          <a:ext cx="591127" cy="572655"/>
                        </a:xfrm>
                        <a:prstGeom prst="donut">
                          <a:avLst>
                            <a:gd name="adj" fmla="val 6395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it-IT">
                            <a:solidFill>
                              <a:schemeClr val="tx1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24" name="Anello 123"/>
                        <p:cNvSpPr/>
                        <p:nvPr/>
                      </p:nvSpPr>
                      <p:spPr>
                        <a:xfrm>
                          <a:off x="5657273" y="2830946"/>
                          <a:ext cx="591127" cy="572655"/>
                        </a:xfrm>
                        <a:prstGeom prst="donut">
                          <a:avLst>
                            <a:gd name="adj" fmla="val 6395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it-IT">
                            <a:solidFill>
                              <a:schemeClr val="tx1"/>
                            </a:solidFill>
                          </a:endParaRPr>
                        </a:p>
                      </p:txBody>
                    </p:sp>
                  </p:grpSp>
                  <p:grpSp>
                    <p:nvGrpSpPr>
                      <p:cNvPr id="116" name="Gruppo 115"/>
                      <p:cNvGrpSpPr/>
                      <p:nvPr/>
                    </p:nvGrpSpPr>
                    <p:grpSpPr>
                      <a:xfrm>
                        <a:off x="5657271" y="3976256"/>
                        <a:ext cx="591128" cy="2290620"/>
                        <a:chOff x="5657272" y="1685636"/>
                        <a:chExt cx="591128" cy="2290620"/>
                      </a:xfrm>
                    </p:grpSpPr>
                    <p:sp>
                      <p:nvSpPr>
                        <p:cNvPr id="117" name="Anello 116"/>
                        <p:cNvSpPr/>
                        <p:nvPr/>
                      </p:nvSpPr>
                      <p:spPr>
                        <a:xfrm>
                          <a:off x="5657272" y="2258291"/>
                          <a:ext cx="591127" cy="572655"/>
                        </a:xfrm>
                        <a:prstGeom prst="donut">
                          <a:avLst>
                            <a:gd name="adj" fmla="val 6395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it-IT">
                            <a:solidFill>
                              <a:schemeClr val="tx1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18" name="Anello 117"/>
                        <p:cNvSpPr/>
                        <p:nvPr/>
                      </p:nvSpPr>
                      <p:spPr>
                        <a:xfrm>
                          <a:off x="5657273" y="1685636"/>
                          <a:ext cx="591127" cy="572655"/>
                        </a:xfrm>
                        <a:prstGeom prst="donut">
                          <a:avLst>
                            <a:gd name="adj" fmla="val 6395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it-IT">
                            <a:solidFill>
                              <a:schemeClr val="tx1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19" name="Anello 118"/>
                        <p:cNvSpPr/>
                        <p:nvPr/>
                      </p:nvSpPr>
                      <p:spPr>
                        <a:xfrm>
                          <a:off x="5657272" y="3403601"/>
                          <a:ext cx="591127" cy="572655"/>
                        </a:xfrm>
                        <a:prstGeom prst="donut">
                          <a:avLst>
                            <a:gd name="adj" fmla="val 6395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it-IT">
                            <a:solidFill>
                              <a:schemeClr val="tx1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20" name="Anello 119"/>
                        <p:cNvSpPr/>
                        <p:nvPr/>
                      </p:nvSpPr>
                      <p:spPr>
                        <a:xfrm>
                          <a:off x="5657273" y="2830946"/>
                          <a:ext cx="591127" cy="572655"/>
                        </a:xfrm>
                        <a:prstGeom prst="donut">
                          <a:avLst>
                            <a:gd name="adj" fmla="val 6395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it-IT">
                            <a:solidFill>
                              <a:schemeClr val="tx1"/>
                            </a:solidFill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104" name="Gruppo 103"/>
                    <p:cNvGrpSpPr/>
                    <p:nvPr/>
                  </p:nvGrpSpPr>
                  <p:grpSpPr>
                    <a:xfrm>
                      <a:off x="6248398" y="1685636"/>
                      <a:ext cx="591129" cy="4581240"/>
                      <a:chOff x="5657271" y="1685636"/>
                      <a:chExt cx="591129" cy="4581240"/>
                    </a:xfrm>
                  </p:grpSpPr>
                  <p:grpSp>
                    <p:nvGrpSpPr>
                      <p:cNvPr id="105" name="Gruppo 104"/>
                      <p:cNvGrpSpPr/>
                      <p:nvPr/>
                    </p:nvGrpSpPr>
                    <p:grpSpPr>
                      <a:xfrm>
                        <a:off x="5657272" y="1685636"/>
                        <a:ext cx="591128" cy="2290620"/>
                        <a:chOff x="5657272" y="1685636"/>
                        <a:chExt cx="591128" cy="2290620"/>
                      </a:xfrm>
                    </p:grpSpPr>
                    <p:sp>
                      <p:nvSpPr>
                        <p:cNvPr id="111" name="Anello 110"/>
                        <p:cNvSpPr/>
                        <p:nvPr/>
                      </p:nvSpPr>
                      <p:spPr>
                        <a:xfrm>
                          <a:off x="5657272" y="2258291"/>
                          <a:ext cx="591127" cy="572655"/>
                        </a:xfrm>
                        <a:prstGeom prst="donut">
                          <a:avLst>
                            <a:gd name="adj" fmla="val 6395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it-IT">
                            <a:solidFill>
                              <a:schemeClr val="tx1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12" name="Anello 111"/>
                        <p:cNvSpPr/>
                        <p:nvPr/>
                      </p:nvSpPr>
                      <p:spPr>
                        <a:xfrm>
                          <a:off x="5657273" y="1685636"/>
                          <a:ext cx="591127" cy="572655"/>
                        </a:xfrm>
                        <a:prstGeom prst="donut">
                          <a:avLst>
                            <a:gd name="adj" fmla="val 6395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it-IT">
                            <a:solidFill>
                              <a:schemeClr val="tx1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13" name="Anello 112"/>
                        <p:cNvSpPr/>
                        <p:nvPr/>
                      </p:nvSpPr>
                      <p:spPr>
                        <a:xfrm>
                          <a:off x="5657272" y="3403601"/>
                          <a:ext cx="591127" cy="572655"/>
                        </a:xfrm>
                        <a:prstGeom prst="donut">
                          <a:avLst>
                            <a:gd name="adj" fmla="val 6395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it-IT">
                            <a:solidFill>
                              <a:schemeClr val="tx1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14" name="Anello 113"/>
                        <p:cNvSpPr/>
                        <p:nvPr/>
                      </p:nvSpPr>
                      <p:spPr>
                        <a:xfrm>
                          <a:off x="5657273" y="2830946"/>
                          <a:ext cx="591127" cy="572655"/>
                        </a:xfrm>
                        <a:prstGeom prst="donut">
                          <a:avLst>
                            <a:gd name="adj" fmla="val 6395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it-IT">
                            <a:solidFill>
                              <a:schemeClr val="tx1"/>
                            </a:solidFill>
                          </a:endParaRPr>
                        </a:p>
                      </p:txBody>
                    </p:sp>
                  </p:grpSp>
                  <p:grpSp>
                    <p:nvGrpSpPr>
                      <p:cNvPr id="106" name="Gruppo 105"/>
                      <p:cNvGrpSpPr/>
                      <p:nvPr/>
                    </p:nvGrpSpPr>
                    <p:grpSpPr>
                      <a:xfrm>
                        <a:off x="5657271" y="3976256"/>
                        <a:ext cx="591128" cy="2290620"/>
                        <a:chOff x="5657272" y="1685636"/>
                        <a:chExt cx="591128" cy="2290620"/>
                      </a:xfrm>
                    </p:grpSpPr>
                    <p:sp>
                      <p:nvSpPr>
                        <p:cNvPr id="107" name="Anello 106"/>
                        <p:cNvSpPr/>
                        <p:nvPr/>
                      </p:nvSpPr>
                      <p:spPr>
                        <a:xfrm>
                          <a:off x="5657272" y="2258291"/>
                          <a:ext cx="591127" cy="572655"/>
                        </a:xfrm>
                        <a:prstGeom prst="donut">
                          <a:avLst>
                            <a:gd name="adj" fmla="val 6395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it-IT">
                            <a:solidFill>
                              <a:schemeClr val="tx1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08" name="Anello 107"/>
                        <p:cNvSpPr/>
                        <p:nvPr/>
                      </p:nvSpPr>
                      <p:spPr>
                        <a:xfrm>
                          <a:off x="5657273" y="1685636"/>
                          <a:ext cx="591127" cy="572655"/>
                        </a:xfrm>
                        <a:prstGeom prst="donut">
                          <a:avLst>
                            <a:gd name="adj" fmla="val 6395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it-IT">
                            <a:solidFill>
                              <a:schemeClr val="tx1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09" name="Anello 108"/>
                        <p:cNvSpPr/>
                        <p:nvPr/>
                      </p:nvSpPr>
                      <p:spPr>
                        <a:xfrm>
                          <a:off x="5657272" y="3403601"/>
                          <a:ext cx="591127" cy="572655"/>
                        </a:xfrm>
                        <a:prstGeom prst="donut">
                          <a:avLst>
                            <a:gd name="adj" fmla="val 6395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it-IT">
                            <a:solidFill>
                              <a:schemeClr val="tx1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10" name="Anello 109"/>
                        <p:cNvSpPr/>
                        <p:nvPr/>
                      </p:nvSpPr>
                      <p:spPr>
                        <a:xfrm>
                          <a:off x="5657273" y="2830946"/>
                          <a:ext cx="591127" cy="572655"/>
                        </a:xfrm>
                        <a:prstGeom prst="donut">
                          <a:avLst>
                            <a:gd name="adj" fmla="val 6395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it-IT">
                            <a:solidFill>
                              <a:schemeClr val="tx1"/>
                            </a:solidFill>
                          </a:endParaRPr>
                        </a:p>
                      </p:txBody>
                    </p:sp>
                  </p:grpSp>
                </p:grpSp>
              </p:grpSp>
            </p:grpSp>
            <p:grpSp>
              <p:nvGrpSpPr>
                <p:cNvPr id="147" name="Gruppo 146"/>
                <p:cNvGrpSpPr/>
                <p:nvPr/>
              </p:nvGrpSpPr>
              <p:grpSpPr>
                <a:xfrm>
                  <a:off x="9227117" y="1251526"/>
                  <a:ext cx="2364509" cy="4581240"/>
                  <a:chOff x="5657271" y="1685636"/>
                  <a:chExt cx="2364509" cy="4581240"/>
                </a:xfrm>
              </p:grpSpPr>
              <p:grpSp>
                <p:nvGrpSpPr>
                  <p:cNvPr id="148" name="Gruppo 147"/>
                  <p:cNvGrpSpPr/>
                  <p:nvPr/>
                </p:nvGrpSpPr>
                <p:grpSpPr>
                  <a:xfrm>
                    <a:off x="5657271" y="1685636"/>
                    <a:ext cx="1182256" cy="4581240"/>
                    <a:chOff x="5657271" y="1685636"/>
                    <a:chExt cx="1182256" cy="4581240"/>
                  </a:xfrm>
                </p:grpSpPr>
                <p:grpSp>
                  <p:nvGrpSpPr>
                    <p:cNvPr id="172" name="Gruppo 171"/>
                    <p:cNvGrpSpPr/>
                    <p:nvPr/>
                  </p:nvGrpSpPr>
                  <p:grpSpPr>
                    <a:xfrm>
                      <a:off x="5657271" y="1685636"/>
                      <a:ext cx="591129" cy="4581240"/>
                      <a:chOff x="5657271" y="1685636"/>
                      <a:chExt cx="591129" cy="4581240"/>
                    </a:xfrm>
                  </p:grpSpPr>
                  <p:grpSp>
                    <p:nvGrpSpPr>
                      <p:cNvPr id="184" name="Gruppo 183"/>
                      <p:cNvGrpSpPr/>
                      <p:nvPr/>
                    </p:nvGrpSpPr>
                    <p:grpSpPr>
                      <a:xfrm>
                        <a:off x="5657272" y="1685636"/>
                        <a:ext cx="591128" cy="2290620"/>
                        <a:chOff x="5657272" y="1685636"/>
                        <a:chExt cx="591128" cy="2290620"/>
                      </a:xfrm>
                    </p:grpSpPr>
                    <p:sp>
                      <p:nvSpPr>
                        <p:cNvPr id="190" name="Anello 189"/>
                        <p:cNvSpPr/>
                        <p:nvPr/>
                      </p:nvSpPr>
                      <p:spPr>
                        <a:xfrm>
                          <a:off x="5657272" y="2258291"/>
                          <a:ext cx="591127" cy="572655"/>
                        </a:xfrm>
                        <a:prstGeom prst="donut">
                          <a:avLst>
                            <a:gd name="adj" fmla="val 6395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it-IT">
                            <a:solidFill>
                              <a:schemeClr val="tx1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91" name="Anello 190"/>
                        <p:cNvSpPr/>
                        <p:nvPr/>
                      </p:nvSpPr>
                      <p:spPr>
                        <a:xfrm>
                          <a:off x="5657273" y="1685636"/>
                          <a:ext cx="591127" cy="572655"/>
                        </a:xfrm>
                        <a:prstGeom prst="donut">
                          <a:avLst>
                            <a:gd name="adj" fmla="val 6395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it-IT">
                            <a:solidFill>
                              <a:schemeClr val="tx1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92" name="Anello 191"/>
                        <p:cNvSpPr/>
                        <p:nvPr/>
                      </p:nvSpPr>
                      <p:spPr>
                        <a:xfrm>
                          <a:off x="5657272" y="3403601"/>
                          <a:ext cx="591127" cy="572655"/>
                        </a:xfrm>
                        <a:prstGeom prst="donut">
                          <a:avLst>
                            <a:gd name="adj" fmla="val 6395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it-IT">
                            <a:solidFill>
                              <a:schemeClr val="tx1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93" name="Anello 192"/>
                        <p:cNvSpPr/>
                        <p:nvPr/>
                      </p:nvSpPr>
                      <p:spPr>
                        <a:xfrm>
                          <a:off x="5657273" y="2830946"/>
                          <a:ext cx="591127" cy="572655"/>
                        </a:xfrm>
                        <a:prstGeom prst="donut">
                          <a:avLst>
                            <a:gd name="adj" fmla="val 6395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it-IT">
                            <a:solidFill>
                              <a:schemeClr val="tx1"/>
                            </a:solidFill>
                          </a:endParaRPr>
                        </a:p>
                      </p:txBody>
                    </p:sp>
                  </p:grpSp>
                  <p:grpSp>
                    <p:nvGrpSpPr>
                      <p:cNvPr id="185" name="Gruppo 184"/>
                      <p:cNvGrpSpPr/>
                      <p:nvPr/>
                    </p:nvGrpSpPr>
                    <p:grpSpPr>
                      <a:xfrm>
                        <a:off x="5657271" y="3976256"/>
                        <a:ext cx="591128" cy="2290620"/>
                        <a:chOff x="5657272" y="1685636"/>
                        <a:chExt cx="591128" cy="2290620"/>
                      </a:xfrm>
                    </p:grpSpPr>
                    <p:sp>
                      <p:nvSpPr>
                        <p:cNvPr id="186" name="Anello 185"/>
                        <p:cNvSpPr/>
                        <p:nvPr/>
                      </p:nvSpPr>
                      <p:spPr>
                        <a:xfrm>
                          <a:off x="5657272" y="2258291"/>
                          <a:ext cx="591127" cy="572655"/>
                        </a:xfrm>
                        <a:prstGeom prst="donut">
                          <a:avLst>
                            <a:gd name="adj" fmla="val 6395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it-IT">
                            <a:solidFill>
                              <a:schemeClr val="tx1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87" name="Anello 186"/>
                        <p:cNvSpPr/>
                        <p:nvPr/>
                      </p:nvSpPr>
                      <p:spPr>
                        <a:xfrm>
                          <a:off x="5657273" y="1685636"/>
                          <a:ext cx="591127" cy="572655"/>
                        </a:xfrm>
                        <a:prstGeom prst="donut">
                          <a:avLst>
                            <a:gd name="adj" fmla="val 6395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it-IT">
                            <a:solidFill>
                              <a:schemeClr val="tx1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88" name="Anello 187"/>
                        <p:cNvSpPr/>
                        <p:nvPr/>
                      </p:nvSpPr>
                      <p:spPr>
                        <a:xfrm>
                          <a:off x="5657272" y="3403601"/>
                          <a:ext cx="591127" cy="572655"/>
                        </a:xfrm>
                        <a:prstGeom prst="donut">
                          <a:avLst>
                            <a:gd name="adj" fmla="val 6395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it-IT">
                            <a:solidFill>
                              <a:schemeClr val="tx1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89" name="Anello 188"/>
                        <p:cNvSpPr/>
                        <p:nvPr/>
                      </p:nvSpPr>
                      <p:spPr>
                        <a:xfrm>
                          <a:off x="5657273" y="2830946"/>
                          <a:ext cx="591127" cy="572655"/>
                        </a:xfrm>
                        <a:prstGeom prst="donut">
                          <a:avLst>
                            <a:gd name="adj" fmla="val 6395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it-IT">
                            <a:solidFill>
                              <a:schemeClr val="tx1"/>
                            </a:solidFill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173" name="Gruppo 172"/>
                    <p:cNvGrpSpPr/>
                    <p:nvPr/>
                  </p:nvGrpSpPr>
                  <p:grpSpPr>
                    <a:xfrm>
                      <a:off x="6248398" y="1685636"/>
                      <a:ext cx="591129" cy="4581240"/>
                      <a:chOff x="5657271" y="1685636"/>
                      <a:chExt cx="591129" cy="4581240"/>
                    </a:xfrm>
                  </p:grpSpPr>
                  <p:grpSp>
                    <p:nvGrpSpPr>
                      <p:cNvPr id="174" name="Gruppo 173"/>
                      <p:cNvGrpSpPr/>
                      <p:nvPr/>
                    </p:nvGrpSpPr>
                    <p:grpSpPr>
                      <a:xfrm>
                        <a:off x="5657272" y="1685636"/>
                        <a:ext cx="591128" cy="2290620"/>
                        <a:chOff x="5657272" y="1685636"/>
                        <a:chExt cx="591128" cy="2290620"/>
                      </a:xfrm>
                    </p:grpSpPr>
                    <p:sp>
                      <p:nvSpPr>
                        <p:cNvPr id="180" name="Anello 179"/>
                        <p:cNvSpPr/>
                        <p:nvPr/>
                      </p:nvSpPr>
                      <p:spPr>
                        <a:xfrm>
                          <a:off x="5657272" y="2258291"/>
                          <a:ext cx="591127" cy="572655"/>
                        </a:xfrm>
                        <a:prstGeom prst="donut">
                          <a:avLst>
                            <a:gd name="adj" fmla="val 6395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it-IT">
                            <a:solidFill>
                              <a:schemeClr val="tx1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81" name="Anello 180"/>
                        <p:cNvSpPr/>
                        <p:nvPr/>
                      </p:nvSpPr>
                      <p:spPr>
                        <a:xfrm>
                          <a:off x="5657273" y="1685636"/>
                          <a:ext cx="591127" cy="572655"/>
                        </a:xfrm>
                        <a:prstGeom prst="donut">
                          <a:avLst>
                            <a:gd name="adj" fmla="val 6395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it-IT">
                            <a:solidFill>
                              <a:schemeClr val="tx1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82" name="Anello 181"/>
                        <p:cNvSpPr/>
                        <p:nvPr/>
                      </p:nvSpPr>
                      <p:spPr>
                        <a:xfrm>
                          <a:off x="5657272" y="3403601"/>
                          <a:ext cx="591127" cy="572655"/>
                        </a:xfrm>
                        <a:prstGeom prst="donut">
                          <a:avLst>
                            <a:gd name="adj" fmla="val 6395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it-IT">
                            <a:solidFill>
                              <a:schemeClr val="tx1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83" name="Anello 182"/>
                        <p:cNvSpPr/>
                        <p:nvPr/>
                      </p:nvSpPr>
                      <p:spPr>
                        <a:xfrm>
                          <a:off x="5657273" y="2830946"/>
                          <a:ext cx="591127" cy="572655"/>
                        </a:xfrm>
                        <a:prstGeom prst="donut">
                          <a:avLst>
                            <a:gd name="adj" fmla="val 6395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it-IT">
                            <a:solidFill>
                              <a:schemeClr val="tx1"/>
                            </a:solidFill>
                          </a:endParaRPr>
                        </a:p>
                      </p:txBody>
                    </p:sp>
                  </p:grpSp>
                  <p:grpSp>
                    <p:nvGrpSpPr>
                      <p:cNvPr id="175" name="Gruppo 174"/>
                      <p:cNvGrpSpPr/>
                      <p:nvPr/>
                    </p:nvGrpSpPr>
                    <p:grpSpPr>
                      <a:xfrm>
                        <a:off x="5657271" y="3976256"/>
                        <a:ext cx="591128" cy="2290620"/>
                        <a:chOff x="5657272" y="1685636"/>
                        <a:chExt cx="591128" cy="2290620"/>
                      </a:xfrm>
                    </p:grpSpPr>
                    <p:sp>
                      <p:nvSpPr>
                        <p:cNvPr id="176" name="Anello 175"/>
                        <p:cNvSpPr/>
                        <p:nvPr/>
                      </p:nvSpPr>
                      <p:spPr>
                        <a:xfrm>
                          <a:off x="5657272" y="2258291"/>
                          <a:ext cx="591127" cy="572655"/>
                        </a:xfrm>
                        <a:prstGeom prst="donut">
                          <a:avLst>
                            <a:gd name="adj" fmla="val 6395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it-IT">
                            <a:solidFill>
                              <a:schemeClr val="tx1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77" name="Anello 176"/>
                        <p:cNvSpPr/>
                        <p:nvPr/>
                      </p:nvSpPr>
                      <p:spPr>
                        <a:xfrm>
                          <a:off x="5657273" y="1685636"/>
                          <a:ext cx="591127" cy="572655"/>
                        </a:xfrm>
                        <a:prstGeom prst="donut">
                          <a:avLst>
                            <a:gd name="adj" fmla="val 6395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it-IT">
                            <a:solidFill>
                              <a:schemeClr val="tx1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78" name="Anello 177"/>
                        <p:cNvSpPr/>
                        <p:nvPr/>
                      </p:nvSpPr>
                      <p:spPr>
                        <a:xfrm>
                          <a:off x="5657272" y="3403601"/>
                          <a:ext cx="591127" cy="572655"/>
                        </a:xfrm>
                        <a:prstGeom prst="donut">
                          <a:avLst>
                            <a:gd name="adj" fmla="val 6395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it-IT">
                            <a:solidFill>
                              <a:schemeClr val="tx1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79" name="Anello 178"/>
                        <p:cNvSpPr/>
                        <p:nvPr/>
                      </p:nvSpPr>
                      <p:spPr>
                        <a:xfrm>
                          <a:off x="5657273" y="2830946"/>
                          <a:ext cx="591127" cy="572655"/>
                        </a:xfrm>
                        <a:prstGeom prst="donut">
                          <a:avLst>
                            <a:gd name="adj" fmla="val 6395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it-IT">
                            <a:solidFill>
                              <a:schemeClr val="tx1"/>
                            </a:solidFill>
                          </a:endParaRPr>
                        </a:p>
                      </p:txBody>
                    </p:sp>
                  </p:grpSp>
                </p:grpSp>
              </p:grpSp>
              <p:grpSp>
                <p:nvGrpSpPr>
                  <p:cNvPr id="149" name="Gruppo 148"/>
                  <p:cNvGrpSpPr/>
                  <p:nvPr/>
                </p:nvGrpSpPr>
                <p:grpSpPr>
                  <a:xfrm>
                    <a:off x="6839524" y="1685636"/>
                    <a:ext cx="1182256" cy="4581240"/>
                    <a:chOff x="5657271" y="1685636"/>
                    <a:chExt cx="1182256" cy="4581240"/>
                  </a:xfrm>
                </p:grpSpPr>
                <p:grpSp>
                  <p:nvGrpSpPr>
                    <p:cNvPr id="150" name="Gruppo 149"/>
                    <p:cNvGrpSpPr/>
                    <p:nvPr/>
                  </p:nvGrpSpPr>
                  <p:grpSpPr>
                    <a:xfrm>
                      <a:off x="5657271" y="1685636"/>
                      <a:ext cx="591129" cy="4581240"/>
                      <a:chOff x="5657271" y="1685636"/>
                      <a:chExt cx="591129" cy="4581240"/>
                    </a:xfrm>
                  </p:grpSpPr>
                  <p:grpSp>
                    <p:nvGrpSpPr>
                      <p:cNvPr id="162" name="Gruppo 161"/>
                      <p:cNvGrpSpPr/>
                      <p:nvPr/>
                    </p:nvGrpSpPr>
                    <p:grpSpPr>
                      <a:xfrm>
                        <a:off x="5657272" y="1685636"/>
                        <a:ext cx="591128" cy="2290620"/>
                        <a:chOff x="5657272" y="1685636"/>
                        <a:chExt cx="591128" cy="2290620"/>
                      </a:xfrm>
                    </p:grpSpPr>
                    <p:sp>
                      <p:nvSpPr>
                        <p:cNvPr id="168" name="Anello 167"/>
                        <p:cNvSpPr/>
                        <p:nvPr/>
                      </p:nvSpPr>
                      <p:spPr>
                        <a:xfrm>
                          <a:off x="5657272" y="2258291"/>
                          <a:ext cx="591127" cy="572655"/>
                        </a:xfrm>
                        <a:prstGeom prst="donut">
                          <a:avLst>
                            <a:gd name="adj" fmla="val 6395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it-IT">
                            <a:solidFill>
                              <a:schemeClr val="tx1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69" name="Anello 168"/>
                        <p:cNvSpPr/>
                        <p:nvPr/>
                      </p:nvSpPr>
                      <p:spPr>
                        <a:xfrm>
                          <a:off x="5657273" y="1685636"/>
                          <a:ext cx="591127" cy="572655"/>
                        </a:xfrm>
                        <a:prstGeom prst="donut">
                          <a:avLst>
                            <a:gd name="adj" fmla="val 6395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it-IT">
                            <a:solidFill>
                              <a:schemeClr val="tx1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70" name="Anello 169"/>
                        <p:cNvSpPr/>
                        <p:nvPr/>
                      </p:nvSpPr>
                      <p:spPr>
                        <a:xfrm>
                          <a:off x="5657272" y="3403601"/>
                          <a:ext cx="591127" cy="572655"/>
                        </a:xfrm>
                        <a:prstGeom prst="donut">
                          <a:avLst>
                            <a:gd name="adj" fmla="val 6395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it-IT">
                            <a:solidFill>
                              <a:schemeClr val="tx1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71" name="Anello 170"/>
                        <p:cNvSpPr/>
                        <p:nvPr/>
                      </p:nvSpPr>
                      <p:spPr>
                        <a:xfrm>
                          <a:off x="5657273" y="2830946"/>
                          <a:ext cx="591127" cy="572655"/>
                        </a:xfrm>
                        <a:prstGeom prst="donut">
                          <a:avLst>
                            <a:gd name="adj" fmla="val 6395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it-IT">
                            <a:solidFill>
                              <a:schemeClr val="tx1"/>
                            </a:solidFill>
                          </a:endParaRPr>
                        </a:p>
                      </p:txBody>
                    </p:sp>
                  </p:grpSp>
                  <p:grpSp>
                    <p:nvGrpSpPr>
                      <p:cNvPr id="163" name="Gruppo 162"/>
                      <p:cNvGrpSpPr/>
                      <p:nvPr/>
                    </p:nvGrpSpPr>
                    <p:grpSpPr>
                      <a:xfrm>
                        <a:off x="5657271" y="3976256"/>
                        <a:ext cx="591128" cy="2290620"/>
                        <a:chOff x="5657272" y="1685636"/>
                        <a:chExt cx="591128" cy="2290620"/>
                      </a:xfrm>
                    </p:grpSpPr>
                    <p:sp>
                      <p:nvSpPr>
                        <p:cNvPr id="164" name="Anello 163"/>
                        <p:cNvSpPr/>
                        <p:nvPr/>
                      </p:nvSpPr>
                      <p:spPr>
                        <a:xfrm>
                          <a:off x="5657272" y="2258291"/>
                          <a:ext cx="591127" cy="572655"/>
                        </a:xfrm>
                        <a:prstGeom prst="donut">
                          <a:avLst>
                            <a:gd name="adj" fmla="val 6395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it-IT">
                            <a:solidFill>
                              <a:schemeClr val="tx1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65" name="Anello 164"/>
                        <p:cNvSpPr/>
                        <p:nvPr/>
                      </p:nvSpPr>
                      <p:spPr>
                        <a:xfrm>
                          <a:off x="5657273" y="1685636"/>
                          <a:ext cx="591127" cy="572655"/>
                        </a:xfrm>
                        <a:prstGeom prst="donut">
                          <a:avLst>
                            <a:gd name="adj" fmla="val 6395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it-IT">
                            <a:solidFill>
                              <a:schemeClr val="tx1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66" name="Anello 165"/>
                        <p:cNvSpPr/>
                        <p:nvPr/>
                      </p:nvSpPr>
                      <p:spPr>
                        <a:xfrm>
                          <a:off x="5657272" y="3403601"/>
                          <a:ext cx="591127" cy="572655"/>
                        </a:xfrm>
                        <a:prstGeom prst="donut">
                          <a:avLst>
                            <a:gd name="adj" fmla="val 6395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it-IT">
                            <a:solidFill>
                              <a:schemeClr val="tx1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67" name="Anello 166"/>
                        <p:cNvSpPr/>
                        <p:nvPr/>
                      </p:nvSpPr>
                      <p:spPr>
                        <a:xfrm>
                          <a:off x="5657273" y="2830946"/>
                          <a:ext cx="591127" cy="572655"/>
                        </a:xfrm>
                        <a:prstGeom prst="donut">
                          <a:avLst>
                            <a:gd name="adj" fmla="val 6395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it-IT">
                            <a:solidFill>
                              <a:schemeClr val="tx1"/>
                            </a:solidFill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151" name="Gruppo 150"/>
                    <p:cNvGrpSpPr/>
                    <p:nvPr/>
                  </p:nvGrpSpPr>
                  <p:grpSpPr>
                    <a:xfrm>
                      <a:off x="6248398" y="1685636"/>
                      <a:ext cx="591129" cy="4581240"/>
                      <a:chOff x="5657271" y="1685636"/>
                      <a:chExt cx="591129" cy="4581240"/>
                    </a:xfrm>
                  </p:grpSpPr>
                  <p:grpSp>
                    <p:nvGrpSpPr>
                      <p:cNvPr id="152" name="Gruppo 151"/>
                      <p:cNvGrpSpPr/>
                      <p:nvPr/>
                    </p:nvGrpSpPr>
                    <p:grpSpPr>
                      <a:xfrm>
                        <a:off x="5657272" y="1685636"/>
                        <a:ext cx="591128" cy="2290620"/>
                        <a:chOff x="5657272" y="1685636"/>
                        <a:chExt cx="591128" cy="2290620"/>
                      </a:xfrm>
                    </p:grpSpPr>
                    <p:sp>
                      <p:nvSpPr>
                        <p:cNvPr id="158" name="Anello 157"/>
                        <p:cNvSpPr/>
                        <p:nvPr/>
                      </p:nvSpPr>
                      <p:spPr>
                        <a:xfrm>
                          <a:off x="5657272" y="2258291"/>
                          <a:ext cx="591127" cy="572655"/>
                        </a:xfrm>
                        <a:prstGeom prst="donut">
                          <a:avLst>
                            <a:gd name="adj" fmla="val 6395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it-IT">
                            <a:solidFill>
                              <a:schemeClr val="tx1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59" name="Anello 158"/>
                        <p:cNvSpPr/>
                        <p:nvPr/>
                      </p:nvSpPr>
                      <p:spPr>
                        <a:xfrm>
                          <a:off x="5657273" y="1685636"/>
                          <a:ext cx="591127" cy="572655"/>
                        </a:xfrm>
                        <a:prstGeom prst="donut">
                          <a:avLst>
                            <a:gd name="adj" fmla="val 6395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it-IT">
                            <a:solidFill>
                              <a:schemeClr val="tx1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60" name="Anello 159"/>
                        <p:cNvSpPr/>
                        <p:nvPr/>
                      </p:nvSpPr>
                      <p:spPr>
                        <a:xfrm>
                          <a:off x="5657272" y="3403601"/>
                          <a:ext cx="591127" cy="572655"/>
                        </a:xfrm>
                        <a:prstGeom prst="donut">
                          <a:avLst>
                            <a:gd name="adj" fmla="val 6395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it-IT">
                            <a:solidFill>
                              <a:schemeClr val="tx1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61" name="Anello 160"/>
                        <p:cNvSpPr/>
                        <p:nvPr/>
                      </p:nvSpPr>
                      <p:spPr>
                        <a:xfrm>
                          <a:off x="5657273" y="2830946"/>
                          <a:ext cx="591127" cy="572655"/>
                        </a:xfrm>
                        <a:prstGeom prst="donut">
                          <a:avLst>
                            <a:gd name="adj" fmla="val 6395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it-IT">
                            <a:solidFill>
                              <a:schemeClr val="tx1"/>
                            </a:solidFill>
                          </a:endParaRPr>
                        </a:p>
                      </p:txBody>
                    </p:sp>
                  </p:grpSp>
                  <p:grpSp>
                    <p:nvGrpSpPr>
                      <p:cNvPr id="153" name="Gruppo 152"/>
                      <p:cNvGrpSpPr/>
                      <p:nvPr/>
                    </p:nvGrpSpPr>
                    <p:grpSpPr>
                      <a:xfrm>
                        <a:off x="5657271" y="3976256"/>
                        <a:ext cx="591128" cy="2290620"/>
                        <a:chOff x="5657272" y="1685636"/>
                        <a:chExt cx="591128" cy="2290620"/>
                      </a:xfrm>
                    </p:grpSpPr>
                    <p:sp>
                      <p:nvSpPr>
                        <p:cNvPr id="154" name="Anello 153"/>
                        <p:cNvSpPr/>
                        <p:nvPr/>
                      </p:nvSpPr>
                      <p:spPr>
                        <a:xfrm>
                          <a:off x="5657272" y="2258291"/>
                          <a:ext cx="591127" cy="572655"/>
                        </a:xfrm>
                        <a:prstGeom prst="donut">
                          <a:avLst>
                            <a:gd name="adj" fmla="val 6395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it-IT">
                            <a:solidFill>
                              <a:schemeClr val="tx1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55" name="Anello 154"/>
                        <p:cNvSpPr/>
                        <p:nvPr/>
                      </p:nvSpPr>
                      <p:spPr>
                        <a:xfrm>
                          <a:off x="5657273" y="1685636"/>
                          <a:ext cx="591127" cy="572655"/>
                        </a:xfrm>
                        <a:prstGeom prst="donut">
                          <a:avLst>
                            <a:gd name="adj" fmla="val 6395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it-IT">
                            <a:solidFill>
                              <a:schemeClr val="tx1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56" name="Anello 155"/>
                        <p:cNvSpPr/>
                        <p:nvPr/>
                      </p:nvSpPr>
                      <p:spPr>
                        <a:xfrm>
                          <a:off x="5657272" y="3403601"/>
                          <a:ext cx="591127" cy="572655"/>
                        </a:xfrm>
                        <a:prstGeom prst="donut">
                          <a:avLst>
                            <a:gd name="adj" fmla="val 6395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it-IT">
                            <a:solidFill>
                              <a:schemeClr val="tx1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57" name="Anello 156"/>
                        <p:cNvSpPr/>
                        <p:nvPr/>
                      </p:nvSpPr>
                      <p:spPr>
                        <a:xfrm>
                          <a:off x="5657273" y="2830946"/>
                          <a:ext cx="591127" cy="572655"/>
                        </a:xfrm>
                        <a:prstGeom prst="donut">
                          <a:avLst>
                            <a:gd name="adj" fmla="val 6395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it-IT">
                            <a:solidFill>
                              <a:schemeClr val="tx1"/>
                            </a:solidFill>
                          </a:endParaRPr>
                        </a:p>
                      </p:txBody>
                    </p:sp>
                  </p:grpSp>
                </p:grpSp>
              </p:grpSp>
            </p:grpSp>
          </p:grpSp>
          <p:sp>
            <p:nvSpPr>
              <p:cNvPr id="195" name="CasellaDiTesto 194"/>
              <p:cNvSpPr txBox="1"/>
              <p:nvPr/>
            </p:nvSpPr>
            <p:spPr>
              <a:xfrm>
                <a:off x="11861460" y="439432"/>
                <a:ext cx="330540" cy="42473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dirty="0" smtClean="0"/>
                  <a:t>A</a:t>
                </a:r>
              </a:p>
              <a:p>
                <a:endParaRPr lang="it-IT" dirty="0"/>
              </a:p>
              <a:p>
                <a:r>
                  <a:rPr lang="it-IT" dirty="0" smtClean="0"/>
                  <a:t>B</a:t>
                </a:r>
              </a:p>
              <a:p>
                <a:endParaRPr lang="it-IT" dirty="0"/>
              </a:p>
              <a:p>
                <a:r>
                  <a:rPr lang="it-IT" dirty="0" smtClean="0"/>
                  <a:t>C</a:t>
                </a:r>
              </a:p>
              <a:p>
                <a:endParaRPr lang="it-IT" dirty="0"/>
              </a:p>
              <a:p>
                <a:r>
                  <a:rPr lang="it-IT" dirty="0" smtClean="0"/>
                  <a:t>D</a:t>
                </a:r>
              </a:p>
              <a:p>
                <a:endParaRPr lang="it-IT" dirty="0"/>
              </a:p>
              <a:p>
                <a:r>
                  <a:rPr lang="it-IT" dirty="0" smtClean="0"/>
                  <a:t>E</a:t>
                </a:r>
              </a:p>
              <a:p>
                <a:endParaRPr lang="it-IT" dirty="0"/>
              </a:p>
              <a:p>
                <a:r>
                  <a:rPr lang="it-IT" dirty="0" smtClean="0"/>
                  <a:t>F</a:t>
                </a:r>
              </a:p>
              <a:p>
                <a:endParaRPr lang="it-IT" dirty="0"/>
              </a:p>
              <a:p>
                <a:r>
                  <a:rPr lang="it-IT" dirty="0" smtClean="0"/>
                  <a:t>G</a:t>
                </a:r>
              </a:p>
              <a:p>
                <a:endParaRPr lang="it-IT" dirty="0"/>
              </a:p>
              <a:p>
                <a:r>
                  <a:rPr lang="it-IT" dirty="0" smtClean="0"/>
                  <a:t>H</a:t>
                </a:r>
              </a:p>
            </p:txBody>
          </p:sp>
          <p:sp>
            <p:nvSpPr>
              <p:cNvPr id="196" name="CasellaDiTesto 195"/>
              <p:cNvSpPr txBox="1"/>
              <p:nvPr/>
            </p:nvSpPr>
            <p:spPr>
              <a:xfrm>
                <a:off x="4918613" y="-31561"/>
                <a:ext cx="70711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dirty="0" smtClean="0"/>
                  <a:t>1         2         3         4          5         6         7         8         9       10        11       12  </a:t>
                </a:r>
                <a:endParaRPr lang="it-IT" dirty="0"/>
              </a:p>
            </p:txBody>
          </p:sp>
        </p:grpSp>
      </p:grpSp>
      <p:sp>
        <p:nvSpPr>
          <p:cNvPr id="202" name="CasellaDiTesto 201"/>
          <p:cNvSpPr txBox="1"/>
          <p:nvPr/>
        </p:nvSpPr>
        <p:spPr>
          <a:xfrm>
            <a:off x="4612519" y="489589"/>
            <a:ext cx="1584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chemeClr val="accent2">
                    <a:lumMod val="50000"/>
                  </a:schemeClr>
                </a:solidFill>
              </a:rPr>
              <a:t>C+      C+       C+</a:t>
            </a:r>
            <a:endParaRPr lang="it-IT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50" name="CasellaDiTesto 249"/>
          <p:cNvSpPr txBox="1"/>
          <p:nvPr/>
        </p:nvSpPr>
        <p:spPr>
          <a:xfrm>
            <a:off x="4497832" y="1062244"/>
            <a:ext cx="18293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chemeClr val="accent2">
                    <a:lumMod val="50000"/>
                  </a:schemeClr>
                </a:solidFill>
              </a:rPr>
              <a:t>M6      </a:t>
            </a:r>
            <a:r>
              <a:rPr lang="it-IT" b="1" dirty="0" err="1" smtClean="0">
                <a:solidFill>
                  <a:schemeClr val="accent2">
                    <a:lumMod val="50000"/>
                  </a:schemeClr>
                </a:solidFill>
              </a:rPr>
              <a:t>M6</a:t>
            </a:r>
            <a:r>
              <a:rPr lang="it-IT" b="1" dirty="0" smtClean="0">
                <a:solidFill>
                  <a:schemeClr val="accent2">
                    <a:lumMod val="50000"/>
                  </a:schemeClr>
                </a:solidFill>
              </a:rPr>
              <a:t>       </a:t>
            </a:r>
            <a:r>
              <a:rPr lang="it-IT" b="1" dirty="0" err="1" smtClean="0">
                <a:solidFill>
                  <a:schemeClr val="accent2">
                    <a:lumMod val="50000"/>
                  </a:schemeClr>
                </a:solidFill>
              </a:rPr>
              <a:t>M6</a:t>
            </a:r>
            <a:endParaRPr lang="it-IT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51" name="CasellaDiTesto 250"/>
          <p:cNvSpPr txBox="1"/>
          <p:nvPr/>
        </p:nvSpPr>
        <p:spPr>
          <a:xfrm>
            <a:off x="4497832" y="1625661"/>
            <a:ext cx="18293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chemeClr val="accent2">
                    <a:lumMod val="75000"/>
                  </a:schemeClr>
                </a:solidFill>
              </a:rPr>
              <a:t>M5      </a:t>
            </a:r>
            <a:r>
              <a:rPr lang="it-IT" b="1" dirty="0" err="1" smtClean="0">
                <a:solidFill>
                  <a:schemeClr val="accent2">
                    <a:lumMod val="75000"/>
                  </a:schemeClr>
                </a:solidFill>
              </a:rPr>
              <a:t>M5</a:t>
            </a:r>
            <a:r>
              <a:rPr lang="it-IT" b="1" dirty="0" smtClean="0">
                <a:solidFill>
                  <a:schemeClr val="accent2">
                    <a:lumMod val="75000"/>
                  </a:schemeClr>
                </a:solidFill>
              </a:rPr>
              <a:t>       </a:t>
            </a:r>
            <a:r>
              <a:rPr lang="it-IT" b="1" dirty="0" err="1" smtClean="0">
                <a:solidFill>
                  <a:schemeClr val="accent2">
                    <a:lumMod val="75000"/>
                  </a:schemeClr>
                </a:solidFill>
              </a:rPr>
              <a:t>M5</a:t>
            </a:r>
            <a:endParaRPr lang="it-IT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52" name="CasellaDiTesto 251"/>
          <p:cNvSpPr txBox="1"/>
          <p:nvPr/>
        </p:nvSpPr>
        <p:spPr>
          <a:xfrm>
            <a:off x="4497832" y="2198381"/>
            <a:ext cx="18293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M4      </a:t>
            </a:r>
            <a:r>
              <a:rPr lang="it-IT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M4</a:t>
            </a:r>
            <a:r>
              <a:rPr lang="it-IT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      </a:t>
            </a:r>
            <a:r>
              <a:rPr lang="it-IT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M4</a:t>
            </a:r>
            <a:endParaRPr lang="it-IT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53" name="Rettangolo 252"/>
          <p:cNvSpPr/>
          <p:nvPr/>
        </p:nvSpPr>
        <p:spPr>
          <a:xfrm>
            <a:off x="4497831" y="2771036"/>
            <a:ext cx="18293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M3      </a:t>
            </a:r>
            <a:r>
              <a:rPr lang="it-IT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M3</a:t>
            </a:r>
            <a:r>
              <a:rPr lang="it-IT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      </a:t>
            </a:r>
            <a:r>
              <a:rPr lang="it-IT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M3</a:t>
            </a:r>
            <a:endParaRPr lang="it-IT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54" name="Rettangolo 253"/>
          <p:cNvSpPr/>
          <p:nvPr/>
        </p:nvSpPr>
        <p:spPr>
          <a:xfrm>
            <a:off x="4525816" y="3348309"/>
            <a:ext cx="18293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M2      </a:t>
            </a:r>
            <a:r>
              <a:rPr lang="it-IT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M2</a:t>
            </a:r>
            <a:r>
              <a:rPr lang="it-IT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      </a:t>
            </a:r>
            <a:r>
              <a:rPr lang="it-IT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M2</a:t>
            </a:r>
            <a:endParaRPr lang="it-IT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56" name="Rettangolo 255"/>
          <p:cNvSpPr/>
          <p:nvPr/>
        </p:nvSpPr>
        <p:spPr>
          <a:xfrm>
            <a:off x="4525816" y="3930073"/>
            <a:ext cx="18293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M1      </a:t>
            </a:r>
            <a:r>
              <a:rPr lang="it-IT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M1</a:t>
            </a:r>
            <a:r>
              <a:rPr lang="it-IT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      </a:t>
            </a:r>
            <a:r>
              <a:rPr lang="it-IT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M1</a:t>
            </a:r>
            <a:endParaRPr lang="it-IT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57" name="Rettangolo 256"/>
          <p:cNvSpPr/>
          <p:nvPr/>
        </p:nvSpPr>
        <p:spPr>
          <a:xfrm>
            <a:off x="4625639" y="4502728"/>
            <a:ext cx="15552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>
                <a:solidFill>
                  <a:schemeClr val="bg2">
                    <a:lumMod val="75000"/>
                  </a:schemeClr>
                </a:solidFill>
              </a:rPr>
              <a:t>C-       C-        C-</a:t>
            </a:r>
            <a:endParaRPr lang="it-IT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58" name="CasellaDiTesto 257"/>
          <p:cNvSpPr txBox="1"/>
          <p:nvPr/>
        </p:nvSpPr>
        <p:spPr>
          <a:xfrm>
            <a:off x="4150686" y="5206487"/>
            <a:ext cx="807131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Controllo positivo </a:t>
            </a:r>
            <a:r>
              <a:rPr lang="it-IT" sz="1600" dirty="0" smtClean="0"/>
              <a:t>(</a:t>
            </a:r>
            <a:r>
              <a:rPr lang="it-IT" sz="1600" b="1" dirty="0" smtClean="0"/>
              <a:t>C+</a:t>
            </a:r>
            <a:r>
              <a:rPr lang="it-IT" sz="1600" dirty="0" smtClean="0"/>
              <a:t>): 130 </a:t>
            </a:r>
            <a:r>
              <a:rPr lang="it-IT" sz="1600" dirty="0" err="1" smtClean="0">
                <a:latin typeface="Symbol" panose="05050102010706020507" pitchFamily="18" charset="2"/>
              </a:rPr>
              <a:t>m</a:t>
            </a:r>
            <a:r>
              <a:rPr lang="it-IT" sz="1600" dirty="0" err="1" smtClean="0"/>
              <a:t>L</a:t>
            </a:r>
            <a:r>
              <a:rPr lang="it-IT" sz="1600" dirty="0" smtClean="0"/>
              <a:t> </a:t>
            </a:r>
            <a:r>
              <a:rPr lang="it-IT" sz="1600" b="1" dirty="0" smtClean="0"/>
              <a:t>K-P</a:t>
            </a:r>
            <a:r>
              <a:rPr lang="it-IT" sz="1600" dirty="0" smtClean="0"/>
              <a:t>, 50 </a:t>
            </a:r>
            <a:r>
              <a:rPr lang="it-IT" sz="1600" dirty="0" err="1" smtClean="0">
                <a:latin typeface="Symbol" panose="05050102010706020507" pitchFamily="18" charset="2"/>
              </a:rPr>
              <a:t>m</a:t>
            </a:r>
            <a:r>
              <a:rPr lang="it-IT" sz="1600" dirty="0" err="1" smtClean="0"/>
              <a:t>L</a:t>
            </a:r>
            <a:r>
              <a:rPr lang="it-IT" sz="1600" dirty="0" smtClean="0"/>
              <a:t> </a:t>
            </a:r>
            <a:r>
              <a:rPr lang="it-IT" sz="1600" b="1" dirty="0" smtClean="0"/>
              <a:t>K-P-DMSO</a:t>
            </a:r>
            <a:r>
              <a:rPr lang="it-IT" sz="1600" dirty="0" smtClean="0"/>
              <a:t>, 16 </a:t>
            </a:r>
            <a:r>
              <a:rPr lang="it-IT" sz="1600" dirty="0" err="1" smtClean="0">
                <a:latin typeface="Symbol" panose="05050102010706020507" pitchFamily="18" charset="2"/>
              </a:rPr>
              <a:t>m</a:t>
            </a:r>
            <a:r>
              <a:rPr lang="it-IT" sz="1600" dirty="0" err="1" smtClean="0"/>
              <a:t>L</a:t>
            </a:r>
            <a:r>
              <a:rPr lang="it-IT" sz="1600" dirty="0" smtClean="0"/>
              <a:t> </a:t>
            </a:r>
            <a:r>
              <a:rPr lang="it-IT" sz="1600" b="1" dirty="0"/>
              <a:t>E</a:t>
            </a:r>
            <a:r>
              <a:rPr lang="it-IT" sz="1600" b="1" dirty="0" smtClean="0"/>
              <a:t>0</a:t>
            </a:r>
          </a:p>
          <a:p>
            <a:r>
              <a:rPr lang="it-IT" sz="1600" b="1" dirty="0" smtClean="0"/>
              <a:t>Reazioni inibite </a:t>
            </a:r>
            <a:r>
              <a:rPr lang="it-IT" sz="1600" dirty="0" smtClean="0"/>
              <a:t>(</a:t>
            </a:r>
            <a:r>
              <a:rPr lang="it-IT" sz="1600" b="1" dirty="0" smtClean="0"/>
              <a:t>M1-M6</a:t>
            </a:r>
            <a:r>
              <a:rPr lang="it-IT" sz="1600" dirty="0" smtClean="0"/>
              <a:t>): </a:t>
            </a:r>
            <a:r>
              <a:rPr lang="it-IT" sz="1600" dirty="0"/>
              <a:t>130 </a:t>
            </a:r>
            <a:r>
              <a:rPr lang="it-IT" sz="1600" dirty="0" err="1">
                <a:latin typeface="Symbol" panose="05050102010706020507" pitchFamily="18" charset="2"/>
              </a:rPr>
              <a:t>m</a:t>
            </a:r>
            <a:r>
              <a:rPr lang="it-IT" sz="1600" dirty="0" err="1"/>
              <a:t>L</a:t>
            </a:r>
            <a:r>
              <a:rPr lang="it-IT" sz="1600" dirty="0"/>
              <a:t> </a:t>
            </a:r>
            <a:r>
              <a:rPr lang="it-IT" sz="1600" b="1" dirty="0"/>
              <a:t>K-P</a:t>
            </a:r>
            <a:r>
              <a:rPr lang="it-IT" sz="1600" dirty="0"/>
              <a:t>, </a:t>
            </a:r>
            <a:r>
              <a:rPr lang="it-IT" sz="1600" dirty="0" smtClean="0"/>
              <a:t>47.5 </a:t>
            </a:r>
            <a:r>
              <a:rPr lang="it-IT" sz="1600" dirty="0" err="1">
                <a:latin typeface="Symbol" panose="05050102010706020507" pitchFamily="18" charset="2"/>
              </a:rPr>
              <a:t>m</a:t>
            </a:r>
            <a:r>
              <a:rPr lang="it-IT" sz="1600" dirty="0" err="1"/>
              <a:t>L</a:t>
            </a:r>
            <a:r>
              <a:rPr lang="it-IT" sz="1600" dirty="0"/>
              <a:t> </a:t>
            </a:r>
            <a:r>
              <a:rPr lang="it-IT" sz="1600" b="1" dirty="0"/>
              <a:t>K-P-DMSO</a:t>
            </a:r>
            <a:r>
              <a:rPr lang="it-IT" sz="1600" dirty="0"/>
              <a:t>, </a:t>
            </a:r>
            <a:r>
              <a:rPr lang="it-IT" sz="1600" dirty="0" smtClean="0"/>
              <a:t>16 </a:t>
            </a:r>
            <a:r>
              <a:rPr lang="it-IT" sz="1600" dirty="0" err="1">
                <a:latin typeface="Symbol" panose="05050102010706020507" pitchFamily="18" charset="2"/>
              </a:rPr>
              <a:t>m</a:t>
            </a:r>
            <a:r>
              <a:rPr lang="it-IT" sz="1600" dirty="0" err="1"/>
              <a:t>L</a:t>
            </a:r>
            <a:r>
              <a:rPr lang="it-IT" sz="1600" dirty="0"/>
              <a:t> </a:t>
            </a:r>
            <a:r>
              <a:rPr lang="it-IT" sz="1600" b="1" dirty="0" smtClean="0"/>
              <a:t>E0</a:t>
            </a:r>
            <a:r>
              <a:rPr lang="it-IT" sz="1600" dirty="0" smtClean="0"/>
              <a:t>, 2.5 </a:t>
            </a:r>
            <a:r>
              <a:rPr lang="it-IT" sz="1600" dirty="0" err="1" smtClean="0">
                <a:latin typeface="Symbol" panose="05050102010706020507" pitchFamily="18" charset="2"/>
              </a:rPr>
              <a:t>m</a:t>
            </a:r>
            <a:r>
              <a:rPr lang="it-IT" sz="1600" dirty="0" err="1" smtClean="0"/>
              <a:t>L</a:t>
            </a:r>
            <a:r>
              <a:rPr lang="it-IT" sz="1600" dirty="0" smtClean="0"/>
              <a:t> </a:t>
            </a:r>
            <a:r>
              <a:rPr lang="it-IT" sz="1600" b="1" dirty="0" smtClean="0"/>
              <a:t>M1-M6</a:t>
            </a:r>
            <a:endParaRPr lang="it-IT" sz="1600" b="1" dirty="0"/>
          </a:p>
          <a:p>
            <a:r>
              <a:rPr lang="it-IT" sz="1600" b="1" dirty="0"/>
              <a:t>Controllo </a:t>
            </a:r>
            <a:r>
              <a:rPr lang="it-IT" sz="1600" b="1" dirty="0" smtClean="0"/>
              <a:t>negativo </a:t>
            </a:r>
            <a:r>
              <a:rPr lang="it-IT" sz="1600" dirty="0"/>
              <a:t>(</a:t>
            </a:r>
            <a:r>
              <a:rPr lang="it-IT" sz="1600" b="1" dirty="0" smtClean="0"/>
              <a:t>C-</a:t>
            </a:r>
            <a:r>
              <a:rPr lang="it-IT" sz="1600" dirty="0" smtClean="0"/>
              <a:t>): 146 </a:t>
            </a:r>
            <a:r>
              <a:rPr lang="it-IT" sz="1600" dirty="0" err="1">
                <a:latin typeface="Symbol" panose="05050102010706020507" pitchFamily="18" charset="2"/>
              </a:rPr>
              <a:t>m</a:t>
            </a:r>
            <a:r>
              <a:rPr lang="it-IT" sz="1600" dirty="0" err="1"/>
              <a:t>L</a:t>
            </a:r>
            <a:r>
              <a:rPr lang="it-IT" sz="1600" dirty="0"/>
              <a:t> </a:t>
            </a:r>
            <a:r>
              <a:rPr lang="it-IT" sz="1600" b="1" dirty="0"/>
              <a:t>K-P</a:t>
            </a:r>
            <a:r>
              <a:rPr lang="it-IT" sz="1600" dirty="0"/>
              <a:t>, 50 </a:t>
            </a:r>
            <a:r>
              <a:rPr lang="it-IT" sz="1600" dirty="0" err="1">
                <a:latin typeface="Symbol" panose="05050102010706020507" pitchFamily="18" charset="2"/>
              </a:rPr>
              <a:t>m</a:t>
            </a:r>
            <a:r>
              <a:rPr lang="it-IT" sz="1600" dirty="0" err="1"/>
              <a:t>L</a:t>
            </a:r>
            <a:r>
              <a:rPr lang="it-IT" sz="1600" dirty="0"/>
              <a:t> </a:t>
            </a:r>
            <a:r>
              <a:rPr lang="it-IT" sz="1600" b="1" dirty="0" smtClean="0"/>
              <a:t>K-P-DMSO</a:t>
            </a:r>
          </a:p>
          <a:p>
            <a:endParaRPr lang="it-IT" sz="1600" b="1" dirty="0"/>
          </a:p>
          <a:p>
            <a:r>
              <a:rPr lang="it-IT" sz="1600" b="1" dirty="0" smtClean="0"/>
              <a:t>Dopo aver preparato tutti i pozzetti si aggiungono rapidamente 4 </a:t>
            </a:r>
            <a:r>
              <a:rPr lang="it-IT" sz="1600" b="1" dirty="0" err="1" smtClean="0">
                <a:latin typeface="Symbol" panose="05050102010706020507" pitchFamily="18" charset="2"/>
              </a:rPr>
              <a:t>m</a:t>
            </a:r>
            <a:r>
              <a:rPr lang="it-IT" sz="1600" b="1" dirty="0" err="1" smtClean="0"/>
              <a:t>L</a:t>
            </a:r>
            <a:r>
              <a:rPr lang="it-IT" sz="1600" b="1" dirty="0" smtClean="0"/>
              <a:t> di T0 in tutte le posizioni</a:t>
            </a:r>
            <a:endParaRPr lang="it-IT" sz="1600" b="1" dirty="0"/>
          </a:p>
        </p:txBody>
      </p:sp>
    </p:spTree>
    <p:extLst>
      <p:ext uri="{BB962C8B-B14F-4D97-AF65-F5344CB8AC3E}">
        <p14:creationId xmlns:p14="http://schemas.microsoft.com/office/powerpoint/2010/main" val="232160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30" y="219180"/>
            <a:ext cx="3930787" cy="3105911"/>
          </a:xfrm>
          <a:prstGeom prst="rect">
            <a:avLst/>
          </a:prstGeom>
        </p:spPr>
      </p:pic>
      <p:sp>
        <p:nvSpPr>
          <p:cNvPr id="6" name="Ovale 5"/>
          <p:cNvSpPr/>
          <p:nvPr/>
        </p:nvSpPr>
        <p:spPr>
          <a:xfrm>
            <a:off x="692727" y="1976581"/>
            <a:ext cx="868218" cy="886691"/>
          </a:xfrm>
          <a:prstGeom prst="ellipse">
            <a:avLst/>
          </a:prstGeom>
          <a:solidFill>
            <a:srgbClr val="FF0000">
              <a:alpha val="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2364" y="1178737"/>
            <a:ext cx="6765584" cy="5212827"/>
          </a:xfrm>
          <a:prstGeom prst="rect">
            <a:avLst/>
          </a:prstGeom>
        </p:spPr>
      </p:pic>
      <p:sp>
        <p:nvSpPr>
          <p:cNvPr id="8" name="Freccia curva 7"/>
          <p:cNvSpPr/>
          <p:nvPr/>
        </p:nvSpPr>
        <p:spPr>
          <a:xfrm flipV="1">
            <a:off x="1741577" y="3428999"/>
            <a:ext cx="3329187" cy="831273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73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6" name="Picture 16" descr="http://www.malvern.com/Assets/600x400_VP_IT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366" y="4317348"/>
            <a:ext cx="3121038" cy="2080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194310" y="487918"/>
            <a:ext cx="36135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FF00"/>
                </a:solidFill>
              </a:rPr>
              <a:t> Misura di una costante di equilibrio</a:t>
            </a:r>
            <a:endParaRPr lang="en-GB" b="1" dirty="0">
              <a:solidFill>
                <a:srgbClr val="FFFF00"/>
              </a:solidFill>
            </a:endParaRPr>
          </a:p>
        </p:txBody>
      </p:sp>
      <p:sp>
        <p:nvSpPr>
          <p:cNvPr id="7" name="Freccia a destra 6"/>
          <p:cNvSpPr/>
          <p:nvPr/>
        </p:nvSpPr>
        <p:spPr>
          <a:xfrm rot="18356672">
            <a:off x="901615" y="2007659"/>
            <a:ext cx="957565" cy="2360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reccia a destra 7"/>
          <p:cNvSpPr/>
          <p:nvPr/>
        </p:nvSpPr>
        <p:spPr>
          <a:xfrm rot="4062649" flipH="1">
            <a:off x="2197016" y="2038539"/>
            <a:ext cx="957565" cy="2360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42" name="Picture 2" descr="https://www.labmax.ca/pics/Agilent-11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366" y="11431"/>
            <a:ext cx="2640634" cy="280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4" descr="data:image/jpeg;base64,/9j/4AAQSkZJRgABAQAAAQABAAD/2wCEAAkGBxAQDxAPDxASEA8PDxAPDw8QDxAPDw8PFREWFhURFRUYHSggGBolGxUVITEhJSkrLi4uFx8zODMsNygtLisBCgoKDg0OFQ8QFSsdFR0rKy0rLS0rLS0tLS0tLS0tKystLS0rLS0tLS0tLSstLS0tLS0tLS0tLS0uNzctLS0tLf/AABEIAKoBKAMBIgACEQEDEQH/xAAbAAABBQEBAAAAAAAAAAAAAAABAAIDBAUGB//EAEgQAAECAgUHCgEICAYDAAAAAAEAAgMRBBIhMVEFBkFSYXGRExQiMoGSobHB0UIVU2JygqKy8BYjM2ODk9LhQ0RzwuLxJDRU/8QAGQEBAQADAQAAAAAAAAAAAAAAAAECAwQF/8QAJBEBAAICAQMFAQEBAAAAAAAAAAECAxExEhNBBCEiMlEUgUL/2gAMAwEAAhEDEQA/ANGsiCoYJJFxMiRoUkjgfBEPDk4OTGg/9kJwafyQgdNPbDcdCdDgG93RaLSSdCpuyvDaS2HDLmi506oO0KxWZY2tFeVzkH/koOhOH/apHLZ0Qx2uPsm/LT9ENnisu3LDvV/WgGOwKcGOwKy3ZZinQwdh90PliMLqndV7cp36osgUKM2PTosRjmmLSByc5WwmMAaRsvWs6C+sDIrMOWI2Le4EhliPrDuNV7Up/RVsCC/A8UuRfh4rJ+Vo+sO432S+V4+sO432TtSd+rW5B+HigID8PFZfytG1h3WotyvGGlvdCnak79Wpzd/5KXN3/kqHJmVTEeGPAtmARZ0gtctWMxpti243DO5u78lLm7tnFXyEKqmlUebOxHijzZ2PmrskJJoUubOx80ubHWV2SEk0KnNjreCXNjrK3JCSaFXm30ilzfaVZklJNCsII39qdyYw8VNJCSCvEhmVgE9EyQq5mL7CtCSY+GCJFNKo1kZp8SjSumRvtUdUbeKgU0Jo1R+SUKgw8SgE0kgwYBJBVorrxtmrCz4ccNJnw7U19OOixZRWZYWyVry0wJ/mSkbSoEPrOruwaKw9isCLSTptOgTUbIg0m3SStlcTRb1EeGjT6a6KZHos0MGna46VVsUYftRmtsU00Wyb90kxglNRgpTWXSx6wjUtjDJzgCbhp4BR/KLNFY/w3+ygZRJkufIuJxuGgKcUduCyitWub28C2mNJAtmbBNrh6Kw1yhZDAT5qTEeFi8+UwejXUHKDEcUDHaNPAEp0r3FiaSrc4wa48B5pkSO6RPRbIHF2jsU6JO5C5RTKq628P4ma6GBlaEb3Fp+kPULlmvMgMAEa61zj231za4dtDe1wm0hwxBBRkuJZTjCIc10naNuwjBdrAfWaHYgHiFqtXTox5OsZISUkkJLFsMkhJSSQkgjklJPklJBHJCSkkhJBHJKSfJCSBkkJJ8kpIpklDFgA3WFWJIIM57CL+KatJzQbCFViUXV4FTSqwST3QiLwkoOWpkepEcCawstAlo0BMZTWH4gNhsUGVOu786FkRAurHxDz832l0DXA2z3bkVzbCcVK2kPFzjxXREOeYlvlqQCw+fRB8XgEflKLiOCrHpluWpSOJ4lYfynE2cEflWJ9Hgqx6ZbZMtJ4lOmcVgOytEmLG34H3ROVov0e7/dQ6Zb1VDkxgOCwDlSLrAbmhMOUIp+M9gAVOiXSBoRsXLmlRDe93FNMRxvcTvJUOl1Do7Be4DtCp0zKUIMcA6ZqkWW6FgJsQWHcfJJZRVtxMs6rO0n0WpQsi0+kSNXkWHS+bDLdf5LAyE6VKo5IB/XMMjdOdnjJenjKUXWXPkv0+0OrDhi3vKhkvM9kMh8Z5iuFspSZPdp7V0YhyWQcoRdZMNOiaxXPNpnl21pFY1DZLUKqxTTImsU00uJrFRdNuqkWrCNJfrFNMd+sUXTdIQsxWEYztYppiuxPFDTeJGKBcMQsAvdieKBccShpvF7cQmmK3FYJJxQKGm6Y7MUw0pmKwymoabbqXDx8VWpFLIlycQX2hzQ6e42LMkkBaN481FXXU+KNLP5Z/qUMTKUXFn8s/wBSa9VoiBPpsV7mgvMi9oIADQbUVBCH6xn1wkpIxKZOZnes2KFoudWbPGfmqEYLrx8Q8/N9pV23JyDbk5dENBpTSnlNVQySUk5KSCN4u3oyRiaN4RIQNklJOSRACMkUUDZIEJxSQPya6UWC7CJCP3gvSyvL4BkGnCXgvTeWabawt2rjz+Hd6b/o5KSjfSWNBLnAAAkkmQAF5KTaSwgEOBBEwRcRitDqPkhJN5wzWQNIZigdJKSj5yzFDnLcfBFSSQkozSW7eCHORgeCCSSUlHy+DTwXG0jLVIixH8m6qGzkJCcgZTtVhHalNMlw76TTLAYoEyRfDsk4NnddbPcq8am0lpbXjOk4yIa5kxKUxdYbU0bd8SMRxQIXAx6dHYawiv6xADiCCJkjYRKS7mhOc6DDe4SL2NdLCYBWMTExuFSJNHSG9FKH1h2+RVD3qtEVl6rRUEVH/as3+hSTqKP1re3ySUkc6wSbLCfmqkYK1O0jaq8ddmP6w87L9pVWXcfNEIQ7u0+ZTlvhpk0ppTimlViCKCKoZFu7R5pxQi3Hs80SoAkkkqgooIqBIIoIGQ7jvcPEr0+hGC6FCdyUyYbCTWvJaJ6F5gy931j7r0TIb50WCf3YHAy9Fy5+Idnpp+UrlJgwIjHw3QRViMcx0nkGTgQZGW1PgMgsY1jYLZMaGibiTICQmmpLmdqavD+ZZ4pcqz5mHwKhSQS8s35qH3T7pc4/dw+6oUEE3OTqs7gS507BvcaoUEExpT9kvqtHosWk5qUOK4xOUiQi4zcxoBbPSRZYtNJXYyRmbQBfGjnuj/anjNLJw0xz9oD0WkgU2aU4Wb+TmODjCixKtzYkQlvaJ2hXKRFrGcpC4AXAJpTSoGFKF1h2+RRKULrDcfJFOiKtEVmIq0RAyiftBuPoilQ/2n2T5hJSRy9bpO3pkZGOZRX/AFimRCuynEPNyfaVaHd2nzKcmwru134inLdDVJpTSnFMKyQkkEVUNiXFFCJcdyU/JQFJBJVBRCanBQFBJJAxvWd2HwXe5runRIewvH3yfVcEOsfqjzK7bM986O4asV3i1pXPmj4ur033/wAbaSSS5HeSSSSAJJJIAkilJA1BOkhJA1BOKEkDECnkJpCKYUIXW7CnOQhdbsPogT1WiKzEVWIgkybCLnvleGzHFJT5C68Tc3zKSkjgokYPe57TNrjMHEYpxKiiQuTeWXVDV4J7V204h5uT7Sjg9Xtd+IpyEG7td+Iolbo4apNcmFSFRlVASQSRCdcdxQFw3DyRPomsuG5AUUEkBRCCIQFJJIIhvxDa0+B/uutzNiAMitJ+Np4iXouSd1m/aHl7Lo80nWx24wgeEx6rRm+sujBPzh1fKNxHEIGK3WHEJRIgaJkX4BVo2VITOsSNNy5HorHLN1hxCXLN1gojlFosmZ7wk3KIImJkb00JuVbj4FLlBt7rvZQ892HipoEWsJylIyvmmhAcpQRfEbxUTssUcXxWd5vuvM6WP1kSz/Ef+IqyXUeQ/VuPRaJNmwtdIVnkkmtbOQk0WrZ24/Wjuz+O/dl6ij/FZ32e6Yc4KN84OIK4SK+jyNSC+tJwE3GU59F56WHwyv04mhRGNqVhKXxSnI4y0rXl+FdxG5bMdptOp9nbOzjo2v4H2Ubs56PieDvZcfTYzXGy0y68qunD1VVYY7TasTMalsmNO1dnVAwJ7D7KJ2dkLQx57B7rkoUKsZDfcT5KXmRx+471WaOifnazRDdwb/UtHIOVOcl5DaoYALdJPbsXDPo7hPAaZgeE11GYw6MY/Sb5KK6OIqsRWoiqxUFzIYtifY9Uk7IQ/ab2+RSRHB5VP/kRv9V/4io2I5S/9iN/qv8AxFJi66cPPycyjg9Xtd+IpxQg9XtP4iiVujhpk0qMqQphVQ1JJBUJNZcNycmMuHb5oHJJJIhJwTU4IEiEEkCfe363oVu5qu/XPGtBf4EFYT9H1m+cvVbObZlSWDWbEb9wn0WrJxLbin5VbmdE6tFkSAaVDBkSJgtdYZXjYq9Io8zWLALKpqmcxO7qlbGU8ncuyGJyMOIyK0z+Jo07LVWGSY3zv4lxQ9OWeGDRDAuu5UeTbZSUsNzhOqyWm6IZmW0bFe+SInzx+9LzSbkZwvik3a3qVUVIbojp2Bv1mn3Wpk8dEzvnbLcFWdkUG+Idtm3aVeodGENtWtPaVJkcg/NOO9znV4QDnFwm585Ez1U5uZkXTGhjcHn0XZQiKrfqjyTphRXHDMt+mO3shk+qkGZeMfhC/wCS62aU/wAyQcqMzGaYz+xjR6p4zMg6YsXsqD0XTFwUbqQwXuA3kBBgDNCjj44x+0wf7Uv0Uo37w73+wWy/KEEXxYY3xGD1VeJlijC+kQh/FZ7oM/8ARii6jjviP91dybk+HArCE2qHSJ6TnTN2lQRM4aGP8xC7Hg+St5Op0KMC6HEY8WDouBPBFPiBVYgV2Iw4KpHIaJuIaMSQAgu5Euf9YeSSqZFprHhxhuDgH1S4WtnIXHSkiOWzmhVKQ5x6rw108DKVuyxU4a6POaD1XdnBwPkSuZdR5OcGGpcQAJttGG8FbaZNe0tGTD1e8chCu4+ZRUcB/wAJ6wnMdpExsUq66zExuHFasxOpMKYVIUwrJiYkUU0qoCJloEhhabcUEkCCSSSAopoRCBySSSAPuOyR4Gat5Pp7IUZkSReGEkhl5BaRfcL1SM3Ay6oBmdY4DZtVh7QG2YLly5fEOvDg4tZajZ4Uqt0RDYzQ0tL3S2umPJVm54U9xk0wydAENo0T0lZdIEj2HyVWHFbrAW4hcztdBSM7KXDcWRIoa4Bp6MKGQQ5ocCDI2SIURzvjn/Mv7IML1YsYRmaw7yPOGaw4oNn9IKa9teHSIhE3B1ZsEEAAGcg261QnL1M/+iJ90eizOcM1m8UucQ9YcUGl8t0uUucRJASHSlYmOyrSjfSIv8x3uqHOWawQ5zD1h4oLbqdHN8eKf4r/AHUbo0Q3xHne9x9VBzqHreBS50zW8CqJHTN5J3krMdAaQ5xlMOlVN5GKv86ZreBVc8lrHgfZQVeRALCALStKqqwEKYMzZsKscu3bwQR1ekFothircOCo1hWatIDontVEQe7Q543RHjyKDWBxm7pGd7iXeacBYjCFh7UR2+ajJUVm0k+KSmyC2rR4I+j6pKKOd8YQ6O51UutAAFlpsnPiuTZHa8hzTMObuIINxGg2rus4KMYlHiACZlMDcV5pFnDcSOiRfh2hEWzCBraC15LXC8TkeFqYI0ph9hBlMdU2eCrMym0E1wROVrbRPcp4UdjnGq5rqwFk8Nizrea8ML44vylmmkqGJCAIkJTJBlMaEHMOhzvArfGePMOefTT4lKgVXaXEA1vugoF7wQJi36P91l36sP5rp0lAXPxb3T7oB7j8Qs+j/dO/VP5rrCU1Wc52v91oSAJvc7iB5BTv1/GX8tv1aQMQC8gbyFX5O684zJKlbCAtqgbbAsZ9R+Qyj0v7J3LC5oLjsFnEpVCSA+UieqLpS0nSom0uG0WvF9wmSon5SExUYTLS6y3cFrtltZupgrX317tOJ1SBhJQ0ulMYJONuqLXcNCpMFIj2CYGDRVHG9aVDzacbxMlattzApUd8Q2Cq3DSd5ULaCcF6LQczdLxLYtFmabB8KG3loyecE8ZNOC9VZmuzVCmbmyzVCaNvJhkw4JwyWcCvXG5uQ9UKVub8PVCaNvIBkp2BThkh2qeC9hGQoeA4J4yLDwHBNJt46MjP1TwTxkR+qV7EMkQ8BwThkuHh4Jo28c+QomoU4ZvxdQr2MZNZgiKAzBNG3jhzfij4CkMiRdQr2TmLNVA0CHqhNG3jEfJkRgDnN6M7VM1llhI2WEL15+S4TgQWgg3gixZVKzMoz7Wl0M/RkRwKG3mhDtBHa0+6MOGTZWvssEiV3L8wxOykWbYXs5WaBmdDhOD3RHPIuk0NAQSZLgSZDbLqsaOACS3oVGaJAJIIy1UKZkmDF68NhOJaJrYIQkqjjKVmtDEy2Gw/ZtWBT827ei2rslYvUHAYKvHYJXDgFNLt5DHyfGZZ0pC6RMlA6JGF5nvaF6bTITdUcAsOnQWTPRb3QiuKFIiD4WnsI9UH0t2oPFbdIhN1RwCrFgwHAKDNNMPzY7xTRS3W9BssLVo1BgOASqDAcAgzjSn6GNHYSfNAR4uwbaomtQQxgOAViBCbqjgEGERFcRNztkrPJSQ8mRHnqucdsyu1yZR2THQb3QuloUBlnQb3QqbedUTNeK6UxLsXQ5OzN0ubPfcu/o8NsuqOAVpjRgibc1Qs3WtlO7ACQWvAoDWdVoC0wAjJVFQQU8QlYkkiIeTS5NTJFBFUSqKWSEkEdVCSkkmkIGyTVIhJFMQT5JpCBhQT5IEIGoTTpISQNJTU+SEkCCSICSg//9k="/>
          <p:cNvSpPr>
            <a:spLocks noChangeAspect="1" noChangeArrowheads="1"/>
          </p:cNvSpPr>
          <p:nvPr/>
        </p:nvSpPr>
        <p:spPr bwMode="auto">
          <a:xfrm>
            <a:off x="155575" y="-1309688"/>
            <a:ext cx="4762500" cy="274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6" descr="data:image/jpeg;base64,/9j/4AAQSkZJRgABAQAAAQABAAD/2wCEAAkGBxAQDxAPDxASEA8PDxAPDw8QDxAPDw8PFREWFhURFRUYHSggGBolGxUVITEhJSkrLi4uFx8zODMsNygtLisBCgoKDg0OFQ8QFSsdFR0rKy0rLS0rLS0tLS0tLS0tKystLS0rLS0tLS0tLSstLS0tLS0tLS0tLS0uNzctLS0tLf/AABEIAKoBKAMBIgACEQEDEQH/xAAbAAABBQEBAAAAAAAAAAAAAAABAAIDBAUGB//EAEgQAAECAgUHCgEICAYDAAAAAAEAAgMRBBIhMVEFBkFSYXGRExQiMoGSobHB0UIVU2JygqKy8BYjM2ODk9LhQ0RzwuLxJDRU/8QAGQEBAQADAQAAAAAAAAAAAAAAAAECAwQF/8QAJBEBAAICAQMFAQEBAAAAAAAAAAECAxExEhNBBCEiMlEUgUL/2gAMAwEAAhEDEQA/ANGsiCoYJJFxMiRoUkjgfBEPDk4OTGg/9kJwafyQgdNPbDcdCdDgG93RaLSSdCpuyvDaS2HDLmi506oO0KxWZY2tFeVzkH/koOhOH/apHLZ0Qx2uPsm/LT9ENnisu3LDvV/WgGOwKcGOwKy3ZZinQwdh90PliMLqndV7cp36osgUKM2PTosRjmmLSByc5WwmMAaRsvWs6C+sDIrMOWI2Le4EhliPrDuNV7Up/RVsCC/A8UuRfh4rJ+Vo+sO432S+V4+sO432TtSd+rW5B+HigID8PFZfytG1h3WotyvGGlvdCnak79Wpzd/5KXN3/kqHJmVTEeGPAtmARZ0gtctWMxpti243DO5u78lLm7tnFXyEKqmlUebOxHijzZ2PmrskJJoUubOx80ubHWV2SEk0KnNjreCXNjrK3JCSaFXm30ilzfaVZklJNCsII39qdyYw8VNJCSCvEhmVgE9EyQq5mL7CtCSY+GCJFNKo1kZp8SjSumRvtUdUbeKgU0Jo1R+SUKgw8SgE0kgwYBJBVorrxtmrCz4ccNJnw7U19OOixZRWZYWyVry0wJ/mSkbSoEPrOruwaKw9isCLSTptOgTUbIg0m3SStlcTRb1EeGjT6a6KZHos0MGna46VVsUYftRmtsU00Wyb90kxglNRgpTWXSx6wjUtjDJzgCbhp4BR/KLNFY/w3+ygZRJkufIuJxuGgKcUduCyitWub28C2mNJAtmbBNrh6Kw1yhZDAT5qTEeFi8+UwejXUHKDEcUDHaNPAEp0r3FiaSrc4wa48B5pkSO6RPRbIHF2jsU6JO5C5RTKq628P4ma6GBlaEb3Fp+kPULlmvMgMAEa61zj231za4dtDe1wm0hwxBBRkuJZTjCIc10naNuwjBdrAfWaHYgHiFqtXTox5OsZISUkkJLFsMkhJSSQkgjklJPklJBHJCSkkhJBHJKSfJCSBkkJJ8kpIpklDFgA3WFWJIIM57CL+KatJzQbCFViUXV4FTSqwST3QiLwkoOWpkepEcCawstAlo0BMZTWH4gNhsUGVOu786FkRAurHxDz832l0DXA2z3bkVzbCcVK2kPFzjxXREOeYlvlqQCw+fRB8XgEflKLiOCrHpluWpSOJ4lYfynE2cEflWJ9Hgqx6ZbZMtJ4lOmcVgOytEmLG34H3ROVov0e7/dQ6Zb1VDkxgOCwDlSLrAbmhMOUIp+M9gAVOiXSBoRsXLmlRDe93FNMRxvcTvJUOl1Do7Be4DtCp0zKUIMcA6ZqkWW6FgJsQWHcfJJZRVtxMs6rO0n0WpQsi0+kSNXkWHS+bDLdf5LAyE6VKo5IB/XMMjdOdnjJenjKUXWXPkv0+0OrDhi3vKhkvM9kMh8Z5iuFspSZPdp7V0YhyWQcoRdZMNOiaxXPNpnl21pFY1DZLUKqxTTImsU00uJrFRdNuqkWrCNJfrFNMd+sUXTdIQsxWEYztYppiuxPFDTeJGKBcMQsAvdieKBccShpvF7cQmmK3FYJJxQKGm6Y7MUw0pmKwymoabbqXDx8VWpFLIlycQX2hzQ6e42LMkkBaN481FXXU+KNLP5Z/qUMTKUXFn8s/wBSa9VoiBPpsV7mgvMi9oIADQbUVBCH6xn1wkpIxKZOZnes2KFoudWbPGfmqEYLrx8Q8/N9pV23JyDbk5dENBpTSnlNVQySUk5KSCN4u3oyRiaN4RIQNklJOSRACMkUUDZIEJxSQPya6UWC7CJCP3gvSyvL4BkGnCXgvTeWabawt2rjz+Hd6b/o5KSjfSWNBLnAAAkkmQAF5KTaSwgEOBBEwRcRitDqPkhJN5wzWQNIZigdJKSj5yzFDnLcfBFSSQkozSW7eCHORgeCCSSUlHy+DTwXG0jLVIixH8m6qGzkJCcgZTtVhHalNMlw76TTLAYoEyRfDsk4NnddbPcq8am0lpbXjOk4yIa5kxKUxdYbU0bd8SMRxQIXAx6dHYawiv6xADiCCJkjYRKS7mhOc6DDe4SL2NdLCYBWMTExuFSJNHSG9FKH1h2+RVD3qtEVl6rRUEVH/as3+hSTqKP1re3ySUkc6wSbLCfmqkYK1O0jaq8ddmP6w87L9pVWXcfNEIQ7u0+ZTlvhpk0ppTimlViCKCKoZFu7R5pxQi3Hs80SoAkkkqgooIqBIIoIGQ7jvcPEr0+hGC6FCdyUyYbCTWvJaJ6F5gy931j7r0TIb50WCf3YHAy9Fy5+Idnpp+UrlJgwIjHw3QRViMcx0nkGTgQZGW1PgMgsY1jYLZMaGibiTICQmmpLmdqavD+ZZ4pcqz5mHwKhSQS8s35qH3T7pc4/dw+6oUEE3OTqs7gS507BvcaoUEExpT9kvqtHosWk5qUOK4xOUiQi4zcxoBbPSRZYtNJXYyRmbQBfGjnuj/anjNLJw0xz9oD0WkgU2aU4Wb+TmODjCixKtzYkQlvaJ2hXKRFrGcpC4AXAJpTSoGFKF1h2+RRKULrDcfJFOiKtEVmIq0RAyiftBuPoilQ/2n2T5hJSRy9bpO3pkZGOZRX/AFimRCuynEPNyfaVaHd2nzKcmwru134inLdDVJpTSnFMKyQkkEVUNiXFFCJcdyU/JQFJBJVBRCanBQFBJJAxvWd2HwXe5runRIewvH3yfVcEOsfqjzK7bM986O4asV3i1pXPmj4ur033/wAbaSSS5HeSSSSAJJJIAkilJA1BOkhJA1BOKEkDECnkJpCKYUIXW7CnOQhdbsPogT1WiKzEVWIgkybCLnvleGzHFJT5C68Tc3zKSkjgokYPe57TNrjMHEYpxKiiQuTeWXVDV4J7V204h5uT7Sjg9Xtd+IpyEG7td+Iolbo4apNcmFSFRlVASQSRCdcdxQFw3DyRPomsuG5AUUEkBRCCIQFJJIIhvxDa0+B/uutzNiAMitJ+Np4iXouSd1m/aHl7Lo80nWx24wgeEx6rRm+sujBPzh1fKNxHEIGK3WHEJRIgaJkX4BVo2VITOsSNNy5HorHLN1hxCXLN1gojlFosmZ7wk3KIImJkb00JuVbj4FLlBt7rvZQ892HipoEWsJylIyvmmhAcpQRfEbxUTssUcXxWd5vuvM6WP1kSz/Ef+IqyXUeQ/VuPRaJNmwtdIVnkkmtbOQk0WrZ24/Wjuz+O/dl6ij/FZ32e6Yc4KN84OIK4SK+jyNSC+tJwE3GU59F56WHwyv04mhRGNqVhKXxSnI4y0rXl+FdxG5bMdptOp9nbOzjo2v4H2Ubs56PieDvZcfTYzXGy0y68qunD1VVYY7TasTMalsmNO1dnVAwJ7D7KJ2dkLQx57B7rkoUKsZDfcT5KXmRx+471WaOifnazRDdwb/UtHIOVOcl5DaoYALdJPbsXDPo7hPAaZgeE11GYw6MY/Sb5KK6OIqsRWoiqxUFzIYtifY9Uk7IQ/ab2+RSRHB5VP/kRv9V/4io2I5S/9iN/qv8AxFJi66cPPycyjg9Xtd+IpxQg9XtP4iiVujhpk0qMqQphVQ1JJBUJNZcNycmMuHb5oHJJJIhJwTU4IEiEEkCfe363oVu5qu/XPGtBf4EFYT9H1m+cvVbObZlSWDWbEb9wn0WrJxLbin5VbmdE6tFkSAaVDBkSJgtdYZXjYq9Io8zWLALKpqmcxO7qlbGU8ncuyGJyMOIyK0z+Jo07LVWGSY3zv4lxQ9OWeGDRDAuu5UeTbZSUsNzhOqyWm6IZmW0bFe+SInzx+9LzSbkZwvik3a3qVUVIbojp2Bv1mn3Wpk8dEzvnbLcFWdkUG+Idtm3aVeodGENtWtPaVJkcg/NOO9znV4QDnFwm585Ez1U5uZkXTGhjcHn0XZQiKrfqjyTphRXHDMt+mO3shk+qkGZeMfhC/wCS62aU/wAyQcqMzGaYz+xjR6p4zMg6YsXsqD0XTFwUbqQwXuA3kBBgDNCjj44x+0wf7Uv0Uo37w73+wWy/KEEXxYY3xGD1VeJlijC+kQh/FZ7oM/8ARii6jjviP91dybk+HArCE2qHSJ6TnTN2lQRM4aGP8xC7Hg+St5Op0KMC6HEY8WDouBPBFPiBVYgV2Iw4KpHIaJuIaMSQAgu5Euf9YeSSqZFprHhxhuDgH1S4WtnIXHSkiOWzmhVKQ5x6rw108DKVuyxU4a6POaD1XdnBwPkSuZdR5OcGGpcQAJttGG8FbaZNe0tGTD1e8chCu4+ZRUcB/wAJ6wnMdpExsUq66zExuHFasxOpMKYVIUwrJiYkUU0qoCJloEhhabcUEkCCSSSAopoRCBySSSAPuOyR4Gat5Pp7IUZkSReGEkhl5BaRfcL1SM3Ay6oBmdY4DZtVh7QG2YLly5fEOvDg4tZajZ4Uqt0RDYzQ0tL3S2umPJVm54U9xk0wydAENo0T0lZdIEj2HyVWHFbrAW4hcztdBSM7KXDcWRIoa4Bp6MKGQQ5ocCDI2SIURzvjn/Mv7IML1YsYRmaw7yPOGaw4oNn9IKa9teHSIhE3B1ZsEEAAGcg261QnL1M/+iJ90eizOcM1m8UucQ9YcUGl8t0uUucRJASHSlYmOyrSjfSIv8x3uqHOWawQ5zD1h4oLbqdHN8eKf4r/AHUbo0Q3xHne9x9VBzqHreBS50zW8CqJHTN5J3krMdAaQ5xlMOlVN5GKv86ZreBVc8lrHgfZQVeRALCALStKqqwEKYMzZsKscu3bwQR1ekFothircOCo1hWatIDontVEQe7Q543RHjyKDWBxm7pGd7iXeacBYjCFh7UR2+ajJUVm0k+KSmyC2rR4I+j6pKKOd8YQ6O51UutAAFlpsnPiuTZHa8hzTMObuIINxGg2rus4KMYlHiACZlMDcV5pFnDcSOiRfh2hEWzCBraC15LXC8TkeFqYI0ph9hBlMdU2eCrMym0E1wROVrbRPcp4UdjnGq5rqwFk8Nizrea8ML44vylmmkqGJCAIkJTJBlMaEHMOhzvArfGePMOefTT4lKgVXaXEA1vugoF7wQJi36P91l36sP5rp0lAXPxb3T7oB7j8Qs+j/dO/VP5rrCU1Wc52v91oSAJvc7iB5BTv1/GX8tv1aQMQC8gbyFX5O684zJKlbCAtqgbbAsZ9R+Qyj0v7J3LC5oLjsFnEpVCSA+UieqLpS0nSom0uG0WvF9wmSon5SExUYTLS6y3cFrtltZupgrX317tOJ1SBhJQ0ulMYJONuqLXcNCpMFIj2CYGDRVHG9aVDzacbxMlattzApUd8Q2Cq3DSd5ULaCcF6LQczdLxLYtFmabB8KG3loyecE8ZNOC9VZmuzVCmbmyzVCaNvJhkw4JwyWcCvXG5uQ9UKVub8PVCaNvIBkp2BThkh2qeC9hGQoeA4J4yLDwHBNJt46MjP1TwTxkR+qV7EMkQ8BwThkuHh4Jo28c+QomoU4ZvxdQr2MZNZgiKAzBNG3jhzfij4CkMiRdQr2TmLNVA0CHqhNG3jEfJkRgDnN6M7VM1llhI2WEL15+S4TgQWgg3gixZVKzMoz7Wl0M/RkRwKG3mhDtBHa0+6MOGTZWvssEiV3L8wxOykWbYXs5WaBmdDhOD3RHPIuk0NAQSZLgSZDbLqsaOACS3oVGaJAJIIy1UKZkmDF68NhOJaJrYIQkqjjKVmtDEy2Gw/ZtWBT827ei2rslYvUHAYKvHYJXDgFNLt5DHyfGZZ0pC6RMlA6JGF5nvaF6bTITdUcAsOnQWTPRb3QiuKFIiD4WnsI9UH0t2oPFbdIhN1RwCrFgwHAKDNNMPzY7xTRS3W9BssLVo1BgOASqDAcAgzjSn6GNHYSfNAR4uwbaomtQQxgOAViBCbqjgEGERFcRNztkrPJSQ8mRHnqucdsyu1yZR2THQb3QuloUBlnQb3QqbedUTNeK6UxLsXQ5OzN0ubPfcu/o8NsuqOAVpjRgibc1Qs3WtlO7ACQWvAoDWdVoC0wAjJVFQQU8QlYkkiIeTS5NTJFBFUSqKWSEkEdVCSkkmkIGyTVIhJFMQT5JpCBhQT5IEIGoTTpISQNJTU+SEkCCSICSg//9k="/>
          <p:cNvSpPr>
            <a:spLocks noChangeAspect="1" noChangeArrowheads="1"/>
          </p:cNvSpPr>
          <p:nvPr/>
        </p:nvSpPr>
        <p:spPr bwMode="auto">
          <a:xfrm>
            <a:off x="307975" y="-1157288"/>
            <a:ext cx="4762500" cy="274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48" name="Picture 8" descr="http://www.tavernarakislab.gr/extimages/f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0330" y="347901"/>
            <a:ext cx="2738437" cy="1577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http://www.metabolomicscentre.ca/assets/simple/equipment/600_varian_nmr_RTprobe-af1232dee6f8e0c92cc85d47ea47674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6805" y="1330959"/>
            <a:ext cx="1919099" cy="2503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2" name="Picture 12" descr="http://www.bioch.ox.ac.uk/aspsite/services/equipmentbooking/biophysics/new/CDphoto_500px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3151" y="4317348"/>
            <a:ext cx="2320290" cy="1856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4" name="Picture 14" descr="https://cdn.globalauctionplatform.com/fe3ecd1e-d4f0-43f0-9c82-a47500fc4bc5/5c29e448-aaf7-41b6-b3a5-a48701043e69/540x36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000" y="5079836"/>
            <a:ext cx="2667246" cy="1778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8" name="Picture 18" descr="http://media.biocompare.com/m/37/product/3939487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0022" y="2947355"/>
            <a:ext cx="1694993" cy="1264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sellaDiTesto 10"/>
          <p:cNvSpPr txBox="1"/>
          <p:nvPr/>
        </p:nvSpPr>
        <p:spPr>
          <a:xfrm>
            <a:off x="6385960" y="3187800"/>
            <a:ext cx="35973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 smtClean="0">
                <a:solidFill>
                  <a:schemeClr val="accent2">
                    <a:lumMod val="75000"/>
                  </a:schemeClr>
                </a:solidFill>
              </a:rPr>
              <a:t>Libero contro legato</a:t>
            </a:r>
            <a:endParaRPr lang="en-GB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9" name="Freccia a destra 18"/>
          <p:cNvSpPr/>
          <p:nvPr/>
        </p:nvSpPr>
        <p:spPr>
          <a:xfrm rot="7017865">
            <a:off x="7857291" y="2464543"/>
            <a:ext cx="957565" cy="2360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Freccia a destra 19"/>
          <p:cNvSpPr/>
          <p:nvPr/>
        </p:nvSpPr>
        <p:spPr>
          <a:xfrm rot="8196005">
            <a:off x="8911397" y="2693779"/>
            <a:ext cx="957565" cy="2360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Freccia a destra 20"/>
          <p:cNvSpPr/>
          <p:nvPr/>
        </p:nvSpPr>
        <p:spPr>
          <a:xfrm rot="13284519">
            <a:off x="8482446" y="4094273"/>
            <a:ext cx="957565" cy="2360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Freccia a destra 21"/>
          <p:cNvSpPr/>
          <p:nvPr/>
        </p:nvSpPr>
        <p:spPr>
          <a:xfrm rot="15832361">
            <a:off x="7685840" y="4470037"/>
            <a:ext cx="957565" cy="2360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Freccia a destra 22"/>
          <p:cNvSpPr/>
          <p:nvPr/>
        </p:nvSpPr>
        <p:spPr>
          <a:xfrm rot="18216263">
            <a:off x="6581547" y="4337754"/>
            <a:ext cx="957565" cy="2360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Freccia a destra 23"/>
          <p:cNvSpPr/>
          <p:nvPr/>
        </p:nvSpPr>
        <p:spPr>
          <a:xfrm>
            <a:off x="5643887" y="3429000"/>
            <a:ext cx="768743" cy="2272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Freccia a destra 24"/>
          <p:cNvSpPr/>
          <p:nvPr/>
        </p:nvSpPr>
        <p:spPr>
          <a:xfrm rot="3522631">
            <a:off x="6539128" y="2599366"/>
            <a:ext cx="957565" cy="2360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15" y="1096996"/>
            <a:ext cx="3248900" cy="4114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407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194309" y="149304"/>
            <a:ext cx="34082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FFFF00"/>
                </a:solidFill>
              </a:rPr>
              <a:t>Misure all’equilibrio: l’isoterma di </a:t>
            </a:r>
            <a:r>
              <a:rPr lang="it-IT" b="1" dirty="0" err="1" smtClean="0">
                <a:solidFill>
                  <a:srgbClr val="FFFF00"/>
                </a:solidFill>
              </a:rPr>
              <a:t>Langmuir</a:t>
            </a:r>
            <a:endParaRPr lang="it-IT" b="1" dirty="0" smtClean="0">
              <a:solidFill>
                <a:srgbClr val="FFFF00"/>
              </a:solidFill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6096000" y="971550"/>
            <a:ext cx="601980" cy="45720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670" y="1200150"/>
            <a:ext cx="2383339" cy="4492381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22" y="5251376"/>
            <a:ext cx="2797833" cy="1042330"/>
          </a:xfrm>
          <a:prstGeom prst="rect">
            <a:avLst/>
          </a:prstGeom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0042" y="606504"/>
            <a:ext cx="7986874" cy="5565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256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9094" y="858149"/>
            <a:ext cx="7854946" cy="5085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6190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gget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9951439"/>
              </p:ext>
            </p:extLst>
          </p:nvPr>
        </p:nvGraphicFramePr>
        <p:xfrm>
          <a:off x="4113213" y="388938"/>
          <a:ext cx="8078787" cy="627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2" name="SPW 7.1 Graph" r:id="rId3" imgW="5541840" imgH="4303800" progId="SigmaPlotGraphicObject.6">
                  <p:embed/>
                </p:oleObj>
              </mc:Choice>
              <mc:Fallback>
                <p:oleObj name="SPW 7.1 Graph" r:id="rId3" imgW="5541840" imgH="4303800" progId="SigmaPlotGraphicObject.6">
                  <p:embed/>
                  <p:pic>
                    <p:nvPicPr>
                      <p:cNvPr id="0" name="Oggetto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3213" y="388938"/>
                        <a:ext cx="8078787" cy="6273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Freccia a destra 12"/>
          <p:cNvSpPr/>
          <p:nvPr/>
        </p:nvSpPr>
        <p:spPr>
          <a:xfrm>
            <a:off x="6275070" y="3554730"/>
            <a:ext cx="617220" cy="2514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CasellaDiTesto 13"/>
          <p:cNvSpPr txBox="1"/>
          <p:nvPr/>
        </p:nvSpPr>
        <p:spPr>
          <a:xfrm>
            <a:off x="5367016" y="3357294"/>
            <a:ext cx="8635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True curve</a:t>
            </a:r>
            <a:endParaRPr lang="en-GB" dirty="0"/>
          </a:p>
        </p:txBody>
      </p:sp>
      <p:sp>
        <p:nvSpPr>
          <p:cNvPr id="15" name="Freccia a destra 14"/>
          <p:cNvSpPr/>
          <p:nvPr/>
        </p:nvSpPr>
        <p:spPr>
          <a:xfrm rot="12869037">
            <a:off x="9929459" y="3992185"/>
            <a:ext cx="731520" cy="2400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CasellaDiTesto 15"/>
          <p:cNvSpPr txBox="1"/>
          <p:nvPr/>
        </p:nvSpPr>
        <p:spPr>
          <a:xfrm>
            <a:off x="9792212" y="4416138"/>
            <a:ext cx="17448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[L] ≠ [L]</a:t>
            </a:r>
            <a:r>
              <a:rPr lang="it-IT" sz="1400" baseline="-25000" dirty="0" smtClean="0"/>
              <a:t>0</a:t>
            </a:r>
            <a:r>
              <a:rPr lang="it-IT" sz="1400" dirty="0" smtClean="0"/>
              <a:t>, </a:t>
            </a:r>
            <a:r>
              <a:rPr lang="it-IT" sz="1400" dirty="0" err="1" smtClean="0"/>
              <a:t>quadratic</a:t>
            </a:r>
            <a:r>
              <a:rPr lang="it-IT" sz="1400" dirty="0" smtClean="0"/>
              <a:t> curve</a:t>
            </a:r>
            <a:endParaRPr lang="en-GB" sz="1400" dirty="0"/>
          </a:p>
        </p:txBody>
      </p:sp>
      <p:sp>
        <p:nvSpPr>
          <p:cNvPr id="17" name="Freccia a destra 16"/>
          <p:cNvSpPr/>
          <p:nvPr/>
        </p:nvSpPr>
        <p:spPr>
          <a:xfrm rot="10800000">
            <a:off x="7372350" y="3357294"/>
            <a:ext cx="2640328" cy="1828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CasellaDiTesto 17"/>
          <p:cNvSpPr txBox="1"/>
          <p:nvPr/>
        </p:nvSpPr>
        <p:spPr>
          <a:xfrm>
            <a:off x="10295219" y="3105834"/>
            <a:ext cx="11371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Observed</a:t>
            </a:r>
            <a:r>
              <a:rPr lang="en-GB" dirty="0" smtClean="0"/>
              <a:t> </a:t>
            </a:r>
          </a:p>
          <a:p>
            <a:r>
              <a:rPr lang="en-GB" dirty="0" smtClean="0"/>
              <a:t>B</a:t>
            </a:r>
            <a:r>
              <a:rPr lang="en-GB" baseline="-25000" dirty="0" smtClean="0"/>
              <a:t>50%</a:t>
            </a:r>
            <a:endParaRPr lang="it-IT" baseline="-25000" dirty="0" smtClean="0"/>
          </a:p>
        </p:txBody>
      </p:sp>
      <p:pic>
        <p:nvPicPr>
          <p:cNvPr id="20" name="Immagin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1342"/>
            <a:ext cx="4065696" cy="5626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56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gget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2904843"/>
              </p:ext>
            </p:extLst>
          </p:nvPr>
        </p:nvGraphicFramePr>
        <p:xfrm>
          <a:off x="4109781" y="297537"/>
          <a:ext cx="8011037" cy="60800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2" name="SPW 7.1 Graph" r:id="rId3" imgW="5671080" imgH="4303800" progId="SigmaPlotGraphicObject.6">
                  <p:embed/>
                </p:oleObj>
              </mc:Choice>
              <mc:Fallback>
                <p:oleObj name="SPW 7.1 Graph" r:id="rId3" imgW="5671080" imgH="4303800" progId="SigmaPlotGraphicObject.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09781" y="297537"/>
                        <a:ext cx="8011037" cy="60800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ttangolo 2"/>
          <p:cNvSpPr/>
          <p:nvPr/>
        </p:nvSpPr>
        <p:spPr>
          <a:xfrm>
            <a:off x="9944100" y="1131570"/>
            <a:ext cx="1177290" cy="1028700"/>
          </a:xfrm>
          <a:prstGeom prst="rect">
            <a:avLst/>
          </a:prstGeom>
          <a:solidFill>
            <a:schemeClr val="accent1"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NMR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8412480" y="1943100"/>
            <a:ext cx="1280160" cy="1565910"/>
          </a:xfrm>
          <a:prstGeom prst="rect">
            <a:avLst/>
          </a:prstGeom>
          <a:solidFill>
            <a:schemeClr val="bg2">
              <a:lumMod val="5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UV, CD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7406640" y="3086100"/>
            <a:ext cx="1417320" cy="1497330"/>
          </a:xfrm>
          <a:prstGeom prst="rect">
            <a:avLst/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 smtClean="0">
              <a:solidFill>
                <a:schemeClr val="tx1"/>
              </a:solidFill>
            </a:endParaRPr>
          </a:p>
          <a:p>
            <a:pPr algn="ctr"/>
            <a:endParaRPr lang="it-IT" dirty="0">
              <a:solidFill>
                <a:schemeClr val="tx1"/>
              </a:solidFill>
            </a:endParaRPr>
          </a:p>
          <a:p>
            <a:pPr algn="ctr"/>
            <a:r>
              <a:rPr lang="it-IT" dirty="0" smtClean="0">
                <a:solidFill>
                  <a:schemeClr val="tx1"/>
                </a:solidFill>
              </a:rPr>
              <a:t>SPR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5955030" y="3429000"/>
            <a:ext cx="2457450" cy="1965960"/>
          </a:xfrm>
          <a:prstGeom prst="rect">
            <a:avLst/>
          </a:prstGeom>
          <a:solidFill>
            <a:srgbClr val="7030A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 smtClean="0">
                <a:solidFill>
                  <a:schemeClr val="tx1"/>
                </a:solidFill>
              </a:rPr>
              <a:t>Fluorescence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5223510" y="3337560"/>
            <a:ext cx="1028700" cy="2148840"/>
          </a:xfrm>
          <a:prstGeom prst="rect">
            <a:avLst/>
          </a:prstGeom>
          <a:solidFill>
            <a:srgbClr val="92D05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 err="1" smtClean="0">
                <a:solidFill>
                  <a:schemeClr val="tx1"/>
                </a:solidFill>
              </a:rPr>
              <a:t>Scintillation</a:t>
            </a:r>
            <a:r>
              <a:rPr lang="it-IT" sz="1200" dirty="0" smtClean="0">
                <a:solidFill>
                  <a:schemeClr val="tx1"/>
                </a:solidFill>
              </a:rPr>
              <a:t> </a:t>
            </a:r>
            <a:r>
              <a:rPr lang="it-IT" sz="1200" dirty="0" err="1" smtClean="0">
                <a:solidFill>
                  <a:schemeClr val="tx1"/>
                </a:solidFill>
              </a:rPr>
              <a:t>counts</a:t>
            </a:r>
            <a:r>
              <a:rPr lang="it-IT" sz="1200" dirty="0" smtClean="0">
                <a:solidFill>
                  <a:schemeClr val="tx1"/>
                </a:solidFill>
              </a:rPr>
              <a:t>,</a:t>
            </a:r>
          </a:p>
          <a:p>
            <a:pPr algn="ctr"/>
            <a:r>
              <a:rPr lang="it-IT" sz="1200" dirty="0" err="1" smtClean="0">
                <a:solidFill>
                  <a:schemeClr val="tx1"/>
                </a:solidFill>
              </a:rPr>
              <a:t>Enzyme</a:t>
            </a:r>
            <a:r>
              <a:rPr lang="it-IT" sz="1200" dirty="0" smtClean="0">
                <a:solidFill>
                  <a:schemeClr val="tx1"/>
                </a:solidFill>
              </a:rPr>
              <a:t> </a:t>
            </a:r>
            <a:r>
              <a:rPr lang="it-IT" sz="1200" dirty="0" err="1" smtClean="0">
                <a:solidFill>
                  <a:schemeClr val="tx1"/>
                </a:solidFill>
              </a:rPr>
              <a:t>amplified</a:t>
            </a:r>
            <a:r>
              <a:rPr lang="it-IT" sz="1200" dirty="0" smtClean="0">
                <a:solidFill>
                  <a:schemeClr val="tx1"/>
                </a:solidFill>
              </a:rPr>
              <a:t> </a:t>
            </a:r>
            <a:r>
              <a:rPr lang="it-IT" sz="1200" dirty="0" err="1" smtClean="0">
                <a:solidFill>
                  <a:schemeClr val="tx1"/>
                </a:solidFill>
              </a:rPr>
              <a:t>assays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9" name="Freccia a destra 8"/>
          <p:cNvSpPr/>
          <p:nvPr/>
        </p:nvSpPr>
        <p:spPr>
          <a:xfrm rot="13438055">
            <a:off x="7787110" y="4349353"/>
            <a:ext cx="2023110" cy="1771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reccia a destra 9"/>
          <p:cNvSpPr/>
          <p:nvPr/>
        </p:nvSpPr>
        <p:spPr>
          <a:xfrm rot="10800000">
            <a:off x="6661630" y="5169674"/>
            <a:ext cx="2505230" cy="1771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CasellaDiTesto 12"/>
          <p:cNvSpPr txBox="1"/>
          <p:nvPr/>
        </p:nvSpPr>
        <p:spPr>
          <a:xfrm>
            <a:off x="9076427" y="5025628"/>
            <a:ext cx="8676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True K</a:t>
            </a:r>
            <a:r>
              <a:rPr lang="it-IT" baseline="-25000" dirty="0" smtClean="0"/>
              <a:t>D</a:t>
            </a:r>
            <a:endParaRPr lang="en-GB" baseline="-25000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194309" y="149304"/>
            <a:ext cx="373761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 smtClean="0">
                <a:solidFill>
                  <a:srgbClr val="FFFF00"/>
                </a:solidFill>
              </a:rPr>
              <a:t>One</a:t>
            </a:r>
            <a:r>
              <a:rPr lang="it-IT" b="1" dirty="0" smtClean="0">
                <a:solidFill>
                  <a:srgbClr val="FFFF00"/>
                </a:solidFill>
              </a:rPr>
              <a:t> </a:t>
            </a:r>
            <a:r>
              <a:rPr lang="it-IT" b="1" dirty="0" err="1" smtClean="0">
                <a:solidFill>
                  <a:srgbClr val="FFFF00"/>
                </a:solidFill>
              </a:rPr>
              <a:t>should</a:t>
            </a:r>
            <a:r>
              <a:rPr lang="it-IT" b="1" dirty="0" smtClean="0">
                <a:solidFill>
                  <a:srgbClr val="FFFF00"/>
                </a:solidFill>
              </a:rPr>
              <a:t> </a:t>
            </a:r>
            <a:r>
              <a:rPr lang="it-IT" b="1" dirty="0" err="1" smtClean="0">
                <a:solidFill>
                  <a:srgbClr val="FFFF00"/>
                </a:solidFill>
              </a:rPr>
              <a:t>fit</a:t>
            </a:r>
            <a:r>
              <a:rPr lang="it-IT" b="1" dirty="0" smtClean="0">
                <a:solidFill>
                  <a:srgbClr val="FFFF00"/>
                </a:solidFill>
              </a:rPr>
              <a:t> the data to the </a:t>
            </a:r>
            <a:r>
              <a:rPr lang="it-IT" b="1" dirty="0" err="1" smtClean="0">
                <a:solidFill>
                  <a:srgbClr val="FFFF00"/>
                </a:solidFill>
              </a:rPr>
              <a:t>Langmuir</a:t>
            </a:r>
            <a:r>
              <a:rPr lang="it-IT" b="1" dirty="0" smtClean="0">
                <a:solidFill>
                  <a:srgbClr val="FFFF00"/>
                </a:solidFill>
              </a:rPr>
              <a:t> </a:t>
            </a:r>
            <a:r>
              <a:rPr lang="it-IT" b="1" dirty="0" err="1" smtClean="0">
                <a:solidFill>
                  <a:srgbClr val="FFFF00"/>
                </a:solidFill>
              </a:rPr>
              <a:t>isothermal</a:t>
            </a:r>
            <a:r>
              <a:rPr lang="it-IT" b="1" dirty="0" smtClean="0">
                <a:solidFill>
                  <a:srgbClr val="FFFF00"/>
                </a:solidFill>
              </a:rPr>
              <a:t> </a:t>
            </a:r>
            <a:r>
              <a:rPr lang="it-IT" b="1" dirty="0" err="1" smtClean="0">
                <a:solidFill>
                  <a:srgbClr val="FFFF00"/>
                </a:solidFill>
              </a:rPr>
              <a:t>only</a:t>
            </a:r>
            <a:r>
              <a:rPr lang="it-IT" b="1" dirty="0" smtClean="0">
                <a:solidFill>
                  <a:srgbClr val="FFFF00"/>
                </a:solidFill>
              </a:rPr>
              <a:t> </a:t>
            </a:r>
            <a:r>
              <a:rPr lang="it-IT" b="1" dirty="0" err="1" smtClean="0">
                <a:solidFill>
                  <a:srgbClr val="FFFF00"/>
                </a:solidFill>
              </a:rPr>
              <a:t>if</a:t>
            </a:r>
            <a:r>
              <a:rPr lang="it-IT" b="1" dirty="0" smtClean="0">
                <a:solidFill>
                  <a:srgbClr val="FFFF00"/>
                </a:solidFill>
              </a:rPr>
              <a:t> [R]</a:t>
            </a:r>
            <a:r>
              <a:rPr lang="it-IT" b="1" baseline="-25000" dirty="0" smtClean="0">
                <a:solidFill>
                  <a:srgbClr val="FFFF00"/>
                </a:solidFill>
              </a:rPr>
              <a:t>0</a:t>
            </a:r>
            <a:r>
              <a:rPr lang="it-IT" b="1" dirty="0" smtClean="0">
                <a:solidFill>
                  <a:srgbClr val="FFFF00"/>
                </a:solidFill>
              </a:rPr>
              <a:t> </a:t>
            </a:r>
            <a:r>
              <a:rPr lang="it-IT" b="1" dirty="0" err="1" smtClean="0">
                <a:solidFill>
                  <a:srgbClr val="FFFF00"/>
                </a:solidFill>
              </a:rPr>
              <a:t>is</a:t>
            </a:r>
            <a:r>
              <a:rPr lang="it-IT" b="1" dirty="0" smtClean="0">
                <a:solidFill>
                  <a:srgbClr val="FFFF00"/>
                </a:solidFill>
              </a:rPr>
              <a:t> </a:t>
            </a:r>
            <a:r>
              <a:rPr lang="it-IT" b="1" dirty="0" err="1" smtClean="0">
                <a:solidFill>
                  <a:srgbClr val="FFFF00"/>
                </a:solidFill>
              </a:rPr>
              <a:t>safely</a:t>
            </a:r>
            <a:r>
              <a:rPr lang="it-IT" b="1" dirty="0" smtClean="0">
                <a:solidFill>
                  <a:srgbClr val="FFFF00"/>
                </a:solidFill>
              </a:rPr>
              <a:t> </a:t>
            </a:r>
            <a:r>
              <a:rPr lang="it-IT" b="1" dirty="0" err="1" smtClean="0">
                <a:solidFill>
                  <a:srgbClr val="FFFF00"/>
                </a:solidFill>
              </a:rPr>
              <a:t>below</a:t>
            </a:r>
            <a:r>
              <a:rPr lang="it-IT" b="1" dirty="0" smtClean="0">
                <a:solidFill>
                  <a:srgbClr val="FFFF00"/>
                </a:solidFill>
              </a:rPr>
              <a:t> K</a:t>
            </a:r>
            <a:r>
              <a:rPr lang="it-IT" b="1" baseline="-25000" dirty="0" smtClean="0">
                <a:solidFill>
                  <a:srgbClr val="FFFF00"/>
                </a:solidFill>
              </a:rPr>
              <a:t>D</a:t>
            </a:r>
            <a:r>
              <a:rPr lang="it-IT" b="1" dirty="0" smtClean="0">
                <a:solidFill>
                  <a:srgbClr val="FFFF00"/>
                </a:solidFill>
              </a:rPr>
              <a:t>. </a:t>
            </a:r>
          </a:p>
          <a:p>
            <a:r>
              <a:rPr lang="it-IT" b="1" dirty="0" smtClean="0">
                <a:solidFill>
                  <a:srgbClr val="FFFF00"/>
                </a:solidFill>
              </a:rPr>
              <a:t>The </a:t>
            </a:r>
            <a:r>
              <a:rPr lang="it-IT" b="1" dirty="0" err="1" smtClean="0">
                <a:solidFill>
                  <a:srgbClr val="FFFF00"/>
                </a:solidFill>
              </a:rPr>
              <a:t>meaure</a:t>
            </a:r>
            <a:r>
              <a:rPr lang="it-IT" b="1" dirty="0" smtClean="0">
                <a:solidFill>
                  <a:srgbClr val="FFFF00"/>
                </a:solidFill>
              </a:rPr>
              <a:t> can be </a:t>
            </a:r>
            <a:r>
              <a:rPr lang="it-IT" b="1" dirty="0" err="1" smtClean="0">
                <a:solidFill>
                  <a:srgbClr val="FFFF00"/>
                </a:solidFill>
              </a:rPr>
              <a:t>done</a:t>
            </a:r>
            <a:r>
              <a:rPr lang="it-IT" b="1" dirty="0" smtClean="0">
                <a:solidFill>
                  <a:srgbClr val="FFFF00"/>
                </a:solidFill>
              </a:rPr>
              <a:t> </a:t>
            </a:r>
            <a:r>
              <a:rPr lang="it-IT" b="1" dirty="0" err="1" smtClean="0">
                <a:solidFill>
                  <a:srgbClr val="FFFF00"/>
                </a:solidFill>
              </a:rPr>
              <a:t>only</a:t>
            </a:r>
            <a:r>
              <a:rPr lang="it-IT" b="1" dirty="0" smtClean="0">
                <a:solidFill>
                  <a:srgbClr val="FFFF00"/>
                </a:solidFill>
              </a:rPr>
              <a:t> with high </a:t>
            </a:r>
            <a:r>
              <a:rPr lang="it-IT" b="1" dirty="0" err="1" smtClean="0">
                <a:solidFill>
                  <a:srgbClr val="FFFF00"/>
                </a:solidFill>
              </a:rPr>
              <a:t>sensitivity</a:t>
            </a:r>
            <a:r>
              <a:rPr lang="it-IT" b="1" dirty="0" smtClean="0">
                <a:solidFill>
                  <a:srgbClr val="FFFF00"/>
                </a:solidFill>
              </a:rPr>
              <a:t> </a:t>
            </a:r>
            <a:r>
              <a:rPr lang="it-IT" b="1" dirty="0" err="1" smtClean="0">
                <a:solidFill>
                  <a:srgbClr val="FFFF00"/>
                </a:solidFill>
              </a:rPr>
              <a:t>techniques</a:t>
            </a:r>
            <a:r>
              <a:rPr lang="it-IT" b="1" dirty="0" smtClean="0">
                <a:solidFill>
                  <a:srgbClr val="FFFF00"/>
                </a:solidFill>
              </a:rPr>
              <a:t>. </a:t>
            </a:r>
          </a:p>
          <a:p>
            <a:r>
              <a:rPr lang="it-IT" b="1" dirty="0" smtClean="0">
                <a:solidFill>
                  <a:srgbClr val="FFFF00"/>
                </a:solidFill>
              </a:rPr>
              <a:t>In </a:t>
            </a:r>
            <a:r>
              <a:rPr lang="it-IT" b="1" dirty="0" err="1" smtClean="0">
                <a:solidFill>
                  <a:srgbClr val="FFFF00"/>
                </a:solidFill>
              </a:rPr>
              <a:t>any</a:t>
            </a:r>
            <a:r>
              <a:rPr lang="it-IT" b="1" dirty="0" smtClean="0">
                <a:solidFill>
                  <a:srgbClr val="FFFF00"/>
                </a:solidFill>
              </a:rPr>
              <a:t> </a:t>
            </a:r>
            <a:r>
              <a:rPr lang="it-IT" b="1" dirty="0" err="1" smtClean="0">
                <a:solidFill>
                  <a:srgbClr val="FFFF00"/>
                </a:solidFill>
              </a:rPr>
              <a:t>other</a:t>
            </a:r>
            <a:r>
              <a:rPr lang="it-IT" b="1" dirty="0" smtClean="0">
                <a:solidFill>
                  <a:srgbClr val="FFFF00"/>
                </a:solidFill>
              </a:rPr>
              <a:t> case, the </a:t>
            </a:r>
            <a:r>
              <a:rPr lang="it-IT" b="1" dirty="0" err="1" smtClean="0">
                <a:solidFill>
                  <a:srgbClr val="FFFF00"/>
                </a:solidFill>
              </a:rPr>
              <a:t>quadratic</a:t>
            </a:r>
            <a:r>
              <a:rPr lang="it-IT" b="1" dirty="0" smtClean="0">
                <a:solidFill>
                  <a:srgbClr val="FFFF00"/>
                </a:solidFill>
              </a:rPr>
              <a:t>  curve must be </a:t>
            </a:r>
            <a:r>
              <a:rPr lang="it-IT" b="1" dirty="0" err="1" smtClean="0">
                <a:solidFill>
                  <a:srgbClr val="FFFF00"/>
                </a:solidFill>
              </a:rPr>
              <a:t>used</a:t>
            </a:r>
            <a:r>
              <a:rPr lang="it-IT" b="1" dirty="0" smtClean="0">
                <a:solidFill>
                  <a:srgbClr val="FFFF00"/>
                </a:solidFill>
              </a:rPr>
              <a:t> to </a:t>
            </a:r>
            <a:r>
              <a:rPr lang="it-IT" b="1" dirty="0" err="1" smtClean="0">
                <a:solidFill>
                  <a:srgbClr val="FFFF00"/>
                </a:solidFill>
              </a:rPr>
              <a:t>fit</a:t>
            </a:r>
            <a:r>
              <a:rPr lang="it-IT" b="1" dirty="0" smtClean="0">
                <a:solidFill>
                  <a:srgbClr val="FFFF00"/>
                </a:solidFill>
              </a:rPr>
              <a:t> the data</a:t>
            </a:r>
          </a:p>
        </p:txBody>
      </p:sp>
    </p:spTree>
    <p:extLst>
      <p:ext uri="{BB962C8B-B14F-4D97-AF65-F5344CB8AC3E}">
        <p14:creationId xmlns:p14="http://schemas.microsoft.com/office/powerpoint/2010/main" val="3044293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194310" y="487918"/>
            <a:ext cx="360045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 smtClean="0">
                <a:solidFill>
                  <a:srgbClr val="FFFF00"/>
                </a:solidFill>
              </a:rPr>
              <a:t>Measuring</a:t>
            </a:r>
            <a:r>
              <a:rPr lang="it-IT" b="1" dirty="0" smtClean="0">
                <a:solidFill>
                  <a:srgbClr val="FFFF00"/>
                </a:solidFill>
              </a:rPr>
              <a:t> B vs. F </a:t>
            </a:r>
            <a:r>
              <a:rPr lang="it-IT" b="1" dirty="0" err="1" smtClean="0">
                <a:solidFill>
                  <a:srgbClr val="FFFF00"/>
                </a:solidFill>
              </a:rPr>
              <a:t>without</a:t>
            </a:r>
            <a:r>
              <a:rPr lang="it-IT" b="1" dirty="0" smtClean="0">
                <a:solidFill>
                  <a:srgbClr val="FFFF00"/>
                </a:solidFill>
              </a:rPr>
              <a:t> </a:t>
            </a:r>
            <a:r>
              <a:rPr lang="it-IT" b="1" dirty="0" err="1" smtClean="0">
                <a:solidFill>
                  <a:srgbClr val="FFFF00"/>
                </a:solidFill>
              </a:rPr>
              <a:t>isolating</a:t>
            </a:r>
            <a:r>
              <a:rPr lang="it-IT" b="1" dirty="0" smtClean="0">
                <a:solidFill>
                  <a:srgbClr val="FFFF00"/>
                </a:solidFill>
              </a:rPr>
              <a:t> B or F</a:t>
            </a:r>
          </a:p>
          <a:p>
            <a:endParaRPr lang="it-IT" b="1" dirty="0" smtClean="0">
              <a:solidFill>
                <a:srgbClr val="FFFF00"/>
              </a:solidFill>
            </a:endParaRPr>
          </a:p>
          <a:p>
            <a:pPr marL="285750" lvl="1" indent="-285750">
              <a:buFontTx/>
              <a:buChar char="-"/>
            </a:pPr>
            <a:r>
              <a:rPr lang="it-IT" b="1" dirty="0">
                <a:solidFill>
                  <a:srgbClr val="FFFF00"/>
                </a:solidFill>
              </a:rPr>
              <a:t>In </a:t>
            </a:r>
            <a:r>
              <a:rPr lang="it-IT" b="1" dirty="0" smtClean="0">
                <a:solidFill>
                  <a:srgbClr val="FFFF00"/>
                </a:solidFill>
              </a:rPr>
              <a:t>a </a:t>
            </a:r>
            <a:r>
              <a:rPr lang="it-IT" b="1" dirty="0" err="1">
                <a:solidFill>
                  <a:srgbClr val="FFFF00"/>
                </a:solidFill>
              </a:rPr>
              <a:t>homogeneous</a:t>
            </a:r>
            <a:r>
              <a:rPr lang="it-IT" b="1" dirty="0">
                <a:solidFill>
                  <a:srgbClr val="FFFF00"/>
                </a:solidFill>
              </a:rPr>
              <a:t> / </a:t>
            </a:r>
            <a:r>
              <a:rPr lang="it-IT" b="1" dirty="0" err="1">
                <a:solidFill>
                  <a:srgbClr val="FFFF00"/>
                </a:solidFill>
              </a:rPr>
              <a:t>colloidal</a:t>
            </a:r>
            <a:r>
              <a:rPr lang="it-IT" b="1" dirty="0">
                <a:solidFill>
                  <a:srgbClr val="FFFF00"/>
                </a:solidFill>
              </a:rPr>
              <a:t> </a:t>
            </a:r>
            <a:r>
              <a:rPr lang="it-IT" b="1" dirty="0" err="1" smtClean="0">
                <a:solidFill>
                  <a:srgbClr val="FFFF00"/>
                </a:solidFill>
              </a:rPr>
              <a:t>system</a:t>
            </a:r>
            <a:endParaRPr lang="it-IT" b="1" dirty="0">
              <a:solidFill>
                <a:srgbClr val="FFFF00"/>
              </a:solidFill>
            </a:endParaRPr>
          </a:p>
          <a:p>
            <a:pPr marL="285750" lvl="1" indent="-285750">
              <a:buFontTx/>
              <a:buChar char="-"/>
            </a:pPr>
            <a:r>
              <a:rPr lang="it-IT" b="1" dirty="0">
                <a:solidFill>
                  <a:srgbClr val="FFFF00"/>
                </a:solidFill>
              </a:rPr>
              <a:t>In a </a:t>
            </a:r>
            <a:r>
              <a:rPr lang="it-IT" b="1" dirty="0" err="1">
                <a:solidFill>
                  <a:srgbClr val="FFFF00"/>
                </a:solidFill>
              </a:rPr>
              <a:t>heterogenous</a:t>
            </a:r>
            <a:r>
              <a:rPr lang="it-IT" b="1" dirty="0">
                <a:solidFill>
                  <a:srgbClr val="FFFF00"/>
                </a:solidFill>
              </a:rPr>
              <a:t> </a:t>
            </a:r>
            <a:r>
              <a:rPr lang="it-IT" b="1" dirty="0" err="1">
                <a:solidFill>
                  <a:srgbClr val="FFFF00"/>
                </a:solidFill>
              </a:rPr>
              <a:t>system</a:t>
            </a:r>
            <a:r>
              <a:rPr lang="it-IT" b="1" dirty="0">
                <a:solidFill>
                  <a:srgbClr val="FFFF00"/>
                </a:solidFill>
              </a:rPr>
              <a:t> with </a:t>
            </a:r>
            <a:r>
              <a:rPr lang="it-IT" b="1" dirty="0" err="1">
                <a:solidFill>
                  <a:srgbClr val="FFFF00"/>
                </a:solidFill>
              </a:rPr>
              <a:t>immobilized</a:t>
            </a:r>
            <a:r>
              <a:rPr lang="it-IT" b="1" dirty="0">
                <a:solidFill>
                  <a:srgbClr val="FFFF00"/>
                </a:solidFill>
              </a:rPr>
              <a:t> R or L</a:t>
            </a:r>
            <a:endParaRPr lang="en-GB" b="1" dirty="0">
              <a:solidFill>
                <a:srgbClr val="FFFF00"/>
              </a:solidFill>
            </a:endParaRPr>
          </a:p>
          <a:p>
            <a:endParaRPr lang="it-IT" b="1" dirty="0">
              <a:solidFill>
                <a:srgbClr val="FFFF00"/>
              </a:solidFill>
            </a:endParaRPr>
          </a:p>
          <a:p>
            <a:pPr marL="285750" indent="-285750">
              <a:buFontTx/>
              <a:buChar char="-"/>
            </a:pPr>
            <a:r>
              <a:rPr lang="it-IT" b="1" dirty="0" smtClean="0">
                <a:solidFill>
                  <a:srgbClr val="FFFF00"/>
                </a:solidFill>
              </a:rPr>
              <a:t>From a </a:t>
            </a:r>
            <a:r>
              <a:rPr lang="it-IT" b="1" dirty="0" err="1" smtClean="0">
                <a:solidFill>
                  <a:srgbClr val="FFFF00"/>
                </a:solidFill>
              </a:rPr>
              <a:t>spectral</a:t>
            </a:r>
            <a:r>
              <a:rPr lang="it-IT" b="1" dirty="0" smtClean="0">
                <a:solidFill>
                  <a:srgbClr val="FFFF00"/>
                </a:solidFill>
              </a:rPr>
              <a:t> </a:t>
            </a:r>
            <a:r>
              <a:rPr lang="it-IT" b="1" dirty="0" err="1" smtClean="0">
                <a:solidFill>
                  <a:srgbClr val="FFFF00"/>
                </a:solidFill>
              </a:rPr>
              <a:t>change</a:t>
            </a:r>
            <a:r>
              <a:rPr lang="it-IT" b="1" dirty="0" smtClean="0">
                <a:solidFill>
                  <a:srgbClr val="FFFF00"/>
                </a:solidFill>
              </a:rPr>
              <a:t>:</a:t>
            </a:r>
          </a:p>
          <a:p>
            <a:pPr marL="742950" lvl="1" indent="-285750">
              <a:buFontTx/>
              <a:buChar char="-"/>
            </a:pPr>
            <a:r>
              <a:rPr lang="it-IT" b="1" dirty="0" err="1" smtClean="0">
                <a:solidFill>
                  <a:srgbClr val="FFFF00"/>
                </a:solidFill>
              </a:rPr>
              <a:t>Appearance</a:t>
            </a:r>
            <a:r>
              <a:rPr lang="it-IT" b="1" dirty="0" smtClean="0">
                <a:solidFill>
                  <a:srgbClr val="FFFF00"/>
                </a:solidFill>
              </a:rPr>
              <a:t> of a new </a:t>
            </a:r>
            <a:r>
              <a:rPr lang="it-IT" b="1" dirty="0" err="1" smtClean="0">
                <a:solidFill>
                  <a:srgbClr val="FFFF00"/>
                </a:solidFill>
              </a:rPr>
              <a:t>signal</a:t>
            </a:r>
            <a:r>
              <a:rPr lang="it-IT" b="1" dirty="0" smtClean="0">
                <a:solidFill>
                  <a:srgbClr val="FFFF00"/>
                </a:solidFill>
              </a:rPr>
              <a:t> due to RL</a:t>
            </a:r>
          </a:p>
          <a:p>
            <a:pPr marL="742950" lvl="1" indent="-285750">
              <a:buFontTx/>
              <a:buChar char="-"/>
            </a:pPr>
            <a:r>
              <a:rPr lang="it-IT" b="1" dirty="0" err="1" smtClean="0">
                <a:solidFill>
                  <a:srgbClr val="FFFF00"/>
                </a:solidFill>
              </a:rPr>
              <a:t>Change</a:t>
            </a:r>
            <a:r>
              <a:rPr lang="it-IT" b="1" dirty="0" smtClean="0">
                <a:solidFill>
                  <a:srgbClr val="FFFF00"/>
                </a:solidFill>
              </a:rPr>
              <a:t> of a </a:t>
            </a:r>
            <a:r>
              <a:rPr lang="it-IT" b="1" dirty="0" err="1" smtClean="0">
                <a:solidFill>
                  <a:srgbClr val="FFFF00"/>
                </a:solidFill>
              </a:rPr>
              <a:t>signal</a:t>
            </a:r>
            <a:r>
              <a:rPr lang="it-IT" b="1" dirty="0" smtClean="0">
                <a:solidFill>
                  <a:srgbClr val="FFFF00"/>
                </a:solidFill>
              </a:rPr>
              <a:t> due to R (</a:t>
            </a:r>
            <a:r>
              <a:rPr lang="it-IT" b="1" dirty="0" err="1" smtClean="0">
                <a:solidFill>
                  <a:srgbClr val="FFFF00"/>
                </a:solidFill>
              </a:rPr>
              <a:t>decrease</a:t>
            </a:r>
            <a:r>
              <a:rPr lang="it-IT" b="1" dirty="0" smtClean="0">
                <a:solidFill>
                  <a:srgbClr val="FFFF00"/>
                </a:solidFill>
              </a:rPr>
              <a:t> / </a:t>
            </a:r>
            <a:r>
              <a:rPr lang="it-IT" b="1" dirty="0" err="1" smtClean="0">
                <a:solidFill>
                  <a:srgbClr val="FFFF00"/>
                </a:solidFill>
              </a:rPr>
              <a:t>increase</a:t>
            </a:r>
            <a:r>
              <a:rPr lang="it-IT" b="1" dirty="0" smtClean="0">
                <a:solidFill>
                  <a:srgbClr val="FFFF00"/>
                </a:solidFill>
              </a:rPr>
              <a:t> of </a:t>
            </a:r>
            <a:r>
              <a:rPr lang="it-IT" b="1" dirty="0" err="1" smtClean="0">
                <a:solidFill>
                  <a:srgbClr val="FFFF00"/>
                </a:solidFill>
              </a:rPr>
              <a:t>intensity</a:t>
            </a:r>
            <a:r>
              <a:rPr lang="it-IT" b="1" dirty="0" smtClean="0">
                <a:solidFill>
                  <a:srgbClr val="FFFF00"/>
                </a:solidFill>
              </a:rPr>
              <a:t>, </a:t>
            </a:r>
            <a:r>
              <a:rPr lang="it-IT" b="1" dirty="0" err="1" smtClean="0">
                <a:solidFill>
                  <a:srgbClr val="FFFF00"/>
                </a:solidFill>
              </a:rPr>
              <a:t>shift</a:t>
            </a:r>
            <a:r>
              <a:rPr lang="it-IT" b="1" dirty="0" smtClean="0">
                <a:solidFill>
                  <a:srgbClr val="FFFF00"/>
                </a:solidFill>
              </a:rPr>
              <a:t>)</a:t>
            </a:r>
          </a:p>
          <a:p>
            <a:pPr marL="742950" lvl="1" indent="-285750">
              <a:buFontTx/>
              <a:buChar char="-"/>
            </a:pPr>
            <a:r>
              <a:rPr lang="it-IT" b="1" dirty="0" err="1" smtClean="0">
                <a:solidFill>
                  <a:srgbClr val="FFFF00"/>
                </a:solidFill>
              </a:rPr>
              <a:t>Displacement</a:t>
            </a:r>
            <a:r>
              <a:rPr lang="it-IT" b="1" dirty="0" smtClean="0">
                <a:solidFill>
                  <a:srgbClr val="FFFF00"/>
                </a:solidFill>
              </a:rPr>
              <a:t> of a </a:t>
            </a:r>
            <a:r>
              <a:rPr lang="it-IT" b="1" dirty="0" err="1" smtClean="0">
                <a:solidFill>
                  <a:srgbClr val="FFFF00"/>
                </a:solidFill>
              </a:rPr>
              <a:t>label</a:t>
            </a:r>
            <a:r>
              <a:rPr lang="it-IT" b="1" dirty="0" smtClean="0">
                <a:solidFill>
                  <a:srgbClr val="FFFF00"/>
                </a:solidFill>
              </a:rPr>
              <a:t> from R</a:t>
            </a:r>
          </a:p>
          <a:p>
            <a:pPr marL="285750" lvl="1" indent="-285750">
              <a:buFontTx/>
              <a:buChar char="-"/>
            </a:pPr>
            <a:r>
              <a:rPr lang="it-IT" b="1" dirty="0" smtClean="0">
                <a:solidFill>
                  <a:srgbClr val="FFFF00"/>
                </a:solidFill>
              </a:rPr>
              <a:t>From a </a:t>
            </a:r>
            <a:r>
              <a:rPr lang="it-IT" b="1" dirty="0" err="1" smtClean="0">
                <a:solidFill>
                  <a:srgbClr val="FFFF00"/>
                </a:solidFill>
              </a:rPr>
              <a:t>change</a:t>
            </a:r>
            <a:r>
              <a:rPr lang="it-IT" b="1" dirty="0" smtClean="0">
                <a:solidFill>
                  <a:srgbClr val="FFFF00"/>
                </a:solidFill>
              </a:rPr>
              <a:t> of a general </a:t>
            </a:r>
            <a:r>
              <a:rPr lang="it-IT" b="1" dirty="0" err="1" smtClean="0">
                <a:solidFill>
                  <a:srgbClr val="FFFF00"/>
                </a:solidFill>
              </a:rPr>
              <a:t>physical</a:t>
            </a:r>
            <a:r>
              <a:rPr lang="it-IT" b="1" dirty="0" smtClean="0">
                <a:solidFill>
                  <a:srgbClr val="FFFF00"/>
                </a:solidFill>
              </a:rPr>
              <a:t> </a:t>
            </a:r>
            <a:r>
              <a:rPr lang="it-IT" b="1" dirty="0" err="1" smtClean="0">
                <a:solidFill>
                  <a:srgbClr val="FFFF00"/>
                </a:solidFill>
              </a:rPr>
              <a:t>property</a:t>
            </a:r>
            <a:r>
              <a:rPr lang="it-IT" b="1" dirty="0" smtClean="0">
                <a:solidFill>
                  <a:srgbClr val="FFFF00"/>
                </a:solidFill>
              </a:rPr>
              <a:t> of the </a:t>
            </a:r>
            <a:r>
              <a:rPr lang="it-IT" b="1" dirty="0" err="1" smtClean="0">
                <a:solidFill>
                  <a:srgbClr val="FFFF00"/>
                </a:solidFill>
              </a:rPr>
              <a:t>sensor</a:t>
            </a:r>
            <a:r>
              <a:rPr lang="it-IT" b="1" dirty="0" smtClean="0">
                <a:solidFill>
                  <a:srgbClr val="FFFF00"/>
                </a:solidFill>
              </a:rPr>
              <a:t> (</a:t>
            </a:r>
            <a:r>
              <a:rPr lang="it-IT" b="1" dirty="0" err="1" smtClean="0">
                <a:solidFill>
                  <a:srgbClr val="FFFF00"/>
                </a:solidFill>
              </a:rPr>
              <a:t>plasmon</a:t>
            </a:r>
            <a:r>
              <a:rPr lang="it-IT" b="1" dirty="0" smtClean="0">
                <a:solidFill>
                  <a:srgbClr val="FFFF00"/>
                </a:solidFill>
              </a:rPr>
              <a:t> </a:t>
            </a:r>
            <a:r>
              <a:rPr lang="it-IT" b="1" dirty="0" err="1" smtClean="0">
                <a:solidFill>
                  <a:srgbClr val="FFFF00"/>
                </a:solidFill>
              </a:rPr>
              <a:t>resonance</a:t>
            </a:r>
            <a:r>
              <a:rPr lang="it-IT" b="1" dirty="0" smtClean="0">
                <a:solidFill>
                  <a:srgbClr val="FFFF00"/>
                </a:solidFill>
              </a:rPr>
              <a:t>, </a:t>
            </a:r>
            <a:r>
              <a:rPr lang="it-IT" b="1" dirty="0" err="1" smtClean="0">
                <a:solidFill>
                  <a:srgbClr val="FFFF00"/>
                </a:solidFill>
              </a:rPr>
              <a:t>r.i.</a:t>
            </a:r>
            <a:r>
              <a:rPr lang="it-IT" b="1" dirty="0" smtClean="0">
                <a:solidFill>
                  <a:srgbClr val="FFFF00"/>
                </a:solidFill>
              </a:rPr>
              <a:t> </a:t>
            </a:r>
            <a:r>
              <a:rPr lang="it-IT" b="1" dirty="0" err="1" smtClean="0">
                <a:solidFill>
                  <a:srgbClr val="FFFF00"/>
                </a:solidFill>
              </a:rPr>
              <a:t>at</a:t>
            </a:r>
            <a:r>
              <a:rPr lang="it-IT" b="1" dirty="0" smtClean="0">
                <a:solidFill>
                  <a:srgbClr val="FFFF00"/>
                </a:solidFill>
              </a:rPr>
              <a:t> the </a:t>
            </a:r>
            <a:r>
              <a:rPr lang="it-IT" b="1" dirty="0" err="1" smtClean="0">
                <a:solidFill>
                  <a:srgbClr val="FFFF00"/>
                </a:solidFill>
              </a:rPr>
              <a:t>interface</a:t>
            </a:r>
            <a:r>
              <a:rPr lang="it-IT" b="1" dirty="0" smtClean="0">
                <a:solidFill>
                  <a:srgbClr val="FFFF00"/>
                </a:solidFill>
              </a:rPr>
              <a:t> …)</a:t>
            </a:r>
          </a:p>
          <a:p>
            <a:pPr marL="285750" lvl="1" indent="-285750">
              <a:buFontTx/>
              <a:buChar char="-"/>
            </a:pPr>
            <a:endParaRPr lang="it-IT" b="1" dirty="0">
              <a:solidFill>
                <a:srgbClr val="FFFF00"/>
              </a:solidFill>
            </a:endParaRPr>
          </a:p>
        </p:txBody>
      </p:sp>
      <p:grpSp>
        <p:nvGrpSpPr>
          <p:cNvPr id="6" name="Gruppo 5"/>
          <p:cNvGrpSpPr/>
          <p:nvPr/>
        </p:nvGrpSpPr>
        <p:grpSpPr>
          <a:xfrm>
            <a:off x="5901868" y="4598099"/>
            <a:ext cx="6172200" cy="1649968"/>
            <a:chOff x="4407534" y="2583418"/>
            <a:chExt cx="7479666" cy="2381250"/>
          </a:xfrm>
        </p:grpSpPr>
        <p:pic>
          <p:nvPicPr>
            <p:cNvPr id="11266" name="Picture 2" descr="http://www.precisioncells.com/images/products/12111/zoom_T-703m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7534" y="2583418"/>
              <a:ext cx="747713" cy="2381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268" name="Picture 4" descr="http://www.duran-group.com/uploads/pics/23170_01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3184" y="2583418"/>
              <a:ext cx="1585632" cy="2381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270" name="Picture 6" descr="http://www.jasco.hu/4tgrdvxgv/uploads/2013/10/Hellma_120-10-40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59295" y="2994898"/>
              <a:ext cx="934974" cy="15582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272" name="Picture 8" descr="http://ctcb.bio.ed.ac.uk/CTCB/SPR_-_Surface_Generation_and_Results_files/Series%20S%20sensor%20chip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334879">
              <a:off x="7755674" y="3240178"/>
              <a:ext cx="2121206" cy="9548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274" name="Picture 10" descr="http://2bind.de/molecularinteractions/wp-content/uploads/2013/05/MST-overview_translate-x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22485" y="2716132"/>
              <a:ext cx="2164715" cy="21647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Gruppo 8"/>
          <p:cNvGrpSpPr/>
          <p:nvPr/>
        </p:nvGrpSpPr>
        <p:grpSpPr>
          <a:xfrm>
            <a:off x="4120116" y="1618984"/>
            <a:ext cx="3701752" cy="2649081"/>
            <a:chOff x="4676078" y="1276084"/>
            <a:chExt cx="3701752" cy="2649081"/>
          </a:xfrm>
        </p:grpSpPr>
        <p:pic>
          <p:nvPicPr>
            <p:cNvPr id="11276" name="Picture 12" descr="http://www.siberhegindo.com/Pipetman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75419" y="1276084"/>
              <a:ext cx="1302411" cy="15699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278" name="Picture 14" descr="http://img.directindustry.it/images_di/photo-g/28307-7865489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6078" y="1766975"/>
              <a:ext cx="1294914" cy="21581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Freccia a inversione 7"/>
            <p:cNvSpPr/>
            <p:nvPr/>
          </p:nvSpPr>
          <p:spPr>
            <a:xfrm>
              <a:off x="6102314" y="2846070"/>
              <a:ext cx="2275516" cy="1062990"/>
            </a:xfrm>
            <a:prstGeom prst="uturnArrow">
              <a:avLst>
                <a:gd name="adj1" fmla="val 17308"/>
                <a:gd name="adj2" fmla="val 25000"/>
                <a:gd name="adj3" fmla="val 25000"/>
                <a:gd name="adj4" fmla="val 43750"/>
                <a:gd name="adj5" fmla="val 75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sp>
        <p:nvSpPr>
          <p:cNvPr id="10" name="CasellaDiTesto 9"/>
          <p:cNvSpPr txBox="1"/>
          <p:nvPr/>
        </p:nvSpPr>
        <p:spPr>
          <a:xfrm>
            <a:off x="4155413" y="1255125"/>
            <a:ext cx="16053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L </a:t>
            </a:r>
            <a:r>
              <a:rPr lang="it-IT" b="1" dirty="0" err="1" smtClean="0"/>
              <a:t>mother</a:t>
            </a:r>
            <a:r>
              <a:rPr lang="it-IT" b="1" dirty="0" smtClean="0"/>
              <a:t> </a:t>
            </a:r>
            <a:r>
              <a:rPr lang="it-IT" b="1" dirty="0" err="1" smtClean="0"/>
              <a:t>solution</a:t>
            </a:r>
            <a:r>
              <a:rPr lang="it-IT" b="1" dirty="0" smtClean="0"/>
              <a:t>(s) in a </a:t>
            </a:r>
          </a:p>
          <a:p>
            <a:r>
              <a:rPr lang="it-IT" b="1" dirty="0" smtClean="0"/>
              <a:t>co-</a:t>
            </a:r>
            <a:r>
              <a:rPr lang="it-IT" b="1" dirty="0" err="1" smtClean="0"/>
              <a:t>solvent</a:t>
            </a:r>
            <a:endParaRPr lang="en-GB" b="1" dirty="0"/>
          </a:p>
        </p:txBody>
      </p:sp>
      <p:graphicFrame>
        <p:nvGraphicFramePr>
          <p:cNvPr id="11" name="Tabel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2753216"/>
              </p:ext>
            </p:extLst>
          </p:nvPr>
        </p:nvGraphicFramePr>
        <p:xfrm>
          <a:off x="8475863" y="232515"/>
          <a:ext cx="3375777" cy="276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52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52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52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Precision %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err="1" smtClean="0"/>
                        <a:t>Accuracy</a:t>
                      </a:r>
                      <a:r>
                        <a:rPr lang="it-IT" dirty="0" smtClean="0"/>
                        <a:t> %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P10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1.25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2.5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P20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1.5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5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P200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0.4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P1000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0.3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1.5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Hamilton 10 </a:t>
                      </a:r>
                      <a:r>
                        <a:rPr lang="it-IT" dirty="0" err="1" smtClean="0">
                          <a:latin typeface="Symbol" pitchFamily="18" charset="2"/>
                        </a:rPr>
                        <a:t>m</a:t>
                      </a:r>
                      <a:r>
                        <a:rPr lang="it-IT" dirty="0" err="1" smtClean="0"/>
                        <a:t>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2" name="CasellaDiTesto 11"/>
          <p:cNvSpPr txBox="1"/>
          <p:nvPr/>
        </p:nvSpPr>
        <p:spPr>
          <a:xfrm>
            <a:off x="6250333" y="257467"/>
            <a:ext cx="169908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Limit the </a:t>
            </a:r>
            <a:r>
              <a:rPr lang="it-IT" b="1" dirty="0" err="1" smtClean="0"/>
              <a:t>added</a:t>
            </a:r>
            <a:r>
              <a:rPr lang="it-IT" b="1" dirty="0" smtClean="0"/>
              <a:t> volume to 5%!</a:t>
            </a:r>
          </a:p>
          <a:p>
            <a:r>
              <a:rPr lang="it-IT" b="1" dirty="0" err="1" smtClean="0"/>
              <a:t>Check</a:t>
            </a:r>
            <a:r>
              <a:rPr lang="it-IT" b="1" dirty="0" smtClean="0"/>
              <a:t> the </a:t>
            </a:r>
            <a:r>
              <a:rPr lang="it-IT" b="1" dirty="0" err="1" smtClean="0"/>
              <a:t>effect</a:t>
            </a:r>
            <a:r>
              <a:rPr lang="it-IT" b="1" dirty="0" smtClean="0"/>
              <a:t> of the co-</a:t>
            </a:r>
            <a:r>
              <a:rPr lang="it-IT" b="1" dirty="0" err="1" smtClean="0"/>
              <a:t>solvent</a:t>
            </a:r>
            <a:r>
              <a:rPr lang="it-IT" b="1" dirty="0" smtClean="0"/>
              <a:t> alone</a:t>
            </a:r>
            <a:endParaRPr lang="en-GB" b="1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8475863" y="3442573"/>
            <a:ext cx="369492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 </a:t>
            </a:r>
            <a:r>
              <a:rPr lang="it-IT" dirty="0" err="1" smtClean="0"/>
              <a:t>main</a:t>
            </a:r>
            <a:r>
              <a:rPr lang="it-IT" dirty="0" smtClean="0"/>
              <a:t> </a:t>
            </a:r>
            <a:r>
              <a:rPr lang="it-IT" dirty="0" err="1" smtClean="0"/>
              <a:t>problems</a:t>
            </a:r>
            <a:r>
              <a:rPr lang="it-IT" dirty="0" smtClean="0"/>
              <a:t> are due to</a:t>
            </a:r>
          </a:p>
          <a:p>
            <a:pPr marL="285750" indent="-285750">
              <a:buFontTx/>
              <a:buChar char="-"/>
            </a:pPr>
            <a:r>
              <a:rPr lang="it-IT" dirty="0" err="1" smtClean="0"/>
              <a:t>Different</a:t>
            </a:r>
            <a:r>
              <a:rPr lang="it-IT" dirty="0" smtClean="0"/>
              <a:t> </a:t>
            </a:r>
            <a:r>
              <a:rPr lang="it-IT" dirty="0" err="1" smtClean="0"/>
              <a:t>density</a:t>
            </a:r>
            <a:r>
              <a:rPr lang="it-IT" dirty="0" smtClean="0"/>
              <a:t> and mixing </a:t>
            </a:r>
            <a:r>
              <a:rPr lang="it-IT" dirty="0" err="1" smtClean="0"/>
              <a:t>times</a:t>
            </a:r>
            <a:endParaRPr lang="it-IT" dirty="0" smtClean="0"/>
          </a:p>
          <a:p>
            <a:pPr marL="285750" indent="-285750">
              <a:buFontTx/>
              <a:buChar char="-"/>
            </a:pPr>
            <a:r>
              <a:rPr lang="it-IT" dirty="0" err="1" smtClean="0"/>
              <a:t>Different</a:t>
            </a:r>
            <a:r>
              <a:rPr lang="it-IT" dirty="0" smtClean="0"/>
              <a:t> </a:t>
            </a:r>
            <a:r>
              <a:rPr lang="it-IT" dirty="0" err="1" smtClean="0"/>
              <a:t>temperatures</a:t>
            </a:r>
            <a:endParaRPr lang="it-IT" dirty="0" smtClean="0"/>
          </a:p>
          <a:p>
            <a:pPr marL="285750" indent="-285750">
              <a:buFontTx/>
              <a:buChar char="-"/>
            </a:pPr>
            <a:r>
              <a:rPr lang="it-IT" b="1" dirty="0" smtClean="0"/>
              <a:t>Your </a:t>
            </a:r>
            <a:r>
              <a:rPr lang="it-IT" b="1" dirty="0" err="1" smtClean="0"/>
              <a:t>hands</a:t>
            </a:r>
            <a:endParaRPr lang="it-IT" b="1" dirty="0" smtClean="0"/>
          </a:p>
          <a:p>
            <a:pPr marL="285750" indent="-285750">
              <a:buFontTx/>
              <a:buChar char="-"/>
            </a:pPr>
            <a:r>
              <a:rPr lang="it-IT" b="1" dirty="0" smtClean="0">
                <a:solidFill>
                  <a:srgbClr val="FF0000"/>
                </a:solidFill>
              </a:rPr>
              <a:t>Your </a:t>
            </a:r>
            <a:r>
              <a:rPr lang="it-IT" b="1" dirty="0" err="1" smtClean="0">
                <a:solidFill>
                  <a:srgbClr val="FF0000"/>
                </a:solidFill>
              </a:rPr>
              <a:t>attention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5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sellaDiTesto 3"/>
              <p:cNvSpPr txBox="1"/>
              <p:nvPr/>
            </p:nvSpPr>
            <p:spPr>
              <a:xfrm>
                <a:off x="765461" y="1223010"/>
                <a:ext cx="2435795" cy="8757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𝐸</m:t>
                      </m:r>
                      <m:r>
                        <a:rPr lang="it-IT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+</m:t>
                      </m:r>
                      <m:r>
                        <a:rPr lang="it-IT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𝑆</m:t>
                      </m:r>
                      <m:r>
                        <a:rPr lang="it-IT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 </m:t>
                      </m:r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it-IT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b="0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it-IT" b="0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mr>
                        <m:mr>
                          <m:e>
                            <m:r>
                              <a:rPr lang="it-IT" b="0" i="1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=</m:t>
                            </m:r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it-IT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b="0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it-IT" b="0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−1</m:t>
                                </m:r>
                              </m:sub>
                            </m:sSub>
                          </m:e>
                        </m:mr>
                      </m:m>
                      <m:r>
                        <a:rPr lang="it-IT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 </m:t>
                      </m:r>
                      <m:r>
                        <a:rPr lang="it-IT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𝐸𝑆</m:t>
                      </m:r>
                      <m:r>
                        <a:rPr lang="it-IT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 </m:t>
                      </m:r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it-IT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b="0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it-IT" b="0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</m:mr>
                        <m:mr>
                          <m:e>
                            <m:r>
                              <a:rPr lang="it-IT" b="0" i="1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→</m:t>
                            </m:r>
                          </m:e>
                        </m:mr>
                        <m:mr>
                          <m:e>
                            <m:r>
                              <a:rPr lang="it-IT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 </m:t>
                            </m:r>
                          </m:e>
                        </m:mr>
                      </m:m>
                      <m:r>
                        <a:rPr lang="it-IT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 </m:t>
                      </m:r>
                      <m:r>
                        <a:rPr lang="it-IT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𝐸</m:t>
                      </m:r>
                      <m:r>
                        <a:rPr lang="it-IT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+</m:t>
                      </m:r>
                      <m:r>
                        <a:rPr lang="it-IT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𝑃</m:t>
                      </m:r>
                    </m:oMath>
                  </m:oMathPara>
                </a14:m>
                <a:endParaRPr lang="en-GB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" name="CasellaDiTes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461" y="1223010"/>
                <a:ext cx="2435795" cy="87575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asellaDiTesto 6"/>
          <p:cNvSpPr txBox="1"/>
          <p:nvPr/>
        </p:nvSpPr>
        <p:spPr>
          <a:xfrm>
            <a:off x="702945" y="445710"/>
            <a:ext cx="31860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chemeClr val="bg1"/>
                </a:solidFill>
              </a:rPr>
              <a:t>Misure di tipo cinetico: inibitori enzimatici</a:t>
            </a:r>
            <a:endParaRPr lang="en-GB" sz="20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sellaDiTesto 10"/>
              <p:cNvSpPr txBox="1"/>
              <p:nvPr/>
            </p:nvSpPr>
            <p:spPr>
              <a:xfrm>
                <a:off x="193125" y="2720340"/>
                <a:ext cx="3580467" cy="24763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𝑑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it-IT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𝑆</m:t>
                              </m:r>
                            </m:e>
                          </m:d>
                        </m:num>
                        <m:den>
                          <m: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it-IT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=− </m:t>
                      </m:r>
                      <m:f>
                        <m:fPr>
                          <m:ctrlP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it-IT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 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it-IT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𝐸</m:t>
                              </m:r>
                            </m:e>
                          </m:d>
                          <m:d>
                            <m:dPr>
                              <m:begChr m:val="["/>
                              <m:endChr m:val="]"/>
                              <m:ctrlPr>
                                <a:rPr lang="it-IT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𝑆</m:t>
                              </m:r>
                            </m:e>
                          </m:d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lang="it-IT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𝑆</m:t>
                              </m:r>
                            </m:e>
                          </m:d>
                          <m: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+ </m:t>
                          </m:r>
                          <m:sSub>
                            <m:sSubPr>
                              <m:ctrlPr>
                                <a:rPr lang="it-IT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it-IT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𝑀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it-IT" b="0" dirty="0" smtClean="0">
                  <a:solidFill>
                    <a:schemeClr val="bg1"/>
                  </a:solidFill>
                </a:endParaRPr>
              </a:p>
              <a:p>
                <a:endParaRPr lang="it-IT" dirty="0" smtClean="0">
                  <a:solidFill>
                    <a:schemeClr val="bg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GB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GB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it-IT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sub>
                        <m:sup>
                          <m: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𝑆</m:t>
                          </m:r>
                        </m:sup>
                        <m:e>
                          <m:f>
                            <m:fPr>
                              <m:ctrlPr>
                                <a:rPr lang="en-GB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GB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b="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𝑆</m:t>
                                  </m:r>
                                </m:e>
                              </m:d>
                              <m:r>
                                <a:rPr lang="it-IT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+ </m:t>
                              </m:r>
                              <m:sSub>
                                <m:sSubPr>
                                  <m:ctrlPr>
                                    <a:rPr lang="it-IT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b="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𝑀</m:t>
                                  </m:r>
                                </m:sub>
                              </m:sSub>
                            </m:num>
                            <m:den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GB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b="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𝑆</m:t>
                                  </m:r>
                                </m:e>
                              </m:d>
                            </m:den>
                          </m:f>
                          <m: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𝑑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it-IT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𝑆</m:t>
                              </m:r>
                            </m:e>
                          </m:d>
                          <m: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= </m:t>
                          </m:r>
                          <m:nary>
                            <m:naryPr>
                              <m:ctrlPr>
                                <a:rPr lang="it-IT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it-IT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it-IT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it-IT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b="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it-IT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 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it-IT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b="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𝐸</m:t>
                                  </m:r>
                                </m:e>
                              </m:d>
                              <m:r>
                                <a:rPr lang="it-IT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a:rPr lang="it-IT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𝑑𝑡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it-IT" dirty="0" smtClean="0">
                  <a:solidFill>
                    <a:schemeClr val="bg1"/>
                  </a:solidFill>
                </a:endParaRPr>
              </a:p>
              <a:p>
                <a:endParaRPr lang="it-IT" dirty="0" smtClean="0">
                  <a:solidFill>
                    <a:schemeClr val="bg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−</m:t>
                      </m:r>
                      <m:r>
                        <a:rPr lang="it-IT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∆</m:t>
                      </m:r>
                      <m:d>
                        <m:dPr>
                          <m:begChr m:val="["/>
                          <m:endChr m:val="]"/>
                          <m:ctrlP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𝑆</m:t>
                          </m:r>
                        </m:e>
                      </m:d>
                      <m:r>
                        <a:rPr lang="it-IT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+ </m:t>
                      </m:r>
                      <m:sSub>
                        <m:sSubPr>
                          <m:ctrlP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𝐾</m:t>
                          </m:r>
                        </m:e>
                        <m:sub>
                          <m: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𝑀</m:t>
                          </m:r>
                        </m:sub>
                      </m:sSub>
                      <m:r>
                        <a:rPr lang="it-IT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func>
                        <m:funcPr>
                          <m:ctrlP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it-IT" b="0" i="0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ln</m:t>
                          </m:r>
                        </m:fName>
                        <m:e>
                          <m:f>
                            <m:fPr>
                              <m:ctrlPr>
                                <a:rPr lang="it-IT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it-IT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it-IT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it-IT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𝑆</m:t>
                                      </m:r>
                                    </m:e>
                                  </m:d>
                                </m:e>
                                <m:sub>
                                  <m:r>
                                    <a:rPr lang="it-IT" b="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0</m:t>
                                  </m:r>
                                </m:sub>
                              </m:sSub>
                            </m:num>
                            <m:den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it-IT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it-IT" b="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𝑆</m:t>
                                  </m:r>
                                </m:e>
                              </m:d>
                            </m:den>
                          </m:f>
                          <m: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= </m:t>
                          </m:r>
                          <m:sSub>
                            <m:sSubPr>
                              <m:ctrlPr>
                                <a:rPr lang="it-IT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it-IT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 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it-IT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it-IT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𝐸</m:t>
                              </m:r>
                            </m:e>
                          </m:d>
                          <m: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fun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" name="CasellaDiTes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125" y="2720340"/>
                <a:ext cx="3580467" cy="247631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Ogget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6598195"/>
              </p:ext>
            </p:extLst>
          </p:nvPr>
        </p:nvGraphicFramePr>
        <p:xfrm>
          <a:off x="4134168" y="101601"/>
          <a:ext cx="4884101" cy="37434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2" name="SPW 7.1 Graph" r:id="rId5" imgW="5546520" imgH="4250880" progId="SigmaPlotGraphicObject.6">
                  <p:embed/>
                </p:oleObj>
              </mc:Choice>
              <mc:Fallback>
                <p:oleObj name="SPW 7.1 Graph" r:id="rId5" imgW="5546520" imgH="4250880" progId="SigmaPlotGraphicObject.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134168" y="101601"/>
                        <a:ext cx="4884101" cy="37434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gget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4901687"/>
              </p:ext>
            </p:extLst>
          </p:nvPr>
        </p:nvGraphicFramePr>
        <p:xfrm>
          <a:off x="7985683" y="3669030"/>
          <a:ext cx="4206317" cy="31889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3" name="SPW 7.1 Graph" r:id="rId7" imgW="5560200" imgH="4214160" progId="SigmaPlotGraphicObject.6">
                  <p:embed/>
                </p:oleObj>
              </mc:Choice>
              <mc:Fallback>
                <p:oleObj name="SPW 7.1 Graph" r:id="rId7" imgW="5560200" imgH="4214160" progId="SigmaPlotGraphicObject.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985683" y="3669030"/>
                        <a:ext cx="4206317" cy="31889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Freccia a destra 5"/>
          <p:cNvSpPr/>
          <p:nvPr/>
        </p:nvSpPr>
        <p:spPr>
          <a:xfrm rot="2734528">
            <a:off x="6513951" y="4342134"/>
            <a:ext cx="1588698" cy="3963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9665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088363" y="297120"/>
            <a:ext cx="18958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>
                <a:solidFill>
                  <a:schemeClr val="bg1"/>
                </a:solidFill>
              </a:rPr>
              <a:t>La misura di IC</a:t>
            </a:r>
            <a:r>
              <a:rPr lang="it-IT" sz="2000" b="1" baseline="-25000" dirty="0" smtClean="0">
                <a:solidFill>
                  <a:schemeClr val="bg1"/>
                </a:solidFill>
              </a:rPr>
              <a:t>50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sellaDiTesto 3"/>
              <p:cNvSpPr txBox="1"/>
              <p:nvPr/>
            </p:nvSpPr>
            <p:spPr>
              <a:xfrm>
                <a:off x="601670" y="765810"/>
                <a:ext cx="2808589" cy="12686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𝐼𝐶</m:t>
                          </m:r>
                        </m:e>
                        <m:sub>
                          <m: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50</m:t>
                          </m:r>
                        </m:sub>
                      </m:sSub>
                      <m:r>
                        <a:rPr lang="it-IT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 </m:t>
                      </m:r>
                      <m:sSub>
                        <m:sSubPr>
                          <m:ctrlP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𝐾</m:t>
                          </m:r>
                        </m:e>
                        <m:sub>
                          <m: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it-IT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1+ </m:t>
                          </m:r>
                          <m:f>
                            <m:fPr>
                              <m:ctrlPr>
                                <a:rPr lang="it-IT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it-IT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b="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𝑆</m:t>
                                  </m:r>
                                </m:e>
                              </m:d>
                            </m:num>
                            <m:den>
                              <m:sSub>
                                <m:sSubPr>
                                  <m:ctrlPr>
                                    <a:rPr lang="it-IT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b="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𝑀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it-IT" dirty="0" smtClean="0">
                  <a:solidFill>
                    <a:schemeClr val="bg1"/>
                  </a:solidFill>
                </a:endParaRPr>
              </a:p>
              <a:p>
                <a:endParaRPr lang="it-IT" dirty="0" smtClean="0">
                  <a:solidFill>
                    <a:schemeClr val="bg1"/>
                  </a:solidFill>
                </a:endParaRPr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4" name="CasellaDiTes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670" y="765810"/>
                <a:ext cx="2808589" cy="126868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ttangolo 6"/>
          <p:cNvSpPr/>
          <p:nvPr/>
        </p:nvSpPr>
        <p:spPr>
          <a:xfrm>
            <a:off x="-1" y="2078236"/>
            <a:ext cx="401193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b="1" dirty="0">
                <a:solidFill>
                  <a:schemeClr val="bg1"/>
                </a:solidFill>
              </a:rPr>
              <a:t>Nonlinear </a:t>
            </a:r>
            <a:r>
              <a:rPr lang="en-GB" sz="1000" b="1" dirty="0" smtClean="0">
                <a:solidFill>
                  <a:schemeClr val="bg1"/>
                </a:solidFill>
              </a:rPr>
              <a:t>Regression</a:t>
            </a:r>
            <a:endParaRPr lang="en-GB" sz="1000" b="1" dirty="0">
              <a:solidFill>
                <a:schemeClr val="bg1"/>
              </a:solidFill>
            </a:endParaRPr>
          </a:p>
          <a:p>
            <a:r>
              <a:rPr lang="en-GB" sz="1000" b="1" dirty="0" smtClean="0">
                <a:solidFill>
                  <a:schemeClr val="bg1"/>
                </a:solidFill>
              </a:rPr>
              <a:t>[Equation] f</a:t>
            </a:r>
            <a:r>
              <a:rPr lang="sv-SE" sz="1000" b="1" dirty="0" smtClean="0">
                <a:solidFill>
                  <a:schemeClr val="bg1"/>
                </a:solidFill>
              </a:rPr>
              <a:t> </a:t>
            </a:r>
            <a:r>
              <a:rPr lang="sv-SE" sz="1000" b="1" dirty="0">
                <a:solidFill>
                  <a:schemeClr val="bg1"/>
                </a:solidFill>
              </a:rPr>
              <a:t>= min + (max-min)/(1+(x/logEC50)^</a:t>
            </a:r>
            <a:r>
              <a:rPr lang="sv-SE" sz="1000" b="1" dirty="0" smtClean="0">
                <a:solidFill>
                  <a:schemeClr val="bg1"/>
                </a:solidFill>
              </a:rPr>
              <a:t>Hillslope) </a:t>
            </a:r>
            <a:r>
              <a:rPr lang="en-GB" sz="1000" b="1" dirty="0" smtClean="0">
                <a:solidFill>
                  <a:schemeClr val="bg1"/>
                </a:solidFill>
              </a:rPr>
              <a:t>fit </a:t>
            </a:r>
            <a:r>
              <a:rPr lang="en-GB" sz="1000" b="1" dirty="0">
                <a:solidFill>
                  <a:schemeClr val="bg1"/>
                </a:solidFill>
              </a:rPr>
              <a:t>f to </a:t>
            </a:r>
            <a:r>
              <a:rPr lang="en-GB" sz="1000" b="1" dirty="0" smtClean="0">
                <a:solidFill>
                  <a:schemeClr val="bg1"/>
                </a:solidFill>
              </a:rPr>
              <a:t>y</a:t>
            </a:r>
            <a:endParaRPr lang="en-GB" sz="1000" b="1" dirty="0">
              <a:solidFill>
                <a:schemeClr val="bg1"/>
              </a:solidFill>
            </a:endParaRPr>
          </a:p>
          <a:p>
            <a:r>
              <a:rPr lang="en-GB" sz="1000" b="1" dirty="0" smtClean="0">
                <a:solidFill>
                  <a:schemeClr val="bg1"/>
                </a:solidFill>
              </a:rPr>
              <a:t>tolerance=0.000001 </a:t>
            </a:r>
            <a:r>
              <a:rPr lang="en-GB" sz="1000" b="1" dirty="0" err="1" smtClean="0">
                <a:solidFill>
                  <a:schemeClr val="bg1"/>
                </a:solidFill>
              </a:rPr>
              <a:t>stepsize</a:t>
            </a:r>
            <a:r>
              <a:rPr lang="en-GB" sz="1000" b="1" dirty="0" smtClean="0">
                <a:solidFill>
                  <a:schemeClr val="bg1"/>
                </a:solidFill>
              </a:rPr>
              <a:t>=10</a:t>
            </a:r>
            <a:r>
              <a:rPr lang="en-GB" sz="1000" b="1" dirty="0">
                <a:solidFill>
                  <a:schemeClr val="bg1"/>
                </a:solidFill>
              </a:rPr>
              <a:t> </a:t>
            </a:r>
            <a:r>
              <a:rPr lang="en-GB" sz="1000" b="1" dirty="0" smtClean="0">
                <a:solidFill>
                  <a:schemeClr val="bg1"/>
                </a:solidFill>
              </a:rPr>
              <a:t>iterations=200</a:t>
            </a:r>
            <a:endParaRPr lang="en-GB" sz="1000" b="1" dirty="0">
              <a:solidFill>
                <a:schemeClr val="bg1"/>
              </a:solidFill>
            </a:endParaRPr>
          </a:p>
          <a:p>
            <a:r>
              <a:rPr lang="pt-BR" sz="1000" b="1" dirty="0" smtClean="0">
                <a:solidFill>
                  <a:schemeClr val="bg1"/>
                </a:solidFill>
              </a:rPr>
              <a:t>R </a:t>
            </a:r>
            <a:r>
              <a:rPr lang="pt-BR" sz="1000" b="1" dirty="0">
                <a:solidFill>
                  <a:schemeClr val="bg1"/>
                </a:solidFill>
              </a:rPr>
              <a:t>= 0.99994783	Rsqr = 0.99989566	Adj Rsqr = 0.99986088</a:t>
            </a:r>
          </a:p>
          <a:p>
            <a:r>
              <a:rPr lang="en-GB" sz="1000" b="1" dirty="0" smtClean="0">
                <a:solidFill>
                  <a:schemeClr val="bg1"/>
                </a:solidFill>
              </a:rPr>
              <a:t>Standard </a:t>
            </a:r>
            <a:r>
              <a:rPr lang="en-GB" sz="1000" b="1" dirty="0">
                <a:solidFill>
                  <a:schemeClr val="bg1"/>
                </a:solidFill>
              </a:rPr>
              <a:t>Error of Estimate = 0.4654 </a:t>
            </a:r>
          </a:p>
          <a:p>
            <a:r>
              <a:rPr lang="fr-FR" sz="1000" b="1" dirty="0">
                <a:solidFill>
                  <a:schemeClr val="bg1"/>
                </a:solidFill>
              </a:rPr>
              <a:t> 	Coefficient	</a:t>
            </a:r>
            <a:r>
              <a:rPr lang="fr-FR" sz="1000" b="1" dirty="0" err="1">
                <a:solidFill>
                  <a:schemeClr val="bg1"/>
                </a:solidFill>
              </a:rPr>
              <a:t>Std</a:t>
            </a:r>
            <a:r>
              <a:rPr lang="fr-FR" sz="1000" b="1" dirty="0">
                <a:solidFill>
                  <a:schemeClr val="bg1"/>
                </a:solidFill>
              </a:rPr>
              <a:t>. </a:t>
            </a:r>
            <a:r>
              <a:rPr lang="fr-FR" sz="1000" b="1" dirty="0" err="1">
                <a:solidFill>
                  <a:schemeClr val="bg1"/>
                </a:solidFill>
              </a:rPr>
              <a:t>Error</a:t>
            </a:r>
            <a:r>
              <a:rPr lang="fr-FR" sz="1000" b="1" dirty="0">
                <a:solidFill>
                  <a:schemeClr val="bg1"/>
                </a:solidFill>
              </a:rPr>
              <a:t>	t	P	</a:t>
            </a:r>
          </a:p>
          <a:p>
            <a:r>
              <a:rPr lang="en-GB" sz="1000" b="1" dirty="0">
                <a:solidFill>
                  <a:schemeClr val="bg1"/>
                </a:solidFill>
              </a:rPr>
              <a:t>min	0.6930	0.3566	1.9431	0.0839	</a:t>
            </a:r>
          </a:p>
          <a:p>
            <a:r>
              <a:rPr lang="fr-FR" sz="1000" b="1" dirty="0">
                <a:solidFill>
                  <a:schemeClr val="bg1"/>
                </a:solidFill>
              </a:rPr>
              <a:t>max	101.7382	0.4270	238.2415	&lt;0.0001	</a:t>
            </a:r>
          </a:p>
          <a:p>
            <a:r>
              <a:rPr lang="fr-FR" sz="1000" b="1" dirty="0">
                <a:solidFill>
                  <a:schemeClr val="bg1"/>
                </a:solidFill>
              </a:rPr>
              <a:t>logEC50	-8.8738	0.0114	-777.0828	&lt;0.0001	</a:t>
            </a:r>
          </a:p>
          <a:p>
            <a:r>
              <a:rPr lang="en-GB" sz="1000" b="1" dirty="0" err="1">
                <a:solidFill>
                  <a:schemeClr val="bg1"/>
                </a:solidFill>
              </a:rPr>
              <a:t>Hillslope</a:t>
            </a:r>
            <a:r>
              <a:rPr lang="en-GB" sz="1000" b="1" dirty="0">
                <a:solidFill>
                  <a:schemeClr val="bg1"/>
                </a:solidFill>
              </a:rPr>
              <a:t>	-12.2548	0.1933	-63.4109	&lt;0.0001	</a:t>
            </a:r>
          </a:p>
          <a:p>
            <a:r>
              <a:rPr lang="en-GB" sz="1000" b="1" dirty="0" smtClean="0">
                <a:solidFill>
                  <a:schemeClr val="bg1"/>
                </a:solidFill>
              </a:rPr>
              <a:t>Analysis </a:t>
            </a:r>
            <a:r>
              <a:rPr lang="en-GB" sz="1000" b="1" dirty="0">
                <a:solidFill>
                  <a:schemeClr val="bg1"/>
                </a:solidFill>
              </a:rPr>
              <a:t>of Variance: </a:t>
            </a:r>
          </a:p>
          <a:p>
            <a:r>
              <a:rPr lang="en-GB" sz="1000" b="1" dirty="0">
                <a:solidFill>
                  <a:schemeClr val="bg1"/>
                </a:solidFill>
              </a:rPr>
              <a:t> 	DF	SS	MS	F	P	</a:t>
            </a:r>
          </a:p>
          <a:p>
            <a:r>
              <a:rPr lang="en-GB" sz="1000" b="1" dirty="0">
                <a:solidFill>
                  <a:schemeClr val="bg1"/>
                </a:solidFill>
              </a:rPr>
              <a:t>Regression	3	18683.3928	6227.7976	28748.4423	&lt;0.0001	</a:t>
            </a:r>
          </a:p>
          <a:p>
            <a:r>
              <a:rPr lang="en-GB" sz="1000" b="1" dirty="0">
                <a:solidFill>
                  <a:schemeClr val="bg1"/>
                </a:solidFill>
              </a:rPr>
              <a:t>Residual	9	1.9497	0.2166	</a:t>
            </a:r>
          </a:p>
          <a:p>
            <a:r>
              <a:rPr lang="en-GB" sz="1000" b="1" dirty="0">
                <a:solidFill>
                  <a:schemeClr val="bg1"/>
                </a:solidFill>
              </a:rPr>
              <a:t>Total	12	18685.3425	1557.1119	</a:t>
            </a:r>
          </a:p>
          <a:p>
            <a:r>
              <a:rPr lang="en-GB" sz="1000" b="1" dirty="0" smtClean="0">
                <a:solidFill>
                  <a:schemeClr val="bg1"/>
                </a:solidFill>
              </a:rPr>
              <a:t>Durbin-Watson </a:t>
            </a:r>
            <a:r>
              <a:rPr lang="en-GB" sz="1000" b="1" dirty="0">
                <a:solidFill>
                  <a:schemeClr val="bg1"/>
                </a:solidFill>
              </a:rPr>
              <a:t>Statistic = 0.8641 </a:t>
            </a:r>
          </a:p>
          <a:p>
            <a:r>
              <a:rPr lang="en-GB" sz="1000" b="1" dirty="0" smtClean="0">
                <a:solidFill>
                  <a:schemeClr val="bg1"/>
                </a:solidFill>
              </a:rPr>
              <a:t>Normality </a:t>
            </a:r>
            <a:r>
              <a:rPr lang="en-GB" sz="1000" b="1" dirty="0">
                <a:solidFill>
                  <a:schemeClr val="bg1"/>
                </a:solidFill>
              </a:rPr>
              <a:t>Test: 	K-S Statistic = 0.1509	Significance Level = 0.9049</a:t>
            </a:r>
          </a:p>
          <a:p>
            <a:r>
              <a:rPr lang="en-GB" sz="1000" b="1" dirty="0" smtClean="0">
                <a:solidFill>
                  <a:schemeClr val="bg1"/>
                </a:solidFill>
              </a:rPr>
              <a:t>Constant </a:t>
            </a:r>
            <a:r>
              <a:rPr lang="en-GB" sz="1000" b="1" dirty="0">
                <a:solidFill>
                  <a:schemeClr val="bg1"/>
                </a:solidFill>
              </a:rPr>
              <a:t>Variance Test: 	Passed	(P = 0.8632)</a:t>
            </a:r>
          </a:p>
          <a:p>
            <a:r>
              <a:rPr lang="en-GB" sz="1000" b="1" dirty="0" smtClean="0">
                <a:solidFill>
                  <a:schemeClr val="bg1"/>
                </a:solidFill>
              </a:rPr>
              <a:t>Power </a:t>
            </a:r>
            <a:r>
              <a:rPr lang="en-GB" sz="1000" b="1" dirty="0">
                <a:solidFill>
                  <a:schemeClr val="bg1"/>
                </a:solidFill>
              </a:rPr>
              <a:t>of performed test with alpha = 0.0500: 1.0000</a:t>
            </a:r>
          </a:p>
        </p:txBody>
      </p:sp>
      <p:graphicFrame>
        <p:nvGraphicFramePr>
          <p:cNvPr id="8" name="Ogget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6660668"/>
              </p:ext>
            </p:extLst>
          </p:nvPr>
        </p:nvGraphicFramePr>
        <p:xfrm>
          <a:off x="4179888" y="64025"/>
          <a:ext cx="7975951" cy="60624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1" name="SPW 7.1 Graph" r:id="rId4" imgW="5545800" imgH="4214160" progId="SigmaPlotGraphicObject.6">
                  <p:embed/>
                </p:oleObj>
              </mc:Choice>
              <mc:Fallback>
                <p:oleObj name="SPW 7.1 Graph" r:id="rId4" imgW="5545800" imgH="4214160" progId="SigmaPlotGraphicObject.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79888" y="64025"/>
                        <a:ext cx="7975951" cy="60624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32268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ttivo">
  <a:themeElements>
    <a:clrScheme name="Retrospettivo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ttiv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ttiv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17366</TotalTime>
  <Words>596</Words>
  <Application>Microsoft Office PowerPoint</Application>
  <PresentationFormat>Widescreen</PresentationFormat>
  <Paragraphs>140</Paragraphs>
  <Slides>12</Slides>
  <Notes>0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8" baseType="lpstr">
      <vt:lpstr>Calibri</vt:lpstr>
      <vt:lpstr>Calibri Light</vt:lpstr>
      <vt:lpstr>Cambria Math</vt:lpstr>
      <vt:lpstr>Symbol</vt:lpstr>
      <vt:lpstr>Retrospettivo</vt:lpstr>
      <vt:lpstr>SPW 7.1 Graph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forzato</dc:creator>
  <cp:lastModifiedBy>BERTI FEDERICO</cp:lastModifiedBy>
  <cp:revision>369</cp:revision>
  <dcterms:created xsi:type="dcterms:W3CDTF">2014-10-22T07:33:08Z</dcterms:created>
  <dcterms:modified xsi:type="dcterms:W3CDTF">2021-10-22T12:45:35Z</dcterms:modified>
</cp:coreProperties>
</file>