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57" r:id="rId5"/>
    <p:sldId id="269" r:id="rId6"/>
    <p:sldId id="258" r:id="rId7"/>
    <p:sldId id="259" r:id="rId8"/>
    <p:sldId id="263" r:id="rId9"/>
    <p:sldId id="266" r:id="rId10"/>
    <p:sldId id="268" r:id="rId11"/>
    <p:sldId id="260" r:id="rId12"/>
    <p:sldId id="264" r:id="rId13"/>
    <p:sldId id="26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8">
          <p15:clr>
            <a:srgbClr val="A4A3A4"/>
          </p15:clr>
        </p15:guide>
        <p15:guide id="2" pos="9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0" d="100"/>
          <a:sy n="40" d="100"/>
        </p:scale>
        <p:origin x="-1560" y="-104"/>
      </p:cViewPr>
      <p:guideLst>
        <p:guide orient="horz" pos="3888"/>
        <p:guide pos="9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9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52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63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52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67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4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33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82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27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96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23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C80B-2C10-4FB7-8CF6-DD8F7A9562DD}" type="datetimeFigureOut">
              <a:rPr lang="it-IT" smtClean="0"/>
              <a:t>20/10/21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F72BB-5E3B-4FDA-9A68-C3B41337DCE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1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688753"/>
              </p:ext>
            </p:extLst>
          </p:nvPr>
        </p:nvGraphicFramePr>
        <p:xfrm>
          <a:off x="2434724" y="103376"/>
          <a:ext cx="7327588" cy="667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7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2904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CAUSE di DOLORE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 TORACICO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b="1" u="sng" dirty="0" smtClean="0">
                          <a:latin typeface="Verdana" panose="020B0604030504040204" pitchFamily="34" charset="0"/>
                        </a:rPr>
                        <a:t>ALTERAZIONI della PARETE TORACICA</a:t>
                      </a:r>
                      <a:endParaRPr lang="en-US" sz="1700" b="1" u="sng" dirty="0">
                        <a:latin typeface="Verdan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cutanee e sottocutanee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dei nervi intercostali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muscolari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</a:t>
                      </a:r>
                      <a:r>
                        <a:rPr lang="it-IT" sz="1700" baseline="0" dirty="0" smtClean="0">
                          <a:latin typeface="Verdana" panose="020B0604030504040204" pitchFamily="34" charset="0"/>
                        </a:rPr>
                        <a:t> cartilagini costali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ossee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delle radici nervose dorsali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</a:t>
                      </a:r>
                      <a:r>
                        <a:rPr lang="it-IT" sz="1700" baseline="0" dirty="0" smtClean="0">
                          <a:latin typeface="Verdana" panose="020B0604030504040204" pitchFamily="34" charset="0"/>
                        </a:rPr>
                        <a:t> mammelle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b="1" u="sng" dirty="0" smtClean="0">
                          <a:latin typeface="Verdana" panose="020B0604030504040204" pitchFamily="34" charset="0"/>
                        </a:rPr>
                        <a:t>ALTERAZIONI degli</a:t>
                      </a:r>
                      <a:r>
                        <a:rPr lang="it-IT" sz="1700" b="1" u="sng" baseline="0" dirty="0" smtClean="0">
                          <a:latin typeface="Verdana" panose="020B0604030504040204" pitchFamily="34" charset="0"/>
                        </a:rPr>
                        <a:t> ORGANI INTRATORACICI</a:t>
                      </a:r>
                      <a:endParaRPr lang="en-US" sz="1700" b="1" u="sng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Cardiopatie ischemiche (angina pectoris vs infarto</a:t>
                      </a:r>
                      <a:r>
                        <a:rPr lang="it-IT" sz="1700" baseline="0" dirty="0" smtClean="0">
                          <a:latin typeface="Verdana" panose="020B0604030504040204" pitchFamily="34" charset="0"/>
                        </a:rPr>
                        <a:t> del miocardio</a:t>
                      </a:r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)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Pericardite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Aneurisma dissecante dell’aorta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Affezioni tracheobronchiali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Affezioni pleuriche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diaframmatiche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Affezioni esofagee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Affezioni mediastiniche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b="1" u="sng" dirty="0" smtClean="0">
                          <a:latin typeface="Verdana" panose="020B0604030504040204" pitchFamily="34" charset="0"/>
                        </a:rPr>
                        <a:t>ALTERAZIONI degli ORGANI INTRADDOMINALI</a:t>
                      </a:r>
                      <a:endParaRPr lang="en-US" sz="1700" b="1" u="sng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37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5126" r="1730" b="17683"/>
          <a:stretch/>
        </p:blipFill>
        <p:spPr>
          <a:xfrm>
            <a:off x="4626282" y="1153833"/>
            <a:ext cx="3163259" cy="29609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36423" y="3959173"/>
            <a:ext cx="117429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it-IT" altLang="en-US" sz="2000" dirty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en-US" sz="2000" b="1" dirty="0" smtClean="0">
                <a:latin typeface="Verdana" panose="020B0604030504040204" pitchFamily="34" charset="0"/>
              </a:rPr>
              <a:t>Angina pectoris instabile </a:t>
            </a:r>
            <a:r>
              <a:rPr lang="it-IT" altLang="en-US" sz="2000" dirty="0" smtClean="0">
                <a:latin typeface="Verdana" panose="020B0604030504040204" pitchFamily="34" charset="0"/>
              </a:rPr>
              <a:t>è un’angina a 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insorgenza improvvisa</a:t>
            </a:r>
            <a:r>
              <a:rPr lang="it-IT" altLang="en-US" sz="2000" dirty="0" smtClean="0">
                <a:latin typeface="Verdana" panose="020B0604030504040204" pitchFamily="34" charset="0"/>
              </a:rPr>
              <a:t>, 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a riposo</a:t>
            </a:r>
            <a:r>
              <a:rPr lang="it-IT" altLang="en-US" sz="2000" dirty="0" smtClean="0">
                <a:latin typeface="Verdana" panose="020B0604030504040204" pitchFamily="34" charset="0"/>
              </a:rPr>
              <a:t>, di 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intensità, durata  (&gt;10 minuti) e frequenza crescenti</a:t>
            </a:r>
            <a:r>
              <a:rPr lang="it-IT" altLang="en-US" sz="2000" dirty="0" smtClean="0">
                <a:latin typeface="Verdana" panose="020B0604030504040204" pitchFamily="34" charset="0"/>
              </a:rPr>
              <a:t>, che rappresenta un’emergenza perché può indicare la presenza di un infarto del miocardio.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it-IT" altLang="en-US" sz="2000" dirty="0">
              <a:latin typeface="Verdan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83460" y="685812"/>
            <a:ext cx="50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anose="020B0604030504040204" pitchFamily="34" charset="0"/>
              </a:rPr>
              <a:t>STENOSI ARTERIOSA DA ATEROMA</a:t>
            </a:r>
            <a:endParaRPr lang="en-US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1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5276" r="8645" b="26727"/>
          <a:stretch/>
        </p:blipFill>
        <p:spPr>
          <a:xfrm>
            <a:off x="365251" y="760589"/>
            <a:ext cx="3435179" cy="292390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2167" y="456696"/>
            <a:ext cx="359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anose="020B0604030504040204" pitchFamily="34" charset="0"/>
              </a:rPr>
              <a:t>TROMBO su ATEROMA</a:t>
            </a:r>
            <a:endParaRPr lang="en-US" b="1" dirty="0">
              <a:latin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96435" y="456696"/>
            <a:ext cx="6884894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it-IT" altLang="en-US" b="1" dirty="0">
                <a:latin typeface="Verdana" panose="020B0604030504040204" pitchFamily="34" charset="0"/>
              </a:rPr>
              <a:t>Qualità: </a:t>
            </a:r>
            <a:r>
              <a:rPr lang="it-IT" altLang="en-US" dirty="0">
                <a:latin typeface="Verdana" panose="020B0604030504040204" pitchFamily="34" charset="0"/>
              </a:rPr>
              <a:t>solitamente </a:t>
            </a:r>
            <a:r>
              <a:rPr lang="it-IT" altLang="en-US" b="1" dirty="0">
                <a:latin typeface="Verdana" panose="020B0604030504040204" pitchFamily="34" charset="0"/>
              </a:rPr>
              <a:t>simile al dolore anginoso, </a:t>
            </a:r>
            <a:r>
              <a:rPr lang="it-IT" altLang="en-US" dirty="0">
                <a:latin typeface="Verdana" panose="020B0604030504040204" pitchFamily="34" charset="0"/>
              </a:rPr>
              <a:t>ma assai </a:t>
            </a:r>
            <a:r>
              <a:rPr lang="it-IT" altLang="en-US" b="1" u="sng" dirty="0">
                <a:latin typeface="Verdana" panose="020B0604030504040204" pitchFamily="34" charset="0"/>
              </a:rPr>
              <a:t>più intenso</a:t>
            </a:r>
            <a:r>
              <a:rPr lang="it-IT" altLang="en-US" b="1" dirty="0">
                <a:latin typeface="Verdana" panose="020B0604030504040204" pitchFamily="34" charset="0"/>
              </a:rPr>
              <a:t>, </a:t>
            </a:r>
            <a:r>
              <a:rPr lang="it-IT" altLang="en-US" dirty="0">
                <a:latin typeface="Verdana" panose="020B0604030504040204" pitchFamily="34" charset="0"/>
              </a:rPr>
              <a:t>è descritto come </a:t>
            </a:r>
            <a:r>
              <a:rPr lang="it-IT" altLang="en-US" b="1" dirty="0">
                <a:latin typeface="Verdana" panose="020B0604030504040204" pitchFamily="34" charset="0"/>
              </a:rPr>
              <a:t>costrittivo, gravativo, dilaniante, urente. </a:t>
            </a:r>
            <a:r>
              <a:rPr lang="it-IT" altLang="en-US" b="1" dirty="0" smtClean="0">
                <a:latin typeface="Verdana" panose="020B0604030504040204" pitchFamily="34" charset="0"/>
              </a:rPr>
              <a:t>Senso di morte imminente “</a:t>
            </a:r>
            <a:r>
              <a:rPr lang="it-IT" altLang="en-US" b="1" dirty="0" err="1" smtClean="0">
                <a:latin typeface="Verdana" panose="020B0604030504040204" pitchFamily="34" charset="0"/>
              </a:rPr>
              <a:t>angor</a:t>
            </a:r>
            <a:r>
              <a:rPr lang="it-IT" altLang="en-US" b="1" dirty="0" smtClean="0">
                <a:latin typeface="Verdana" panose="020B0604030504040204" pitchFamily="34" charset="0"/>
              </a:rPr>
              <a:t> animi”</a:t>
            </a:r>
          </a:p>
          <a:p>
            <a:pPr algn="just">
              <a:lnSpc>
                <a:spcPct val="90000"/>
              </a:lnSpc>
            </a:pPr>
            <a:endParaRPr lang="it-IT" altLang="en-US" b="1" dirty="0"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en-US" b="1" dirty="0" smtClean="0">
                <a:latin typeface="Verdana" panose="020B0604030504040204" pitchFamily="34" charset="0"/>
              </a:rPr>
              <a:t>Localizzazione</a:t>
            </a:r>
            <a:r>
              <a:rPr lang="it-IT" altLang="en-US" b="1" dirty="0">
                <a:latin typeface="Verdana" panose="020B0604030504040204" pitchFamily="34" charset="0"/>
              </a:rPr>
              <a:t>: </a:t>
            </a:r>
            <a:r>
              <a:rPr lang="it-IT" altLang="en-US" dirty="0" smtClean="0">
                <a:latin typeface="Verdana" panose="020B0604030504040204" pitchFamily="34" charset="0"/>
              </a:rPr>
              <a:t>come per angina pectoris </a:t>
            </a:r>
          </a:p>
          <a:p>
            <a:pPr algn="just">
              <a:lnSpc>
                <a:spcPct val="90000"/>
              </a:lnSpc>
            </a:pPr>
            <a:endParaRPr lang="it-IT" altLang="en-US" b="1" dirty="0" smtClean="0"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en-US" b="1" dirty="0" smtClean="0">
                <a:latin typeface="Verdana" panose="020B0604030504040204" pitchFamily="34" charset="0"/>
              </a:rPr>
              <a:t>Irradiazione</a:t>
            </a:r>
            <a:r>
              <a:rPr lang="it-IT" altLang="en-US" b="1" dirty="0">
                <a:latin typeface="Verdana" panose="020B0604030504040204" pitchFamily="34" charset="0"/>
              </a:rPr>
              <a:t>: </a:t>
            </a:r>
            <a:r>
              <a:rPr lang="it-IT" altLang="en-US" dirty="0" smtClean="0">
                <a:latin typeface="Verdana" panose="020B0604030504040204" pitchFamily="34" charset="0"/>
              </a:rPr>
              <a:t>come per angina. </a:t>
            </a:r>
          </a:p>
          <a:p>
            <a:pPr algn="just">
              <a:lnSpc>
                <a:spcPct val="90000"/>
              </a:lnSpc>
            </a:pPr>
            <a:endParaRPr lang="it-IT" altLang="en-US" b="1" dirty="0"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en-US" b="1" dirty="0" smtClean="0">
                <a:latin typeface="Verdana" panose="020B0604030504040204" pitchFamily="34" charset="0"/>
              </a:rPr>
              <a:t>Insorgenza/cause </a:t>
            </a:r>
            <a:r>
              <a:rPr lang="it-IT" altLang="en-US" b="1" dirty="0">
                <a:latin typeface="Verdana" panose="020B0604030504040204" pitchFamily="34" charset="0"/>
              </a:rPr>
              <a:t>scatenanti: </a:t>
            </a:r>
            <a:r>
              <a:rPr lang="it-IT" altLang="en-US" dirty="0">
                <a:latin typeface="Verdana" panose="020B0604030504040204" pitchFamily="34" charset="0"/>
              </a:rPr>
              <a:t>l'insorgenza del dolore è solitamente </a:t>
            </a:r>
            <a:r>
              <a:rPr lang="it-IT" altLang="en-US" b="1" dirty="0">
                <a:latin typeface="Verdana" panose="020B0604030504040204" pitchFamily="34" charset="0"/>
              </a:rPr>
              <a:t>improvvisa (più frequentemente nelle ore del mattino</a:t>
            </a:r>
            <a:r>
              <a:rPr lang="it-IT" altLang="en-US" dirty="0">
                <a:latin typeface="Verdana" panose="020B0604030504040204" pitchFamily="34" charset="0"/>
              </a:rPr>
              <a:t>), solitamente senza relazione a sforzi fisici. </a:t>
            </a:r>
          </a:p>
          <a:p>
            <a:pPr algn="just">
              <a:lnSpc>
                <a:spcPct val="90000"/>
              </a:lnSpc>
            </a:pPr>
            <a:endParaRPr lang="it-IT" altLang="en-US" b="1" dirty="0" smtClean="0"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en-US" b="1" dirty="0" smtClean="0">
                <a:latin typeface="Verdana" panose="020B0604030504040204" pitchFamily="34" charset="0"/>
              </a:rPr>
              <a:t>Durata</a:t>
            </a:r>
            <a:r>
              <a:rPr lang="it-IT" altLang="en-US" b="1" dirty="0">
                <a:latin typeface="Verdana" panose="020B0604030504040204" pitchFamily="34" charset="0"/>
              </a:rPr>
              <a:t>: oltre i </a:t>
            </a:r>
            <a:r>
              <a:rPr lang="it-IT" altLang="en-US" b="1" dirty="0" smtClean="0">
                <a:latin typeface="Verdana" panose="020B0604030504040204" pitchFamily="34" charset="0"/>
              </a:rPr>
              <a:t>20 minuti. NON RISPONDE ALLA NITROGLICERINA</a:t>
            </a:r>
          </a:p>
          <a:p>
            <a:pPr algn="just">
              <a:lnSpc>
                <a:spcPct val="90000"/>
              </a:lnSpc>
            </a:pPr>
            <a:endParaRPr lang="it-IT" altLang="en-US" b="1" dirty="0">
              <a:latin typeface="Verdan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en-US" b="1" dirty="0" smtClean="0">
                <a:latin typeface="Verdana" panose="020B0604030504040204" pitchFamily="34" charset="0"/>
              </a:rPr>
              <a:t>Sintomi associati: agitazione, sudorazione fredda, nausea, vomito. Febbre.</a:t>
            </a:r>
          </a:p>
          <a:p>
            <a:pPr algn="just">
              <a:lnSpc>
                <a:spcPct val="90000"/>
              </a:lnSpc>
            </a:pPr>
            <a:r>
              <a:rPr lang="it-IT" altLang="en-US" b="1" dirty="0" smtClean="0">
                <a:latin typeface="Verdana" panose="020B0604030504040204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it-IT" altLang="en-US" b="1" dirty="0" smtClean="0">
                <a:latin typeface="Verdana" panose="020B0604030504040204" pitchFamily="34" charset="0"/>
              </a:rPr>
              <a:t>Shock cardiogeno, EPA, aritmie, rottura muscolo </a:t>
            </a:r>
            <a:r>
              <a:rPr lang="it-IT" altLang="en-US" b="1" dirty="0" err="1" smtClean="0">
                <a:latin typeface="Verdana" panose="020B0604030504040204" pitchFamily="34" charset="0"/>
              </a:rPr>
              <a:t>papillare</a:t>
            </a:r>
            <a:r>
              <a:rPr lang="it-IT" altLang="en-US" b="1" dirty="0" err="1" smtClean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it-IT" altLang="en-US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endParaRPr lang="it-IT" altLang="en-US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it-IT" altLang="en-US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en-US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ATTENZIONE </a:t>
            </a:r>
            <a:r>
              <a:rPr lang="it-IT" altLang="en-US" b="1" smtClean="0">
                <a:solidFill>
                  <a:srgbClr val="FF0000"/>
                </a:solidFill>
                <a:latin typeface="Verdana" panose="020B0604030504040204" pitchFamily="34" charset="0"/>
              </a:rPr>
              <a:t>ALL’EQUIVALENTE ISCHEMICO</a:t>
            </a:r>
            <a:endParaRPr lang="it-IT" altLang="en-US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2918" y="3692626"/>
            <a:ext cx="4541812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b="1" u="sng" dirty="0" smtClean="0">
                <a:latin typeface="Verdana" panose="020B0604030504040204" pitchFamily="34" charset="0"/>
              </a:rPr>
              <a:t>Trombosi di un grande ramo coronarico</a:t>
            </a:r>
            <a:r>
              <a:rPr lang="it-IT" sz="1600" b="1" dirty="0" smtClean="0">
                <a:latin typeface="Verdana" panose="020B0604030504040204" pitchFamily="34" charset="0"/>
              </a:rPr>
              <a:t> (o ipotensione, anemia, stenosi aortica che compromettono la circolazione collaterale di compenso in paziente con coronaropatia) portano a anossia acuta e persistente con necrosi miocardio = </a:t>
            </a:r>
            <a:r>
              <a:rPr lang="it-IT" b="1" dirty="0" smtClean="0">
                <a:latin typeface="Verdana" panose="020B0604030504040204" pitchFamily="34" charset="0"/>
              </a:rPr>
              <a:t>INFARTO ACUTO MIOCARDIO</a:t>
            </a:r>
          </a:p>
          <a:p>
            <a:pPr algn="just"/>
            <a:endParaRPr lang="it-IT" sz="800" b="1" u="sng" dirty="0">
              <a:latin typeface="Verdana" panose="020B0604030504040204" pitchFamily="34" charset="0"/>
            </a:endParaRPr>
          </a:p>
          <a:p>
            <a:pPr algn="just"/>
            <a:endParaRPr lang="it-IT" sz="1600" b="1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0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7268"/>
              </p:ext>
            </p:extLst>
          </p:nvPr>
        </p:nvGraphicFramePr>
        <p:xfrm>
          <a:off x="295340" y="320930"/>
          <a:ext cx="11606860" cy="625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1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1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13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21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213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Angina</a:t>
                      </a:r>
                      <a:endParaRPr lang="it-IT" sz="1600" dirty="0">
                        <a:solidFill>
                          <a:srgbClr val="FF0066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IMA</a:t>
                      </a:r>
                      <a:endParaRPr lang="it-IT" sz="1600" dirty="0">
                        <a:solidFill>
                          <a:srgbClr val="FF0066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Pericardite</a:t>
                      </a:r>
                      <a:endParaRPr lang="it-IT" sz="1600" b="1" dirty="0">
                        <a:solidFill>
                          <a:srgbClr val="FF0066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FF0066"/>
                          </a:solidFill>
                          <a:latin typeface="Verdana"/>
                          <a:cs typeface="Verdana"/>
                        </a:rPr>
                        <a:t>Dissecazione</a:t>
                      </a:r>
                      <a:endParaRPr lang="it-IT" sz="1600" b="1" dirty="0">
                        <a:solidFill>
                          <a:srgbClr val="FF0066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lang="it-IT" sz="1600" dirty="0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ite</a:t>
                      </a:r>
                      <a:endParaRPr lang="it-IT" sz="1600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Retrosternale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Retrosternale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Retrosternale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Interscapolare/retrosternale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lang="it-IT" sz="1600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nset</a:t>
                      </a:r>
                      <a:endParaRPr lang="it-IT" sz="1600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Pochi minuti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Pochi minuti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Graduale/cambio posizione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Improvviso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lang="it-IT" sz="1600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haracter</a:t>
                      </a:r>
                      <a:endParaRPr lang="it-IT" sz="1600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Costrittivo, peso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Costrittivo, peso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Acuto, trafittivo, pleuritico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Lancinante “a colpo di pugnale”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lang="it-IT" sz="1600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adiation</a:t>
                      </a:r>
                      <a:endParaRPr lang="it-IT" sz="1600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Arto</a:t>
                      </a:r>
                      <a:r>
                        <a:rPr lang="it-IT" sz="1600" baseline="0" dirty="0" smtClean="0">
                          <a:latin typeface="Verdana"/>
                          <a:cs typeface="Verdana"/>
                        </a:rPr>
                        <a:t> sinistra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Arto sinistra, collo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Spalla sinistra, dorso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Dorso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it-IT" sz="1600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ssociated</a:t>
                      </a:r>
                      <a:r>
                        <a:rPr lang="it-IT" sz="1600" dirty="0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features</a:t>
                      </a:r>
                      <a:endParaRPr lang="it-IT" sz="1600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Mancanza di respiro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Sudorazione, nausea, vomito,</a:t>
                      </a:r>
                      <a:r>
                        <a:rPr lang="it-IT" sz="1600" baseline="0" dirty="0" smtClean="0">
                          <a:latin typeface="Verdana"/>
                          <a:cs typeface="Verdana"/>
                        </a:rPr>
                        <a:t> dispnea, sensazione di morte imminente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Prodromi</a:t>
                      </a:r>
                      <a:r>
                        <a:rPr lang="it-IT" sz="1600" b="1" baseline="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600" b="1" baseline="0" dirty="0" err="1" smtClean="0">
                          <a:latin typeface="Verdana"/>
                          <a:cs typeface="Verdana"/>
                        </a:rPr>
                        <a:t>simil</a:t>
                      </a:r>
                      <a:r>
                        <a:rPr lang="it-IT" sz="1600" b="1" baseline="0" dirty="0" smtClean="0">
                          <a:latin typeface="Verdana"/>
                          <a:cs typeface="Verdana"/>
                        </a:rPr>
                        <a:t>-influenzali, febbre, difficoltà respiratorie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Sudorazione, asimmetria polsi, sincope, segni neurologici, segni di ischemia periferica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lang="it-IT" sz="1600" dirty="0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iming</a:t>
                      </a:r>
                      <a:endParaRPr lang="it-IT" sz="1600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2-15 minuti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Prolungato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Insorgenza graduale, durata variabile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Prolungato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it-IT" sz="1600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xacerbating</a:t>
                      </a:r>
                      <a:r>
                        <a:rPr lang="it-IT" sz="1600" dirty="0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/</a:t>
                      </a:r>
                      <a:r>
                        <a:rPr lang="it-IT" sz="1600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Relieving</a:t>
                      </a:r>
                      <a:r>
                        <a:rPr lang="it-IT" sz="1600" dirty="0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factors</a:t>
                      </a:r>
                      <a:endParaRPr lang="it-IT" sz="1600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Esercizio,</a:t>
                      </a:r>
                      <a:r>
                        <a:rPr lang="it-IT" sz="1600" baseline="0" dirty="0" smtClean="0">
                          <a:latin typeface="Verdana"/>
                          <a:cs typeface="Verdana"/>
                        </a:rPr>
                        <a:t> sforzo, stress, freddo, alleviato da nitrati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Spontaneo,</a:t>
                      </a:r>
                      <a:r>
                        <a:rPr lang="it-IT" sz="1600" baseline="0" dirty="0" smtClean="0">
                          <a:latin typeface="Verdana"/>
                          <a:cs typeface="Verdana"/>
                        </a:rPr>
                        <a:t> non alleviato da nitrati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Sdraiarsi peggiora, FANS migliorano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Spontaneo, nulla lo allevia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lang="it-IT" sz="1600" dirty="0" err="1" smtClean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everity</a:t>
                      </a:r>
                      <a:endParaRPr lang="it-IT" sz="1600" dirty="0">
                        <a:solidFill>
                          <a:srgbClr val="0000FF"/>
                        </a:solidFill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Lieve/moderata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Verdana"/>
                          <a:cs typeface="Verdana"/>
                        </a:rPr>
                        <a:t>Grave</a:t>
                      </a:r>
                      <a:endParaRPr lang="it-IT" sz="1600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Può essere grave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Verdana"/>
                          <a:cs typeface="Verdana"/>
                        </a:rPr>
                        <a:t>Molto grave</a:t>
                      </a:r>
                      <a:endParaRPr lang="it-IT" sz="1600" b="1" dirty="0">
                        <a:latin typeface="Verdana"/>
                        <a:cs typeface="Verdan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7294895" y="221524"/>
            <a:ext cx="2244584" cy="643895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618044" y="255780"/>
            <a:ext cx="2244584" cy="643895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33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431.jpg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3912" r="8618" b="3750"/>
          <a:stretch/>
        </p:blipFill>
        <p:spPr>
          <a:xfrm>
            <a:off x="4167594" y="268326"/>
            <a:ext cx="3881408" cy="633252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709157" y="321993"/>
            <a:ext cx="348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PERICARDITE</a:t>
            </a:r>
            <a:endParaRPr lang="it-IT" b="1" dirty="0">
              <a:solidFill>
                <a:srgbClr val="FF006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46913" y="1511897"/>
            <a:ext cx="348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DISSECAZIONE</a:t>
            </a:r>
            <a:endParaRPr lang="it-IT" b="1" dirty="0">
              <a:solidFill>
                <a:srgbClr val="FF0066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46914" y="4409822"/>
            <a:ext cx="348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66"/>
                </a:solidFill>
              </a:rPr>
              <a:t>CARDIOPATIA ISCHEMICA</a:t>
            </a:r>
            <a:endParaRPr lang="it-IT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6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037154"/>
              </p:ext>
            </p:extLst>
          </p:nvPr>
        </p:nvGraphicFramePr>
        <p:xfrm>
          <a:off x="160607" y="132750"/>
          <a:ext cx="7327588" cy="667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7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2904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CAUSE di DOLORE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 TORACICO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b="1" u="sng" dirty="0" smtClean="0">
                          <a:latin typeface="Verdana" panose="020B0604030504040204" pitchFamily="34" charset="0"/>
                        </a:rPr>
                        <a:t>ALTERAZIONI della PARETE TORACICA</a:t>
                      </a:r>
                      <a:endParaRPr lang="en-US" sz="1700" b="1" u="sng" dirty="0">
                        <a:latin typeface="Verdan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cutanee e sottocutanee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dei nervi intercostali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delle cartilagini costali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muscolari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ossee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delle radici nervose dorsali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</a:t>
                      </a:r>
                      <a:r>
                        <a:rPr lang="it-IT" sz="1700" baseline="0" dirty="0" smtClean="0">
                          <a:latin typeface="Verdana" panose="020B0604030504040204" pitchFamily="34" charset="0"/>
                        </a:rPr>
                        <a:t> mammelle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b="1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degli</a:t>
                      </a:r>
                      <a:r>
                        <a:rPr lang="it-IT" sz="1700" b="1" u="sng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 ORGANI INTRATORACICI</a:t>
                      </a:r>
                      <a:endParaRPr lang="en-US" sz="17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Cardiopatie ischemiche (angina pectoris vs infarto</a:t>
                      </a:r>
                      <a:r>
                        <a:rPr lang="it-IT" sz="1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 del miocardio</a:t>
                      </a:r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)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Pericardite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Aneurisma dissecante dell’aorta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Affezioni tracheobronchiali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Affezioni pleuriche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diaframmatiche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Affezioni esofagee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Affezioni mediastiniche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b="1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degli ORGANI INTRADDOMINALI</a:t>
                      </a:r>
                      <a:endParaRPr lang="en-US" sz="17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596857" y="877331"/>
            <a:ext cx="659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CUTE</a:t>
            </a:r>
            <a:r>
              <a:rPr lang="it-IT" sz="1400" dirty="0" smtClean="0">
                <a:latin typeface="Verdana" panose="020B0604030504040204" pitchFamily="34" charset="0"/>
              </a:rPr>
              <a:t> - Infezioni</a:t>
            </a:r>
            <a:r>
              <a:rPr lang="it-IT" sz="1400" dirty="0" smtClean="0">
                <a:latin typeface="Verdana" panose="020B0604030504040204" pitchFamily="34" charset="0"/>
              </a:rPr>
              <a:t>, traumi, ustioni – dolore superficiale, ben localizzato</a:t>
            </a:r>
            <a:endParaRPr lang="en-US" sz="1400" dirty="0">
              <a:latin typeface="Verdan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75332" y="1274317"/>
            <a:ext cx="642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NERVI INTERCOSTALI </a:t>
            </a:r>
            <a:r>
              <a:rPr lang="it-IT" sz="1400" dirty="0" smtClean="0">
                <a:latin typeface="Verdana" panose="020B0604030504040204" pitchFamily="34" charset="0"/>
              </a:rPr>
              <a:t>-Traumi</a:t>
            </a:r>
            <a:r>
              <a:rPr lang="it-IT" sz="1400" dirty="0" smtClean="0">
                <a:latin typeface="Verdana" panose="020B0604030504040204" pitchFamily="34" charset="0"/>
              </a:rPr>
              <a:t>, cause tossiche, infezioni – dolore improvviso, urente o lancinante, si accentua con respiro profondo, tosse. La pressione sui </a:t>
            </a:r>
            <a:r>
              <a:rPr lang="it-IT" sz="1400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punti di </a:t>
            </a:r>
            <a:r>
              <a:rPr lang="it-IT" sz="1400" b="1" i="1" dirty="0" err="1" smtClean="0">
                <a:solidFill>
                  <a:srgbClr val="0000FF"/>
                </a:solidFill>
                <a:latin typeface="Verdana" panose="020B0604030504040204" pitchFamily="34" charset="0"/>
              </a:rPr>
              <a:t>Valleix</a:t>
            </a:r>
            <a:r>
              <a:rPr lang="it-IT" sz="1400" b="1" i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it-IT" sz="1400" dirty="0" smtClean="0">
                <a:latin typeface="Verdana" panose="020B0604030504040204" pitchFamily="34" charset="0"/>
              </a:rPr>
              <a:t>toracici induce parossismi </a:t>
            </a:r>
            <a:r>
              <a:rPr lang="it-IT" sz="1400" dirty="0" smtClean="0">
                <a:latin typeface="Verdana" panose="020B0604030504040204" pitchFamily="34" charset="0"/>
              </a:rPr>
              <a:t>dolorosi</a:t>
            </a:r>
            <a:endParaRPr lang="en-US" sz="1400" dirty="0">
              <a:latin typeface="Verdana" panose="020B060403050404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596857" y="2306595"/>
            <a:ext cx="6595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OSSO</a:t>
            </a:r>
            <a:r>
              <a:rPr lang="it-IT" sz="1400" dirty="0" smtClean="0">
                <a:latin typeface="Verdana" panose="020B0604030504040204" pitchFamily="34" charset="0"/>
              </a:rPr>
              <a:t> - Traumi</a:t>
            </a:r>
            <a:r>
              <a:rPr lang="it-IT" sz="1400" dirty="0" smtClean="0">
                <a:latin typeface="Verdana" panose="020B0604030504040204" pitchFamily="34" charset="0"/>
              </a:rPr>
              <a:t>, metastasi. Periostio produce dolore intenso e circoscritto, endostio produce un dolore sordo. Dolore accentuato dalla compressione </a:t>
            </a:r>
            <a:endParaRPr lang="en-US" sz="1400" dirty="0">
              <a:latin typeface="Verdan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646476" y="3419809"/>
            <a:ext cx="437429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Verdana" panose="020B0604030504040204" pitchFamily="34" charset="0"/>
              </a:rPr>
              <a:t>I</a:t>
            </a:r>
            <a:r>
              <a:rPr lang="it-IT" sz="2000" dirty="0" smtClean="0">
                <a:latin typeface="Verdana" panose="020B0604030504040204" pitchFamily="34" charset="0"/>
              </a:rPr>
              <a:t>l dolore della </a:t>
            </a:r>
            <a:r>
              <a:rPr lang="it-IT" sz="2000" b="1" dirty="0" smtClean="0">
                <a:latin typeface="Verdana" panose="020B0604030504040204" pitchFamily="34" charset="0"/>
              </a:rPr>
              <a:t>parete toracica</a:t>
            </a:r>
            <a:r>
              <a:rPr lang="it-IT" sz="2000" dirty="0" smtClean="0">
                <a:latin typeface="Verdana" panose="020B0604030504040204" pitchFamily="34" charset="0"/>
              </a:rPr>
              <a:t>:</a:t>
            </a:r>
          </a:p>
          <a:p>
            <a:endParaRPr lang="it-IT" sz="2000" dirty="0" smtClean="0">
              <a:latin typeface="Verdana" panose="020B0604030504040204" pitchFamily="34" charset="0"/>
            </a:endParaRPr>
          </a:p>
          <a:p>
            <a:pPr marL="342900" indent="-342900">
              <a:buAutoNum type="arabicParenR"/>
            </a:pPr>
            <a:r>
              <a:rPr lang="it-IT" sz="2000" b="1" dirty="0" smtClean="0">
                <a:latin typeface="Verdana" panose="020B0604030504040204" pitchFamily="34" charset="0"/>
              </a:rPr>
              <a:t> Si vede</a:t>
            </a:r>
          </a:p>
          <a:p>
            <a:pPr marL="342900" indent="-342900">
              <a:buAutoNum type="arabicParenR"/>
            </a:pPr>
            <a:r>
              <a:rPr lang="it-IT" sz="2000" b="1" dirty="0" smtClean="0">
                <a:latin typeface="Verdana" panose="020B0604030504040204" pitchFamily="34" charset="0"/>
              </a:rPr>
              <a:t> Si palpa/aumenta alla compressione</a:t>
            </a:r>
          </a:p>
          <a:p>
            <a:pPr marL="342900" indent="-342900">
              <a:buAutoNum type="arabicParenR"/>
            </a:pPr>
            <a:r>
              <a:rPr lang="it-IT" sz="2000" b="1" dirty="0" smtClean="0">
                <a:latin typeface="Verdana" panose="020B0604030504040204" pitchFamily="34" charset="0"/>
              </a:rPr>
              <a:t>Non ha le caratteristiche del dolore viscerale</a:t>
            </a:r>
            <a:endParaRPr lang="en-US" sz="2000" b="1" dirty="0">
              <a:latin typeface="Verdana" panose="020B0604030504040204" pitchFamily="34" charset="0"/>
            </a:endParaRPr>
          </a:p>
        </p:txBody>
      </p:sp>
      <p:pic>
        <p:nvPicPr>
          <p:cNvPr id="2" name="Immagine 1" descr="IMG_144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r="27263" b="6289"/>
          <a:stretch/>
        </p:blipFill>
        <p:spPr>
          <a:xfrm rot="16200000">
            <a:off x="2228187" y="1372188"/>
            <a:ext cx="2377686" cy="64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3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748654"/>
              </p:ext>
            </p:extLst>
          </p:nvPr>
        </p:nvGraphicFramePr>
        <p:xfrm>
          <a:off x="2434724" y="103376"/>
          <a:ext cx="7327588" cy="667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7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2904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CAUSE di DOLORE</a:t>
                      </a:r>
                      <a:r>
                        <a:rPr lang="it-IT" sz="1800" b="1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</a:rPr>
                        <a:t> TORACICO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b="1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della PARETE TORACICA</a:t>
                      </a:r>
                      <a:endParaRPr lang="en-US" sz="1700" b="1" u="sng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cutanee e sottocutanee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dei nervi intercostali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delle cartilagini costali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muscolari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ossee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 delle radici nervose dorsali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Alterazioni</a:t>
                      </a:r>
                      <a:r>
                        <a:rPr lang="it-IT" sz="17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</a:rPr>
                        <a:t> mammelle</a:t>
                      </a:r>
                      <a:endParaRPr lang="en-US" sz="17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b="1" u="sng" dirty="0" smtClean="0">
                          <a:latin typeface="Verdana" panose="020B0604030504040204" pitchFamily="34" charset="0"/>
                        </a:rPr>
                        <a:t>ALTERAZIONI degli</a:t>
                      </a:r>
                      <a:r>
                        <a:rPr lang="it-IT" sz="1700" b="1" u="sng" baseline="0" dirty="0" smtClean="0">
                          <a:latin typeface="Verdana" panose="020B0604030504040204" pitchFamily="34" charset="0"/>
                        </a:rPr>
                        <a:t> ORGANI INTRATORACICI</a:t>
                      </a:r>
                      <a:endParaRPr lang="en-US" sz="1700" b="1" u="sng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Cardiopatie ischemiche (angina pectoris vs infarto</a:t>
                      </a:r>
                      <a:r>
                        <a:rPr lang="it-IT" sz="1700" baseline="0" dirty="0" smtClean="0">
                          <a:latin typeface="Verdana" panose="020B0604030504040204" pitchFamily="34" charset="0"/>
                        </a:rPr>
                        <a:t> del miocardio</a:t>
                      </a:r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)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Pericardite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Aneurisma dissecante dell’aorta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Affezioni tracheobronchiali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Affezioni pleuriche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Alterazioni diaframmatiche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Affezioni esofagee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latin typeface="Verdana" panose="020B0604030504040204" pitchFamily="34" charset="0"/>
                        </a:rPr>
                        <a:t>Affezioni mediastiniche</a:t>
                      </a:r>
                      <a:endParaRPr lang="en-US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42904">
                <a:tc>
                  <a:txBody>
                    <a:bodyPr/>
                    <a:lstStyle/>
                    <a:p>
                      <a:r>
                        <a:rPr lang="it-IT" sz="1700" b="1" u="sng" dirty="0" smtClean="0">
                          <a:solidFill>
                            <a:srgbClr val="BFBFBF"/>
                          </a:solidFill>
                          <a:latin typeface="Verdana" panose="020B0604030504040204" pitchFamily="34" charset="0"/>
                        </a:rPr>
                        <a:t>ALTERAZIONI degli ORGANI INTRADDOMINALI</a:t>
                      </a:r>
                      <a:endParaRPr lang="en-US" sz="1700" b="1" u="sng" dirty="0">
                        <a:solidFill>
                          <a:srgbClr val="BFBFBF"/>
                        </a:solidFill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25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t="10931" r="8194" b="6949"/>
          <a:stretch/>
        </p:blipFill>
        <p:spPr>
          <a:xfrm>
            <a:off x="407773" y="3019695"/>
            <a:ext cx="3830595" cy="2923906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148281"/>
            <a:ext cx="10515600" cy="766119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Verdana" panose="020B0604030504040204" pitchFamily="34" charset="0"/>
              </a:rPr>
              <a:t>Cardiopatia ischemica</a:t>
            </a:r>
            <a:endParaRPr lang="en-US" sz="3600" dirty="0">
              <a:latin typeface="Verdan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2994" y="1076846"/>
            <a:ext cx="118377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latin typeface="Verdana" panose="020B0604030504040204" pitchFamily="34" charset="0"/>
              </a:rPr>
              <a:t>La patogenesi del dolore ischemico cardiaco è rappresentata dalla </a:t>
            </a:r>
            <a:r>
              <a:rPr lang="it-IT" b="1" u="sng" dirty="0" smtClean="0">
                <a:latin typeface="Verdana" panose="020B0604030504040204" pitchFamily="34" charset="0"/>
              </a:rPr>
              <a:t>diminuzione del flusso ematico al miocardio </a:t>
            </a:r>
            <a:r>
              <a:rPr lang="it-IT" b="1" dirty="0" smtClean="0">
                <a:latin typeface="Verdana" panose="020B0604030504040204" pitchFamily="34" charset="0"/>
              </a:rPr>
              <a:t>con conseguente ipossia/anossia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Verdana" panose="020B0604030504040204" pitchFamily="34" charset="0"/>
              </a:rPr>
              <a:t>La causa più comune di dolore ischemico è </a:t>
            </a:r>
            <a:r>
              <a:rPr lang="it-IT" b="1" dirty="0" smtClean="0">
                <a:latin typeface="Verdana" panose="020B0604030504040204" pitchFamily="34" charset="0"/>
              </a:rPr>
              <a:t>l’aterosclerosi </a:t>
            </a:r>
            <a:r>
              <a:rPr lang="it-IT" dirty="0" smtClean="0">
                <a:latin typeface="Verdana" panose="020B0604030504040204" pitchFamily="34" charset="0"/>
              </a:rPr>
              <a:t>(altre cause possono essere </a:t>
            </a:r>
            <a:r>
              <a:rPr lang="it-IT" dirty="0" err="1" smtClean="0">
                <a:latin typeface="Verdana" panose="020B0604030504040204" pitchFamily="34" charset="0"/>
              </a:rPr>
              <a:t>valvulopatie</a:t>
            </a:r>
            <a:r>
              <a:rPr lang="it-IT" dirty="0" smtClean="0">
                <a:latin typeface="Verdana" panose="020B0604030504040204" pitchFamily="34" charset="0"/>
              </a:rPr>
              <a:t> – stenosi aortica in sistole e insufficienza aortica in diastole)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latin typeface="Verdana" panose="020B0604030504040204" pitchFamily="34" charset="0"/>
              </a:rPr>
              <a:t>Tachicardia, Ipotensione, Anemia </a:t>
            </a:r>
            <a:r>
              <a:rPr lang="it-IT" dirty="0" smtClean="0">
                <a:latin typeface="Verdana" panose="020B0604030504040204" pitchFamily="34" charset="0"/>
              </a:rPr>
              <a:t>sono</a:t>
            </a:r>
            <a:r>
              <a:rPr lang="it-IT" b="1" dirty="0" smtClean="0">
                <a:latin typeface="Verdana" panose="020B0604030504040204" pitchFamily="34" charset="0"/>
              </a:rPr>
              <a:t> fattori precipitanti</a:t>
            </a:r>
          </a:p>
          <a:p>
            <a:pPr algn="ctr"/>
            <a:endParaRPr lang="en-US" b="1" dirty="0">
              <a:latin typeface="Verdan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5126" r="1730" b="17683"/>
          <a:stretch/>
        </p:blipFill>
        <p:spPr>
          <a:xfrm>
            <a:off x="4769707" y="2982624"/>
            <a:ext cx="3163259" cy="29609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5276" r="8645" b="26727"/>
          <a:stretch/>
        </p:blipFill>
        <p:spPr>
          <a:xfrm>
            <a:off x="8204886" y="3019695"/>
            <a:ext cx="3435179" cy="29239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07773" y="5943600"/>
            <a:ext cx="359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Verdana" panose="020B0604030504040204" pitchFamily="34" charset="0"/>
              </a:rPr>
              <a:t>STENOSI ARTERIOSA DA ATEROMA</a:t>
            </a:r>
            <a:endParaRPr lang="en-US" sz="1200" b="1" dirty="0">
              <a:latin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53428" y="5943599"/>
            <a:ext cx="359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Verdana" panose="020B0604030504040204" pitchFamily="34" charset="0"/>
              </a:rPr>
              <a:t>EMORRAGIA IN PLACCA</a:t>
            </a:r>
            <a:endParaRPr lang="en-US" sz="1200" b="1" dirty="0">
              <a:latin typeface="Verdan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24567" y="5958531"/>
            <a:ext cx="359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Verdana" panose="020B0604030504040204" pitchFamily="34" charset="0"/>
              </a:rPr>
              <a:t>TROMBO su ATEROMA</a:t>
            </a:r>
            <a:endParaRPr lang="en-US" sz="12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3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28667" y="855879"/>
            <a:ext cx="10476000" cy="56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3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t="10931" r="8194" b="6949"/>
          <a:stretch/>
        </p:blipFill>
        <p:spPr>
          <a:xfrm>
            <a:off x="235556" y="493986"/>
            <a:ext cx="3996000" cy="305016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5565" y="161877"/>
            <a:ext cx="50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anose="020B0604030504040204" pitchFamily="34" charset="0"/>
              </a:rPr>
              <a:t>STENOSI ARTERIOSA DA ATEROMA</a:t>
            </a:r>
            <a:endParaRPr lang="en-US" b="1" dirty="0">
              <a:latin typeface="Verdan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9158" y="3689936"/>
            <a:ext cx="6461741" cy="3077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Verdana" panose="020B0604030504040204" pitchFamily="34" charset="0"/>
              </a:rPr>
              <a:t>In condizioni di </a:t>
            </a:r>
            <a:r>
              <a:rPr lang="it-IT" sz="16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riposo</a:t>
            </a:r>
            <a:r>
              <a:rPr lang="it-IT" sz="1600" b="1" dirty="0" smtClean="0">
                <a:latin typeface="Verdana" panose="020B0604030504040204" pitchFamily="34" charset="0"/>
              </a:rPr>
              <a:t> la riduzione dell’apporto ematico per stenosi di un vaso è compensata dal circolo collaterale che si viene a formare (riserva coronarica è totalmente impegnata).</a:t>
            </a:r>
          </a:p>
          <a:p>
            <a:pPr algn="just"/>
            <a:endParaRPr lang="it-IT" sz="800" b="1" u="sng" dirty="0">
              <a:latin typeface="Verdana" panose="020B0604030504040204" pitchFamily="34" charset="0"/>
            </a:endParaRPr>
          </a:p>
          <a:p>
            <a:pPr algn="just"/>
            <a:r>
              <a:rPr lang="it-IT" sz="1600" b="1" dirty="0" smtClean="0">
                <a:latin typeface="Verdana" panose="020B0604030504040204" pitchFamily="34" charset="0"/>
              </a:rPr>
              <a:t>Dopo </a:t>
            </a:r>
            <a:r>
              <a:rPr lang="it-IT" sz="1600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stimolo</a:t>
            </a:r>
            <a:r>
              <a:rPr lang="it-IT" sz="1600" b="1" dirty="0" smtClean="0">
                <a:latin typeface="Verdana" panose="020B0604030504040204" pitchFamily="34" charset="0"/>
              </a:rPr>
              <a:t>, </a:t>
            </a:r>
            <a:r>
              <a:rPr lang="it-IT" b="1" u="sng" dirty="0" smtClean="0">
                <a:latin typeface="Verdana" panose="020B0604030504040204" pitchFamily="34" charset="0"/>
              </a:rPr>
              <a:t>ANGINA PECTORIS (STABILE)</a:t>
            </a:r>
            <a:r>
              <a:rPr lang="it-IT" sz="1600" b="1" u="sng" dirty="0" smtClean="0">
                <a:latin typeface="Verdana" panose="020B0604030504040204" pitchFamily="34" charset="0"/>
              </a:rPr>
              <a:t>– dolore precordiale gravativo costrittivo urente, che compare in coincidenza con i fattori scatenanti</a:t>
            </a:r>
            <a:r>
              <a:rPr lang="it-IT" sz="1600" b="1" dirty="0" smtClean="0">
                <a:latin typeface="Verdana" panose="020B0604030504040204" pitchFamily="34" charset="0"/>
              </a:rPr>
              <a:t> che, unitamente alla stenosi, portano ad ischemia miocardica. </a:t>
            </a:r>
          </a:p>
          <a:p>
            <a:pPr algn="just"/>
            <a:endParaRPr lang="it-IT" sz="800" b="1" dirty="0">
              <a:latin typeface="Verdana" panose="020B0604030504040204" pitchFamily="34" charset="0"/>
            </a:endParaRPr>
          </a:p>
          <a:p>
            <a:pPr algn="just"/>
            <a:r>
              <a:rPr lang="it-IT" sz="1600" b="1" u="sng" dirty="0" smtClean="0">
                <a:latin typeface="Verdana" panose="020B0604030504040204" pitchFamily="34" charset="0"/>
              </a:rPr>
              <a:t>Dolore dura 15 minuti e scompare dopo 5-10 minuti di riposo o dopo nitroglicerina</a:t>
            </a:r>
            <a:endParaRPr lang="en-US" sz="1600" b="1" u="sng" dirty="0">
              <a:latin typeface="Verdan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1321" r="8716" b="5616"/>
          <a:stretch/>
        </p:blipFill>
        <p:spPr>
          <a:xfrm rot="5400000">
            <a:off x="5848041" y="965279"/>
            <a:ext cx="6413158" cy="492744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669742" y="5419162"/>
            <a:ext cx="271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anose="020B0604030504040204" pitchFamily="34" charset="0"/>
              </a:rPr>
              <a:t>Esercizio fisico</a:t>
            </a:r>
          </a:p>
          <a:p>
            <a:r>
              <a:rPr lang="it-IT" b="1" dirty="0" smtClean="0">
                <a:latin typeface="Verdana" panose="020B0604030504040204" pitchFamily="34" charset="0"/>
              </a:rPr>
              <a:t>Digestione</a:t>
            </a:r>
          </a:p>
          <a:p>
            <a:r>
              <a:rPr lang="it-IT" b="1" dirty="0" smtClean="0">
                <a:latin typeface="Verdana" panose="020B0604030504040204" pitchFamily="34" charset="0"/>
              </a:rPr>
              <a:t>Freddo</a:t>
            </a:r>
          </a:p>
          <a:p>
            <a:r>
              <a:rPr lang="it-IT" b="1" dirty="0" smtClean="0">
                <a:latin typeface="Verdana" panose="020B0604030504040204" pitchFamily="34" charset="0"/>
              </a:rPr>
              <a:t>Emozioni</a:t>
            </a:r>
          </a:p>
        </p:txBody>
      </p:sp>
    </p:spTree>
    <p:extLst>
      <p:ext uri="{BB962C8B-B14F-4D97-AF65-F5344CB8AC3E}">
        <p14:creationId xmlns:p14="http://schemas.microsoft.com/office/powerpoint/2010/main" val="133386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918245"/>
              </p:ext>
            </p:extLst>
          </p:nvPr>
        </p:nvGraphicFramePr>
        <p:xfrm>
          <a:off x="309282" y="221044"/>
          <a:ext cx="11618259" cy="19207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84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34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65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Angina pectoris tipica (certa)</a:t>
                      </a:r>
                      <a:endParaRPr kumimoji="0" lang="it-IT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3" marB="45733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1. Dolore retrosternale con durata e qualità tipiche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2. Provocato da sforzo e/o emozione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3. Alleviato da riposo e/o nitroglicerina</a:t>
                      </a:r>
                      <a:endParaRPr kumimoji="0" lang="it-IT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3" marB="45733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86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Angina atipica (probabile)</a:t>
                      </a:r>
                      <a:endParaRPr kumimoji="0" lang="it-IT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3" marB="45733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Presenta due delle caratteristiche sopracitate</a:t>
                      </a:r>
                      <a:endParaRPr kumimoji="0" lang="it-IT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3" marB="45733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25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Dolore toracico non cardiaco</a:t>
                      </a:r>
                      <a:endParaRPr kumimoji="0" lang="it-IT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3" marB="45733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Presenta una o nessuna delle caratteristiche sopracitate</a:t>
                      </a:r>
                      <a:endParaRPr kumimoji="0" lang="it-IT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3" marB="45733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4" descr="ang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4868108"/>
            <a:ext cx="5161150" cy="1882823"/>
          </a:xfrm>
          <a:prstGeom prst="rect">
            <a:avLst/>
          </a:prstGeom>
          <a:noFill/>
        </p:spPr>
      </p:pic>
      <p:pic>
        <p:nvPicPr>
          <p:cNvPr id="5" name="Picture 6" descr="chest pain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350" y="2548692"/>
            <a:ext cx="2495550" cy="2295525"/>
          </a:xfrm>
          <a:prstGeom prst="rect">
            <a:avLst/>
          </a:prstGeom>
          <a:noFill/>
        </p:spPr>
      </p:pic>
      <p:pic>
        <p:nvPicPr>
          <p:cNvPr id="6" name="Picture 8" descr="cho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2975" y="2449614"/>
            <a:ext cx="2349500" cy="238760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7113494" y="3724844"/>
            <a:ext cx="192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MORSA</a:t>
            </a:r>
            <a:endParaRPr lang="en-US" b="1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6" t="27440" r="1352" b="50196"/>
          <a:stretch/>
        </p:blipFill>
        <p:spPr>
          <a:xfrm rot="5400000">
            <a:off x="995585" y="2267486"/>
            <a:ext cx="4292397" cy="44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0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 noChangeAspect="1"/>
          </p:cNvSpPr>
          <p:nvPr/>
        </p:nvSpPr>
        <p:spPr bwMode="auto">
          <a:xfrm>
            <a:off x="4069972" y="960438"/>
            <a:ext cx="3431117" cy="2794000"/>
          </a:xfrm>
          <a:custGeom>
            <a:avLst/>
            <a:gdLst>
              <a:gd name="T0" fmla="*/ 2147483647 w 2196"/>
              <a:gd name="T1" fmla="*/ 2147483647 h 2202"/>
              <a:gd name="T2" fmla="*/ 2147483647 w 2196"/>
              <a:gd name="T3" fmla="*/ 2147483647 h 2202"/>
              <a:gd name="T4" fmla="*/ 2147483647 w 2196"/>
              <a:gd name="T5" fmla="*/ 2147483647 h 2202"/>
              <a:gd name="T6" fmla="*/ 2147483647 w 2196"/>
              <a:gd name="T7" fmla="*/ 2147483647 h 2202"/>
              <a:gd name="T8" fmla="*/ 2147483647 w 2196"/>
              <a:gd name="T9" fmla="*/ 2147483647 h 2202"/>
              <a:gd name="T10" fmla="*/ 2147483647 w 2196"/>
              <a:gd name="T11" fmla="*/ 2147483647 h 2202"/>
              <a:gd name="T12" fmla="*/ 2147483647 w 2196"/>
              <a:gd name="T13" fmla="*/ 2147483647 h 2202"/>
              <a:gd name="T14" fmla="*/ 2147483647 w 2196"/>
              <a:gd name="T15" fmla="*/ 2147483647 h 2202"/>
              <a:gd name="T16" fmla="*/ 2147483647 w 2196"/>
              <a:gd name="T17" fmla="*/ 2147483647 h 2202"/>
              <a:gd name="T18" fmla="*/ 2147483647 w 2196"/>
              <a:gd name="T19" fmla="*/ 2147483647 h 2202"/>
              <a:gd name="T20" fmla="*/ 0 w 2196"/>
              <a:gd name="T21" fmla="*/ 2147483647 h 2202"/>
              <a:gd name="T22" fmla="*/ 2147483647 w 2196"/>
              <a:gd name="T23" fmla="*/ 2147483647 h 2202"/>
              <a:gd name="T24" fmla="*/ 2147483647 w 2196"/>
              <a:gd name="T25" fmla="*/ 2147483647 h 2202"/>
              <a:gd name="T26" fmla="*/ 2147483647 w 2196"/>
              <a:gd name="T27" fmla="*/ 2147483647 h 2202"/>
              <a:gd name="T28" fmla="*/ 2147483647 w 2196"/>
              <a:gd name="T29" fmla="*/ 2147483647 h 2202"/>
              <a:gd name="T30" fmla="*/ 2147483647 w 2196"/>
              <a:gd name="T31" fmla="*/ 2147483647 h 2202"/>
              <a:gd name="T32" fmla="*/ 2147483647 w 2196"/>
              <a:gd name="T33" fmla="*/ 2147483647 h 2202"/>
              <a:gd name="T34" fmla="*/ 2147483647 w 2196"/>
              <a:gd name="T35" fmla="*/ 2147483647 h 2202"/>
              <a:gd name="T36" fmla="*/ 2147483647 w 2196"/>
              <a:gd name="T37" fmla="*/ 2147483647 h 2202"/>
              <a:gd name="T38" fmla="*/ 2147483647 w 2196"/>
              <a:gd name="T39" fmla="*/ 2147483647 h 2202"/>
              <a:gd name="T40" fmla="*/ 2147483647 w 2196"/>
              <a:gd name="T41" fmla="*/ 2147483647 h 2202"/>
              <a:gd name="T42" fmla="*/ 2147483647 w 2196"/>
              <a:gd name="T43" fmla="*/ 2147483647 h 2202"/>
              <a:gd name="T44" fmla="*/ 2147483647 w 2196"/>
              <a:gd name="T45" fmla="*/ 2147483647 h 2202"/>
              <a:gd name="T46" fmla="*/ 2147483647 w 2196"/>
              <a:gd name="T47" fmla="*/ 2147483647 h 2202"/>
              <a:gd name="T48" fmla="*/ 2147483647 w 2196"/>
              <a:gd name="T49" fmla="*/ 2147483647 h 2202"/>
              <a:gd name="T50" fmla="*/ 2147483647 w 2196"/>
              <a:gd name="T51" fmla="*/ 2147483647 h 2202"/>
              <a:gd name="T52" fmla="*/ 2147483647 w 2196"/>
              <a:gd name="T53" fmla="*/ 2147483647 h 2202"/>
              <a:gd name="T54" fmla="*/ 2147483647 w 2196"/>
              <a:gd name="T55" fmla="*/ 2147483647 h 2202"/>
              <a:gd name="T56" fmla="*/ 2147483647 w 2196"/>
              <a:gd name="T57" fmla="*/ 2147483647 h 2202"/>
              <a:gd name="T58" fmla="*/ 2147483647 w 2196"/>
              <a:gd name="T59" fmla="*/ 2147483647 h 2202"/>
              <a:gd name="T60" fmla="*/ 2147483647 w 2196"/>
              <a:gd name="T61" fmla="*/ 2147483647 h 2202"/>
              <a:gd name="T62" fmla="*/ 2147483647 w 2196"/>
              <a:gd name="T63" fmla="*/ 2147483647 h 2202"/>
              <a:gd name="T64" fmla="*/ 2147483647 w 2196"/>
              <a:gd name="T65" fmla="*/ 2147483647 h 2202"/>
              <a:gd name="T66" fmla="*/ 2147483647 w 2196"/>
              <a:gd name="T67" fmla="*/ 2147483647 h 2202"/>
              <a:gd name="T68" fmla="*/ 2147483647 w 2196"/>
              <a:gd name="T69" fmla="*/ 2147483647 h 2202"/>
              <a:gd name="T70" fmla="*/ 2147483647 w 2196"/>
              <a:gd name="T71" fmla="*/ 2147483647 h 2202"/>
              <a:gd name="T72" fmla="*/ 2147483647 w 2196"/>
              <a:gd name="T73" fmla="*/ 2147483647 h 2202"/>
              <a:gd name="T74" fmla="*/ 2147483647 w 2196"/>
              <a:gd name="T75" fmla="*/ 2147483647 h 2202"/>
              <a:gd name="T76" fmla="*/ 2147483647 w 2196"/>
              <a:gd name="T77" fmla="*/ 2147483647 h 2202"/>
              <a:gd name="T78" fmla="*/ 2147483647 w 2196"/>
              <a:gd name="T79" fmla="*/ 2147483647 h 2202"/>
              <a:gd name="T80" fmla="*/ 2147483647 w 2196"/>
              <a:gd name="T81" fmla="*/ 2147483647 h 2202"/>
              <a:gd name="T82" fmla="*/ 2147483647 w 2196"/>
              <a:gd name="T83" fmla="*/ 2147483647 h 2202"/>
              <a:gd name="T84" fmla="*/ 2147483647 w 2196"/>
              <a:gd name="T85" fmla="*/ 2147483647 h 2202"/>
              <a:gd name="T86" fmla="*/ 2147483647 w 2196"/>
              <a:gd name="T87" fmla="*/ 2147483647 h 2202"/>
              <a:gd name="T88" fmla="*/ 2147483647 w 2196"/>
              <a:gd name="T89" fmla="*/ 2147483647 h 2202"/>
              <a:gd name="T90" fmla="*/ 2147483647 w 2196"/>
              <a:gd name="T91" fmla="*/ 2147483647 h 2202"/>
              <a:gd name="T92" fmla="*/ 2147483647 w 2196"/>
              <a:gd name="T93" fmla="*/ 2147483647 h 2202"/>
              <a:gd name="T94" fmla="*/ 2147483647 w 2196"/>
              <a:gd name="T95" fmla="*/ 2147483647 h 2202"/>
              <a:gd name="T96" fmla="*/ 2147483647 w 2196"/>
              <a:gd name="T97" fmla="*/ 2147483647 h 2202"/>
              <a:gd name="T98" fmla="*/ 2147483647 w 2196"/>
              <a:gd name="T99" fmla="*/ 2147483647 h 2202"/>
              <a:gd name="T100" fmla="*/ 2147483647 w 2196"/>
              <a:gd name="T101" fmla="*/ 2147483647 h 2202"/>
              <a:gd name="T102" fmla="*/ 2147483647 w 2196"/>
              <a:gd name="T103" fmla="*/ 2147483647 h 2202"/>
              <a:gd name="T104" fmla="*/ 2147483647 w 2196"/>
              <a:gd name="T105" fmla="*/ 2147483647 h 2202"/>
              <a:gd name="T106" fmla="*/ 2147483647 w 2196"/>
              <a:gd name="T107" fmla="*/ 2147483647 h 2202"/>
              <a:gd name="T108" fmla="*/ 2147483647 w 2196"/>
              <a:gd name="T109" fmla="*/ 2147483647 h 2202"/>
              <a:gd name="T110" fmla="*/ 2147483647 w 2196"/>
              <a:gd name="T111" fmla="*/ 2147483647 h 2202"/>
              <a:gd name="T112" fmla="*/ 2147483647 w 2196"/>
              <a:gd name="T113" fmla="*/ 2147483647 h 2202"/>
              <a:gd name="T114" fmla="*/ 2147483647 w 2196"/>
              <a:gd name="T115" fmla="*/ 2147483647 h 2202"/>
              <a:gd name="T116" fmla="*/ 2147483647 w 2196"/>
              <a:gd name="T117" fmla="*/ 2147483647 h 2202"/>
              <a:gd name="T118" fmla="*/ 2147483647 w 2196"/>
              <a:gd name="T119" fmla="*/ 0 h 2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96"/>
              <a:gd name="T181" fmla="*/ 0 h 2202"/>
              <a:gd name="T182" fmla="*/ 2196 w 2196"/>
              <a:gd name="T183" fmla="*/ 2202 h 2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96" h="2202">
                <a:moveTo>
                  <a:pt x="953" y="6"/>
                </a:moveTo>
                <a:lnTo>
                  <a:pt x="939" y="110"/>
                </a:lnTo>
                <a:lnTo>
                  <a:pt x="841" y="155"/>
                </a:lnTo>
                <a:lnTo>
                  <a:pt x="743" y="207"/>
                </a:lnTo>
                <a:lnTo>
                  <a:pt x="613" y="236"/>
                </a:lnTo>
                <a:lnTo>
                  <a:pt x="529" y="278"/>
                </a:lnTo>
                <a:lnTo>
                  <a:pt x="481" y="326"/>
                </a:lnTo>
                <a:lnTo>
                  <a:pt x="436" y="401"/>
                </a:lnTo>
                <a:lnTo>
                  <a:pt x="397" y="518"/>
                </a:lnTo>
                <a:lnTo>
                  <a:pt x="403" y="633"/>
                </a:lnTo>
                <a:lnTo>
                  <a:pt x="414" y="681"/>
                </a:lnTo>
                <a:lnTo>
                  <a:pt x="409" y="735"/>
                </a:lnTo>
                <a:lnTo>
                  <a:pt x="384" y="831"/>
                </a:lnTo>
                <a:lnTo>
                  <a:pt x="372" y="927"/>
                </a:lnTo>
                <a:lnTo>
                  <a:pt x="365" y="1021"/>
                </a:lnTo>
                <a:lnTo>
                  <a:pt x="334" y="1131"/>
                </a:lnTo>
                <a:lnTo>
                  <a:pt x="283" y="1203"/>
                </a:lnTo>
                <a:lnTo>
                  <a:pt x="199" y="1513"/>
                </a:lnTo>
                <a:lnTo>
                  <a:pt x="199" y="1729"/>
                </a:lnTo>
                <a:cubicBezTo>
                  <a:pt x="193" y="1774"/>
                  <a:pt x="182" y="1767"/>
                  <a:pt x="163" y="1781"/>
                </a:cubicBezTo>
                <a:cubicBezTo>
                  <a:pt x="144" y="1795"/>
                  <a:pt x="115" y="1786"/>
                  <a:pt x="86" y="1815"/>
                </a:cubicBezTo>
                <a:cubicBezTo>
                  <a:pt x="57" y="1844"/>
                  <a:pt x="12" y="1937"/>
                  <a:pt x="0" y="1963"/>
                </a:cubicBezTo>
                <a:lnTo>
                  <a:pt x="16" y="1973"/>
                </a:lnTo>
                <a:lnTo>
                  <a:pt x="42" y="1959"/>
                </a:lnTo>
                <a:lnTo>
                  <a:pt x="126" y="1897"/>
                </a:lnTo>
                <a:lnTo>
                  <a:pt x="85" y="1928"/>
                </a:lnTo>
                <a:lnTo>
                  <a:pt x="82" y="1983"/>
                </a:lnTo>
                <a:lnTo>
                  <a:pt x="18" y="2112"/>
                </a:lnTo>
                <a:lnTo>
                  <a:pt x="19" y="2127"/>
                </a:lnTo>
                <a:lnTo>
                  <a:pt x="25" y="2136"/>
                </a:lnTo>
                <a:lnTo>
                  <a:pt x="43" y="2135"/>
                </a:lnTo>
                <a:lnTo>
                  <a:pt x="118" y="2017"/>
                </a:lnTo>
                <a:lnTo>
                  <a:pt x="128" y="2021"/>
                </a:lnTo>
                <a:lnTo>
                  <a:pt x="81" y="2181"/>
                </a:lnTo>
                <a:lnTo>
                  <a:pt x="93" y="2195"/>
                </a:lnTo>
                <a:lnTo>
                  <a:pt x="105" y="2193"/>
                </a:lnTo>
                <a:lnTo>
                  <a:pt x="185" y="2042"/>
                </a:lnTo>
                <a:lnTo>
                  <a:pt x="195" y="2043"/>
                </a:lnTo>
                <a:lnTo>
                  <a:pt x="157" y="2192"/>
                </a:lnTo>
                <a:lnTo>
                  <a:pt x="172" y="2202"/>
                </a:lnTo>
                <a:lnTo>
                  <a:pt x="187" y="2197"/>
                </a:lnTo>
                <a:lnTo>
                  <a:pt x="248" y="2031"/>
                </a:lnTo>
                <a:lnTo>
                  <a:pt x="258" y="2029"/>
                </a:lnTo>
                <a:lnTo>
                  <a:pt x="249" y="2162"/>
                </a:lnTo>
                <a:lnTo>
                  <a:pt x="271" y="2168"/>
                </a:lnTo>
                <a:lnTo>
                  <a:pt x="283" y="2161"/>
                </a:lnTo>
                <a:lnTo>
                  <a:pt x="359" y="1771"/>
                </a:lnTo>
                <a:lnTo>
                  <a:pt x="416" y="1641"/>
                </a:lnTo>
                <a:lnTo>
                  <a:pt x="466" y="1497"/>
                </a:lnTo>
                <a:lnTo>
                  <a:pt x="472" y="1491"/>
                </a:lnTo>
                <a:lnTo>
                  <a:pt x="523" y="1359"/>
                </a:lnTo>
                <a:lnTo>
                  <a:pt x="535" y="1239"/>
                </a:lnTo>
                <a:lnTo>
                  <a:pt x="573" y="1095"/>
                </a:lnTo>
                <a:lnTo>
                  <a:pt x="617" y="967"/>
                </a:lnTo>
                <a:lnTo>
                  <a:pt x="636" y="879"/>
                </a:lnTo>
                <a:lnTo>
                  <a:pt x="617" y="721"/>
                </a:lnTo>
                <a:lnTo>
                  <a:pt x="642" y="943"/>
                </a:lnTo>
                <a:lnTo>
                  <a:pt x="655" y="981"/>
                </a:lnTo>
                <a:lnTo>
                  <a:pt x="721" y="1172"/>
                </a:lnTo>
                <a:lnTo>
                  <a:pt x="739" y="1268"/>
                </a:lnTo>
                <a:lnTo>
                  <a:pt x="715" y="1364"/>
                </a:lnTo>
                <a:lnTo>
                  <a:pt x="715" y="1454"/>
                </a:lnTo>
                <a:lnTo>
                  <a:pt x="1516" y="1454"/>
                </a:lnTo>
                <a:lnTo>
                  <a:pt x="1507" y="1376"/>
                </a:lnTo>
                <a:lnTo>
                  <a:pt x="1486" y="1283"/>
                </a:lnTo>
                <a:lnTo>
                  <a:pt x="1489" y="1214"/>
                </a:lnTo>
                <a:lnTo>
                  <a:pt x="1521" y="1046"/>
                </a:lnTo>
                <a:lnTo>
                  <a:pt x="1548" y="866"/>
                </a:lnTo>
                <a:lnTo>
                  <a:pt x="1561" y="710"/>
                </a:lnTo>
                <a:lnTo>
                  <a:pt x="1556" y="975"/>
                </a:lnTo>
                <a:lnTo>
                  <a:pt x="1593" y="1143"/>
                </a:lnTo>
                <a:cubicBezTo>
                  <a:pt x="1600" y="1199"/>
                  <a:pt x="1580" y="1239"/>
                  <a:pt x="1593" y="1311"/>
                </a:cubicBezTo>
                <a:cubicBezTo>
                  <a:pt x="1607" y="1383"/>
                  <a:pt x="1675" y="1479"/>
                  <a:pt x="1717" y="1557"/>
                </a:cubicBezTo>
                <a:cubicBezTo>
                  <a:pt x="1759" y="1635"/>
                  <a:pt x="1818" y="1716"/>
                  <a:pt x="1845" y="1779"/>
                </a:cubicBezTo>
                <a:cubicBezTo>
                  <a:pt x="1873" y="1842"/>
                  <a:pt x="1873" y="1885"/>
                  <a:pt x="1883" y="1935"/>
                </a:cubicBezTo>
                <a:lnTo>
                  <a:pt x="1908" y="2079"/>
                </a:lnTo>
                <a:lnTo>
                  <a:pt x="1920" y="2139"/>
                </a:lnTo>
                <a:lnTo>
                  <a:pt x="1927" y="2169"/>
                </a:lnTo>
                <a:lnTo>
                  <a:pt x="1940" y="2172"/>
                </a:lnTo>
                <a:lnTo>
                  <a:pt x="1946" y="2163"/>
                </a:lnTo>
                <a:lnTo>
                  <a:pt x="1946" y="2031"/>
                </a:lnTo>
                <a:lnTo>
                  <a:pt x="1958" y="2031"/>
                </a:lnTo>
                <a:lnTo>
                  <a:pt x="2008" y="2169"/>
                </a:lnTo>
                <a:lnTo>
                  <a:pt x="2024" y="2201"/>
                </a:lnTo>
                <a:lnTo>
                  <a:pt x="2043" y="2202"/>
                </a:lnTo>
                <a:lnTo>
                  <a:pt x="2047" y="2187"/>
                </a:lnTo>
                <a:lnTo>
                  <a:pt x="2009" y="2043"/>
                </a:lnTo>
                <a:lnTo>
                  <a:pt x="2021" y="2037"/>
                </a:lnTo>
                <a:lnTo>
                  <a:pt x="2107" y="2196"/>
                </a:lnTo>
                <a:lnTo>
                  <a:pt x="2126" y="2198"/>
                </a:lnTo>
                <a:lnTo>
                  <a:pt x="2129" y="2178"/>
                </a:lnTo>
                <a:lnTo>
                  <a:pt x="2129" y="2163"/>
                </a:lnTo>
                <a:lnTo>
                  <a:pt x="2075" y="2025"/>
                </a:lnTo>
                <a:lnTo>
                  <a:pt x="2089" y="2019"/>
                </a:lnTo>
                <a:lnTo>
                  <a:pt x="2171" y="2145"/>
                </a:lnTo>
                <a:lnTo>
                  <a:pt x="2191" y="2132"/>
                </a:lnTo>
                <a:lnTo>
                  <a:pt x="2183" y="2109"/>
                </a:lnTo>
                <a:lnTo>
                  <a:pt x="2123" y="1983"/>
                </a:lnTo>
                <a:lnTo>
                  <a:pt x="2116" y="1922"/>
                </a:lnTo>
                <a:lnTo>
                  <a:pt x="2082" y="1887"/>
                </a:lnTo>
                <a:lnTo>
                  <a:pt x="2173" y="1971"/>
                </a:lnTo>
                <a:lnTo>
                  <a:pt x="2195" y="1965"/>
                </a:lnTo>
                <a:lnTo>
                  <a:pt x="2196" y="1947"/>
                </a:lnTo>
                <a:lnTo>
                  <a:pt x="2148" y="1875"/>
                </a:lnTo>
                <a:cubicBezTo>
                  <a:pt x="2132" y="1852"/>
                  <a:pt x="2123" y="1828"/>
                  <a:pt x="2104" y="1811"/>
                </a:cubicBezTo>
                <a:cubicBezTo>
                  <a:pt x="2082" y="1792"/>
                  <a:pt x="2036" y="1782"/>
                  <a:pt x="2015" y="1759"/>
                </a:cubicBezTo>
                <a:cubicBezTo>
                  <a:pt x="1994" y="1736"/>
                  <a:pt x="1965" y="1531"/>
                  <a:pt x="1946" y="1443"/>
                </a:cubicBezTo>
                <a:lnTo>
                  <a:pt x="1900" y="1233"/>
                </a:lnTo>
                <a:cubicBezTo>
                  <a:pt x="1885" y="1183"/>
                  <a:pt x="1865" y="1174"/>
                  <a:pt x="1856" y="1141"/>
                </a:cubicBezTo>
                <a:cubicBezTo>
                  <a:pt x="1846" y="1108"/>
                  <a:pt x="1854" y="1095"/>
                  <a:pt x="1845" y="1035"/>
                </a:cubicBezTo>
                <a:lnTo>
                  <a:pt x="1833" y="790"/>
                </a:lnTo>
                <a:lnTo>
                  <a:pt x="1801" y="591"/>
                </a:lnTo>
                <a:lnTo>
                  <a:pt x="1804" y="485"/>
                </a:lnTo>
                <a:lnTo>
                  <a:pt x="1770" y="409"/>
                </a:lnTo>
                <a:lnTo>
                  <a:pt x="1747" y="350"/>
                </a:lnTo>
                <a:lnTo>
                  <a:pt x="1693" y="290"/>
                </a:lnTo>
                <a:lnTo>
                  <a:pt x="1585" y="242"/>
                </a:lnTo>
                <a:lnTo>
                  <a:pt x="1429" y="170"/>
                </a:lnTo>
                <a:lnTo>
                  <a:pt x="1277" y="126"/>
                </a:lnTo>
                <a:lnTo>
                  <a:pt x="1253" y="0"/>
                </a:lnTo>
                <a:lnTo>
                  <a:pt x="953" y="6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Freeform 3"/>
          <p:cNvSpPr>
            <a:spLocks noChangeAspect="1"/>
          </p:cNvSpPr>
          <p:nvPr/>
        </p:nvSpPr>
        <p:spPr bwMode="auto">
          <a:xfrm>
            <a:off x="5387910" y="260350"/>
            <a:ext cx="842433" cy="827088"/>
          </a:xfrm>
          <a:custGeom>
            <a:avLst/>
            <a:gdLst>
              <a:gd name="T0" fmla="*/ 2147483647 w 537"/>
              <a:gd name="T1" fmla="*/ 2147483647 h 652"/>
              <a:gd name="T2" fmla="*/ 2147483647 w 537"/>
              <a:gd name="T3" fmla="*/ 2147483647 h 652"/>
              <a:gd name="T4" fmla="*/ 2147483647 w 537"/>
              <a:gd name="T5" fmla="*/ 2147483647 h 652"/>
              <a:gd name="T6" fmla="*/ 2147483647 w 537"/>
              <a:gd name="T7" fmla="*/ 2147483647 h 652"/>
              <a:gd name="T8" fmla="*/ 2147483647 w 537"/>
              <a:gd name="T9" fmla="*/ 2147483647 h 652"/>
              <a:gd name="T10" fmla="*/ 2147483647 w 537"/>
              <a:gd name="T11" fmla="*/ 2147483647 h 652"/>
              <a:gd name="T12" fmla="*/ 2147483647 w 537"/>
              <a:gd name="T13" fmla="*/ 2147483647 h 652"/>
              <a:gd name="T14" fmla="*/ 2147483647 w 537"/>
              <a:gd name="T15" fmla="*/ 2147483647 h 652"/>
              <a:gd name="T16" fmla="*/ 2147483647 w 537"/>
              <a:gd name="T17" fmla="*/ 2147483647 h 652"/>
              <a:gd name="T18" fmla="*/ 2147483647 w 537"/>
              <a:gd name="T19" fmla="*/ 2147483647 h 652"/>
              <a:gd name="T20" fmla="*/ 2147483647 w 537"/>
              <a:gd name="T21" fmla="*/ 2147483647 h 652"/>
              <a:gd name="T22" fmla="*/ 2147483647 w 537"/>
              <a:gd name="T23" fmla="*/ 2147483647 h 652"/>
              <a:gd name="T24" fmla="*/ 2147483647 w 537"/>
              <a:gd name="T25" fmla="*/ 2147483647 h 652"/>
              <a:gd name="T26" fmla="*/ 2147483647 w 537"/>
              <a:gd name="T27" fmla="*/ 2147483647 h 652"/>
              <a:gd name="T28" fmla="*/ 2147483647 w 537"/>
              <a:gd name="T29" fmla="*/ 2147483647 h 652"/>
              <a:gd name="T30" fmla="*/ 2147483647 w 537"/>
              <a:gd name="T31" fmla="*/ 2147483647 h 652"/>
              <a:gd name="T32" fmla="*/ 2147483647 w 537"/>
              <a:gd name="T33" fmla="*/ 2147483647 h 652"/>
              <a:gd name="T34" fmla="*/ 2147483647 w 537"/>
              <a:gd name="T35" fmla="*/ 2147483647 h 652"/>
              <a:gd name="T36" fmla="*/ 2147483647 w 537"/>
              <a:gd name="T37" fmla="*/ 2147483647 h 652"/>
              <a:gd name="T38" fmla="*/ 2147483647 w 537"/>
              <a:gd name="T39" fmla="*/ 2147483647 h 652"/>
              <a:gd name="T40" fmla="*/ 2147483647 w 537"/>
              <a:gd name="T41" fmla="*/ 2147483647 h 652"/>
              <a:gd name="T42" fmla="*/ 2147483647 w 537"/>
              <a:gd name="T43" fmla="*/ 2147483647 h 652"/>
              <a:gd name="T44" fmla="*/ 2147483647 w 537"/>
              <a:gd name="T45" fmla="*/ 2147483647 h 652"/>
              <a:gd name="T46" fmla="*/ 2147483647 w 537"/>
              <a:gd name="T47" fmla="*/ 2147483647 h 652"/>
              <a:gd name="T48" fmla="*/ 2147483647 w 537"/>
              <a:gd name="T49" fmla="*/ 2147483647 h 652"/>
              <a:gd name="T50" fmla="*/ 2147483647 w 537"/>
              <a:gd name="T51" fmla="*/ 2147483647 h 652"/>
              <a:gd name="T52" fmla="*/ 2147483647 w 537"/>
              <a:gd name="T53" fmla="*/ 2147483647 h 652"/>
              <a:gd name="T54" fmla="*/ 2147483647 w 537"/>
              <a:gd name="T55" fmla="*/ 2147483647 h 652"/>
              <a:gd name="T56" fmla="*/ 2147483647 w 537"/>
              <a:gd name="T57" fmla="*/ 2147483647 h 652"/>
              <a:gd name="T58" fmla="*/ 2147483647 w 537"/>
              <a:gd name="T59" fmla="*/ 2147483647 h 652"/>
              <a:gd name="T60" fmla="*/ 2147483647 w 537"/>
              <a:gd name="T61" fmla="*/ 2147483647 h 652"/>
              <a:gd name="T62" fmla="*/ 2147483647 w 537"/>
              <a:gd name="T63" fmla="*/ 2147483647 h 6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37"/>
              <a:gd name="T97" fmla="*/ 0 h 652"/>
              <a:gd name="T98" fmla="*/ 537 w 537"/>
              <a:gd name="T99" fmla="*/ 652 h 65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37" h="652">
                <a:moveTo>
                  <a:pt x="256" y="1"/>
                </a:moveTo>
                <a:cubicBezTo>
                  <a:pt x="244" y="2"/>
                  <a:pt x="234" y="3"/>
                  <a:pt x="220" y="7"/>
                </a:cubicBezTo>
                <a:cubicBezTo>
                  <a:pt x="206" y="11"/>
                  <a:pt x="190" y="17"/>
                  <a:pt x="172" y="24"/>
                </a:cubicBezTo>
                <a:cubicBezTo>
                  <a:pt x="154" y="31"/>
                  <a:pt x="129" y="41"/>
                  <a:pt x="110" y="51"/>
                </a:cubicBezTo>
                <a:cubicBezTo>
                  <a:pt x="92" y="63"/>
                  <a:pt x="77" y="76"/>
                  <a:pt x="64" y="94"/>
                </a:cubicBezTo>
                <a:cubicBezTo>
                  <a:pt x="53" y="111"/>
                  <a:pt x="44" y="140"/>
                  <a:pt x="40" y="162"/>
                </a:cubicBezTo>
                <a:cubicBezTo>
                  <a:pt x="36" y="184"/>
                  <a:pt x="36" y="202"/>
                  <a:pt x="34" y="223"/>
                </a:cubicBezTo>
                <a:cubicBezTo>
                  <a:pt x="33" y="243"/>
                  <a:pt x="36" y="272"/>
                  <a:pt x="30" y="283"/>
                </a:cubicBezTo>
                <a:cubicBezTo>
                  <a:pt x="26" y="294"/>
                  <a:pt x="6" y="283"/>
                  <a:pt x="3" y="289"/>
                </a:cubicBezTo>
                <a:cubicBezTo>
                  <a:pt x="0" y="294"/>
                  <a:pt x="4" y="310"/>
                  <a:pt x="9" y="319"/>
                </a:cubicBezTo>
                <a:cubicBezTo>
                  <a:pt x="14" y="327"/>
                  <a:pt x="23" y="330"/>
                  <a:pt x="27" y="341"/>
                </a:cubicBezTo>
                <a:cubicBezTo>
                  <a:pt x="33" y="352"/>
                  <a:pt x="34" y="370"/>
                  <a:pt x="37" y="385"/>
                </a:cubicBezTo>
                <a:cubicBezTo>
                  <a:pt x="40" y="401"/>
                  <a:pt x="44" y="425"/>
                  <a:pt x="49" y="434"/>
                </a:cubicBezTo>
                <a:cubicBezTo>
                  <a:pt x="54" y="444"/>
                  <a:pt x="60" y="424"/>
                  <a:pt x="67" y="443"/>
                </a:cubicBezTo>
                <a:cubicBezTo>
                  <a:pt x="75" y="462"/>
                  <a:pt x="79" y="518"/>
                  <a:pt x="97" y="547"/>
                </a:cubicBezTo>
                <a:cubicBezTo>
                  <a:pt x="115" y="575"/>
                  <a:pt x="147" y="596"/>
                  <a:pt x="172" y="613"/>
                </a:cubicBezTo>
                <a:cubicBezTo>
                  <a:pt x="198" y="630"/>
                  <a:pt x="219" y="643"/>
                  <a:pt x="246" y="647"/>
                </a:cubicBezTo>
                <a:cubicBezTo>
                  <a:pt x="274" y="651"/>
                  <a:pt x="306" y="652"/>
                  <a:pt x="338" y="635"/>
                </a:cubicBezTo>
                <a:cubicBezTo>
                  <a:pt x="371" y="619"/>
                  <a:pt x="417" y="571"/>
                  <a:pt x="437" y="548"/>
                </a:cubicBezTo>
                <a:cubicBezTo>
                  <a:pt x="457" y="525"/>
                  <a:pt x="455" y="513"/>
                  <a:pt x="460" y="494"/>
                </a:cubicBezTo>
                <a:cubicBezTo>
                  <a:pt x="466" y="475"/>
                  <a:pt x="461" y="443"/>
                  <a:pt x="468" y="432"/>
                </a:cubicBezTo>
                <a:cubicBezTo>
                  <a:pt x="474" y="422"/>
                  <a:pt x="493" y="443"/>
                  <a:pt x="498" y="432"/>
                </a:cubicBezTo>
                <a:cubicBezTo>
                  <a:pt x="504" y="421"/>
                  <a:pt x="495" y="383"/>
                  <a:pt x="501" y="363"/>
                </a:cubicBezTo>
                <a:cubicBezTo>
                  <a:pt x="508" y="344"/>
                  <a:pt x="528" y="328"/>
                  <a:pt x="533" y="313"/>
                </a:cubicBezTo>
                <a:cubicBezTo>
                  <a:pt x="537" y="299"/>
                  <a:pt x="534" y="281"/>
                  <a:pt x="530" y="274"/>
                </a:cubicBezTo>
                <a:cubicBezTo>
                  <a:pt x="524" y="269"/>
                  <a:pt x="511" y="301"/>
                  <a:pt x="508" y="283"/>
                </a:cubicBezTo>
                <a:cubicBezTo>
                  <a:pt x="504" y="265"/>
                  <a:pt x="516" y="199"/>
                  <a:pt x="508" y="165"/>
                </a:cubicBezTo>
                <a:cubicBezTo>
                  <a:pt x="500" y="130"/>
                  <a:pt x="481" y="99"/>
                  <a:pt x="464" y="77"/>
                </a:cubicBezTo>
                <a:cubicBezTo>
                  <a:pt x="448" y="55"/>
                  <a:pt x="428" y="40"/>
                  <a:pt x="409" y="29"/>
                </a:cubicBezTo>
                <a:cubicBezTo>
                  <a:pt x="390" y="18"/>
                  <a:pt x="367" y="13"/>
                  <a:pt x="348" y="9"/>
                </a:cubicBezTo>
                <a:cubicBezTo>
                  <a:pt x="329" y="5"/>
                  <a:pt x="310" y="3"/>
                  <a:pt x="295" y="2"/>
                </a:cubicBezTo>
                <a:cubicBezTo>
                  <a:pt x="280" y="1"/>
                  <a:pt x="268" y="0"/>
                  <a:pt x="256" y="1"/>
                </a:cubicBezTo>
                <a:close/>
              </a:path>
            </a:pathLst>
          </a:custGeom>
          <a:solidFill>
            <a:srgbClr val="FFCC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Freeform 4"/>
          <p:cNvSpPr>
            <a:spLocks noChangeAspect="1"/>
          </p:cNvSpPr>
          <p:nvPr/>
        </p:nvSpPr>
        <p:spPr bwMode="auto">
          <a:xfrm>
            <a:off x="5579904" y="573088"/>
            <a:ext cx="222249" cy="101600"/>
          </a:xfrm>
          <a:custGeom>
            <a:avLst/>
            <a:gdLst>
              <a:gd name="T0" fmla="*/ 0 w 92"/>
              <a:gd name="T1" fmla="*/ 2147483647 h 58"/>
              <a:gd name="T2" fmla="*/ 2147483647 w 92"/>
              <a:gd name="T3" fmla="*/ 2147483647 h 58"/>
              <a:gd name="T4" fmla="*/ 2147483647 w 92"/>
              <a:gd name="T5" fmla="*/ 0 h 58"/>
              <a:gd name="T6" fmla="*/ 2147483647 w 92"/>
              <a:gd name="T7" fmla="*/ 2147483647 h 58"/>
              <a:gd name="T8" fmla="*/ 2147483647 w 92"/>
              <a:gd name="T9" fmla="*/ 2147483647 h 58"/>
              <a:gd name="T10" fmla="*/ 2147483647 w 92"/>
              <a:gd name="T11" fmla="*/ 2147483647 h 58"/>
              <a:gd name="T12" fmla="*/ 2147483647 w 92"/>
              <a:gd name="T13" fmla="*/ 2147483647 h 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2"/>
              <a:gd name="T22" fmla="*/ 0 h 58"/>
              <a:gd name="T23" fmla="*/ 92 w 92"/>
              <a:gd name="T24" fmla="*/ 58 h 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2" h="58">
                <a:moveTo>
                  <a:pt x="0" y="18"/>
                </a:moveTo>
                <a:lnTo>
                  <a:pt x="22" y="4"/>
                </a:lnTo>
                <a:lnTo>
                  <a:pt x="54" y="0"/>
                </a:lnTo>
                <a:lnTo>
                  <a:pt x="74" y="4"/>
                </a:lnTo>
                <a:lnTo>
                  <a:pt x="84" y="18"/>
                </a:lnTo>
                <a:lnTo>
                  <a:pt x="88" y="42"/>
                </a:lnTo>
                <a:lnTo>
                  <a:pt x="92" y="5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Freeform 5"/>
          <p:cNvSpPr>
            <a:spLocks noChangeAspect="1"/>
          </p:cNvSpPr>
          <p:nvPr/>
        </p:nvSpPr>
        <p:spPr bwMode="auto">
          <a:xfrm>
            <a:off x="5856439" y="579438"/>
            <a:ext cx="220133" cy="95250"/>
          </a:xfrm>
          <a:custGeom>
            <a:avLst/>
            <a:gdLst>
              <a:gd name="T0" fmla="*/ 2147483647 w 92"/>
              <a:gd name="T1" fmla="*/ 2147483647 h 53"/>
              <a:gd name="T2" fmla="*/ 2147483647 w 92"/>
              <a:gd name="T3" fmla="*/ 2147483647 h 53"/>
              <a:gd name="T4" fmla="*/ 2147483647 w 92"/>
              <a:gd name="T5" fmla="*/ 2147483647 h 53"/>
              <a:gd name="T6" fmla="*/ 2147483647 w 92"/>
              <a:gd name="T7" fmla="*/ 0 h 53"/>
              <a:gd name="T8" fmla="*/ 2147483647 w 92"/>
              <a:gd name="T9" fmla="*/ 2147483647 h 53"/>
              <a:gd name="T10" fmla="*/ 2147483647 w 92"/>
              <a:gd name="T11" fmla="*/ 2147483647 h 53"/>
              <a:gd name="T12" fmla="*/ 2147483647 w 92"/>
              <a:gd name="T13" fmla="*/ 2147483647 h 53"/>
              <a:gd name="T14" fmla="*/ 0 w 92"/>
              <a:gd name="T15" fmla="*/ 2147483647 h 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53"/>
              <a:gd name="T26" fmla="*/ 92 w 92"/>
              <a:gd name="T27" fmla="*/ 53 h 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53">
                <a:moveTo>
                  <a:pt x="92" y="18"/>
                </a:moveTo>
                <a:lnTo>
                  <a:pt x="81" y="9"/>
                </a:lnTo>
                <a:lnTo>
                  <a:pt x="71" y="3"/>
                </a:lnTo>
                <a:lnTo>
                  <a:pt x="30" y="0"/>
                </a:lnTo>
                <a:lnTo>
                  <a:pt x="12" y="8"/>
                </a:lnTo>
                <a:lnTo>
                  <a:pt x="8" y="30"/>
                </a:lnTo>
                <a:lnTo>
                  <a:pt x="8" y="44"/>
                </a:lnTo>
                <a:lnTo>
                  <a:pt x="0" y="5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Freeform 6"/>
          <p:cNvSpPr>
            <a:spLocks noChangeAspect="1"/>
          </p:cNvSpPr>
          <p:nvPr/>
        </p:nvSpPr>
        <p:spPr bwMode="auto">
          <a:xfrm>
            <a:off x="5572806" y="612776"/>
            <a:ext cx="167217" cy="41275"/>
          </a:xfrm>
          <a:custGeom>
            <a:avLst/>
            <a:gdLst>
              <a:gd name="T0" fmla="*/ 0 w 70"/>
              <a:gd name="T1" fmla="*/ 2147483647 h 24"/>
              <a:gd name="T2" fmla="*/ 2147483647 w 70"/>
              <a:gd name="T3" fmla="*/ 2147483647 h 24"/>
              <a:gd name="T4" fmla="*/ 2147483647 w 70"/>
              <a:gd name="T5" fmla="*/ 0 h 24"/>
              <a:gd name="T6" fmla="*/ 2147483647 w 70"/>
              <a:gd name="T7" fmla="*/ 2147483647 h 24"/>
              <a:gd name="T8" fmla="*/ 2147483647 w 70"/>
              <a:gd name="T9" fmla="*/ 2147483647 h 24"/>
              <a:gd name="T10" fmla="*/ 2147483647 w 70"/>
              <a:gd name="T11" fmla="*/ 2147483647 h 24"/>
              <a:gd name="T12" fmla="*/ 2147483647 w 70"/>
              <a:gd name="T13" fmla="*/ 2147483647 h 24"/>
              <a:gd name="T14" fmla="*/ 2147483647 w 70"/>
              <a:gd name="T15" fmla="*/ 2147483647 h 24"/>
              <a:gd name="T16" fmla="*/ 0 w 70"/>
              <a:gd name="T17" fmla="*/ 2147483647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0"/>
              <a:gd name="T28" fmla="*/ 0 h 24"/>
              <a:gd name="T29" fmla="*/ 70 w 70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0" h="24">
                <a:moveTo>
                  <a:pt x="0" y="15"/>
                </a:moveTo>
                <a:lnTo>
                  <a:pt x="18" y="5"/>
                </a:lnTo>
                <a:lnTo>
                  <a:pt x="42" y="0"/>
                </a:lnTo>
                <a:lnTo>
                  <a:pt x="58" y="5"/>
                </a:lnTo>
                <a:lnTo>
                  <a:pt x="70" y="15"/>
                </a:lnTo>
                <a:lnTo>
                  <a:pt x="64" y="24"/>
                </a:lnTo>
                <a:lnTo>
                  <a:pt x="37" y="24"/>
                </a:lnTo>
                <a:lnTo>
                  <a:pt x="15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Freeform 7"/>
          <p:cNvSpPr>
            <a:spLocks noChangeAspect="1"/>
          </p:cNvSpPr>
          <p:nvPr/>
        </p:nvSpPr>
        <p:spPr bwMode="auto">
          <a:xfrm>
            <a:off x="5920686" y="617539"/>
            <a:ext cx="154517" cy="39687"/>
          </a:xfrm>
          <a:custGeom>
            <a:avLst/>
            <a:gdLst>
              <a:gd name="T0" fmla="*/ 0 w 65"/>
              <a:gd name="T1" fmla="*/ 2147483647 h 24"/>
              <a:gd name="T2" fmla="*/ 2147483647 w 65"/>
              <a:gd name="T3" fmla="*/ 2147483647 h 24"/>
              <a:gd name="T4" fmla="*/ 2147483647 w 65"/>
              <a:gd name="T5" fmla="*/ 0 h 24"/>
              <a:gd name="T6" fmla="*/ 2147483647 w 65"/>
              <a:gd name="T7" fmla="*/ 2147483647 h 24"/>
              <a:gd name="T8" fmla="*/ 2147483647 w 65"/>
              <a:gd name="T9" fmla="*/ 2147483647 h 24"/>
              <a:gd name="T10" fmla="*/ 2147483647 w 65"/>
              <a:gd name="T11" fmla="*/ 2147483647 h 24"/>
              <a:gd name="T12" fmla="*/ 2147483647 w 65"/>
              <a:gd name="T13" fmla="*/ 2147483647 h 24"/>
              <a:gd name="T14" fmla="*/ 0 w 65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"/>
              <a:gd name="T25" fmla="*/ 0 h 24"/>
              <a:gd name="T26" fmla="*/ 65 w 65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" h="24">
                <a:moveTo>
                  <a:pt x="0" y="12"/>
                </a:moveTo>
                <a:lnTo>
                  <a:pt x="20" y="1"/>
                </a:lnTo>
                <a:lnTo>
                  <a:pt x="41" y="0"/>
                </a:lnTo>
                <a:lnTo>
                  <a:pt x="57" y="6"/>
                </a:lnTo>
                <a:lnTo>
                  <a:pt x="65" y="15"/>
                </a:lnTo>
                <a:lnTo>
                  <a:pt x="56" y="21"/>
                </a:lnTo>
                <a:lnTo>
                  <a:pt x="2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Freeform 8"/>
          <p:cNvSpPr>
            <a:spLocks noChangeAspect="1"/>
          </p:cNvSpPr>
          <p:nvPr/>
        </p:nvSpPr>
        <p:spPr bwMode="auto">
          <a:xfrm>
            <a:off x="5734419" y="804864"/>
            <a:ext cx="169333" cy="41275"/>
          </a:xfrm>
          <a:custGeom>
            <a:avLst/>
            <a:gdLst>
              <a:gd name="T0" fmla="*/ 2147483647 w 69"/>
              <a:gd name="T1" fmla="*/ 0 h 23"/>
              <a:gd name="T2" fmla="*/ 2147483647 w 69"/>
              <a:gd name="T3" fmla="*/ 2147483647 h 23"/>
              <a:gd name="T4" fmla="*/ 2147483647 w 69"/>
              <a:gd name="T5" fmla="*/ 2147483647 h 23"/>
              <a:gd name="T6" fmla="*/ 2147483647 w 69"/>
              <a:gd name="T7" fmla="*/ 2147483647 h 23"/>
              <a:gd name="T8" fmla="*/ 2147483647 w 69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23"/>
              <a:gd name="T17" fmla="*/ 69 w 69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23">
                <a:moveTo>
                  <a:pt x="13" y="0"/>
                </a:moveTo>
                <a:cubicBezTo>
                  <a:pt x="11" y="11"/>
                  <a:pt x="0" y="4"/>
                  <a:pt x="12" y="19"/>
                </a:cubicBezTo>
                <a:cubicBezTo>
                  <a:pt x="24" y="18"/>
                  <a:pt x="33" y="19"/>
                  <a:pt x="45" y="21"/>
                </a:cubicBezTo>
                <a:cubicBezTo>
                  <a:pt x="52" y="19"/>
                  <a:pt x="61" y="23"/>
                  <a:pt x="66" y="18"/>
                </a:cubicBezTo>
                <a:cubicBezTo>
                  <a:pt x="69" y="15"/>
                  <a:pt x="66" y="7"/>
                  <a:pt x="69" y="4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Freeform 9"/>
          <p:cNvSpPr>
            <a:spLocks noChangeAspect="1"/>
          </p:cNvSpPr>
          <p:nvPr/>
        </p:nvSpPr>
        <p:spPr bwMode="auto">
          <a:xfrm>
            <a:off x="5757704" y="947739"/>
            <a:ext cx="165100" cy="9525"/>
          </a:xfrm>
          <a:custGeom>
            <a:avLst/>
            <a:gdLst>
              <a:gd name="T0" fmla="*/ 0 w 69"/>
              <a:gd name="T1" fmla="*/ 2147483647 h 6"/>
              <a:gd name="T2" fmla="*/ 2147483647 w 69"/>
              <a:gd name="T3" fmla="*/ 2147483647 h 6"/>
              <a:gd name="T4" fmla="*/ 2147483647 w 69"/>
              <a:gd name="T5" fmla="*/ 2147483647 h 6"/>
              <a:gd name="T6" fmla="*/ 2147483647 w 69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9"/>
              <a:gd name="T13" fmla="*/ 0 h 6"/>
              <a:gd name="T14" fmla="*/ 69 w 69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" h="6">
                <a:moveTo>
                  <a:pt x="0" y="4"/>
                </a:moveTo>
                <a:lnTo>
                  <a:pt x="31" y="6"/>
                </a:lnTo>
                <a:lnTo>
                  <a:pt x="52" y="6"/>
                </a:lnTo>
                <a:lnTo>
                  <a:pt x="6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Freeform 10"/>
          <p:cNvSpPr>
            <a:spLocks noChangeAspect="1"/>
          </p:cNvSpPr>
          <p:nvPr/>
        </p:nvSpPr>
        <p:spPr bwMode="auto">
          <a:xfrm>
            <a:off x="5687106" y="909639"/>
            <a:ext cx="234951" cy="20637"/>
          </a:xfrm>
          <a:custGeom>
            <a:avLst/>
            <a:gdLst>
              <a:gd name="T0" fmla="*/ 0 w 97"/>
              <a:gd name="T1" fmla="*/ 2147483647 h 12"/>
              <a:gd name="T2" fmla="*/ 2147483647 w 97"/>
              <a:gd name="T3" fmla="*/ 2147483647 h 12"/>
              <a:gd name="T4" fmla="*/ 2147483647 w 97"/>
              <a:gd name="T5" fmla="*/ 2147483647 h 12"/>
              <a:gd name="T6" fmla="*/ 2147483647 w 97"/>
              <a:gd name="T7" fmla="*/ 0 h 12"/>
              <a:gd name="T8" fmla="*/ 2147483647 w 97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"/>
              <a:gd name="T16" fmla="*/ 0 h 12"/>
              <a:gd name="T17" fmla="*/ 97 w 97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" h="12">
                <a:moveTo>
                  <a:pt x="0" y="12"/>
                </a:moveTo>
                <a:lnTo>
                  <a:pt x="25" y="3"/>
                </a:lnTo>
                <a:lnTo>
                  <a:pt x="48" y="1"/>
                </a:lnTo>
                <a:lnTo>
                  <a:pt x="61" y="0"/>
                </a:lnTo>
                <a:lnTo>
                  <a:pt x="97" y="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Freeform 11"/>
          <p:cNvSpPr>
            <a:spLocks noChangeAspect="1"/>
          </p:cNvSpPr>
          <p:nvPr/>
        </p:nvSpPr>
        <p:spPr bwMode="auto">
          <a:xfrm>
            <a:off x="5666785" y="1119188"/>
            <a:ext cx="1388533" cy="2411412"/>
          </a:xfrm>
          <a:custGeom>
            <a:avLst/>
            <a:gdLst>
              <a:gd name="T0" fmla="*/ 2147483647 w 890"/>
              <a:gd name="T1" fmla="*/ 0 h 1900"/>
              <a:gd name="T2" fmla="*/ 2147483647 w 890"/>
              <a:gd name="T3" fmla="*/ 2147483647 h 1900"/>
              <a:gd name="T4" fmla="*/ 2147483647 w 890"/>
              <a:gd name="T5" fmla="*/ 2147483647 h 1900"/>
              <a:gd name="T6" fmla="*/ 2147483647 w 890"/>
              <a:gd name="T7" fmla="*/ 2147483647 h 1900"/>
              <a:gd name="T8" fmla="*/ 2147483647 w 890"/>
              <a:gd name="T9" fmla="*/ 2147483647 h 1900"/>
              <a:gd name="T10" fmla="*/ 2147483647 w 890"/>
              <a:gd name="T11" fmla="*/ 2147483647 h 1900"/>
              <a:gd name="T12" fmla="*/ 2147483647 w 890"/>
              <a:gd name="T13" fmla="*/ 2147483647 h 1900"/>
              <a:gd name="T14" fmla="*/ 2147483647 w 890"/>
              <a:gd name="T15" fmla="*/ 2147483647 h 1900"/>
              <a:gd name="T16" fmla="*/ 2147483647 w 890"/>
              <a:gd name="T17" fmla="*/ 2147483647 h 1900"/>
              <a:gd name="T18" fmla="*/ 2147483647 w 890"/>
              <a:gd name="T19" fmla="*/ 2147483647 h 1900"/>
              <a:gd name="T20" fmla="*/ 2147483647 w 890"/>
              <a:gd name="T21" fmla="*/ 2147483647 h 1900"/>
              <a:gd name="T22" fmla="*/ 2147483647 w 890"/>
              <a:gd name="T23" fmla="*/ 2147483647 h 1900"/>
              <a:gd name="T24" fmla="*/ 2147483647 w 890"/>
              <a:gd name="T25" fmla="*/ 2147483647 h 1900"/>
              <a:gd name="T26" fmla="*/ 2147483647 w 890"/>
              <a:gd name="T27" fmla="*/ 2147483647 h 1900"/>
              <a:gd name="T28" fmla="*/ 2147483647 w 890"/>
              <a:gd name="T29" fmla="*/ 2147483647 h 1900"/>
              <a:gd name="T30" fmla="*/ 2147483647 w 890"/>
              <a:gd name="T31" fmla="*/ 2147483647 h 1900"/>
              <a:gd name="T32" fmla="*/ 2147483647 w 890"/>
              <a:gd name="T33" fmla="*/ 2147483647 h 1900"/>
              <a:gd name="T34" fmla="*/ 2147483647 w 890"/>
              <a:gd name="T35" fmla="*/ 2147483647 h 1900"/>
              <a:gd name="T36" fmla="*/ 2147483647 w 890"/>
              <a:gd name="T37" fmla="*/ 2147483647 h 1900"/>
              <a:gd name="T38" fmla="*/ 2147483647 w 890"/>
              <a:gd name="T39" fmla="*/ 2147483647 h 1900"/>
              <a:gd name="T40" fmla="*/ 2147483647 w 890"/>
              <a:gd name="T41" fmla="*/ 2147483647 h 1900"/>
              <a:gd name="T42" fmla="*/ 2147483647 w 890"/>
              <a:gd name="T43" fmla="*/ 2147483647 h 1900"/>
              <a:gd name="T44" fmla="*/ 2147483647 w 890"/>
              <a:gd name="T45" fmla="*/ 2147483647 h 1900"/>
              <a:gd name="T46" fmla="*/ 2147483647 w 890"/>
              <a:gd name="T47" fmla="*/ 2147483647 h 1900"/>
              <a:gd name="T48" fmla="*/ 2147483647 w 890"/>
              <a:gd name="T49" fmla="*/ 2147483647 h 1900"/>
              <a:gd name="T50" fmla="*/ 2147483647 w 890"/>
              <a:gd name="T51" fmla="*/ 2147483647 h 1900"/>
              <a:gd name="T52" fmla="*/ 2147483647 w 890"/>
              <a:gd name="T53" fmla="*/ 2147483647 h 1900"/>
              <a:gd name="T54" fmla="*/ 2147483647 w 890"/>
              <a:gd name="T55" fmla="*/ 2147483647 h 1900"/>
              <a:gd name="T56" fmla="*/ 2147483647 w 890"/>
              <a:gd name="T57" fmla="*/ 2147483647 h 1900"/>
              <a:gd name="T58" fmla="*/ 2147483647 w 890"/>
              <a:gd name="T59" fmla="*/ 2147483647 h 1900"/>
              <a:gd name="T60" fmla="*/ 2147483647 w 890"/>
              <a:gd name="T61" fmla="*/ 2147483647 h 1900"/>
              <a:gd name="T62" fmla="*/ 2147483647 w 890"/>
              <a:gd name="T63" fmla="*/ 2147483647 h 1900"/>
              <a:gd name="T64" fmla="*/ 2147483647 w 890"/>
              <a:gd name="T65" fmla="*/ 2147483647 h 1900"/>
              <a:gd name="T66" fmla="*/ 2147483647 w 890"/>
              <a:gd name="T67" fmla="*/ 2147483647 h 1900"/>
              <a:gd name="T68" fmla="*/ 2147483647 w 890"/>
              <a:gd name="T69" fmla="*/ 2147483647 h 1900"/>
              <a:gd name="T70" fmla="*/ 2147483647 w 890"/>
              <a:gd name="T71" fmla="*/ 2147483647 h 1900"/>
              <a:gd name="T72" fmla="*/ 2147483647 w 890"/>
              <a:gd name="T73" fmla="*/ 2147483647 h 1900"/>
              <a:gd name="T74" fmla="*/ 2147483647 w 890"/>
              <a:gd name="T75" fmla="*/ 2147483647 h 1900"/>
              <a:gd name="T76" fmla="*/ 2147483647 w 890"/>
              <a:gd name="T77" fmla="*/ 2147483647 h 1900"/>
              <a:gd name="T78" fmla="*/ 0 w 890"/>
              <a:gd name="T79" fmla="*/ 2147483647 h 1900"/>
              <a:gd name="T80" fmla="*/ 2147483647 w 890"/>
              <a:gd name="T81" fmla="*/ 2147483647 h 1900"/>
              <a:gd name="T82" fmla="*/ 2147483647 w 890"/>
              <a:gd name="T83" fmla="*/ 0 h 19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0"/>
              <a:gd name="T127" fmla="*/ 0 h 1900"/>
              <a:gd name="T128" fmla="*/ 890 w 890"/>
              <a:gd name="T129" fmla="*/ 1900 h 19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0" h="1900">
                <a:moveTo>
                  <a:pt x="14" y="0"/>
                </a:moveTo>
                <a:lnTo>
                  <a:pt x="156" y="2"/>
                </a:lnTo>
                <a:lnTo>
                  <a:pt x="166" y="168"/>
                </a:lnTo>
                <a:lnTo>
                  <a:pt x="188" y="218"/>
                </a:lnTo>
                <a:lnTo>
                  <a:pt x="288" y="224"/>
                </a:lnTo>
                <a:cubicBezTo>
                  <a:pt x="326" y="230"/>
                  <a:pt x="381" y="234"/>
                  <a:pt x="414" y="254"/>
                </a:cubicBezTo>
                <a:cubicBezTo>
                  <a:pt x="447" y="274"/>
                  <a:pt x="458" y="296"/>
                  <a:pt x="486" y="344"/>
                </a:cubicBezTo>
                <a:lnTo>
                  <a:pt x="582" y="542"/>
                </a:lnTo>
                <a:lnTo>
                  <a:pt x="624" y="698"/>
                </a:lnTo>
                <a:lnTo>
                  <a:pt x="660" y="938"/>
                </a:lnTo>
                <a:lnTo>
                  <a:pt x="732" y="1334"/>
                </a:lnTo>
                <a:lnTo>
                  <a:pt x="810" y="1502"/>
                </a:lnTo>
                <a:lnTo>
                  <a:pt x="874" y="1708"/>
                </a:lnTo>
                <a:lnTo>
                  <a:pt x="888" y="1796"/>
                </a:lnTo>
                <a:lnTo>
                  <a:pt x="890" y="1900"/>
                </a:lnTo>
                <a:lnTo>
                  <a:pt x="870" y="1802"/>
                </a:lnTo>
                <a:lnTo>
                  <a:pt x="854" y="1704"/>
                </a:lnTo>
                <a:lnTo>
                  <a:pt x="818" y="1620"/>
                </a:lnTo>
                <a:lnTo>
                  <a:pt x="705" y="1426"/>
                </a:lnTo>
                <a:lnTo>
                  <a:pt x="678" y="1378"/>
                </a:lnTo>
                <a:lnTo>
                  <a:pt x="638" y="1313"/>
                </a:lnTo>
                <a:lnTo>
                  <a:pt x="612" y="1262"/>
                </a:lnTo>
                <a:lnTo>
                  <a:pt x="593" y="1219"/>
                </a:lnTo>
                <a:lnTo>
                  <a:pt x="579" y="1174"/>
                </a:lnTo>
                <a:lnTo>
                  <a:pt x="579" y="1118"/>
                </a:lnTo>
                <a:lnTo>
                  <a:pt x="582" y="1006"/>
                </a:lnTo>
                <a:lnTo>
                  <a:pt x="566" y="953"/>
                </a:lnTo>
                <a:lnTo>
                  <a:pt x="544" y="836"/>
                </a:lnTo>
                <a:lnTo>
                  <a:pt x="546" y="703"/>
                </a:lnTo>
                <a:cubicBezTo>
                  <a:pt x="545" y="658"/>
                  <a:pt x="550" y="599"/>
                  <a:pt x="540" y="566"/>
                </a:cubicBezTo>
                <a:cubicBezTo>
                  <a:pt x="529" y="534"/>
                  <a:pt x="510" y="527"/>
                  <a:pt x="486" y="506"/>
                </a:cubicBezTo>
                <a:lnTo>
                  <a:pt x="396" y="440"/>
                </a:lnTo>
                <a:lnTo>
                  <a:pt x="294" y="470"/>
                </a:lnTo>
                <a:lnTo>
                  <a:pt x="276" y="578"/>
                </a:lnTo>
                <a:lnTo>
                  <a:pt x="264" y="728"/>
                </a:lnTo>
                <a:lnTo>
                  <a:pt x="204" y="764"/>
                </a:lnTo>
                <a:lnTo>
                  <a:pt x="126" y="758"/>
                </a:lnTo>
                <a:lnTo>
                  <a:pt x="42" y="716"/>
                </a:lnTo>
                <a:lnTo>
                  <a:pt x="36" y="584"/>
                </a:lnTo>
                <a:lnTo>
                  <a:pt x="0" y="224"/>
                </a:lnTo>
                <a:lnTo>
                  <a:pt x="26" y="180"/>
                </a:lnTo>
                <a:lnTo>
                  <a:pt x="14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8" name="Group 12"/>
          <p:cNvGrpSpPr>
            <a:grpSpLocks noChangeAspect="1"/>
          </p:cNvGrpSpPr>
          <p:nvPr/>
        </p:nvGrpSpPr>
        <p:grpSpPr bwMode="auto">
          <a:xfrm>
            <a:off x="5331032" y="1314450"/>
            <a:ext cx="927100" cy="838200"/>
            <a:chOff x="4281" y="1393"/>
            <a:chExt cx="594" cy="661"/>
          </a:xfrm>
        </p:grpSpPr>
        <p:sp>
          <p:nvSpPr>
            <p:cNvPr id="14402" name="Freeform 13"/>
            <p:cNvSpPr>
              <a:spLocks noChangeAspect="1"/>
            </p:cNvSpPr>
            <p:nvPr/>
          </p:nvSpPr>
          <p:spPr bwMode="auto">
            <a:xfrm>
              <a:off x="4281" y="1393"/>
              <a:ext cx="236" cy="69"/>
            </a:xfrm>
            <a:custGeom>
              <a:avLst/>
              <a:gdLst>
                <a:gd name="T0" fmla="*/ 35 w 236"/>
                <a:gd name="T1" fmla="*/ 0 h 69"/>
                <a:gd name="T2" fmla="*/ 117 w 236"/>
                <a:gd name="T3" fmla="*/ 4 h 69"/>
                <a:gd name="T4" fmla="*/ 201 w 236"/>
                <a:gd name="T5" fmla="*/ 12 h 69"/>
                <a:gd name="T6" fmla="*/ 236 w 236"/>
                <a:gd name="T7" fmla="*/ 34 h 69"/>
                <a:gd name="T8" fmla="*/ 204 w 236"/>
                <a:gd name="T9" fmla="*/ 67 h 69"/>
                <a:gd name="T10" fmla="*/ 150 w 236"/>
                <a:gd name="T11" fmla="*/ 43 h 69"/>
                <a:gd name="T12" fmla="*/ 84 w 236"/>
                <a:gd name="T13" fmla="*/ 31 h 69"/>
                <a:gd name="T14" fmla="*/ 0 w 236"/>
                <a:gd name="T15" fmla="*/ 31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"/>
                <a:gd name="T25" fmla="*/ 0 h 69"/>
                <a:gd name="T26" fmla="*/ 236 w 236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" h="69">
                  <a:moveTo>
                    <a:pt x="35" y="0"/>
                  </a:moveTo>
                  <a:cubicBezTo>
                    <a:pt x="49" y="1"/>
                    <a:pt x="89" y="2"/>
                    <a:pt x="117" y="4"/>
                  </a:cubicBezTo>
                  <a:cubicBezTo>
                    <a:pt x="145" y="6"/>
                    <a:pt x="181" y="7"/>
                    <a:pt x="201" y="12"/>
                  </a:cubicBezTo>
                  <a:cubicBezTo>
                    <a:pt x="221" y="17"/>
                    <a:pt x="236" y="25"/>
                    <a:pt x="236" y="34"/>
                  </a:cubicBezTo>
                  <a:cubicBezTo>
                    <a:pt x="236" y="44"/>
                    <a:pt x="218" y="65"/>
                    <a:pt x="204" y="67"/>
                  </a:cubicBezTo>
                  <a:cubicBezTo>
                    <a:pt x="190" y="69"/>
                    <a:pt x="170" y="49"/>
                    <a:pt x="150" y="43"/>
                  </a:cubicBezTo>
                  <a:cubicBezTo>
                    <a:pt x="130" y="37"/>
                    <a:pt x="109" y="33"/>
                    <a:pt x="84" y="31"/>
                  </a:cubicBezTo>
                  <a:cubicBezTo>
                    <a:pt x="59" y="29"/>
                    <a:pt x="29" y="30"/>
                    <a:pt x="0" y="31"/>
                  </a:cubicBezTo>
                </a:path>
              </a:pathLst>
            </a:cu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Freeform 14"/>
            <p:cNvSpPr>
              <a:spLocks noChangeAspect="1"/>
            </p:cNvSpPr>
            <p:nvPr/>
          </p:nvSpPr>
          <p:spPr bwMode="auto">
            <a:xfrm>
              <a:off x="4668" y="1400"/>
              <a:ext cx="207" cy="57"/>
            </a:xfrm>
            <a:custGeom>
              <a:avLst/>
              <a:gdLst>
                <a:gd name="T0" fmla="*/ 180 w 207"/>
                <a:gd name="T1" fmla="*/ 0 h 57"/>
                <a:gd name="T2" fmla="*/ 126 w 207"/>
                <a:gd name="T3" fmla="*/ 3 h 57"/>
                <a:gd name="T4" fmla="*/ 78 w 207"/>
                <a:gd name="T5" fmla="*/ 3 h 57"/>
                <a:gd name="T6" fmla="*/ 30 w 207"/>
                <a:gd name="T7" fmla="*/ 12 h 57"/>
                <a:gd name="T8" fmla="*/ 2 w 207"/>
                <a:gd name="T9" fmla="*/ 18 h 57"/>
                <a:gd name="T10" fmla="*/ 20 w 207"/>
                <a:gd name="T11" fmla="*/ 54 h 57"/>
                <a:gd name="T12" fmla="*/ 78 w 207"/>
                <a:gd name="T13" fmla="*/ 37 h 57"/>
                <a:gd name="T14" fmla="*/ 129 w 207"/>
                <a:gd name="T15" fmla="*/ 30 h 57"/>
                <a:gd name="T16" fmla="*/ 186 w 207"/>
                <a:gd name="T17" fmla="*/ 33 h 57"/>
                <a:gd name="T18" fmla="*/ 207 w 207"/>
                <a:gd name="T19" fmla="*/ 3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57"/>
                <a:gd name="T32" fmla="*/ 207 w 207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57">
                  <a:moveTo>
                    <a:pt x="180" y="0"/>
                  </a:moveTo>
                  <a:cubicBezTo>
                    <a:pt x="161" y="1"/>
                    <a:pt x="143" y="2"/>
                    <a:pt x="126" y="3"/>
                  </a:cubicBezTo>
                  <a:cubicBezTo>
                    <a:pt x="109" y="4"/>
                    <a:pt x="94" y="2"/>
                    <a:pt x="78" y="3"/>
                  </a:cubicBezTo>
                  <a:cubicBezTo>
                    <a:pt x="62" y="4"/>
                    <a:pt x="43" y="10"/>
                    <a:pt x="30" y="12"/>
                  </a:cubicBezTo>
                  <a:cubicBezTo>
                    <a:pt x="17" y="14"/>
                    <a:pt x="4" y="11"/>
                    <a:pt x="2" y="18"/>
                  </a:cubicBezTo>
                  <a:cubicBezTo>
                    <a:pt x="0" y="25"/>
                    <a:pt x="7" y="51"/>
                    <a:pt x="20" y="54"/>
                  </a:cubicBezTo>
                  <a:cubicBezTo>
                    <a:pt x="33" y="57"/>
                    <a:pt x="60" y="41"/>
                    <a:pt x="78" y="37"/>
                  </a:cubicBezTo>
                  <a:cubicBezTo>
                    <a:pt x="96" y="33"/>
                    <a:pt x="111" y="31"/>
                    <a:pt x="129" y="30"/>
                  </a:cubicBezTo>
                  <a:cubicBezTo>
                    <a:pt x="147" y="29"/>
                    <a:pt x="173" y="33"/>
                    <a:pt x="186" y="33"/>
                  </a:cubicBezTo>
                  <a:cubicBezTo>
                    <a:pt x="199" y="33"/>
                    <a:pt x="204" y="30"/>
                    <a:pt x="207" y="30"/>
                  </a:cubicBezTo>
                </a:path>
              </a:pathLst>
            </a:cu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Freeform 15"/>
            <p:cNvSpPr>
              <a:spLocks noChangeAspect="1"/>
            </p:cNvSpPr>
            <p:nvPr/>
          </p:nvSpPr>
          <p:spPr bwMode="auto">
            <a:xfrm>
              <a:off x="4491" y="1414"/>
              <a:ext cx="195" cy="640"/>
            </a:xfrm>
            <a:custGeom>
              <a:avLst/>
              <a:gdLst>
                <a:gd name="T0" fmla="*/ 35 w 195"/>
                <a:gd name="T1" fmla="*/ 7 h 640"/>
                <a:gd name="T2" fmla="*/ 93 w 195"/>
                <a:gd name="T3" fmla="*/ 0 h 640"/>
                <a:gd name="T4" fmla="*/ 170 w 195"/>
                <a:gd name="T5" fmla="*/ 3 h 640"/>
                <a:gd name="T6" fmla="*/ 186 w 195"/>
                <a:gd name="T7" fmla="*/ 31 h 640"/>
                <a:gd name="T8" fmla="*/ 195 w 195"/>
                <a:gd name="T9" fmla="*/ 64 h 640"/>
                <a:gd name="T10" fmla="*/ 180 w 195"/>
                <a:gd name="T11" fmla="*/ 220 h 640"/>
                <a:gd name="T12" fmla="*/ 165 w 195"/>
                <a:gd name="T13" fmla="*/ 358 h 640"/>
                <a:gd name="T14" fmla="*/ 156 w 195"/>
                <a:gd name="T15" fmla="*/ 514 h 640"/>
                <a:gd name="T16" fmla="*/ 129 w 195"/>
                <a:gd name="T17" fmla="*/ 568 h 640"/>
                <a:gd name="T18" fmla="*/ 117 w 195"/>
                <a:gd name="T19" fmla="*/ 640 h 640"/>
                <a:gd name="T20" fmla="*/ 84 w 195"/>
                <a:gd name="T21" fmla="*/ 607 h 640"/>
                <a:gd name="T22" fmla="*/ 72 w 195"/>
                <a:gd name="T23" fmla="*/ 538 h 640"/>
                <a:gd name="T24" fmla="*/ 42 w 195"/>
                <a:gd name="T25" fmla="*/ 484 h 640"/>
                <a:gd name="T26" fmla="*/ 36 w 195"/>
                <a:gd name="T27" fmla="*/ 370 h 640"/>
                <a:gd name="T28" fmla="*/ 27 w 195"/>
                <a:gd name="T29" fmla="*/ 268 h 640"/>
                <a:gd name="T30" fmla="*/ 24 w 195"/>
                <a:gd name="T31" fmla="*/ 190 h 640"/>
                <a:gd name="T32" fmla="*/ 15 w 195"/>
                <a:gd name="T33" fmla="*/ 103 h 640"/>
                <a:gd name="T34" fmla="*/ 0 w 195"/>
                <a:gd name="T35" fmla="*/ 46 h 640"/>
                <a:gd name="T36" fmla="*/ 35 w 195"/>
                <a:gd name="T37" fmla="*/ 7 h 6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640"/>
                <a:gd name="T59" fmla="*/ 195 w 195"/>
                <a:gd name="T60" fmla="*/ 640 h 6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640">
                  <a:moveTo>
                    <a:pt x="35" y="7"/>
                  </a:moveTo>
                  <a:lnTo>
                    <a:pt x="93" y="0"/>
                  </a:lnTo>
                  <a:lnTo>
                    <a:pt x="170" y="3"/>
                  </a:lnTo>
                  <a:lnTo>
                    <a:pt x="186" y="31"/>
                  </a:lnTo>
                  <a:lnTo>
                    <a:pt x="195" y="64"/>
                  </a:lnTo>
                  <a:lnTo>
                    <a:pt x="180" y="220"/>
                  </a:lnTo>
                  <a:lnTo>
                    <a:pt x="165" y="358"/>
                  </a:lnTo>
                  <a:lnTo>
                    <a:pt x="156" y="514"/>
                  </a:lnTo>
                  <a:lnTo>
                    <a:pt x="129" y="568"/>
                  </a:lnTo>
                  <a:lnTo>
                    <a:pt x="117" y="640"/>
                  </a:lnTo>
                  <a:lnTo>
                    <a:pt x="84" y="607"/>
                  </a:lnTo>
                  <a:lnTo>
                    <a:pt x="72" y="538"/>
                  </a:lnTo>
                  <a:lnTo>
                    <a:pt x="42" y="484"/>
                  </a:lnTo>
                  <a:lnTo>
                    <a:pt x="36" y="370"/>
                  </a:lnTo>
                  <a:lnTo>
                    <a:pt x="27" y="268"/>
                  </a:lnTo>
                  <a:lnTo>
                    <a:pt x="24" y="190"/>
                  </a:lnTo>
                  <a:lnTo>
                    <a:pt x="15" y="103"/>
                  </a:lnTo>
                  <a:lnTo>
                    <a:pt x="0" y="46"/>
                  </a:lnTo>
                  <a:lnTo>
                    <a:pt x="35" y="7"/>
                  </a:lnTo>
                  <a:close/>
                </a:path>
              </a:pathLst>
            </a:cu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9" name="Freeform 16"/>
          <p:cNvSpPr>
            <a:spLocks noChangeAspect="1"/>
          </p:cNvSpPr>
          <p:nvPr/>
        </p:nvSpPr>
        <p:spPr bwMode="auto">
          <a:xfrm>
            <a:off x="378884" y="3363913"/>
            <a:ext cx="3054349" cy="2794000"/>
          </a:xfrm>
          <a:custGeom>
            <a:avLst/>
            <a:gdLst>
              <a:gd name="T0" fmla="*/ 2147483647 w 1563"/>
              <a:gd name="T1" fmla="*/ 2147483647 h 1760"/>
              <a:gd name="T2" fmla="*/ 2147483647 w 1563"/>
              <a:gd name="T3" fmla="*/ 2147483647 h 1760"/>
              <a:gd name="T4" fmla="*/ 2147483647 w 1563"/>
              <a:gd name="T5" fmla="*/ 2147483647 h 1760"/>
              <a:gd name="T6" fmla="*/ 2147483647 w 1563"/>
              <a:gd name="T7" fmla="*/ 2147483647 h 1760"/>
              <a:gd name="T8" fmla="*/ 2147483647 w 1563"/>
              <a:gd name="T9" fmla="*/ 2147483647 h 1760"/>
              <a:gd name="T10" fmla="*/ 2147483647 w 1563"/>
              <a:gd name="T11" fmla="*/ 2147483647 h 1760"/>
              <a:gd name="T12" fmla="*/ 2147483647 w 1563"/>
              <a:gd name="T13" fmla="*/ 2147483647 h 1760"/>
              <a:gd name="T14" fmla="*/ 2147483647 w 1563"/>
              <a:gd name="T15" fmla="*/ 2147483647 h 1760"/>
              <a:gd name="T16" fmla="*/ 2147483647 w 1563"/>
              <a:gd name="T17" fmla="*/ 2147483647 h 1760"/>
              <a:gd name="T18" fmla="*/ 2147483647 w 1563"/>
              <a:gd name="T19" fmla="*/ 2147483647 h 1760"/>
              <a:gd name="T20" fmla="*/ 0 w 1563"/>
              <a:gd name="T21" fmla="*/ 2147483647 h 1760"/>
              <a:gd name="T22" fmla="*/ 2147483647 w 1563"/>
              <a:gd name="T23" fmla="*/ 2147483647 h 1760"/>
              <a:gd name="T24" fmla="*/ 2147483647 w 1563"/>
              <a:gd name="T25" fmla="*/ 2147483647 h 1760"/>
              <a:gd name="T26" fmla="*/ 2147483647 w 1563"/>
              <a:gd name="T27" fmla="*/ 2147483647 h 1760"/>
              <a:gd name="T28" fmla="*/ 2147483647 w 1563"/>
              <a:gd name="T29" fmla="*/ 2147483647 h 1760"/>
              <a:gd name="T30" fmla="*/ 2147483647 w 1563"/>
              <a:gd name="T31" fmla="*/ 2147483647 h 1760"/>
              <a:gd name="T32" fmla="*/ 2147483647 w 1563"/>
              <a:gd name="T33" fmla="*/ 2147483647 h 1760"/>
              <a:gd name="T34" fmla="*/ 2147483647 w 1563"/>
              <a:gd name="T35" fmla="*/ 2147483647 h 1760"/>
              <a:gd name="T36" fmla="*/ 2147483647 w 1563"/>
              <a:gd name="T37" fmla="*/ 2147483647 h 1760"/>
              <a:gd name="T38" fmla="*/ 2147483647 w 1563"/>
              <a:gd name="T39" fmla="*/ 2147483647 h 1760"/>
              <a:gd name="T40" fmla="*/ 2147483647 w 1563"/>
              <a:gd name="T41" fmla="*/ 2147483647 h 1760"/>
              <a:gd name="T42" fmla="*/ 2147483647 w 1563"/>
              <a:gd name="T43" fmla="*/ 2147483647 h 1760"/>
              <a:gd name="T44" fmla="*/ 2147483647 w 1563"/>
              <a:gd name="T45" fmla="*/ 2147483647 h 1760"/>
              <a:gd name="T46" fmla="*/ 2147483647 w 1563"/>
              <a:gd name="T47" fmla="*/ 2147483647 h 1760"/>
              <a:gd name="T48" fmla="*/ 2147483647 w 1563"/>
              <a:gd name="T49" fmla="*/ 2147483647 h 1760"/>
              <a:gd name="T50" fmla="*/ 2147483647 w 1563"/>
              <a:gd name="T51" fmla="*/ 2147483647 h 1760"/>
              <a:gd name="T52" fmla="*/ 2147483647 w 1563"/>
              <a:gd name="T53" fmla="*/ 2147483647 h 1760"/>
              <a:gd name="T54" fmla="*/ 2147483647 w 1563"/>
              <a:gd name="T55" fmla="*/ 2147483647 h 1760"/>
              <a:gd name="T56" fmla="*/ 2147483647 w 1563"/>
              <a:gd name="T57" fmla="*/ 2147483647 h 1760"/>
              <a:gd name="T58" fmla="*/ 2147483647 w 1563"/>
              <a:gd name="T59" fmla="*/ 2147483647 h 1760"/>
              <a:gd name="T60" fmla="*/ 2147483647 w 1563"/>
              <a:gd name="T61" fmla="*/ 2147483647 h 1760"/>
              <a:gd name="T62" fmla="*/ 2147483647 w 1563"/>
              <a:gd name="T63" fmla="*/ 2147483647 h 1760"/>
              <a:gd name="T64" fmla="*/ 2147483647 w 1563"/>
              <a:gd name="T65" fmla="*/ 2147483647 h 1760"/>
              <a:gd name="T66" fmla="*/ 2147483647 w 1563"/>
              <a:gd name="T67" fmla="*/ 2147483647 h 1760"/>
              <a:gd name="T68" fmla="*/ 2147483647 w 1563"/>
              <a:gd name="T69" fmla="*/ 2147483647 h 1760"/>
              <a:gd name="T70" fmla="*/ 2147483647 w 1563"/>
              <a:gd name="T71" fmla="*/ 2147483647 h 1760"/>
              <a:gd name="T72" fmla="*/ 2147483647 w 1563"/>
              <a:gd name="T73" fmla="*/ 2147483647 h 1760"/>
              <a:gd name="T74" fmla="*/ 2147483647 w 1563"/>
              <a:gd name="T75" fmla="*/ 2147483647 h 1760"/>
              <a:gd name="T76" fmla="*/ 2147483647 w 1563"/>
              <a:gd name="T77" fmla="*/ 2147483647 h 1760"/>
              <a:gd name="T78" fmla="*/ 2147483647 w 1563"/>
              <a:gd name="T79" fmla="*/ 2147483647 h 1760"/>
              <a:gd name="T80" fmla="*/ 2147483647 w 1563"/>
              <a:gd name="T81" fmla="*/ 2147483647 h 1760"/>
              <a:gd name="T82" fmla="*/ 2147483647 w 1563"/>
              <a:gd name="T83" fmla="*/ 2147483647 h 1760"/>
              <a:gd name="T84" fmla="*/ 2147483647 w 1563"/>
              <a:gd name="T85" fmla="*/ 2147483647 h 1760"/>
              <a:gd name="T86" fmla="*/ 2147483647 w 1563"/>
              <a:gd name="T87" fmla="*/ 2147483647 h 1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63"/>
              <a:gd name="T133" fmla="*/ 0 h 1760"/>
              <a:gd name="T134" fmla="*/ 1563 w 1563"/>
              <a:gd name="T135" fmla="*/ 1760 h 17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63" h="1760">
                <a:moveTo>
                  <a:pt x="762" y="5"/>
                </a:moveTo>
                <a:lnTo>
                  <a:pt x="751" y="88"/>
                </a:lnTo>
                <a:lnTo>
                  <a:pt x="672" y="124"/>
                </a:lnTo>
                <a:lnTo>
                  <a:pt x="594" y="165"/>
                </a:lnTo>
                <a:lnTo>
                  <a:pt x="490" y="189"/>
                </a:lnTo>
                <a:lnTo>
                  <a:pt x="423" y="222"/>
                </a:lnTo>
                <a:lnTo>
                  <a:pt x="385" y="261"/>
                </a:lnTo>
                <a:lnTo>
                  <a:pt x="349" y="321"/>
                </a:lnTo>
                <a:lnTo>
                  <a:pt x="317" y="414"/>
                </a:lnTo>
                <a:lnTo>
                  <a:pt x="322" y="506"/>
                </a:lnTo>
                <a:lnTo>
                  <a:pt x="331" y="544"/>
                </a:lnTo>
                <a:lnTo>
                  <a:pt x="327" y="587"/>
                </a:lnTo>
                <a:lnTo>
                  <a:pt x="307" y="664"/>
                </a:lnTo>
                <a:lnTo>
                  <a:pt x="297" y="741"/>
                </a:lnTo>
                <a:lnTo>
                  <a:pt x="292" y="816"/>
                </a:lnTo>
                <a:lnTo>
                  <a:pt x="267" y="904"/>
                </a:lnTo>
                <a:lnTo>
                  <a:pt x="226" y="962"/>
                </a:lnTo>
                <a:lnTo>
                  <a:pt x="159" y="1209"/>
                </a:lnTo>
                <a:lnTo>
                  <a:pt x="159" y="1382"/>
                </a:lnTo>
                <a:cubicBezTo>
                  <a:pt x="154" y="1418"/>
                  <a:pt x="146" y="1412"/>
                  <a:pt x="130" y="1424"/>
                </a:cubicBezTo>
                <a:cubicBezTo>
                  <a:pt x="115" y="1435"/>
                  <a:pt x="92" y="1428"/>
                  <a:pt x="69" y="1451"/>
                </a:cubicBezTo>
                <a:cubicBezTo>
                  <a:pt x="46" y="1474"/>
                  <a:pt x="10" y="1548"/>
                  <a:pt x="0" y="1569"/>
                </a:cubicBezTo>
                <a:lnTo>
                  <a:pt x="13" y="1577"/>
                </a:lnTo>
                <a:lnTo>
                  <a:pt x="34" y="1566"/>
                </a:lnTo>
                <a:lnTo>
                  <a:pt x="101" y="1516"/>
                </a:lnTo>
                <a:lnTo>
                  <a:pt x="68" y="1541"/>
                </a:lnTo>
                <a:lnTo>
                  <a:pt x="66" y="1585"/>
                </a:lnTo>
                <a:lnTo>
                  <a:pt x="14" y="1688"/>
                </a:lnTo>
                <a:lnTo>
                  <a:pt x="15" y="1700"/>
                </a:lnTo>
                <a:lnTo>
                  <a:pt x="20" y="1707"/>
                </a:lnTo>
                <a:lnTo>
                  <a:pt x="34" y="1706"/>
                </a:lnTo>
                <a:lnTo>
                  <a:pt x="94" y="1612"/>
                </a:lnTo>
                <a:lnTo>
                  <a:pt x="102" y="1615"/>
                </a:lnTo>
                <a:lnTo>
                  <a:pt x="65" y="1743"/>
                </a:lnTo>
                <a:lnTo>
                  <a:pt x="74" y="1754"/>
                </a:lnTo>
                <a:lnTo>
                  <a:pt x="84" y="1753"/>
                </a:lnTo>
                <a:lnTo>
                  <a:pt x="148" y="1632"/>
                </a:lnTo>
                <a:lnTo>
                  <a:pt x="156" y="1633"/>
                </a:lnTo>
                <a:lnTo>
                  <a:pt x="126" y="1752"/>
                </a:lnTo>
                <a:lnTo>
                  <a:pt x="138" y="1760"/>
                </a:lnTo>
                <a:lnTo>
                  <a:pt x="150" y="1756"/>
                </a:lnTo>
                <a:lnTo>
                  <a:pt x="198" y="1623"/>
                </a:lnTo>
                <a:lnTo>
                  <a:pt x="206" y="1622"/>
                </a:lnTo>
                <a:lnTo>
                  <a:pt x="199" y="1728"/>
                </a:lnTo>
                <a:lnTo>
                  <a:pt x="217" y="1733"/>
                </a:lnTo>
                <a:lnTo>
                  <a:pt x="226" y="1727"/>
                </a:lnTo>
                <a:lnTo>
                  <a:pt x="287" y="1416"/>
                </a:lnTo>
                <a:lnTo>
                  <a:pt x="333" y="1312"/>
                </a:lnTo>
                <a:lnTo>
                  <a:pt x="373" y="1197"/>
                </a:lnTo>
                <a:lnTo>
                  <a:pt x="377" y="1192"/>
                </a:lnTo>
                <a:lnTo>
                  <a:pt x="418" y="1086"/>
                </a:lnTo>
                <a:lnTo>
                  <a:pt x="428" y="990"/>
                </a:lnTo>
                <a:lnTo>
                  <a:pt x="458" y="875"/>
                </a:lnTo>
                <a:lnTo>
                  <a:pt x="493" y="773"/>
                </a:lnTo>
                <a:lnTo>
                  <a:pt x="509" y="703"/>
                </a:lnTo>
                <a:lnTo>
                  <a:pt x="493" y="576"/>
                </a:lnTo>
                <a:lnTo>
                  <a:pt x="513" y="754"/>
                </a:lnTo>
                <a:lnTo>
                  <a:pt x="524" y="784"/>
                </a:lnTo>
                <a:lnTo>
                  <a:pt x="577" y="937"/>
                </a:lnTo>
                <a:lnTo>
                  <a:pt x="591" y="1013"/>
                </a:lnTo>
                <a:lnTo>
                  <a:pt x="572" y="1090"/>
                </a:lnTo>
                <a:lnTo>
                  <a:pt x="572" y="1162"/>
                </a:lnTo>
                <a:lnTo>
                  <a:pt x="1212" y="1162"/>
                </a:lnTo>
                <a:lnTo>
                  <a:pt x="1205" y="1100"/>
                </a:lnTo>
                <a:lnTo>
                  <a:pt x="1188" y="1025"/>
                </a:lnTo>
                <a:lnTo>
                  <a:pt x="1191" y="970"/>
                </a:lnTo>
                <a:lnTo>
                  <a:pt x="1216" y="836"/>
                </a:lnTo>
                <a:lnTo>
                  <a:pt x="1238" y="692"/>
                </a:lnTo>
                <a:lnTo>
                  <a:pt x="1248" y="567"/>
                </a:lnTo>
                <a:lnTo>
                  <a:pt x="1244" y="779"/>
                </a:lnTo>
                <a:lnTo>
                  <a:pt x="1274" y="914"/>
                </a:lnTo>
                <a:cubicBezTo>
                  <a:pt x="1279" y="958"/>
                  <a:pt x="1266" y="1006"/>
                  <a:pt x="1274" y="1048"/>
                </a:cubicBezTo>
                <a:cubicBezTo>
                  <a:pt x="1285" y="1105"/>
                  <a:pt x="1306" y="1135"/>
                  <a:pt x="1323" y="1165"/>
                </a:cubicBezTo>
                <a:cubicBezTo>
                  <a:pt x="1401" y="1166"/>
                  <a:pt x="1495" y="1165"/>
                  <a:pt x="1563" y="1162"/>
                </a:cubicBezTo>
                <a:cubicBezTo>
                  <a:pt x="1544" y="1078"/>
                  <a:pt x="1532" y="1028"/>
                  <a:pt x="1519" y="986"/>
                </a:cubicBezTo>
                <a:cubicBezTo>
                  <a:pt x="1506" y="944"/>
                  <a:pt x="1491" y="938"/>
                  <a:pt x="1484" y="912"/>
                </a:cubicBezTo>
                <a:cubicBezTo>
                  <a:pt x="1476" y="886"/>
                  <a:pt x="1483" y="875"/>
                  <a:pt x="1475" y="827"/>
                </a:cubicBezTo>
                <a:lnTo>
                  <a:pt x="1466" y="631"/>
                </a:lnTo>
                <a:lnTo>
                  <a:pt x="1440" y="472"/>
                </a:lnTo>
                <a:lnTo>
                  <a:pt x="1443" y="388"/>
                </a:lnTo>
                <a:lnTo>
                  <a:pt x="1415" y="327"/>
                </a:lnTo>
                <a:lnTo>
                  <a:pt x="1397" y="280"/>
                </a:lnTo>
                <a:lnTo>
                  <a:pt x="1354" y="232"/>
                </a:lnTo>
                <a:lnTo>
                  <a:pt x="1267" y="193"/>
                </a:lnTo>
                <a:lnTo>
                  <a:pt x="1143" y="136"/>
                </a:lnTo>
                <a:lnTo>
                  <a:pt x="1021" y="101"/>
                </a:lnTo>
                <a:lnTo>
                  <a:pt x="1002" y="0"/>
                </a:lnTo>
                <a:lnTo>
                  <a:pt x="762" y="5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0" name="Group 17"/>
          <p:cNvGrpSpPr>
            <a:grpSpLocks/>
          </p:cNvGrpSpPr>
          <p:nvPr/>
        </p:nvGrpSpPr>
        <p:grpSpPr bwMode="auto">
          <a:xfrm>
            <a:off x="1684868" y="2663825"/>
            <a:ext cx="842433" cy="827088"/>
            <a:chOff x="1517" y="1985"/>
            <a:chExt cx="430" cy="521"/>
          </a:xfrm>
        </p:grpSpPr>
        <p:sp>
          <p:nvSpPr>
            <p:cNvPr id="14394" name="Freeform 18"/>
            <p:cNvSpPr>
              <a:spLocks noChangeAspect="1"/>
            </p:cNvSpPr>
            <p:nvPr/>
          </p:nvSpPr>
          <p:spPr bwMode="auto">
            <a:xfrm>
              <a:off x="1517" y="1985"/>
              <a:ext cx="430" cy="521"/>
            </a:xfrm>
            <a:custGeom>
              <a:avLst/>
              <a:gdLst>
                <a:gd name="T0" fmla="*/ 11 w 537"/>
                <a:gd name="T1" fmla="*/ 1 h 652"/>
                <a:gd name="T2" fmla="*/ 10 w 537"/>
                <a:gd name="T3" fmla="*/ 2 h 652"/>
                <a:gd name="T4" fmla="*/ 8 w 537"/>
                <a:gd name="T5" fmla="*/ 2 h 652"/>
                <a:gd name="T6" fmla="*/ 5 w 537"/>
                <a:gd name="T7" fmla="*/ 2 h 652"/>
                <a:gd name="T8" fmla="*/ 3 w 537"/>
                <a:gd name="T9" fmla="*/ 4 h 652"/>
                <a:gd name="T10" fmla="*/ 2 w 537"/>
                <a:gd name="T11" fmla="*/ 7 h 652"/>
                <a:gd name="T12" fmla="*/ 2 w 537"/>
                <a:gd name="T13" fmla="*/ 10 h 652"/>
                <a:gd name="T14" fmla="*/ 2 w 537"/>
                <a:gd name="T15" fmla="*/ 12 h 652"/>
                <a:gd name="T16" fmla="*/ 2 w 537"/>
                <a:gd name="T17" fmla="*/ 12 h 652"/>
                <a:gd name="T18" fmla="*/ 2 w 537"/>
                <a:gd name="T19" fmla="*/ 14 h 652"/>
                <a:gd name="T20" fmla="*/ 2 w 537"/>
                <a:gd name="T21" fmla="*/ 14 h 652"/>
                <a:gd name="T22" fmla="*/ 2 w 537"/>
                <a:gd name="T23" fmla="*/ 17 h 652"/>
                <a:gd name="T24" fmla="*/ 2 w 537"/>
                <a:gd name="T25" fmla="*/ 19 h 652"/>
                <a:gd name="T26" fmla="*/ 3 w 537"/>
                <a:gd name="T27" fmla="*/ 19 h 652"/>
                <a:gd name="T28" fmla="*/ 5 w 537"/>
                <a:gd name="T29" fmla="*/ 24 h 652"/>
                <a:gd name="T30" fmla="*/ 8 w 537"/>
                <a:gd name="T31" fmla="*/ 27 h 652"/>
                <a:gd name="T32" fmla="*/ 11 w 537"/>
                <a:gd name="T33" fmla="*/ 28 h 652"/>
                <a:gd name="T34" fmla="*/ 15 w 537"/>
                <a:gd name="T35" fmla="*/ 27 h 652"/>
                <a:gd name="T36" fmla="*/ 19 w 537"/>
                <a:gd name="T37" fmla="*/ 24 h 652"/>
                <a:gd name="T38" fmla="*/ 21 w 537"/>
                <a:gd name="T39" fmla="*/ 22 h 652"/>
                <a:gd name="T40" fmla="*/ 21 w 537"/>
                <a:gd name="T41" fmla="*/ 19 h 652"/>
                <a:gd name="T42" fmla="*/ 22 w 537"/>
                <a:gd name="T43" fmla="*/ 19 h 652"/>
                <a:gd name="T44" fmla="*/ 22 w 537"/>
                <a:gd name="T45" fmla="*/ 15 h 652"/>
                <a:gd name="T46" fmla="*/ 24 w 537"/>
                <a:gd name="T47" fmla="*/ 14 h 652"/>
                <a:gd name="T48" fmla="*/ 24 w 537"/>
                <a:gd name="T49" fmla="*/ 12 h 652"/>
                <a:gd name="T50" fmla="*/ 22 w 537"/>
                <a:gd name="T51" fmla="*/ 12 h 652"/>
                <a:gd name="T52" fmla="*/ 22 w 537"/>
                <a:gd name="T53" fmla="*/ 7 h 652"/>
                <a:gd name="T54" fmla="*/ 21 w 537"/>
                <a:gd name="T55" fmla="*/ 4 h 652"/>
                <a:gd name="T56" fmla="*/ 18 w 537"/>
                <a:gd name="T57" fmla="*/ 2 h 652"/>
                <a:gd name="T58" fmla="*/ 15 w 537"/>
                <a:gd name="T59" fmla="*/ 2 h 652"/>
                <a:gd name="T60" fmla="*/ 14 w 537"/>
                <a:gd name="T61" fmla="*/ 2 h 652"/>
                <a:gd name="T62" fmla="*/ 11 w 537"/>
                <a:gd name="T63" fmla="*/ 1 h 6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7"/>
                <a:gd name="T97" fmla="*/ 0 h 652"/>
                <a:gd name="T98" fmla="*/ 537 w 537"/>
                <a:gd name="T99" fmla="*/ 652 h 6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7" h="652">
                  <a:moveTo>
                    <a:pt x="256" y="1"/>
                  </a:moveTo>
                  <a:cubicBezTo>
                    <a:pt x="244" y="2"/>
                    <a:pt x="234" y="3"/>
                    <a:pt x="220" y="7"/>
                  </a:cubicBezTo>
                  <a:cubicBezTo>
                    <a:pt x="206" y="11"/>
                    <a:pt x="190" y="17"/>
                    <a:pt x="172" y="24"/>
                  </a:cubicBezTo>
                  <a:cubicBezTo>
                    <a:pt x="154" y="31"/>
                    <a:pt x="129" y="41"/>
                    <a:pt x="110" y="51"/>
                  </a:cubicBezTo>
                  <a:cubicBezTo>
                    <a:pt x="92" y="63"/>
                    <a:pt x="77" y="76"/>
                    <a:pt x="64" y="94"/>
                  </a:cubicBezTo>
                  <a:cubicBezTo>
                    <a:pt x="53" y="111"/>
                    <a:pt x="44" y="140"/>
                    <a:pt x="40" y="162"/>
                  </a:cubicBezTo>
                  <a:cubicBezTo>
                    <a:pt x="36" y="184"/>
                    <a:pt x="36" y="202"/>
                    <a:pt x="34" y="223"/>
                  </a:cubicBezTo>
                  <a:cubicBezTo>
                    <a:pt x="33" y="243"/>
                    <a:pt x="36" y="272"/>
                    <a:pt x="30" y="283"/>
                  </a:cubicBezTo>
                  <a:cubicBezTo>
                    <a:pt x="26" y="294"/>
                    <a:pt x="6" y="283"/>
                    <a:pt x="3" y="289"/>
                  </a:cubicBezTo>
                  <a:cubicBezTo>
                    <a:pt x="0" y="294"/>
                    <a:pt x="4" y="310"/>
                    <a:pt x="9" y="319"/>
                  </a:cubicBezTo>
                  <a:cubicBezTo>
                    <a:pt x="14" y="327"/>
                    <a:pt x="23" y="330"/>
                    <a:pt x="27" y="341"/>
                  </a:cubicBezTo>
                  <a:cubicBezTo>
                    <a:pt x="33" y="352"/>
                    <a:pt x="34" y="370"/>
                    <a:pt x="37" y="385"/>
                  </a:cubicBezTo>
                  <a:cubicBezTo>
                    <a:pt x="40" y="401"/>
                    <a:pt x="44" y="425"/>
                    <a:pt x="49" y="434"/>
                  </a:cubicBezTo>
                  <a:cubicBezTo>
                    <a:pt x="54" y="444"/>
                    <a:pt x="60" y="424"/>
                    <a:pt x="67" y="443"/>
                  </a:cubicBezTo>
                  <a:cubicBezTo>
                    <a:pt x="75" y="462"/>
                    <a:pt x="79" y="518"/>
                    <a:pt x="97" y="547"/>
                  </a:cubicBezTo>
                  <a:cubicBezTo>
                    <a:pt x="115" y="575"/>
                    <a:pt x="147" y="596"/>
                    <a:pt x="172" y="613"/>
                  </a:cubicBezTo>
                  <a:cubicBezTo>
                    <a:pt x="198" y="630"/>
                    <a:pt x="219" y="643"/>
                    <a:pt x="246" y="647"/>
                  </a:cubicBezTo>
                  <a:cubicBezTo>
                    <a:pt x="274" y="651"/>
                    <a:pt x="306" y="652"/>
                    <a:pt x="338" y="635"/>
                  </a:cubicBezTo>
                  <a:cubicBezTo>
                    <a:pt x="371" y="619"/>
                    <a:pt x="417" y="571"/>
                    <a:pt x="437" y="548"/>
                  </a:cubicBezTo>
                  <a:cubicBezTo>
                    <a:pt x="457" y="525"/>
                    <a:pt x="455" y="513"/>
                    <a:pt x="460" y="494"/>
                  </a:cubicBezTo>
                  <a:cubicBezTo>
                    <a:pt x="466" y="475"/>
                    <a:pt x="461" y="443"/>
                    <a:pt x="468" y="432"/>
                  </a:cubicBezTo>
                  <a:cubicBezTo>
                    <a:pt x="474" y="422"/>
                    <a:pt x="493" y="443"/>
                    <a:pt x="498" y="432"/>
                  </a:cubicBezTo>
                  <a:cubicBezTo>
                    <a:pt x="504" y="421"/>
                    <a:pt x="495" y="383"/>
                    <a:pt x="501" y="363"/>
                  </a:cubicBezTo>
                  <a:cubicBezTo>
                    <a:pt x="508" y="344"/>
                    <a:pt x="528" y="328"/>
                    <a:pt x="533" y="313"/>
                  </a:cubicBezTo>
                  <a:cubicBezTo>
                    <a:pt x="537" y="299"/>
                    <a:pt x="534" y="281"/>
                    <a:pt x="530" y="274"/>
                  </a:cubicBezTo>
                  <a:cubicBezTo>
                    <a:pt x="524" y="269"/>
                    <a:pt x="511" y="301"/>
                    <a:pt x="508" y="283"/>
                  </a:cubicBezTo>
                  <a:cubicBezTo>
                    <a:pt x="504" y="265"/>
                    <a:pt x="516" y="199"/>
                    <a:pt x="508" y="165"/>
                  </a:cubicBezTo>
                  <a:cubicBezTo>
                    <a:pt x="500" y="130"/>
                    <a:pt x="481" y="99"/>
                    <a:pt x="464" y="77"/>
                  </a:cubicBezTo>
                  <a:cubicBezTo>
                    <a:pt x="448" y="55"/>
                    <a:pt x="428" y="40"/>
                    <a:pt x="409" y="29"/>
                  </a:cubicBezTo>
                  <a:cubicBezTo>
                    <a:pt x="390" y="18"/>
                    <a:pt x="367" y="13"/>
                    <a:pt x="348" y="9"/>
                  </a:cubicBezTo>
                  <a:cubicBezTo>
                    <a:pt x="329" y="5"/>
                    <a:pt x="310" y="3"/>
                    <a:pt x="295" y="2"/>
                  </a:cubicBezTo>
                  <a:cubicBezTo>
                    <a:pt x="280" y="1"/>
                    <a:pt x="268" y="0"/>
                    <a:pt x="256" y="1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5" name="Freeform 19"/>
            <p:cNvSpPr>
              <a:spLocks noChangeAspect="1"/>
            </p:cNvSpPr>
            <p:nvPr/>
          </p:nvSpPr>
          <p:spPr bwMode="auto">
            <a:xfrm>
              <a:off x="1601" y="2182"/>
              <a:ext cx="114" cy="64"/>
            </a:xfrm>
            <a:custGeom>
              <a:avLst/>
              <a:gdLst>
                <a:gd name="T0" fmla="*/ 0 w 92"/>
                <a:gd name="T1" fmla="*/ 70 h 58"/>
                <a:gd name="T2" fmla="*/ 436 w 92"/>
                <a:gd name="T3" fmla="*/ 4 h 58"/>
                <a:gd name="T4" fmla="*/ 1092 w 92"/>
                <a:gd name="T5" fmla="*/ 0 h 58"/>
                <a:gd name="T6" fmla="*/ 1496 w 92"/>
                <a:gd name="T7" fmla="*/ 4 h 58"/>
                <a:gd name="T8" fmla="*/ 1689 w 92"/>
                <a:gd name="T9" fmla="*/ 70 h 58"/>
                <a:gd name="T10" fmla="*/ 1767 w 92"/>
                <a:gd name="T11" fmla="*/ 168 h 58"/>
                <a:gd name="T12" fmla="*/ 1854 w 92"/>
                <a:gd name="T13" fmla="*/ 23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58"/>
                <a:gd name="T23" fmla="*/ 92 w 9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58">
                  <a:moveTo>
                    <a:pt x="0" y="18"/>
                  </a:moveTo>
                  <a:lnTo>
                    <a:pt x="22" y="4"/>
                  </a:lnTo>
                  <a:lnTo>
                    <a:pt x="54" y="0"/>
                  </a:lnTo>
                  <a:lnTo>
                    <a:pt x="74" y="4"/>
                  </a:lnTo>
                  <a:lnTo>
                    <a:pt x="84" y="18"/>
                  </a:lnTo>
                  <a:lnTo>
                    <a:pt x="88" y="42"/>
                  </a:lnTo>
                  <a:lnTo>
                    <a:pt x="92" y="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Freeform 20"/>
            <p:cNvSpPr>
              <a:spLocks noChangeAspect="1"/>
            </p:cNvSpPr>
            <p:nvPr/>
          </p:nvSpPr>
          <p:spPr bwMode="auto">
            <a:xfrm>
              <a:off x="1749" y="2186"/>
              <a:ext cx="113" cy="60"/>
            </a:xfrm>
            <a:custGeom>
              <a:avLst/>
              <a:gdLst>
                <a:gd name="T0" fmla="*/ 1641 w 92"/>
                <a:gd name="T1" fmla="*/ 100 h 53"/>
                <a:gd name="T2" fmla="*/ 1440 w 92"/>
                <a:gd name="T3" fmla="*/ 48 h 53"/>
                <a:gd name="T4" fmla="*/ 1258 w 92"/>
                <a:gd name="T5" fmla="*/ 3 h 53"/>
                <a:gd name="T6" fmla="*/ 537 w 92"/>
                <a:gd name="T7" fmla="*/ 0 h 53"/>
                <a:gd name="T8" fmla="*/ 210 w 92"/>
                <a:gd name="T9" fmla="*/ 42 h 53"/>
                <a:gd name="T10" fmla="*/ 139 w 92"/>
                <a:gd name="T11" fmla="*/ 165 h 53"/>
                <a:gd name="T12" fmla="*/ 139 w 92"/>
                <a:gd name="T13" fmla="*/ 256 h 53"/>
                <a:gd name="T14" fmla="*/ 0 w 92"/>
                <a:gd name="T15" fmla="*/ 30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53"/>
                <a:gd name="T26" fmla="*/ 92 w 92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53">
                  <a:moveTo>
                    <a:pt x="92" y="18"/>
                  </a:moveTo>
                  <a:lnTo>
                    <a:pt x="81" y="9"/>
                  </a:lnTo>
                  <a:lnTo>
                    <a:pt x="71" y="3"/>
                  </a:lnTo>
                  <a:lnTo>
                    <a:pt x="30" y="0"/>
                  </a:lnTo>
                  <a:lnTo>
                    <a:pt x="12" y="8"/>
                  </a:lnTo>
                  <a:lnTo>
                    <a:pt x="8" y="30"/>
                  </a:lnTo>
                  <a:lnTo>
                    <a:pt x="8" y="44"/>
                  </a:lnTo>
                  <a:lnTo>
                    <a:pt x="0" y="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Freeform 21"/>
            <p:cNvSpPr>
              <a:spLocks noChangeAspect="1"/>
            </p:cNvSpPr>
            <p:nvPr/>
          </p:nvSpPr>
          <p:spPr bwMode="auto">
            <a:xfrm>
              <a:off x="1604" y="2207"/>
              <a:ext cx="86" cy="26"/>
            </a:xfrm>
            <a:custGeom>
              <a:avLst/>
              <a:gdLst>
                <a:gd name="T0" fmla="*/ 0 w 70"/>
                <a:gd name="T1" fmla="*/ 46 h 24"/>
                <a:gd name="T2" fmla="*/ 317 w 70"/>
                <a:gd name="T3" fmla="*/ 5 h 24"/>
                <a:gd name="T4" fmla="*/ 757 w 70"/>
                <a:gd name="T5" fmla="*/ 0 h 24"/>
                <a:gd name="T6" fmla="*/ 1028 w 70"/>
                <a:gd name="T7" fmla="*/ 5 h 24"/>
                <a:gd name="T8" fmla="*/ 1254 w 70"/>
                <a:gd name="T9" fmla="*/ 46 h 24"/>
                <a:gd name="T10" fmla="*/ 1143 w 70"/>
                <a:gd name="T11" fmla="*/ 74 h 24"/>
                <a:gd name="T12" fmla="*/ 660 w 70"/>
                <a:gd name="T13" fmla="*/ 74 h 24"/>
                <a:gd name="T14" fmla="*/ 258 w 70"/>
                <a:gd name="T15" fmla="*/ 70 h 24"/>
                <a:gd name="T16" fmla="*/ 0 w 70"/>
                <a:gd name="T17" fmla="*/ 4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24"/>
                <a:gd name="T29" fmla="*/ 70 w 7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24">
                  <a:moveTo>
                    <a:pt x="0" y="15"/>
                  </a:moveTo>
                  <a:lnTo>
                    <a:pt x="18" y="5"/>
                  </a:lnTo>
                  <a:lnTo>
                    <a:pt x="42" y="0"/>
                  </a:lnTo>
                  <a:lnTo>
                    <a:pt x="58" y="5"/>
                  </a:lnTo>
                  <a:lnTo>
                    <a:pt x="70" y="15"/>
                  </a:lnTo>
                  <a:lnTo>
                    <a:pt x="64" y="24"/>
                  </a:lnTo>
                  <a:lnTo>
                    <a:pt x="37" y="24"/>
                  </a:lnTo>
                  <a:lnTo>
                    <a:pt x="15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Freeform 22"/>
            <p:cNvSpPr>
              <a:spLocks noChangeAspect="1"/>
            </p:cNvSpPr>
            <p:nvPr/>
          </p:nvSpPr>
          <p:spPr bwMode="auto">
            <a:xfrm>
              <a:off x="1775" y="2210"/>
              <a:ext cx="80" cy="25"/>
            </a:xfrm>
            <a:custGeom>
              <a:avLst/>
              <a:gdLst>
                <a:gd name="T0" fmla="*/ 0 w 65"/>
                <a:gd name="T1" fmla="*/ 26 h 24"/>
                <a:gd name="T2" fmla="*/ 372 w 65"/>
                <a:gd name="T3" fmla="*/ 1 h 24"/>
                <a:gd name="T4" fmla="*/ 754 w 65"/>
                <a:gd name="T5" fmla="*/ 0 h 24"/>
                <a:gd name="T6" fmla="*/ 1036 w 65"/>
                <a:gd name="T7" fmla="*/ 6 h 24"/>
                <a:gd name="T8" fmla="*/ 1186 w 65"/>
                <a:gd name="T9" fmla="*/ 29 h 24"/>
                <a:gd name="T10" fmla="*/ 1033 w 65"/>
                <a:gd name="T11" fmla="*/ 35 h 24"/>
                <a:gd name="T12" fmla="*/ 372 w 65"/>
                <a:gd name="T13" fmla="*/ 40 h 24"/>
                <a:gd name="T14" fmla="*/ 0 w 65"/>
                <a:gd name="T15" fmla="*/ 2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0" y="12"/>
                  </a:moveTo>
                  <a:lnTo>
                    <a:pt x="20" y="1"/>
                  </a:lnTo>
                  <a:lnTo>
                    <a:pt x="41" y="0"/>
                  </a:lnTo>
                  <a:lnTo>
                    <a:pt x="57" y="6"/>
                  </a:lnTo>
                  <a:lnTo>
                    <a:pt x="65" y="15"/>
                  </a:lnTo>
                  <a:lnTo>
                    <a:pt x="56" y="21"/>
                  </a:lnTo>
                  <a:lnTo>
                    <a:pt x="2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Freeform 23"/>
            <p:cNvSpPr>
              <a:spLocks noChangeAspect="1"/>
            </p:cNvSpPr>
            <p:nvPr/>
          </p:nvSpPr>
          <p:spPr bwMode="auto">
            <a:xfrm>
              <a:off x="1680" y="2328"/>
              <a:ext cx="86" cy="26"/>
            </a:xfrm>
            <a:custGeom>
              <a:avLst/>
              <a:gdLst>
                <a:gd name="T0" fmla="*/ 284 w 69"/>
                <a:gd name="T1" fmla="*/ 0 h 23"/>
                <a:gd name="T2" fmla="*/ 265 w 69"/>
                <a:gd name="T3" fmla="*/ 109 h 23"/>
                <a:gd name="T4" fmla="*/ 976 w 69"/>
                <a:gd name="T5" fmla="*/ 123 h 23"/>
                <a:gd name="T6" fmla="*/ 1437 w 69"/>
                <a:gd name="T7" fmla="*/ 98 h 23"/>
                <a:gd name="T8" fmla="*/ 1502 w 69"/>
                <a:gd name="T9" fmla="*/ 2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13" y="0"/>
                  </a:moveTo>
                  <a:cubicBezTo>
                    <a:pt x="11" y="11"/>
                    <a:pt x="0" y="4"/>
                    <a:pt x="12" y="19"/>
                  </a:cubicBezTo>
                  <a:cubicBezTo>
                    <a:pt x="24" y="18"/>
                    <a:pt x="33" y="19"/>
                    <a:pt x="45" y="21"/>
                  </a:cubicBezTo>
                  <a:cubicBezTo>
                    <a:pt x="52" y="19"/>
                    <a:pt x="61" y="23"/>
                    <a:pt x="66" y="18"/>
                  </a:cubicBezTo>
                  <a:cubicBezTo>
                    <a:pt x="69" y="15"/>
                    <a:pt x="66" y="7"/>
                    <a:pt x="69" y="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Freeform 24"/>
            <p:cNvSpPr>
              <a:spLocks noChangeAspect="1"/>
            </p:cNvSpPr>
            <p:nvPr/>
          </p:nvSpPr>
          <p:spPr bwMode="auto">
            <a:xfrm>
              <a:off x="1692" y="2418"/>
              <a:ext cx="85" cy="6"/>
            </a:xfrm>
            <a:custGeom>
              <a:avLst/>
              <a:gdLst>
                <a:gd name="T0" fmla="*/ 0 w 69"/>
                <a:gd name="T1" fmla="*/ 4 h 6"/>
                <a:gd name="T2" fmla="*/ 572 w 69"/>
                <a:gd name="T3" fmla="*/ 6 h 6"/>
                <a:gd name="T4" fmla="*/ 962 w 69"/>
                <a:gd name="T5" fmla="*/ 6 h 6"/>
                <a:gd name="T6" fmla="*/ 1281 w 69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"/>
                <a:gd name="T14" fmla="*/ 69 w 69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">
                  <a:moveTo>
                    <a:pt x="0" y="4"/>
                  </a:moveTo>
                  <a:lnTo>
                    <a:pt x="31" y="6"/>
                  </a:lnTo>
                  <a:lnTo>
                    <a:pt x="52" y="6"/>
                  </a:lnTo>
                  <a:lnTo>
                    <a:pt x="6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Freeform 25"/>
            <p:cNvSpPr>
              <a:spLocks noChangeAspect="1"/>
            </p:cNvSpPr>
            <p:nvPr/>
          </p:nvSpPr>
          <p:spPr bwMode="auto">
            <a:xfrm>
              <a:off x="1662" y="2394"/>
              <a:ext cx="121" cy="13"/>
            </a:xfrm>
            <a:custGeom>
              <a:avLst/>
              <a:gdLst>
                <a:gd name="T0" fmla="*/ 0 w 97"/>
                <a:gd name="T1" fmla="*/ 36 h 12"/>
                <a:gd name="T2" fmla="*/ 559 w 97"/>
                <a:gd name="T3" fmla="*/ 3 h 12"/>
                <a:gd name="T4" fmla="*/ 1065 w 97"/>
                <a:gd name="T5" fmla="*/ 1 h 12"/>
                <a:gd name="T6" fmla="*/ 1352 w 97"/>
                <a:gd name="T7" fmla="*/ 0 h 12"/>
                <a:gd name="T8" fmla="*/ 2141 w 97"/>
                <a:gd name="T9" fmla="*/ 2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2"/>
                <a:gd name="T17" fmla="*/ 97 w 9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2">
                  <a:moveTo>
                    <a:pt x="0" y="12"/>
                  </a:moveTo>
                  <a:lnTo>
                    <a:pt x="25" y="3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9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1" name="Freeform 26"/>
          <p:cNvSpPr>
            <a:spLocks noChangeAspect="1"/>
          </p:cNvSpPr>
          <p:nvPr/>
        </p:nvSpPr>
        <p:spPr bwMode="auto">
          <a:xfrm>
            <a:off x="831851" y="3790950"/>
            <a:ext cx="1225549" cy="2192338"/>
          </a:xfrm>
          <a:custGeom>
            <a:avLst/>
            <a:gdLst>
              <a:gd name="T0" fmla="*/ 2147483647 w 627"/>
              <a:gd name="T1" fmla="*/ 2147483647 h 1381"/>
              <a:gd name="T2" fmla="*/ 2147483647 w 627"/>
              <a:gd name="T3" fmla="*/ 2147483647 h 1381"/>
              <a:gd name="T4" fmla="*/ 2147483647 w 627"/>
              <a:gd name="T5" fmla="*/ 2147483647 h 1381"/>
              <a:gd name="T6" fmla="*/ 2147483647 w 627"/>
              <a:gd name="T7" fmla="*/ 2147483647 h 1381"/>
              <a:gd name="T8" fmla="*/ 2147483647 w 627"/>
              <a:gd name="T9" fmla="*/ 2147483647 h 1381"/>
              <a:gd name="T10" fmla="*/ 2147483647 w 627"/>
              <a:gd name="T11" fmla="*/ 2147483647 h 1381"/>
              <a:gd name="T12" fmla="*/ 2147483647 w 627"/>
              <a:gd name="T13" fmla="*/ 2147483647 h 1381"/>
              <a:gd name="T14" fmla="*/ 2147483647 w 627"/>
              <a:gd name="T15" fmla="*/ 2147483647 h 1381"/>
              <a:gd name="T16" fmla="*/ 2147483647 w 627"/>
              <a:gd name="T17" fmla="*/ 2147483647 h 1381"/>
              <a:gd name="T18" fmla="*/ 2147483647 w 627"/>
              <a:gd name="T19" fmla="*/ 2147483647 h 1381"/>
              <a:gd name="T20" fmla="*/ 2147483647 w 627"/>
              <a:gd name="T21" fmla="*/ 2147483647 h 1381"/>
              <a:gd name="T22" fmla="*/ 0 w 627"/>
              <a:gd name="T23" fmla="*/ 2147483647 h 1381"/>
              <a:gd name="T24" fmla="*/ 2147483647 w 627"/>
              <a:gd name="T25" fmla="*/ 2147483647 h 1381"/>
              <a:gd name="T26" fmla="*/ 2147483647 w 627"/>
              <a:gd name="T27" fmla="*/ 2147483647 h 1381"/>
              <a:gd name="T28" fmla="*/ 2147483647 w 627"/>
              <a:gd name="T29" fmla="*/ 2147483647 h 1381"/>
              <a:gd name="T30" fmla="*/ 2147483647 w 627"/>
              <a:gd name="T31" fmla="*/ 2147483647 h 1381"/>
              <a:gd name="T32" fmla="*/ 2147483647 w 627"/>
              <a:gd name="T33" fmla="*/ 2147483647 h 1381"/>
              <a:gd name="T34" fmla="*/ 2147483647 w 627"/>
              <a:gd name="T35" fmla="*/ 2147483647 h 1381"/>
              <a:gd name="T36" fmla="*/ 2147483647 w 627"/>
              <a:gd name="T37" fmla="*/ 2147483647 h 1381"/>
              <a:gd name="T38" fmla="*/ 2147483647 w 627"/>
              <a:gd name="T39" fmla="*/ 2147483647 h 1381"/>
              <a:gd name="T40" fmla="*/ 2147483647 w 627"/>
              <a:gd name="T41" fmla="*/ 2147483647 h 1381"/>
              <a:gd name="T42" fmla="*/ 2147483647 w 627"/>
              <a:gd name="T43" fmla="*/ 2147483647 h 1381"/>
              <a:gd name="T44" fmla="*/ 2147483647 w 627"/>
              <a:gd name="T45" fmla="*/ 2147483647 h 1381"/>
              <a:gd name="T46" fmla="*/ 2147483647 w 627"/>
              <a:gd name="T47" fmla="*/ 2147483647 h 1381"/>
              <a:gd name="T48" fmla="*/ 2147483647 w 627"/>
              <a:gd name="T49" fmla="*/ 2147483647 h 1381"/>
              <a:gd name="T50" fmla="*/ 2147483647 w 627"/>
              <a:gd name="T51" fmla="*/ 2147483647 h 1381"/>
              <a:gd name="T52" fmla="*/ 2147483647 w 627"/>
              <a:gd name="T53" fmla="*/ 2147483647 h 1381"/>
              <a:gd name="T54" fmla="*/ 2147483647 w 627"/>
              <a:gd name="T55" fmla="*/ 2147483647 h 1381"/>
              <a:gd name="T56" fmla="*/ 2147483647 w 627"/>
              <a:gd name="T57" fmla="*/ 2147483647 h 1381"/>
              <a:gd name="T58" fmla="*/ 2147483647 w 627"/>
              <a:gd name="T59" fmla="*/ 2147483647 h 1381"/>
              <a:gd name="T60" fmla="*/ 2147483647 w 627"/>
              <a:gd name="T61" fmla="*/ 2147483647 h 1381"/>
              <a:gd name="T62" fmla="*/ 2147483647 w 627"/>
              <a:gd name="T63" fmla="*/ 2147483647 h 1381"/>
              <a:gd name="T64" fmla="*/ 2147483647 w 627"/>
              <a:gd name="T65" fmla="*/ 2147483647 h 1381"/>
              <a:gd name="T66" fmla="*/ 2147483647 w 627"/>
              <a:gd name="T67" fmla="*/ 2147483647 h 1381"/>
              <a:gd name="T68" fmla="*/ 2147483647 w 627"/>
              <a:gd name="T69" fmla="*/ 2147483647 h 1381"/>
              <a:gd name="T70" fmla="*/ 2147483647 w 627"/>
              <a:gd name="T71" fmla="*/ 2147483647 h 1381"/>
              <a:gd name="T72" fmla="*/ 2147483647 w 627"/>
              <a:gd name="T73" fmla="*/ 2147483647 h 1381"/>
              <a:gd name="T74" fmla="*/ 2147483647 w 627"/>
              <a:gd name="T75" fmla="*/ 2147483647 h 1381"/>
              <a:gd name="T76" fmla="*/ 2147483647 w 627"/>
              <a:gd name="T77" fmla="*/ 2147483647 h 1381"/>
              <a:gd name="T78" fmla="*/ 2147483647 w 627"/>
              <a:gd name="T79" fmla="*/ 2147483647 h 1381"/>
              <a:gd name="T80" fmla="*/ 2147483647 w 627"/>
              <a:gd name="T81" fmla="*/ 2147483647 h 13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27"/>
              <a:gd name="T124" fmla="*/ 0 h 1381"/>
              <a:gd name="T125" fmla="*/ 627 w 627"/>
              <a:gd name="T126" fmla="*/ 1381 h 13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27" h="1381">
                <a:moveTo>
                  <a:pt x="574" y="15"/>
                </a:moveTo>
                <a:cubicBezTo>
                  <a:pt x="550" y="0"/>
                  <a:pt x="486" y="8"/>
                  <a:pt x="448" y="11"/>
                </a:cubicBezTo>
                <a:cubicBezTo>
                  <a:pt x="410" y="14"/>
                  <a:pt x="374" y="19"/>
                  <a:pt x="347" y="35"/>
                </a:cubicBezTo>
                <a:cubicBezTo>
                  <a:pt x="321" y="51"/>
                  <a:pt x="312" y="69"/>
                  <a:pt x="290" y="107"/>
                </a:cubicBezTo>
                <a:lnTo>
                  <a:pt x="251" y="168"/>
                </a:lnTo>
                <a:lnTo>
                  <a:pt x="213" y="265"/>
                </a:lnTo>
                <a:lnTo>
                  <a:pt x="180" y="390"/>
                </a:lnTo>
                <a:lnTo>
                  <a:pt x="151" y="582"/>
                </a:lnTo>
                <a:lnTo>
                  <a:pt x="93" y="898"/>
                </a:lnTo>
                <a:lnTo>
                  <a:pt x="58" y="1047"/>
                </a:lnTo>
                <a:lnTo>
                  <a:pt x="14" y="1183"/>
                </a:lnTo>
                <a:lnTo>
                  <a:pt x="0" y="1255"/>
                </a:lnTo>
                <a:lnTo>
                  <a:pt x="6" y="1381"/>
                </a:lnTo>
                <a:lnTo>
                  <a:pt x="27" y="1283"/>
                </a:lnTo>
                <a:lnTo>
                  <a:pt x="40" y="1209"/>
                </a:lnTo>
                <a:lnTo>
                  <a:pt x="51" y="1154"/>
                </a:lnTo>
                <a:lnTo>
                  <a:pt x="77" y="1091"/>
                </a:lnTo>
                <a:lnTo>
                  <a:pt x="99" y="1039"/>
                </a:lnTo>
                <a:lnTo>
                  <a:pt x="116" y="993"/>
                </a:lnTo>
                <a:lnTo>
                  <a:pt x="143" y="920"/>
                </a:lnTo>
                <a:lnTo>
                  <a:pt x="162" y="878"/>
                </a:lnTo>
                <a:lnTo>
                  <a:pt x="183" y="818"/>
                </a:lnTo>
                <a:lnTo>
                  <a:pt x="188" y="769"/>
                </a:lnTo>
                <a:lnTo>
                  <a:pt x="196" y="715"/>
                </a:lnTo>
                <a:lnTo>
                  <a:pt x="218" y="632"/>
                </a:lnTo>
                <a:lnTo>
                  <a:pt x="226" y="594"/>
                </a:lnTo>
                <a:lnTo>
                  <a:pt x="262" y="499"/>
                </a:lnTo>
                <a:lnTo>
                  <a:pt x="275" y="441"/>
                </a:lnTo>
                <a:lnTo>
                  <a:pt x="270" y="407"/>
                </a:lnTo>
                <a:cubicBezTo>
                  <a:pt x="269" y="383"/>
                  <a:pt x="267" y="327"/>
                  <a:pt x="270" y="299"/>
                </a:cubicBezTo>
                <a:cubicBezTo>
                  <a:pt x="278" y="273"/>
                  <a:pt x="271" y="253"/>
                  <a:pt x="290" y="237"/>
                </a:cubicBezTo>
                <a:cubicBezTo>
                  <a:pt x="305" y="218"/>
                  <a:pt x="337" y="189"/>
                  <a:pt x="362" y="184"/>
                </a:cubicBezTo>
                <a:cubicBezTo>
                  <a:pt x="387" y="179"/>
                  <a:pt x="427" y="190"/>
                  <a:pt x="443" y="208"/>
                </a:cubicBezTo>
                <a:lnTo>
                  <a:pt x="458" y="294"/>
                </a:lnTo>
                <a:lnTo>
                  <a:pt x="467" y="414"/>
                </a:lnTo>
                <a:cubicBezTo>
                  <a:pt x="476" y="439"/>
                  <a:pt x="491" y="442"/>
                  <a:pt x="515" y="443"/>
                </a:cubicBezTo>
                <a:cubicBezTo>
                  <a:pt x="539" y="444"/>
                  <a:pt x="573" y="455"/>
                  <a:pt x="610" y="423"/>
                </a:cubicBezTo>
                <a:cubicBezTo>
                  <a:pt x="627" y="404"/>
                  <a:pt x="607" y="359"/>
                  <a:pt x="605" y="332"/>
                </a:cubicBezTo>
                <a:cubicBezTo>
                  <a:pt x="603" y="305"/>
                  <a:pt x="602" y="300"/>
                  <a:pt x="600" y="261"/>
                </a:cubicBezTo>
                <a:cubicBezTo>
                  <a:pt x="598" y="222"/>
                  <a:pt x="594" y="139"/>
                  <a:pt x="590" y="98"/>
                </a:cubicBezTo>
                <a:cubicBezTo>
                  <a:pt x="586" y="57"/>
                  <a:pt x="598" y="30"/>
                  <a:pt x="574" y="15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2" name="Group 27"/>
          <p:cNvGrpSpPr>
            <a:grpSpLocks noChangeAspect="1"/>
          </p:cNvGrpSpPr>
          <p:nvPr/>
        </p:nvGrpSpPr>
        <p:grpSpPr bwMode="auto">
          <a:xfrm>
            <a:off x="1631951" y="3717925"/>
            <a:ext cx="927100" cy="838200"/>
            <a:chOff x="4281" y="1393"/>
            <a:chExt cx="594" cy="661"/>
          </a:xfrm>
        </p:grpSpPr>
        <p:sp>
          <p:nvSpPr>
            <p:cNvPr id="14391" name="Freeform 28"/>
            <p:cNvSpPr>
              <a:spLocks noChangeAspect="1"/>
            </p:cNvSpPr>
            <p:nvPr/>
          </p:nvSpPr>
          <p:spPr bwMode="auto">
            <a:xfrm>
              <a:off x="4281" y="1393"/>
              <a:ext cx="236" cy="69"/>
            </a:xfrm>
            <a:custGeom>
              <a:avLst/>
              <a:gdLst>
                <a:gd name="T0" fmla="*/ 35 w 236"/>
                <a:gd name="T1" fmla="*/ 0 h 69"/>
                <a:gd name="T2" fmla="*/ 117 w 236"/>
                <a:gd name="T3" fmla="*/ 4 h 69"/>
                <a:gd name="T4" fmla="*/ 201 w 236"/>
                <a:gd name="T5" fmla="*/ 12 h 69"/>
                <a:gd name="T6" fmla="*/ 236 w 236"/>
                <a:gd name="T7" fmla="*/ 34 h 69"/>
                <a:gd name="T8" fmla="*/ 204 w 236"/>
                <a:gd name="T9" fmla="*/ 67 h 69"/>
                <a:gd name="T10" fmla="*/ 150 w 236"/>
                <a:gd name="T11" fmla="*/ 43 h 69"/>
                <a:gd name="T12" fmla="*/ 84 w 236"/>
                <a:gd name="T13" fmla="*/ 31 h 69"/>
                <a:gd name="T14" fmla="*/ 0 w 236"/>
                <a:gd name="T15" fmla="*/ 31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"/>
                <a:gd name="T25" fmla="*/ 0 h 69"/>
                <a:gd name="T26" fmla="*/ 236 w 236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" h="69">
                  <a:moveTo>
                    <a:pt x="35" y="0"/>
                  </a:moveTo>
                  <a:cubicBezTo>
                    <a:pt x="49" y="1"/>
                    <a:pt x="89" y="2"/>
                    <a:pt x="117" y="4"/>
                  </a:cubicBezTo>
                  <a:cubicBezTo>
                    <a:pt x="145" y="6"/>
                    <a:pt x="181" y="7"/>
                    <a:pt x="201" y="12"/>
                  </a:cubicBezTo>
                  <a:cubicBezTo>
                    <a:pt x="221" y="17"/>
                    <a:pt x="236" y="25"/>
                    <a:pt x="236" y="34"/>
                  </a:cubicBezTo>
                  <a:cubicBezTo>
                    <a:pt x="236" y="44"/>
                    <a:pt x="218" y="65"/>
                    <a:pt x="204" y="67"/>
                  </a:cubicBezTo>
                  <a:cubicBezTo>
                    <a:pt x="190" y="69"/>
                    <a:pt x="170" y="49"/>
                    <a:pt x="150" y="43"/>
                  </a:cubicBezTo>
                  <a:cubicBezTo>
                    <a:pt x="130" y="37"/>
                    <a:pt x="109" y="33"/>
                    <a:pt x="84" y="31"/>
                  </a:cubicBezTo>
                  <a:cubicBezTo>
                    <a:pt x="59" y="29"/>
                    <a:pt x="29" y="30"/>
                    <a:pt x="0" y="31"/>
                  </a:cubicBezTo>
                </a:path>
              </a:pathLst>
            </a:cu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Freeform 29"/>
            <p:cNvSpPr>
              <a:spLocks noChangeAspect="1"/>
            </p:cNvSpPr>
            <p:nvPr/>
          </p:nvSpPr>
          <p:spPr bwMode="auto">
            <a:xfrm>
              <a:off x="4668" y="1400"/>
              <a:ext cx="207" cy="57"/>
            </a:xfrm>
            <a:custGeom>
              <a:avLst/>
              <a:gdLst>
                <a:gd name="T0" fmla="*/ 180 w 207"/>
                <a:gd name="T1" fmla="*/ 0 h 57"/>
                <a:gd name="T2" fmla="*/ 126 w 207"/>
                <a:gd name="T3" fmla="*/ 3 h 57"/>
                <a:gd name="T4" fmla="*/ 78 w 207"/>
                <a:gd name="T5" fmla="*/ 3 h 57"/>
                <a:gd name="T6" fmla="*/ 30 w 207"/>
                <a:gd name="T7" fmla="*/ 12 h 57"/>
                <a:gd name="T8" fmla="*/ 2 w 207"/>
                <a:gd name="T9" fmla="*/ 18 h 57"/>
                <a:gd name="T10" fmla="*/ 20 w 207"/>
                <a:gd name="T11" fmla="*/ 54 h 57"/>
                <a:gd name="T12" fmla="*/ 78 w 207"/>
                <a:gd name="T13" fmla="*/ 37 h 57"/>
                <a:gd name="T14" fmla="*/ 129 w 207"/>
                <a:gd name="T15" fmla="*/ 30 h 57"/>
                <a:gd name="T16" fmla="*/ 186 w 207"/>
                <a:gd name="T17" fmla="*/ 33 h 57"/>
                <a:gd name="T18" fmla="*/ 207 w 207"/>
                <a:gd name="T19" fmla="*/ 3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57"/>
                <a:gd name="T32" fmla="*/ 207 w 207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57">
                  <a:moveTo>
                    <a:pt x="180" y="0"/>
                  </a:moveTo>
                  <a:cubicBezTo>
                    <a:pt x="161" y="1"/>
                    <a:pt x="143" y="2"/>
                    <a:pt x="126" y="3"/>
                  </a:cubicBezTo>
                  <a:cubicBezTo>
                    <a:pt x="109" y="4"/>
                    <a:pt x="94" y="2"/>
                    <a:pt x="78" y="3"/>
                  </a:cubicBezTo>
                  <a:cubicBezTo>
                    <a:pt x="62" y="4"/>
                    <a:pt x="43" y="10"/>
                    <a:pt x="30" y="12"/>
                  </a:cubicBezTo>
                  <a:cubicBezTo>
                    <a:pt x="17" y="14"/>
                    <a:pt x="4" y="11"/>
                    <a:pt x="2" y="18"/>
                  </a:cubicBezTo>
                  <a:cubicBezTo>
                    <a:pt x="0" y="25"/>
                    <a:pt x="7" y="51"/>
                    <a:pt x="20" y="54"/>
                  </a:cubicBezTo>
                  <a:cubicBezTo>
                    <a:pt x="33" y="57"/>
                    <a:pt x="60" y="41"/>
                    <a:pt x="78" y="37"/>
                  </a:cubicBezTo>
                  <a:cubicBezTo>
                    <a:pt x="96" y="33"/>
                    <a:pt x="111" y="31"/>
                    <a:pt x="129" y="30"/>
                  </a:cubicBezTo>
                  <a:cubicBezTo>
                    <a:pt x="147" y="29"/>
                    <a:pt x="173" y="33"/>
                    <a:pt x="186" y="33"/>
                  </a:cubicBezTo>
                  <a:cubicBezTo>
                    <a:pt x="199" y="33"/>
                    <a:pt x="204" y="30"/>
                    <a:pt x="207" y="30"/>
                  </a:cubicBezTo>
                </a:path>
              </a:pathLst>
            </a:cu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Freeform 30"/>
            <p:cNvSpPr>
              <a:spLocks noChangeAspect="1"/>
            </p:cNvSpPr>
            <p:nvPr/>
          </p:nvSpPr>
          <p:spPr bwMode="auto">
            <a:xfrm>
              <a:off x="4491" y="1414"/>
              <a:ext cx="195" cy="640"/>
            </a:xfrm>
            <a:custGeom>
              <a:avLst/>
              <a:gdLst>
                <a:gd name="T0" fmla="*/ 35 w 195"/>
                <a:gd name="T1" fmla="*/ 7 h 640"/>
                <a:gd name="T2" fmla="*/ 93 w 195"/>
                <a:gd name="T3" fmla="*/ 0 h 640"/>
                <a:gd name="T4" fmla="*/ 170 w 195"/>
                <a:gd name="T5" fmla="*/ 3 h 640"/>
                <a:gd name="T6" fmla="*/ 186 w 195"/>
                <a:gd name="T7" fmla="*/ 31 h 640"/>
                <a:gd name="T8" fmla="*/ 195 w 195"/>
                <a:gd name="T9" fmla="*/ 64 h 640"/>
                <a:gd name="T10" fmla="*/ 180 w 195"/>
                <a:gd name="T11" fmla="*/ 220 h 640"/>
                <a:gd name="T12" fmla="*/ 165 w 195"/>
                <a:gd name="T13" fmla="*/ 358 h 640"/>
                <a:gd name="T14" fmla="*/ 156 w 195"/>
                <a:gd name="T15" fmla="*/ 514 h 640"/>
                <a:gd name="T16" fmla="*/ 129 w 195"/>
                <a:gd name="T17" fmla="*/ 568 h 640"/>
                <a:gd name="T18" fmla="*/ 117 w 195"/>
                <a:gd name="T19" fmla="*/ 640 h 640"/>
                <a:gd name="T20" fmla="*/ 84 w 195"/>
                <a:gd name="T21" fmla="*/ 607 h 640"/>
                <a:gd name="T22" fmla="*/ 72 w 195"/>
                <a:gd name="T23" fmla="*/ 538 h 640"/>
                <a:gd name="T24" fmla="*/ 42 w 195"/>
                <a:gd name="T25" fmla="*/ 484 h 640"/>
                <a:gd name="T26" fmla="*/ 36 w 195"/>
                <a:gd name="T27" fmla="*/ 370 h 640"/>
                <a:gd name="T28" fmla="*/ 27 w 195"/>
                <a:gd name="T29" fmla="*/ 268 h 640"/>
                <a:gd name="T30" fmla="*/ 24 w 195"/>
                <a:gd name="T31" fmla="*/ 190 h 640"/>
                <a:gd name="T32" fmla="*/ 15 w 195"/>
                <a:gd name="T33" fmla="*/ 103 h 640"/>
                <a:gd name="T34" fmla="*/ 0 w 195"/>
                <a:gd name="T35" fmla="*/ 46 h 640"/>
                <a:gd name="T36" fmla="*/ 35 w 195"/>
                <a:gd name="T37" fmla="*/ 7 h 6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640"/>
                <a:gd name="T59" fmla="*/ 195 w 195"/>
                <a:gd name="T60" fmla="*/ 640 h 6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640">
                  <a:moveTo>
                    <a:pt x="35" y="7"/>
                  </a:moveTo>
                  <a:lnTo>
                    <a:pt x="93" y="0"/>
                  </a:lnTo>
                  <a:lnTo>
                    <a:pt x="170" y="3"/>
                  </a:lnTo>
                  <a:lnTo>
                    <a:pt x="186" y="31"/>
                  </a:lnTo>
                  <a:lnTo>
                    <a:pt x="195" y="64"/>
                  </a:lnTo>
                  <a:lnTo>
                    <a:pt x="180" y="220"/>
                  </a:lnTo>
                  <a:lnTo>
                    <a:pt x="165" y="358"/>
                  </a:lnTo>
                  <a:lnTo>
                    <a:pt x="156" y="514"/>
                  </a:lnTo>
                  <a:lnTo>
                    <a:pt x="129" y="568"/>
                  </a:lnTo>
                  <a:lnTo>
                    <a:pt x="117" y="640"/>
                  </a:lnTo>
                  <a:lnTo>
                    <a:pt x="84" y="607"/>
                  </a:lnTo>
                  <a:lnTo>
                    <a:pt x="72" y="538"/>
                  </a:lnTo>
                  <a:lnTo>
                    <a:pt x="42" y="484"/>
                  </a:lnTo>
                  <a:lnTo>
                    <a:pt x="36" y="370"/>
                  </a:lnTo>
                  <a:lnTo>
                    <a:pt x="27" y="268"/>
                  </a:lnTo>
                  <a:lnTo>
                    <a:pt x="24" y="190"/>
                  </a:lnTo>
                  <a:lnTo>
                    <a:pt x="15" y="103"/>
                  </a:lnTo>
                  <a:lnTo>
                    <a:pt x="0" y="46"/>
                  </a:lnTo>
                  <a:lnTo>
                    <a:pt x="35" y="7"/>
                  </a:lnTo>
                  <a:close/>
                </a:path>
              </a:pathLst>
            </a:cu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3" name="Group 31"/>
          <p:cNvGrpSpPr>
            <a:grpSpLocks/>
          </p:cNvGrpSpPr>
          <p:nvPr/>
        </p:nvGrpSpPr>
        <p:grpSpPr bwMode="auto">
          <a:xfrm>
            <a:off x="4409017" y="3460750"/>
            <a:ext cx="838200" cy="827088"/>
            <a:chOff x="2618" y="2432"/>
            <a:chExt cx="430" cy="521"/>
          </a:xfrm>
        </p:grpSpPr>
        <p:grpSp>
          <p:nvGrpSpPr>
            <p:cNvPr id="14381" name="Group 32"/>
            <p:cNvGrpSpPr>
              <a:grpSpLocks/>
            </p:cNvGrpSpPr>
            <p:nvPr/>
          </p:nvGrpSpPr>
          <p:grpSpPr bwMode="auto">
            <a:xfrm>
              <a:off x="2618" y="2432"/>
              <a:ext cx="430" cy="521"/>
              <a:chOff x="1517" y="1985"/>
              <a:chExt cx="430" cy="521"/>
            </a:xfrm>
          </p:grpSpPr>
          <p:sp>
            <p:nvSpPr>
              <p:cNvPr id="14383" name="Freeform 33"/>
              <p:cNvSpPr>
                <a:spLocks noChangeAspect="1"/>
              </p:cNvSpPr>
              <p:nvPr/>
            </p:nvSpPr>
            <p:spPr bwMode="auto">
              <a:xfrm>
                <a:off x="1517" y="1985"/>
                <a:ext cx="430" cy="521"/>
              </a:xfrm>
              <a:custGeom>
                <a:avLst/>
                <a:gdLst>
                  <a:gd name="T0" fmla="*/ 11 w 537"/>
                  <a:gd name="T1" fmla="*/ 1 h 652"/>
                  <a:gd name="T2" fmla="*/ 10 w 537"/>
                  <a:gd name="T3" fmla="*/ 2 h 652"/>
                  <a:gd name="T4" fmla="*/ 8 w 537"/>
                  <a:gd name="T5" fmla="*/ 2 h 652"/>
                  <a:gd name="T6" fmla="*/ 5 w 537"/>
                  <a:gd name="T7" fmla="*/ 2 h 652"/>
                  <a:gd name="T8" fmla="*/ 3 w 537"/>
                  <a:gd name="T9" fmla="*/ 4 h 652"/>
                  <a:gd name="T10" fmla="*/ 2 w 537"/>
                  <a:gd name="T11" fmla="*/ 7 h 652"/>
                  <a:gd name="T12" fmla="*/ 2 w 537"/>
                  <a:gd name="T13" fmla="*/ 10 h 652"/>
                  <a:gd name="T14" fmla="*/ 2 w 537"/>
                  <a:gd name="T15" fmla="*/ 12 h 652"/>
                  <a:gd name="T16" fmla="*/ 2 w 537"/>
                  <a:gd name="T17" fmla="*/ 12 h 652"/>
                  <a:gd name="T18" fmla="*/ 2 w 537"/>
                  <a:gd name="T19" fmla="*/ 14 h 652"/>
                  <a:gd name="T20" fmla="*/ 2 w 537"/>
                  <a:gd name="T21" fmla="*/ 14 h 652"/>
                  <a:gd name="T22" fmla="*/ 2 w 537"/>
                  <a:gd name="T23" fmla="*/ 17 h 652"/>
                  <a:gd name="T24" fmla="*/ 2 w 537"/>
                  <a:gd name="T25" fmla="*/ 19 h 652"/>
                  <a:gd name="T26" fmla="*/ 3 w 537"/>
                  <a:gd name="T27" fmla="*/ 19 h 652"/>
                  <a:gd name="T28" fmla="*/ 5 w 537"/>
                  <a:gd name="T29" fmla="*/ 24 h 652"/>
                  <a:gd name="T30" fmla="*/ 8 w 537"/>
                  <a:gd name="T31" fmla="*/ 27 h 652"/>
                  <a:gd name="T32" fmla="*/ 11 w 537"/>
                  <a:gd name="T33" fmla="*/ 28 h 652"/>
                  <a:gd name="T34" fmla="*/ 15 w 537"/>
                  <a:gd name="T35" fmla="*/ 27 h 652"/>
                  <a:gd name="T36" fmla="*/ 19 w 537"/>
                  <a:gd name="T37" fmla="*/ 24 h 652"/>
                  <a:gd name="T38" fmla="*/ 21 w 537"/>
                  <a:gd name="T39" fmla="*/ 22 h 652"/>
                  <a:gd name="T40" fmla="*/ 21 w 537"/>
                  <a:gd name="T41" fmla="*/ 19 h 652"/>
                  <a:gd name="T42" fmla="*/ 22 w 537"/>
                  <a:gd name="T43" fmla="*/ 19 h 652"/>
                  <a:gd name="T44" fmla="*/ 22 w 537"/>
                  <a:gd name="T45" fmla="*/ 15 h 652"/>
                  <a:gd name="T46" fmla="*/ 24 w 537"/>
                  <a:gd name="T47" fmla="*/ 14 h 652"/>
                  <a:gd name="T48" fmla="*/ 24 w 537"/>
                  <a:gd name="T49" fmla="*/ 12 h 652"/>
                  <a:gd name="T50" fmla="*/ 22 w 537"/>
                  <a:gd name="T51" fmla="*/ 12 h 652"/>
                  <a:gd name="T52" fmla="*/ 22 w 537"/>
                  <a:gd name="T53" fmla="*/ 7 h 652"/>
                  <a:gd name="T54" fmla="*/ 21 w 537"/>
                  <a:gd name="T55" fmla="*/ 4 h 652"/>
                  <a:gd name="T56" fmla="*/ 18 w 537"/>
                  <a:gd name="T57" fmla="*/ 2 h 652"/>
                  <a:gd name="T58" fmla="*/ 15 w 537"/>
                  <a:gd name="T59" fmla="*/ 2 h 652"/>
                  <a:gd name="T60" fmla="*/ 14 w 537"/>
                  <a:gd name="T61" fmla="*/ 2 h 652"/>
                  <a:gd name="T62" fmla="*/ 11 w 537"/>
                  <a:gd name="T63" fmla="*/ 1 h 6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7"/>
                  <a:gd name="T97" fmla="*/ 0 h 652"/>
                  <a:gd name="T98" fmla="*/ 537 w 537"/>
                  <a:gd name="T99" fmla="*/ 652 h 6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7" h="652">
                    <a:moveTo>
                      <a:pt x="256" y="1"/>
                    </a:moveTo>
                    <a:cubicBezTo>
                      <a:pt x="244" y="2"/>
                      <a:pt x="234" y="3"/>
                      <a:pt x="220" y="7"/>
                    </a:cubicBezTo>
                    <a:cubicBezTo>
                      <a:pt x="206" y="11"/>
                      <a:pt x="190" y="17"/>
                      <a:pt x="172" y="24"/>
                    </a:cubicBezTo>
                    <a:cubicBezTo>
                      <a:pt x="154" y="31"/>
                      <a:pt x="129" y="41"/>
                      <a:pt x="110" y="51"/>
                    </a:cubicBezTo>
                    <a:cubicBezTo>
                      <a:pt x="92" y="63"/>
                      <a:pt x="77" y="76"/>
                      <a:pt x="64" y="94"/>
                    </a:cubicBezTo>
                    <a:cubicBezTo>
                      <a:pt x="53" y="111"/>
                      <a:pt x="44" y="140"/>
                      <a:pt x="40" y="162"/>
                    </a:cubicBezTo>
                    <a:cubicBezTo>
                      <a:pt x="36" y="184"/>
                      <a:pt x="36" y="202"/>
                      <a:pt x="34" y="223"/>
                    </a:cubicBezTo>
                    <a:cubicBezTo>
                      <a:pt x="33" y="243"/>
                      <a:pt x="36" y="272"/>
                      <a:pt x="30" y="283"/>
                    </a:cubicBezTo>
                    <a:cubicBezTo>
                      <a:pt x="26" y="294"/>
                      <a:pt x="6" y="283"/>
                      <a:pt x="3" y="289"/>
                    </a:cubicBezTo>
                    <a:cubicBezTo>
                      <a:pt x="0" y="294"/>
                      <a:pt x="4" y="310"/>
                      <a:pt x="9" y="319"/>
                    </a:cubicBezTo>
                    <a:cubicBezTo>
                      <a:pt x="14" y="327"/>
                      <a:pt x="23" y="330"/>
                      <a:pt x="27" y="341"/>
                    </a:cubicBezTo>
                    <a:cubicBezTo>
                      <a:pt x="33" y="352"/>
                      <a:pt x="34" y="370"/>
                      <a:pt x="37" y="385"/>
                    </a:cubicBezTo>
                    <a:cubicBezTo>
                      <a:pt x="40" y="401"/>
                      <a:pt x="44" y="425"/>
                      <a:pt x="49" y="434"/>
                    </a:cubicBezTo>
                    <a:cubicBezTo>
                      <a:pt x="54" y="444"/>
                      <a:pt x="60" y="424"/>
                      <a:pt x="67" y="443"/>
                    </a:cubicBezTo>
                    <a:cubicBezTo>
                      <a:pt x="75" y="462"/>
                      <a:pt x="79" y="518"/>
                      <a:pt x="97" y="547"/>
                    </a:cubicBezTo>
                    <a:cubicBezTo>
                      <a:pt x="115" y="575"/>
                      <a:pt x="147" y="596"/>
                      <a:pt x="172" y="613"/>
                    </a:cubicBezTo>
                    <a:cubicBezTo>
                      <a:pt x="198" y="630"/>
                      <a:pt x="219" y="643"/>
                      <a:pt x="246" y="647"/>
                    </a:cubicBezTo>
                    <a:cubicBezTo>
                      <a:pt x="274" y="651"/>
                      <a:pt x="306" y="652"/>
                      <a:pt x="338" y="635"/>
                    </a:cubicBezTo>
                    <a:cubicBezTo>
                      <a:pt x="371" y="619"/>
                      <a:pt x="417" y="571"/>
                      <a:pt x="437" y="548"/>
                    </a:cubicBezTo>
                    <a:cubicBezTo>
                      <a:pt x="457" y="525"/>
                      <a:pt x="455" y="513"/>
                      <a:pt x="460" y="494"/>
                    </a:cubicBezTo>
                    <a:cubicBezTo>
                      <a:pt x="466" y="475"/>
                      <a:pt x="461" y="443"/>
                      <a:pt x="468" y="432"/>
                    </a:cubicBezTo>
                    <a:cubicBezTo>
                      <a:pt x="474" y="422"/>
                      <a:pt x="493" y="443"/>
                      <a:pt x="498" y="432"/>
                    </a:cubicBezTo>
                    <a:cubicBezTo>
                      <a:pt x="504" y="421"/>
                      <a:pt x="495" y="383"/>
                      <a:pt x="501" y="363"/>
                    </a:cubicBezTo>
                    <a:cubicBezTo>
                      <a:pt x="508" y="344"/>
                      <a:pt x="528" y="328"/>
                      <a:pt x="533" y="313"/>
                    </a:cubicBezTo>
                    <a:cubicBezTo>
                      <a:pt x="537" y="299"/>
                      <a:pt x="534" y="281"/>
                      <a:pt x="530" y="274"/>
                    </a:cubicBezTo>
                    <a:cubicBezTo>
                      <a:pt x="524" y="269"/>
                      <a:pt x="511" y="301"/>
                      <a:pt x="508" y="283"/>
                    </a:cubicBezTo>
                    <a:cubicBezTo>
                      <a:pt x="504" y="265"/>
                      <a:pt x="516" y="199"/>
                      <a:pt x="508" y="165"/>
                    </a:cubicBezTo>
                    <a:cubicBezTo>
                      <a:pt x="500" y="130"/>
                      <a:pt x="481" y="99"/>
                      <a:pt x="464" y="77"/>
                    </a:cubicBezTo>
                    <a:cubicBezTo>
                      <a:pt x="448" y="55"/>
                      <a:pt x="428" y="40"/>
                      <a:pt x="409" y="29"/>
                    </a:cubicBezTo>
                    <a:cubicBezTo>
                      <a:pt x="390" y="18"/>
                      <a:pt x="367" y="13"/>
                      <a:pt x="348" y="9"/>
                    </a:cubicBezTo>
                    <a:cubicBezTo>
                      <a:pt x="329" y="5"/>
                      <a:pt x="310" y="3"/>
                      <a:pt x="295" y="2"/>
                    </a:cubicBezTo>
                    <a:cubicBezTo>
                      <a:pt x="280" y="1"/>
                      <a:pt x="268" y="0"/>
                      <a:pt x="256" y="1"/>
                    </a:cubicBez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4" name="Freeform 34"/>
              <p:cNvSpPr>
                <a:spLocks noChangeAspect="1"/>
              </p:cNvSpPr>
              <p:nvPr/>
            </p:nvSpPr>
            <p:spPr bwMode="auto">
              <a:xfrm>
                <a:off x="1601" y="2182"/>
                <a:ext cx="114" cy="64"/>
              </a:xfrm>
              <a:custGeom>
                <a:avLst/>
                <a:gdLst>
                  <a:gd name="T0" fmla="*/ 0 w 92"/>
                  <a:gd name="T1" fmla="*/ 70 h 58"/>
                  <a:gd name="T2" fmla="*/ 436 w 92"/>
                  <a:gd name="T3" fmla="*/ 4 h 58"/>
                  <a:gd name="T4" fmla="*/ 1092 w 92"/>
                  <a:gd name="T5" fmla="*/ 0 h 58"/>
                  <a:gd name="T6" fmla="*/ 1496 w 92"/>
                  <a:gd name="T7" fmla="*/ 4 h 58"/>
                  <a:gd name="T8" fmla="*/ 1689 w 92"/>
                  <a:gd name="T9" fmla="*/ 70 h 58"/>
                  <a:gd name="T10" fmla="*/ 1767 w 92"/>
                  <a:gd name="T11" fmla="*/ 168 h 58"/>
                  <a:gd name="T12" fmla="*/ 1854 w 92"/>
                  <a:gd name="T13" fmla="*/ 23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58"/>
                  <a:gd name="T23" fmla="*/ 92 w 92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58">
                    <a:moveTo>
                      <a:pt x="0" y="18"/>
                    </a:moveTo>
                    <a:lnTo>
                      <a:pt x="22" y="4"/>
                    </a:lnTo>
                    <a:lnTo>
                      <a:pt x="54" y="0"/>
                    </a:lnTo>
                    <a:lnTo>
                      <a:pt x="74" y="4"/>
                    </a:lnTo>
                    <a:lnTo>
                      <a:pt x="84" y="18"/>
                    </a:lnTo>
                    <a:lnTo>
                      <a:pt x="88" y="42"/>
                    </a:lnTo>
                    <a:lnTo>
                      <a:pt x="92" y="5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5" name="Freeform 35"/>
              <p:cNvSpPr>
                <a:spLocks noChangeAspect="1"/>
              </p:cNvSpPr>
              <p:nvPr/>
            </p:nvSpPr>
            <p:spPr bwMode="auto">
              <a:xfrm>
                <a:off x="1749" y="2186"/>
                <a:ext cx="113" cy="60"/>
              </a:xfrm>
              <a:custGeom>
                <a:avLst/>
                <a:gdLst>
                  <a:gd name="T0" fmla="*/ 1641 w 92"/>
                  <a:gd name="T1" fmla="*/ 100 h 53"/>
                  <a:gd name="T2" fmla="*/ 1440 w 92"/>
                  <a:gd name="T3" fmla="*/ 48 h 53"/>
                  <a:gd name="T4" fmla="*/ 1258 w 92"/>
                  <a:gd name="T5" fmla="*/ 3 h 53"/>
                  <a:gd name="T6" fmla="*/ 537 w 92"/>
                  <a:gd name="T7" fmla="*/ 0 h 53"/>
                  <a:gd name="T8" fmla="*/ 210 w 92"/>
                  <a:gd name="T9" fmla="*/ 42 h 53"/>
                  <a:gd name="T10" fmla="*/ 139 w 92"/>
                  <a:gd name="T11" fmla="*/ 165 h 53"/>
                  <a:gd name="T12" fmla="*/ 139 w 92"/>
                  <a:gd name="T13" fmla="*/ 256 h 53"/>
                  <a:gd name="T14" fmla="*/ 0 w 92"/>
                  <a:gd name="T15" fmla="*/ 30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"/>
                  <a:gd name="T25" fmla="*/ 0 h 53"/>
                  <a:gd name="T26" fmla="*/ 92 w 9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" h="53">
                    <a:moveTo>
                      <a:pt x="92" y="18"/>
                    </a:moveTo>
                    <a:lnTo>
                      <a:pt x="81" y="9"/>
                    </a:lnTo>
                    <a:lnTo>
                      <a:pt x="71" y="3"/>
                    </a:lnTo>
                    <a:lnTo>
                      <a:pt x="30" y="0"/>
                    </a:lnTo>
                    <a:lnTo>
                      <a:pt x="12" y="8"/>
                    </a:lnTo>
                    <a:lnTo>
                      <a:pt x="8" y="30"/>
                    </a:lnTo>
                    <a:lnTo>
                      <a:pt x="8" y="44"/>
                    </a:lnTo>
                    <a:lnTo>
                      <a:pt x="0" y="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6" name="Freeform 36"/>
              <p:cNvSpPr>
                <a:spLocks noChangeAspect="1"/>
              </p:cNvSpPr>
              <p:nvPr/>
            </p:nvSpPr>
            <p:spPr bwMode="auto">
              <a:xfrm>
                <a:off x="1604" y="2207"/>
                <a:ext cx="86" cy="26"/>
              </a:xfrm>
              <a:custGeom>
                <a:avLst/>
                <a:gdLst>
                  <a:gd name="T0" fmla="*/ 0 w 70"/>
                  <a:gd name="T1" fmla="*/ 46 h 24"/>
                  <a:gd name="T2" fmla="*/ 317 w 70"/>
                  <a:gd name="T3" fmla="*/ 5 h 24"/>
                  <a:gd name="T4" fmla="*/ 757 w 70"/>
                  <a:gd name="T5" fmla="*/ 0 h 24"/>
                  <a:gd name="T6" fmla="*/ 1028 w 70"/>
                  <a:gd name="T7" fmla="*/ 5 h 24"/>
                  <a:gd name="T8" fmla="*/ 1254 w 70"/>
                  <a:gd name="T9" fmla="*/ 46 h 24"/>
                  <a:gd name="T10" fmla="*/ 1143 w 70"/>
                  <a:gd name="T11" fmla="*/ 74 h 24"/>
                  <a:gd name="T12" fmla="*/ 660 w 70"/>
                  <a:gd name="T13" fmla="*/ 74 h 24"/>
                  <a:gd name="T14" fmla="*/ 258 w 70"/>
                  <a:gd name="T15" fmla="*/ 70 h 24"/>
                  <a:gd name="T16" fmla="*/ 0 w 70"/>
                  <a:gd name="T17" fmla="*/ 4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4"/>
                  <a:gd name="T29" fmla="*/ 70 w 70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4">
                    <a:moveTo>
                      <a:pt x="0" y="15"/>
                    </a:moveTo>
                    <a:lnTo>
                      <a:pt x="18" y="5"/>
                    </a:lnTo>
                    <a:lnTo>
                      <a:pt x="42" y="0"/>
                    </a:lnTo>
                    <a:lnTo>
                      <a:pt x="58" y="5"/>
                    </a:lnTo>
                    <a:lnTo>
                      <a:pt x="70" y="15"/>
                    </a:lnTo>
                    <a:lnTo>
                      <a:pt x="64" y="24"/>
                    </a:lnTo>
                    <a:lnTo>
                      <a:pt x="37" y="24"/>
                    </a:lnTo>
                    <a:lnTo>
                      <a:pt x="15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Freeform 37"/>
              <p:cNvSpPr>
                <a:spLocks noChangeAspect="1"/>
              </p:cNvSpPr>
              <p:nvPr/>
            </p:nvSpPr>
            <p:spPr bwMode="auto">
              <a:xfrm>
                <a:off x="1775" y="2210"/>
                <a:ext cx="80" cy="25"/>
              </a:xfrm>
              <a:custGeom>
                <a:avLst/>
                <a:gdLst>
                  <a:gd name="T0" fmla="*/ 0 w 65"/>
                  <a:gd name="T1" fmla="*/ 26 h 24"/>
                  <a:gd name="T2" fmla="*/ 372 w 65"/>
                  <a:gd name="T3" fmla="*/ 1 h 24"/>
                  <a:gd name="T4" fmla="*/ 754 w 65"/>
                  <a:gd name="T5" fmla="*/ 0 h 24"/>
                  <a:gd name="T6" fmla="*/ 1036 w 65"/>
                  <a:gd name="T7" fmla="*/ 6 h 24"/>
                  <a:gd name="T8" fmla="*/ 1186 w 65"/>
                  <a:gd name="T9" fmla="*/ 29 h 24"/>
                  <a:gd name="T10" fmla="*/ 1033 w 65"/>
                  <a:gd name="T11" fmla="*/ 35 h 24"/>
                  <a:gd name="T12" fmla="*/ 372 w 65"/>
                  <a:gd name="T13" fmla="*/ 40 h 24"/>
                  <a:gd name="T14" fmla="*/ 0 w 65"/>
                  <a:gd name="T15" fmla="*/ 26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24"/>
                  <a:gd name="T26" fmla="*/ 65 w 65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24">
                    <a:moveTo>
                      <a:pt x="0" y="12"/>
                    </a:moveTo>
                    <a:lnTo>
                      <a:pt x="20" y="1"/>
                    </a:lnTo>
                    <a:lnTo>
                      <a:pt x="41" y="0"/>
                    </a:lnTo>
                    <a:lnTo>
                      <a:pt x="57" y="6"/>
                    </a:lnTo>
                    <a:lnTo>
                      <a:pt x="65" y="15"/>
                    </a:lnTo>
                    <a:lnTo>
                      <a:pt x="56" y="21"/>
                    </a:lnTo>
                    <a:lnTo>
                      <a:pt x="20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8" name="Freeform 38"/>
              <p:cNvSpPr>
                <a:spLocks noChangeAspect="1"/>
              </p:cNvSpPr>
              <p:nvPr/>
            </p:nvSpPr>
            <p:spPr bwMode="auto">
              <a:xfrm>
                <a:off x="1680" y="2328"/>
                <a:ext cx="86" cy="26"/>
              </a:xfrm>
              <a:custGeom>
                <a:avLst/>
                <a:gdLst>
                  <a:gd name="T0" fmla="*/ 284 w 69"/>
                  <a:gd name="T1" fmla="*/ 0 h 23"/>
                  <a:gd name="T2" fmla="*/ 265 w 69"/>
                  <a:gd name="T3" fmla="*/ 109 h 23"/>
                  <a:gd name="T4" fmla="*/ 976 w 69"/>
                  <a:gd name="T5" fmla="*/ 123 h 23"/>
                  <a:gd name="T6" fmla="*/ 1437 w 69"/>
                  <a:gd name="T7" fmla="*/ 98 h 23"/>
                  <a:gd name="T8" fmla="*/ 1502 w 69"/>
                  <a:gd name="T9" fmla="*/ 2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23"/>
                  <a:gd name="T17" fmla="*/ 69 w 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23">
                    <a:moveTo>
                      <a:pt x="13" y="0"/>
                    </a:moveTo>
                    <a:cubicBezTo>
                      <a:pt x="11" y="11"/>
                      <a:pt x="0" y="4"/>
                      <a:pt x="12" y="19"/>
                    </a:cubicBezTo>
                    <a:cubicBezTo>
                      <a:pt x="24" y="18"/>
                      <a:pt x="33" y="19"/>
                      <a:pt x="45" y="21"/>
                    </a:cubicBezTo>
                    <a:cubicBezTo>
                      <a:pt x="52" y="19"/>
                      <a:pt x="61" y="23"/>
                      <a:pt x="66" y="18"/>
                    </a:cubicBezTo>
                    <a:cubicBezTo>
                      <a:pt x="69" y="15"/>
                      <a:pt x="66" y="7"/>
                      <a:pt x="69" y="4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9" name="Freeform 39"/>
              <p:cNvSpPr>
                <a:spLocks noChangeAspect="1"/>
              </p:cNvSpPr>
              <p:nvPr/>
            </p:nvSpPr>
            <p:spPr bwMode="auto">
              <a:xfrm>
                <a:off x="1692" y="2418"/>
                <a:ext cx="85" cy="6"/>
              </a:xfrm>
              <a:custGeom>
                <a:avLst/>
                <a:gdLst>
                  <a:gd name="T0" fmla="*/ 0 w 69"/>
                  <a:gd name="T1" fmla="*/ 4 h 6"/>
                  <a:gd name="T2" fmla="*/ 572 w 69"/>
                  <a:gd name="T3" fmla="*/ 6 h 6"/>
                  <a:gd name="T4" fmla="*/ 962 w 69"/>
                  <a:gd name="T5" fmla="*/ 6 h 6"/>
                  <a:gd name="T6" fmla="*/ 1281 w 69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6"/>
                  <a:gd name="T14" fmla="*/ 69 w 69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6">
                    <a:moveTo>
                      <a:pt x="0" y="4"/>
                    </a:moveTo>
                    <a:lnTo>
                      <a:pt x="31" y="6"/>
                    </a:lnTo>
                    <a:lnTo>
                      <a:pt x="52" y="6"/>
                    </a:lnTo>
                    <a:lnTo>
                      <a:pt x="6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Freeform 40"/>
              <p:cNvSpPr>
                <a:spLocks noChangeAspect="1"/>
              </p:cNvSpPr>
              <p:nvPr/>
            </p:nvSpPr>
            <p:spPr bwMode="auto">
              <a:xfrm>
                <a:off x="1662" y="2394"/>
                <a:ext cx="121" cy="13"/>
              </a:xfrm>
              <a:custGeom>
                <a:avLst/>
                <a:gdLst>
                  <a:gd name="T0" fmla="*/ 0 w 97"/>
                  <a:gd name="T1" fmla="*/ 36 h 12"/>
                  <a:gd name="T2" fmla="*/ 559 w 97"/>
                  <a:gd name="T3" fmla="*/ 3 h 12"/>
                  <a:gd name="T4" fmla="*/ 1065 w 97"/>
                  <a:gd name="T5" fmla="*/ 1 h 12"/>
                  <a:gd name="T6" fmla="*/ 1352 w 97"/>
                  <a:gd name="T7" fmla="*/ 0 h 12"/>
                  <a:gd name="T8" fmla="*/ 2141 w 97"/>
                  <a:gd name="T9" fmla="*/ 2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12"/>
                  <a:gd name="T17" fmla="*/ 97 w 9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12">
                    <a:moveTo>
                      <a:pt x="0" y="12"/>
                    </a:moveTo>
                    <a:lnTo>
                      <a:pt x="25" y="3"/>
                    </a:lnTo>
                    <a:lnTo>
                      <a:pt x="48" y="1"/>
                    </a:lnTo>
                    <a:lnTo>
                      <a:pt x="61" y="0"/>
                    </a:lnTo>
                    <a:lnTo>
                      <a:pt x="97" y="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82" name="Freeform 41"/>
            <p:cNvSpPr>
              <a:spLocks/>
            </p:cNvSpPr>
            <p:nvPr/>
          </p:nvSpPr>
          <p:spPr bwMode="auto">
            <a:xfrm>
              <a:off x="2899" y="2766"/>
              <a:ext cx="63" cy="111"/>
            </a:xfrm>
            <a:custGeom>
              <a:avLst/>
              <a:gdLst>
                <a:gd name="T0" fmla="*/ 51 w 63"/>
                <a:gd name="T1" fmla="*/ 0 h 111"/>
                <a:gd name="T2" fmla="*/ 63 w 63"/>
                <a:gd name="T3" fmla="*/ 13 h 111"/>
                <a:gd name="T4" fmla="*/ 60 w 63"/>
                <a:gd name="T5" fmla="*/ 42 h 111"/>
                <a:gd name="T6" fmla="*/ 32 w 63"/>
                <a:gd name="T7" fmla="*/ 85 h 111"/>
                <a:gd name="T8" fmla="*/ 0 w 63"/>
                <a:gd name="T9" fmla="*/ 111 h 111"/>
                <a:gd name="T10" fmla="*/ 6 w 63"/>
                <a:gd name="T11" fmla="*/ 91 h 111"/>
                <a:gd name="T12" fmla="*/ 21 w 63"/>
                <a:gd name="T13" fmla="*/ 60 h 111"/>
                <a:gd name="T14" fmla="*/ 33 w 63"/>
                <a:gd name="T15" fmla="*/ 37 h 111"/>
                <a:gd name="T16" fmla="*/ 44 w 63"/>
                <a:gd name="T17" fmla="*/ 15 h 111"/>
                <a:gd name="T18" fmla="*/ 51 w 63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111"/>
                <a:gd name="T32" fmla="*/ 63 w 63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111">
                  <a:moveTo>
                    <a:pt x="51" y="0"/>
                  </a:moveTo>
                  <a:lnTo>
                    <a:pt x="63" y="13"/>
                  </a:lnTo>
                  <a:lnTo>
                    <a:pt x="60" y="42"/>
                  </a:lnTo>
                  <a:lnTo>
                    <a:pt x="32" y="85"/>
                  </a:lnTo>
                  <a:lnTo>
                    <a:pt x="0" y="111"/>
                  </a:lnTo>
                  <a:lnTo>
                    <a:pt x="6" y="91"/>
                  </a:lnTo>
                  <a:lnTo>
                    <a:pt x="21" y="60"/>
                  </a:lnTo>
                  <a:lnTo>
                    <a:pt x="33" y="37"/>
                  </a:lnTo>
                  <a:lnTo>
                    <a:pt x="44" y="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4" name="Freeform 42"/>
          <p:cNvSpPr>
            <a:spLocks noChangeAspect="1"/>
          </p:cNvSpPr>
          <p:nvPr/>
        </p:nvSpPr>
        <p:spPr bwMode="auto">
          <a:xfrm>
            <a:off x="6163734" y="3344863"/>
            <a:ext cx="2722033" cy="1865312"/>
          </a:xfrm>
          <a:custGeom>
            <a:avLst/>
            <a:gdLst>
              <a:gd name="T0" fmla="*/ 2147483647 w 1393"/>
              <a:gd name="T1" fmla="*/ 2147483647 h 1175"/>
              <a:gd name="T2" fmla="*/ 2147483647 w 1393"/>
              <a:gd name="T3" fmla="*/ 2147483647 h 1175"/>
              <a:gd name="T4" fmla="*/ 2147483647 w 1393"/>
              <a:gd name="T5" fmla="*/ 2147483647 h 1175"/>
              <a:gd name="T6" fmla="*/ 2147483647 w 1393"/>
              <a:gd name="T7" fmla="*/ 2147483647 h 1175"/>
              <a:gd name="T8" fmla="*/ 2147483647 w 1393"/>
              <a:gd name="T9" fmla="*/ 2147483647 h 1175"/>
              <a:gd name="T10" fmla="*/ 2147483647 w 1393"/>
              <a:gd name="T11" fmla="*/ 2147483647 h 1175"/>
              <a:gd name="T12" fmla="*/ 2147483647 w 1393"/>
              <a:gd name="T13" fmla="*/ 2147483647 h 1175"/>
              <a:gd name="T14" fmla="*/ 2147483647 w 1393"/>
              <a:gd name="T15" fmla="*/ 2147483647 h 1175"/>
              <a:gd name="T16" fmla="*/ 2147483647 w 1393"/>
              <a:gd name="T17" fmla="*/ 2147483647 h 1175"/>
              <a:gd name="T18" fmla="*/ 2147483647 w 1393"/>
              <a:gd name="T19" fmla="*/ 2147483647 h 1175"/>
              <a:gd name="T20" fmla="*/ 2147483647 w 1393"/>
              <a:gd name="T21" fmla="*/ 2147483647 h 1175"/>
              <a:gd name="T22" fmla="*/ 2147483647 w 1393"/>
              <a:gd name="T23" fmla="*/ 2147483647 h 1175"/>
              <a:gd name="T24" fmla="*/ 2147483647 w 1393"/>
              <a:gd name="T25" fmla="*/ 2147483647 h 1175"/>
              <a:gd name="T26" fmla="*/ 2147483647 w 1393"/>
              <a:gd name="T27" fmla="*/ 2147483647 h 1175"/>
              <a:gd name="T28" fmla="*/ 2147483647 w 1393"/>
              <a:gd name="T29" fmla="*/ 2147483647 h 1175"/>
              <a:gd name="T30" fmla="*/ 2147483647 w 1393"/>
              <a:gd name="T31" fmla="*/ 2147483647 h 1175"/>
              <a:gd name="T32" fmla="*/ 2147483647 w 1393"/>
              <a:gd name="T33" fmla="*/ 2147483647 h 1175"/>
              <a:gd name="T34" fmla="*/ 0 w 1393"/>
              <a:gd name="T35" fmla="*/ 2147483647 h 1175"/>
              <a:gd name="T36" fmla="*/ 2147483647 w 1393"/>
              <a:gd name="T37" fmla="*/ 2147483647 h 1175"/>
              <a:gd name="T38" fmla="*/ 2147483647 w 1393"/>
              <a:gd name="T39" fmla="*/ 2147483647 h 1175"/>
              <a:gd name="T40" fmla="*/ 2147483647 w 1393"/>
              <a:gd name="T41" fmla="*/ 2147483647 h 1175"/>
              <a:gd name="T42" fmla="*/ 2147483647 w 1393"/>
              <a:gd name="T43" fmla="*/ 2147483647 h 1175"/>
              <a:gd name="T44" fmla="*/ 2147483647 w 1393"/>
              <a:gd name="T45" fmla="*/ 2147483647 h 1175"/>
              <a:gd name="T46" fmla="*/ 2147483647 w 1393"/>
              <a:gd name="T47" fmla="*/ 2147483647 h 1175"/>
              <a:gd name="T48" fmla="*/ 2147483647 w 1393"/>
              <a:gd name="T49" fmla="*/ 2147483647 h 1175"/>
              <a:gd name="T50" fmla="*/ 2147483647 w 1393"/>
              <a:gd name="T51" fmla="*/ 2147483647 h 1175"/>
              <a:gd name="T52" fmla="*/ 2147483647 w 1393"/>
              <a:gd name="T53" fmla="*/ 2147483647 h 1175"/>
              <a:gd name="T54" fmla="*/ 2147483647 w 1393"/>
              <a:gd name="T55" fmla="*/ 2147483647 h 1175"/>
              <a:gd name="T56" fmla="*/ 2147483647 w 1393"/>
              <a:gd name="T57" fmla="*/ 2147483647 h 1175"/>
              <a:gd name="T58" fmla="*/ 2147483647 w 1393"/>
              <a:gd name="T59" fmla="*/ 2147483647 h 1175"/>
              <a:gd name="T60" fmla="*/ 2147483647 w 1393"/>
              <a:gd name="T61" fmla="*/ 2147483647 h 1175"/>
              <a:gd name="T62" fmla="*/ 2147483647 w 1393"/>
              <a:gd name="T63" fmla="*/ 2147483647 h 1175"/>
              <a:gd name="T64" fmla="*/ 2147483647 w 1393"/>
              <a:gd name="T65" fmla="*/ 2147483647 h 1175"/>
              <a:gd name="T66" fmla="*/ 2147483647 w 1393"/>
              <a:gd name="T67" fmla="*/ 2147483647 h 1175"/>
              <a:gd name="T68" fmla="*/ 2147483647 w 1393"/>
              <a:gd name="T69" fmla="*/ 2147483647 h 1175"/>
              <a:gd name="T70" fmla="*/ 2147483647 w 1393"/>
              <a:gd name="T71" fmla="*/ 2147483647 h 1175"/>
              <a:gd name="T72" fmla="*/ 2147483647 w 1393"/>
              <a:gd name="T73" fmla="*/ 2147483647 h 1175"/>
              <a:gd name="T74" fmla="*/ 2147483647 w 1393"/>
              <a:gd name="T75" fmla="*/ 2147483647 h 1175"/>
              <a:gd name="T76" fmla="*/ 2147483647 w 1393"/>
              <a:gd name="T77" fmla="*/ 2147483647 h 1175"/>
              <a:gd name="T78" fmla="*/ 2147483647 w 1393"/>
              <a:gd name="T79" fmla="*/ 2147483647 h 1175"/>
              <a:gd name="T80" fmla="*/ 2147483647 w 1393"/>
              <a:gd name="T81" fmla="*/ 2147483647 h 1175"/>
              <a:gd name="T82" fmla="*/ 2147483647 w 1393"/>
              <a:gd name="T83" fmla="*/ 2147483647 h 1175"/>
              <a:gd name="T84" fmla="*/ 2147483647 w 1393"/>
              <a:gd name="T85" fmla="*/ 2147483647 h 1175"/>
              <a:gd name="T86" fmla="*/ 2147483647 w 1393"/>
              <a:gd name="T87" fmla="*/ 2147483647 h 1175"/>
              <a:gd name="T88" fmla="*/ 2147483647 w 1393"/>
              <a:gd name="T89" fmla="*/ 2147483647 h 1175"/>
              <a:gd name="T90" fmla="*/ 2147483647 w 1393"/>
              <a:gd name="T91" fmla="*/ 2147483647 h 1175"/>
              <a:gd name="T92" fmla="*/ 2147483647 w 1393"/>
              <a:gd name="T93" fmla="*/ 2147483647 h 1175"/>
              <a:gd name="T94" fmla="*/ 2147483647 w 1393"/>
              <a:gd name="T95" fmla="*/ 2147483647 h 1175"/>
              <a:gd name="T96" fmla="*/ 2147483647 w 1393"/>
              <a:gd name="T97" fmla="*/ 2147483647 h 1175"/>
              <a:gd name="T98" fmla="*/ 2147483647 w 1393"/>
              <a:gd name="T99" fmla="*/ 2147483647 h 1175"/>
              <a:gd name="T100" fmla="*/ 2147483647 w 1393"/>
              <a:gd name="T101" fmla="*/ 2147483647 h 1175"/>
              <a:gd name="T102" fmla="*/ 2147483647 w 1393"/>
              <a:gd name="T103" fmla="*/ 2147483647 h 1175"/>
              <a:gd name="T104" fmla="*/ 2147483647 w 1393"/>
              <a:gd name="T105" fmla="*/ 2147483647 h 1175"/>
              <a:gd name="T106" fmla="*/ 2147483647 w 1393"/>
              <a:gd name="T107" fmla="*/ 2147483647 h 1175"/>
              <a:gd name="T108" fmla="*/ 2147483647 w 1393"/>
              <a:gd name="T109" fmla="*/ 2147483647 h 1175"/>
              <a:gd name="T110" fmla="*/ 2147483647 w 1393"/>
              <a:gd name="T111" fmla="*/ 0 h 1175"/>
              <a:gd name="T112" fmla="*/ 2147483647 w 1393"/>
              <a:gd name="T113" fmla="*/ 2147483647 h 1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93"/>
              <a:gd name="T172" fmla="*/ 0 h 1175"/>
              <a:gd name="T173" fmla="*/ 1393 w 1393"/>
              <a:gd name="T174" fmla="*/ 1175 h 11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93" h="1175">
                <a:moveTo>
                  <a:pt x="594" y="5"/>
                </a:moveTo>
                <a:lnTo>
                  <a:pt x="583" y="88"/>
                </a:lnTo>
                <a:lnTo>
                  <a:pt x="504" y="124"/>
                </a:lnTo>
                <a:lnTo>
                  <a:pt x="426" y="165"/>
                </a:lnTo>
                <a:lnTo>
                  <a:pt x="322" y="189"/>
                </a:lnTo>
                <a:lnTo>
                  <a:pt x="255" y="222"/>
                </a:lnTo>
                <a:lnTo>
                  <a:pt x="217" y="261"/>
                </a:lnTo>
                <a:lnTo>
                  <a:pt x="181" y="321"/>
                </a:lnTo>
                <a:lnTo>
                  <a:pt x="149" y="414"/>
                </a:lnTo>
                <a:lnTo>
                  <a:pt x="154" y="506"/>
                </a:lnTo>
                <a:lnTo>
                  <a:pt x="163" y="544"/>
                </a:lnTo>
                <a:lnTo>
                  <a:pt x="159" y="587"/>
                </a:lnTo>
                <a:lnTo>
                  <a:pt x="139" y="664"/>
                </a:lnTo>
                <a:lnTo>
                  <a:pt x="129" y="741"/>
                </a:lnTo>
                <a:lnTo>
                  <a:pt x="124" y="816"/>
                </a:lnTo>
                <a:lnTo>
                  <a:pt x="99" y="904"/>
                </a:lnTo>
                <a:lnTo>
                  <a:pt x="58" y="962"/>
                </a:lnTo>
                <a:lnTo>
                  <a:pt x="0" y="1175"/>
                </a:lnTo>
                <a:lnTo>
                  <a:pt x="217" y="1174"/>
                </a:lnTo>
                <a:lnTo>
                  <a:pt x="250" y="1086"/>
                </a:lnTo>
                <a:lnTo>
                  <a:pt x="260" y="990"/>
                </a:lnTo>
                <a:lnTo>
                  <a:pt x="290" y="875"/>
                </a:lnTo>
                <a:lnTo>
                  <a:pt x="325" y="773"/>
                </a:lnTo>
                <a:lnTo>
                  <a:pt x="341" y="703"/>
                </a:lnTo>
                <a:lnTo>
                  <a:pt x="325" y="576"/>
                </a:lnTo>
                <a:lnTo>
                  <a:pt x="345" y="754"/>
                </a:lnTo>
                <a:lnTo>
                  <a:pt x="356" y="784"/>
                </a:lnTo>
                <a:lnTo>
                  <a:pt x="409" y="937"/>
                </a:lnTo>
                <a:lnTo>
                  <a:pt x="423" y="1013"/>
                </a:lnTo>
                <a:lnTo>
                  <a:pt x="404" y="1090"/>
                </a:lnTo>
                <a:lnTo>
                  <a:pt x="404" y="1162"/>
                </a:lnTo>
                <a:lnTo>
                  <a:pt x="1044" y="1162"/>
                </a:lnTo>
                <a:lnTo>
                  <a:pt x="1037" y="1100"/>
                </a:lnTo>
                <a:lnTo>
                  <a:pt x="1020" y="1025"/>
                </a:lnTo>
                <a:lnTo>
                  <a:pt x="1023" y="970"/>
                </a:lnTo>
                <a:lnTo>
                  <a:pt x="1048" y="836"/>
                </a:lnTo>
                <a:lnTo>
                  <a:pt x="1070" y="692"/>
                </a:lnTo>
                <a:lnTo>
                  <a:pt x="1080" y="567"/>
                </a:lnTo>
                <a:lnTo>
                  <a:pt x="1076" y="779"/>
                </a:lnTo>
                <a:lnTo>
                  <a:pt x="1106" y="914"/>
                </a:lnTo>
                <a:cubicBezTo>
                  <a:pt x="1111" y="958"/>
                  <a:pt x="1098" y="1005"/>
                  <a:pt x="1106" y="1048"/>
                </a:cubicBezTo>
                <a:cubicBezTo>
                  <a:pt x="1117" y="1105"/>
                  <a:pt x="1125" y="1127"/>
                  <a:pt x="1155" y="1174"/>
                </a:cubicBezTo>
                <a:cubicBezTo>
                  <a:pt x="1216" y="1172"/>
                  <a:pt x="1344" y="1174"/>
                  <a:pt x="1393" y="1175"/>
                </a:cubicBezTo>
                <a:cubicBezTo>
                  <a:pt x="1372" y="1083"/>
                  <a:pt x="1364" y="1030"/>
                  <a:pt x="1351" y="986"/>
                </a:cubicBezTo>
                <a:cubicBezTo>
                  <a:pt x="1338" y="942"/>
                  <a:pt x="1323" y="938"/>
                  <a:pt x="1316" y="912"/>
                </a:cubicBezTo>
                <a:cubicBezTo>
                  <a:pt x="1308" y="886"/>
                  <a:pt x="1315" y="875"/>
                  <a:pt x="1307" y="827"/>
                </a:cubicBezTo>
                <a:lnTo>
                  <a:pt x="1298" y="631"/>
                </a:lnTo>
                <a:lnTo>
                  <a:pt x="1272" y="472"/>
                </a:lnTo>
                <a:lnTo>
                  <a:pt x="1275" y="388"/>
                </a:lnTo>
                <a:lnTo>
                  <a:pt x="1247" y="327"/>
                </a:lnTo>
                <a:lnTo>
                  <a:pt x="1229" y="280"/>
                </a:lnTo>
                <a:lnTo>
                  <a:pt x="1186" y="232"/>
                </a:lnTo>
                <a:lnTo>
                  <a:pt x="1099" y="193"/>
                </a:lnTo>
                <a:lnTo>
                  <a:pt x="975" y="136"/>
                </a:lnTo>
                <a:lnTo>
                  <a:pt x="853" y="101"/>
                </a:lnTo>
                <a:lnTo>
                  <a:pt x="834" y="0"/>
                </a:lnTo>
                <a:lnTo>
                  <a:pt x="594" y="5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5" name="Group 43"/>
          <p:cNvGrpSpPr>
            <a:grpSpLocks/>
          </p:cNvGrpSpPr>
          <p:nvPr/>
        </p:nvGrpSpPr>
        <p:grpSpPr bwMode="auto">
          <a:xfrm>
            <a:off x="7152217" y="2603500"/>
            <a:ext cx="838200" cy="827088"/>
            <a:chOff x="1517" y="1985"/>
            <a:chExt cx="430" cy="521"/>
          </a:xfrm>
        </p:grpSpPr>
        <p:sp>
          <p:nvSpPr>
            <p:cNvPr id="14373" name="Freeform 44"/>
            <p:cNvSpPr>
              <a:spLocks noChangeAspect="1"/>
            </p:cNvSpPr>
            <p:nvPr/>
          </p:nvSpPr>
          <p:spPr bwMode="auto">
            <a:xfrm>
              <a:off x="1517" y="1985"/>
              <a:ext cx="430" cy="521"/>
            </a:xfrm>
            <a:custGeom>
              <a:avLst/>
              <a:gdLst>
                <a:gd name="T0" fmla="*/ 11 w 537"/>
                <a:gd name="T1" fmla="*/ 1 h 652"/>
                <a:gd name="T2" fmla="*/ 10 w 537"/>
                <a:gd name="T3" fmla="*/ 2 h 652"/>
                <a:gd name="T4" fmla="*/ 8 w 537"/>
                <a:gd name="T5" fmla="*/ 2 h 652"/>
                <a:gd name="T6" fmla="*/ 5 w 537"/>
                <a:gd name="T7" fmla="*/ 2 h 652"/>
                <a:gd name="T8" fmla="*/ 3 w 537"/>
                <a:gd name="T9" fmla="*/ 4 h 652"/>
                <a:gd name="T10" fmla="*/ 2 w 537"/>
                <a:gd name="T11" fmla="*/ 7 h 652"/>
                <a:gd name="T12" fmla="*/ 2 w 537"/>
                <a:gd name="T13" fmla="*/ 10 h 652"/>
                <a:gd name="T14" fmla="*/ 2 w 537"/>
                <a:gd name="T15" fmla="*/ 12 h 652"/>
                <a:gd name="T16" fmla="*/ 2 w 537"/>
                <a:gd name="T17" fmla="*/ 12 h 652"/>
                <a:gd name="T18" fmla="*/ 2 w 537"/>
                <a:gd name="T19" fmla="*/ 14 h 652"/>
                <a:gd name="T20" fmla="*/ 2 w 537"/>
                <a:gd name="T21" fmla="*/ 14 h 652"/>
                <a:gd name="T22" fmla="*/ 2 w 537"/>
                <a:gd name="T23" fmla="*/ 17 h 652"/>
                <a:gd name="T24" fmla="*/ 2 w 537"/>
                <a:gd name="T25" fmla="*/ 19 h 652"/>
                <a:gd name="T26" fmla="*/ 3 w 537"/>
                <a:gd name="T27" fmla="*/ 19 h 652"/>
                <a:gd name="T28" fmla="*/ 5 w 537"/>
                <a:gd name="T29" fmla="*/ 24 h 652"/>
                <a:gd name="T30" fmla="*/ 8 w 537"/>
                <a:gd name="T31" fmla="*/ 27 h 652"/>
                <a:gd name="T32" fmla="*/ 11 w 537"/>
                <a:gd name="T33" fmla="*/ 28 h 652"/>
                <a:gd name="T34" fmla="*/ 15 w 537"/>
                <a:gd name="T35" fmla="*/ 27 h 652"/>
                <a:gd name="T36" fmla="*/ 19 w 537"/>
                <a:gd name="T37" fmla="*/ 24 h 652"/>
                <a:gd name="T38" fmla="*/ 21 w 537"/>
                <a:gd name="T39" fmla="*/ 22 h 652"/>
                <a:gd name="T40" fmla="*/ 21 w 537"/>
                <a:gd name="T41" fmla="*/ 19 h 652"/>
                <a:gd name="T42" fmla="*/ 22 w 537"/>
                <a:gd name="T43" fmla="*/ 19 h 652"/>
                <a:gd name="T44" fmla="*/ 22 w 537"/>
                <a:gd name="T45" fmla="*/ 15 h 652"/>
                <a:gd name="T46" fmla="*/ 24 w 537"/>
                <a:gd name="T47" fmla="*/ 14 h 652"/>
                <a:gd name="T48" fmla="*/ 24 w 537"/>
                <a:gd name="T49" fmla="*/ 12 h 652"/>
                <a:gd name="T50" fmla="*/ 22 w 537"/>
                <a:gd name="T51" fmla="*/ 12 h 652"/>
                <a:gd name="T52" fmla="*/ 22 w 537"/>
                <a:gd name="T53" fmla="*/ 7 h 652"/>
                <a:gd name="T54" fmla="*/ 21 w 537"/>
                <a:gd name="T55" fmla="*/ 4 h 652"/>
                <a:gd name="T56" fmla="*/ 18 w 537"/>
                <a:gd name="T57" fmla="*/ 2 h 652"/>
                <a:gd name="T58" fmla="*/ 15 w 537"/>
                <a:gd name="T59" fmla="*/ 2 h 652"/>
                <a:gd name="T60" fmla="*/ 14 w 537"/>
                <a:gd name="T61" fmla="*/ 2 h 652"/>
                <a:gd name="T62" fmla="*/ 11 w 537"/>
                <a:gd name="T63" fmla="*/ 1 h 6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7"/>
                <a:gd name="T97" fmla="*/ 0 h 652"/>
                <a:gd name="T98" fmla="*/ 537 w 537"/>
                <a:gd name="T99" fmla="*/ 652 h 6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7" h="652">
                  <a:moveTo>
                    <a:pt x="256" y="1"/>
                  </a:moveTo>
                  <a:cubicBezTo>
                    <a:pt x="244" y="2"/>
                    <a:pt x="234" y="3"/>
                    <a:pt x="220" y="7"/>
                  </a:cubicBezTo>
                  <a:cubicBezTo>
                    <a:pt x="206" y="11"/>
                    <a:pt x="190" y="17"/>
                    <a:pt x="172" y="24"/>
                  </a:cubicBezTo>
                  <a:cubicBezTo>
                    <a:pt x="154" y="31"/>
                    <a:pt x="129" y="41"/>
                    <a:pt x="110" y="51"/>
                  </a:cubicBezTo>
                  <a:cubicBezTo>
                    <a:pt x="92" y="63"/>
                    <a:pt x="77" y="76"/>
                    <a:pt x="64" y="94"/>
                  </a:cubicBezTo>
                  <a:cubicBezTo>
                    <a:pt x="53" y="111"/>
                    <a:pt x="44" y="140"/>
                    <a:pt x="40" y="162"/>
                  </a:cubicBezTo>
                  <a:cubicBezTo>
                    <a:pt x="36" y="184"/>
                    <a:pt x="36" y="202"/>
                    <a:pt x="34" y="223"/>
                  </a:cubicBezTo>
                  <a:cubicBezTo>
                    <a:pt x="33" y="243"/>
                    <a:pt x="36" y="272"/>
                    <a:pt x="30" y="283"/>
                  </a:cubicBezTo>
                  <a:cubicBezTo>
                    <a:pt x="26" y="294"/>
                    <a:pt x="6" y="283"/>
                    <a:pt x="3" y="289"/>
                  </a:cubicBezTo>
                  <a:cubicBezTo>
                    <a:pt x="0" y="294"/>
                    <a:pt x="4" y="310"/>
                    <a:pt x="9" y="319"/>
                  </a:cubicBezTo>
                  <a:cubicBezTo>
                    <a:pt x="14" y="327"/>
                    <a:pt x="23" y="330"/>
                    <a:pt x="27" y="341"/>
                  </a:cubicBezTo>
                  <a:cubicBezTo>
                    <a:pt x="33" y="352"/>
                    <a:pt x="34" y="370"/>
                    <a:pt x="37" y="385"/>
                  </a:cubicBezTo>
                  <a:cubicBezTo>
                    <a:pt x="40" y="401"/>
                    <a:pt x="44" y="425"/>
                    <a:pt x="49" y="434"/>
                  </a:cubicBezTo>
                  <a:cubicBezTo>
                    <a:pt x="54" y="444"/>
                    <a:pt x="60" y="424"/>
                    <a:pt x="67" y="443"/>
                  </a:cubicBezTo>
                  <a:cubicBezTo>
                    <a:pt x="75" y="462"/>
                    <a:pt x="79" y="518"/>
                    <a:pt x="97" y="547"/>
                  </a:cubicBezTo>
                  <a:cubicBezTo>
                    <a:pt x="115" y="575"/>
                    <a:pt x="147" y="596"/>
                    <a:pt x="172" y="613"/>
                  </a:cubicBezTo>
                  <a:cubicBezTo>
                    <a:pt x="198" y="630"/>
                    <a:pt x="219" y="643"/>
                    <a:pt x="246" y="647"/>
                  </a:cubicBezTo>
                  <a:cubicBezTo>
                    <a:pt x="274" y="651"/>
                    <a:pt x="306" y="652"/>
                    <a:pt x="338" y="635"/>
                  </a:cubicBezTo>
                  <a:cubicBezTo>
                    <a:pt x="371" y="619"/>
                    <a:pt x="417" y="571"/>
                    <a:pt x="437" y="548"/>
                  </a:cubicBezTo>
                  <a:cubicBezTo>
                    <a:pt x="457" y="525"/>
                    <a:pt x="455" y="513"/>
                    <a:pt x="460" y="494"/>
                  </a:cubicBezTo>
                  <a:cubicBezTo>
                    <a:pt x="466" y="475"/>
                    <a:pt x="461" y="443"/>
                    <a:pt x="468" y="432"/>
                  </a:cubicBezTo>
                  <a:cubicBezTo>
                    <a:pt x="474" y="422"/>
                    <a:pt x="493" y="443"/>
                    <a:pt x="498" y="432"/>
                  </a:cubicBezTo>
                  <a:cubicBezTo>
                    <a:pt x="504" y="421"/>
                    <a:pt x="495" y="383"/>
                    <a:pt x="501" y="363"/>
                  </a:cubicBezTo>
                  <a:cubicBezTo>
                    <a:pt x="508" y="344"/>
                    <a:pt x="528" y="328"/>
                    <a:pt x="533" y="313"/>
                  </a:cubicBezTo>
                  <a:cubicBezTo>
                    <a:pt x="537" y="299"/>
                    <a:pt x="534" y="281"/>
                    <a:pt x="530" y="274"/>
                  </a:cubicBezTo>
                  <a:cubicBezTo>
                    <a:pt x="524" y="269"/>
                    <a:pt x="511" y="301"/>
                    <a:pt x="508" y="283"/>
                  </a:cubicBezTo>
                  <a:cubicBezTo>
                    <a:pt x="504" y="265"/>
                    <a:pt x="516" y="199"/>
                    <a:pt x="508" y="165"/>
                  </a:cubicBezTo>
                  <a:cubicBezTo>
                    <a:pt x="500" y="130"/>
                    <a:pt x="481" y="99"/>
                    <a:pt x="464" y="77"/>
                  </a:cubicBezTo>
                  <a:cubicBezTo>
                    <a:pt x="448" y="55"/>
                    <a:pt x="428" y="40"/>
                    <a:pt x="409" y="29"/>
                  </a:cubicBezTo>
                  <a:cubicBezTo>
                    <a:pt x="390" y="18"/>
                    <a:pt x="367" y="13"/>
                    <a:pt x="348" y="9"/>
                  </a:cubicBezTo>
                  <a:cubicBezTo>
                    <a:pt x="329" y="5"/>
                    <a:pt x="310" y="3"/>
                    <a:pt x="295" y="2"/>
                  </a:cubicBezTo>
                  <a:cubicBezTo>
                    <a:pt x="280" y="1"/>
                    <a:pt x="268" y="0"/>
                    <a:pt x="256" y="1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Freeform 45"/>
            <p:cNvSpPr>
              <a:spLocks noChangeAspect="1"/>
            </p:cNvSpPr>
            <p:nvPr/>
          </p:nvSpPr>
          <p:spPr bwMode="auto">
            <a:xfrm>
              <a:off x="1601" y="2182"/>
              <a:ext cx="114" cy="64"/>
            </a:xfrm>
            <a:custGeom>
              <a:avLst/>
              <a:gdLst>
                <a:gd name="T0" fmla="*/ 0 w 92"/>
                <a:gd name="T1" fmla="*/ 70 h 58"/>
                <a:gd name="T2" fmla="*/ 436 w 92"/>
                <a:gd name="T3" fmla="*/ 4 h 58"/>
                <a:gd name="T4" fmla="*/ 1092 w 92"/>
                <a:gd name="T5" fmla="*/ 0 h 58"/>
                <a:gd name="T6" fmla="*/ 1496 w 92"/>
                <a:gd name="T7" fmla="*/ 4 h 58"/>
                <a:gd name="T8" fmla="*/ 1689 w 92"/>
                <a:gd name="T9" fmla="*/ 70 h 58"/>
                <a:gd name="T10" fmla="*/ 1767 w 92"/>
                <a:gd name="T11" fmla="*/ 168 h 58"/>
                <a:gd name="T12" fmla="*/ 1854 w 92"/>
                <a:gd name="T13" fmla="*/ 23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58"/>
                <a:gd name="T23" fmla="*/ 92 w 9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58">
                  <a:moveTo>
                    <a:pt x="0" y="18"/>
                  </a:moveTo>
                  <a:lnTo>
                    <a:pt x="22" y="4"/>
                  </a:lnTo>
                  <a:lnTo>
                    <a:pt x="54" y="0"/>
                  </a:lnTo>
                  <a:lnTo>
                    <a:pt x="74" y="4"/>
                  </a:lnTo>
                  <a:lnTo>
                    <a:pt x="84" y="18"/>
                  </a:lnTo>
                  <a:lnTo>
                    <a:pt x="88" y="42"/>
                  </a:lnTo>
                  <a:lnTo>
                    <a:pt x="92" y="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Freeform 46"/>
            <p:cNvSpPr>
              <a:spLocks noChangeAspect="1"/>
            </p:cNvSpPr>
            <p:nvPr/>
          </p:nvSpPr>
          <p:spPr bwMode="auto">
            <a:xfrm>
              <a:off x="1749" y="2186"/>
              <a:ext cx="113" cy="60"/>
            </a:xfrm>
            <a:custGeom>
              <a:avLst/>
              <a:gdLst>
                <a:gd name="T0" fmla="*/ 1641 w 92"/>
                <a:gd name="T1" fmla="*/ 100 h 53"/>
                <a:gd name="T2" fmla="*/ 1440 w 92"/>
                <a:gd name="T3" fmla="*/ 48 h 53"/>
                <a:gd name="T4" fmla="*/ 1258 w 92"/>
                <a:gd name="T5" fmla="*/ 3 h 53"/>
                <a:gd name="T6" fmla="*/ 537 w 92"/>
                <a:gd name="T7" fmla="*/ 0 h 53"/>
                <a:gd name="T8" fmla="*/ 210 w 92"/>
                <a:gd name="T9" fmla="*/ 42 h 53"/>
                <a:gd name="T10" fmla="*/ 139 w 92"/>
                <a:gd name="T11" fmla="*/ 165 h 53"/>
                <a:gd name="T12" fmla="*/ 139 w 92"/>
                <a:gd name="T13" fmla="*/ 256 h 53"/>
                <a:gd name="T14" fmla="*/ 0 w 92"/>
                <a:gd name="T15" fmla="*/ 30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53"/>
                <a:gd name="T26" fmla="*/ 92 w 92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53">
                  <a:moveTo>
                    <a:pt x="92" y="18"/>
                  </a:moveTo>
                  <a:lnTo>
                    <a:pt x="81" y="9"/>
                  </a:lnTo>
                  <a:lnTo>
                    <a:pt x="71" y="3"/>
                  </a:lnTo>
                  <a:lnTo>
                    <a:pt x="30" y="0"/>
                  </a:lnTo>
                  <a:lnTo>
                    <a:pt x="12" y="8"/>
                  </a:lnTo>
                  <a:lnTo>
                    <a:pt x="8" y="30"/>
                  </a:lnTo>
                  <a:lnTo>
                    <a:pt x="8" y="44"/>
                  </a:lnTo>
                  <a:lnTo>
                    <a:pt x="0" y="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Freeform 47"/>
            <p:cNvSpPr>
              <a:spLocks noChangeAspect="1"/>
            </p:cNvSpPr>
            <p:nvPr/>
          </p:nvSpPr>
          <p:spPr bwMode="auto">
            <a:xfrm>
              <a:off x="1604" y="2207"/>
              <a:ext cx="86" cy="26"/>
            </a:xfrm>
            <a:custGeom>
              <a:avLst/>
              <a:gdLst>
                <a:gd name="T0" fmla="*/ 0 w 70"/>
                <a:gd name="T1" fmla="*/ 46 h 24"/>
                <a:gd name="T2" fmla="*/ 317 w 70"/>
                <a:gd name="T3" fmla="*/ 5 h 24"/>
                <a:gd name="T4" fmla="*/ 757 w 70"/>
                <a:gd name="T5" fmla="*/ 0 h 24"/>
                <a:gd name="T6" fmla="*/ 1028 w 70"/>
                <a:gd name="T7" fmla="*/ 5 h 24"/>
                <a:gd name="T8" fmla="*/ 1254 w 70"/>
                <a:gd name="T9" fmla="*/ 46 h 24"/>
                <a:gd name="T10" fmla="*/ 1143 w 70"/>
                <a:gd name="T11" fmla="*/ 74 h 24"/>
                <a:gd name="T12" fmla="*/ 660 w 70"/>
                <a:gd name="T13" fmla="*/ 74 h 24"/>
                <a:gd name="T14" fmla="*/ 258 w 70"/>
                <a:gd name="T15" fmla="*/ 70 h 24"/>
                <a:gd name="T16" fmla="*/ 0 w 70"/>
                <a:gd name="T17" fmla="*/ 4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24"/>
                <a:gd name="T29" fmla="*/ 70 w 7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24">
                  <a:moveTo>
                    <a:pt x="0" y="15"/>
                  </a:moveTo>
                  <a:lnTo>
                    <a:pt x="18" y="5"/>
                  </a:lnTo>
                  <a:lnTo>
                    <a:pt x="42" y="0"/>
                  </a:lnTo>
                  <a:lnTo>
                    <a:pt x="58" y="5"/>
                  </a:lnTo>
                  <a:lnTo>
                    <a:pt x="70" y="15"/>
                  </a:lnTo>
                  <a:lnTo>
                    <a:pt x="64" y="24"/>
                  </a:lnTo>
                  <a:lnTo>
                    <a:pt x="37" y="24"/>
                  </a:lnTo>
                  <a:lnTo>
                    <a:pt x="15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Freeform 48"/>
            <p:cNvSpPr>
              <a:spLocks noChangeAspect="1"/>
            </p:cNvSpPr>
            <p:nvPr/>
          </p:nvSpPr>
          <p:spPr bwMode="auto">
            <a:xfrm>
              <a:off x="1775" y="2210"/>
              <a:ext cx="80" cy="25"/>
            </a:xfrm>
            <a:custGeom>
              <a:avLst/>
              <a:gdLst>
                <a:gd name="T0" fmla="*/ 0 w 65"/>
                <a:gd name="T1" fmla="*/ 26 h 24"/>
                <a:gd name="T2" fmla="*/ 372 w 65"/>
                <a:gd name="T3" fmla="*/ 1 h 24"/>
                <a:gd name="T4" fmla="*/ 754 w 65"/>
                <a:gd name="T5" fmla="*/ 0 h 24"/>
                <a:gd name="T6" fmla="*/ 1036 w 65"/>
                <a:gd name="T7" fmla="*/ 6 h 24"/>
                <a:gd name="T8" fmla="*/ 1186 w 65"/>
                <a:gd name="T9" fmla="*/ 29 h 24"/>
                <a:gd name="T10" fmla="*/ 1033 w 65"/>
                <a:gd name="T11" fmla="*/ 35 h 24"/>
                <a:gd name="T12" fmla="*/ 372 w 65"/>
                <a:gd name="T13" fmla="*/ 40 h 24"/>
                <a:gd name="T14" fmla="*/ 0 w 65"/>
                <a:gd name="T15" fmla="*/ 2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0" y="12"/>
                  </a:moveTo>
                  <a:lnTo>
                    <a:pt x="20" y="1"/>
                  </a:lnTo>
                  <a:lnTo>
                    <a:pt x="41" y="0"/>
                  </a:lnTo>
                  <a:lnTo>
                    <a:pt x="57" y="6"/>
                  </a:lnTo>
                  <a:lnTo>
                    <a:pt x="65" y="15"/>
                  </a:lnTo>
                  <a:lnTo>
                    <a:pt x="56" y="21"/>
                  </a:lnTo>
                  <a:lnTo>
                    <a:pt x="2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Freeform 49"/>
            <p:cNvSpPr>
              <a:spLocks noChangeAspect="1"/>
            </p:cNvSpPr>
            <p:nvPr/>
          </p:nvSpPr>
          <p:spPr bwMode="auto">
            <a:xfrm>
              <a:off x="1680" y="2328"/>
              <a:ext cx="86" cy="26"/>
            </a:xfrm>
            <a:custGeom>
              <a:avLst/>
              <a:gdLst>
                <a:gd name="T0" fmla="*/ 284 w 69"/>
                <a:gd name="T1" fmla="*/ 0 h 23"/>
                <a:gd name="T2" fmla="*/ 265 w 69"/>
                <a:gd name="T3" fmla="*/ 109 h 23"/>
                <a:gd name="T4" fmla="*/ 976 w 69"/>
                <a:gd name="T5" fmla="*/ 123 h 23"/>
                <a:gd name="T6" fmla="*/ 1437 w 69"/>
                <a:gd name="T7" fmla="*/ 98 h 23"/>
                <a:gd name="T8" fmla="*/ 1502 w 69"/>
                <a:gd name="T9" fmla="*/ 2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13" y="0"/>
                  </a:moveTo>
                  <a:cubicBezTo>
                    <a:pt x="11" y="11"/>
                    <a:pt x="0" y="4"/>
                    <a:pt x="12" y="19"/>
                  </a:cubicBezTo>
                  <a:cubicBezTo>
                    <a:pt x="24" y="18"/>
                    <a:pt x="33" y="19"/>
                    <a:pt x="45" y="21"/>
                  </a:cubicBezTo>
                  <a:cubicBezTo>
                    <a:pt x="52" y="19"/>
                    <a:pt x="61" y="23"/>
                    <a:pt x="66" y="18"/>
                  </a:cubicBezTo>
                  <a:cubicBezTo>
                    <a:pt x="69" y="15"/>
                    <a:pt x="66" y="7"/>
                    <a:pt x="69" y="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Freeform 50"/>
            <p:cNvSpPr>
              <a:spLocks noChangeAspect="1"/>
            </p:cNvSpPr>
            <p:nvPr/>
          </p:nvSpPr>
          <p:spPr bwMode="auto">
            <a:xfrm>
              <a:off x="1692" y="2418"/>
              <a:ext cx="85" cy="6"/>
            </a:xfrm>
            <a:custGeom>
              <a:avLst/>
              <a:gdLst>
                <a:gd name="T0" fmla="*/ 0 w 69"/>
                <a:gd name="T1" fmla="*/ 4 h 6"/>
                <a:gd name="T2" fmla="*/ 572 w 69"/>
                <a:gd name="T3" fmla="*/ 6 h 6"/>
                <a:gd name="T4" fmla="*/ 962 w 69"/>
                <a:gd name="T5" fmla="*/ 6 h 6"/>
                <a:gd name="T6" fmla="*/ 1281 w 69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"/>
                <a:gd name="T14" fmla="*/ 69 w 69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">
                  <a:moveTo>
                    <a:pt x="0" y="4"/>
                  </a:moveTo>
                  <a:lnTo>
                    <a:pt x="31" y="6"/>
                  </a:lnTo>
                  <a:lnTo>
                    <a:pt x="52" y="6"/>
                  </a:lnTo>
                  <a:lnTo>
                    <a:pt x="6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Freeform 51"/>
            <p:cNvSpPr>
              <a:spLocks noChangeAspect="1"/>
            </p:cNvSpPr>
            <p:nvPr/>
          </p:nvSpPr>
          <p:spPr bwMode="auto">
            <a:xfrm>
              <a:off x="1662" y="2394"/>
              <a:ext cx="121" cy="13"/>
            </a:xfrm>
            <a:custGeom>
              <a:avLst/>
              <a:gdLst>
                <a:gd name="T0" fmla="*/ 0 w 97"/>
                <a:gd name="T1" fmla="*/ 36 h 12"/>
                <a:gd name="T2" fmla="*/ 559 w 97"/>
                <a:gd name="T3" fmla="*/ 3 h 12"/>
                <a:gd name="T4" fmla="*/ 1065 w 97"/>
                <a:gd name="T5" fmla="*/ 1 h 12"/>
                <a:gd name="T6" fmla="*/ 1352 w 97"/>
                <a:gd name="T7" fmla="*/ 0 h 12"/>
                <a:gd name="T8" fmla="*/ 2141 w 97"/>
                <a:gd name="T9" fmla="*/ 2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2"/>
                <a:gd name="T17" fmla="*/ 97 w 9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2">
                  <a:moveTo>
                    <a:pt x="0" y="12"/>
                  </a:moveTo>
                  <a:lnTo>
                    <a:pt x="25" y="3"/>
                  </a:lnTo>
                  <a:lnTo>
                    <a:pt x="48" y="1"/>
                  </a:lnTo>
                  <a:lnTo>
                    <a:pt x="61" y="0"/>
                  </a:lnTo>
                  <a:lnTo>
                    <a:pt x="9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6" name="Freeform 52"/>
          <p:cNvSpPr>
            <a:spLocks noChangeAspect="1"/>
          </p:cNvSpPr>
          <p:nvPr/>
        </p:nvSpPr>
        <p:spPr bwMode="auto">
          <a:xfrm>
            <a:off x="10414000" y="2632075"/>
            <a:ext cx="840317" cy="825500"/>
          </a:xfrm>
          <a:custGeom>
            <a:avLst/>
            <a:gdLst>
              <a:gd name="T0" fmla="*/ 2147483647 w 430"/>
              <a:gd name="T1" fmla="*/ 2147483647 h 520"/>
              <a:gd name="T2" fmla="*/ 2147483647 w 430"/>
              <a:gd name="T3" fmla="*/ 2147483647 h 520"/>
              <a:gd name="T4" fmla="*/ 2147483647 w 430"/>
              <a:gd name="T5" fmla="*/ 2147483647 h 520"/>
              <a:gd name="T6" fmla="*/ 2147483647 w 430"/>
              <a:gd name="T7" fmla="*/ 2147483647 h 520"/>
              <a:gd name="T8" fmla="*/ 2147483647 w 430"/>
              <a:gd name="T9" fmla="*/ 2147483647 h 520"/>
              <a:gd name="T10" fmla="*/ 2147483647 w 430"/>
              <a:gd name="T11" fmla="*/ 2147483647 h 520"/>
              <a:gd name="T12" fmla="*/ 2147483647 w 430"/>
              <a:gd name="T13" fmla="*/ 2147483647 h 520"/>
              <a:gd name="T14" fmla="*/ 2147483647 w 430"/>
              <a:gd name="T15" fmla="*/ 2147483647 h 520"/>
              <a:gd name="T16" fmla="*/ 2147483647 w 430"/>
              <a:gd name="T17" fmla="*/ 2147483647 h 520"/>
              <a:gd name="T18" fmla="*/ 2147483647 w 430"/>
              <a:gd name="T19" fmla="*/ 2147483647 h 520"/>
              <a:gd name="T20" fmla="*/ 2147483647 w 430"/>
              <a:gd name="T21" fmla="*/ 2147483647 h 520"/>
              <a:gd name="T22" fmla="*/ 2147483647 w 430"/>
              <a:gd name="T23" fmla="*/ 2147483647 h 520"/>
              <a:gd name="T24" fmla="*/ 2147483647 w 430"/>
              <a:gd name="T25" fmla="*/ 2147483647 h 520"/>
              <a:gd name="T26" fmla="*/ 2147483647 w 430"/>
              <a:gd name="T27" fmla="*/ 2147483647 h 520"/>
              <a:gd name="T28" fmla="*/ 2147483647 w 430"/>
              <a:gd name="T29" fmla="*/ 2147483647 h 520"/>
              <a:gd name="T30" fmla="*/ 2147483647 w 430"/>
              <a:gd name="T31" fmla="*/ 2147483647 h 520"/>
              <a:gd name="T32" fmla="*/ 2147483647 w 430"/>
              <a:gd name="T33" fmla="*/ 2147483647 h 520"/>
              <a:gd name="T34" fmla="*/ 2147483647 w 430"/>
              <a:gd name="T35" fmla="*/ 2147483647 h 520"/>
              <a:gd name="T36" fmla="*/ 2147483647 w 430"/>
              <a:gd name="T37" fmla="*/ 2147483647 h 520"/>
              <a:gd name="T38" fmla="*/ 2147483647 w 430"/>
              <a:gd name="T39" fmla="*/ 2147483647 h 520"/>
              <a:gd name="T40" fmla="*/ 2147483647 w 430"/>
              <a:gd name="T41" fmla="*/ 2147483647 h 520"/>
              <a:gd name="T42" fmla="*/ 2147483647 w 430"/>
              <a:gd name="T43" fmla="*/ 2147483647 h 520"/>
              <a:gd name="T44" fmla="*/ 2147483647 w 430"/>
              <a:gd name="T45" fmla="*/ 2147483647 h 520"/>
              <a:gd name="T46" fmla="*/ 2147483647 w 430"/>
              <a:gd name="T47" fmla="*/ 2147483647 h 520"/>
              <a:gd name="T48" fmla="*/ 2147483647 w 430"/>
              <a:gd name="T49" fmla="*/ 2147483647 h 520"/>
              <a:gd name="T50" fmla="*/ 2147483647 w 430"/>
              <a:gd name="T51" fmla="*/ 2147483647 h 520"/>
              <a:gd name="T52" fmla="*/ 2147483647 w 430"/>
              <a:gd name="T53" fmla="*/ 2147483647 h 520"/>
              <a:gd name="T54" fmla="*/ 2147483647 w 430"/>
              <a:gd name="T55" fmla="*/ 2147483647 h 520"/>
              <a:gd name="T56" fmla="*/ 2147483647 w 430"/>
              <a:gd name="T57" fmla="*/ 2147483647 h 520"/>
              <a:gd name="T58" fmla="*/ 2147483647 w 430"/>
              <a:gd name="T59" fmla="*/ 2147483647 h 520"/>
              <a:gd name="T60" fmla="*/ 2147483647 w 430"/>
              <a:gd name="T61" fmla="*/ 2147483647 h 520"/>
              <a:gd name="T62" fmla="*/ 2147483647 w 430"/>
              <a:gd name="T63" fmla="*/ 2147483647 h 520"/>
              <a:gd name="T64" fmla="*/ 2147483647 w 430"/>
              <a:gd name="T65" fmla="*/ 2147483647 h 5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30"/>
              <a:gd name="T100" fmla="*/ 0 h 520"/>
              <a:gd name="T101" fmla="*/ 430 w 430"/>
              <a:gd name="T102" fmla="*/ 520 h 5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30" h="520">
                <a:moveTo>
                  <a:pt x="205" y="1"/>
                </a:moveTo>
                <a:cubicBezTo>
                  <a:pt x="195" y="2"/>
                  <a:pt x="187" y="2"/>
                  <a:pt x="176" y="6"/>
                </a:cubicBezTo>
                <a:cubicBezTo>
                  <a:pt x="165" y="9"/>
                  <a:pt x="152" y="14"/>
                  <a:pt x="138" y="19"/>
                </a:cubicBezTo>
                <a:cubicBezTo>
                  <a:pt x="123" y="25"/>
                  <a:pt x="103" y="33"/>
                  <a:pt x="88" y="41"/>
                </a:cubicBezTo>
                <a:cubicBezTo>
                  <a:pt x="74" y="50"/>
                  <a:pt x="62" y="61"/>
                  <a:pt x="51" y="75"/>
                </a:cubicBezTo>
                <a:cubicBezTo>
                  <a:pt x="42" y="89"/>
                  <a:pt x="35" y="112"/>
                  <a:pt x="32" y="129"/>
                </a:cubicBezTo>
                <a:cubicBezTo>
                  <a:pt x="29" y="147"/>
                  <a:pt x="29" y="161"/>
                  <a:pt x="27" y="178"/>
                </a:cubicBezTo>
                <a:cubicBezTo>
                  <a:pt x="26" y="194"/>
                  <a:pt x="29" y="217"/>
                  <a:pt x="24" y="226"/>
                </a:cubicBezTo>
                <a:cubicBezTo>
                  <a:pt x="21" y="235"/>
                  <a:pt x="5" y="226"/>
                  <a:pt x="2" y="231"/>
                </a:cubicBezTo>
                <a:cubicBezTo>
                  <a:pt x="0" y="235"/>
                  <a:pt x="3" y="248"/>
                  <a:pt x="7" y="255"/>
                </a:cubicBezTo>
                <a:cubicBezTo>
                  <a:pt x="11" y="261"/>
                  <a:pt x="18" y="264"/>
                  <a:pt x="22" y="272"/>
                </a:cubicBezTo>
                <a:cubicBezTo>
                  <a:pt x="26" y="281"/>
                  <a:pt x="27" y="296"/>
                  <a:pt x="30" y="308"/>
                </a:cubicBezTo>
                <a:cubicBezTo>
                  <a:pt x="32" y="320"/>
                  <a:pt x="35" y="340"/>
                  <a:pt x="39" y="347"/>
                </a:cubicBezTo>
                <a:cubicBezTo>
                  <a:pt x="43" y="355"/>
                  <a:pt x="47" y="340"/>
                  <a:pt x="54" y="354"/>
                </a:cubicBezTo>
                <a:cubicBezTo>
                  <a:pt x="61" y="368"/>
                  <a:pt x="68" y="407"/>
                  <a:pt x="82" y="430"/>
                </a:cubicBezTo>
                <a:cubicBezTo>
                  <a:pt x="96" y="453"/>
                  <a:pt x="119" y="476"/>
                  <a:pt x="138" y="490"/>
                </a:cubicBezTo>
                <a:cubicBezTo>
                  <a:pt x="157" y="504"/>
                  <a:pt x="175" y="514"/>
                  <a:pt x="197" y="517"/>
                </a:cubicBezTo>
                <a:cubicBezTo>
                  <a:pt x="219" y="520"/>
                  <a:pt x="252" y="515"/>
                  <a:pt x="271" y="507"/>
                </a:cubicBezTo>
                <a:cubicBezTo>
                  <a:pt x="290" y="499"/>
                  <a:pt x="300" y="480"/>
                  <a:pt x="310" y="468"/>
                </a:cubicBezTo>
                <a:cubicBezTo>
                  <a:pt x="320" y="456"/>
                  <a:pt x="326" y="447"/>
                  <a:pt x="334" y="434"/>
                </a:cubicBezTo>
                <a:cubicBezTo>
                  <a:pt x="342" y="421"/>
                  <a:pt x="353" y="407"/>
                  <a:pt x="360" y="392"/>
                </a:cubicBezTo>
                <a:cubicBezTo>
                  <a:pt x="367" y="377"/>
                  <a:pt x="368" y="353"/>
                  <a:pt x="375" y="345"/>
                </a:cubicBezTo>
                <a:cubicBezTo>
                  <a:pt x="382" y="337"/>
                  <a:pt x="395" y="354"/>
                  <a:pt x="399" y="345"/>
                </a:cubicBezTo>
                <a:cubicBezTo>
                  <a:pt x="404" y="336"/>
                  <a:pt x="396" y="306"/>
                  <a:pt x="401" y="290"/>
                </a:cubicBezTo>
                <a:cubicBezTo>
                  <a:pt x="407" y="275"/>
                  <a:pt x="423" y="262"/>
                  <a:pt x="427" y="250"/>
                </a:cubicBezTo>
                <a:cubicBezTo>
                  <a:pt x="430" y="239"/>
                  <a:pt x="428" y="225"/>
                  <a:pt x="424" y="219"/>
                </a:cubicBezTo>
                <a:cubicBezTo>
                  <a:pt x="420" y="215"/>
                  <a:pt x="409" y="241"/>
                  <a:pt x="407" y="226"/>
                </a:cubicBezTo>
                <a:cubicBezTo>
                  <a:pt x="404" y="212"/>
                  <a:pt x="413" y="159"/>
                  <a:pt x="407" y="132"/>
                </a:cubicBezTo>
                <a:cubicBezTo>
                  <a:pt x="400" y="104"/>
                  <a:pt x="385" y="79"/>
                  <a:pt x="372" y="62"/>
                </a:cubicBezTo>
                <a:cubicBezTo>
                  <a:pt x="359" y="44"/>
                  <a:pt x="343" y="32"/>
                  <a:pt x="328" y="23"/>
                </a:cubicBezTo>
                <a:cubicBezTo>
                  <a:pt x="312" y="14"/>
                  <a:pt x="294" y="10"/>
                  <a:pt x="279" y="7"/>
                </a:cubicBezTo>
                <a:cubicBezTo>
                  <a:pt x="263" y="4"/>
                  <a:pt x="248" y="2"/>
                  <a:pt x="236" y="2"/>
                </a:cubicBezTo>
                <a:cubicBezTo>
                  <a:pt x="224" y="1"/>
                  <a:pt x="215" y="0"/>
                  <a:pt x="205" y="1"/>
                </a:cubicBezTo>
                <a:close/>
              </a:path>
            </a:pathLst>
          </a:custGeom>
          <a:solidFill>
            <a:srgbClr val="FFCC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Freeform 53"/>
          <p:cNvSpPr>
            <a:spLocks noChangeAspect="1"/>
          </p:cNvSpPr>
          <p:nvPr/>
        </p:nvSpPr>
        <p:spPr bwMode="auto">
          <a:xfrm>
            <a:off x="9457267" y="3346450"/>
            <a:ext cx="2705100" cy="1866900"/>
          </a:xfrm>
          <a:custGeom>
            <a:avLst/>
            <a:gdLst>
              <a:gd name="T0" fmla="*/ 2147483647 w 1384"/>
              <a:gd name="T1" fmla="*/ 2147483647 h 1176"/>
              <a:gd name="T2" fmla="*/ 2147483647 w 1384"/>
              <a:gd name="T3" fmla="*/ 2147483647 h 1176"/>
              <a:gd name="T4" fmla="*/ 2147483647 w 1384"/>
              <a:gd name="T5" fmla="*/ 2147483647 h 1176"/>
              <a:gd name="T6" fmla="*/ 2147483647 w 1384"/>
              <a:gd name="T7" fmla="*/ 2147483647 h 1176"/>
              <a:gd name="T8" fmla="*/ 2147483647 w 1384"/>
              <a:gd name="T9" fmla="*/ 2147483647 h 1176"/>
              <a:gd name="T10" fmla="*/ 2147483647 w 1384"/>
              <a:gd name="T11" fmla="*/ 2147483647 h 1176"/>
              <a:gd name="T12" fmla="*/ 2147483647 w 1384"/>
              <a:gd name="T13" fmla="*/ 2147483647 h 1176"/>
              <a:gd name="T14" fmla="*/ 2147483647 w 1384"/>
              <a:gd name="T15" fmla="*/ 2147483647 h 1176"/>
              <a:gd name="T16" fmla="*/ 2147483647 w 1384"/>
              <a:gd name="T17" fmla="*/ 2147483647 h 1176"/>
              <a:gd name="T18" fmla="*/ 2147483647 w 1384"/>
              <a:gd name="T19" fmla="*/ 2147483647 h 1176"/>
              <a:gd name="T20" fmla="*/ 2147483647 w 1384"/>
              <a:gd name="T21" fmla="*/ 2147483647 h 1176"/>
              <a:gd name="T22" fmla="*/ 2147483647 w 1384"/>
              <a:gd name="T23" fmla="*/ 2147483647 h 1176"/>
              <a:gd name="T24" fmla="*/ 2147483647 w 1384"/>
              <a:gd name="T25" fmla="*/ 2147483647 h 1176"/>
              <a:gd name="T26" fmla="*/ 2147483647 w 1384"/>
              <a:gd name="T27" fmla="*/ 2147483647 h 1176"/>
              <a:gd name="T28" fmla="*/ 2147483647 w 1384"/>
              <a:gd name="T29" fmla="*/ 2147483647 h 1176"/>
              <a:gd name="T30" fmla="*/ 2147483647 w 1384"/>
              <a:gd name="T31" fmla="*/ 2147483647 h 1176"/>
              <a:gd name="T32" fmla="*/ 2147483647 w 1384"/>
              <a:gd name="T33" fmla="*/ 2147483647 h 1176"/>
              <a:gd name="T34" fmla="*/ 0 w 1384"/>
              <a:gd name="T35" fmla="*/ 2147483647 h 1176"/>
              <a:gd name="T36" fmla="*/ 2147483647 w 1384"/>
              <a:gd name="T37" fmla="*/ 2147483647 h 1176"/>
              <a:gd name="T38" fmla="*/ 2147483647 w 1384"/>
              <a:gd name="T39" fmla="*/ 2147483647 h 1176"/>
              <a:gd name="T40" fmla="*/ 2147483647 w 1384"/>
              <a:gd name="T41" fmla="*/ 2147483647 h 1176"/>
              <a:gd name="T42" fmla="*/ 2147483647 w 1384"/>
              <a:gd name="T43" fmla="*/ 2147483647 h 1176"/>
              <a:gd name="T44" fmla="*/ 2147483647 w 1384"/>
              <a:gd name="T45" fmla="*/ 2147483647 h 1176"/>
              <a:gd name="T46" fmla="*/ 2147483647 w 1384"/>
              <a:gd name="T47" fmla="*/ 2147483647 h 1176"/>
              <a:gd name="T48" fmla="*/ 2147483647 w 1384"/>
              <a:gd name="T49" fmla="*/ 2147483647 h 1176"/>
              <a:gd name="T50" fmla="*/ 2147483647 w 1384"/>
              <a:gd name="T51" fmla="*/ 2147483647 h 1176"/>
              <a:gd name="T52" fmla="*/ 2147483647 w 1384"/>
              <a:gd name="T53" fmla="*/ 2147483647 h 1176"/>
              <a:gd name="T54" fmla="*/ 2147483647 w 1384"/>
              <a:gd name="T55" fmla="*/ 2147483647 h 1176"/>
              <a:gd name="T56" fmla="*/ 2147483647 w 1384"/>
              <a:gd name="T57" fmla="*/ 2147483647 h 1176"/>
              <a:gd name="T58" fmla="*/ 2147483647 w 1384"/>
              <a:gd name="T59" fmla="*/ 2147483647 h 1176"/>
              <a:gd name="T60" fmla="*/ 2147483647 w 1384"/>
              <a:gd name="T61" fmla="*/ 2147483647 h 1176"/>
              <a:gd name="T62" fmla="*/ 2147483647 w 1384"/>
              <a:gd name="T63" fmla="*/ 2147483647 h 1176"/>
              <a:gd name="T64" fmla="*/ 2147483647 w 1384"/>
              <a:gd name="T65" fmla="*/ 2147483647 h 1176"/>
              <a:gd name="T66" fmla="*/ 2147483647 w 1384"/>
              <a:gd name="T67" fmla="*/ 2147483647 h 1176"/>
              <a:gd name="T68" fmla="*/ 2147483647 w 1384"/>
              <a:gd name="T69" fmla="*/ 2147483647 h 1176"/>
              <a:gd name="T70" fmla="*/ 2147483647 w 1384"/>
              <a:gd name="T71" fmla="*/ 2147483647 h 1176"/>
              <a:gd name="T72" fmla="*/ 2147483647 w 1384"/>
              <a:gd name="T73" fmla="*/ 2147483647 h 1176"/>
              <a:gd name="T74" fmla="*/ 2147483647 w 1384"/>
              <a:gd name="T75" fmla="*/ 2147483647 h 1176"/>
              <a:gd name="T76" fmla="*/ 2147483647 w 1384"/>
              <a:gd name="T77" fmla="*/ 2147483647 h 1176"/>
              <a:gd name="T78" fmla="*/ 2147483647 w 1384"/>
              <a:gd name="T79" fmla="*/ 2147483647 h 1176"/>
              <a:gd name="T80" fmla="*/ 2147483647 w 1384"/>
              <a:gd name="T81" fmla="*/ 2147483647 h 1176"/>
              <a:gd name="T82" fmla="*/ 2147483647 w 1384"/>
              <a:gd name="T83" fmla="*/ 2147483647 h 1176"/>
              <a:gd name="T84" fmla="*/ 2147483647 w 1384"/>
              <a:gd name="T85" fmla="*/ 2147483647 h 1176"/>
              <a:gd name="T86" fmla="*/ 2147483647 w 1384"/>
              <a:gd name="T87" fmla="*/ 2147483647 h 1176"/>
              <a:gd name="T88" fmla="*/ 2147483647 w 1384"/>
              <a:gd name="T89" fmla="*/ 2147483647 h 1176"/>
              <a:gd name="T90" fmla="*/ 2147483647 w 1384"/>
              <a:gd name="T91" fmla="*/ 2147483647 h 1176"/>
              <a:gd name="T92" fmla="*/ 2147483647 w 1384"/>
              <a:gd name="T93" fmla="*/ 2147483647 h 1176"/>
              <a:gd name="T94" fmla="*/ 2147483647 w 1384"/>
              <a:gd name="T95" fmla="*/ 2147483647 h 1176"/>
              <a:gd name="T96" fmla="*/ 2147483647 w 1384"/>
              <a:gd name="T97" fmla="*/ 2147483647 h 1176"/>
              <a:gd name="T98" fmla="*/ 2147483647 w 1384"/>
              <a:gd name="T99" fmla="*/ 2147483647 h 1176"/>
              <a:gd name="T100" fmla="*/ 2147483647 w 1384"/>
              <a:gd name="T101" fmla="*/ 2147483647 h 1176"/>
              <a:gd name="T102" fmla="*/ 2147483647 w 1384"/>
              <a:gd name="T103" fmla="*/ 2147483647 h 1176"/>
              <a:gd name="T104" fmla="*/ 2147483647 w 1384"/>
              <a:gd name="T105" fmla="*/ 2147483647 h 1176"/>
              <a:gd name="T106" fmla="*/ 2147483647 w 1384"/>
              <a:gd name="T107" fmla="*/ 2147483647 h 1176"/>
              <a:gd name="T108" fmla="*/ 2147483647 w 1384"/>
              <a:gd name="T109" fmla="*/ 2147483647 h 1176"/>
              <a:gd name="T110" fmla="*/ 2147483647 w 1384"/>
              <a:gd name="T111" fmla="*/ 2147483647 h 1176"/>
              <a:gd name="T112" fmla="*/ 2147483647 w 1384"/>
              <a:gd name="T113" fmla="*/ 0 h 1176"/>
              <a:gd name="T114" fmla="*/ 2147483647 w 1384"/>
              <a:gd name="T115" fmla="*/ 2147483647 h 11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84"/>
              <a:gd name="T175" fmla="*/ 0 h 1176"/>
              <a:gd name="T176" fmla="*/ 1384 w 1384"/>
              <a:gd name="T177" fmla="*/ 1176 h 11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84" h="1176">
                <a:moveTo>
                  <a:pt x="591" y="6"/>
                </a:moveTo>
                <a:lnTo>
                  <a:pt x="574" y="101"/>
                </a:lnTo>
                <a:lnTo>
                  <a:pt x="495" y="137"/>
                </a:lnTo>
                <a:lnTo>
                  <a:pt x="417" y="178"/>
                </a:lnTo>
                <a:lnTo>
                  <a:pt x="313" y="202"/>
                </a:lnTo>
                <a:lnTo>
                  <a:pt x="246" y="235"/>
                </a:lnTo>
                <a:lnTo>
                  <a:pt x="208" y="274"/>
                </a:lnTo>
                <a:lnTo>
                  <a:pt x="172" y="334"/>
                </a:lnTo>
                <a:lnTo>
                  <a:pt x="140" y="427"/>
                </a:lnTo>
                <a:lnTo>
                  <a:pt x="145" y="519"/>
                </a:lnTo>
                <a:lnTo>
                  <a:pt x="154" y="557"/>
                </a:lnTo>
                <a:lnTo>
                  <a:pt x="150" y="600"/>
                </a:lnTo>
                <a:lnTo>
                  <a:pt x="130" y="677"/>
                </a:lnTo>
                <a:lnTo>
                  <a:pt x="120" y="754"/>
                </a:lnTo>
                <a:lnTo>
                  <a:pt x="115" y="829"/>
                </a:lnTo>
                <a:lnTo>
                  <a:pt x="90" y="917"/>
                </a:lnTo>
                <a:lnTo>
                  <a:pt x="49" y="975"/>
                </a:lnTo>
                <a:lnTo>
                  <a:pt x="0" y="1171"/>
                </a:lnTo>
                <a:lnTo>
                  <a:pt x="210" y="1171"/>
                </a:lnTo>
                <a:lnTo>
                  <a:pt x="241" y="1099"/>
                </a:lnTo>
                <a:lnTo>
                  <a:pt x="251" y="1003"/>
                </a:lnTo>
                <a:lnTo>
                  <a:pt x="281" y="888"/>
                </a:lnTo>
                <a:lnTo>
                  <a:pt x="316" y="786"/>
                </a:lnTo>
                <a:lnTo>
                  <a:pt x="332" y="716"/>
                </a:lnTo>
                <a:lnTo>
                  <a:pt x="316" y="589"/>
                </a:lnTo>
                <a:lnTo>
                  <a:pt x="336" y="767"/>
                </a:lnTo>
                <a:lnTo>
                  <a:pt x="347" y="797"/>
                </a:lnTo>
                <a:lnTo>
                  <a:pt x="400" y="950"/>
                </a:lnTo>
                <a:lnTo>
                  <a:pt x="414" y="1026"/>
                </a:lnTo>
                <a:lnTo>
                  <a:pt x="395" y="1103"/>
                </a:lnTo>
                <a:lnTo>
                  <a:pt x="395" y="1175"/>
                </a:lnTo>
                <a:lnTo>
                  <a:pt x="1035" y="1175"/>
                </a:lnTo>
                <a:lnTo>
                  <a:pt x="1028" y="1113"/>
                </a:lnTo>
                <a:lnTo>
                  <a:pt x="1011" y="1038"/>
                </a:lnTo>
                <a:lnTo>
                  <a:pt x="1014" y="983"/>
                </a:lnTo>
                <a:lnTo>
                  <a:pt x="1039" y="849"/>
                </a:lnTo>
                <a:lnTo>
                  <a:pt x="1061" y="705"/>
                </a:lnTo>
                <a:lnTo>
                  <a:pt x="1071" y="580"/>
                </a:lnTo>
                <a:lnTo>
                  <a:pt x="1067" y="792"/>
                </a:lnTo>
                <a:lnTo>
                  <a:pt x="1097" y="927"/>
                </a:lnTo>
                <a:cubicBezTo>
                  <a:pt x="1106" y="971"/>
                  <a:pt x="1110" y="1016"/>
                  <a:pt x="1121" y="1057"/>
                </a:cubicBezTo>
                <a:cubicBezTo>
                  <a:pt x="1132" y="1114"/>
                  <a:pt x="1141" y="1095"/>
                  <a:pt x="1165" y="1173"/>
                </a:cubicBezTo>
                <a:cubicBezTo>
                  <a:pt x="1231" y="1173"/>
                  <a:pt x="1363" y="1176"/>
                  <a:pt x="1384" y="1170"/>
                </a:cubicBezTo>
                <a:cubicBezTo>
                  <a:pt x="1365" y="1086"/>
                  <a:pt x="1355" y="1040"/>
                  <a:pt x="1342" y="999"/>
                </a:cubicBezTo>
                <a:cubicBezTo>
                  <a:pt x="1329" y="958"/>
                  <a:pt x="1314" y="951"/>
                  <a:pt x="1307" y="925"/>
                </a:cubicBezTo>
                <a:cubicBezTo>
                  <a:pt x="1299" y="899"/>
                  <a:pt x="1306" y="888"/>
                  <a:pt x="1298" y="840"/>
                </a:cubicBezTo>
                <a:lnTo>
                  <a:pt x="1289" y="644"/>
                </a:lnTo>
                <a:lnTo>
                  <a:pt x="1263" y="485"/>
                </a:lnTo>
                <a:lnTo>
                  <a:pt x="1266" y="401"/>
                </a:lnTo>
                <a:lnTo>
                  <a:pt x="1238" y="340"/>
                </a:lnTo>
                <a:lnTo>
                  <a:pt x="1220" y="293"/>
                </a:lnTo>
                <a:lnTo>
                  <a:pt x="1177" y="245"/>
                </a:lnTo>
                <a:lnTo>
                  <a:pt x="1090" y="206"/>
                </a:lnTo>
                <a:lnTo>
                  <a:pt x="966" y="149"/>
                </a:lnTo>
                <a:lnTo>
                  <a:pt x="844" y="114"/>
                </a:lnTo>
                <a:lnTo>
                  <a:pt x="809" y="52"/>
                </a:lnTo>
                <a:lnTo>
                  <a:pt x="805" y="0"/>
                </a:lnTo>
                <a:lnTo>
                  <a:pt x="591" y="6"/>
                </a:lnTo>
                <a:close/>
              </a:path>
            </a:pathLst>
          </a:custGeom>
          <a:solidFill>
            <a:srgbClr val="FFCC9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Freeform 54"/>
          <p:cNvSpPr>
            <a:spLocks/>
          </p:cNvSpPr>
          <p:nvPr/>
        </p:nvSpPr>
        <p:spPr bwMode="auto">
          <a:xfrm>
            <a:off x="10416117" y="4025901"/>
            <a:ext cx="175683" cy="447675"/>
          </a:xfrm>
          <a:custGeom>
            <a:avLst/>
            <a:gdLst>
              <a:gd name="T0" fmla="*/ 2147483647 w 90"/>
              <a:gd name="T1" fmla="*/ 0 h 282"/>
              <a:gd name="T2" fmla="*/ 2147483647 w 90"/>
              <a:gd name="T3" fmla="*/ 2147483647 h 282"/>
              <a:gd name="T4" fmla="*/ 2147483647 w 90"/>
              <a:gd name="T5" fmla="*/ 2147483647 h 282"/>
              <a:gd name="T6" fmla="*/ 0 w 90"/>
              <a:gd name="T7" fmla="*/ 2147483647 h 282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282"/>
              <a:gd name="T14" fmla="*/ 90 w 90"/>
              <a:gd name="T15" fmla="*/ 282 h 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282">
                <a:moveTo>
                  <a:pt x="87" y="0"/>
                </a:moveTo>
                <a:lnTo>
                  <a:pt x="90" y="147"/>
                </a:lnTo>
                <a:lnTo>
                  <a:pt x="81" y="228"/>
                </a:lnTo>
                <a:lnTo>
                  <a:pt x="0" y="28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Freeform 55"/>
          <p:cNvSpPr>
            <a:spLocks/>
          </p:cNvSpPr>
          <p:nvPr/>
        </p:nvSpPr>
        <p:spPr bwMode="auto">
          <a:xfrm flipH="1">
            <a:off x="11114618" y="4044951"/>
            <a:ext cx="173567" cy="447675"/>
          </a:xfrm>
          <a:custGeom>
            <a:avLst/>
            <a:gdLst>
              <a:gd name="T0" fmla="*/ 2147483647 w 90"/>
              <a:gd name="T1" fmla="*/ 0 h 282"/>
              <a:gd name="T2" fmla="*/ 2147483647 w 90"/>
              <a:gd name="T3" fmla="*/ 2147483647 h 282"/>
              <a:gd name="T4" fmla="*/ 2147483647 w 90"/>
              <a:gd name="T5" fmla="*/ 2147483647 h 282"/>
              <a:gd name="T6" fmla="*/ 0 w 90"/>
              <a:gd name="T7" fmla="*/ 2147483647 h 282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282"/>
              <a:gd name="T14" fmla="*/ 90 w 90"/>
              <a:gd name="T15" fmla="*/ 282 h 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282">
                <a:moveTo>
                  <a:pt x="87" y="0"/>
                </a:moveTo>
                <a:lnTo>
                  <a:pt x="90" y="147"/>
                </a:lnTo>
                <a:lnTo>
                  <a:pt x="81" y="228"/>
                </a:lnTo>
                <a:lnTo>
                  <a:pt x="0" y="28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AutoShape 56"/>
          <p:cNvSpPr>
            <a:spLocks noChangeArrowheads="1"/>
          </p:cNvSpPr>
          <p:nvPr/>
        </p:nvSpPr>
        <p:spPr bwMode="auto">
          <a:xfrm>
            <a:off x="10644718" y="3976689"/>
            <a:ext cx="419100" cy="5175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4361" name="Rectangle 57"/>
          <p:cNvSpPr>
            <a:spLocks noChangeArrowheads="1"/>
          </p:cNvSpPr>
          <p:nvPr/>
        </p:nvSpPr>
        <p:spPr bwMode="auto">
          <a:xfrm>
            <a:off x="10621434" y="3324225"/>
            <a:ext cx="397933" cy="1016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4362" name="Text Box 59"/>
          <p:cNvSpPr txBox="1">
            <a:spLocks noChangeArrowheads="1"/>
          </p:cNvSpPr>
          <p:nvPr/>
        </p:nvSpPr>
        <p:spPr bwMode="auto">
          <a:xfrm>
            <a:off x="2582790" y="5956114"/>
            <a:ext cx="6964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Sedi meno frequenti del dolore miocardico ischemico</a:t>
            </a:r>
          </a:p>
        </p:txBody>
      </p:sp>
      <p:sp>
        <p:nvSpPr>
          <p:cNvPr id="14363" name="Text Box 60"/>
          <p:cNvSpPr txBox="1">
            <a:spLocks noChangeArrowheads="1"/>
          </p:cNvSpPr>
          <p:nvPr/>
        </p:nvSpPr>
        <p:spPr bwMode="auto">
          <a:xfrm>
            <a:off x="1321167" y="5245101"/>
            <a:ext cx="1620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Lato destro</a:t>
            </a:r>
          </a:p>
        </p:txBody>
      </p:sp>
      <p:sp>
        <p:nvSpPr>
          <p:cNvPr id="14364" name="Text Box 61"/>
          <p:cNvSpPr txBox="1">
            <a:spLocks noChangeArrowheads="1"/>
          </p:cNvSpPr>
          <p:nvPr/>
        </p:nvSpPr>
        <p:spPr bwMode="auto">
          <a:xfrm>
            <a:off x="4168735" y="5210175"/>
            <a:ext cx="131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Mascella</a:t>
            </a:r>
          </a:p>
        </p:txBody>
      </p:sp>
      <p:sp>
        <p:nvSpPr>
          <p:cNvPr id="14365" name="Text Box 62"/>
          <p:cNvSpPr txBox="1">
            <a:spLocks noChangeArrowheads="1"/>
          </p:cNvSpPr>
          <p:nvPr/>
        </p:nvSpPr>
        <p:spPr bwMode="auto">
          <a:xfrm>
            <a:off x="6736373" y="5245101"/>
            <a:ext cx="1445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Epigastrio</a:t>
            </a:r>
          </a:p>
        </p:txBody>
      </p:sp>
      <p:sp>
        <p:nvSpPr>
          <p:cNvPr id="14366" name="Text Box 63"/>
          <p:cNvSpPr txBox="1">
            <a:spLocks noChangeArrowheads="1"/>
          </p:cNvSpPr>
          <p:nvPr/>
        </p:nvSpPr>
        <p:spPr bwMode="auto">
          <a:xfrm>
            <a:off x="10324134" y="5229226"/>
            <a:ext cx="93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Dorso</a:t>
            </a:r>
          </a:p>
        </p:txBody>
      </p:sp>
      <p:sp>
        <p:nvSpPr>
          <p:cNvPr id="14367" name="Oval 64"/>
          <p:cNvSpPr>
            <a:spLocks noChangeArrowheads="1"/>
          </p:cNvSpPr>
          <p:nvPr/>
        </p:nvSpPr>
        <p:spPr bwMode="auto">
          <a:xfrm>
            <a:off x="7156451" y="4379913"/>
            <a:ext cx="804333" cy="69215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grpSp>
        <p:nvGrpSpPr>
          <p:cNvPr id="14368" name="Group 65"/>
          <p:cNvGrpSpPr>
            <a:grpSpLocks noChangeAspect="1"/>
          </p:cNvGrpSpPr>
          <p:nvPr/>
        </p:nvGrpSpPr>
        <p:grpSpPr bwMode="auto">
          <a:xfrm>
            <a:off x="7088717" y="3698875"/>
            <a:ext cx="929216" cy="838200"/>
            <a:chOff x="4281" y="1393"/>
            <a:chExt cx="594" cy="661"/>
          </a:xfrm>
        </p:grpSpPr>
        <p:sp>
          <p:nvSpPr>
            <p:cNvPr id="14370" name="Freeform 66"/>
            <p:cNvSpPr>
              <a:spLocks noChangeAspect="1"/>
            </p:cNvSpPr>
            <p:nvPr/>
          </p:nvSpPr>
          <p:spPr bwMode="auto">
            <a:xfrm>
              <a:off x="4281" y="1393"/>
              <a:ext cx="236" cy="69"/>
            </a:xfrm>
            <a:custGeom>
              <a:avLst/>
              <a:gdLst>
                <a:gd name="T0" fmla="*/ 35 w 236"/>
                <a:gd name="T1" fmla="*/ 0 h 69"/>
                <a:gd name="T2" fmla="*/ 117 w 236"/>
                <a:gd name="T3" fmla="*/ 4 h 69"/>
                <a:gd name="T4" fmla="*/ 201 w 236"/>
                <a:gd name="T5" fmla="*/ 12 h 69"/>
                <a:gd name="T6" fmla="*/ 236 w 236"/>
                <a:gd name="T7" fmla="*/ 34 h 69"/>
                <a:gd name="T8" fmla="*/ 204 w 236"/>
                <a:gd name="T9" fmla="*/ 67 h 69"/>
                <a:gd name="T10" fmla="*/ 150 w 236"/>
                <a:gd name="T11" fmla="*/ 43 h 69"/>
                <a:gd name="T12" fmla="*/ 84 w 236"/>
                <a:gd name="T13" fmla="*/ 31 h 69"/>
                <a:gd name="T14" fmla="*/ 0 w 236"/>
                <a:gd name="T15" fmla="*/ 31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"/>
                <a:gd name="T25" fmla="*/ 0 h 69"/>
                <a:gd name="T26" fmla="*/ 236 w 236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" h="69">
                  <a:moveTo>
                    <a:pt x="35" y="0"/>
                  </a:moveTo>
                  <a:cubicBezTo>
                    <a:pt x="49" y="1"/>
                    <a:pt x="89" y="2"/>
                    <a:pt x="117" y="4"/>
                  </a:cubicBezTo>
                  <a:cubicBezTo>
                    <a:pt x="145" y="6"/>
                    <a:pt x="181" y="7"/>
                    <a:pt x="201" y="12"/>
                  </a:cubicBezTo>
                  <a:cubicBezTo>
                    <a:pt x="221" y="17"/>
                    <a:pt x="236" y="25"/>
                    <a:pt x="236" y="34"/>
                  </a:cubicBezTo>
                  <a:cubicBezTo>
                    <a:pt x="236" y="44"/>
                    <a:pt x="218" y="65"/>
                    <a:pt x="204" y="67"/>
                  </a:cubicBezTo>
                  <a:cubicBezTo>
                    <a:pt x="190" y="69"/>
                    <a:pt x="170" y="49"/>
                    <a:pt x="150" y="43"/>
                  </a:cubicBezTo>
                  <a:cubicBezTo>
                    <a:pt x="130" y="37"/>
                    <a:pt x="109" y="33"/>
                    <a:pt x="84" y="31"/>
                  </a:cubicBezTo>
                  <a:cubicBezTo>
                    <a:pt x="59" y="29"/>
                    <a:pt x="29" y="30"/>
                    <a:pt x="0" y="31"/>
                  </a:cubicBezTo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Freeform 67"/>
            <p:cNvSpPr>
              <a:spLocks noChangeAspect="1"/>
            </p:cNvSpPr>
            <p:nvPr/>
          </p:nvSpPr>
          <p:spPr bwMode="auto">
            <a:xfrm>
              <a:off x="4668" y="1400"/>
              <a:ext cx="207" cy="57"/>
            </a:xfrm>
            <a:custGeom>
              <a:avLst/>
              <a:gdLst>
                <a:gd name="T0" fmla="*/ 180 w 207"/>
                <a:gd name="T1" fmla="*/ 0 h 57"/>
                <a:gd name="T2" fmla="*/ 126 w 207"/>
                <a:gd name="T3" fmla="*/ 3 h 57"/>
                <a:gd name="T4" fmla="*/ 78 w 207"/>
                <a:gd name="T5" fmla="*/ 3 h 57"/>
                <a:gd name="T6" fmla="*/ 30 w 207"/>
                <a:gd name="T7" fmla="*/ 12 h 57"/>
                <a:gd name="T8" fmla="*/ 2 w 207"/>
                <a:gd name="T9" fmla="*/ 18 h 57"/>
                <a:gd name="T10" fmla="*/ 20 w 207"/>
                <a:gd name="T11" fmla="*/ 54 h 57"/>
                <a:gd name="T12" fmla="*/ 78 w 207"/>
                <a:gd name="T13" fmla="*/ 37 h 57"/>
                <a:gd name="T14" fmla="*/ 129 w 207"/>
                <a:gd name="T15" fmla="*/ 30 h 57"/>
                <a:gd name="T16" fmla="*/ 186 w 207"/>
                <a:gd name="T17" fmla="*/ 33 h 57"/>
                <a:gd name="T18" fmla="*/ 207 w 207"/>
                <a:gd name="T19" fmla="*/ 3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57"/>
                <a:gd name="T32" fmla="*/ 207 w 207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57">
                  <a:moveTo>
                    <a:pt x="180" y="0"/>
                  </a:moveTo>
                  <a:cubicBezTo>
                    <a:pt x="161" y="1"/>
                    <a:pt x="143" y="2"/>
                    <a:pt x="126" y="3"/>
                  </a:cubicBezTo>
                  <a:cubicBezTo>
                    <a:pt x="109" y="4"/>
                    <a:pt x="94" y="2"/>
                    <a:pt x="78" y="3"/>
                  </a:cubicBezTo>
                  <a:cubicBezTo>
                    <a:pt x="62" y="4"/>
                    <a:pt x="43" y="10"/>
                    <a:pt x="30" y="12"/>
                  </a:cubicBezTo>
                  <a:cubicBezTo>
                    <a:pt x="17" y="14"/>
                    <a:pt x="4" y="11"/>
                    <a:pt x="2" y="18"/>
                  </a:cubicBezTo>
                  <a:cubicBezTo>
                    <a:pt x="0" y="25"/>
                    <a:pt x="7" y="51"/>
                    <a:pt x="20" y="54"/>
                  </a:cubicBezTo>
                  <a:cubicBezTo>
                    <a:pt x="33" y="57"/>
                    <a:pt x="60" y="41"/>
                    <a:pt x="78" y="37"/>
                  </a:cubicBezTo>
                  <a:cubicBezTo>
                    <a:pt x="96" y="33"/>
                    <a:pt x="111" y="31"/>
                    <a:pt x="129" y="30"/>
                  </a:cubicBezTo>
                  <a:cubicBezTo>
                    <a:pt x="147" y="29"/>
                    <a:pt x="173" y="33"/>
                    <a:pt x="186" y="33"/>
                  </a:cubicBezTo>
                  <a:cubicBezTo>
                    <a:pt x="199" y="33"/>
                    <a:pt x="204" y="30"/>
                    <a:pt x="207" y="30"/>
                  </a:cubicBezTo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Freeform 68"/>
            <p:cNvSpPr>
              <a:spLocks noChangeAspect="1"/>
            </p:cNvSpPr>
            <p:nvPr/>
          </p:nvSpPr>
          <p:spPr bwMode="auto">
            <a:xfrm>
              <a:off x="4491" y="1414"/>
              <a:ext cx="195" cy="640"/>
            </a:xfrm>
            <a:custGeom>
              <a:avLst/>
              <a:gdLst>
                <a:gd name="T0" fmla="*/ 35 w 195"/>
                <a:gd name="T1" fmla="*/ 7 h 640"/>
                <a:gd name="T2" fmla="*/ 93 w 195"/>
                <a:gd name="T3" fmla="*/ 0 h 640"/>
                <a:gd name="T4" fmla="*/ 170 w 195"/>
                <a:gd name="T5" fmla="*/ 3 h 640"/>
                <a:gd name="T6" fmla="*/ 186 w 195"/>
                <a:gd name="T7" fmla="*/ 31 h 640"/>
                <a:gd name="T8" fmla="*/ 195 w 195"/>
                <a:gd name="T9" fmla="*/ 64 h 640"/>
                <a:gd name="T10" fmla="*/ 180 w 195"/>
                <a:gd name="T11" fmla="*/ 220 h 640"/>
                <a:gd name="T12" fmla="*/ 165 w 195"/>
                <a:gd name="T13" fmla="*/ 358 h 640"/>
                <a:gd name="T14" fmla="*/ 156 w 195"/>
                <a:gd name="T15" fmla="*/ 514 h 640"/>
                <a:gd name="T16" fmla="*/ 129 w 195"/>
                <a:gd name="T17" fmla="*/ 568 h 640"/>
                <a:gd name="T18" fmla="*/ 117 w 195"/>
                <a:gd name="T19" fmla="*/ 640 h 640"/>
                <a:gd name="T20" fmla="*/ 84 w 195"/>
                <a:gd name="T21" fmla="*/ 607 h 640"/>
                <a:gd name="T22" fmla="*/ 72 w 195"/>
                <a:gd name="T23" fmla="*/ 538 h 640"/>
                <a:gd name="T24" fmla="*/ 42 w 195"/>
                <a:gd name="T25" fmla="*/ 484 h 640"/>
                <a:gd name="T26" fmla="*/ 36 w 195"/>
                <a:gd name="T27" fmla="*/ 370 h 640"/>
                <a:gd name="T28" fmla="*/ 27 w 195"/>
                <a:gd name="T29" fmla="*/ 268 h 640"/>
                <a:gd name="T30" fmla="*/ 24 w 195"/>
                <a:gd name="T31" fmla="*/ 190 h 640"/>
                <a:gd name="T32" fmla="*/ 15 w 195"/>
                <a:gd name="T33" fmla="*/ 103 h 640"/>
                <a:gd name="T34" fmla="*/ 0 w 195"/>
                <a:gd name="T35" fmla="*/ 46 h 640"/>
                <a:gd name="T36" fmla="*/ 35 w 195"/>
                <a:gd name="T37" fmla="*/ 7 h 6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5"/>
                <a:gd name="T58" fmla="*/ 0 h 640"/>
                <a:gd name="T59" fmla="*/ 195 w 195"/>
                <a:gd name="T60" fmla="*/ 640 h 6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5" h="640">
                  <a:moveTo>
                    <a:pt x="35" y="7"/>
                  </a:moveTo>
                  <a:lnTo>
                    <a:pt x="93" y="0"/>
                  </a:lnTo>
                  <a:lnTo>
                    <a:pt x="170" y="3"/>
                  </a:lnTo>
                  <a:lnTo>
                    <a:pt x="186" y="31"/>
                  </a:lnTo>
                  <a:lnTo>
                    <a:pt x="195" y="64"/>
                  </a:lnTo>
                  <a:lnTo>
                    <a:pt x="180" y="220"/>
                  </a:lnTo>
                  <a:lnTo>
                    <a:pt x="165" y="358"/>
                  </a:lnTo>
                  <a:lnTo>
                    <a:pt x="156" y="514"/>
                  </a:lnTo>
                  <a:lnTo>
                    <a:pt x="129" y="568"/>
                  </a:lnTo>
                  <a:lnTo>
                    <a:pt x="117" y="640"/>
                  </a:lnTo>
                  <a:lnTo>
                    <a:pt x="84" y="607"/>
                  </a:lnTo>
                  <a:lnTo>
                    <a:pt x="72" y="538"/>
                  </a:lnTo>
                  <a:lnTo>
                    <a:pt x="42" y="484"/>
                  </a:lnTo>
                  <a:lnTo>
                    <a:pt x="36" y="370"/>
                  </a:lnTo>
                  <a:lnTo>
                    <a:pt x="27" y="268"/>
                  </a:lnTo>
                  <a:lnTo>
                    <a:pt x="24" y="190"/>
                  </a:lnTo>
                  <a:lnTo>
                    <a:pt x="15" y="103"/>
                  </a:lnTo>
                  <a:lnTo>
                    <a:pt x="0" y="46"/>
                  </a:lnTo>
                  <a:lnTo>
                    <a:pt x="35" y="7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9" name="Rettangolo 67"/>
          <p:cNvSpPr>
            <a:spLocks noChangeArrowheads="1"/>
          </p:cNvSpPr>
          <p:nvPr/>
        </p:nvSpPr>
        <p:spPr bwMode="auto">
          <a:xfrm>
            <a:off x="5588000" y="304801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FFFFFF"/>
                </a:solidFill>
                <a:cs typeface="Arial" pitchFamily="34" charset="0"/>
              </a:rPr>
              <a:t>Usuale localizzazione 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 dirty="0">
                <a:solidFill>
                  <a:srgbClr val="FFFFFF"/>
                </a:solidFill>
                <a:cs typeface="Arial" pitchFamily="34" charset="0"/>
              </a:rPr>
              <a:t>dolore miocardico ischemico</a:t>
            </a:r>
          </a:p>
        </p:txBody>
      </p:sp>
    </p:spTree>
    <p:extLst>
      <p:ext uri="{BB962C8B-B14F-4D97-AF65-F5344CB8AC3E}">
        <p14:creationId xmlns:p14="http://schemas.microsoft.com/office/powerpoint/2010/main" val="4131948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28224" y="997228"/>
            <a:ext cx="6579261" cy="4762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en-US" sz="2000" b="1" dirty="0" err="1" smtClean="0">
                <a:latin typeface="Verdana" panose="020B0604030504040204" pitchFamily="34" charset="0"/>
              </a:rPr>
              <a:t>Walking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 </a:t>
            </a:r>
            <a:r>
              <a:rPr lang="it-IT" altLang="en-US" sz="2000" b="1" dirty="0" err="1" smtClean="0">
                <a:latin typeface="Verdana" panose="020B0604030504040204" pitchFamily="34" charset="0"/>
              </a:rPr>
              <a:t>Through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 Angina – </a:t>
            </a:r>
            <a:r>
              <a:rPr lang="it-IT" altLang="en-US" sz="2000" dirty="0" smtClean="0">
                <a:latin typeface="Verdana" panose="020B0604030504040204" pitchFamily="34" charset="0"/>
              </a:rPr>
              <a:t>alcuni pazienti descrivono 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un’angina che si attenua passeggiando, </a:t>
            </a:r>
            <a:r>
              <a:rPr lang="it-IT" altLang="en-US" sz="2000" dirty="0" smtClean="0">
                <a:latin typeface="Verdana" panose="020B0604030504040204" pitchFamily="34" charset="0"/>
              </a:rPr>
              <a:t>perché la vasodilatazione periferica indotta dall’esercizio fa diminuire il carico di lavoro del cuore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it-IT" altLang="en-US" sz="800" b="1" dirty="0" smtClean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en-US" sz="2000" b="1" dirty="0" smtClean="0">
                <a:latin typeface="Verdana" panose="020B0604030504040204" pitchFamily="34" charset="0"/>
              </a:rPr>
              <a:t>Angina notturna</a:t>
            </a:r>
            <a:r>
              <a:rPr lang="it-IT" altLang="en-US" sz="2000" dirty="0" smtClean="0">
                <a:latin typeface="Verdana" panose="020B0604030504040204" pitchFamily="34" charset="0"/>
              </a:rPr>
              <a:t>, da decubito, si verifica di notte, quando il soggetto è in posizione supina. E’ causata dal 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maggior ritorno venoso </a:t>
            </a:r>
            <a:r>
              <a:rPr lang="it-IT" altLang="en-US" sz="2000" dirty="0" smtClean="0">
                <a:latin typeface="Verdana" panose="020B0604030504040204" pitchFamily="34" charset="0"/>
              </a:rPr>
              <a:t>o da una 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diminuita efficacia dei farmaci anti-angino</a:t>
            </a:r>
            <a:r>
              <a:rPr lang="it-IT" altLang="en-US" sz="2000" dirty="0" smtClean="0">
                <a:latin typeface="Verdana" panose="020B0604030504040204" pitchFamily="34" charset="0"/>
              </a:rPr>
              <a:t>si che sono spesso assunti durante l </a:t>
            </a:r>
            <a:r>
              <a:rPr lang="it-IT" altLang="en-US" sz="2000" dirty="0" err="1" smtClean="0">
                <a:latin typeface="Verdana" panose="020B0604030504040204" pitchFamily="34" charset="0"/>
              </a:rPr>
              <a:t>amattinata</a:t>
            </a:r>
            <a:r>
              <a:rPr lang="it-IT" altLang="en-US" sz="2000" dirty="0" smtClean="0">
                <a:latin typeface="Verdana" panose="020B0604030504040204" pitchFamily="34" charset="0"/>
              </a:rPr>
              <a:t> ed esauriscono il loro effetto durante la notte.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it-IT" altLang="en-US" sz="800" b="1" dirty="0" smtClean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en-US" sz="2000" b="1" dirty="0" smtClean="0">
                <a:latin typeface="Verdana" panose="020B0604030504040204" pitchFamily="34" charset="0"/>
              </a:rPr>
              <a:t>Angina di </a:t>
            </a:r>
            <a:r>
              <a:rPr lang="it-IT" altLang="en-US" sz="2000" b="1" dirty="0" err="1" smtClean="0">
                <a:latin typeface="Verdana" panose="020B0604030504040204" pitchFamily="34" charset="0"/>
              </a:rPr>
              <a:t>Prinzmetal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 </a:t>
            </a:r>
            <a:r>
              <a:rPr lang="it-IT" altLang="en-US" sz="2000" dirty="0" smtClean="0">
                <a:latin typeface="Verdana" panose="020B0604030504040204" pitchFamily="34" charset="0"/>
              </a:rPr>
              <a:t>compare</a:t>
            </a:r>
            <a:r>
              <a:rPr lang="it-IT" altLang="en-US" sz="2000" b="1" dirty="0" smtClean="0">
                <a:latin typeface="Verdana" panose="020B0604030504040204" pitchFamily="34" charset="0"/>
              </a:rPr>
              <a:t> a riposo, spasmo focale di arteria coronaria epicardio, con ischemia miocardio</a:t>
            </a:r>
            <a:endParaRPr lang="it-IT" altLang="en-US" sz="2000" dirty="0" smtClean="0"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it-IT" altLang="en-US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2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952</Words>
  <Application>Microsoft Macintosh PowerPoint</Application>
  <PresentationFormat>Personalizzato</PresentationFormat>
  <Paragraphs>170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di PowerPoint</vt:lpstr>
      <vt:lpstr>Presentazione di PowerPoint</vt:lpstr>
      <vt:lpstr>Presentazione di PowerPoint</vt:lpstr>
      <vt:lpstr>Cardiopatia ischemica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PUPPIS LUCIO</dc:creator>
  <cp:lastModifiedBy>Stella Bernardi</cp:lastModifiedBy>
  <cp:revision>33</cp:revision>
  <dcterms:created xsi:type="dcterms:W3CDTF">2017-10-25T08:43:32Z</dcterms:created>
  <dcterms:modified xsi:type="dcterms:W3CDTF">2021-10-20T21:43:55Z</dcterms:modified>
</cp:coreProperties>
</file>