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55"/>
  </p:notesMasterIdLst>
  <p:sldIdLst>
    <p:sldId id="296" r:id="rId3"/>
    <p:sldId id="258" r:id="rId4"/>
    <p:sldId id="297" r:id="rId5"/>
    <p:sldId id="257" r:id="rId6"/>
    <p:sldId id="301" r:id="rId7"/>
    <p:sldId id="299" r:id="rId8"/>
    <p:sldId id="260" r:id="rId9"/>
    <p:sldId id="298" r:id="rId10"/>
    <p:sldId id="300" r:id="rId11"/>
    <p:sldId id="339" r:id="rId12"/>
    <p:sldId id="324" r:id="rId13"/>
    <p:sldId id="328" r:id="rId14"/>
    <p:sldId id="329" r:id="rId15"/>
    <p:sldId id="333" r:id="rId16"/>
    <p:sldId id="340" r:id="rId17"/>
    <p:sldId id="262" r:id="rId18"/>
    <p:sldId id="263" r:id="rId19"/>
    <p:sldId id="302" r:id="rId20"/>
    <p:sldId id="266" r:id="rId21"/>
    <p:sldId id="264" r:id="rId22"/>
    <p:sldId id="306" r:id="rId23"/>
    <p:sldId id="305" r:id="rId24"/>
    <p:sldId id="278" r:id="rId25"/>
    <p:sldId id="308" r:id="rId26"/>
    <p:sldId id="303" r:id="rId27"/>
    <p:sldId id="272" r:id="rId28"/>
    <p:sldId id="273" r:id="rId29"/>
    <p:sldId id="274" r:id="rId30"/>
    <p:sldId id="309" r:id="rId31"/>
    <p:sldId id="280" r:id="rId32"/>
    <p:sldId id="310" r:id="rId33"/>
    <p:sldId id="279" r:id="rId34"/>
    <p:sldId id="282" r:id="rId35"/>
    <p:sldId id="311" r:id="rId36"/>
    <p:sldId id="312" r:id="rId37"/>
    <p:sldId id="313" r:id="rId38"/>
    <p:sldId id="284" r:id="rId39"/>
    <p:sldId id="315" r:id="rId40"/>
    <p:sldId id="316" r:id="rId41"/>
    <p:sldId id="317" r:id="rId42"/>
    <p:sldId id="286" r:id="rId43"/>
    <p:sldId id="288" r:id="rId44"/>
    <p:sldId id="319" r:id="rId45"/>
    <p:sldId id="289" r:id="rId46"/>
    <p:sldId id="290" r:id="rId47"/>
    <p:sldId id="291" r:id="rId48"/>
    <p:sldId id="336" r:id="rId49"/>
    <p:sldId id="337" r:id="rId50"/>
    <p:sldId id="338" r:id="rId51"/>
    <p:sldId id="294" r:id="rId52"/>
    <p:sldId id="322" r:id="rId53"/>
    <p:sldId id="321" r:id="rId54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SimSun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57"/>
    <p:restoredTop sz="94851"/>
  </p:normalViewPr>
  <p:slideViewPr>
    <p:cSldViewPr>
      <p:cViewPr varScale="1">
        <p:scale>
          <a:sx n="122" d="100"/>
          <a:sy n="122" d="100"/>
        </p:scale>
        <p:origin x="49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90625" y="877888"/>
            <a:ext cx="4471988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060450" y="4349750"/>
            <a:ext cx="4737100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6533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4988"/>
            <a:ext cx="4740275" cy="35226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FAF39F5-8049-A443-8149-0F0CE971FA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22FDABC-1883-D342-90B7-83318BC03CC7}" type="slidenum">
              <a:rPr lang="it-IT" altLang="it-IT"/>
              <a:pPr/>
              <a:t>22</a:t>
            </a:fld>
            <a:endParaRPr lang="it-IT" altLang="it-IT"/>
          </a:p>
        </p:txBody>
      </p:sp>
      <p:sp>
        <p:nvSpPr>
          <p:cNvPr id="27649" name="Text Box 1">
            <a:extLst>
              <a:ext uri="{FF2B5EF4-FFF2-40B4-BE49-F238E27FC236}">
                <a16:creationId xmlns:a16="http://schemas.microsoft.com/office/drawing/2014/main" id="{640ACE8E-1057-7B45-894E-02A1C0D8E59C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52312E35-C9E6-1345-A16E-8ED6E294410A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51041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82697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243F5C9-765C-414D-ADCC-3FC3BB33F73B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ADEAD46-EC3A-B04C-AA76-E2B89EE73F0D}" type="slidenum">
              <a:rPr lang="it-IT" altLang="it-IT"/>
              <a:pPr/>
              <a:t>25</a:t>
            </a:fld>
            <a:endParaRPr lang="it-IT" altLang="it-IT"/>
          </a:p>
        </p:txBody>
      </p:sp>
      <p:sp>
        <p:nvSpPr>
          <p:cNvPr id="29697" name="Text Box 1">
            <a:extLst>
              <a:ext uri="{FF2B5EF4-FFF2-40B4-BE49-F238E27FC236}">
                <a16:creationId xmlns:a16="http://schemas.microsoft.com/office/drawing/2014/main" id="{AFC25263-C836-C946-84FC-56E2FEBEA4E5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504B7943-8562-E248-8379-CAAA00B4EAE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98305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54799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8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01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449639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5A09B6B-30D1-455C-8F96-B641D3C913E2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460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0654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it-IT" altLang="it-IT"/>
              <a:t>A.A 2002/2003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25FBB20-9E08-48D0-909B-EB7AFC81B9DA}" type="slidenum">
              <a:rPr lang="it-IT" altLang="it-IT"/>
              <a:pPr/>
              <a:t>12</a:t>
            </a:fld>
            <a:endParaRPr lang="it-IT" altLang="it-IT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4418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934D4D47-7122-4363-A7D5-1218F0ABBD27}" type="slidenum">
              <a:t>13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5159"/>
          </a:xfrm>
        </p:spPr>
        <p:txBody>
          <a:bodyPr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926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9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lvl="0"/>
            <a:fld id="{71862B25-02B2-4602-8980-0646CF633091}" type="slidenum">
              <a:t>14</a:t>
            </a:fld>
            <a:endParaRPr lang="it-IT"/>
          </a:p>
        </p:txBody>
      </p:sp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914400" y="4333679"/>
            <a:ext cx="5029200" cy="4143600"/>
          </a:xfrm>
          <a:solidFill>
            <a:srgbClr val="FFFFFF"/>
          </a:solidFill>
          <a:ln w="9360" cap="sq">
            <a:solidFill>
              <a:srgbClr val="000000"/>
            </a:solidFill>
            <a:prstDash val="solid"/>
            <a:miter/>
          </a:ln>
        </p:spPr>
        <p:txBody>
          <a:bodyPr lIns="4680" tIns="4680" rIns="4680" bIns="4680" anchor="ctr" anchorCtr="0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3465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0450" y="4349750"/>
            <a:ext cx="4740275" cy="35131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F95FB56-6A89-4F34-8762-4FA98CC99E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995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7DE3DD8-BFE9-4877-95F3-A93FF4AEA4D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016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82550"/>
            <a:ext cx="2052637" cy="599757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82550"/>
            <a:ext cx="6008688" cy="599757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0B0C6F5-C091-44DD-A376-EEC42F2DDE4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18793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25532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475246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75318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87425" y="2017713"/>
            <a:ext cx="3767138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06963" y="2017713"/>
            <a:ext cx="3767137" cy="43180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510291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3138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1970584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237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959717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1A34959-9AAF-4286-9E2B-03F1DCC1E29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21633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29782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4077023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73850" y="106363"/>
            <a:ext cx="2000250" cy="62293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71513" y="106363"/>
            <a:ext cx="5849937" cy="62293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684796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1513" y="106363"/>
            <a:ext cx="7805737" cy="114141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</p:spTree>
    <p:extLst>
      <p:ext uri="{BB962C8B-B14F-4D97-AF65-F5344CB8AC3E}">
        <p14:creationId xmlns:p14="http://schemas.microsoft.com/office/powerpoint/2010/main" val="3607214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18651FEC-7297-604A-884A-A84148EFD2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6623050"/>
            <a:ext cx="1435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D3071FB9-F02C-6A40-90B8-C91F91477F0B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5748338" y="6626225"/>
            <a:ext cx="20399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defRPr/>
            </a:pPr>
            <a:fld id="{093CB277-F82D-FE4D-8379-0E295B843433}" type="slidenum">
              <a:rPr lang="it-IT" altLang="it-IT" sz="800" smtClean="0"/>
              <a:pPr algn="ctr">
                <a:defRPr/>
              </a:pPr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1610810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FE57364-7BD8-450B-A392-A4702359B8E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0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4799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C857015-CF58-4283-826B-90793397EA1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4430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E33F96D-2242-4CE6-999A-46E4B95AE76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589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4A0EE37-B205-4A72-8301-BBFEDA23D48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38548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8AA347A-CC85-45FB-8F04-00DA7CEBA30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153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EDDD25-857C-4AF9-B8D0-00505A39523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687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F51C98-7F16-45D3-8AD9-BA461779CA19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36693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5" name="Group 1"/>
          <p:cNvGrpSpPr>
            <a:grpSpLocks/>
          </p:cNvGrpSpPr>
          <p:nvPr/>
        </p:nvGrpSpPr>
        <p:grpSpPr bwMode="auto">
          <a:xfrm>
            <a:off x="0" y="0"/>
            <a:ext cx="9134475" cy="6848475"/>
            <a:chOff x="0" y="0"/>
            <a:chExt cx="5754" cy="4314"/>
          </a:xfrm>
        </p:grpSpPr>
        <p:sp>
          <p:nvSpPr>
            <p:cNvPr id="1026" name="Freeform 2"/>
            <p:cNvSpPr>
              <a:spLocks noChangeArrowheads="1"/>
            </p:cNvSpPr>
            <p:nvPr/>
          </p:nvSpPr>
          <p:spPr bwMode="auto">
            <a:xfrm>
              <a:off x="0" y="3072"/>
              <a:ext cx="5754" cy="124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33CCCC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7" name="Freeform 3"/>
            <p:cNvSpPr>
              <a:spLocks noChangeArrowheads="1"/>
            </p:cNvSpPr>
            <p:nvPr/>
          </p:nvSpPr>
          <p:spPr bwMode="auto">
            <a:xfrm>
              <a:off x="0" y="0"/>
              <a:ext cx="5754" cy="3066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1746"/>
                </a:gs>
                <a:gs pos="100000">
                  <a:srgbClr val="003399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8" name="Freeform 4"/>
          <p:cNvSpPr>
            <a:spLocks noChangeArrowheads="1"/>
          </p:cNvSpPr>
          <p:nvPr/>
        </p:nvSpPr>
        <p:spPr bwMode="auto">
          <a:xfrm>
            <a:off x="6248400" y="6262688"/>
            <a:ext cx="2895600" cy="609600"/>
          </a:xfrm>
          <a:custGeom>
            <a:avLst/>
            <a:gdLst>
              <a:gd name="T0" fmla="*/ 5748 w 5748"/>
              <a:gd name="T1" fmla="*/ 246 h 246"/>
              <a:gd name="T2" fmla="*/ 0 w 5748"/>
              <a:gd name="T3" fmla="*/ 246 h 246"/>
              <a:gd name="T4" fmla="*/ 0 w 5748"/>
              <a:gd name="T5" fmla="*/ 0 h 246"/>
              <a:gd name="T6" fmla="*/ 5748 w 5748"/>
              <a:gd name="T7" fmla="*/ 0 h 246"/>
              <a:gd name="T8" fmla="*/ 5748 w 5748"/>
              <a:gd name="T9" fmla="*/ 246 h 246"/>
              <a:gd name="T10" fmla="*/ 5748 w 5748"/>
              <a:gd name="T11" fmla="*/ 246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rgbClr val="003399"/>
              </a:gs>
              <a:gs pos="100000">
                <a:srgbClr val="00FFCC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0" y="6019800"/>
            <a:ext cx="7839075" cy="847725"/>
            <a:chOff x="0" y="3792"/>
            <a:chExt cx="4938" cy="534"/>
          </a:xfrm>
        </p:grpSpPr>
        <p:sp>
          <p:nvSpPr>
            <p:cNvPr id="1030" name="Freeform 6"/>
            <p:cNvSpPr>
              <a:spLocks noChangeArrowheads="1"/>
            </p:cNvSpPr>
            <p:nvPr/>
          </p:nvSpPr>
          <p:spPr bwMode="auto">
            <a:xfrm>
              <a:off x="1488" y="3792"/>
              <a:ext cx="3234" cy="530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837763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1031" name="Group 7"/>
            <p:cNvGrpSpPr>
              <a:grpSpLocks/>
            </p:cNvGrpSpPr>
            <p:nvPr/>
          </p:nvGrpSpPr>
          <p:grpSpPr bwMode="auto">
            <a:xfrm>
              <a:off x="2486" y="3792"/>
              <a:ext cx="2452" cy="534"/>
              <a:chOff x="2486" y="3792"/>
              <a:chExt cx="2452" cy="534"/>
            </a:xfrm>
          </p:grpSpPr>
          <p:sp>
            <p:nvSpPr>
              <p:cNvPr id="1032" name="Freeform 8"/>
              <p:cNvSpPr>
                <a:spLocks noChangeArrowheads="1"/>
              </p:cNvSpPr>
              <p:nvPr/>
            </p:nvSpPr>
            <p:spPr bwMode="auto">
              <a:xfrm>
                <a:off x="3948" y="3799"/>
                <a:ext cx="990" cy="527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3" name="Freeform 9"/>
              <p:cNvSpPr>
                <a:spLocks noChangeArrowheads="1"/>
              </p:cNvSpPr>
              <p:nvPr/>
            </p:nvSpPr>
            <p:spPr bwMode="auto">
              <a:xfrm>
                <a:off x="2677" y="3792"/>
                <a:ext cx="180" cy="389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18 h 353"/>
                  <a:gd name="T4" fmla="*/ 24 w 186"/>
                  <a:gd name="T5" fmla="*/ 30 h 353"/>
                  <a:gd name="T6" fmla="*/ 18 w 186"/>
                  <a:gd name="T7" fmla="*/ 66 h 353"/>
                  <a:gd name="T8" fmla="*/ 42 w 186"/>
                  <a:gd name="T9" fmla="*/ 114 h 353"/>
                  <a:gd name="T10" fmla="*/ 48 w 186"/>
                  <a:gd name="T11" fmla="*/ 162 h 353"/>
                  <a:gd name="T12" fmla="*/ 0 w 186"/>
                  <a:gd name="T13" fmla="*/ 353 h 353"/>
                  <a:gd name="T14" fmla="*/ 54 w 186"/>
                  <a:gd name="T15" fmla="*/ 233 h 353"/>
                  <a:gd name="T16" fmla="*/ 84 w 186"/>
                  <a:gd name="T17" fmla="*/ 216 h 353"/>
                  <a:gd name="T18" fmla="*/ 126 w 186"/>
                  <a:gd name="T19" fmla="*/ 126 h 353"/>
                  <a:gd name="T20" fmla="*/ 144 w 186"/>
                  <a:gd name="T21" fmla="*/ 120 h 353"/>
                  <a:gd name="T22" fmla="*/ 144 w 186"/>
                  <a:gd name="T23" fmla="*/ 90 h 353"/>
                  <a:gd name="T24" fmla="*/ 186 w 186"/>
                  <a:gd name="T25" fmla="*/ 66 h 353"/>
                  <a:gd name="T26" fmla="*/ 162 w 186"/>
                  <a:gd name="T27" fmla="*/ 60 h 353"/>
                  <a:gd name="T28" fmla="*/ 36 w 186"/>
                  <a:gd name="T29" fmla="*/ 0 h 353"/>
                  <a:gd name="T30" fmla="*/ 36 w 186"/>
                  <a:gd name="T31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4" name="Freeform 10"/>
              <p:cNvSpPr>
                <a:spLocks noChangeArrowheads="1"/>
              </p:cNvSpPr>
              <p:nvPr/>
            </p:nvSpPr>
            <p:spPr bwMode="auto">
              <a:xfrm>
                <a:off x="3030" y="3893"/>
                <a:ext cx="372" cy="265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5" name="Freeform 11"/>
              <p:cNvSpPr>
                <a:spLocks noChangeArrowheads="1"/>
              </p:cNvSpPr>
              <p:nvPr/>
            </p:nvSpPr>
            <p:spPr bwMode="auto">
              <a:xfrm>
                <a:off x="3628" y="3866"/>
                <a:ext cx="149" cy="68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6 h 66"/>
                  <a:gd name="T8" fmla="*/ 6 w 155"/>
                  <a:gd name="T9" fmla="*/ 18 h 66"/>
                  <a:gd name="T10" fmla="*/ 0 w 155"/>
                  <a:gd name="T11" fmla="*/ 24 h 66"/>
                  <a:gd name="T12" fmla="*/ 78 w 155"/>
                  <a:gd name="T13" fmla="*/ 60 h 66"/>
                  <a:gd name="T14" fmla="*/ 96 w 155"/>
                  <a:gd name="T15" fmla="*/ 42 h 66"/>
                  <a:gd name="T16" fmla="*/ 155 w 155"/>
                  <a:gd name="T17" fmla="*/ 66 h 66"/>
                  <a:gd name="T18" fmla="*/ 126 w 155"/>
                  <a:gd name="T19" fmla="*/ 24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036" name="Freeform 12"/>
              <p:cNvSpPr>
                <a:spLocks noChangeArrowheads="1"/>
              </p:cNvSpPr>
              <p:nvPr/>
            </p:nvSpPr>
            <p:spPr bwMode="auto">
              <a:xfrm>
                <a:off x="2486" y="3859"/>
                <a:ext cx="36" cy="75"/>
              </a:xfrm>
              <a:custGeom>
                <a:avLst/>
                <a:gdLst>
                  <a:gd name="T0" fmla="*/ 6 w 42"/>
                  <a:gd name="T1" fmla="*/ 36 h 72"/>
                  <a:gd name="T2" fmla="*/ 0 w 42"/>
                  <a:gd name="T3" fmla="*/ 18 h 72"/>
                  <a:gd name="T4" fmla="*/ 12 w 42"/>
                  <a:gd name="T5" fmla="*/ 6 h 72"/>
                  <a:gd name="T6" fmla="*/ 0 w 42"/>
                  <a:gd name="T7" fmla="*/ 6 h 72"/>
                  <a:gd name="T8" fmla="*/ 12 w 42"/>
                  <a:gd name="T9" fmla="*/ 6 h 72"/>
                  <a:gd name="T10" fmla="*/ 24 w 42"/>
                  <a:gd name="T11" fmla="*/ 6 h 72"/>
                  <a:gd name="T12" fmla="*/ 36 w 42"/>
                  <a:gd name="T13" fmla="*/ 6 h 72"/>
                  <a:gd name="T14" fmla="*/ 42 w 42"/>
                  <a:gd name="T15" fmla="*/ 0 h 72"/>
                  <a:gd name="T16" fmla="*/ 30 w 42"/>
                  <a:gd name="T17" fmla="*/ 18 h 72"/>
                  <a:gd name="T18" fmla="*/ 42 w 42"/>
                  <a:gd name="T19" fmla="*/ 48 h 72"/>
                  <a:gd name="T20" fmla="*/ 12 w 42"/>
                  <a:gd name="T21" fmla="*/ 72 h 72"/>
                  <a:gd name="T22" fmla="*/ 6 w 42"/>
                  <a:gd name="T23" fmla="*/ 36 h 72"/>
                  <a:gd name="T24" fmla="*/ 6 w 42"/>
                  <a:gd name="T25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rgbClr val="46341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1037" name="Freeform 13"/>
            <p:cNvSpPr>
              <a:spLocks noChangeArrowheads="1"/>
            </p:cNvSpPr>
            <p:nvPr/>
          </p:nvSpPr>
          <p:spPr bwMode="auto">
            <a:xfrm>
              <a:off x="0" y="3792"/>
              <a:ext cx="3970" cy="529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72644E"/>
                </a:gs>
                <a:gs pos="100000">
                  <a:srgbClr val="46341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627063" y="6021388"/>
            <a:ext cx="5675312" cy="839787"/>
            <a:chOff x="395" y="3793"/>
            <a:chExt cx="3575" cy="529"/>
          </a:xfrm>
        </p:grpSpPr>
        <p:sp>
          <p:nvSpPr>
            <p:cNvPr id="1039" name="Freeform 15"/>
            <p:cNvSpPr>
              <a:spLocks noChangeArrowheads="1"/>
            </p:cNvSpPr>
            <p:nvPr/>
          </p:nvSpPr>
          <p:spPr bwMode="auto">
            <a:xfrm>
              <a:off x="1196" y="3793"/>
              <a:ext cx="359" cy="285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0 h 287"/>
                <a:gd name="T4" fmla="*/ 66 w 365"/>
                <a:gd name="T5" fmla="*/ 108 h 287"/>
                <a:gd name="T6" fmla="*/ 143 w 365"/>
                <a:gd name="T7" fmla="*/ 180 h 287"/>
                <a:gd name="T8" fmla="*/ 191 w 365"/>
                <a:gd name="T9" fmla="*/ 168 h 287"/>
                <a:gd name="T10" fmla="*/ 341 w 365"/>
                <a:gd name="T11" fmla="*/ 287 h 287"/>
                <a:gd name="T12" fmla="*/ 305 w 365"/>
                <a:gd name="T13" fmla="*/ 174 h 287"/>
                <a:gd name="T14" fmla="*/ 365 w 365"/>
                <a:gd name="T15" fmla="*/ 132 h 287"/>
                <a:gd name="T16" fmla="*/ 359 w 365"/>
                <a:gd name="T17" fmla="*/ 126 h 287"/>
                <a:gd name="T18" fmla="*/ 335 w 365"/>
                <a:gd name="T19" fmla="*/ 114 h 287"/>
                <a:gd name="T20" fmla="*/ 299 w 365"/>
                <a:gd name="T21" fmla="*/ 90 h 287"/>
                <a:gd name="T22" fmla="*/ 257 w 365"/>
                <a:gd name="T23" fmla="*/ 72 h 287"/>
                <a:gd name="T24" fmla="*/ 215 w 365"/>
                <a:gd name="T25" fmla="*/ 54 h 287"/>
                <a:gd name="T26" fmla="*/ 173 w 365"/>
                <a:gd name="T27" fmla="*/ 36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0" name="Freeform 16"/>
            <p:cNvSpPr>
              <a:spLocks noChangeArrowheads="1"/>
            </p:cNvSpPr>
            <p:nvPr/>
          </p:nvSpPr>
          <p:spPr bwMode="auto">
            <a:xfrm>
              <a:off x="1943" y="3829"/>
              <a:ext cx="2027" cy="493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1" name="Freeform 17"/>
            <p:cNvSpPr>
              <a:spLocks noChangeArrowheads="1"/>
            </p:cNvSpPr>
            <p:nvPr/>
          </p:nvSpPr>
          <p:spPr bwMode="auto">
            <a:xfrm>
              <a:off x="1830" y="3823"/>
              <a:ext cx="65" cy="55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0 h 60"/>
                <a:gd name="T16" fmla="*/ 65 w 71"/>
                <a:gd name="T17" fmla="*/ 42 h 60"/>
                <a:gd name="T18" fmla="*/ 71 w 71"/>
                <a:gd name="T19" fmla="*/ 54 h 60"/>
                <a:gd name="T20" fmla="*/ 71 w 71"/>
                <a:gd name="T21" fmla="*/ 60 h 60"/>
                <a:gd name="T22" fmla="*/ 59 w 71"/>
                <a:gd name="T23" fmla="*/ 54 h 60"/>
                <a:gd name="T24" fmla="*/ 47 w 71"/>
                <a:gd name="T25" fmla="*/ 42 h 60"/>
                <a:gd name="T26" fmla="*/ 23 w 71"/>
                <a:gd name="T27" fmla="*/ 30 h 60"/>
                <a:gd name="T28" fmla="*/ 23 w 71"/>
                <a:gd name="T29" fmla="*/ 36 h 60"/>
                <a:gd name="T30" fmla="*/ 18 w 71"/>
                <a:gd name="T31" fmla="*/ 42 h 60"/>
                <a:gd name="T32" fmla="*/ 12 w 71"/>
                <a:gd name="T33" fmla="*/ 48 h 60"/>
                <a:gd name="T34" fmla="*/ 6 w 71"/>
                <a:gd name="T35" fmla="*/ 48 h 60"/>
                <a:gd name="T36" fmla="*/ 6 w 71"/>
                <a:gd name="T37" fmla="*/ 48 h 60"/>
                <a:gd name="T38" fmla="*/ 6 w 71"/>
                <a:gd name="T39" fmla="*/ 36 h 60"/>
                <a:gd name="T40" fmla="*/ 0 w 71"/>
                <a:gd name="T41" fmla="*/ 18 h 60"/>
                <a:gd name="T42" fmla="*/ 0 w 71"/>
                <a:gd name="T43" fmla="*/ 18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2" name="Freeform 18"/>
            <p:cNvSpPr>
              <a:spLocks noChangeArrowheads="1"/>
            </p:cNvSpPr>
            <p:nvPr/>
          </p:nvSpPr>
          <p:spPr bwMode="auto">
            <a:xfrm>
              <a:off x="855" y="3842"/>
              <a:ext cx="155" cy="158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4 h 162"/>
                <a:gd name="T10" fmla="*/ 96 w 161"/>
                <a:gd name="T11" fmla="*/ 60 h 162"/>
                <a:gd name="T12" fmla="*/ 102 w 161"/>
                <a:gd name="T13" fmla="*/ 72 h 162"/>
                <a:gd name="T14" fmla="*/ 108 w 161"/>
                <a:gd name="T15" fmla="*/ 84 h 162"/>
                <a:gd name="T16" fmla="*/ 120 w 161"/>
                <a:gd name="T17" fmla="*/ 96 h 162"/>
                <a:gd name="T18" fmla="*/ 143 w 161"/>
                <a:gd name="T19" fmla="*/ 114 h 162"/>
                <a:gd name="T20" fmla="*/ 155 w 161"/>
                <a:gd name="T21" fmla="*/ 138 h 162"/>
                <a:gd name="T22" fmla="*/ 161 w 161"/>
                <a:gd name="T23" fmla="*/ 156 h 162"/>
                <a:gd name="T24" fmla="*/ 161 w 161"/>
                <a:gd name="T25" fmla="*/ 162 h 162"/>
                <a:gd name="T26" fmla="*/ 96 w 161"/>
                <a:gd name="T27" fmla="*/ 102 h 162"/>
                <a:gd name="T28" fmla="*/ 30 w 161"/>
                <a:gd name="T29" fmla="*/ 54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3" name="Freeform 19"/>
            <p:cNvSpPr>
              <a:spLocks noChangeArrowheads="1"/>
            </p:cNvSpPr>
            <p:nvPr/>
          </p:nvSpPr>
          <p:spPr bwMode="auto">
            <a:xfrm>
              <a:off x="706" y="3854"/>
              <a:ext cx="53" cy="55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0 h 60"/>
                <a:gd name="T4" fmla="*/ 41 w 59"/>
                <a:gd name="T5" fmla="*/ 36 h 60"/>
                <a:gd name="T6" fmla="*/ 47 w 59"/>
                <a:gd name="T7" fmla="*/ 42 h 60"/>
                <a:gd name="T8" fmla="*/ 53 w 59"/>
                <a:gd name="T9" fmla="*/ 54 h 60"/>
                <a:gd name="T10" fmla="*/ 53 w 59"/>
                <a:gd name="T11" fmla="*/ 60 h 60"/>
                <a:gd name="T12" fmla="*/ 47 w 59"/>
                <a:gd name="T13" fmla="*/ 54 h 60"/>
                <a:gd name="T14" fmla="*/ 35 w 59"/>
                <a:gd name="T15" fmla="*/ 48 h 60"/>
                <a:gd name="T16" fmla="*/ 23 w 59"/>
                <a:gd name="T17" fmla="*/ 36 h 60"/>
                <a:gd name="T18" fmla="*/ 17 w 59"/>
                <a:gd name="T19" fmla="*/ 30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44" name="Freeform 20"/>
            <p:cNvSpPr>
              <a:spLocks noChangeArrowheads="1"/>
            </p:cNvSpPr>
            <p:nvPr/>
          </p:nvSpPr>
          <p:spPr bwMode="auto">
            <a:xfrm>
              <a:off x="395" y="3811"/>
              <a:ext cx="239" cy="201"/>
            </a:xfrm>
            <a:custGeom>
              <a:avLst/>
              <a:gdLst>
                <a:gd name="T0" fmla="*/ 233 w 245"/>
                <a:gd name="T1" fmla="*/ 36 h 204"/>
                <a:gd name="T2" fmla="*/ 245 w 245"/>
                <a:gd name="T3" fmla="*/ 42 h 204"/>
                <a:gd name="T4" fmla="*/ 209 w 245"/>
                <a:gd name="T5" fmla="*/ 84 h 204"/>
                <a:gd name="T6" fmla="*/ 143 w 245"/>
                <a:gd name="T7" fmla="*/ 132 h 204"/>
                <a:gd name="T8" fmla="*/ 167 w 245"/>
                <a:gd name="T9" fmla="*/ 156 h 204"/>
                <a:gd name="T10" fmla="*/ 179 w 245"/>
                <a:gd name="T11" fmla="*/ 204 h 204"/>
                <a:gd name="T12" fmla="*/ 77 w 245"/>
                <a:gd name="T13" fmla="*/ 132 h 204"/>
                <a:gd name="T14" fmla="*/ 47 w 245"/>
                <a:gd name="T15" fmla="*/ 84 h 204"/>
                <a:gd name="T16" fmla="*/ 89 w 245"/>
                <a:gd name="T17" fmla="*/ 66 h 204"/>
                <a:gd name="T18" fmla="*/ 59 w 245"/>
                <a:gd name="T19" fmla="*/ 36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6 h 204"/>
                <a:gd name="T50" fmla="*/ 233 w 245"/>
                <a:gd name="T51" fmla="*/ 3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rgbClr val="46341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2550"/>
            <a:ext cx="8213725" cy="142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4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47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47" name="Rectangle 2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8" name="Rectangle 2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79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49" name="Rectangle 2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17725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</a:defRPr>
            </a:lvl1pPr>
          </a:lstStyle>
          <a:p>
            <a:fld id="{53DEFCB0-DCF3-455D-970B-A3CB4D049CA6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E3E3FF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71513" y="106363"/>
            <a:ext cx="7805737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7425" y="2017713"/>
            <a:ext cx="76866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5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13" y="5670550"/>
            <a:ext cx="1785937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 kern="1200">
          <a:solidFill>
            <a:srgbClr val="E6E6E6"/>
          </a:solidFill>
          <a:latin typeface="+mj-lt"/>
          <a:ea typeface="+mj-ea"/>
          <a:cs typeface="+mj-cs"/>
        </a:defRPr>
      </a:lvl1pPr>
      <a:lvl2pPr marL="742950" indent="-28575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2pPr>
      <a:lvl3pPr marL="1143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3pPr>
      <a:lvl4pPr marL="1600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4pPr>
      <a:lvl5pPr marL="20574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100" b="1" i="1">
          <a:solidFill>
            <a:srgbClr val="E6E6E6"/>
          </a:solidFill>
          <a:latin typeface="Arial" panose="020B0604020202020204" pitchFamily="34" charset="0"/>
          <a:cs typeface="Lucida Sans Unicode" panose="020B0602030504020204" pitchFamily="34" charset="0"/>
        </a:defRPr>
      </a:lvl9pPr>
    </p:titleStyle>
    <p:bodyStyle>
      <a:lvl1pPr marL="342900" indent="-3429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900" kern="1200">
          <a:solidFill>
            <a:srgbClr val="E6E6E6"/>
          </a:solidFill>
          <a:latin typeface="+mn-lt"/>
          <a:ea typeface="+mn-ea"/>
          <a:cs typeface="+mn-cs"/>
        </a:defRPr>
      </a:lvl1pPr>
      <a:lvl2pPr marL="742950" indent="-28575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500" kern="1200">
          <a:solidFill>
            <a:srgbClr val="E6E6E6"/>
          </a:solidFill>
          <a:latin typeface="+mn-lt"/>
          <a:ea typeface="+mn-ea"/>
          <a:cs typeface="+mn-cs"/>
        </a:defRPr>
      </a:lvl2pPr>
      <a:lvl3pPr marL="1143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200" kern="1200">
          <a:solidFill>
            <a:srgbClr val="E6E6E6"/>
          </a:solidFill>
          <a:latin typeface="+mn-lt"/>
          <a:ea typeface="+mn-ea"/>
          <a:cs typeface="+mn-cs"/>
        </a:defRPr>
      </a:lvl3pPr>
      <a:lvl4pPr marL="1600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E6E6E6"/>
          </a:solidFill>
          <a:latin typeface="+mn-lt"/>
          <a:ea typeface="+mn-ea"/>
          <a:cs typeface="+mn-cs"/>
        </a:defRPr>
      </a:lvl4pPr>
      <a:lvl5pPr marL="20574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99CC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0FF3621-A4E8-2E48-9C06-8C18F67090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</a:t>
            </a:r>
            <a:b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44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SPINALE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5DB048D-179F-3446-ADA4-3DDAD694BC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40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905"/>
            <a:ext cx="4608512" cy="685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474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28600"/>
            <a:ext cx="7772400" cy="1143000"/>
          </a:xfrm>
          <a:ln/>
        </p:spPr>
        <p:txBody>
          <a:bodyPr lIns="92160" tIns="46080" rIns="92160" bIns="46080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SCHEMA DEL PLESSO CERVICALE </a:t>
            </a:r>
            <a:br>
              <a:rPr lang="it-IT" altLang="it-IT" sz="32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b="1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b="1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28838"/>
            <a:ext cx="7128791" cy="5371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47492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7905"/>
            <a:ext cx="9144000" cy="581025"/>
          </a:xfrm>
          <a:ln/>
        </p:spPr>
        <p:txBody>
          <a:bodyPr anchor="b" anchorCtr="0"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PLESSO BRACHIALE</a:t>
            </a:r>
            <a:br>
              <a:rPr lang="it-IT" altLang="it-IT" sz="32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(da Moore – </a:t>
            </a:r>
            <a:r>
              <a:rPr lang="it-IT" altLang="it-IT" sz="2400" i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Daley</a:t>
            </a:r>
            <a:r>
              <a:rPr lang="it-IT" altLang="it-IT" sz="24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rmukhi MN" panose="02020600050405020304" pitchFamily="18" charset="0"/>
                <a:cs typeface="Gurmukhi MN" panose="02020600050405020304" pitchFamily="18" charset="0"/>
              </a:rPr>
              <a:t>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28930"/>
            <a:ext cx="8349772" cy="592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4067175" y="2565400"/>
            <a:ext cx="720725" cy="358775"/>
          </a:xfrm>
          <a:prstGeom prst="line">
            <a:avLst/>
          </a:prstGeom>
          <a:noFill/>
          <a:ln w="57240" cap="sq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083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07904" y="35267"/>
            <a:ext cx="5005137" cy="682273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1D73A4B-9B2E-F54B-BA2C-C76072C27019}"/>
              </a:ext>
            </a:extLst>
          </p:cNvPr>
          <p:cNvSpPr txBox="1"/>
          <p:nvPr/>
        </p:nvSpPr>
        <p:spPr>
          <a:xfrm>
            <a:off x="179512" y="620688"/>
            <a:ext cx="338437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PLESSO LOMBO-SACRO-COCCIGEO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costituito dai Plessi :</a:t>
            </a:r>
          </a:p>
          <a:p>
            <a:pPr algn="ctr"/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Lombare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Sacrale</a:t>
            </a:r>
          </a:p>
          <a:p>
            <a:pPr marL="457200" indent="-457200">
              <a:buFontTx/>
              <a:buChar char="-"/>
            </a:pP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Coccigei</a:t>
            </a:r>
          </a:p>
          <a:p>
            <a:pPr marL="457200" indent="-457200" algn="ctr">
              <a:buFontTx/>
              <a:buChar char="-"/>
            </a:pPr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785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/>
          <p:cNvGraphicFramePr/>
          <p:nvPr/>
        </p:nvGraphicFramePr>
        <p:xfrm>
          <a:off x="4716360" y="36360"/>
          <a:ext cx="4427640" cy="68216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r:id="rId4" imgW="7972425" imgH="12553950" progId="">
                  <p:embed/>
                </p:oleObj>
              </mc:Choice>
              <mc:Fallback>
                <p:oleObj r:id="rId4" imgW="7972425" imgH="12553950" progId="">
                  <p:embed/>
                  <p:pic>
                    <p:nvPicPr>
                      <p:cNvPr id="2" name="Oggetto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360" y="36360"/>
                        <a:ext cx="4427640" cy="68216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igura a mano libera: forma 2"/>
          <p:cNvSpPr/>
          <p:nvPr/>
        </p:nvSpPr>
        <p:spPr>
          <a:xfrm>
            <a:off x="209802" y="2938320"/>
            <a:ext cx="4322315" cy="157184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NERVO ISCHIATICO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SCHEMA DI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it-IT" sz="3200" b="1" u="none" strike="noStrike" baseline="0" dirty="0">
                <a:ln>
                  <a:noFill/>
                </a:ln>
                <a:solidFill>
                  <a:schemeClr val="tx1"/>
                </a:solidFill>
                <a:latin typeface="Gurmukhi MN" panose="02020600050405020304" pitchFamily="18" charset="0"/>
                <a:ea typeface="SimSun" pitchFamily="2"/>
                <a:cs typeface="Gurmukhi MN" panose="02020600050405020304" pitchFamily="18" charset="0"/>
              </a:rPr>
              <a:t>DISTRIBUZIONE</a:t>
            </a:r>
          </a:p>
        </p:txBody>
      </p:sp>
    </p:spTree>
    <p:extLst>
      <p:ext uri="{BB962C8B-B14F-4D97-AF65-F5344CB8AC3E}">
        <p14:creationId xmlns:p14="http://schemas.microsoft.com/office/powerpoint/2010/main" val="796607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0E9D5A-E60F-1445-9175-1A85AC890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2348880"/>
            <a:ext cx="7805737" cy="1141412"/>
          </a:xfrm>
        </p:spPr>
        <p:txBody>
          <a:bodyPr/>
          <a:lstStyle/>
          <a:p>
            <a:r>
              <a:rPr lang="it-IT" sz="3600" dirty="0">
                <a:solidFill>
                  <a:schemeClr val="tx1"/>
                </a:solidFill>
              </a:rPr>
              <a:t>MIDOLLO. SPINALE</a:t>
            </a:r>
            <a:br>
              <a:rPr lang="it-IT" sz="3600" dirty="0">
                <a:solidFill>
                  <a:schemeClr val="tx1"/>
                </a:solidFill>
              </a:rPr>
            </a:br>
            <a:r>
              <a:rPr lang="it-IT" sz="3600" dirty="0">
                <a:solidFill>
                  <a:schemeClr val="tx1"/>
                </a:solidFill>
              </a:rPr>
              <a:t>- Conformazione  Interna -</a:t>
            </a:r>
          </a:p>
        </p:txBody>
      </p:sp>
    </p:spTree>
    <p:extLst>
      <p:ext uri="{BB962C8B-B14F-4D97-AF65-F5344CB8AC3E}">
        <p14:creationId xmlns:p14="http://schemas.microsoft.com/office/powerpoint/2010/main" val="22758619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38" y="548680"/>
            <a:ext cx="4685900" cy="63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59" y="1988840"/>
            <a:ext cx="4463541" cy="397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17488"/>
            <a:ext cx="9144000" cy="1373187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Sezioni trasverse del midollo spinale: rapporti fra sostanza grigia e sostanza bianca a vari livelli </a:t>
            </a:r>
            <a:r>
              <a:rPr lang="it-IT" altLang="it-IT" sz="2800" i="0" dirty="0" err="1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neuromerici</a:t>
            </a:r>
            <a:endParaRPr lang="it-IT" altLang="it-IT" sz="2800" i="0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45075"/>
          </a:xfrm>
          <a:ln/>
        </p:spPr>
        <p:txBody>
          <a:bodyPr/>
          <a:lstStyle/>
          <a:p>
            <a:endParaRPr lang="it-IT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10" y="1590675"/>
            <a:ext cx="8621179" cy="491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2F06A2-91A2-2C49-9A7A-A6CBABD5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4000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SPINALE: SOSTANZA GRIGIA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D3D99D-9391-844A-9D4F-81BF1B55F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288542"/>
            <a:ext cx="8640960" cy="5661248"/>
          </a:xfrm>
        </p:spPr>
        <p:txBody>
          <a:bodyPr/>
          <a:lstStyle/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studia mediante SEZIONI TRASVERSE dell’ organo.</a:t>
            </a:r>
          </a:p>
          <a:p>
            <a:endParaRPr lang="it-IT" sz="23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 SOSTANZA GRIGIA, che si pone INTERNAMENTE, si organizza nel cosiddetto «H» (ACCA) GRIGIO, con 2 CORNA ANTERIORI (contenenti Neuroni MOTORI) e 2 CORNA POSTERIORI (contenente Neuroni SENSITIVI). Le parti DESTRA e SINISTRA dell’ «H» sono collegate dalla COMMESSURA GRIGIA.</a:t>
            </a:r>
          </a:p>
          <a:p>
            <a:endParaRPr lang="it-IT" sz="23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dei </a:t>
            </a:r>
            <a:r>
              <a:rPr lang="it-IT" sz="23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Mielomeri</a:t>
            </a:r>
            <a:r>
              <a:rPr lang="it-IT" sz="2300" b="1" dirty="0">
                <a:solidFill>
                  <a:schemeClr val="tx1"/>
                </a:solidFill>
                <a:latin typeface="Comic Sans MS" panose="030F0902030302020204" pitchFamily="66" charset="0"/>
              </a:rPr>
              <a:t> da T1 a T12 (T1-T12), come pure a livello di S2-S4, si descrive un CORNO GRIGIO LATERALE contenente Neuroni del SNA, rispettivamente ORTOSIMPATICO (T1-T12) e PARASIMPATICO (S2-S4).</a:t>
            </a:r>
          </a:p>
          <a:p>
            <a:endParaRPr lang="it-IT" sz="26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26062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8400" cy="3386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995738" y="549275"/>
            <a:ext cx="45370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spcBef>
                <a:spcPts val="2000"/>
              </a:spcBef>
              <a:buClrTx/>
              <a:buFontTx/>
              <a:buNone/>
            </a:pPr>
            <a:r>
              <a:rPr lang="it-IT" altLang="it-IT" sz="2400" b="1"/>
              <a:t>LAMINE DI REXED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889250"/>
            <a:ext cx="5508625" cy="396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8850"/>
            <a:ext cx="32766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C70D53E-2C37-4746-BE94-B29F0DBDB48F}"/>
              </a:ext>
            </a:extLst>
          </p:cNvPr>
          <p:cNvSpPr txBox="1"/>
          <p:nvPr/>
        </p:nvSpPr>
        <p:spPr>
          <a:xfrm>
            <a:off x="4175856" y="670639"/>
            <a:ext cx="41768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</a:rPr>
              <a:t>LAMINE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</a:rPr>
              <a:t>di</a:t>
            </a:r>
          </a:p>
          <a:p>
            <a:pPr algn="ctr"/>
            <a:r>
              <a:rPr lang="it-IT" sz="3200" b="1" dirty="0">
                <a:solidFill>
                  <a:schemeClr val="tx1"/>
                </a:solidFill>
              </a:rPr>
              <a:t>REXED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71438" y="576263"/>
            <a:ext cx="5616575" cy="1655762"/>
          </a:xfrm>
          <a:ln/>
        </p:spPr>
        <p:txBody>
          <a:bodyPr lIns="90000" tIns="46800" rIns="90000" bIns="46800"/>
          <a:lstStyle/>
          <a:p>
            <a:pPr algn="just" hangingPunct="1">
              <a:lnSpc>
                <a:spcPct val="100000"/>
              </a:lnSpc>
              <a:buClrTx/>
              <a:buSzPct val="45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000" dirty="0">
                <a:solidFill>
                  <a:srgbClr val="FFFFFF"/>
                </a:solidFill>
              </a:rPr>
              <a:t>Le radici spinali (31 paia per lato): ventrale (o motrice) e dorsale (o sensitiva con annesso ganglio spinale) formano 31 paia di nervi spinali (8 cervicali, 12 toracici, 5 lombari, 5 sacrali, 1 coccigeo) a livello dei  fori intervertebrali.</a:t>
            </a:r>
            <a:r>
              <a:rPr lang="it-IT" altLang="it-IT" dirty="0">
                <a:solidFill>
                  <a:srgbClr val="FFFFFF"/>
                </a:solidFill>
                <a:latin typeface="New York" charset="0"/>
              </a:rPr>
              <a:t> </a:t>
            </a:r>
            <a:br>
              <a:rPr lang="it-IT" altLang="it-IT" dirty="0">
                <a:solidFill>
                  <a:srgbClr val="FFFFFF"/>
                </a:solidFill>
                <a:latin typeface="New York" charset="0"/>
              </a:rPr>
            </a:br>
            <a:endParaRPr lang="it-IT" altLang="it-IT" dirty="0">
              <a:solidFill>
                <a:srgbClr val="FFFFFF"/>
              </a:solidFill>
              <a:latin typeface="New York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1" r="36603"/>
          <a:stretch>
            <a:fillRect/>
          </a:stretch>
        </p:blipFill>
        <p:spPr bwMode="auto">
          <a:xfrm>
            <a:off x="71438" y="0"/>
            <a:ext cx="3636466" cy="68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12331" r="3660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07" t="9726" r="896" b="60507"/>
          <a:stretch/>
        </p:blipFill>
        <p:spPr bwMode="auto">
          <a:xfrm>
            <a:off x="4932040" y="2348880"/>
            <a:ext cx="3420963" cy="3357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51126" t="9726" r="896" b="513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3C3A058-492D-A84C-9620-CCE3F1F71665}"/>
              </a:ext>
            </a:extLst>
          </p:cNvPr>
          <p:cNvSpPr txBox="1"/>
          <p:nvPr/>
        </p:nvSpPr>
        <p:spPr>
          <a:xfrm>
            <a:off x="5508104" y="5949280"/>
            <a:ext cx="34054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CAUDA EQUINA </a:t>
            </a:r>
          </a:p>
        </p:txBody>
      </p:sp>
      <p:cxnSp>
        <p:nvCxnSpPr>
          <p:cNvPr id="4" name="Connettore 1 3">
            <a:extLst>
              <a:ext uri="{FF2B5EF4-FFF2-40B4-BE49-F238E27FC236}">
                <a16:creationId xmlns:a16="http://schemas.microsoft.com/office/drawing/2014/main" id="{DA02947E-D5C4-BC4D-8305-FE4B4570D6CC}"/>
              </a:ext>
            </a:extLst>
          </p:cNvPr>
          <p:cNvCxnSpPr/>
          <p:nvPr/>
        </p:nvCxnSpPr>
        <p:spPr bwMode="auto">
          <a:xfrm flipV="1">
            <a:off x="1691680" y="3789040"/>
            <a:ext cx="4608512" cy="238447"/>
          </a:xfrm>
          <a:prstGeom prst="line">
            <a:avLst/>
          </a:prstGeom>
          <a:solidFill>
            <a:srgbClr val="00B8FF"/>
          </a:solidFill>
          <a:ln w="127000" cap="sq" cmpd="sng" algn="ctr">
            <a:solidFill>
              <a:schemeClr val="tx1"/>
            </a:solidFill>
            <a:prstDash val="solid"/>
            <a:round/>
            <a:headEnd type="none" w="med" len="med"/>
            <a:tailEnd type="stealth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108490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10268" y="332656"/>
            <a:ext cx="9144000" cy="142557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MIDOLLO SPINALE: SOSTANZA BIANCA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611560" y="1988840"/>
            <a:ext cx="8208912" cy="534987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SOSTANZA BIANCA si localizza all’ ESTERNO, andando a costituire 3 PAIA di CORDONI: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ANTERIORI;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LATERALI ;</a:t>
            </a:r>
          </a:p>
          <a:p>
            <a:pPr marL="457200" indent="-45720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buFontTx/>
              <a:buChar char="-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CORDONI POSTERIORI.</a:t>
            </a:r>
          </a:p>
          <a:p>
            <a:pPr marL="0" indent="0" hangingPunct="1">
              <a:lnSpc>
                <a:spcPct val="100000"/>
              </a:lnSpc>
              <a:spcBef>
                <a:spcPts val="800"/>
              </a:spcBef>
              <a:buClrTx/>
              <a:buSzPct val="75000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600" b="1" dirty="0">
                <a:solidFill>
                  <a:schemeClr val="tx1"/>
                </a:solidFill>
                <a:latin typeface="Chalkboard SE" panose="03050602040202020205" pitchFamily="66" charset="77"/>
              </a:rPr>
              <a:t>Vi decorrono FASCI (o VIE) ASCENDENTI e DISCENDENTI (a seconda della direzione di propagazione dell’ Impulso).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55FCC8C-023C-954D-BCCD-5C01C867B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036495" cy="1141412"/>
          </a:xfrm>
        </p:spPr>
        <p:txBody>
          <a:bodyPr/>
          <a:lstStyle/>
          <a:p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CENNI  ELEMENTARI  sui MECCANISMI di SOPPRESSIONE ENDOGENA del DOLORE</a:t>
            </a:r>
            <a:b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280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- Teoria del Cancello Gate Control -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3F4227-BDDD-9249-8E92-F1FA16C37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389037"/>
            <a:ext cx="8352928" cy="5468963"/>
          </a:xfrm>
        </p:spPr>
        <p:txBody>
          <a:bodyPr/>
          <a:lstStyle/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una funzionalità che permette di ridurre la sensibilità dolorifica in risposta a stimoli dannosi per le strutture corporee.</a:t>
            </a:r>
          </a:p>
          <a:p>
            <a:endParaRPr 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La «compressione» (ad es. con le mani) attuata sulla parte interessata dallo stimolo dolorifico fa sì che la sensibilità TATTILE GROSSOLANA possa attuare una INIBIZIONE PRESINAPTICA sui Neuroni che danno origine al Fascio </a:t>
            </a:r>
            <a:r>
              <a:rPr lang="it-IT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SpinoTalamico</a:t>
            </a: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Laterale responsabile della </a:t>
            </a:r>
            <a:r>
              <a:rPr lang="it-IT" sz="24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tramissione</a:t>
            </a:r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della SENSIBILITA’ DOLORIFICA. </a:t>
            </a:r>
          </a:p>
          <a:p>
            <a:endParaRPr 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Neuromediatori coinvolti nell’ inibizione sono le ENKEFALINE (Encefaline), che agiscono sui recettori dei Farmaci Morfinici. </a:t>
            </a:r>
          </a:p>
        </p:txBody>
      </p:sp>
    </p:spTree>
    <p:extLst>
      <p:ext uri="{BB962C8B-B14F-4D97-AF65-F5344CB8AC3E}">
        <p14:creationId xmlns:p14="http://schemas.microsoft.com/office/powerpoint/2010/main" val="6203473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>
            <a:extLst>
              <a:ext uri="{FF2B5EF4-FFF2-40B4-BE49-F238E27FC236}">
                <a16:creationId xmlns:a16="http://schemas.microsoft.com/office/drawing/2014/main" id="{E5FCA07A-D32A-1649-998E-D4136878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 r="9851" b="15126"/>
          <a:stretch>
            <a:fillRect/>
          </a:stretch>
        </p:blipFill>
        <p:spPr bwMode="auto">
          <a:xfrm>
            <a:off x="0" y="0"/>
            <a:ext cx="8135938" cy="673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7339" r="9851" b="1512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0541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15900"/>
            <a:ext cx="3203575" cy="2532063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 dirty="0">
                <a:solidFill>
                  <a:srgbClr val="FFFFFF"/>
                </a:solidFill>
              </a:rPr>
              <a:t>“</a:t>
            </a: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Teoria del Cancello”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di controllo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della trasmissione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del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  <a:t>dolore</a:t>
            </a:r>
            <a:br>
              <a:rPr lang="it-IT" altLang="it-IT" sz="2400" dirty="0">
                <a:solidFill>
                  <a:srgbClr val="FFFFFF"/>
                </a:solidFill>
                <a:latin typeface="Arial Black" panose="020B0A04020102020204" pitchFamily="34" charset="0"/>
              </a:rPr>
            </a:br>
            <a:r>
              <a:rPr lang="it-IT" altLang="it-IT" sz="2200" dirty="0">
                <a:solidFill>
                  <a:srgbClr val="FFFFFF"/>
                </a:solidFill>
                <a:latin typeface="Arial Black" panose="020B0A04020102020204" pitchFamily="34" charset="0"/>
              </a:rPr>
              <a:t>(Gate Control)</a:t>
            </a: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" y="9326"/>
            <a:ext cx="8981730" cy="6732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637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E33062-A813-BE45-869F-562306C40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276872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CORDONI DI SOSTANZA BIANCA</a:t>
            </a:r>
          </a:p>
        </p:txBody>
      </p:sp>
    </p:spTree>
    <p:extLst>
      <p:ext uri="{BB962C8B-B14F-4D97-AF65-F5344CB8AC3E}">
        <p14:creationId xmlns:p14="http://schemas.microsoft.com/office/powerpoint/2010/main" val="2166581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>
            <a:extLst>
              <a:ext uri="{FF2B5EF4-FFF2-40B4-BE49-F238E27FC236}">
                <a16:creationId xmlns:a16="http://schemas.microsoft.com/office/drawing/2014/main" id="{9EDE8F3A-C88F-AF48-B781-0BF9E4814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" y="187770"/>
            <a:ext cx="9180888" cy="667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72197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400">
                <a:solidFill>
                  <a:srgbClr val="FFFFFF"/>
                </a:solidFill>
                <a:latin typeface="Arial Black" panose="020B0A04020102020204" pitchFamily="34" charset="0"/>
              </a:rPr>
              <a:t>Fasci del Cordone Anteriore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7338"/>
            <a:ext cx="9144000" cy="516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C25E1BF-DC15-F748-814C-90DED3369D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381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dirty="0">
                <a:solidFill>
                  <a:schemeClr val="tx1"/>
                </a:solidFill>
              </a:rPr>
              <a:t>FASCI DEL CORDONE  ANTERIORE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FE011FD-032F-E441-863F-8D8B3DDF4187}"/>
              </a:ext>
            </a:extLst>
          </p:cNvPr>
          <p:cNvSpPr/>
          <p:nvPr/>
        </p:nvSpPr>
        <p:spPr bwMode="auto">
          <a:xfrm>
            <a:off x="899592" y="5229200"/>
            <a:ext cx="1008112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C84F0F1A-9059-4643-89C8-F9F513699641}"/>
              </a:ext>
            </a:extLst>
          </p:cNvPr>
          <p:cNvSpPr/>
          <p:nvPr/>
        </p:nvSpPr>
        <p:spPr bwMode="auto">
          <a:xfrm>
            <a:off x="323528" y="5404005"/>
            <a:ext cx="1038068" cy="47326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3" name="Rettangolo arrotondato 12">
            <a:extLst>
              <a:ext uri="{FF2B5EF4-FFF2-40B4-BE49-F238E27FC236}">
                <a16:creationId xmlns:a16="http://schemas.microsoft.com/office/drawing/2014/main" id="{1984BE7B-4E5D-4D4A-BEB5-71F655CAFB37}"/>
              </a:ext>
            </a:extLst>
          </p:cNvPr>
          <p:cNvSpPr/>
          <p:nvPr/>
        </p:nvSpPr>
        <p:spPr bwMode="auto">
          <a:xfrm>
            <a:off x="32404" y="2479998"/>
            <a:ext cx="9036496" cy="540060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0DB5FE12-837C-094B-96D3-E3848A371138}"/>
              </a:ext>
            </a:extLst>
          </p:cNvPr>
          <p:cNvSpPr/>
          <p:nvPr/>
        </p:nvSpPr>
        <p:spPr bwMode="auto">
          <a:xfrm>
            <a:off x="32404" y="3020057"/>
            <a:ext cx="9036496" cy="641827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9" name="Rettangolo arrotondato 8">
            <a:extLst>
              <a:ext uri="{FF2B5EF4-FFF2-40B4-BE49-F238E27FC236}">
                <a16:creationId xmlns:a16="http://schemas.microsoft.com/office/drawing/2014/main" id="{C148840A-8330-E44A-827E-C23E4696CFDA}"/>
              </a:ext>
            </a:extLst>
          </p:cNvPr>
          <p:cNvSpPr/>
          <p:nvPr/>
        </p:nvSpPr>
        <p:spPr bwMode="auto">
          <a:xfrm>
            <a:off x="53752" y="3661884"/>
            <a:ext cx="9036496" cy="1888229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0" name="Rettangolo arrotondato 9">
            <a:extLst>
              <a:ext uri="{FF2B5EF4-FFF2-40B4-BE49-F238E27FC236}">
                <a16:creationId xmlns:a16="http://schemas.microsoft.com/office/drawing/2014/main" id="{1E380E9F-0793-694C-B083-C9C21B498CC0}"/>
              </a:ext>
            </a:extLst>
          </p:cNvPr>
          <p:cNvSpPr/>
          <p:nvPr/>
        </p:nvSpPr>
        <p:spPr bwMode="auto">
          <a:xfrm>
            <a:off x="46225" y="5550112"/>
            <a:ext cx="9036496" cy="641827"/>
          </a:xfrm>
          <a:prstGeom prst="roundRect">
            <a:avLst>
              <a:gd name="adj" fmla="val 7972"/>
            </a:avLst>
          </a:prstGeom>
          <a:noFill/>
          <a:ln w="254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11" name="Rettangolo arrotondato 10">
            <a:extLst>
              <a:ext uri="{FF2B5EF4-FFF2-40B4-BE49-F238E27FC236}">
                <a16:creationId xmlns:a16="http://schemas.microsoft.com/office/drawing/2014/main" id="{DAA91472-D38F-B043-B103-6C9C642C4928}"/>
              </a:ext>
            </a:extLst>
          </p:cNvPr>
          <p:cNvSpPr/>
          <p:nvPr/>
        </p:nvSpPr>
        <p:spPr bwMode="auto">
          <a:xfrm>
            <a:off x="32404" y="6191939"/>
            <a:ext cx="9057844" cy="704341"/>
          </a:xfrm>
          <a:prstGeom prst="roundRect">
            <a:avLst>
              <a:gd name="adj" fmla="val 7972"/>
            </a:avLst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LATERALE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68" y="1577767"/>
            <a:ext cx="9144000" cy="532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ttangolo arrotondato 2">
            <a:extLst>
              <a:ext uri="{FF2B5EF4-FFF2-40B4-BE49-F238E27FC236}">
                <a16:creationId xmlns:a16="http://schemas.microsoft.com/office/drawing/2014/main" id="{DADDA1A3-E408-4749-A81D-7BB201252950}"/>
              </a:ext>
            </a:extLst>
          </p:cNvPr>
          <p:cNvSpPr/>
          <p:nvPr/>
        </p:nvSpPr>
        <p:spPr bwMode="auto">
          <a:xfrm>
            <a:off x="0" y="1916832"/>
            <a:ext cx="9036496" cy="762372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4" name="Rettangolo arrotondato 3">
            <a:extLst>
              <a:ext uri="{FF2B5EF4-FFF2-40B4-BE49-F238E27FC236}">
                <a16:creationId xmlns:a16="http://schemas.microsoft.com/office/drawing/2014/main" id="{CE8CE3AD-1B75-D545-8902-7D58F4764AAC}"/>
              </a:ext>
            </a:extLst>
          </p:cNvPr>
          <p:cNvSpPr/>
          <p:nvPr/>
        </p:nvSpPr>
        <p:spPr bwMode="auto">
          <a:xfrm>
            <a:off x="107504" y="4778544"/>
            <a:ext cx="8856984" cy="1674791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766FC39A-EE81-6447-BA1E-CF50F2BB2CDF}"/>
              </a:ext>
            </a:extLst>
          </p:cNvPr>
          <p:cNvSpPr/>
          <p:nvPr/>
        </p:nvSpPr>
        <p:spPr bwMode="auto">
          <a:xfrm>
            <a:off x="0" y="2679204"/>
            <a:ext cx="9036496" cy="270594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7" name="Rettangolo arrotondato 6">
            <a:extLst>
              <a:ext uri="{FF2B5EF4-FFF2-40B4-BE49-F238E27FC236}">
                <a16:creationId xmlns:a16="http://schemas.microsoft.com/office/drawing/2014/main" id="{C8B3BE71-DC33-D648-8C6A-A1D302121189}"/>
              </a:ext>
            </a:extLst>
          </p:cNvPr>
          <p:cNvSpPr/>
          <p:nvPr/>
        </p:nvSpPr>
        <p:spPr bwMode="auto">
          <a:xfrm>
            <a:off x="107504" y="3712170"/>
            <a:ext cx="9036496" cy="217411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8" name="Rettangolo arrotondato 7">
            <a:extLst>
              <a:ext uri="{FF2B5EF4-FFF2-40B4-BE49-F238E27FC236}">
                <a16:creationId xmlns:a16="http://schemas.microsoft.com/office/drawing/2014/main" id="{90A45029-980D-FC46-AA4B-5A01E9C5ED54}"/>
              </a:ext>
            </a:extLst>
          </p:cNvPr>
          <p:cNvSpPr/>
          <p:nvPr/>
        </p:nvSpPr>
        <p:spPr bwMode="auto">
          <a:xfrm>
            <a:off x="0" y="6544774"/>
            <a:ext cx="9036496" cy="217411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dirty="0">
                <a:solidFill>
                  <a:srgbClr val="FFFFFF"/>
                </a:solidFill>
                <a:latin typeface="Arial Black" panose="020B0A04020102020204" pitchFamily="34" charset="0"/>
              </a:rPr>
              <a:t>Fasci del Cordone Posteriore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9100"/>
            <a:ext cx="9144000" cy="440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FACEB82-14F6-AE40-AE93-CC3E50EE6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302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1" compatLnSpc="1">
            <a:prstTxWarp prst="textNoShape">
              <a:avLst/>
            </a:prstTxWarp>
          </a:bodyPr>
          <a:lstStyle>
            <a:lvl1pPr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 kern="1200">
                <a:solidFill>
                  <a:srgbClr val="E6E6E6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2pPr>
            <a:lvl3pPr marL="1143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3pPr>
            <a:lvl4pPr marL="1600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4pPr>
            <a:lvl5pPr marL="20574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100" b="1" i="1">
                <a:solidFill>
                  <a:srgbClr val="E6E6E6"/>
                </a:solidFill>
                <a:latin typeface="Arial" panose="020B0604020202020204" pitchFamily="34" charset="0"/>
                <a:cs typeface="Lucida Sans Unicode" panose="020B0602030504020204" pitchFamily="34" charset="0"/>
              </a:defRPr>
            </a:lvl9pPr>
          </a:lstStyle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FASCI DEL CORDONE  POSTERIORE</a:t>
            </a:r>
          </a:p>
        </p:txBody>
      </p:sp>
      <p:sp>
        <p:nvSpPr>
          <p:cNvPr id="2" name="Rettangolo arrotondato 1">
            <a:extLst>
              <a:ext uri="{FF2B5EF4-FFF2-40B4-BE49-F238E27FC236}">
                <a16:creationId xmlns:a16="http://schemas.microsoft.com/office/drawing/2014/main" id="{FA6B11E4-72F1-844F-A626-127E72A4E11C}"/>
              </a:ext>
            </a:extLst>
          </p:cNvPr>
          <p:cNvSpPr/>
          <p:nvPr/>
        </p:nvSpPr>
        <p:spPr bwMode="auto">
          <a:xfrm>
            <a:off x="0" y="2204864"/>
            <a:ext cx="9036496" cy="1584176"/>
          </a:xfrm>
          <a:prstGeom prst="roundRect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sp>
        <p:nvSpPr>
          <p:cNvPr id="6" name="Rettangolo arrotondato 5">
            <a:extLst>
              <a:ext uri="{FF2B5EF4-FFF2-40B4-BE49-F238E27FC236}">
                <a16:creationId xmlns:a16="http://schemas.microsoft.com/office/drawing/2014/main" id="{1D6ADB40-A243-784F-8C60-E91FEC29F159}"/>
              </a:ext>
            </a:extLst>
          </p:cNvPr>
          <p:cNvSpPr/>
          <p:nvPr/>
        </p:nvSpPr>
        <p:spPr bwMode="auto">
          <a:xfrm>
            <a:off x="0" y="3789040"/>
            <a:ext cx="9178073" cy="2297887"/>
          </a:xfrm>
          <a:prstGeom prst="round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it-IT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8D5BA1-100D-1A43-ADA4-4199DABEB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988840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</p:spTree>
    <p:extLst>
      <p:ext uri="{BB962C8B-B14F-4D97-AF65-F5344CB8AC3E}">
        <p14:creationId xmlns:p14="http://schemas.microsoft.com/office/powerpoint/2010/main" val="3224080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8F0CA8B-E6FB-6B4D-9B49-B13B6DD52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08003F8-6249-EB46-B388-D96878BB5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09" y="1052736"/>
            <a:ext cx="9036495" cy="5610225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È un organo del SNC localizzato nel Canale Vertebrale per una lunghezza di circa 45 cm, </a:t>
            </a: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 dove è avvolto dagli Involucri Meningei.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Non occupa tutto il Canale Vertebrale, ma, in direzione cranio (rostro)-caudale si estende dal Grande Forame Occipitale (limite con il Bulbo del Tronco Encefalico) fino allo spazio intervertebrale compreso tra L1 ed L2.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La porzione più caudale del Canale Vertebrale è occupata dalla cosiddetta CAUDA EQUINA, costituita dai Nervi Spinali che devono uscire da L2 a Co1. Essa è avvolta dall’ Involucro Meningeo</a:t>
            </a:r>
          </a:p>
        </p:txBody>
      </p:sp>
    </p:spTree>
    <p:extLst>
      <p:ext uri="{BB962C8B-B14F-4D97-AF65-F5344CB8AC3E}">
        <p14:creationId xmlns:p14="http://schemas.microsoft.com/office/powerpoint/2010/main" val="1125123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8013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/>
                </a:solidFill>
              </a:rPr>
              <a:t>TRONCO ENCEFALICO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352925"/>
            <a:ext cx="3384550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4888"/>
            <a:ext cx="4105275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675" y="836613"/>
            <a:ext cx="3362325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2484438" y="2997200"/>
            <a:ext cx="1800225" cy="2592388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V="1">
            <a:off x="4284663" y="2405063"/>
            <a:ext cx="3311525" cy="3200400"/>
          </a:xfrm>
          <a:prstGeom prst="line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2555875" y="3429000"/>
            <a:ext cx="1728788" cy="2305050"/>
          </a:xfrm>
          <a:prstGeom prst="line">
            <a:avLst/>
          </a:prstGeom>
          <a:noFill/>
          <a:ln w="38160" cap="flat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8" name="Line 8"/>
          <p:cNvSpPr>
            <a:spLocks noChangeShapeType="1"/>
          </p:cNvSpPr>
          <p:nvPr/>
        </p:nvSpPr>
        <p:spPr bwMode="auto">
          <a:xfrm flipV="1">
            <a:off x="4284663" y="2692400"/>
            <a:ext cx="3240087" cy="3057525"/>
          </a:xfrm>
          <a:prstGeom prst="line">
            <a:avLst/>
          </a:prstGeom>
          <a:noFill/>
          <a:ln w="38160" cap="flat">
            <a:solidFill>
              <a:srgbClr val="FFFF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3132138" y="3789363"/>
            <a:ext cx="1152525" cy="2232025"/>
          </a:xfrm>
          <a:prstGeom prst="line">
            <a:avLst/>
          </a:prstGeom>
          <a:noFill/>
          <a:ln w="38160" cap="flat">
            <a:solidFill>
              <a:srgbClr val="66FF33"/>
            </a:solidFill>
            <a:prstDash val="dash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flipV="1">
            <a:off x="4284663" y="3125788"/>
            <a:ext cx="3311525" cy="2911475"/>
          </a:xfrm>
          <a:prstGeom prst="line">
            <a:avLst/>
          </a:prstGeom>
          <a:noFill/>
          <a:ln w="38160" cap="flat">
            <a:solidFill>
              <a:srgbClr val="66FF33"/>
            </a:solidFill>
            <a:prstDash val="dash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B3F7FF-2136-FB40-B5EF-BE96CD39E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241" y="22039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354C53-4447-974B-8223-D6AAD737C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241" y="1196752"/>
            <a:ext cx="8334232" cy="5661248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È la porzione più caudale dell’ Encefalo, localizzato nella Fossa </a:t>
            </a:r>
            <a:r>
              <a:rPr lang="it-IT" dirty="0" err="1">
                <a:solidFill>
                  <a:schemeClr val="tx1"/>
                </a:solidFill>
                <a:latin typeface="Copperplate Gothic Bold" panose="020E0705020206020404" pitchFamily="34" charset="77"/>
              </a:rPr>
              <a:t>Neurocranica</a:t>
            </a: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Posteriore, anteriormente al cervelletto.</a:t>
            </a:r>
          </a:p>
          <a:p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Consta di TRE porzioni che, in senso CAUDO-ROSTRALE, sono: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BULBO o MIDOLLO ALLUNGATO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PONTE</a:t>
            </a:r>
          </a:p>
          <a:p>
            <a:pPr marL="457200" indent="-457200">
              <a:buFontTx/>
              <a:buChar char="-"/>
            </a:pPr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MESENCEFALO</a:t>
            </a:r>
          </a:p>
          <a:p>
            <a:pPr marL="0" indent="0"/>
            <a:r>
              <a:rPr lang="it-IT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Il Limite Inferiore può essere localizzato a livello del Grande Foro Occipitale, quello superiore non è ben definibile in relazione al soprastante Diencefalo. </a:t>
            </a:r>
          </a:p>
        </p:txBody>
      </p:sp>
    </p:spTree>
    <p:extLst>
      <p:ext uri="{BB962C8B-B14F-4D97-AF65-F5344CB8AC3E}">
        <p14:creationId xmlns:p14="http://schemas.microsoft.com/office/powerpoint/2010/main" val="10610750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331788"/>
            <a:ext cx="8229600" cy="17399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CONFIGURAZIONE ESTERNA 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76475"/>
            <a:ext cx="3095625" cy="414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500563" y="5013325"/>
            <a:ext cx="863600" cy="1368425"/>
          </a:xfrm>
          <a:prstGeom prst="rect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4284663" y="2997200"/>
            <a:ext cx="647700" cy="1079500"/>
          </a:xfrm>
          <a:prstGeom prst="rect">
            <a:avLst/>
          </a:prstGeom>
          <a:noFill/>
          <a:ln w="38160" cap="flat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  <a:t>Superficie ventrale del tronco encefalico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" t="51123" b="-362"/>
          <a:stretch>
            <a:fillRect/>
          </a:stretch>
        </p:blipFill>
        <p:spPr bwMode="auto">
          <a:xfrm>
            <a:off x="452066" y="1040285"/>
            <a:ext cx="8568952" cy="579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 l="2240" t="51123" b="-3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37F59764-C66D-F043-B539-C3F153C37281}"/>
              </a:ext>
            </a:extLst>
          </p:cNvPr>
          <p:cNvSpPr txBox="1"/>
          <p:nvPr/>
        </p:nvSpPr>
        <p:spPr>
          <a:xfrm>
            <a:off x="1" y="228600"/>
            <a:ext cx="9252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ANTERIORE DEL TRONCO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4" y="188640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ANTERIORE del TRONCO ENCEFALICO - BULBO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977" y="1916832"/>
            <a:ext cx="8640960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del BULBO si notano i rilievi delle PIRAMIDI con la Decussazione (ossia l’ Incrocio) delle fibre del Fascio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Cortico</a:t>
            </a: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-Spinale Laterale (o Crociato). 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osservano le Emergenze dei Nervi Cranici dal XII al VI paio</a:t>
            </a:r>
          </a:p>
          <a:p>
            <a:endParaRPr 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9327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595" y="17346"/>
            <a:ext cx="8213725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ANTERIORE del TRONCO ENCEFALICO - PONTE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09" y="1450938"/>
            <a:ext cx="8064896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Il PONTE si presenta come una struttura distesa superiormente al Bulbo, che ricorda, appunto, una morfologia di un «Ponte a Schiena d’Asino».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Presenta le emergenze dei Nervi Encefalici IV e V paio</a:t>
            </a:r>
          </a:p>
        </p:txBody>
      </p:sp>
    </p:spTree>
    <p:extLst>
      <p:ext uri="{BB962C8B-B14F-4D97-AF65-F5344CB8AC3E}">
        <p14:creationId xmlns:p14="http://schemas.microsoft.com/office/powerpoint/2010/main" val="39453577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46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ANTERIORE del TRONCO ENCEFALICO - MESENCEFALO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56792"/>
            <a:ext cx="7704856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A livello del MESENCEFALO si osservano i 2 PEDUNCOLI CEREBRALI, attraverso i quali transitano Fasci ASCENDENTI e DISCENDENTI.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osserva l’emergenza del III paio di nervi cranici.</a:t>
            </a:r>
          </a:p>
        </p:txBody>
      </p:sp>
    </p:spTree>
    <p:extLst>
      <p:ext uri="{BB962C8B-B14F-4D97-AF65-F5344CB8AC3E}">
        <p14:creationId xmlns:p14="http://schemas.microsoft.com/office/powerpoint/2010/main" val="7433763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>
                <a:solidFill>
                  <a:srgbClr val="FFFFFF"/>
                </a:solidFill>
                <a:latin typeface="Arial Black" panose="020B0A04020102020204" pitchFamily="34" charset="0"/>
              </a:rPr>
              <a:t>Superficie dorsale del tronco encefalico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53" y="1556793"/>
            <a:ext cx="9079192" cy="5301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527D47A-595A-8F40-8158-4710BD69DB71}"/>
              </a:ext>
            </a:extLst>
          </p:cNvPr>
          <p:cNvSpPr txBox="1"/>
          <p:nvPr/>
        </p:nvSpPr>
        <p:spPr>
          <a:xfrm>
            <a:off x="1" y="228600"/>
            <a:ext cx="9252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POSTERIORE DEL TRONCO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672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POSTERIORE del TRONCO ENCEFALICO – IV VENTRICOLO</a:t>
            </a:r>
            <a:b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PORZIONE BULBO-PONTINA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60848"/>
            <a:ext cx="8136905" cy="5415078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È necessario asportare il Cervelletto e si può così osservare il cosiddetto PAVIMENTO del IV VENTRICOLO encefalico</a:t>
            </a:r>
          </a:p>
          <a:p>
            <a:endParaRPr lang="it-IT" sz="28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Si osservano pure (sezionati) i PEDUNCOLI CEREBELLARI, per il collegamento con il Cervelletto.</a:t>
            </a:r>
          </a:p>
        </p:txBody>
      </p:sp>
    </p:spTree>
    <p:extLst>
      <p:ext uri="{BB962C8B-B14F-4D97-AF65-F5344CB8AC3E}">
        <p14:creationId xmlns:p14="http://schemas.microsoft.com/office/powerpoint/2010/main" val="3319092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DAEAFE-7A8C-3548-A074-7EE54EFAB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3999" cy="1425575"/>
          </a:xfrm>
        </p:spPr>
        <p:txBody>
          <a:bodyPr/>
          <a:lstStyle/>
          <a:p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POSTERIORE del TRONCO ENCEFALICO </a:t>
            </a:r>
            <a:b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PORZIONE  MESENCEFALICA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5952F9-6775-6C4D-98DF-0467EABC9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45" y="1772816"/>
            <a:ext cx="9036496" cy="5415078"/>
          </a:xfrm>
        </p:spPr>
        <p:txBody>
          <a:bodyPr/>
          <a:lstStyle/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Nella Porzione MESENCEFALICA si apprezza la LAMINA QUADRIGEMINA (TETTO MESENCEFALICO)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Essa consta dei 4 TUBERCOLI (o COLLICOLI) QUADRIGEMELLI (o QUADRIGEMINI): di essi, i SUPERIORI contengono NUCLEI intercalati su vie visive; gli INFERIORI sono invece intercalati su vie uditive.</a:t>
            </a:r>
          </a:p>
        </p:txBody>
      </p:sp>
    </p:spTree>
    <p:extLst>
      <p:ext uri="{BB962C8B-B14F-4D97-AF65-F5344CB8AC3E}">
        <p14:creationId xmlns:p14="http://schemas.microsoft.com/office/powerpoint/2010/main" val="3312474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294601" cy="299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0"/>
            <a:ext cx="4502263" cy="669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xfrm>
            <a:off x="395536" y="1988840"/>
            <a:ext cx="8229600" cy="1739900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CONFIGURAZIONE   INTERNA 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</a:t>
            </a:r>
            <a:b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6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 ENCEFALICO</a:t>
            </a:r>
          </a:p>
        </p:txBody>
      </p:sp>
    </p:spTree>
    <p:extLst>
      <p:ext uri="{BB962C8B-B14F-4D97-AF65-F5344CB8AC3E}">
        <p14:creationId xmlns:p14="http://schemas.microsoft.com/office/powerpoint/2010/main" val="6213870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  <a:ln/>
        </p:spPr>
        <p:txBody>
          <a:bodyPr lIns="90000" tIns="46800" rIns="90000" bIns="46800" anchorCtr="1"/>
          <a:lstStyle/>
          <a:p>
            <a:pPr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INTERNA DEL </a:t>
            </a:r>
            <a:b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TRONCO ENCEFALICO</a:t>
            </a:r>
            <a:endParaRPr lang="it-IT" altLang="it-IT" sz="3200" i="0" dirty="0">
              <a:latin typeface="Gurmukhi MN" panose="02020600050405020304" pitchFamily="18" charset="0"/>
              <a:cs typeface="Gurmukhi MN" panose="02020600050405020304" pitchFamily="18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2" y="1043608"/>
            <a:ext cx="8915400" cy="5214938"/>
          </a:xfrm>
          <a:ln/>
        </p:spPr>
        <p:txBody>
          <a:bodyPr lIns="90000" tIns="46800" rIns="90000" bIns="46800"/>
          <a:lstStyle/>
          <a:p>
            <a:pPr indent="-3302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dirty="0"/>
              <a:t>	</a:t>
            </a: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Le strutture interne del Tronco Encefalico sono deputate a:</a:t>
            </a:r>
          </a:p>
          <a:p>
            <a:pPr indent="-3302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Tx/>
              <a:buNone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 consentire il passaggio (e l'elaborazione) degli impulsi convogliati dalle vie ascendenti e discendenti; </a:t>
            </a: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	prendere parte ad una serie di attività neurologiche, quali il mantenimento dello stato di coscienza, il ciclo sonno-veglia, il controllo respiratorio e cardiovascolare, tramite la Formazione Reticolare;</a:t>
            </a:r>
          </a:p>
          <a:p>
            <a:pPr marL="355600" algn="just" hangingPunct="1">
              <a:lnSpc>
                <a:spcPct val="80000"/>
              </a:lnSpc>
              <a:spcBef>
                <a:spcPts val="6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endParaRPr lang="it-IT" altLang="it-IT" sz="24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55600" algn="just" hangingPunct="1">
              <a:lnSpc>
                <a:spcPct val="80000"/>
              </a:lnSpc>
              <a:spcBef>
                <a:spcPts val="500"/>
              </a:spcBef>
              <a:buClrTx/>
              <a:buSzPct val="80000"/>
              <a:buFont typeface="Arial" panose="020B0604020202020204" pitchFamily="34" charset="0"/>
              <a:buChar char="•"/>
              <a:tabLst>
                <a:tab pos="342900" algn="l"/>
                <a:tab pos="901700" algn="l"/>
                <a:tab pos="1816100" algn="l"/>
                <a:tab pos="2730500" algn="l"/>
                <a:tab pos="3644900" algn="l"/>
                <a:tab pos="4559300" algn="l"/>
                <a:tab pos="5473700" algn="l"/>
                <a:tab pos="6388100" algn="l"/>
                <a:tab pos="7302500" algn="l"/>
                <a:tab pos="8216900" algn="l"/>
                <a:tab pos="9131300" algn="l"/>
                <a:tab pos="10045700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</a:pPr>
            <a:r>
              <a:rPr lang="it-IT" altLang="it-IT" sz="2400" b="1" dirty="0">
                <a:solidFill>
                  <a:schemeClr val="tx1"/>
                </a:solidFill>
                <a:latin typeface="Comic Sans MS" panose="030F0902030302020204" pitchFamily="66" charset="0"/>
              </a:rPr>
              <a:t>	coinvolgimento nei NUCLEI di molti NERVI CRANICI (o ENCEFALICI), con fibre sensitive che terminano nei nuclei del tronco encefalico e fibre motrici (somatiche e viscerali) che da esso originano.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3450"/>
            <a:ext cx="9144000" cy="46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898775" y="2160588"/>
            <a:ext cx="10302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>
                <a:solidFill>
                  <a:srgbClr val="000000"/>
                </a:solidFill>
                <a:latin typeface="Arial Black" panose="020B0A04020102020204" pitchFamily="34" charset="0"/>
              </a:rPr>
              <a:t>TETTO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7618AC-F9C7-5C4A-9BB3-2A720E0F8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332656"/>
            <a:ext cx="7992888" cy="5349874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 si ritrovano sia NUCLEI di NERVI ENCEFALICI, sia altri NUCLEI intercalati su altre VIE, tra le quali quelle dirette al Cervelletto.</a:t>
            </a:r>
          </a:p>
          <a:p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In particolare, nel MESENCEFALO si ricordino: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SUBSTANTIA NIGRA (Sostanza Nera): così denominata per la presenza del pigmento </a:t>
            </a:r>
            <a:r>
              <a:rPr lang="it-IT" sz="2800" b="1" dirty="0" err="1">
                <a:solidFill>
                  <a:schemeClr val="tx1"/>
                </a:solidFill>
                <a:latin typeface="Comic Sans MS" panose="030F0902030302020204" pitchFamily="66" charset="0"/>
              </a:rPr>
              <a:t>Neuromelanina</a:t>
            </a: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. È coinvolta nei circuiti nervosi dei Nuclei della Base del Telencefalo ;</a:t>
            </a:r>
          </a:p>
          <a:p>
            <a:pPr marL="457200" indent="-457200">
              <a:buFontTx/>
              <a:buChar char="-"/>
            </a:pPr>
            <a:r>
              <a:rPr 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  <a:t>NUCLEO ROSSO: così denominato per la presenza di catione Ferrico. Coinvolto su VIE provenienti dal Cervelletto</a:t>
            </a:r>
            <a:r>
              <a:rPr lang="it-IT" sz="2800" dirty="0">
                <a:solidFill>
                  <a:schemeClr val="tx1"/>
                </a:solidFill>
                <a:latin typeface="Comic Sans MS" panose="030F09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90388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NUCLEI FORMAZIONE RETICOLARE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13350"/>
          </a:xfrm>
          <a:ln/>
        </p:spPr>
        <p:txBody>
          <a:bodyPr/>
          <a:lstStyle/>
          <a:p>
            <a:endParaRPr lang="it-IT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50"/>
            <a:ext cx="9144000" cy="587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body"/>
          </p:nvPr>
        </p:nvSpPr>
        <p:spPr>
          <a:xfrm>
            <a:off x="179512" y="0"/>
            <a:ext cx="8612188" cy="6637338"/>
          </a:xfrm>
          <a:ln/>
        </p:spPr>
        <p:txBody>
          <a:bodyPr lIns="90000" tIns="46800" rIns="90000" bIns="46800" anchor="t"/>
          <a:lstStyle/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FUNZIONI DELLA </a:t>
            </a:r>
          </a:p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FORMAZIONE RETICOLARE</a:t>
            </a:r>
          </a:p>
          <a:p>
            <a:pPr marL="342900" indent="-330200" hangingPunct="1">
              <a:lnSpc>
                <a:spcPct val="90000"/>
              </a:lnSpc>
              <a:spcBef>
                <a:spcPts val="7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600" b="0" i="0" dirty="0"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b="0" i="0" dirty="0">
                <a:latin typeface="Comic Sans MS" panose="030F0902030302020204" pitchFamily="66" charset="0"/>
              </a:rPr>
              <a:t>	</a:t>
            </a:r>
            <a:r>
              <a:rPr lang="it-IT" altLang="it-IT" sz="2600" i="0" dirty="0">
                <a:solidFill>
                  <a:schemeClr val="tx1"/>
                </a:solidFill>
                <a:latin typeface="Comic Sans MS" panose="030F0902030302020204" pitchFamily="66" charset="0"/>
              </a:rPr>
              <a:t>-controllo dell'alternarsi degli stati di veglia e sonno;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6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degli stati di coscienza e dell’attenzione; 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6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 dolore;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6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dell'attività motrice somatica ;</a:t>
            </a:r>
          </a:p>
          <a:p>
            <a:pPr marL="342900" indent="-330200" algn="just" hangingPunct="1">
              <a:lnSpc>
                <a:spcPct val="90000"/>
              </a:lnSpc>
              <a:spcBef>
                <a:spcPts val="45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600" i="0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pPr marL="342900" indent="-330200" algn="just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600" i="0" dirty="0">
                <a:solidFill>
                  <a:schemeClr val="tx1"/>
                </a:solidFill>
                <a:latin typeface="Comic Sans MS" panose="030F0902030302020204" pitchFamily="66" charset="0"/>
              </a:rPr>
              <a:t>	-controllo dell'attività viscerale, coordinando risposte riflesse, in particolare, in risposta alle variazioni di pressione e della tensione di ossigeno e CO</a:t>
            </a:r>
            <a:r>
              <a:rPr lang="it-IT" altLang="it-IT" sz="2600" i="0" baseline="-25000" dirty="0">
                <a:solidFill>
                  <a:schemeClr val="tx1"/>
                </a:solidFill>
                <a:latin typeface="Comic Sans MS" panose="030F0902030302020204" pitchFamily="66" charset="0"/>
              </a:rPr>
              <a:t>2 </a:t>
            </a:r>
            <a:r>
              <a:rPr lang="it-IT" altLang="it-IT" sz="2600" i="0" dirty="0">
                <a:solidFill>
                  <a:schemeClr val="tx1"/>
                </a:solidFill>
                <a:latin typeface="Comic Sans MS" panose="030F0902030302020204" pitchFamily="66" charset="0"/>
              </a:rPr>
              <a:t> (NUCLEO DEL TRATTO SOLITARIO) </a:t>
            </a:r>
          </a:p>
          <a:p>
            <a:pPr marL="342900" indent="-330200" algn="l" hangingPunct="1">
              <a:lnSpc>
                <a:spcPct val="90000"/>
              </a:lnSpc>
              <a:spcBef>
                <a:spcPts val="500"/>
              </a:spcBef>
              <a:buClrTx/>
              <a:buSzPct val="80000"/>
              <a:buFontTx/>
              <a:buNone/>
              <a:tabLst>
                <a:tab pos="34290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altLang="it-IT" sz="2200" b="0" i="0" dirty="0"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Grp="1" noChangeArrowheads="1"/>
          </p:cNvSpPr>
          <p:nvPr>
            <p:ph type="title"/>
          </p:nvPr>
        </p:nvSpPr>
        <p:spPr>
          <a:xfrm>
            <a:off x="287337" y="1772816"/>
            <a:ext cx="8569325" cy="1828800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  <a:t>NERVI  CRANICI</a:t>
            </a:r>
            <a:b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</a:br>
            <a: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  <a:t>(Encefalici)</a:t>
            </a:r>
            <a:br>
              <a:rPr lang="it-IT" altLang="it-IT" sz="4800" i="0" dirty="0">
                <a:solidFill>
                  <a:schemeClr val="tx1"/>
                </a:solidFill>
                <a:latin typeface="Chalkboard SE" panose="03050602040202020205" pitchFamily="66" charset="77"/>
              </a:rPr>
            </a:br>
            <a:endParaRPr lang="it-IT" altLang="it-IT" sz="4800" i="0" dirty="0">
              <a:solidFill>
                <a:schemeClr val="tx1"/>
              </a:solidFill>
              <a:latin typeface="Chalkboard SE" panose="03050602040202020205" pitchFamily="66" charset="77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 hangingPunct="1">
              <a:lnSpc>
                <a:spcPct val="100000"/>
              </a:lnSpc>
              <a:spcBef>
                <a:spcPts val="800"/>
              </a:spcBef>
              <a:buClrTx/>
              <a:buSzPct val="80000"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</a:tabLst>
            </a:pPr>
            <a:r>
              <a:rPr lang="it-IT" altLang="it-IT" sz="2400">
                <a:solidFill>
                  <a:srgbClr val="FFFFFF"/>
                </a:solidFill>
                <a:latin typeface="Times New Roman" panose="02020603050405020304" pitchFamily="18" charset="0"/>
              </a:rPr>
              <a:t>Tronco  Encefalico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141412"/>
          </a:xfrm>
        </p:spPr>
        <p:txBody>
          <a:bodyPr/>
          <a:lstStyle/>
          <a:p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[1]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539" y="980728"/>
            <a:ext cx="8280921" cy="5610225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 Paio NERVO OLFATTIVO: Fibre Sensoriali Specifiche (OLFATTO)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II Paio NERVO OTTICO: Fibre Sensoriali Specifiche (VISTA)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III Paio (OCULOMOTORE COMUNE), IV (TROCLEARE) e VI (ABDUCENTE): Fibre Motrici Somatiche Generali per MUSCOLI ESTRINSECI dell’ OCCHIO. Il III Paio anche Fibre del SN Autonomo Parasimpatico per la Costrizione della Pupilla e l’ Accomodazione del Cristallino per la Visione da Vicino</a:t>
            </a:r>
          </a:p>
          <a:p>
            <a:endParaRPr lang="it-IT" sz="22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V Paio (TRIGEMINO), con 3 Branche (1-Oftalmica, 2-Mascellare, 3-Mandibolare) a partire dal Ganglio Trigeminale di </a:t>
            </a:r>
            <a:r>
              <a:rPr lang="it-IT" sz="2200" b="1" dirty="0" err="1">
                <a:solidFill>
                  <a:schemeClr val="tx1"/>
                </a:solidFill>
                <a:latin typeface="Chalkboard" panose="03050602040202020205" pitchFamily="66" charset="77"/>
              </a:rPr>
              <a:t>Gasser</a:t>
            </a:r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   - Fibre Sensitive Generali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halkboard" panose="03050602040202020205" pitchFamily="66" charset="77"/>
              </a:rPr>
              <a:t>   - Fibre Motrici per i cosiddetti Muscoli Masticatori</a:t>
            </a:r>
          </a:p>
        </p:txBody>
      </p:sp>
    </p:spTree>
    <p:extLst>
      <p:ext uri="{BB962C8B-B14F-4D97-AF65-F5344CB8AC3E}">
        <p14:creationId xmlns:p14="http://schemas.microsoft.com/office/powerpoint/2010/main" val="39418785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" y="-387424"/>
            <a:ext cx="9144000" cy="1141412"/>
          </a:xfrm>
        </p:spPr>
        <p:txBody>
          <a:bodyPr/>
          <a:lstStyle/>
          <a:p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[2]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5610225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VII Paio NERVO FACIALE e NERVO INTERMEDIO;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MOTRICI per i Muscoli MIMICI)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del SN Autonomo PARASIMPATICO per Ghiandole SALIVARI e LACRIMALI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SENSORIALI SPECIFICHE (GUSTO)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VIII Paio NERVO ACUSTICO con Branca Cocleare (UDITO) e Branca Vestibolare (EQUILIBRIO):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SENSORIALI SPECICIFICHE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IX Paio NERVO GLOSSOFARINGEO: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SENSITIVE GENERALI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SENSITIVE VISCERALI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	Fibre SENSORIALI SPECIFICHE (GUSTO)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	Fibre MOTRICI VISCERALI del SNA PARASIMPATICO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Fibre  MOTRICI per i Muscoli FARINGEI</a:t>
            </a:r>
          </a:p>
          <a:p>
            <a:endParaRPr lang="it-IT" sz="25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8337841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BBBEF6-1DB8-684E-8FC3-E6DB245F0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668"/>
            <a:ext cx="9144000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CRANICI [3]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3D85594-87D2-F445-B1DE-61827D878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9036495" cy="5610225"/>
          </a:xfrm>
        </p:spPr>
        <p:txBody>
          <a:bodyPr/>
          <a:lstStyle/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 Paio NERVO VAGO: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SENSITIVE Generali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SENSITIVE Viscerali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SENSORIALI SPECIFICHE (GUSTO)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VISCERALI PARASIMPATICHE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i Muscoli LARINGEI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             e Faringei</a:t>
            </a:r>
          </a:p>
          <a:p>
            <a:endParaRPr lang="it-IT" sz="25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XI Paio NERVO ACCESSORIO: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MUSCOLI LATERALI del COLLO e per MUSCOLI FARINGEI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XII Paio NERVO IPOGLOSSO: </a:t>
            </a:r>
          </a:p>
          <a:p>
            <a:r>
              <a:rPr lang="it-IT" sz="2500" b="1" dirty="0">
                <a:solidFill>
                  <a:schemeClr val="tx1"/>
                </a:solidFill>
                <a:latin typeface="Copperplate Gothic Bold" panose="020E0705020206020404" pitchFamily="34" charset="77"/>
              </a:rPr>
              <a:t>   Fibre MOTRICI per i </a:t>
            </a:r>
            <a:r>
              <a:rPr lang="it-IT" sz="2500" b="1">
                <a:solidFill>
                  <a:schemeClr val="tx1"/>
                </a:solidFill>
                <a:latin typeface="Copperplate Gothic Bold" panose="020E0705020206020404" pitchFamily="34" charset="77"/>
              </a:rPr>
              <a:t>MUSCOLI della LINGUA</a:t>
            </a:r>
            <a:endParaRPr lang="it-IT" sz="2500" b="1" dirty="0">
              <a:solidFill>
                <a:schemeClr val="tx1"/>
              </a:solidFill>
              <a:latin typeface="Copperplate Gothic Bold" panose="020E0705020206020404" pitchFamily="34" charset="77"/>
            </a:endParaRPr>
          </a:p>
          <a:p>
            <a:r>
              <a:rPr lang="it-IT" sz="2500" b="1" dirty="0">
                <a:solidFill>
                  <a:schemeClr val="tx1"/>
                </a:solidFill>
                <a:latin typeface="Comic Sans MS" panose="030F0902030302020204" pitchFamily="66" charset="0"/>
              </a:rPr>
              <a:t>   </a:t>
            </a: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  <a:p>
            <a:endParaRPr lang="it-IT" sz="2600" b="1" dirty="0">
              <a:solidFill>
                <a:schemeClr val="tx1"/>
              </a:solidFill>
              <a:latin typeface="Chalkboard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69444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1">
            <a:extLst>
              <a:ext uri="{FF2B5EF4-FFF2-40B4-BE49-F238E27FC236}">
                <a16:creationId xmlns:a16="http://schemas.microsoft.com/office/drawing/2014/main" id="{4327C602-962A-9A46-9DBC-9E02E8478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66763"/>
            <a:ext cx="89281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85674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Grp="1" noChangeArrowheads="1"/>
          </p:cNvSpPr>
          <p:nvPr>
            <p:ph type="title"/>
          </p:nvPr>
        </p:nvSpPr>
        <p:spPr>
          <a:xfrm>
            <a:off x="179512" y="980728"/>
            <a:ext cx="2447503" cy="1998662"/>
          </a:xfrm>
          <a:ln/>
        </p:spPr>
        <p:txBody>
          <a:bodyPr lIns="90000" tIns="46800" rIns="90000" bIns="46800" anchorCtr="1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500" dirty="0">
                <a:solidFill>
                  <a:schemeClr val="tx1"/>
                </a:solidFill>
              </a:rPr>
              <a:t>SPECIFICHE DEFINIZIONI FUNZIONALI RELATIVE AI NERVI ENCEFALICI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5" y="116633"/>
            <a:ext cx="6156176" cy="6453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bright="-6000" contrast="6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79AA2ED-6E19-BB4D-967C-E242898AE286}"/>
              </a:ext>
            </a:extLst>
          </p:cNvPr>
          <p:cNvSpPr txBox="1"/>
          <p:nvPr/>
        </p:nvSpPr>
        <p:spPr>
          <a:xfrm>
            <a:off x="5864576" y="4293096"/>
            <a:ext cx="402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tx1"/>
                </a:solidFill>
              </a:rPr>
              <a:t>IX</a:t>
            </a:r>
          </a:p>
        </p:txBody>
      </p: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496404FA-141D-8F44-900E-6A8F5A17F9F6}"/>
              </a:ext>
            </a:extLst>
          </p:cNvPr>
          <p:cNvCxnSpPr>
            <a:cxnSpLocks/>
          </p:cNvCxnSpPr>
          <p:nvPr/>
        </p:nvCxnSpPr>
        <p:spPr bwMode="auto">
          <a:xfrm>
            <a:off x="6142767" y="4468868"/>
            <a:ext cx="248966" cy="0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3643AA-2682-0047-9387-FA3E62F54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D2989A3-0186-A04B-8ACB-317CE8417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36" r="4276" b="9831"/>
          <a:stretch>
            <a:fillRect/>
          </a:stretch>
        </p:blipFill>
        <p:spPr bwMode="auto">
          <a:xfrm>
            <a:off x="-47875" y="476672"/>
            <a:ext cx="9191875" cy="5939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t="5736" r="4276" b="983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7805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16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0"/>
            <a:ext cx="835292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719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190849-4F43-0D46-9042-28B68F54E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6672"/>
            <a:ext cx="9143999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CONFORMAZIONE ESTERNA </a:t>
            </a:r>
            <a:b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</a:br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del MIDOLLO  SPINALE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16E6C5-A53C-9442-A006-2B29FD0C2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688" y="1844824"/>
            <a:ext cx="4824536" cy="5445224"/>
          </a:xfrm>
        </p:spPr>
        <p:txBody>
          <a:bodyPr/>
          <a:lstStyle/>
          <a:p>
            <a:pPr algn="ctr"/>
            <a:r>
              <a:rPr lang="it-IT" sz="2700" b="1" i="1" dirty="0">
                <a:solidFill>
                  <a:schemeClr val="tx1"/>
                </a:solidFill>
                <a:latin typeface="Copperplate Gothic Bold" panose="020E0705020206020404" pitchFamily="34" charset="77"/>
                <a:cs typeface="+mj-cs"/>
              </a:rPr>
              <a:t>Ha una forma grossolanamente CILINDRICA, con dei rigonfiamenti a livello Cervicale e Lombare.</a:t>
            </a:r>
          </a:p>
          <a:p>
            <a:endParaRPr lang="it-IT" sz="2700" b="1" i="1" dirty="0">
              <a:solidFill>
                <a:schemeClr val="tx1"/>
              </a:solidFill>
              <a:latin typeface="Copperplate Gothic Bold" panose="020E0705020206020404" pitchFamily="34" charset="77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73611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93675"/>
            <a:ext cx="9144000" cy="947738"/>
          </a:xfrm>
          <a:ln/>
        </p:spPr>
        <p:txBody>
          <a:bodyPr lIns="90000" tIns="46800" rIns="90000" bIns="46800"/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1925" algn="l"/>
                <a:tab pos="10779125" algn="l"/>
                <a:tab pos="10779125" algn="l"/>
                <a:tab pos="10780713" algn="l"/>
              </a:tabLst>
            </a:pPr>
            <a:r>
              <a:rPr lang="it-IT" altLang="it-IT" sz="2800" dirty="0"/>
              <a:t>		</a:t>
            </a: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Neuromeri midollari e </a:t>
            </a:r>
            <a:b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/>
                </a:solidFill>
                <a:latin typeface="Arial Black" panose="020B0A04020102020204" pitchFamily="34" charset="0"/>
              </a:rPr>
              <a:t>		radici ventrali e dorsali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352550"/>
            <a:ext cx="7489825" cy="524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5829A3-669B-3C44-A3BF-E9FF0989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171400"/>
            <a:ext cx="7805737" cy="1141412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NERVI SPINALI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143E5AC-7F76-8548-BC60-6F781E734C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548680"/>
            <a:ext cx="8964488" cy="5685300"/>
          </a:xfrm>
        </p:spPr>
        <p:txBody>
          <a:bodyPr/>
          <a:lstStyle/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I Nervi Spinali sono in numero di 31 paia e sono così distribuiti: 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- 8 CERVICALI (C1-C8)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- 12 TORACICHE (T1-T12)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-    5  LOMBARI (L1-L5)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 5 SACRALI (S1-S5)</a:t>
            </a: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 -   1 COCCIGEO.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Sono NERVI MISTI, originandosi dall’ unione di una RADICE ANTERIORE (MOTRICE SOMATICA) e una RADICE POSTERIORE (SENSITIVA SOMATICA, che presenta anche il GANGLIO SPINALE). A livello TORACICO e SACRALE (S2, S3 ed S4) la radice anteriore contiene anche una componente del SNA.</a:t>
            </a:r>
          </a:p>
          <a:p>
            <a:endParaRPr lang="it-IT" sz="2200" b="1" dirty="0">
              <a:solidFill>
                <a:schemeClr val="tx1"/>
              </a:solidFill>
              <a:latin typeface="Comic Sans MS" panose="030F0902030302020204" pitchFamily="66" charset="0"/>
            </a:endParaRPr>
          </a:p>
          <a:p>
            <a:r>
              <a:rPr lang="it-IT" sz="2200" b="1" dirty="0">
                <a:solidFill>
                  <a:schemeClr val="tx1"/>
                </a:solidFill>
                <a:latin typeface="Comic Sans MS" panose="030F0902030302020204" pitchFamily="66" charset="0"/>
              </a:rPr>
              <a:t>Essi fuoriescono dal Canale Vertebrale attraverso i Fori Intertrasversari delimitati dai processi trasversi di vertebre vicine, come pure dai fori Sacrali Anteriori. Il Nervo C1 fuoriesce tra Osso Occipitale e C1.</a:t>
            </a:r>
          </a:p>
          <a:p>
            <a:endParaRPr lang="it-IT" b="1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215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58B2938B-0483-294A-B133-929496B086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6363"/>
            <a:ext cx="9143999" cy="946373"/>
          </a:xfrm>
        </p:spPr>
        <p:txBody>
          <a:bodyPr/>
          <a:lstStyle/>
          <a:p>
            <a:r>
              <a:rPr lang="it-IT" sz="3200" i="0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Concetto di MIELOMERO (o NEUROMERO)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C9D85C1-B6BD-8542-9979-3C65F1BE1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688632"/>
          </a:xfrm>
        </p:spPr>
        <p:txBody>
          <a:bodyPr/>
          <a:lstStyle/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Considerando l’ emergenza dal Midollo Spinale delle </a:t>
            </a:r>
            <a:r>
              <a:rPr lang="it-IT" sz="2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Radicole</a:t>
            </a: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e, di conseguenza, delle Radici delle 31 paia dei Nervi Spinali, il tratto di Midollo Spinale che dà origine alle fibre di tale nervo viene definito MIELOMERO (o NEUROMERO).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A titolo di esempio, se si considera il Nervo Spinale T3 (ossia Terzo Nervo Toracico), si dirà che esso origina dal Midollo Spinale dal </a:t>
            </a:r>
            <a:r>
              <a:rPr lang="it-IT" sz="2800" b="1" dirty="0" err="1">
                <a:solidFill>
                  <a:schemeClr val="tx1"/>
                </a:solidFill>
                <a:latin typeface="Chalkboard SE" panose="03050602040202020205" pitchFamily="66" charset="77"/>
              </a:rPr>
              <a:t>Mielomero</a:t>
            </a:r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 (o Neuromero) T3.</a:t>
            </a:r>
          </a:p>
          <a:p>
            <a:endParaRPr lang="it-IT" sz="2800" b="1" dirty="0">
              <a:solidFill>
                <a:schemeClr val="tx1"/>
              </a:solidFill>
              <a:latin typeface="Chalkboard SE" panose="03050602040202020205" pitchFamily="66" charset="77"/>
            </a:endParaRPr>
          </a:p>
          <a:p>
            <a:r>
              <a:rPr lang="it-IT" sz="2800" b="1" dirty="0">
                <a:solidFill>
                  <a:schemeClr val="tx1"/>
                </a:solidFill>
                <a:latin typeface="Chalkboard SE" panose="03050602040202020205" pitchFamily="66" charset="77"/>
              </a:rPr>
              <a:t>Lo stesso discorso si può fare, ovviamente, per tutti gli altri Nervi Spinali.</a:t>
            </a:r>
          </a:p>
        </p:txBody>
      </p:sp>
    </p:spTree>
    <p:extLst>
      <p:ext uri="{BB962C8B-B14F-4D97-AF65-F5344CB8AC3E}">
        <p14:creationId xmlns:p14="http://schemas.microsoft.com/office/powerpoint/2010/main" val="262757640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Lucida Sans Unicode"/>
      </a:majorFont>
      <a:minorFont>
        <a:latin typeface="Arial"/>
        <a:ea typeface="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15555</TotalTime>
  <Words>1424</Words>
  <Application>Microsoft Macintosh PowerPoint</Application>
  <PresentationFormat>Presentazione su schermo (4:3)</PresentationFormat>
  <Paragraphs>189</Paragraphs>
  <Slides>52</Slides>
  <Notes>29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52</vt:i4>
      </vt:variant>
    </vt:vector>
  </HeadingPairs>
  <TitlesOfParts>
    <vt:vector size="66" baseType="lpstr">
      <vt:lpstr>ＭＳ Ｐゴシック</vt:lpstr>
      <vt:lpstr>SimSun</vt:lpstr>
      <vt:lpstr>Arial</vt:lpstr>
      <vt:lpstr>Arial Black</vt:lpstr>
      <vt:lpstr>Chalkboard</vt:lpstr>
      <vt:lpstr>Chalkboard SE</vt:lpstr>
      <vt:lpstr>Comic Sans MS</vt:lpstr>
      <vt:lpstr>Copperplate Gothic Bold</vt:lpstr>
      <vt:lpstr>Gurmukhi MN</vt:lpstr>
      <vt:lpstr>Lucida Sans Unicode</vt:lpstr>
      <vt:lpstr>New York</vt:lpstr>
      <vt:lpstr>Times New Roman</vt:lpstr>
      <vt:lpstr>Tema di Office</vt:lpstr>
      <vt:lpstr>Tema di Office</vt:lpstr>
      <vt:lpstr>MIDOLLO SPINALE</vt:lpstr>
      <vt:lpstr>Le radici spinali (31 paia per lato): ventrale (o motrice) e dorsale (o sensitiva con annesso ganglio spinale) formano 31 paia di nervi spinali (8 cervicali, 12 toracici, 5 lombari, 5 sacrali, 1 coccigeo) a livello dei  fori intervertebrali.  </vt:lpstr>
      <vt:lpstr>MIDOLLO  SPINALE</vt:lpstr>
      <vt:lpstr>Presentazione standard di PowerPoint</vt:lpstr>
      <vt:lpstr>Presentazione standard di PowerPoint</vt:lpstr>
      <vt:lpstr>CONFORMAZIONE ESTERNA  del MIDOLLO  SPINALE</vt:lpstr>
      <vt:lpstr>  Neuromeri midollari e    radici ventrali e dorsali</vt:lpstr>
      <vt:lpstr>NERVI SPINALI</vt:lpstr>
      <vt:lpstr>Concetto di MIELOMERO (o NEUROMERO)</vt:lpstr>
      <vt:lpstr>Presentazione standard di PowerPoint</vt:lpstr>
      <vt:lpstr>SCHEMA DEL PLESSO CERVICALE  (da Moore – Daley)</vt:lpstr>
      <vt:lpstr>PLESSO BRACHIALE (da Moore – Daley)</vt:lpstr>
      <vt:lpstr>Presentazione standard di PowerPoint</vt:lpstr>
      <vt:lpstr>Presentazione standard di PowerPoint</vt:lpstr>
      <vt:lpstr>MIDOLLO. SPINALE - Conformazione  Interna -</vt:lpstr>
      <vt:lpstr>Presentazione standard di PowerPoint</vt:lpstr>
      <vt:lpstr>Sezioni trasverse del midollo spinale: rapporti fra sostanza grigia e sostanza bianca a vari livelli neuromerici</vt:lpstr>
      <vt:lpstr>CONFORMAZIONE INTERNA del  MIDOLLO SPINALE: SOSTANZA GRIGIA</vt:lpstr>
      <vt:lpstr>Presentazione standard di PowerPoint</vt:lpstr>
      <vt:lpstr>CONFORMAZIONE INTERNA del MIDOLLO SPINALE: SOSTANZA BIANCA</vt:lpstr>
      <vt:lpstr>CENNI  ELEMENTARI  sui MECCANISMI di SOPPRESSIONE ENDOGENA del DOLORE - Teoria del Cancello Gate Control -</vt:lpstr>
      <vt:lpstr>Presentazione standard di PowerPoint</vt:lpstr>
      <vt:lpstr>“Teoria del Cancello” di controllo della trasmissione del dolore (Gate Control)</vt:lpstr>
      <vt:lpstr>CORDONI DI SOSTANZA BIANCA</vt:lpstr>
      <vt:lpstr>Presentazione standard di PowerPoint</vt:lpstr>
      <vt:lpstr>Fasci del Cordone Anteriore </vt:lpstr>
      <vt:lpstr>FASCI DEL CORDONE LATERALE</vt:lpstr>
      <vt:lpstr>Fasci del Cordone Posteriore</vt:lpstr>
      <vt:lpstr>TRONCO  ENCEFALICO</vt:lpstr>
      <vt:lpstr>TRONCO ENCEFALICO</vt:lpstr>
      <vt:lpstr>TRONCO  ENCEFALICO</vt:lpstr>
      <vt:lpstr>CONFIGURAZIONE ESTERNA  del TRONCO  ENCEFALICO</vt:lpstr>
      <vt:lpstr>Superficie ventrale del tronco encefalico</vt:lpstr>
      <vt:lpstr>CONFORMAZIONE ANTERIORE del TRONCO ENCEFALICO - BULBO</vt:lpstr>
      <vt:lpstr>CONFORMAZIONE ANTERIORE del TRONCO ENCEFALICO - PONTE</vt:lpstr>
      <vt:lpstr>CONFORMAZIONE ANTERIORE del TRONCO ENCEFALICO - MESENCEFALO</vt:lpstr>
      <vt:lpstr>Superficie dorsale del tronco encefalico</vt:lpstr>
      <vt:lpstr>CONFORMAZIONE POSTERIORE del TRONCO ENCEFALICO – IV VENTRICOLO PORZIONE BULBO-PONTINA</vt:lpstr>
      <vt:lpstr>CONFORMAZIONE POSTERIORE del TRONCO ENCEFALICO  PORZIONE  MESENCEFALICA</vt:lpstr>
      <vt:lpstr>CONFIGURAZIONE   INTERNA  del TRONCO  ENCEFALICO</vt:lpstr>
      <vt:lpstr>CONFORMAZIONE INTERNA DEL  TRONCO ENCEFALICO</vt:lpstr>
      <vt:lpstr>Presentazione standard di PowerPoint</vt:lpstr>
      <vt:lpstr>Presentazione standard di PowerPoint</vt:lpstr>
      <vt:lpstr>NUCLEI FORMAZIONE RETICOLARE</vt:lpstr>
      <vt:lpstr>Presentazione standard di PowerPoint</vt:lpstr>
      <vt:lpstr>NERVI  CRANICI (Encefalici) </vt:lpstr>
      <vt:lpstr> NERVI CRANICI [1]</vt:lpstr>
      <vt:lpstr> NERVI CRANICI [2]</vt:lpstr>
      <vt:lpstr>NERVI CRANICI [3]</vt:lpstr>
      <vt:lpstr>SPECIFICHE DEFINIZIONI FUNZIONALI RELATIVE AI NERVI ENCEFALICI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CONFORMAZIONE ESTERNA ASSE CEREBROSPINALE</dc:title>
  <dc:creator>unife</dc:creator>
  <cp:lastModifiedBy>Utente di Microsoft Office</cp:lastModifiedBy>
  <cp:revision>422</cp:revision>
  <cp:lastPrinted>2020-02-20T16:20:25Z</cp:lastPrinted>
  <dcterms:created xsi:type="dcterms:W3CDTF">2003-10-27T08:43:16Z</dcterms:created>
  <dcterms:modified xsi:type="dcterms:W3CDTF">2021-10-11T10:24:58Z</dcterms:modified>
</cp:coreProperties>
</file>