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49"/>
  </p:notesMasterIdLst>
  <p:sldIdLst>
    <p:sldId id="256" r:id="rId2"/>
    <p:sldId id="269" r:id="rId3"/>
    <p:sldId id="334" r:id="rId4"/>
    <p:sldId id="331"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8" r:id="rId23"/>
    <p:sldId id="363" r:id="rId24"/>
    <p:sldId id="343" r:id="rId25"/>
    <p:sldId id="294" r:id="rId26"/>
    <p:sldId id="344" r:id="rId27"/>
    <p:sldId id="297" r:id="rId28"/>
    <p:sldId id="298" r:id="rId29"/>
    <p:sldId id="300" r:id="rId30"/>
    <p:sldId id="349" r:id="rId31"/>
    <p:sldId id="307" r:id="rId32"/>
    <p:sldId id="353" r:id="rId33"/>
    <p:sldId id="338" r:id="rId34"/>
    <p:sldId id="339" r:id="rId35"/>
    <p:sldId id="354" r:id="rId36"/>
    <p:sldId id="308" r:id="rId37"/>
    <p:sldId id="350" r:id="rId38"/>
    <p:sldId id="309" r:id="rId39"/>
    <p:sldId id="310" r:id="rId40"/>
    <p:sldId id="314" r:id="rId41"/>
    <p:sldId id="355" r:id="rId42"/>
    <p:sldId id="312" r:id="rId43"/>
    <p:sldId id="313" r:id="rId44"/>
    <p:sldId id="315" r:id="rId45"/>
    <p:sldId id="321" r:id="rId46"/>
    <p:sldId id="322" r:id="rId47"/>
    <p:sldId id="323" r:id="rId48"/>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4"/>
    <p:restoredTop sz="94674"/>
  </p:normalViewPr>
  <p:slideViewPr>
    <p:cSldViewPr snapToGrid="0" snapToObjects="1">
      <p:cViewPr varScale="1">
        <p:scale>
          <a:sx n="129" d="100"/>
          <a:sy n="129" d="100"/>
        </p:scale>
        <p:origin x="1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13/10/21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36</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37</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8A4D328-C542-40A3-8360-5A68F094059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DB648617-487D-4D7F-BC43-066E5BBB6B1E}"/>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1370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13/10/21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13/10/21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13/10/21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13/10/21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13/10/21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13/10/21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13/10/21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13/10/21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13/10/21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13/10/21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13/10/21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13/10/21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660992" y="1808703"/>
            <a:ext cx="7886701"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359597" y="982132"/>
            <a:ext cx="8548098" cy="5875867"/>
          </a:xfrm>
        </p:spPr>
        <p:txBody>
          <a:bodyPr>
            <a:normAutofit/>
          </a:bodyPr>
          <a:lstStyle/>
          <a:p>
            <a:r>
              <a:rPr lang="it-IT" sz="22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Alcuni di questi si trovano nel cosiddetto PROENCEFALO BASALE, topograficamente localizzati tra Lobo Frontale e Lobo Temporale.</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0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41417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373593"/>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374422"/>
            <a:ext cx="8116867" cy="5469467"/>
          </a:xfrm>
        </p:spPr>
        <p:txBody>
          <a:bodyPr>
            <a:normAutofit/>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0"/>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 </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416688" y="914400"/>
            <a:ext cx="8310623" cy="5943600"/>
          </a:xfrm>
        </p:spPr>
        <p:txBody>
          <a:bodyPr>
            <a:normAutofit lnSpcReduction="10000"/>
          </a:bodyPr>
          <a:lstStyle/>
          <a:p>
            <a:pPr marL="0" indent="0">
              <a:buNone/>
            </a:pPr>
            <a:r>
              <a:rPr lang="it-IT" sz="2600" b="1" dirty="0">
                <a:latin typeface="Chalkboard" panose="03050602040202020205" pitchFamily="66" charset="77"/>
              </a:rPr>
              <a:t>Formazioni Telencefaliche Sottocorticali di Sostanza Grigia.</a:t>
            </a:r>
          </a:p>
          <a:p>
            <a:pPr marL="0" indent="0">
              <a:buNone/>
            </a:pPr>
            <a:r>
              <a:rPr lang="it-IT" sz="2600" b="1" dirty="0">
                <a:latin typeface="Chalkboard" panose="03050602040202020205" pitchFamily="66" charset="77"/>
              </a:rPr>
              <a:t>I NUCLEI costituenti, localizzati in stretta vicinanza del Talamo, sono:</a:t>
            </a:r>
          </a:p>
          <a:p>
            <a:pPr marL="0" indent="0">
              <a:buNone/>
            </a:pPr>
            <a:endParaRPr lang="it-IT" sz="2600" b="1" dirty="0">
              <a:latin typeface="Chalkboard" panose="03050602040202020205" pitchFamily="66" charset="77"/>
            </a:endParaRPr>
          </a:p>
          <a:p>
            <a:pPr>
              <a:buFontTx/>
              <a:buChar char="-"/>
            </a:pPr>
            <a:r>
              <a:rPr lang="it-IT" sz="2600" b="1" dirty="0">
                <a:latin typeface="Chalkboard" panose="03050602040202020205" pitchFamily="66" charset="77"/>
              </a:rPr>
              <a:t>NUCLEO CAUDATO</a:t>
            </a:r>
          </a:p>
          <a:p>
            <a:pPr>
              <a:buFontTx/>
              <a:buChar char="-"/>
            </a:pPr>
            <a:r>
              <a:rPr lang="it-IT" sz="2600" b="1" dirty="0">
                <a:latin typeface="Chalkboard" panose="03050602040202020205" pitchFamily="66" charset="77"/>
              </a:rPr>
              <a:t>NUCLEO LENTICOLARE (o LENTIFORME), suddiviso in PUTAMEN e GLOBO PALLIDO</a:t>
            </a:r>
          </a:p>
          <a:p>
            <a:pPr marL="0" indent="0">
              <a:buNone/>
            </a:pPr>
            <a:r>
              <a:rPr lang="it-IT" sz="2600" b="1" dirty="0">
                <a:latin typeface="Chalkboard" panose="03050602040202020205" pitchFamily="66" charset="77"/>
              </a:rPr>
              <a:t>Morfo-funzionalmente il NUCLEO CAUDATO con il PUTAMEN del Nucleo Lenticolare costituisce il CORPO STRIATO.</a:t>
            </a:r>
          </a:p>
          <a:p>
            <a:pPr marL="0" indent="0">
              <a:buNone/>
            </a:pPr>
            <a:r>
              <a:rPr lang="it-IT" sz="2600" b="1" dirty="0">
                <a:latin typeface="Chalkboard" panose="03050602040202020205" pitchFamily="66" charset="77"/>
              </a:rPr>
              <a:t>Correlati funzionalmente a queste strutture telencefaliche sono il NUCLEO SUBTALAMICO (Diencefalo) e la SUBSTANTIA NIGRA (con una Pars </a:t>
            </a:r>
            <a:r>
              <a:rPr lang="it-IT" sz="2600" b="1" dirty="0" err="1">
                <a:latin typeface="Chalkboard" panose="03050602040202020205" pitchFamily="66" charset="77"/>
              </a:rPr>
              <a:t>Compacta</a:t>
            </a:r>
            <a:r>
              <a:rPr lang="it-IT" sz="2600" b="1" dirty="0">
                <a:latin typeface="Chalkboard" panose="03050602040202020205" pitchFamily="66" charset="77"/>
              </a:rPr>
              <a:t> e una Pars </a:t>
            </a:r>
            <a:r>
              <a:rPr lang="it-IT" sz="2600" b="1" dirty="0" err="1">
                <a:latin typeface="Chalkboard" panose="03050602040202020205" pitchFamily="66" charset="77"/>
              </a:rPr>
              <a:t>Reticulata</a:t>
            </a:r>
            <a:r>
              <a:rPr lang="it-IT" sz="26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960AFE48-AC03-4B2B-B39F-7EEB6FF85427}"/>
              </a:ext>
            </a:extLst>
          </p:cNvPr>
          <p:cNvSpPr>
            <a:spLocks noGrp="1" noChangeArrowheads="1"/>
          </p:cNvSpPr>
          <p:nvPr>
            <p:ph type="title"/>
          </p:nvPr>
        </p:nvSpPr>
        <p:spPr>
          <a:xfrm>
            <a:off x="0" y="114301"/>
            <a:ext cx="8981162"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SUBSTANTIA NIGRA (SOSTANZA NERA)</a:t>
            </a:r>
          </a:p>
        </p:txBody>
      </p:sp>
      <p:sp>
        <p:nvSpPr>
          <p:cNvPr id="10242" name="Rectangle 2">
            <a:extLst>
              <a:ext uri="{FF2B5EF4-FFF2-40B4-BE49-F238E27FC236}">
                <a16:creationId xmlns:a16="http://schemas.microsoft.com/office/drawing/2014/main" id="{9215909E-AEAD-4B52-8868-C895D0974D80}"/>
              </a:ext>
            </a:extLst>
          </p:cNvPr>
          <p:cNvSpPr>
            <a:spLocks noGrp="1" noChangeArrowheads="1"/>
          </p:cNvSpPr>
          <p:nvPr>
            <p:ph idx="1"/>
          </p:nvPr>
        </p:nvSpPr>
        <p:spPr>
          <a:xfrm>
            <a:off x="162838" y="971551"/>
            <a:ext cx="8981162" cy="5792504"/>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Costituita da due parti:</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RETICULATA (appartiene ai nuclei </a:t>
            </a:r>
            <a:r>
              <a:rPr lang="it-IT" altLang="it-IT" b="1" dirty="0">
                <a:latin typeface="Copperplate Gothic Bold" panose="020E0705020206020404" pitchFamily="34" charset="77"/>
              </a:rPr>
              <a:t>EFFERENTI dai Nuclei della Base,</a:t>
            </a:r>
            <a:r>
              <a:rPr lang="it-IT" altLang="it-IT" dirty="0">
                <a:latin typeface="Copperplate Gothic Bold" panose="020E0705020206020404" pitchFamily="34" charset="77"/>
              </a:rPr>
              <a:t> che proiettano al talamo e al tronco encefalico);</a:t>
            </a:r>
          </a:p>
          <a:p>
            <a:pPr indent="-250022">
              <a:lnSpc>
                <a:spcPct val="100000"/>
              </a:lnSpc>
              <a:spcBef>
                <a:spcPts val="525"/>
              </a:spcBef>
              <a:buClr>
                <a:schemeClr val="tx1"/>
              </a:buClr>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chemeClr val="tx1"/>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COMPACTA (appartiene ai </a:t>
            </a:r>
            <a:r>
              <a:rPr lang="it-IT" altLang="it-IT" b="1" dirty="0">
                <a:latin typeface="Copperplate Gothic Bold" panose="020E0705020206020404" pitchFamily="34" charset="77"/>
              </a:rPr>
              <a:t>NUCLEI INTRINSECI</a:t>
            </a:r>
            <a:r>
              <a:rPr lang="it-IT" altLang="it-IT" dirty="0">
                <a:latin typeface="Copperplate Gothic Bold" panose="020E0705020206020404" pitchFamily="34" charset="77"/>
              </a:rPr>
              <a:t> dei Nuclei della Base e contiene neuroni dopaminergici i cui assoni formano il FASCIO NIGROSTRIATALE, raggiungendo il CORPO STRIATO).</a:t>
            </a:r>
          </a:p>
        </p:txBody>
      </p:sp>
    </p:spTree>
    <p:extLst>
      <p:ext uri="{BB962C8B-B14F-4D97-AF65-F5344CB8AC3E}">
        <p14:creationId xmlns:p14="http://schemas.microsoft.com/office/powerpoint/2010/main" val="2628083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marL="0" indent="0" algn="just">
              <a:lnSpc>
                <a:spcPct val="100000"/>
              </a:lnSpc>
              <a:spcBef>
                <a:spcPts val="525"/>
              </a:spcBef>
              <a:buNone/>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come proiezione finale, aree del LOBO FRONTALE del Telencefalo.</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159026"/>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57833" y="1381539"/>
            <a:ext cx="8028333" cy="5635487"/>
          </a:xfrm>
        </p:spPr>
        <p:txBody>
          <a:bodyPr>
            <a:normAutofit/>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a:t>
            </a:r>
          </a:p>
          <a:p>
            <a:pPr marL="0" indent="0">
              <a:buNone/>
            </a:pPr>
            <a:r>
              <a:rPr lang="it-IT" sz="2400" b="1" dirty="0">
                <a:latin typeface="Copperplate Gothic Bold" panose="020E0705020206020404" pitchFamily="34" charset="77"/>
              </a:rPr>
              <a:t>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3126</TotalTime>
  <Words>1321</Words>
  <Application>Microsoft Macintosh PowerPoint</Application>
  <PresentationFormat>Presentazione su schermo (4:3)</PresentationFormat>
  <Paragraphs>172</Paragraphs>
  <Slides>47</Slides>
  <Notes>24</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47</vt:i4>
      </vt:variant>
    </vt:vector>
  </HeadingPairs>
  <TitlesOfParts>
    <vt:vector size="63" baseType="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Presentazione standard di PowerPoint</vt:lpstr>
      <vt:lpstr>TELENCEFALO MORFOLOGIA ESTERNA</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 </vt:lpstr>
      <vt:lpstr>Presentazione standard di PowerPoint</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NUCLEI  DELLA  BASE</vt:lpstr>
      <vt:lpstr>Presentazione standard di PowerPoint</vt:lpstr>
      <vt:lpstr>CIRCUITI FONDAMENTALI dei Nuclei della Base</vt:lpstr>
      <vt:lpstr>NUCLEI [GANGLI ] DELLA BASE</vt:lpstr>
      <vt:lpstr>Presentazione standard di PowerPoint</vt:lpstr>
      <vt:lpstr>SUBSTANTIA NIGRA (SOSTANZA NERA)</vt:lpstr>
      <vt:lpstr>CIRCUITI NEURONALI DEI  NUCLEI DELLA BASE</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147</cp:revision>
  <dcterms:created xsi:type="dcterms:W3CDTF">2019-03-18T10:27:20Z</dcterms:created>
  <dcterms:modified xsi:type="dcterms:W3CDTF">2021-10-14T14:23:14Z</dcterms:modified>
</cp:coreProperties>
</file>