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318" r:id="rId2"/>
    <p:sldId id="263" r:id="rId3"/>
    <p:sldId id="303" r:id="rId4"/>
    <p:sldId id="312" r:id="rId5"/>
    <p:sldId id="305" r:id="rId6"/>
    <p:sldId id="304" r:id="rId7"/>
    <p:sldId id="265" r:id="rId8"/>
    <p:sldId id="261" r:id="rId9"/>
    <p:sldId id="266" r:id="rId10"/>
    <p:sldId id="262" r:id="rId11"/>
    <p:sldId id="308" r:id="rId12"/>
    <p:sldId id="314" r:id="rId13"/>
    <p:sldId id="313" r:id="rId14"/>
    <p:sldId id="282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5807"/>
  </p:normalViewPr>
  <p:slideViewPr>
    <p:cSldViewPr snapToGrid="0" snapToObjects="1">
      <p:cViewPr varScale="1">
        <p:scale>
          <a:sx n="106" d="100"/>
          <a:sy n="106" d="100"/>
        </p:scale>
        <p:origin x="12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899BF-2703-004A-B6FB-46292C7C02C3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97953-1344-0343-872F-56DD725742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839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41983-9996-4168-B9CF-C9F4B242A161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59793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85E08-59D6-4477-BD36-C0D160095DF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4668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C08CB-5328-4D87-92CA-70F03ECD217C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9154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1B130-89D5-4661-93A1-DBD6A67474A0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2740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CFAAF-2042-40B3-A107-8A078CF2E417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17978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1C697-171C-494B-97F9-327B3C0D52B6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1286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5FD857-3F3C-4CC0-9652-F7458301DCAC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3957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5D41-D611-5044-982D-5E5A7CD70971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086F-FB91-6649-B9DE-01EAD37C85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7723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5D41-D611-5044-982D-5E5A7CD70971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086F-FB91-6649-B9DE-01EAD37C85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811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5D41-D611-5044-982D-5E5A7CD70971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086F-FB91-6649-B9DE-01EAD37C85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9851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5D41-D611-5044-982D-5E5A7CD70971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086F-FB91-6649-B9DE-01EAD37C85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5037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5D41-D611-5044-982D-5E5A7CD70971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086F-FB91-6649-B9DE-01EAD37C85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459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5D41-D611-5044-982D-5E5A7CD70971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086F-FB91-6649-B9DE-01EAD37C85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763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5D41-D611-5044-982D-5E5A7CD70971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086F-FB91-6649-B9DE-01EAD37C85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694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5D41-D611-5044-982D-5E5A7CD70971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086F-FB91-6649-B9DE-01EAD37C85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933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5D41-D611-5044-982D-5E5A7CD70971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086F-FB91-6649-B9DE-01EAD37C85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4427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5D41-D611-5044-982D-5E5A7CD70971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086F-FB91-6649-B9DE-01EAD37C85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227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5D41-D611-5044-982D-5E5A7CD70971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086F-FB91-6649-B9DE-01EAD37C85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79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B5D41-D611-5044-982D-5E5A7CD70971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7086F-FB91-6649-B9DE-01EAD37C85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863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00E7AF-D12B-8845-9B75-6348C9B99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249" y="2596641"/>
            <a:ext cx="5915025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  <a:t>NUCLEO </a:t>
            </a:r>
            <a:b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  <a:t>DELLE CELLULE EUCARIOTE</a:t>
            </a:r>
          </a:p>
        </p:txBody>
      </p:sp>
    </p:spTree>
    <p:extLst>
      <p:ext uri="{BB962C8B-B14F-4D97-AF65-F5344CB8AC3E}">
        <p14:creationId xmlns:p14="http://schemas.microsoft.com/office/powerpoint/2010/main" val="3968059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 t="-84" r="7232" b="25784"/>
          <a:stretch/>
        </p:blipFill>
        <p:spPr bwMode="auto">
          <a:xfrm>
            <a:off x="278386" y="2406316"/>
            <a:ext cx="8865688" cy="416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C8D5A24-5C9C-F444-A997-D6A2B8811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48" y="324853"/>
            <a:ext cx="8915400" cy="1930503"/>
          </a:xfrm>
        </p:spPr>
        <p:txBody>
          <a:bodyPr>
            <a:no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MITOCONDRI</a:t>
            </a:r>
            <a:br>
              <a:rPr lang="it-IT" sz="3200" dirty="0">
                <a:latin typeface="Copperplate Gothic Bold" panose="020E0705020206020404" pitchFamily="34" charset="77"/>
              </a:rPr>
            </a:br>
            <a:br>
              <a:rPr lang="it-IT" sz="2400" dirty="0">
                <a:latin typeface="Copperplate Gothic Bold" panose="020E0705020206020404" pitchFamily="34" charset="77"/>
              </a:rPr>
            </a:br>
            <a:r>
              <a:rPr lang="it-IT" sz="1800" dirty="0">
                <a:latin typeface="Gurmukhi MN" panose="02020600050405020304" pitchFamily="18" charset="0"/>
                <a:cs typeface="Gurmukhi MN" panose="02020600050405020304" pitchFamily="18" charset="0"/>
              </a:rPr>
              <a:t>Organuli delimitati da una MEMBRANA ESTERNA ed una INTERNA (molto ripiegata su stessa in CRESTE).</a:t>
            </a:r>
            <a:br>
              <a:rPr lang="it-IT" sz="1800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1800" dirty="0">
                <a:latin typeface="Gurmukhi MN" panose="02020600050405020304" pitchFamily="18" charset="0"/>
                <a:cs typeface="Gurmukhi MN" panose="02020600050405020304" pitchFamily="18" charset="0"/>
              </a:rPr>
              <a:t>Vi si localizzano i processi biologici che provvedono a produrre ENERGIA necessaria a far funzionare numerosi processi biologici cellulari.</a:t>
            </a:r>
            <a:br>
              <a:rPr lang="it-IT" sz="1800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1800" dirty="0">
                <a:latin typeface="Gurmukhi MN" panose="02020600050405020304" pitchFamily="18" charset="0"/>
                <a:cs typeface="Gurmukhi MN" panose="02020600050405020304" pitchFamily="18" charset="0"/>
              </a:rPr>
              <a:t>L’ energia viene prodotta dalla «demolizione» di molecole di ATP (</a:t>
            </a:r>
            <a:r>
              <a:rPr lang="it-IT" sz="1800" dirty="0" err="1">
                <a:latin typeface="Gurmukhi MN" panose="02020600050405020304" pitchFamily="18" charset="0"/>
                <a:cs typeface="Gurmukhi MN" panose="02020600050405020304" pitchFamily="18" charset="0"/>
              </a:rPr>
              <a:t>AdenosinTriFosfato</a:t>
            </a:r>
            <a:r>
              <a:rPr lang="it-IT" sz="1800" dirty="0">
                <a:latin typeface="Gurmukhi MN" panose="02020600050405020304" pitchFamily="18" charset="0"/>
                <a:cs typeface="Gurmukhi MN" panose="02020600050405020304" pitchFamily="18" charset="0"/>
              </a:rPr>
              <a:t>)</a:t>
            </a:r>
            <a:endParaRPr lang="it-IT" sz="1800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213909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102759-EBFB-E847-BF96-7E6F6F44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11" y="134521"/>
            <a:ext cx="8097252" cy="745629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Comic Sans MS" panose="030F0902030302020204" pitchFamily="66" charset="0"/>
              </a:rPr>
              <a:t>DIVISIONE CELLULARE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3FB73C-07AB-5F42-85CF-CA5780E18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12" y="880150"/>
            <a:ext cx="8758988" cy="5977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Avviene secondo due DIFFERENTI PROCESSI :</a:t>
            </a:r>
          </a:p>
          <a:p>
            <a:pPr>
              <a:buFont typeface="Wingdings" pitchFamily="2" charset="2"/>
              <a:buChar char="v"/>
            </a:pPr>
            <a:r>
              <a:rPr lang="it-IT" dirty="0"/>
              <a:t>MITOSI: da una cellula-madre si ottengono DUE cellule-figlie che contengono lo stesso numero di cromosomi proprio della specie (nell’ Uomo 46 cromosomi ossia 23 coppie, corredo cromosomico DIPLOIDE);</a:t>
            </a:r>
          </a:p>
          <a:p>
            <a:pPr>
              <a:buFont typeface="Wingdings" pitchFamily="2" charset="2"/>
              <a:buChar char="v"/>
            </a:pPr>
            <a:r>
              <a:rPr lang="it-IT" dirty="0"/>
              <a:t>MEIOSI: è propria delle cellule delle GONADI (Ovaio con gli Ovociti e Testicolo con gli Spermatozoi), che devono ridurre alla metà il loro contenuto di DNA e, di conseguenza, dei cromosomi (che saranno 23, corredo cromosomico APLOIDE).</a:t>
            </a:r>
          </a:p>
          <a:p>
            <a:pPr marL="0" indent="0">
              <a:buNone/>
            </a:pPr>
            <a:r>
              <a:rPr lang="it-IT" dirty="0"/>
              <a:t>   Ciò è necessario per potere ripristinare il numero di 46 cromosomi quando Ovocita e Spermatozoo, fondendosi, daranno luogo alla prima cellula (ZIGOTE) di un nuovo individuo 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4877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9E980EA-9C88-A544-B5F1-A99CE6DD9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10" y="204167"/>
            <a:ext cx="6472990" cy="665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81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38" y="0"/>
            <a:ext cx="569436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90813D-212A-8C41-ADC0-EFB420D2806C}"/>
              </a:ext>
            </a:extLst>
          </p:cNvPr>
          <p:cNvSpPr txBox="1"/>
          <p:nvPr/>
        </p:nvSpPr>
        <p:spPr>
          <a:xfrm>
            <a:off x="521809" y="2496611"/>
            <a:ext cx="24003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300" b="1" dirty="0">
                <a:latin typeface="Comic Sans MS" panose="030F0902030302020204" pitchFamily="66" charset="0"/>
              </a:rPr>
              <a:t>MITOSI</a:t>
            </a:r>
          </a:p>
        </p:txBody>
      </p:sp>
    </p:spTree>
    <p:extLst>
      <p:ext uri="{BB962C8B-B14F-4D97-AF65-F5344CB8AC3E}">
        <p14:creationId xmlns:p14="http://schemas.microsoft.com/office/powerpoint/2010/main" val="3876094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5" t="2759" r="4198" b="42376"/>
          <a:stretch/>
        </p:blipFill>
        <p:spPr bwMode="auto">
          <a:xfrm>
            <a:off x="1203158" y="929407"/>
            <a:ext cx="3298525" cy="5665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948" t="1445" r="1598" b="91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" t="2782" r="9541" b="14000"/>
          <a:stretch/>
        </p:blipFill>
        <p:spPr bwMode="auto">
          <a:xfrm>
            <a:off x="4391470" y="809091"/>
            <a:ext cx="4179594" cy="5665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891" t="2782" r="9541" b="117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88ED20-31E9-4F40-9055-0309BC067A2B}"/>
              </a:ext>
            </a:extLst>
          </p:cNvPr>
          <p:cNvSpPr txBox="1"/>
          <p:nvPr/>
        </p:nvSpPr>
        <p:spPr>
          <a:xfrm>
            <a:off x="1884298" y="208927"/>
            <a:ext cx="593784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300" dirty="0">
                <a:latin typeface="Comic Sans MS" panose="030F0902030302020204" pitchFamily="66" charset="0"/>
              </a:rPr>
              <a:t>MEIOSI e GAMETOGENESI</a:t>
            </a:r>
          </a:p>
        </p:txBody>
      </p:sp>
    </p:spTree>
    <p:extLst>
      <p:ext uri="{BB962C8B-B14F-4D97-AF65-F5344CB8AC3E}">
        <p14:creationId xmlns:p14="http://schemas.microsoft.com/office/powerpoint/2010/main" val="11254712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4" r="4038" b="16526"/>
          <a:stretch/>
        </p:blipFill>
        <p:spPr bwMode="auto">
          <a:xfrm>
            <a:off x="457200" y="376864"/>
            <a:ext cx="8566483" cy="623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8912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D5828D-AEA7-604C-893E-497D2C136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161" y="376505"/>
            <a:ext cx="4956464" cy="288927"/>
          </a:xfrm>
        </p:spPr>
        <p:txBody>
          <a:bodyPr>
            <a:noAutofit/>
          </a:bodyPr>
          <a:lstStyle/>
          <a:p>
            <a:pPr algn="ctr"/>
            <a:r>
              <a:rPr lang="it-IT" sz="3600" dirty="0">
                <a:latin typeface="Gurmukhi MN" panose="02020600050405020304" pitchFamily="18" charset="0"/>
                <a:cs typeface="Gurmukhi MN" panose="02020600050405020304" pitchFamily="18" charset="0"/>
              </a:rPr>
              <a:t>NUCLEO DELLE CELLULE EUCARIOTE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9757BB-EC73-CB41-88D1-FF21224CE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3" y="1046747"/>
            <a:ext cx="8674769" cy="5678906"/>
          </a:xfrm>
        </p:spPr>
        <p:txBody>
          <a:bodyPr>
            <a:normAutofit fontScale="92500"/>
          </a:bodyPr>
          <a:lstStyle/>
          <a:p>
            <a:r>
              <a:rPr lang="it-IT" dirty="0"/>
              <a:t>È l’ organulo, che contiene il GENOMA dell’ essere vivente </a:t>
            </a:r>
            <a:r>
              <a:rPr lang="it-IT" dirty="0" err="1"/>
              <a:t>eucariota</a:t>
            </a:r>
            <a:r>
              <a:rPr lang="it-IT" dirty="0"/>
              <a:t>, separato dal Citoplasma dalla MEMBRANA (definita «CISTERNA») PERINUCLEARE, collegata al RETICOLO ENDOPLASMICO del Sistema </a:t>
            </a:r>
            <a:r>
              <a:rPr lang="it-IT" dirty="0" err="1"/>
              <a:t>Citocavitario</a:t>
            </a:r>
            <a:r>
              <a:rPr lang="it-IT" dirty="0"/>
              <a:t>.</a:t>
            </a:r>
          </a:p>
          <a:p>
            <a:r>
              <a:rPr lang="it-IT" dirty="0"/>
              <a:t>Il Genoma è costituito da ACIDO DESOSSIRIBONUCLEICO, associato a molecole proteiche, e si organizza nella CROMATINA (più o meno addensata).</a:t>
            </a:r>
          </a:p>
          <a:p>
            <a:r>
              <a:rPr lang="it-IT" dirty="0"/>
              <a:t>Quando avviene la DIVISIONE CELLULARE, per garantire la riproduzione della cellula stessa, il Genoma si addensa nei CROMOSOMI (nella Specie Umana in numero di 46, o, meglio, 23 coppie).</a:t>
            </a:r>
          </a:p>
          <a:p>
            <a:r>
              <a:rPr lang="it-IT" dirty="0"/>
              <a:t>Nel nucleo si possono riscontrare 1 o </a:t>
            </a:r>
            <a:r>
              <a:rPr lang="it-IT" dirty="0" err="1"/>
              <a:t>piu’</a:t>
            </a:r>
            <a:r>
              <a:rPr lang="it-IT" dirty="0"/>
              <a:t> NUCLEOLI (sede di produzione dell’ </a:t>
            </a:r>
            <a:r>
              <a:rPr lang="it-IT" dirty="0" err="1"/>
              <a:t>rRNA</a:t>
            </a:r>
            <a:r>
              <a:rPr lang="it-IT" dirty="0"/>
              <a:t>, Acido Ribonucleico RIBOSOMIALE).</a:t>
            </a:r>
          </a:p>
          <a:p>
            <a:r>
              <a:rPr lang="it-IT" dirty="0"/>
              <a:t>Molecole di </a:t>
            </a:r>
            <a:r>
              <a:rPr lang="it-IT" dirty="0" err="1"/>
              <a:t>mRNA</a:t>
            </a:r>
            <a:r>
              <a:rPr lang="it-IT" dirty="0"/>
              <a:t>, Acido Ribonucleico MESSAGGERO</a:t>
            </a:r>
          </a:p>
        </p:txBody>
      </p:sp>
    </p:spTree>
    <p:extLst>
      <p:ext uri="{BB962C8B-B14F-4D97-AF65-F5344CB8AC3E}">
        <p14:creationId xmlns:p14="http://schemas.microsoft.com/office/powerpoint/2010/main" val="1647901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FDACBB2-778E-E941-8E8A-AD42FFB4C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433" y="31685"/>
            <a:ext cx="4788568" cy="682631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882C183-EC48-784F-942C-621A2B339AE8}"/>
              </a:ext>
            </a:extLst>
          </p:cNvPr>
          <p:cNvSpPr txBox="1"/>
          <p:nvPr/>
        </p:nvSpPr>
        <p:spPr>
          <a:xfrm>
            <a:off x="204536" y="1482766"/>
            <a:ext cx="4355433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25" b="1" dirty="0">
                <a:latin typeface="Comic Sans MS" panose="030F0902030302020204" pitchFamily="66" charset="0"/>
                <a:cs typeface="Gurmukhi MN" panose="02020600050405020304" pitchFamily="18" charset="0"/>
              </a:rPr>
              <a:t>CROMATINA NUCLEARE</a:t>
            </a:r>
          </a:p>
          <a:p>
            <a:pPr algn="ctr"/>
            <a:r>
              <a:rPr lang="it-IT" sz="2025" b="1" dirty="0">
                <a:latin typeface="Comic Sans MS" panose="030F0902030302020204" pitchFamily="66" charset="0"/>
                <a:cs typeface="Gurmukhi MN" panose="02020600050405020304" pitchFamily="18" charset="0"/>
              </a:rPr>
              <a:t>DIFFERENTI LIVELLI ORGANIZZATIVI</a:t>
            </a:r>
          </a:p>
          <a:p>
            <a:pPr algn="ctr"/>
            <a:r>
              <a:rPr lang="it-IT" sz="2025" b="1" dirty="0">
                <a:latin typeface="Comic Sans MS" panose="030F0902030302020204" pitchFamily="66" charset="0"/>
                <a:cs typeface="Gurmukhi MN" panose="02020600050405020304" pitchFamily="18" charset="0"/>
              </a:rPr>
              <a:t>IN DIFFERENTI FASI FUNZIONALI</a:t>
            </a:r>
          </a:p>
          <a:p>
            <a:pPr algn="ctr"/>
            <a:r>
              <a:rPr lang="it-IT" sz="2025" b="1" dirty="0">
                <a:latin typeface="Comic Sans MS" panose="030F0902030302020204" pitchFamily="66" charset="0"/>
                <a:cs typeface="Gurmukhi MN" panose="02020600050405020304" pitchFamily="18" charset="0"/>
              </a:rPr>
              <a:t>DELLA CELLULA</a:t>
            </a:r>
          </a:p>
        </p:txBody>
      </p:sp>
    </p:spTree>
    <p:extLst>
      <p:ext uri="{BB962C8B-B14F-4D97-AF65-F5344CB8AC3E}">
        <p14:creationId xmlns:p14="http://schemas.microsoft.com/office/powerpoint/2010/main" val="1030529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A91D9B-E817-C84F-BAA8-7F192A979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t="3529" r="3628" b="12173"/>
          <a:stretch/>
        </p:blipFill>
        <p:spPr bwMode="auto">
          <a:xfrm>
            <a:off x="256058" y="276725"/>
            <a:ext cx="8671374" cy="642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235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BF1A38-FB02-8642-B686-C899B4BE0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723" y="0"/>
            <a:ext cx="6809873" cy="745629"/>
          </a:xfrm>
        </p:spPr>
        <p:txBody>
          <a:bodyPr>
            <a:no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SISTEMA  CITOCAVITARIO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DE614D-5FAE-CA42-A646-8ED998976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6" y="914399"/>
            <a:ext cx="8783053" cy="58473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Consta di un complesso di cisterne intracellulari. Vi si descrivono:</a:t>
            </a:r>
          </a:p>
          <a:p>
            <a:pPr>
              <a:buFontTx/>
              <a:buChar char="-"/>
            </a:pPr>
            <a:r>
              <a:rPr lang="it-IT" dirty="0"/>
              <a:t>RETICOLO ENDOPLASMICO (ENDOPLASMATICO) suddiviso in:</a:t>
            </a:r>
          </a:p>
          <a:p>
            <a:pPr marL="0" indent="0">
              <a:buNone/>
            </a:pPr>
            <a:r>
              <a:rPr lang="it-IT" dirty="0"/>
              <a:t>    * RUGOSO o GRANULARE, associato ad organuli intracellulari (RIBOSOMI), coinvolto nella BIOSINTESI di MOLECOLE PROTEICHE;</a:t>
            </a:r>
          </a:p>
          <a:p>
            <a:pPr marL="0" indent="0">
              <a:buNone/>
            </a:pPr>
            <a:r>
              <a:rPr lang="it-IT" dirty="0"/>
              <a:t>    * LISCIO, coinvolto nella BIOSINTESI di MOLECOLE LIPIDICHE, come pure nei processi di </a:t>
            </a:r>
            <a:r>
              <a:rPr lang="it-IT" dirty="0" err="1"/>
              <a:t>Detossificazione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- APPARATO DI GOLGI: riceve vescicole che si staccano dal Reticolo Endoplasmico, per fornire molecole Proteiche e/o Lipidiche di catene GLUCIDICHE.</a:t>
            </a:r>
          </a:p>
        </p:txBody>
      </p:sp>
    </p:spTree>
    <p:extLst>
      <p:ext uri="{BB962C8B-B14F-4D97-AF65-F5344CB8AC3E}">
        <p14:creationId xmlns:p14="http://schemas.microsoft.com/office/powerpoint/2010/main" val="1785186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" r="5734" b="27240"/>
          <a:stretch/>
        </p:blipFill>
        <p:spPr bwMode="auto">
          <a:xfrm>
            <a:off x="42130" y="1203158"/>
            <a:ext cx="9123586" cy="4740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9264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" t="6651" r="3334" b="21907"/>
          <a:stretch/>
        </p:blipFill>
        <p:spPr bwMode="auto">
          <a:xfrm>
            <a:off x="336884" y="1721644"/>
            <a:ext cx="8581641" cy="397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5EFD1EED-8353-AF4B-9448-97C43ED79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5" y="492914"/>
            <a:ext cx="8581640" cy="92275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3200" b="1" dirty="0">
                <a:latin typeface="Chalkboard" panose="03050602040202020205" pitchFamily="66" charset="77"/>
              </a:rPr>
              <a:t>RIBOSOMI</a:t>
            </a:r>
            <a:br>
              <a:rPr lang="it-IT" sz="3200" b="1" dirty="0">
                <a:latin typeface="Chalkboard" panose="03050602040202020205" pitchFamily="66" charset="77"/>
              </a:rPr>
            </a:br>
            <a:r>
              <a:rPr lang="it-IT" sz="3200" b="1" dirty="0">
                <a:latin typeface="Chalkboard" panose="03050602040202020205" pitchFamily="66" charset="77"/>
              </a:rPr>
              <a:t>Organuli costituiti da 2 SUBUNITA’ di </a:t>
            </a:r>
            <a:r>
              <a:rPr lang="it-IT" sz="3200" b="1" dirty="0" err="1">
                <a:latin typeface="Chalkboard" panose="03050602040202020205" pitchFamily="66" charset="77"/>
              </a:rPr>
              <a:t>rRNA</a:t>
            </a:r>
            <a:r>
              <a:rPr lang="it-IT" sz="3200" b="1" dirty="0">
                <a:latin typeface="Chalkboard" panose="03050602040202020205" pitchFamily="66" charset="77"/>
              </a:rPr>
              <a:t>, coinvolti nella BIOSINTESI PROTEICA </a:t>
            </a:r>
          </a:p>
        </p:txBody>
      </p:sp>
      <p:sp>
        <p:nvSpPr>
          <p:cNvPr id="6" name="Titolo 3">
            <a:extLst>
              <a:ext uri="{FF2B5EF4-FFF2-40B4-BE49-F238E27FC236}">
                <a16:creationId xmlns:a16="http://schemas.microsoft.com/office/drawing/2014/main" id="{4643E212-454F-AD43-A3B0-6BE10029E542}"/>
              </a:ext>
            </a:extLst>
          </p:cNvPr>
          <p:cNvSpPr txBox="1">
            <a:spLocks/>
          </p:cNvSpPr>
          <p:nvPr/>
        </p:nvSpPr>
        <p:spPr>
          <a:xfrm>
            <a:off x="2075166" y="5697954"/>
            <a:ext cx="5036621" cy="922759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2400" b="1" dirty="0">
                <a:latin typeface="Chalkboard" panose="03050602040202020205" pitchFamily="66" charset="77"/>
              </a:rPr>
              <a:t>Possono essere sia LIBERI nel Citoplasma, sia ASSOCIATI al Reticolo Endoplasmico Rugoso</a:t>
            </a:r>
          </a:p>
        </p:txBody>
      </p:sp>
    </p:spTree>
    <p:extLst>
      <p:ext uri="{BB962C8B-B14F-4D97-AF65-F5344CB8AC3E}">
        <p14:creationId xmlns:p14="http://schemas.microsoft.com/office/powerpoint/2010/main" val="22715212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3987" r="7357" b="10112"/>
          <a:stretch/>
        </p:blipFill>
        <p:spPr bwMode="auto">
          <a:xfrm>
            <a:off x="589547" y="39828"/>
            <a:ext cx="7904747" cy="679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9290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369</Words>
  <Application>Microsoft Macintosh PowerPoint</Application>
  <PresentationFormat>Presentazione su schermo (4:3)</PresentationFormat>
  <Paragraphs>34</Paragraphs>
  <Slides>14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Chalkboard</vt:lpstr>
      <vt:lpstr>Comic Sans MS</vt:lpstr>
      <vt:lpstr>Copperplate Gothic Bold</vt:lpstr>
      <vt:lpstr>Gurmukhi MN</vt:lpstr>
      <vt:lpstr>Wingdings</vt:lpstr>
      <vt:lpstr>Tema di Office</vt:lpstr>
      <vt:lpstr>NUCLEO  DELLE CELLULE EUCARIOTE</vt:lpstr>
      <vt:lpstr>Presentazione standard di PowerPoint</vt:lpstr>
      <vt:lpstr>NUCLEO DELLE CELLULE EUCARIOTE</vt:lpstr>
      <vt:lpstr>Presentazione standard di PowerPoint</vt:lpstr>
      <vt:lpstr>Presentazione standard di PowerPoint</vt:lpstr>
      <vt:lpstr>SISTEMA  CITOCAVITARIO</vt:lpstr>
      <vt:lpstr>Presentazione standard di PowerPoint</vt:lpstr>
      <vt:lpstr>RIBOSOMI Organuli costituiti da 2 SUBUNITA’ di rRNA, coinvolti nella BIOSINTESI PROTEICA </vt:lpstr>
      <vt:lpstr>Presentazione standard di PowerPoint</vt:lpstr>
      <vt:lpstr>MITOCONDRI  Organuli delimitati da una MEMBRANA ESTERNA ed una INTERNA (molto ripiegata su stessa in CRESTE). Vi si localizzano i processi biologici che provvedono a produrre ENERGIA necessaria a far funzionare numerosi processi biologici cellulari. L’ energia viene prodotta dalla «demolizione» di molecole di ATP (AdenosinTriFosfato)</vt:lpstr>
      <vt:lpstr>DIVISIONE CELLULARE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di Microsoft Office</dc:creator>
  <cp:lastModifiedBy>Utente di Microsoft Office</cp:lastModifiedBy>
  <cp:revision>5</cp:revision>
  <dcterms:created xsi:type="dcterms:W3CDTF">2020-10-09T14:59:53Z</dcterms:created>
  <dcterms:modified xsi:type="dcterms:W3CDTF">2020-10-09T15:07:43Z</dcterms:modified>
</cp:coreProperties>
</file>