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43"/>
  </p:notesMasterIdLst>
  <p:sldIdLst>
    <p:sldId id="304" r:id="rId2"/>
    <p:sldId id="306" r:id="rId3"/>
    <p:sldId id="356" r:id="rId4"/>
    <p:sldId id="321" r:id="rId5"/>
    <p:sldId id="357" r:id="rId6"/>
    <p:sldId id="358" r:id="rId7"/>
    <p:sldId id="310" r:id="rId8"/>
    <p:sldId id="311" r:id="rId9"/>
    <p:sldId id="319" r:id="rId10"/>
    <p:sldId id="320" r:id="rId11"/>
    <p:sldId id="322" r:id="rId12"/>
    <p:sldId id="359" r:id="rId13"/>
    <p:sldId id="324" r:id="rId14"/>
    <p:sldId id="361" r:id="rId15"/>
    <p:sldId id="327" r:id="rId16"/>
    <p:sldId id="330" r:id="rId17"/>
    <p:sldId id="332" r:id="rId18"/>
    <p:sldId id="333" r:id="rId19"/>
    <p:sldId id="334" r:id="rId20"/>
    <p:sldId id="360" r:id="rId21"/>
    <p:sldId id="335" r:id="rId22"/>
    <p:sldId id="301" r:id="rId23"/>
    <p:sldId id="362" r:id="rId24"/>
    <p:sldId id="363" r:id="rId25"/>
    <p:sldId id="364" r:id="rId26"/>
    <p:sldId id="262" r:id="rId27"/>
    <p:sldId id="365" r:id="rId28"/>
    <p:sldId id="263" r:id="rId29"/>
    <p:sldId id="271" r:id="rId30"/>
    <p:sldId id="273" r:id="rId31"/>
    <p:sldId id="372" r:id="rId32"/>
    <p:sldId id="276" r:id="rId33"/>
    <p:sldId id="373" r:id="rId34"/>
    <p:sldId id="307" r:id="rId35"/>
    <p:sldId id="366" r:id="rId36"/>
    <p:sldId id="293" r:id="rId37"/>
    <p:sldId id="368" r:id="rId38"/>
    <p:sldId id="369" r:id="rId39"/>
    <p:sldId id="370" r:id="rId40"/>
    <p:sldId id="371" r:id="rId41"/>
    <p:sldId id="300" r:id="rId4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7"/>
    <p:restoredTop sz="95807"/>
  </p:normalViewPr>
  <p:slideViewPr>
    <p:cSldViewPr snapToGrid="0" snapToObjects="1">
      <p:cViewPr varScale="1">
        <p:scale>
          <a:sx n="123" d="100"/>
          <a:sy n="123" d="100"/>
        </p:scale>
        <p:origin x="2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4FD39-540E-494A-8291-BECBCB779E0B}" type="datetimeFigureOut">
              <a:rPr lang="it-IT" smtClean="0"/>
              <a:t>12/10/20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90133-E1B2-6F4C-B4F6-0170C18D9B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5234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770BEDD-A037-4F39-8783-73D44C9371F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559DD796-80E5-414E-8609-BC0F72DD27D7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889" name="Rectangle 1">
            <a:extLst>
              <a:ext uri="{FF2B5EF4-FFF2-40B4-BE49-F238E27FC236}">
                <a16:creationId xmlns:a16="http://schemas.microsoft.com/office/drawing/2014/main" id="{34F46827-C236-4A3E-A661-35EE36416B7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55524817-F2BF-4014-827B-BD554E8EBD2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38662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72C36DC-C8E0-4BB1-9560-CF89493A1B2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65BDAC0-56FA-41D4-99CE-B3442C6FF6C6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15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41" name="Rectangle 1">
            <a:extLst>
              <a:ext uri="{FF2B5EF4-FFF2-40B4-BE49-F238E27FC236}">
                <a16:creationId xmlns:a16="http://schemas.microsoft.com/office/drawing/2014/main" id="{8152B4A3-F817-4A8A-A822-6C3AD354786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283CAD76-DCFB-4673-ABFA-2D417E05FEC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66743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F0A6D89-A11A-41C6-9F5E-675484B9A15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BB03B4C-F471-4246-BDBD-7A729B78E2A2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16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513" name="Rectangle 1">
            <a:extLst>
              <a:ext uri="{FF2B5EF4-FFF2-40B4-BE49-F238E27FC236}">
                <a16:creationId xmlns:a16="http://schemas.microsoft.com/office/drawing/2014/main" id="{7862228A-006B-40D1-88E5-877EFE671F4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04E00DFE-0289-4155-8008-7C7C15E0653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11840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79CE31D-081E-496E-B1CB-3A3D1A0EB2C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47ACBC52-4B79-4A01-82B9-85F6976A559D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17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561" name="Rectangle 1">
            <a:extLst>
              <a:ext uri="{FF2B5EF4-FFF2-40B4-BE49-F238E27FC236}">
                <a16:creationId xmlns:a16="http://schemas.microsoft.com/office/drawing/2014/main" id="{18333483-4BFE-4CFB-ABA1-729054D384D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E80237E5-1389-4242-A55A-56A3C118AE2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74662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A5F9EAB-0A07-40DD-B29C-9814ACEC1B6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F798C388-E110-4F54-9EC4-82BFB442D848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18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585" name="Rectangle 1">
            <a:extLst>
              <a:ext uri="{FF2B5EF4-FFF2-40B4-BE49-F238E27FC236}">
                <a16:creationId xmlns:a16="http://schemas.microsoft.com/office/drawing/2014/main" id="{74EFE8DD-C27B-4B7D-B007-8B4ECEEE82B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1419FB29-9FBD-4737-A65C-A748BFD4FDC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88685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46AB34F-2104-4C0C-99D0-EBAF2A05ADB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8B8B49B6-42DA-4E75-AA56-4FA3C01A4A51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19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8609" name="Rectangle 1">
            <a:extLst>
              <a:ext uri="{FF2B5EF4-FFF2-40B4-BE49-F238E27FC236}">
                <a16:creationId xmlns:a16="http://schemas.microsoft.com/office/drawing/2014/main" id="{142D7FAC-879B-4F76-B826-6750509D058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D231A964-D6F5-47EE-A0F0-DAE49F3471F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55487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6621A3B-FBFC-4D01-93EA-BA8FC189208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27C9CCB-37C9-4205-B177-E611B2E780CB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21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9633" name="Rectangle 1">
            <a:extLst>
              <a:ext uri="{FF2B5EF4-FFF2-40B4-BE49-F238E27FC236}">
                <a16:creationId xmlns:a16="http://schemas.microsoft.com/office/drawing/2014/main" id="{0B7B8A71-EA71-499C-92E6-6B0A786E00E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D7B23C40-3788-4CC2-9C38-E72F2CE08BD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372215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376851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86719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144995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41508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19BC247-B1D1-4126-A6D8-DEBAE412D78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4CFDC15E-5B43-4255-82A7-FBFD15BA26AB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37" name="Rectangle 1">
            <a:extLst>
              <a:ext uri="{FF2B5EF4-FFF2-40B4-BE49-F238E27FC236}">
                <a16:creationId xmlns:a16="http://schemas.microsoft.com/office/drawing/2014/main" id="{7791797C-D89E-4B6A-B621-F67074076CC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7175" y="-11796713"/>
            <a:ext cx="16654463" cy="124904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D6E76A5C-EA03-4572-B237-1DCD22E75AC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021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690313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635943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110617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511819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066053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989263" y="658813"/>
            <a:ext cx="3159125" cy="2368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960920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13319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980655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513847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460456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82444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9CEECBC-203C-4DB6-8DE3-CCD8F5A359A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92687E3-6967-4911-B110-0B324D1455D1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297" name="Rectangle 1">
            <a:extLst>
              <a:ext uri="{FF2B5EF4-FFF2-40B4-BE49-F238E27FC236}">
                <a16:creationId xmlns:a16="http://schemas.microsoft.com/office/drawing/2014/main" id="{72820034-E6D6-4C6F-A2B0-A0469F9957E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30EE4F28-A52A-42CB-965A-7FCB2B1BF3A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439994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65882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AF7E78C-03BC-4989-BA4D-81FEE28F24E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DF1C0BA-BE55-408B-A23A-A7F2842C1D55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7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033" name="Rectangle 1">
            <a:extLst>
              <a:ext uri="{FF2B5EF4-FFF2-40B4-BE49-F238E27FC236}">
                <a16:creationId xmlns:a16="http://schemas.microsoft.com/office/drawing/2014/main" id="{991BC16A-0AE3-4314-AF57-21C9D8CBCD4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E23F79AC-8B2B-4B1E-9087-0B7BBD8F7ED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94651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4836A6B-C41D-42D8-95FE-9FF1DB070C9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5D03896-5208-4B57-9826-DDE283CDDF8E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8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57" name="Rectangle 1">
            <a:extLst>
              <a:ext uri="{FF2B5EF4-FFF2-40B4-BE49-F238E27FC236}">
                <a16:creationId xmlns:a16="http://schemas.microsoft.com/office/drawing/2014/main" id="{BEA8060D-B35E-4F4E-A39C-A3498D349B0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4A8552A5-703C-40E6-9B0C-84D890B53BB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76523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3818953-9EB5-4129-BF38-140A4FED129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C3CD347-DE7D-46AF-839D-F05483814611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9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249" name="Rectangle 1">
            <a:extLst>
              <a:ext uri="{FF2B5EF4-FFF2-40B4-BE49-F238E27FC236}">
                <a16:creationId xmlns:a16="http://schemas.microsoft.com/office/drawing/2014/main" id="{E79D449E-45AD-447E-A742-889BD969732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ED275C39-910F-428A-B581-4042A2F7E53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71904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3BF1E1B-705D-4D36-9F20-D27FE01058B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8E4EC9E-05E8-411C-AF1A-061757F7F92C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10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73" name="Rectangle 1">
            <a:extLst>
              <a:ext uri="{FF2B5EF4-FFF2-40B4-BE49-F238E27FC236}">
                <a16:creationId xmlns:a16="http://schemas.microsoft.com/office/drawing/2014/main" id="{AD6A53F0-AE2C-4B1E-BD45-1108A58E3A6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4E210102-EE7F-4D51-9C5F-7A7819BA4CE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74319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E8444A7-E103-41BF-A818-C4002408EA1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10C0017-CE60-47D6-A656-32C77D382857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11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321" name="Rectangle 1">
            <a:extLst>
              <a:ext uri="{FF2B5EF4-FFF2-40B4-BE49-F238E27FC236}">
                <a16:creationId xmlns:a16="http://schemas.microsoft.com/office/drawing/2014/main" id="{9046194D-EDD3-44B8-B4D6-3EF8E48033E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7175" y="-11796713"/>
            <a:ext cx="16656050" cy="12492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1A7C217B-F5D0-485C-8FF6-4DDB8E83CD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23239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980D843-8FC9-435B-8176-469DC38C44C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F1511013-C2D6-434F-ADB5-276250988C26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13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369" name="Rectangle 1">
            <a:extLst>
              <a:ext uri="{FF2B5EF4-FFF2-40B4-BE49-F238E27FC236}">
                <a16:creationId xmlns:a16="http://schemas.microsoft.com/office/drawing/2014/main" id="{FB49879C-8C82-43D3-87FE-DDB950FC812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4280807D-02C1-4E81-B088-B654CB18FD8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65063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FE49-65F0-EE43-A92F-50E59AD10A29}" type="datetimeFigureOut">
              <a:rPr lang="it-IT" smtClean="0"/>
              <a:t>12/10/20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451B-01C9-374D-B31F-A71109D95E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33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FE49-65F0-EE43-A92F-50E59AD10A29}" type="datetimeFigureOut">
              <a:rPr lang="it-IT" smtClean="0"/>
              <a:t>12/10/20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451B-01C9-374D-B31F-A71109D95E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5100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FE49-65F0-EE43-A92F-50E59AD10A29}" type="datetimeFigureOut">
              <a:rPr lang="it-IT" smtClean="0"/>
              <a:t>12/10/20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451B-01C9-374D-B31F-A71109D95E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0108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8142C5-9865-4AB5-854B-C358808EC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74639"/>
            <a:ext cx="8228013" cy="114141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9626C8C-6246-4A8C-BD60-FD108ABDDD2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1" y="1600202"/>
            <a:ext cx="4037012" cy="45243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EA35B74-58E4-41E6-B24D-8CC994EA7B13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0052DF14-2A58-4D40-BC44-C674EF8EB933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6613" y="3938589"/>
            <a:ext cx="4038600" cy="218598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28CFDC78-6323-45EE-BF07-6BADF2F9FFA1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57201" y="6245227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pPr defTabSz="449266"/>
            <a:endParaRPr lang="it-IT" altLang="it-IT" sz="180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8B2E334-4A1D-4230-BBFA-6ECD6B0FDA3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245227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pPr defTabSz="449266"/>
            <a:endParaRPr lang="it-IT" altLang="it-IT" sz="180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275125D1-2308-4EEE-8DC7-D27B0D22DD8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3201" y="6245227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pPr defTabSz="449266"/>
            <a:fld id="{FF761C42-90EC-47B7-A45E-D3CD2E3CC745}" type="slidenum">
              <a:rPr lang="it-IT" altLang="it-IT" sz="1800" smtClean="0"/>
              <a:pPr defTabSz="449266"/>
              <a:t>‹N›</a:t>
            </a:fld>
            <a:endParaRPr lang="it-IT" altLang="it-IT" sz="1800"/>
          </a:p>
        </p:txBody>
      </p:sp>
    </p:spTree>
    <p:extLst>
      <p:ext uri="{BB962C8B-B14F-4D97-AF65-F5344CB8AC3E}">
        <p14:creationId xmlns:p14="http://schemas.microsoft.com/office/powerpoint/2010/main" val="3848598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9C7AE9-AF61-4E0F-8BED-9E7CE84B1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74639"/>
            <a:ext cx="8228013" cy="114141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A77D720-D36B-4E66-B9B7-37F86ABCDF44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57201" y="6245227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pPr defTabSz="449266"/>
            <a:endParaRPr lang="it-IT" altLang="it-IT" sz="180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3812ABA-9D66-481C-8FE2-F54318B6F48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245227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pPr defTabSz="449266"/>
            <a:endParaRPr lang="it-IT" altLang="it-IT" sz="180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E8A0370-775D-4E35-8EA1-49B8DAFD94E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3201" y="6245227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pPr defTabSz="449266"/>
            <a:fld id="{F0154693-D1B2-49F1-ADE8-E860B15C3404}" type="slidenum">
              <a:rPr lang="it-IT" altLang="it-IT" sz="1800" smtClean="0"/>
              <a:pPr defTabSz="449266"/>
              <a:t>‹N›</a:t>
            </a:fld>
            <a:endParaRPr lang="it-IT" altLang="it-IT" sz="1800"/>
          </a:p>
        </p:txBody>
      </p:sp>
    </p:spTree>
    <p:extLst>
      <p:ext uri="{BB962C8B-B14F-4D97-AF65-F5344CB8AC3E}">
        <p14:creationId xmlns:p14="http://schemas.microsoft.com/office/powerpoint/2010/main" val="764348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39CB01-01F1-491D-9F43-250F2E736930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457202" y="274639"/>
            <a:ext cx="8228013" cy="114141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950BDC-AA77-4ACF-A52A-D45EC9DFF9E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1" y="1600200"/>
            <a:ext cx="4037012" cy="21859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394683F-083B-442D-8E34-39F1CE069E57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BAE97249-3D58-4067-A75F-600ACBDE4BEB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57201" y="3938589"/>
            <a:ext cx="4037012" cy="218598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42375D1-85E2-437C-B5AB-0FDCF3D9A8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6613" y="3938589"/>
            <a:ext cx="4038600" cy="218598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71CC9CD-57C3-45B0-988A-CAE169CD7B52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57201" y="6245227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D0AF2B4-C3A4-468F-B1D2-D688090685DB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245227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411AE10-BAF4-4E03-B3B3-FA34ED446AC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3201" y="6245227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3D0E1A2E-E837-4940-8338-09AB58A01F5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0189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FE49-65F0-EE43-A92F-50E59AD10A29}" type="datetimeFigureOut">
              <a:rPr lang="it-IT" smtClean="0"/>
              <a:t>12/10/20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451B-01C9-374D-B31F-A71109D95E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2675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FE49-65F0-EE43-A92F-50E59AD10A29}" type="datetimeFigureOut">
              <a:rPr lang="it-IT" smtClean="0"/>
              <a:t>12/10/20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451B-01C9-374D-B31F-A71109D95E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8275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FE49-65F0-EE43-A92F-50E59AD10A29}" type="datetimeFigureOut">
              <a:rPr lang="it-IT" smtClean="0"/>
              <a:t>12/10/20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451B-01C9-374D-B31F-A71109D95E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784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FE49-65F0-EE43-A92F-50E59AD10A29}" type="datetimeFigureOut">
              <a:rPr lang="it-IT" smtClean="0"/>
              <a:t>12/10/20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451B-01C9-374D-B31F-A71109D95E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3269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FE49-65F0-EE43-A92F-50E59AD10A29}" type="datetimeFigureOut">
              <a:rPr lang="it-IT" smtClean="0"/>
              <a:t>12/10/20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451B-01C9-374D-B31F-A71109D95E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810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FE49-65F0-EE43-A92F-50E59AD10A29}" type="datetimeFigureOut">
              <a:rPr lang="it-IT" smtClean="0"/>
              <a:t>12/10/20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451B-01C9-374D-B31F-A71109D95E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6011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FE49-65F0-EE43-A92F-50E59AD10A29}" type="datetimeFigureOut">
              <a:rPr lang="it-IT" smtClean="0"/>
              <a:t>12/10/20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451B-01C9-374D-B31F-A71109D95E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8409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FE49-65F0-EE43-A92F-50E59AD10A29}" type="datetimeFigureOut">
              <a:rPr lang="it-IT" smtClean="0"/>
              <a:t>12/10/20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451B-01C9-374D-B31F-A71109D95E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121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9FE49-65F0-EE43-A92F-50E59AD10A29}" type="datetimeFigureOut">
              <a:rPr lang="it-IT" smtClean="0"/>
              <a:t>12/10/20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C451B-01C9-374D-B31F-A71109D95E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847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9C9B7090-BC62-42AB-B64B-3B2E0749F8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6566" y="-98515"/>
            <a:ext cx="8229600" cy="1143000"/>
          </a:xfrm>
          <a:ln/>
        </p:spPr>
        <p:txBody>
          <a:bodyPr>
            <a:normAutofit fontScale="90000"/>
          </a:bodyPr>
          <a:lstStyle/>
          <a:p>
            <a:pPr algn="ctr">
              <a:tabLst>
                <a:tab pos="0" algn="l"/>
                <a:tab pos="914406" algn="l"/>
                <a:tab pos="1828812" algn="l"/>
                <a:tab pos="2743218" algn="l"/>
                <a:tab pos="3657624" algn="l"/>
                <a:tab pos="4572030" algn="l"/>
                <a:tab pos="5486436" algn="l"/>
                <a:tab pos="6400842" algn="l"/>
                <a:tab pos="7315248" algn="l"/>
                <a:tab pos="8229654" algn="l"/>
                <a:tab pos="9144060" algn="l"/>
                <a:tab pos="10058466" algn="l"/>
              </a:tabLst>
            </a:pPr>
            <a:br>
              <a:rPr lang="it-IT" altLang="it-IT" sz="4000" dirty="0">
                <a:latin typeface="Arial Black" panose="020B0A04020102020204" pitchFamily="34" charset="0"/>
              </a:rPr>
            </a:br>
            <a:r>
              <a:rPr lang="it-IT" altLang="it-IT" b="1" dirty="0">
                <a:latin typeface="Comic Sans MS" panose="030F0902030302020204" pitchFamily="66" charset="0"/>
              </a:rPr>
              <a:t>TESSUTI CONNETTIVI </a:t>
            </a:r>
            <a:br>
              <a:rPr lang="it-IT" altLang="it-IT" sz="3600" dirty="0"/>
            </a:br>
            <a:endParaRPr lang="it-IT" altLang="it-IT" sz="36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DB159A0-6AC4-4DCC-81FC-01FC00F2B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2" b="4453"/>
          <a:stretch>
            <a:fillRect/>
          </a:stretch>
        </p:blipFill>
        <p:spPr bwMode="auto">
          <a:xfrm>
            <a:off x="1240458" y="806296"/>
            <a:ext cx="5761038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12000"/>
                  </a:blip>
                  <a:srcRect r="1012" b="445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1" descr="0502">
            <a:extLst>
              <a:ext uri="{FF2B5EF4-FFF2-40B4-BE49-F238E27FC236}">
                <a16:creationId xmlns:a16="http://schemas.microsoft.com/office/drawing/2014/main" id="{67F91633-F3D0-1E4E-B3F6-DACBE155CE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37" y="3137590"/>
            <a:ext cx="3462191" cy="3528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" descr="2001">
            <a:extLst>
              <a:ext uri="{FF2B5EF4-FFF2-40B4-BE49-F238E27FC236}">
                <a16:creationId xmlns:a16="http://schemas.microsoft.com/office/drawing/2014/main" id="{C78835CA-B22C-FC42-B2B1-F3F24A03A6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 cstate="hq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568" y="3137590"/>
            <a:ext cx="2918694" cy="37193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82109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>
            <a:extLst>
              <a:ext uri="{FF2B5EF4-FFF2-40B4-BE49-F238E27FC236}">
                <a16:creationId xmlns:a16="http://schemas.microsoft.com/office/drawing/2014/main" id="{9E7AE70E-B2C8-41A1-B8E5-58D09D6C9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"/>
            <a:ext cx="82296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49266">
              <a:tabLst>
                <a:tab pos="0" algn="l"/>
                <a:tab pos="914406" algn="l"/>
                <a:tab pos="1828812" algn="l"/>
                <a:tab pos="2743218" algn="l"/>
                <a:tab pos="3657624" algn="l"/>
                <a:tab pos="4572030" algn="l"/>
                <a:tab pos="5486436" algn="l"/>
                <a:tab pos="6400842" algn="l"/>
                <a:tab pos="7315248" algn="l"/>
                <a:tab pos="8229654" algn="l"/>
                <a:tab pos="9144060" algn="l"/>
                <a:tab pos="10058466" algn="l"/>
              </a:tabLst>
            </a:pPr>
            <a:r>
              <a:rPr lang="it-IT" altLang="it-IT" sz="320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FIBRE ELASTICHE</a:t>
            </a:r>
          </a:p>
        </p:txBody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EB976E33-CD62-4752-81B6-305CDC3E3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076700"/>
            <a:ext cx="3467100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1315" indent="-341315" defTabSz="449266">
              <a:spcBef>
                <a:spcPts val="500"/>
              </a:spcBef>
              <a:buFont typeface="Arial Black" panose="020B0A04020102020204" pitchFamily="34" charset="0"/>
              <a:buChar char="•"/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it-IT" altLang="it-IT" sz="200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Costituite da </a:t>
            </a:r>
            <a:r>
              <a:rPr lang="it-IT" altLang="it-IT" sz="2000" u="sng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fibrillina</a:t>
            </a:r>
            <a:r>
              <a:rPr lang="it-IT" altLang="it-IT" sz="200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ed </a:t>
            </a:r>
            <a:r>
              <a:rPr lang="it-IT" altLang="it-IT" sz="2000" u="sng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elastina</a:t>
            </a:r>
            <a:r>
              <a:rPr lang="it-IT" altLang="it-IT" sz="200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marL="341315" indent="-341315" defTabSz="449266">
              <a:spcBef>
                <a:spcPts val="500"/>
              </a:spcBef>
              <a:buFont typeface="Arial Black" panose="020B0A04020102020204" pitchFamily="34" charset="0"/>
              <a:buChar char="•"/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it-IT" altLang="it-IT" sz="200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Sotto trazione si allungano, per riprendere poi le dimensioni di partenza</a:t>
            </a:r>
          </a:p>
          <a:p>
            <a:pPr marL="342903" indent="-341315" defTabSz="449266">
              <a:spcBef>
                <a:spcPts val="600"/>
              </a:spcBef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endParaRPr lang="it-IT" altLang="it-IT" sz="2400">
              <a:effectLst>
                <a:outerShdw blurRad="38100" dist="38100" dir="2700000" algn="tl">
                  <a:srgbClr val="FFFFFF"/>
                </a:outerShdw>
              </a:effectLst>
              <a:latin typeface="Arial Black" panose="020B0A04020102020204" pitchFamily="34" charset="0"/>
            </a:endParaRPr>
          </a:p>
          <a:p>
            <a:pPr marL="342903" indent="-341315" defTabSz="449266">
              <a:spcBef>
                <a:spcPts val="600"/>
              </a:spcBef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endParaRPr lang="en-US" altLang="it-IT" sz="2400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  <a:p>
            <a:pPr marL="342903" indent="-341315" defTabSz="449266">
              <a:spcBef>
                <a:spcPts val="600"/>
              </a:spcBef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endParaRPr lang="en-US" altLang="it-IT" sz="2400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20483" name="Object 3">
            <a:extLst>
              <a:ext uri="{FF2B5EF4-FFF2-40B4-BE49-F238E27FC236}">
                <a16:creationId xmlns:a16="http://schemas.microsoft.com/office/drawing/2014/main" id="{02A66C55-CD84-44B3-9EEB-19F7C5CBE3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8765" y="3644900"/>
          <a:ext cx="3805237" cy="321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r:id="rId4" imgW="3415873" imgH="3466667" progId="">
                  <p:embed/>
                </p:oleObj>
              </mc:Choice>
              <mc:Fallback>
                <p:oleObj r:id="rId4" imgW="3415873" imgH="3466667" progId="">
                  <p:embed/>
                  <p:pic>
                    <p:nvPicPr>
                      <p:cNvPr id="20483" name="Object 3">
                        <a:extLst>
                          <a:ext uri="{FF2B5EF4-FFF2-40B4-BE49-F238E27FC236}">
                            <a16:creationId xmlns:a16="http://schemas.microsoft.com/office/drawing/2014/main" id="{02A66C55-CD84-44B3-9EEB-19F7C5CBE3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8765" y="3644900"/>
                        <a:ext cx="3805237" cy="32131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4" name="Picture 4">
            <a:extLst>
              <a:ext uri="{FF2B5EF4-FFF2-40B4-BE49-F238E27FC236}">
                <a16:creationId xmlns:a16="http://schemas.microsoft.com/office/drawing/2014/main" id="{64A37B6F-726B-480A-A469-44ABCC526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5" t="7172" r="3896" b="9492"/>
          <a:stretch>
            <a:fillRect/>
          </a:stretch>
        </p:blipFill>
        <p:spPr bwMode="auto">
          <a:xfrm>
            <a:off x="4500563" y="549277"/>
            <a:ext cx="4464050" cy="328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12000"/>
                  </a:blip>
                  <a:srcRect l="6995" t="7172" r="3896" b="949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5" name="Picture 5">
            <a:extLst>
              <a:ext uri="{FF2B5EF4-FFF2-40B4-BE49-F238E27FC236}">
                <a16:creationId xmlns:a16="http://schemas.microsoft.com/office/drawing/2014/main" id="{975F00FA-C2AA-488A-9130-A89A377D4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" t="18205" r="50911" b="10437"/>
          <a:stretch>
            <a:fillRect/>
          </a:stretch>
        </p:blipFill>
        <p:spPr bwMode="auto">
          <a:xfrm>
            <a:off x="2" y="620713"/>
            <a:ext cx="4284663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68" t="18205" r="50911" b="1043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6" name="Line 6">
            <a:extLst>
              <a:ext uri="{FF2B5EF4-FFF2-40B4-BE49-F238E27FC236}">
                <a16:creationId xmlns:a16="http://schemas.microsoft.com/office/drawing/2014/main" id="{44F1DEFC-3F96-416B-8A4D-0B96EE6BF5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08402" y="2347915"/>
            <a:ext cx="1655763" cy="650875"/>
          </a:xfrm>
          <a:prstGeom prst="line">
            <a:avLst/>
          </a:prstGeom>
          <a:noFill/>
          <a:ln w="57240" cap="sq">
            <a:solidFill>
              <a:srgbClr val="FF33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6"/>
            <a:endParaRPr lang="it-IT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0487" name="Line 7">
            <a:extLst>
              <a:ext uri="{FF2B5EF4-FFF2-40B4-BE49-F238E27FC236}">
                <a16:creationId xmlns:a16="http://schemas.microsoft.com/office/drawing/2014/main" id="{8AB67E92-9430-4D17-996F-D45ADB6D71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08401" y="2203450"/>
            <a:ext cx="1079500" cy="579438"/>
          </a:xfrm>
          <a:prstGeom prst="line">
            <a:avLst/>
          </a:prstGeom>
          <a:noFill/>
          <a:ln w="38160" cap="sq">
            <a:solidFill>
              <a:srgbClr val="66FF33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6"/>
            <a:endParaRPr lang="it-IT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0488" name="Line 8">
            <a:extLst>
              <a:ext uri="{FF2B5EF4-FFF2-40B4-BE49-F238E27FC236}">
                <a16:creationId xmlns:a16="http://schemas.microsoft.com/office/drawing/2014/main" id="{EBDC53E8-5D1B-4CCF-97A0-46F81C8DBBDA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5739" y="1844677"/>
            <a:ext cx="720725" cy="360363"/>
          </a:xfrm>
          <a:prstGeom prst="line">
            <a:avLst/>
          </a:prstGeom>
          <a:noFill/>
          <a:ln w="38160" cap="sq">
            <a:solidFill>
              <a:srgbClr val="66FF33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6"/>
            <a:endParaRPr lang="it-IT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1280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>
            <a:extLst>
              <a:ext uri="{FF2B5EF4-FFF2-40B4-BE49-F238E27FC236}">
                <a16:creationId xmlns:a16="http://schemas.microsoft.com/office/drawing/2014/main" id="{429133F9-F3DC-4A4A-A125-7039843EB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9" t="5203" r="7549" b="9767"/>
          <a:stretch>
            <a:fillRect/>
          </a:stretch>
        </p:blipFill>
        <p:spPr bwMode="auto">
          <a:xfrm>
            <a:off x="3004217" y="1339536"/>
            <a:ext cx="3655347" cy="532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7039" t="5203" r="7549" b="976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0" name="Rectangle 2">
            <a:extLst>
              <a:ext uri="{FF2B5EF4-FFF2-40B4-BE49-F238E27FC236}">
                <a16:creationId xmlns:a16="http://schemas.microsoft.com/office/drawing/2014/main" id="{FB4C5E0E-1185-48A1-9855-20E50EDB01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479" y="162783"/>
            <a:ext cx="8964613" cy="977900"/>
          </a:xfrm>
          <a:ln/>
        </p:spPr>
        <p:txBody>
          <a:bodyPr/>
          <a:lstStyle/>
          <a:p>
            <a:pPr algn="ctr">
              <a:tabLst>
                <a:tab pos="0" algn="l"/>
                <a:tab pos="914406" algn="l"/>
                <a:tab pos="1828812" algn="l"/>
                <a:tab pos="2743218" algn="l"/>
                <a:tab pos="3657624" algn="l"/>
                <a:tab pos="4572030" algn="l"/>
                <a:tab pos="5486436" algn="l"/>
                <a:tab pos="6400842" algn="l"/>
                <a:tab pos="7315248" algn="l"/>
                <a:tab pos="8229654" algn="l"/>
                <a:tab pos="9144060" algn="l"/>
                <a:tab pos="10058466" algn="l"/>
              </a:tabLst>
            </a:pPr>
            <a:r>
              <a:rPr lang="it-IT" altLang="it-IT" sz="2903" b="1" dirty="0">
                <a:latin typeface="Gurmukhi MN" panose="02020600050405020304" pitchFamily="18" charset="0"/>
                <a:ea typeface="SimSun" panose="02010600030101010101" pitchFamily="2" charset="-122"/>
                <a:cs typeface="Gurmukhi MN" panose="02020600050405020304" pitchFamily="18" charset="0"/>
              </a:rPr>
              <a:t>CELLULE DEI TESSUTI CONNETTIVI </a:t>
            </a:r>
            <a:br>
              <a:rPr lang="it-IT" altLang="it-IT" sz="2903" b="1" dirty="0">
                <a:latin typeface="Gurmukhi MN" panose="02020600050405020304" pitchFamily="18" charset="0"/>
                <a:ea typeface="SimSun" panose="02010600030101010101" pitchFamily="2" charset="-122"/>
                <a:cs typeface="Gurmukhi MN" panose="02020600050405020304" pitchFamily="18" charset="0"/>
              </a:rPr>
            </a:br>
            <a:r>
              <a:rPr lang="it-IT" altLang="it-IT" sz="2903" b="1" dirty="0">
                <a:latin typeface="Gurmukhi MN" panose="02020600050405020304" pitchFamily="18" charset="0"/>
                <a:ea typeface="SimSun" panose="02010600030101010101" pitchFamily="2" charset="-122"/>
                <a:cs typeface="Gurmukhi MN" panose="02020600050405020304" pitchFamily="18" charset="0"/>
              </a:rPr>
              <a:t>PROPRIAMENTE DETTI</a:t>
            </a:r>
          </a:p>
        </p:txBody>
      </p:sp>
    </p:spTree>
    <p:extLst>
      <p:ext uri="{BB962C8B-B14F-4D97-AF65-F5344CB8AC3E}">
        <p14:creationId xmlns:p14="http://schemas.microsoft.com/office/powerpoint/2010/main" val="37035207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84A3F8-2EB1-2B4A-9251-4925A7C4D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80" y="1"/>
            <a:ext cx="9079860" cy="1141412"/>
          </a:xfrm>
        </p:spPr>
        <p:txBody>
          <a:bodyPr/>
          <a:lstStyle/>
          <a:p>
            <a:pPr algn="ctr"/>
            <a:r>
              <a:rPr lang="it-IT" sz="3266" b="1" dirty="0">
                <a:latin typeface="Chalkboard SE" panose="03050602040202020205" pitchFamily="66" charset="77"/>
              </a:rPr>
              <a:t>CELLULE dei CONNETTIVI </a:t>
            </a:r>
            <a:br>
              <a:rPr lang="it-IT" sz="3266" b="1" dirty="0">
                <a:latin typeface="Chalkboard SE" panose="03050602040202020205" pitchFamily="66" charset="77"/>
              </a:rPr>
            </a:br>
            <a:r>
              <a:rPr lang="it-IT" sz="3266" b="1" dirty="0">
                <a:latin typeface="Chalkboard SE" panose="03050602040202020205" pitchFamily="66" charset="77"/>
              </a:rPr>
              <a:t>PROPRIAMENTE DETTI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B2706D-541C-4F48-BC05-1FB63C760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21" y="1141412"/>
            <a:ext cx="9079861" cy="5716588"/>
          </a:xfrm>
        </p:spPr>
        <p:txBody>
          <a:bodyPr/>
          <a:lstStyle/>
          <a:p>
            <a:r>
              <a:rPr lang="it-IT" sz="2540" b="1" dirty="0">
                <a:latin typeface="Comic Sans MS" panose="030F0902030302020204" pitchFamily="66" charset="0"/>
              </a:rPr>
              <a:t>I CONNETTIVI PROPRIAMENTE DETTI si classificano in LASSI e DENSI, in base al contenuto relativo di fibre che essi contengono.</a:t>
            </a:r>
          </a:p>
          <a:p>
            <a:endParaRPr lang="it-IT" sz="2540" b="1" dirty="0">
              <a:latin typeface="Comic Sans MS" panose="030F0902030302020204" pitchFamily="66" charset="0"/>
            </a:endParaRPr>
          </a:p>
          <a:p>
            <a:r>
              <a:rPr lang="it-IT" sz="2540" b="1" dirty="0">
                <a:latin typeface="Comic Sans MS" panose="030F0902030302020204" pitchFamily="66" charset="0"/>
              </a:rPr>
              <a:t>Le CELLULE che prevalgono sono i FIBROBLASTI (in una fase di attiva sintesi della ECM) ed i FIBROCITI (in una fase metabolica meno attiva).</a:t>
            </a:r>
          </a:p>
          <a:p>
            <a:endParaRPr lang="it-IT" sz="2540" b="1" dirty="0">
              <a:latin typeface="Comic Sans MS" panose="030F0902030302020204" pitchFamily="66" charset="0"/>
            </a:endParaRPr>
          </a:p>
          <a:p>
            <a:r>
              <a:rPr lang="it-IT" sz="2540" b="1" dirty="0">
                <a:latin typeface="Comic Sans MS" panose="030F0902030302020204" pitchFamily="66" charset="0"/>
              </a:rPr>
              <a:t>Altre cellule sono simili a cellule classificate tra i Globuli Bianchi (Leucociti) del Sangue (NEUTROFILI, EOSINOFILI, LINFOCITI, MASTCELLULE, MONOCITI e MACROFAGI)</a:t>
            </a:r>
          </a:p>
        </p:txBody>
      </p:sp>
    </p:spTree>
    <p:extLst>
      <p:ext uri="{BB962C8B-B14F-4D97-AF65-F5344CB8AC3E}">
        <p14:creationId xmlns:p14="http://schemas.microsoft.com/office/powerpoint/2010/main" val="3838313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9C956675-6BE0-44F8-9FAB-0C46D1638E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92501" y="1125538"/>
            <a:ext cx="5338763" cy="1143000"/>
          </a:xfrm>
          <a:ln/>
        </p:spPr>
        <p:txBody>
          <a:bodyPr>
            <a:normAutofit fontScale="90000"/>
          </a:bodyPr>
          <a:lstStyle/>
          <a:p>
            <a:pPr algn="ctr">
              <a:tabLst>
                <a:tab pos="0" algn="l"/>
                <a:tab pos="914406" algn="l"/>
                <a:tab pos="1828812" algn="l"/>
                <a:tab pos="2743218" algn="l"/>
                <a:tab pos="3657624" algn="l"/>
                <a:tab pos="4572030" algn="l"/>
                <a:tab pos="5486436" algn="l"/>
                <a:tab pos="6400842" algn="l"/>
                <a:tab pos="7315248" algn="l"/>
                <a:tab pos="8229654" algn="l"/>
                <a:tab pos="9144060" algn="l"/>
                <a:tab pos="10058466" algn="l"/>
              </a:tabLst>
            </a:pPr>
            <a:r>
              <a:rPr lang="it-IT" altLang="it-IT" sz="3200" dirty="0">
                <a:latin typeface="Arial Black" panose="020B0A04020102020204" pitchFamily="34" charset="0"/>
              </a:rPr>
              <a:t>FIBROBLASTI </a:t>
            </a:r>
            <a:br>
              <a:rPr lang="it-IT" altLang="it-IT" sz="3200" dirty="0">
                <a:latin typeface="Arial Black" panose="020B0A04020102020204" pitchFamily="34" charset="0"/>
              </a:rPr>
            </a:br>
            <a:r>
              <a:rPr lang="it-IT" altLang="it-IT" sz="3200" dirty="0">
                <a:latin typeface="Arial Black" panose="020B0A04020102020204" pitchFamily="34" charset="0"/>
              </a:rPr>
              <a:t>e </a:t>
            </a:r>
            <a:br>
              <a:rPr lang="it-IT" altLang="it-IT" sz="3200" dirty="0">
                <a:latin typeface="Arial Black" panose="020B0A04020102020204" pitchFamily="34" charset="0"/>
              </a:rPr>
            </a:br>
            <a:r>
              <a:rPr lang="it-IT" altLang="it-IT" sz="3200" dirty="0">
                <a:latin typeface="Arial Black" panose="020B0A04020102020204" pitchFamily="34" charset="0"/>
              </a:rPr>
              <a:t>FIBROCITI</a:t>
            </a:r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7065159D-606E-4354-82F0-1C16E4D9D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779838" cy="515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79" name="Picture 3">
            <a:extLst>
              <a:ext uri="{FF2B5EF4-FFF2-40B4-BE49-F238E27FC236}">
                <a16:creationId xmlns:a16="http://schemas.microsoft.com/office/drawing/2014/main" id="{07DA9D9C-539F-4615-AB72-D9472B9AE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7" y="2763838"/>
            <a:ext cx="5292725" cy="409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4026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7F373987-A507-AE43-8A5F-49BEEAB8E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919" y="489404"/>
            <a:ext cx="8425053" cy="5243226"/>
          </a:xfrm>
        </p:spPr>
        <p:txBody>
          <a:bodyPr>
            <a:normAutofit lnSpcReduction="10000"/>
          </a:bodyPr>
          <a:lstStyle/>
          <a:p>
            <a:r>
              <a:rPr lang="it-IT" sz="2903" b="1" dirty="0">
                <a:latin typeface="Comic Sans MS" panose="030F0902030302020204" pitchFamily="66" charset="0"/>
              </a:rPr>
              <a:t>I Tessuti Connettivi LASSI si ritrovano nella maggior parte delle Tonache Sottomucose degli Organi Cavi</a:t>
            </a:r>
          </a:p>
          <a:p>
            <a:endParaRPr lang="it-IT" sz="2903" b="1" dirty="0">
              <a:latin typeface="Comic Sans MS" panose="030F0902030302020204" pitchFamily="66" charset="0"/>
            </a:endParaRPr>
          </a:p>
          <a:p>
            <a:r>
              <a:rPr lang="it-IT" sz="2903" b="1" dirty="0">
                <a:latin typeface="Comic Sans MS" panose="030F0902030302020204" pitchFamily="66" charset="0"/>
              </a:rPr>
              <a:t>I Tessuti Connettivi DENSI possono essere:</a:t>
            </a:r>
          </a:p>
          <a:p>
            <a:endParaRPr lang="it-IT" sz="2903" b="1" dirty="0">
              <a:latin typeface="Comic Sans MS" panose="030F0902030302020204" pitchFamily="66" charset="0"/>
            </a:endParaRPr>
          </a:p>
          <a:p>
            <a:r>
              <a:rPr lang="it-IT" sz="2903" b="1" dirty="0">
                <a:latin typeface="Comic Sans MS" panose="030F0902030302020204" pitchFamily="66" charset="0"/>
              </a:rPr>
              <a:t>-A FIBRE INTRECCIATE (es., Derma della Cute)</a:t>
            </a:r>
          </a:p>
          <a:p>
            <a:r>
              <a:rPr lang="it-IT" sz="2903" b="1" dirty="0">
                <a:latin typeface="Comic Sans MS" panose="030F0902030302020204" pitchFamily="66" charset="0"/>
              </a:rPr>
              <a:t>-A FIBRE PARALLELE (es., Tendini e Legamenti del Sistema Locomotore, impalcature fibrose di diversi organi tra cui la Faringe).</a:t>
            </a:r>
          </a:p>
        </p:txBody>
      </p:sp>
    </p:spTree>
    <p:extLst>
      <p:ext uri="{BB962C8B-B14F-4D97-AF65-F5344CB8AC3E}">
        <p14:creationId xmlns:p14="http://schemas.microsoft.com/office/powerpoint/2010/main" val="3695488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>
            <a:extLst>
              <a:ext uri="{FF2B5EF4-FFF2-40B4-BE49-F238E27FC236}">
                <a16:creationId xmlns:a16="http://schemas.microsoft.com/office/drawing/2014/main" id="{8ABC5BAE-0E17-4231-9EFD-28A5E21EC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6" y="76201"/>
            <a:ext cx="533400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0" name="Text Box 2">
            <a:extLst>
              <a:ext uri="{FF2B5EF4-FFF2-40B4-BE49-F238E27FC236}">
                <a16:creationId xmlns:a16="http://schemas.microsoft.com/office/drawing/2014/main" id="{0F1BA32E-86AC-485E-ABDA-9C92C4E0C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0" y="258763"/>
            <a:ext cx="36957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49266" eaLnBrk="0">
              <a:tabLst>
                <a:tab pos="0" algn="l"/>
                <a:tab pos="914406" algn="l"/>
                <a:tab pos="1828812" algn="l"/>
                <a:tab pos="2743218" algn="l"/>
                <a:tab pos="3657624" algn="l"/>
                <a:tab pos="4572030" algn="l"/>
                <a:tab pos="5486436" algn="l"/>
                <a:tab pos="6400842" algn="l"/>
                <a:tab pos="7315248" algn="l"/>
                <a:tab pos="8229654" algn="l"/>
                <a:tab pos="9144060" algn="l"/>
                <a:tab pos="10058466" algn="l"/>
              </a:tabLst>
            </a:pPr>
            <a:r>
              <a:rPr lang="it-IT" altLang="it-IT" sz="2400">
                <a:latin typeface="Arial Black" panose="020B0A04020102020204" pitchFamily="34" charset="0"/>
              </a:rPr>
              <a:t>TESSUTO CONNETTIVO</a:t>
            </a:r>
          </a:p>
          <a:p>
            <a:pPr algn="ctr" defTabSz="449266" eaLnBrk="0">
              <a:tabLst>
                <a:tab pos="0" algn="l"/>
                <a:tab pos="914406" algn="l"/>
                <a:tab pos="1828812" algn="l"/>
                <a:tab pos="2743218" algn="l"/>
                <a:tab pos="3657624" algn="l"/>
                <a:tab pos="4572030" algn="l"/>
                <a:tab pos="5486436" algn="l"/>
                <a:tab pos="6400842" algn="l"/>
                <a:tab pos="7315248" algn="l"/>
                <a:tab pos="8229654" algn="l"/>
                <a:tab pos="9144060" algn="l"/>
                <a:tab pos="10058466" algn="l"/>
              </a:tabLst>
            </a:pPr>
            <a:r>
              <a:rPr lang="it-IT" altLang="it-IT" sz="2400">
                <a:latin typeface="Arial Black" panose="020B0A04020102020204" pitchFamily="34" charset="0"/>
              </a:rPr>
              <a:t>LASSO</a:t>
            </a:r>
          </a:p>
          <a:p>
            <a:pPr algn="ctr" defTabSz="449266" eaLnBrk="0">
              <a:tabLst>
                <a:tab pos="0" algn="l"/>
                <a:tab pos="914406" algn="l"/>
                <a:tab pos="1828812" algn="l"/>
                <a:tab pos="2743218" algn="l"/>
                <a:tab pos="3657624" algn="l"/>
                <a:tab pos="4572030" algn="l"/>
                <a:tab pos="5486436" algn="l"/>
                <a:tab pos="6400842" algn="l"/>
                <a:tab pos="7315248" algn="l"/>
                <a:tab pos="8229654" algn="l"/>
                <a:tab pos="9144060" algn="l"/>
                <a:tab pos="10058466" algn="l"/>
              </a:tabLst>
            </a:pPr>
            <a:r>
              <a:rPr lang="it-IT" altLang="it-IT" sz="2400">
                <a:latin typeface="Arial Black" panose="020B0A04020102020204" pitchFamily="34" charset="0"/>
              </a:rPr>
              <a:t>(Tonaca Sottomucosa del Duodeno</a:t>
            </a:r>
          </a:p>
        </p:txBody>
      </p:sp>
      <p:pic>
        <p:nvPicPr>
          <p:cNvPr id="27651" name="Picture 3">
            <a:extLst>
              <a:ext uri="{FF2B5EF4-FFF2-40B4-BE49-F238E27FC236}">
                <a16:creationId xmlns:a16="http://schemas.microsoft.com/office/drawing/2014/main" id="{BD68CFF6-FEFF-462F-8887-2FA3A26A3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3419477"/>
            <a:ext cx="554355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2" name="Text Box 4">
            <a:extLst>
              <a:ext uri="{FF2B5EF4-FFF2-40B4-BE49-F238E27FC236}">
                <a16:creationId xmlns:a16="http://schemas.microsoft.com/office/drawing/2014/main" id="{D8A22AB2-D6CE-462E-A8CD-C273723D3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" y="4397377"/>
            <a:ext cx="36242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49266" eaLnBrk="0">
              <a:tabLst>
                <a:tab pos="0" algn="l"/>
                <a:tab pos="914406" algn="l"/>
                <a:tab pos="1828812" algn="l"/>
                <a:tab pos="2743218" algn="l"/>
                <a:tab pos="3657624" algn="l"/>
                <a:tab pos="4572030" algn="l"/>
                <a:tab pos="5486436" algn="l"/>
                <a:tab pos="6400842" algn="l"/>
                <a:tab pos="7315248" algn="l"/>
                <a:tab pos="8229654" algn="l"/>
                <a:tab pos="9144060" algn="l"/>
                <a:tab pos="10058466" algn="l"/>
              </a:tabLst>
            </a:pPr>
            <a:r>
              <a:rPr lang="it-IT" altLang="it-IT" sz="2400">
                <a:latin typeface="Arial Black" panose="020B0A04020102020204" pitchFamily="34" charset="0"/>
              </a:rPr>
              <a:t>TESSUTO </a:t>
            </a:r>
          </a:p>
          <a:p>
            <a:pPr algn="ctr" defTabSz="449266" eaLnBrk="0">
              <a:tabLst>
                <a:tab pos="0" algn="l"/>
                <a:tab pos="914406" algn="l"/>
                <a:tab pos="1828812" algn="l"/>
                <a:tab pos="2743218" algn="l"/>
                <a:tab pos="3657624" algn="l"/>
                <a:tab pos="4572030" algn="l"/>
                <a:tab pos="5486436" algn="l"/>
                <a:tab pos="6400842" algn="l"/>
                <a:tab pos="7315248" algn="l"/>
                <a:tab pos="8229654" algn="l"/>
                <a:tab pos="9144060" algn="l"/>
                <a:tab pos="10058466" algn="l"/>
              </a:tabLst>
            </a:pPr>
            <a:r>
              <a:rPr lang="it-IT" altLang="it-IT" sz="2400">
                <a:latin typeface="Arial Black" panose="020B0A04020102020204" pitchFamily="34" charset="0"/>
              </a:rPr>
              <a:t>CONNETTIVO</a:t>
            </a:r>
          </a:p>
          <a:p>
            <a:pPr algn="ctr" defTabSz="449266" eaLnBrk="0">
              <a:tabLst>
                <a:tab pos="0" algn="l"/>
                <a:tab pos="914406" algn="l"/>
                <a:tab pos="1828812" algn="l"/>
                <a:tab pos="2743218" algn="l"/>
                <a:tab pos="3657624" algn="l"/>
                <a:tab pos="4572030" algn="l"/>
                <a:tab pos="5486436" algn="l"/>
                <a:tab pos="6400842" algn="l"/>
                <a:tab pos="7315248" algn="l"/>
                <a:tab pos="8229654" algn="l"/>
                <a:tab pos="9144060" algn="l"/>
                <a:tab pos="10058466" algn="l"/>
              </a:tabLst>
            </a:pPr>
            <a:r>
              <a:rPr lang="it-IT" altLang="it-IT" sz="2400">
                <a:latin typeface="Arial Black" panose="020B0A04020102020204" pitchFamily="34" charset="0"/>
              </a:rPr>
              <a:t>DENSO </a:t>
            </a:r>
          </a:p>
          <a:p>
            <a:pPr algn="ctr" defTabSz="449266" eaLnBrk="0">
              <a:tabLst>
                <a:tab pos="0" algn="l"/>
                <a:tab pos="914406" algn="l"/>
                <a:tab pos="1828812" algn="l"/>
                <a:tab pos="2743218" algn="l"/>
                <a:tab pos="3657624" algn="l"/>
                <a:tab pos="4572030" algn="l"/>
                <a:tab pos="5486436" algn="l"/>
                <a:tab pos="6400842" algn="l"/>
                <a:tab pos="7315248" algn="l"/>
                <a:tab pos="8229654" algn="l"/>
                <a:tab pos="9144060" algn="l"/>
                <a:tab pos="10058466" algn="l"/>
              </a:tabLst>
            </a:pPr>
            <a:r>
              <a:rPr lang="it-IT" altLang="it-IT" sz="2400">
                <a:latin typeface="Arial Black" panose="020B0A04020102020204" pitchFamily="34" charset="0"/>
              </a:rPr>
              <a:t>(Derma della Cute)</a:t>
            </a:r>
          </a:p>
        </p:txBody>
      </p:sp>
    </p:spTree>
    <p:extLst>
      <p:ext uri="{BB962C8B-B14F-4D97-AF65-F5344CB8AC3E}">
        <p14:creationId xmlns:p14="http://schemas.microsoft.com/office/powerpoint/2010/main" val="33703037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>
            <a:extLst>
              <a:ext uri="{FF2B5EF4-FFF2-40B4-BE49-F238E27FC236}">
                <a16:creationId xmlns:a16="http://schemas.microsoft.com/office/drawing/2014/main" id="{58DDFF65-3064-47E5-8125-38815220A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240338" cy="350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2" name="Picture 2">
            <a:extLst>
              <a:ext uri="{FF2B5EF4-FFF2-40B4-BE49-F238E27FC236}">
                <a16:creationId xmlns:a16="http://schemas.microsoft.com/office/drawing/2014/main" id="{57B9ED3C-AFCD-47D5-BEA2-807692702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3419477"/>
            <a:ext cx="4824412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3" name="Text Box 3">
            <a:extLst>
              <a:ext uri="{FF2B5EF4-FFF2-40B4-BE49-F238E27FC236}">
                <a16:creationId xmlns:a16="http://schemas.microsoft.com/office/drawing/2014/main" id="{4F43CC46-3E75-4C81-9D06-B584FD80F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360363"/>
            <a:ext cx="360045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49266" eaLnBrk="0">
              <a:tabLst>
                <a:tab pos="0" algn="l"/>
                <a:tab pos="914406" algn="l"/>
                <a:tab pos="1828812" algn="l"/>
                <a:tab pos="2743218" algn="l"/>
                <a:tab pos="3657624" algn="l"/>
                <a:tab pos="4572030" algn="l"/>
                <a:tab pos="5486436" algn="l"/>
                <a:tab pos="6400842" algn="l"/>
                <a:tab pos="7315248" algn="l"/>
                <a:tab pos="8229654" algn="l"/>
                <a:tab pos="9144060" algn="l"/>
                <a:tab pos="10058466" algn="l"/>
              </a:tabLst>
            </a:pPr>
            <a:r>
              <a:rPr lang="it-IT" altLang="it-IT" sz="2400">
                <a:latin typeface="Arial Black" panose="020B0A04020102020204" pitchFamily="34" charset="0"/>
              </a:rPr>
              <a:t>TESSUTO CONNETTIVO</a:t>
            </a:r>
          </a:p>
          <a:p>
            <a:pPr algn="ctr" defTabSz="449266" eaLnBrk="0">
              <a:tabLst>
                <a:tab pos="0" algn="l"/>
                <a:tab pos="914406" algn="l"/>
                <a:tab pos="1828812" algn="l"/>
                <a:tab pos="2743218" algn="l"/>
                <a:tab pos="3657624" algn="l"/>
                <a:tab pos="4572030" algn="l"/>
                <a:tab pos="5486436" algn="l"/>
                <a:tab pos="6400842" algn="l"/>
                <a:tab pos="7315248" algn="l"/>
                <a:tab pos="8229654" algn="l"/>
                <a:tab pos="9144060" algn="l"/>
                <a:tab pos="10058466" algn="l"/>
              </a:tabLst>
            </a:pPr>
            <a:r>
              <a:rPr lang="it-IT" altLang="it-IT" sz="2400">
                <a:latin typeface="Arial Black" panose="020B0A04020102020204" pitchFamily="34" charset="0"/>
              </a:rPr>
              <a:t>DENSO A </a:t>
            </a:r>
          </a:p>
          <a:p>
            <a:pPr algn="ctr" defTabSz="449266" eaLnBrk="0">
              <a:tabLst>
                <a:tab pos="0" algn="l"/>
                <a:tab pos="914406" algn="l"/>
                <a:tab pos="1828812" algn="l"/>
                <a:tab pos="2743218" algn="l"/>
                <a:tab pos="3657624" algn="l"/>
                <a:tab pos="4572030" algn="l"/>
                <a:tab pos="5486436" algn="l"/>
                <a:tab pos="6400842" algn="l"/>
                <a:tab pos="7315248" algn="l"/>
                <a:tab pos="8229654" algn="l"/>
                <a:tab pos="9144060" algn="l"/>
                <a:tab pos="10058466" algn="l"/>
              </a:tabLst>
            </a:pPr>
            <a:r>
              <a:rPr lang="it-IT" altLang="it-IT" sz="2400">
                <a:latin typeface="Arial Black" panose="020B0A04020102020204" pitchFamily="34" charset="0"/>
              </a:rPr>
              <a:t>FIBRE PARALLELE</a:t>
            </a:r>
          </a:p>
          <a:p>
            <a:pPr algn="ctr" defTabSz="449266" eaLnBrk="0">
              <a:tabLst>
                <a:tab pos="0" algn="l"/>
                <a:tab pos="914406" algn="l"/>
                <a:tab pos="1828812" algn="l"/>
                <a:tab pos="2743218" algn="l"/>
                <a:tab pos="3657624" algn="l"/>
                <a:tab pos="4572030" algn="l"/>
                <a:tab pos="5486436" algn="l"/>
                <a:tab pos="6400842" algn="l"/>
                <a:tab pos="7315248" algn="l"/>
                <a:tab pos="8229654" algn="l"/>
                <a:tab pos="9144060" algn="l"/>
                <a:tab pos="10058466" algn="l"/>
              </a:tabLst>
            </a:pPr>
            <a:r>
              <a:rPr lang="it-IT" altLang="it-IT" sz="2400">
                <a:latin typeface="Arial Black" panose="020B0A04020102020204" pitchFamily="34" charset="0"/>
              </a:rPr>
              <a:t>(Tendine)</a:t>
            </a:r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37855BBA-D273-40D2-8AAF-0C2430FD8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140202"/>
            <a:ext cx="360045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49266" eaLnBrk="0">
              <a:tabLst>
                <a:tab pos="0" algn="l"/>
                <a:tab pos="914406" algn="l"/>
                <a:tab pos="1828812" algn="l"/>
                <a:tab pos="2743218" algn="l"/>
                <a:tab pos="3657624" algn="l"/>
                <a:tab pos="4572030" algn="l"/>
                <a:tab pos="5486436" algn="l"/>
                <a:tab pos="6400842" algn="l"/>
                <a:tab pos="7315248" algn="l"/>
                <a:tab pos="8229654" algn="l"/>
                <a:tab pos="9144060" algn="l"/>
                <a:tab pos="10058466" algn="l"/>
              </a:tabLst>
            </a:pPr>
            <a:r>
              <a:rPr lang="it-IT" altLang="it-IT" sz="2400">
                <a:latin typeface="Arial Black" panose="020B0A04020102020204" pitchFamily="34" charset="0"/>
              </a:rPr>
              <a:t>TESSUTO CONNETTIVO</a:t>
            </a:r>
          </a:p>
          <a:p>
            <a:pPr algn="ctr" defTabSz="449266" eaLnBrk="0">
              <a:tabLst>
                <a:tab pos="0" algn="l"/>
                <a:tab pos="914406" algn="l"/>
                <a:tab pos="1828812" algn="l"/>
                <a:tab pos="2743218" algn="l"/>
                <a:tab pos="3657624" algn="l"/>
                <a:tab pos="4572030" algn="l"/>
                <a:tab pos="5486436" algn="l"/>
                <a:tab pos="6400842" algn="l"/>
                <a:tab pos="7315248" algn="l"/>
                <a:tab pos="8229654" algn="l"/>
                <a:tab pos="9144060" algn="l"/>
                <a:tab pos="10058466" algn="l"/>
              </a:tabLst>
            </a:pPr>
            <a:r>
              <a:rPr lang="it-IT" altLang="it-IT" sz="2400">
                <a:latin typeface="Arial Black" panose="020B0A04020102020204" pitchFamily="34" charset="0"/>
              </a:rPr>
              <a:t>DENSO A </a:t>
            </a:r>
          </a:p>
          <a:p>
            <a:pPr algn="ctr" defTabSz="449266" eaLnBrk="0">
              <a:tabLst>
                <a:tab pos="0" algn="l"/>
                <a:tab pos="914406" algn="l"/>
                <a:tab pos="1828812" algn="l"/>
                <a:tab pos="2743218" algn="l"/>
                <a:tab pos="3657624" algn="l"/>
                <a:tab pos="4572030" algn="l"/>
                <a:tab pos="5486436" algn="l"/>
                <a:tab pos="6400842" algn="l"/>
                <a:tab pos="7315248" algn="l"/>
                <a:tab pos="8229654" algn="l"/>
                <a:tab pos="9144060" algn="l"/>
                <a:tab pos="10058466" algn="l"/>
              </a:tabLst>
            </a:pPr>
            <a:r>
              <a:rPr lang="it-IT" altLang="it-IT" sz="2400">
                <a:latin typeface="Arial Black" panose="020B0A04020102020204" pitchFamily="34" charset="0"/>
              </a:rPr>
              <a:t>FIBRE INTRECCIATE</a:t>
            </a:r>
          </a:p>
          <a:p>
            <a:pPr algn="ctr" defTabSz="449266" eaLnBrk="0">
              <a:tabLst>
                <a:tab pos="0" algn="l"/>
                <a:tab pos="914406" algn="l"/>
                <a:tab pos="1828812" algn="l"/>
                <a:tab pos="2743218" algn="l"/>
                <a:tab pos="3657624" algn="l"/>
                <a:tab pos="4572030" algn="l"/>
                <a:tab pos="5486436" algn="l"/>
                <a:tab pos="6400842" algn="l"/>
                <a:tab pos="7315248" algn="l"/>
                <a:tab pos="8229654" algn="l"/>
                <a:tab pos="9144060" algn="l"/>
                <a:tab pos="10058466" algn="l"/>
              </a:tabLst>
            </a:pPr>
            <a:r>
              <a:rPr lang="it-IT" altLang="it-IT" sz="2400">
                <a:latin typeface="Arial Black" panose="020B0A04020102020204" pitchFamily="34" charset="0"/>
              </a:rPr>
              <a:t>(Derma)</a:t>
            </a:r>
          </a:p>
        </p:txBody>
      </p:sp>
    </p:spTree>
    <p:extLst>
      <p:ext uri="{BB962C8B-B14F-4D97-AF65-F5344CB8AC3E}">
        <p14:creationId xmlns:p14="http://schemas.microsoft.com/office/powerpoint/2010/main" val="31054465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>
            <a:extLst>
              <a:ext uri="{FF2B5EF4-FFF2-40B4-BE49-F238E27FC236}">
                <a16:creationId xmlns:a16="http://schemas.microsoft.com/office/drawing/2014/main" id="{3C0C8EC3-CA12-45B2-9D65-1A985213E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580063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0" name="Text Box 2">
            <a:extLst>
              <a:ext uri="{FF2B5EF4-FFF2-40B4-BE49-F238E27FC236}">
                <a16:creationId xmlns:a16="http://schemas.microsoft.com/office/drawing/2014/main" id="{2BF675E0-58C2-4C46-A9C3-9CD60CFD2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4" y="720725"/>
            <a:ext cx="380841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49266" eaLnBrk="0">
              <a:tabLst>
                <a:tab pos="0" algn="l"/>
                <a:tab pos="914406" algn="l"/>
                <a:tab pos="1828812" algn="l"/>
                <a:tab pos="2743218" algn="l"/>
                <a:tab pos="3657624" algn="l"/>
                <a:tab pos="4572030" algn="l"/>
                <a:tab pos="5486436" algn="l"/>
                <a:tab pos="6400842" algn="l"/>
                <a:tab pos="7315248" algn="l"/>
                <a:tab pos="8229654" algn="l"/>
                <a:tab pos="9144060" algn="l"/>
                <a:tab pos="10058466" algn="l"/>
              </a:tabLst>
            </a:pPr>
            <a:r>
              <a:rPr lang="it-IT" altLang="it-IT" sz="2400">
                <a:latin typeface="Arial Black" panose="020B0A04020102020204" pitchFamily="34" charset="0"/>
              </a:rPr>
              <a:t>TESSUTO CONNETTIVO </a:t>
            </a:r>
          </a:p>
          <a:p>
            <a:pPr algn="ctr" defTabSz="449266" eaLnBrk="0">
              <a:tabLst>
                <a:tab pos="0" algn="l"/>
                <a:tab pos="914406" algn="l"/>
                <a:tab pos="1828812" algn="l"/>
                <a:tab pos="2743218" algn="l"/>
                <a:tab pos="3657624" algn="l"/>
                <a:tab pos="4572030" algn="l"/>
                <a:tab pos="5486436" algn="l"/>
                <a:tab pos="6400842" algn="l"/>
                <a:tab pos="7315248" algn="l"/>
                <a:tab pos="8229654" algn="l"/>
                <a:tab pos="9144060" algn="l"/>
                <a:tab pos="10058466" algn="l"/>
              </a:tabLst>
            </a:pPr>
            <a:r>
              <a:rPr lang="it-IT" altLang="it-IT" sz="2400">
                <a:latin typeface="Arial Black" panose="020B0A04020102020204" pitchFamily="34" charset="0"/>
              </a:rPr>
              <a:t>ELASTICO</a:t>
            </a:r>
          </a:p>
          <a:p>
            <a:pPr algn="ctr" defTabSz="449266" eaLnBrk="0">
              <a:tabLst>
                <a:tab pos="0" algn="l"/>
                <a:tab pos="914406" algn="l"/>
                <a:tab pos="1828812" algn="l"/>
                <a:tab pos="2743218" algn="l"/>
                <a:tab pos="3657624" algn="l"/>
                <a:tab pos="4572030" algn="l"/>
                <a:tab pos="5486436" algn="l"/>
                <a:tab pos="6400842" algn="l"/>
                <a:tab pos="7315248" algn="l"/>
                <a:tab pos="8229654" algn="l"/>
                <a:tab pos="9144060" algn="l"/>
                <a:tab pos="10058466" algn="l"/>
              </a:tabLst>
            </a:pPr>
            <a:r>
              <a:rPr lang="it-IT" altLang="it-IT" sz="2400">
                <a:latin typeface="Arial Black" panose="020B0A04020102020204" pitchFamily="34" charset="0"/>
              </a:rPr>
              <a:t>(Aorta: Tonaca Media)</a:t>
            </a:r>
          </a:p>
        </p:txBody>
      </p:sp>
      <p:pic>
        <p:nvPicPr>
          <p:cNvPr id="32771" name="Picture 3">
            <a:extLst>
              <a:ext uri="{FF2B5EF4-FFF2-40B4-BE49-F238E27FC236}">
                <a16:creationId xmlns:a16="http://schemas.microsoft.com/office/drawing/2014/main" id="{4EE03B21-CB77-4CB9-8446-D6A94471F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663951"/>
            <a:ext cx="4267200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2" name="Text Box 4">
            <a:extLst>
              <a:ext uri="{FF2B5EF4-FFF2-40B4-BE49-F238E27FC236}">
                <a16:creationId xmlns:a16="http://schemas.microsoft.com/office/drawing/2014/main" id="{CC5DD0BC-668C-4F6D-96BD-465E92289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4" y="4500563"/>
            <a:ext cx="380841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49266" eaLnBrk="0">
              <a:tabLst>
                <a:tab pos="0" algn="l"/>
                <a:tab pos="914406" algn="l"/>
                <a:tab pos="1828812" algn="l"/>
                <a:tab pos="2743218" algn="l"/>
                <a:tab pos="3657624" algn="l"/>
                <a:tab pos="4572030" algn="l"/>
                <a:tab pos="5486436" algn="l"/>
                <a:tab pos="6400842" algn="l"/>
                <a:tab pos="7315248" algn="l"/>
                <a:tab pos="8229654" algn="l"/>
                <a:tab pos="9144060" algn="l"/>
                <a:tab pos="10058466" algn="l"/>
              </a:tabLst>
            </a:pPr>
            <a:r>
              <a:rPr lang="it-IT" altLang="it-IT" sz="2400">
                <a:latin typeface="Arial Black" panose="020B0A04020102020204" pitchFamily="34" charset="0"/>
              </a:rPr>
              <a:t>TESSUTO CONNETTIVO </a:t>
            </a:r>
          </a:p>
          <a:p>
            <a:pPr algn="ctr" defTabSz="449266" eaLnBrk="0">
              <a:tabLst>
                <a:tab pos="0" algn="l"/>
                <a:tab pos="914406" algn="l"/>
                <a:tab pos="1828812" algn="l"/>
                <a:tab pos="2743218" algn="l"/>
                <a:tab pos="3657624" algn="l"/>
                <a:tab pos="4572030" algn="l"/>
                <a:tab pos="5486436" algn="l"/>
                <a:tab pos="6400842" algn="l"/>
                <a:tab pos="7315248" algn="l"/>
                <a:tab pos="8229654" algn="l"/>
                <a:tab pos="9144060" algn="l"/>
                <a:tab pos="10058466" algn="l"/>
              </a:tabLst>
            </a:pPr>
            <a:r>
              <a:rPr lang="it-IT" altLang="it-IT" sz="2400">
                <a:latin typeface="Arial Black" panose="020B0A04020102020204" pitchFamily="34" charset="0"/>
              </a:rPr>
              <a:t>ELASTICO</a:t>
            </a:r>
          </a:p>
          <a:p>
            <a:pPr algn="ctr" defTabSz="449266" eaLnBrk="0">
              <a:tabLst>
                <a:tab pos="0" algn="l"/>
                <a:tab pos="914406" algn="l"/>
                <a:tab pos="1828812" algn="l"/>
                <a:tab pos="2743218" algn="l"/>
                <a:tab pos="3657624" algn="l"/>
                <a:tab pos="4572030" algn="l"/>
                <a:tab pos="5486436" algn="l"/>
                <a:tab pos="6400842" algn="l"/>
                <a:tab pos="7315248" algn="l"/>
                <a:tab pos="8229654" algn="l"/>
                <a:tab pos="9144060" algn="l"/>
                <a:tab pos="10058466" algn="l"/>
              </a:tabLst>
            </a:pPr>
            <a:r>
              <a:rPr lang="it-IT" altLang="it-IT" sz="2400">
                <a:latin typeface="Arial Black" panose="020B0A04020102020204" pitchFamily="34" charset="0"/>
              </a:rPr>
              <a:t>(Bronchiolo)</a:t>
            </a:r>
          </a:p>
        </p:txBody>
      </p:sp>
    </p:spTree>
    <p:extLst>
      <p:ext uri="{BB962C8B-B14F-4D97-AF65-F5344CB8AC3E}">
        <p14:creationId xmlns:p14="http://schemas.microsoft.com/office/powerpoint/2010/main" val="17077046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>
            <a:extLst>
              <a:ext uri="{FF2B5EF4-FFF2-40B4-BE49-F238E27FC236}">
                <a16:creationId xmlns:a16="http://schemas.microsoft.com/office/drawing/2014/main" id="{9A453229-878E-43BE-9932-C4782F037E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9" y="4005263"/>
            <a:ext cx="4608512" cy="1143000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4406" algn="l"/>
                <a:tab pos="1828812" algn="l"/>
                <a:tab pos="2743218" algn="l"/>
                <a:tab pos="3657624" algn="l"/>
                <a:tab pos="4572030" algn="l"/>
                <a:tab pos="5486436" algn="l"/>
                <a:tab pos="6400842" algn="l"/>
                <a:tab pos="7315248" algn="l"/>
                <a:tab pos="8229654" algn="l"/>
                <a:tab pos="9144060" algn="l"/>
                <a:tab pos="10058466" algn="l"/>
              </a:tabLst>
            </a:pPr>
            <a:r>
              <a:rPr lang="it-IT" altLang="it-IT" sz="2800">
                <a:latin typeface="Arial Black" panose="020B0A04020102020204" pitchFamily="34" charset="0"/>
              </a:rPr>
              <a:t>TESSUTO CONNETTIVO ELASTICO</a:t>
            </a:r>
          </a:p>
        </p:txBody>
      </p:sp>
      <p:pic>
        <p:nvPicPr>
          <p:cNvPr id="33794" name="Picture 2">
            <a:extLst>
              <a:ext uri="{FF2B5EF4-FFF2-40B4-BE49-F238E27FC236}">
                <a16:creationId xmlns:a16="http://schemas.microsoft.com/office/drawing/2014/main" id="{A7ADB201-3D1E-4A0D-963F-1C200E012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0"/>
            <a:ext cx="4368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5" name="Picture 3">
            <a:extLst>
              <a:ext uri="{FF2B5EF4-FFF2-40B4-BE49-F238E27FC236}">
                <a16:creationId xmlns:a16="http://schemas.microsoft.com/office/drawing/2014/main" id="{60246612-0276-4538-A145-3AD62D764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4716463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1394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>
            <a:extLst>
              <a:ext uri="{FF2B5EF4-FFF2-40B4-BE49-F238E27FC236}">
                <a16:creationId xmlns:a16="http://schemas.microsoft.com/office/drawing/2014/main" id="{90DF4E5F-B152-4297-9F80-80CEF9E5A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49" y="20638"/>
            <a:ext cx="5610225" cy="357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18" name="Picture 2">
            <a:extLst>
              <a:ext uri="{FF2B5EF4-FFF2-40B4-BE49-F238E27FC236}">
                <a16:creationId xmlns:a16="http://schemas.microsoft.com/office/drawing/2014/main" id="{78575F18-AFC2-44BB-9196-D83C0E6F6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3543301"/>
            <a:ext cx="446405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19" name="Text Box 3">
            <a:extLst>
              <a:ext uri="{FF2B5EF4-FFF2-40B4-BE49-F238E27FC236}">
                <a16:creationId xmlns:a16="http://schemas.microsoft.com/office/drawing/2014/main" id="{8536C3D0-3563-4E97-BD9C-55A29B8BA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5" y="1079502"/>
            <a:ext cx="35512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49266" eaLnBrk="0">
              <a:tabLst>
                <a:tab pos="0" algn="l"/>
                <a:tab pos="914406" algn="l"/>
                <a:tab pos="1828812" algn="l"/>
                <a:tab pos="2743218" algn="l"/>
                <a:tab pos="3657624" algn="l"/>
                <a:tab pos="4572030" algn="l"/>
                <a:tab pos="5486436" algn="l"/>
                <a:tab pos="6400842" algn="l"/>
                <a:tab pos="7315248" algn="l"/>
                <a:tab pos="8229654" algn="l"/>
                <a:tab pos="9144060" algn="l"/>
                <a:tab pos="10058466" algn="l"/>
              </a:tabLst>
            </a:pPr>
            <a:r>
              <a:rPr lang="it-IT" altLang="it-IT" sz="2400">
                <a:latin typeface="Arial Black" panose="020B0A04020102020204" pitchFamily="34" charset="0"/>
              </a:rPr>
              <a:t>TESSUTO </a:t>
            </a:r>
          </a:p>
          <a:p>
            <a:pPr algn="ctr" defTabSz="449266" eaLnBrk="0">
              <a:tabLst>
                <a:tab pos="0" algn="l"/>
                <a:tab pos="914406" algn="l"/>
                <a:tab pos="1828812" algn="l"/>
                <a:tab pos="2743218" algn="l"/>
                <a:tab pos="3657624" algn="l"/>
                <a:tab pos="4572030" algn="l"/>
                <a:tab pos="5486436" algn="l"/>
                <a:tab pos="6400842" algn="l"/>
                <a:tab pos="7315248" algn="l"/>
                <a:tab pos="8229654" algn="l"/>
                <a:tab pos="9144060" algn="l"/>
                <a:tab pos="10058466" algn="l"/>
              </a:tabLst>
            </a:pPr>
            <a:r>
              <a:rPr lang="it-IT" altLang="it-IT" sz="2400">
                <a:latin typeface="Arial Black" panose="020B0A04020102020204" pitchFamily="34" charset="0"/>
              </a:rPr>
              <a:t>CONNETTIVO</a:t>
            </a:r>
          </a:p>
          <a:p>
            <a:pPr algn="ctr" defTabSz="449266" eaLnBrk="0">
              <a:tabLst>
                <a:tab pos="0" algn="l"/>
                <a:tab pos="914406" algn="l"/>
                <a:tab pos="1828812" algn="l"/>
                <a:tab pos="2743218" algn="l"/>
                <a:tab pos="3657624" algn="l"/>
                <a:tab pos="4572030" algn="l"/>
                <a:tab pos="5486436" algn="l"/>
                <a:tab pos="6400842" algn="l"/>
                <a:tab pos="7315248" algn="l"/>
                <a:tab pos="8229654" algn="l"/>
                <a:tab pos="9144060" algn="l"/>
                <a:tab pos="10058466" algn="l"/>
              </a:tabLst>
            </a:pPr>
            <a:r>
              <a:rPr lang="it-IT" altLang="it-IT" sz="2400">
                <a:latin typeface="Arial Black" panose="020B0A04020102020204" pitchFamily="34" charset="0"/>
              </a:rPr>
              <a:t>RETICOLARE</a:t>
            </a:r>
          </a:p>
        </p:txBody>
      </p:sp>
      <p:sp>
        <p:nvSpPr>
          <p:cNvPr id="34820" name="Text Box 4">
            <a:extLst>
              <a:ext uri="{FF2B5EF4-FFF2-40B4-BE49-F238E27FC236}">
                <a16:creationId xmlns:a16="http://schemas.microsoft.com/office/drawing/2014/main" id="{138D0AC3-8D7A-4F90-92FF-84365759A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3600450"/>
            <a:ext cx="2220912" cy="63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49266" eaLnBrk="0">
              <a:tabLst>
                <a:tab pos="0" algn="l"/>
                <a:tab pos="914406" algn="l"/>
                <a:tab pos="1828812" algn="l"/>
                <a:tab pos="2743218" algn="l"/>
                <a:tab pos="3657624" algn="l"/>
                <a:tab pos="4572030" algn="l"/>
                <a:tab pos="5486436" algn="l"/>
                <a:tab pos="6400842" algn="l"/>
                <a:tab pos="7315248" algn="l"/>
                <a:tab pos="8229654" algn="l"/>
                <a:tab pos="9144060" algn="l"/>
                <a:tab pos="10058466" algn="l"/>
              </a:tabLst>
            </a:pPr>
            <a:r>
              <a:rPr lang="it-IT" altLang="it-IT" sz="2400">
                <a:latin typeface="Arial Black" panose="020B0A04020102020204" pitchFamily="34" charset="0"/>
              </a:rPr>
              <a:t>Organo Linfoide</a:t>
            </a:r>
          </a:p>
        </p:txBody>
      </p:sp>
      <p:sp>
        <p:nvSpPr>
          <p:cNvPr id="34821" name="Text Box 5">
            <a:extLst>
              <a:ext uri="{FF2B5EF4-FFF2-40B4-BE49-F238E27FC236}">
                <a16:creationId xmlns:a16="http://schemas.microsoft.com/office/drawing/2014/main" id="{5BC92FB3-C51D-4349-B702-236A079AE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2" y="6237288"/>
            <a:ext cx="2492375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49266" eaLnBrk="0">
              <a:tabLst>
                <a:tab pos="0" algn="l"/>
                <a:tab pos="914406" algn="l"/>
                <a:tab pos="1828812" algn="l"/>
                <a:tab pos="2743218" algn="l"/>
                <a:tab pos="3657624" algn="l"/>
                <a:tab pos="4572030" algn="l"/>
                <a:tab pos="5486436" algn="l"/>
                <a:tab pos="6400842" algn="l"/>
                <a:tab pos="7315248" algn="l"/>
                <a:tab pos="8229654" algn="l"/>
                <a:tab pos="9144060" algn="l"/>
                <a:tab pos="10058466" algn="l"/>
              </a:tabLst>
            </a:pPr>
            <a:r>
              <a:rPr lang="it-IT" altLang="it-IT" sz="2400">
                <a:latin typeface="Arial Black" panose="020B0A04020102020204" pitchFamily="34" charset="0"/>
              </a:rPr>
              <a:t>Stroma  del Fegato</a:t>
            </a:r>
          </a:p>
        </p:txBody>
      </p:sp>
    </p:spTree>
    <p:extLst>
      <p:ext uri="{BB962C8B-B14F-4D97-AF65-F5344CB8AC3E}">
        <p14:creationId xmlns:p14="http://schemas.microsoft.com/office/powerpoint/2010/main" val="10871209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30D62AA5-1AD0-4412-8059-70B08428B7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8623" y="358756"/>
            <a:ext cx="8871181" cy="737360"/>
          </a:xfrm>
          <a:ln/>
        </p:spPr>
        <p:txBody>
          <a:bodyPr>
            <a:normAutofit fontScale="90000"/>
          </a:bodyPr>
          <a:lstStyle/>
          <a:p>
            <a:pPr algn="ctr">
              <a:tabLst>
                <a:tab pos="0" algn="l"/>
                <a:tab pos="914406" algn="l"/>
                <a:tab pos="1828812" algn="l"/>
                <a:tab pos="2743218" algn="l"/>
                <a:tab pos="3657624" algn="l"/>
                <a:tab pos="4572030" algn="l"/>
                <a:tab pos="5486436" algn="l"/>
                <a:tab pos="6400842" algn="l"/>
                <a:tab pos="7315248" algn="l"/>
                <a:tab pos="8229654" algn="l"/>
                <a:tab pos="9144060" algn="l"/>
                <a:tab pos="10058466" algn="l"/>
              </a:tabLst>
            </a:pPr>
            <a:r>
              <a:rPr lang="it-IT" altLang="it-IT" sz="2903" b="1" dirty="0">
                <a:latin typeface="Chalkboard SE" panose="03050602040202020205" pitchFamily="66" charset="77"/>
                <a:ea typeface="SimSun" panose="02010600030101010101" pitchFamily="2" charset="-122"/>
              </a:rPr>
              <a:t>CLASSIFICAZIONE MORFO-FUNZIONALE DEI TESSUTI CONNETTIVI</a:t>
            </a:r>
            <a:br>
              <a:rPr lang="it-IT" altLang="it-IT" sz="2800" dirty="0">
                <a:latin typeface="Arial Black" panose="020B0A04020102020204" pitchFamily="34" charset="0"/>
                <a:ea typeface="SimSun" panose="02010600030101010101" pitchFamily="2" charset="-122"/>
              </a:rPr>
            </a:br>
            <a:endParaRPr lang="it-IT" altLang="it-IT" sz="2800" dirty="0">
              <a:latin typeface="Arial Black" panose="020B0A04020102020204" pitchFamily="34" charset="0"/>
              <a:ea typeface="SimSun" panose="02010600030101010101" pitchFamily="2" charset="-122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6C9ACB9-33B8-4369-88E1-3CF0DD807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14"/>
          <a:stretch>
            <a:fillRect/>
          </a:stretch>
        </p:blipFill>
        <p:spPr bwMode="auto">
          <a:xfrm>
            <a:off x="83946" y="1273297"/>
            <a:ext cx="9060535" cy="5439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1561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FEAB417-F73F-F744-8CA4-BACC9874A85F}"/>
              </a:ext>
            </a:extLst>
          </p:cNvPr>
          <p:cNvSpPr txBox="1"/>
          <p:nvPr/>
        </p:nvSpPr>
        <p:spPr>
          <a:xfrm>
            <a:off x="178623" y="946675"/>
            <a:ext cx="2041701" cy="76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177" b="1" dirty="0">
                <a:latin typeface="Comic Sans MS" panose="030F0902030302020204" pitchFamily="66" charset="0"/>
              </a:rPr>
              <a:t>TESSUTO</a:t>
            </a:r>
          </a:p>
          <a:p>
            <a:pPr algn="ctr"/>
            <a:r>
              <a:rPr lang="it-IT" sz="2177" b="1" dirty="0">
                <a:latin typeface="Comic Sans MS" panose="030F0902030302020204" pitchFamily="66" charset="0"/>
              </a:rPr>
              <a:t>ADIPOSO</a:t>
            </a:r>
          </a:p>
        </p:txBody>
      </p:sp>
      <p:sp>
        <p:nvSpPr>
          <p:cNvPr id="4" name="Freccia su 3">
            <a:extLst>
              <a:ext uri="{FF2B5EF4-FFF2-40B4-BE49-F238E27FC236}">
                <a16:creationId xmlns:a16="http://schemas.microsoft.com/office/drawing/2014/main" id="{E0FA6819-14C5-C143-A170-E1672721DDBB}"/>
              </a:ext>
            </a:extLst>
          </p:cNvPr>
          <p:cNvSpPr/>
          <p:nvPr/>
        </p:nvSpPr>
        <p:spPr bwMode="auto">
          <a:xfrm flipH="1">
            <a:off x="783189" y="1730568"/>
            <a:ext cx="195973" cy="1241163"/>
          </a:xfrm>
          <a:prstGeom prst="up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53" tIns="41476" rIns="82953" bIns="41476" numCol="1" rtlCol="0" anchor="t" anchorCtr="0" compatLnSpc="1">
            <a:prstTxWarp prst="textNoShape">
              <a:avLst/>
            </a:prstTxWarp>
          </a:bodyPr>
          <a:lstStyle/>
          <a:p>
            <a:pPr defTabSz="40757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sz="1633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ccia giù 4">
            <a:extLst>
              <a:ext uri="{FF2B5EF4-FFF2-40B4-BE49-F238E27FC236}">
                <a16:creationId xmlns:a16="http://schemas.microsoft.com/office/drawing/2014/main" id="{67D45A02-E70F-284D-8733-5183B82E73B6}"/>
              </a:ext>
            </a:extLst>
          </p:cNvPr>
          <p:cNvSpPr/>
          <p:nvPr/>
        </p:nvSpPr>
        <p:spPr bwMode="auto">
          <a:xfrm>
            <a:off x="652540" y="3494325"/>
            <a:ext cx="195973" cy="1306487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53" tIns="41476" rIns="82953" bIns="41476" numCol="1" rtlCol="0" anchor="t" anchorCtr="0" compatLnSpc="1">
            <a:prstTxWarp prst="textNoShape">
              <a:avLst/>
            </a:prstTxWarp>
          </a:bodyPr>
          <a:lstStyle/>
          <a:p>
            <a:pPr defTabSz="40757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sz="1633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4664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8BD71C-0D36-514E-A997-0A652A1CE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770" y="4900"/>
            <a:ext cx="8228877" cy="1141412"/>
          </a:xfrm>
        </p:spPr>
        <p:txBody>
          <a:bodyPr/>
          <a:lstStyle/>
          <a:p>
            <a:pPr algn="ctr"/>
            <a:r>
              <a:rPr lang="it-IT" sz="3266" dirty="0">
                <a:latin typeface="Chalkboard SE" panose="03050602040202020205" pitchFamily="66" charset="77"/>
              </a:rPr>
              <a:t>TESSUTO ADIPOSO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C0B5F1-F17B-F547-BFA4-E18EA11A7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74" y="881350"/>
            <a:ext cx="9144960" cy="5584704"/>
          </a:xfrm>
        </p:spPr>
        <p:txBody>
          <a:bodyPr/>
          <a:lstStyle/>
          <a:p>
            <a:r>
              <a:rPr lang="it-IT" sz="2540" dirty="0">
                <a:latin typeface="Chalkboard SE" panose="03050602040202020205" pitchFamily="66" charset="77"/>
              </a:rPr>
              <a:t>Può essere considerato una variante «metabolica» del Tessuto Connettivo Lasso. Funge da RISERVA LIPIDICA, ma meccanicamente funge anche da protettivo per numerose strutture corporee.</a:t>
            </a:r>
          </a:p>
          <a:p>
            <a:r>
              <a:rPr lang="it-IT" sz="2540" dirty="0">
                <a:latin typeface="Chalkboard SE" panose="03050602040202020205" pitchFamily="66" charset="77"/>
              </a:rPr>
              <a:t>Le CELLULE ADIPOSE (ADIPOCITI) contengono VACUOLI LIPIDICI che variano in numero e in dimensioni, dando luogo a due differenti tipologie:</a:t>
            </a:r>
          </a:p>
          <a:p>
            <a:r>
              <a:rPr lang="it-IT" sz="2540" dirty="0">
                <a:latin typeface="Chalkboard SE" panose="03050602040202020205" pitchFamily="66" charset="77"/>
              </a:rPr>
              <a:t>- TESSUTO ADIPOSO BIANCO (o Giallo) UNILOCULARE: un UNICO VACUOLO LIPIDICO occupa quasi tutto il citoplasma. È tipico dell’ individuo adulto </a:t>
            </a:r>
          </a:p>
          <a:p>
            <a:r>
              <a:rPr lang="it-IT" sz="2540" dirty="0">
                <a:latin typeface="Chalkboard SE" panose="03050602040202020205" pitchFamily="66" charset="77"/>
              </a:rPr>
              <a:t>- TESSUTO ADIPOSO BRUNO MULTILOCULARE: molti VACUOLI LIPIDICI sono presenti nel citoplasma. È tipico degli animali letargici e del neonato . </a:t>
            </a:r>
          </a:p>
        </p:txBody>
      </p:sp>
    </p:spTree>
    <p:extLst>
      <p:ext uri="{BB962C8B-B14F-4D97-AF65-F5344CB8AC3E}">
        <p14:creationId xmlns:p14="http://schemas.microsoft.com/office/powerpoint/2010/main" val="4140607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>
            <a:extLst>
              <a:ext uri="{FF2B5EF4-FFF2-40B4-BE49-F238E27FC236}">
                <a16:creationId xmlns:a16="http://schemas.microsoft.com/office/drawing/2014/main" id="{98CA0A49-58E3-4602-8F02-E179F549F577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3059115" y="4221163"/>
            <a:ext cx="2530475" cy="1143000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4406" algn="l"/>
                <a:tab pos="1828812" algn="l"/>
                <a:tab pos="2743218" algn="l"/>
                <a:tab pos="3657624" algn="l"/>
                <a:tab pos="4572030" algn="l"/>
                <a:tab pos="5486436" algn="l"/>
                <a:tab pos="6400842" algn="l"/>
                <a:tab pos="7315248" algn="l"/>
                <a:tab pos="8229654" algn="l"/>
                <a:tab pos="9144060" algn="l"/>
                <a:tab pos="10058466" algn="l"/>
              </a:tabLst>
            </a:pPr>
            <a:r>
              <a:rPr lang="it-IT" altLang="it-IT" sz="2000">
                <a:latin typeface="Arial Black" panose="020B0A04020102020204" pitchFamily="34" charset="0"/>
              </a:rPr>
              <a:t>TESSUTO ADIPOSO</a:t>
            </a:r>
            <a:br>
              <a:rPr lang="it-IT" altLang="it-IT" sz="2000">
                <a:latin typeface="Arial Black" panose="020B0A04020102020204" pitchFamily="34" charset="0"/>
              </a:rPr>
            </a:br>
            <a:r>
              <a:rPr lang="it-IT" altLang="it-IT" sz="2000">
                <a:latin typeface="Arial Black" panose="020B0A04020102020204" pitchFamily="34" charset="0"/>
              </a:rPr>
              <a:t>BIANCO </a:t>
            </a:r>
            <a:br>
              <a:rPr lang="it-IT" altLang="it-IT" sz="2000">
                <a:latin typeface="Arial Black" panose="020B0A04020102020204" pitchFamily="34" charset="0"/>
              </a:rPr>
            </a:br>
            <a:r>
              <a:rPr lang="it-IT" altLang="it-IT" sz="2000">
                <a:latin typeface="Arial Black" panose="020B0A04020102020204" pitchFamily="34" charset="0"/>
              </a:rPr>
              <a:t>(o GIALLO)</a:t>
            </a:r>
            <a:br>
              <a:rPr lang="it-IT" altLang="it-IT" sz="2000">
                <a:latin typeface="Arial Black" panose="020B0A04020102020204" pitchFamily="34" charset="0"/>
              </a:rPr>
            </a:br>
            <a:r>
              <a:rPr lang="it-IT" altLang="it-IT" sz="2000">
                <a:latin typeface="Arial Black" panose="020B0A04020102020204" pitchFamily="34" charset="0"/>
              </a:rPr>
              <a:t>e</a:t>
            </a:r>
            <a:br>
              <a:rPr lang="it-IT" altLang="it-IT" sz="2000">
                <a:latin typeface="Arial Black" panose="020B0A04020102020204" pitchFamily="34" charset="0"/>
              </a:rPr>
            </a:br>
            <a:r>
              <a:rPr lang="it-IT" altLang="it-IT" sz="2000">
                <a:latin typeface="Arial Black" panose="020B0A04020102020204" pitchFamily="34" charset="0"/>
              </a:rPr>
              <a:t>BRUNO</a:t>
            </a:r>
          </a:p>
        </p:txBody>
      </p:sp>
      <p:pic>
        <p:nvPicPr>
          <p:cNvPr id="35842" name="Picture 2">
            <a:extLst>
              <a:ext uri="{FF2B5EF4-FFF2-40B4-BE49-F238E27FC236}">
                <a16:creationId xmlns:a16="http://schemas.microsoft.com/office/drawing/2014/main" id="{509688DC-D371-40BA-81D5-C5863AABA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9" y="2"/>
            <a:ext cx="25812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3" name="Picture 3">
            <a:extLst>
              <a:ext uri="{FF2B5EF4-FFF2-40B4-BE49-F238E27FC236}">
                <a16:creationId xmlns:a16="http://schemas.microsoft.com/office/drawing/2014/main" id="{D5907ED6-269D-44DA-B6D5-E510DBBC3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7"/>
          <a:stretch>
            <a:fillRect/>
          </a:stretch>
        </p:blipFill>
        <p:spPr bwMode="auto">
          <a:xfrm>
            <a:off x="5508626" y="1484313"/>
            <a:ext cx="3635375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777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4" name="Picture 4">
            <a:extLst>
              <a:ext uri="{FF2B5EF4-FFF2-40B4-BE49-F238E27FC236}">
                <a16:creationId xmlns:a16="http://schemas.microsoft.com/office/drawing/2014/main" id="{85C68F83-243A-45A5-BEEB-E8123E757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6" y="4130677"/>
            <a:ext cx="3635375" cy="27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5" name="Picture 5">
            <a:extLst>
              <a:ext uri="{FF2B5EF4-FFF2-40B4-BE49-F238E27FC236}">
                <a16:creationId xmlns:a16="http://schemas.microsoft.com/office/drawing/2014/main" id="{9B8312BC-0F92-4451-B18B-525B04310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627"/>
            <a:ext cx="3348038" cy="238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6" name="Picture 6">
            <a:extLst>
              <a:ext uri="{FF2B5EF4-FFF2-40B4-BE49-F238E27FC236}">
                <a16:creationId xmlns:a16="http://schemas.microsoft.com/office/drawing/2014/main" id="{396A23BF-E497-4BBF-9030-A82F74066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" t="6384" r="4883" b="10905"/>
          <a:stretch>
            <a:fillRect/>
          </a:stretch>
        </p:blipFill>
        <p:spPr bwMode="auto">
          <a:xfrm>
            <a:off x="1" y="1714500"/>
            <a:ext cx="3276600" cy="264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186" t="6384" r="4883" b="1090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7" name="Line 7">
            <a:extLst>
              <a:ext uri="{FF2B5EF4-FFF2-40B4-BE49-F238E27FC236}">
                <a16:creationId xmlns:a16="http://schemas.microsoft.com/office/drawing/2014/main" id="{1FD60F6A-3238-4642-9E92-121CAD3636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3800" y="1700213"/>
            <a:ext cx="431800" cy="2233612"/>
          </a:xfrm>
          <a:prstGeom prst="line">
            <a:avLst/>
          </a:prstGeom>
          <a:noFill/>
          <a:ln w="76320" cap="sq">
            <a:solidFill>
              <a:srgbClr val="CC66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6"/>
            <a:endParaRPr lang="it-IT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5848" name="Line 8">
            <a:extLst>
              <a:ext uri="{FF2B5EF4-FFF2-40B4-BE49-F238E27FC236}">
                <a16:creationId xmlns:a16="http://schemas.microsoft.com/office/drawing/2014/main" id="{793211D2-E028-402E-9A31-5A7834BD42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46450" y="1700214"/>
            <a:ext cx="363538" cy="2665412"/>
          </a:xfrm>
          <a:prstGeom prst="line">
            <a:avLst/>
          </a:prstGeom>
          <a:noFill/>
          <a:ln w="76320" cap="sq">
            <a:solidFill>
              <a:srgbClr val="FFFF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6"/>
            <a:endParaRPr lang="it-IT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00954F5-8E7B-AA41-9602-412F56CD4ED6}"/>
              </a:ext>
            </a:extLst>
          </p:cNvPr>
          <p:cNvSpPr txBox="1"/>
          <p:nvPr/>
        </p:nvSpPr>
        <p:spPr>
          <a:xfrm>
            <a:off x="5627984" y="127680"/>
            <a:ext cx="3516017" cy="1097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33" b="1" dirty="0"/>
              <a:t>MULTILOCULARE: gli ADIPOCITI contengono numerosi e </a:t>
            </a:r>
            <a:r>
              <a:rPr lang="it-IT" sz="1633" b="1" dirty="0" err="1"/>
              <a:t>minùti</a:t>
            </a:r>
            <a:r>
              <a:rPr lang="it-IT" sz="1633" b="1" dirty="0"/>
              <a:t> vacuoli lipidici, più facilmente disponibili alle azioni metaboliche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644534C-51F6-4E4C-B0E8-D75D74ECAC2B}"/>
              </a:ext>
            </a:extLst>
          </p:cNvPr>
          <p:cNvSpPr txBox="1"/>
          <p:nvPr/>
        </p:nvSpPr>
        <p:spPr>
          <a:xfrm>
            <a:off x="-132259" y="127681"/>
            <a:ext cx="3396659" cy="76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52" b="1" dirty="0"/>
              <a:t>UNILOCULARE: gli ADIPOCITI contengono un UNICO vacuolo lipidico, che occupa quasi tutto il citoplasma.</a:t>
            </a:r>
          </a:p>
        </p:txBody>
      </p:sp>
    </p:spTree>
    <p:extLst>
      <p:ext uri="{BB962C8B-B14F-4D97-AF65-F5344CB8AC3E}">
        <p14:creationId xmlns:p14="http://schemas.microsoft.com/office/powerpoint/2010/main" val="1006749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50CB3C-6917-0647-9477-646FF8FE3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836712"/>
            <a:ext cx="6858000" cy="2387600"/>
          </a:xfrm>
        </p:spPr>
        <p:txBody>
          <a:bodyPr/>
          <a:lstStyle/>
          <a:p>
            <a:r>
              <a:rPr lang="it-IT" dirty="0">
                <a:latin typeface="Gurmukhi MN" panose="02020600050405020304" pitchFamily="18" charset="0"/>
                <a:cs typeface="Gurmukhi MN" panose="02020600050405020304" pitchFamily="18" charset="0"/>
              </a:rPr>
              <a:t>SISTEMA TEGUMENTARIO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98DDB2E-2028-004A-9FBE-3EB2EC61BA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4000" dirty="0">
                <a:latin typeface="Copperplate Gothic Bold" panose="020E0705020206020404" pitchFamily="34" charset="77"/>
              </a:rPr>
              <a:t>C U T 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485D88-F946-834E-BF6C-6B01E262E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altLang="it-IT"/>
              <a:t>01/10/14</a:t>
            </a:r>
          </a:p>
        </p:txBody>
      </p:sp>
    </p:spTree>
    <p:extLst>
      <p:ext uri="{BB962C8B-B14F-4D97-AF65-F5344CB8AC3E}">
        <p14:creationId xmlns:p14="http://schemas.microsoft.com/office/powerpoint/2010/main" val="2878248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" t="4114" r="5309" b="15793"/>
          <a:stretch>
            <a:fillRect/>
          </a:stretch>
        </p:blipFill>
        <p:spPr bwMode="auto">
          <a:xfrm>
            <a:off x="2" y="2"/>
            <a:ext cx="9072563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269" t="4114" r="5309" b="1579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2234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71438" y="-63500"/>
            <a:ext cx="8991600" cy="1143000"/>
          </a:xfrm>
          <a:ln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tabLst>
                <a:tab pos="0" algn="l"/>
                <a:tab pos="447678" algn="l"/>
                <a:tab pos="896944" algn="l"/>
                <a:tab pos="1346209" algn="l"/>
                <a:tab pos="1795475" algn="l"/>
                <a:tab pos="2244739" algn="l"/>
                <a:tab pos="2694006" algn="l"/>
                <a:tab pos="3143270" algn="l"/>
                <a:tab pos="3592536" algn="l"/>
                <a:tab pos="4041802" algn="l"/>
                <a:tab pos="4491067" algn="l"/>
                <a:tab pos="4940333" algn="l"/>
                <a:tab pos="5389598" algn="l"/>
                <a:tab pos="5838863" algn="l"/>
                <a:tab pos="6288129" algn="l"/>
                <a:tab pos="6737394" algn="l"/>
                <a:tab pos="7186661" algn="l"/>
                <a:tab pos="7635925" algn="l"/>
                <a:tab pos="8085191" algn="l"/>
                <a:tab pos="8534456" algn="l"/>
                <a:tab pos="8983722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SISTEMA TEGUMENTARIO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360363" y="1214438"/>
            <a:ext cx="8534400" cy="5410200"/>
          </a:xfrm>
          <a:ln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28615" indent="-328615"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5" algn="l"/>
                <a:tab pos="433391" algn="l"/>
                <a:tab pos="882656" algn="l"/>
                <a:tab pos="1331922" algn="l"/>
                <a:tab pos="1781187" algn="l"/>
                <a:tab pos="2230453" algn="l"/>
                <a:tab pos="2679717" algn="l"/>
                <a:tab pos="3128984" algn="l"/>
                <a:tab pos="3578248" algn="l"/>
                <a:tab pos="4027514" algn="l"/>
                <a:tab pos="4476780" algn="l"/>
                <a:tab pos="4926045" algn="l"/>
                <a:tab pos="5375311" algn="l"/>
                <a:tab pos="5824576" algn="l"/>
                <a:tab pos="6273841" algn="l"/>
                <a:tab pos="6723107" algn="l"/>
                <a:tab pos="7172372" algn="l"/>
                <a:tab pos="7621638" algn="l"/>
                <a:tab pos="8070903" algn="l"/>
                <a:tab pos="8520169" algn="l"/>
                <a:tab pos="8969434" algn="l"/>
              </a:tabLst>
            </a:pPr>
            <a:r>
              <a:rPr lang="it-IT" alt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Con tale definizione si possono intendere  tutte le strutture di rivestimento della SUPERFICIE ESTERNA del corpo e delle CAVITA' comunicanti con la superficie esterna.</a:t>
            </a:r>
          </a:p>
          <a:p>
            <a:pPr marL="338141" indent="-328615">
              <a:spcBef>
                <a:spcPts val="700"/>
              </a:spcBef>
              <a:tabLst>
                <a:tab pos="328615" algn="l"/>
                <a:tab pos="433391" algn="l"/>
                <a:tab pos="882656" algn="l"/>
                <a:tab pos="1331922" algn="l"/>
                <a:tab pos="1781187" algn="l"/>
                <a:tab pos="2230453" algn="l"/>
                <a:tab pos="2679717" algn="l"/>
                <a:tab pos="3128984" algn="l"/>
                <a:tab pos="3578248" algn="l"/>
                <a:tab pos="4027514" algn="l"/>
                <a:tab pos="4476780" algn="l"/>
                <a:tab pos="4926045" algn="l"/>
                <a:tab pos="5375311" algn="l"/>
                <a:tab pos="5824576" algn="l"/>
                <a:tab pos="6273841" algn="l"/>
                <a:tab pos="6723107" algn="l"/>
                <a:tab pos="7172372" algn="l"/>
                <a:tab pos="7621638" algn="l"/>
                <a:tab pos="8070903" algn="l"/>
                <a:tab pos="8520169" algn="l"/>
                <a:tab pos="8969434" algn="l"/>
              </a:tabLst>
            </a:pPr>
            <a:endParaRPr lang="it-IT" altLang="it-IT" dirty="0">
              <a:solidFill>
                <a:srgbClr val="99CC00"/>
              </a:solidFill>
              <a:latin typeface="Arial Black" panose="020B0A04020102020204" pitchFamily="34" charset="0"/>
            </a:endParaRPr>
          </a:p>
          <a:p>
            <a:pPr marL="339727" indent="-328615">
              <a:spcBef>
                <a:spcPts val="700"/>
              </a:spcBef>
              <a:tabLst>
                <a:tab pos="328615" algn="l"/>
                <a:tab pos="433391" algn="l"/>
                <a:tab pos="882656" algn="l"/>
                <a:tab pos="1331922" algn="l"/>
                <a:tab pos="1781187" algn="l"/>
                <a:tab pos="2230453" algn="l"/>
                <a:tab pos="2679717" algn="l"/>
                <a:tab pos="3128984" algn="l"/>
                <a:tab pos="3578248" algn="l"/>
                <a:tab pos="4027514" algn="l"/>
                <a:tab pos="4476780" algn="l"/>
                <a:tab pos="4926045" algn="l"/>
                <a:tab pos="5375311" algn="l"/>
                <a:tab pos="5824576" algn="l"/>
                <a:tab pos="6273841" algn="l"/>
                <a:tab pos="6723107" algn="l"/>
                <a:tab pos="7172372" algn="l"/>
                <a:tab pos="7621638" algn="l"/>
                <a:tab pos="8070903" algn="l"/>
                <a:tab pos="8520169" algn="l"/>
                <a:tab pos="8969434" algn="l"/>
              </a:tabLst>
            </a:pPr>
            <a:r>
              <a:rPr lang="it-IT" alt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Tuttavia, in questo contesto, si intendono fornire cenni strutturali su: </a:t>
            </a:r>
          </a:p>
          <a:p>
            <a:pPr marL="328615" indent="-314327">
              <a:spcBef>
                <a:spcPts val="700"/>
              </a:spcBef>
              <a:tabLst>
                <a:tab pos="328615" algn="l"/>
                <a:tab pos="433391" algn="l"/>
                <a:tab pos="882656" algn="l"/>
                <a:tab pos="1331922" algn="l"/>
                <a:tab pos="1781187" algn="l"/>
                <a:tab pos="2230453" algn="l"/>
                <a:tab pos="2679717" algn="l"/>
                <a:tab pos="3128984" algn="l"/>
                <a:tab pos="3578248" algn="l"/>
                <a:tab pos="4027514" algn="l"/>
                <a:tab pos="4476780" algn="l"/>
                <a:tab pos="4926045" algn="l"/>
                <a:tab pos="5375311" algn="l"/>
                <a:tab pos="5824576" algn="l"/>
                <a:tab pos="6273841" algn="l"/>
                <a:tab pos="6723107" algn="l"/>
                <a:tab pos="7172372" algn="l"/>
                <a:tab pos="7621638" algn="l"/>
                <a:tab pos="8070903" algn="l"/>
                <a:tab pos="8520169" algn="l"/>
                <a:tab pos="8969434" algn="l"/>
              </a:tabLst>
            </a:pPr>
            <a:r>
              <a:rPr lang="it-IT" alt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CUTE</a:t>
            </a:r>
          </a:p>
          <a:p>
            <a:pPr marL="328615" indent="-314327">
              <a:spcBef>
                <a:spcPts val="700"/>
              </a:spcBef>
              <a:tabLst>
                <a:tab pos="328615" algn="l"/>
                <a:tab pos="433391" algn="l"/>
                <a:tab pos="882656" algn="l"/>
                <a:tab pos="1331922" algn="l"/>
                <a:tab pos="1781187" algn="l"/>
                <a:tab pos="2230453" algn="l"/>
                <a:tab pos="2679717" algn="l"/>
                <a:tab pos="3128984" algn="l"/>
                <a:tab pos="3578248" algn="l"/>
                <a:tab pos="4027514" algn="l"/>
                <a:tab pos="4476780" algn="l"/>
                <a:tab pos="4926045" algn="l"/>
                <a:tab pos="5375311" algn="l"/>
                <a:tab pos="5824576" algn="l"/>
                <a:tab pos="6273841" algn="l"/>
                <a:tab pos="6723107" algn="l"/>
                <a:tab pos="7172372" algn="l"/>
                <a:tab pos="7621638" algn="l"/>
                <a:tab pos="8070903" algn="l"/>
                <a:tab pos="8520169" algn="l"/>
                <a:tab pos="8969434" algn="l"/>
              </a:tabLst>
            </a:pPr>
            <a:r>
              <a:rPr lang="it-IT" alt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ANNESSI CUTANEI</a:t>
            </a:r>
          </a:p>
          <a:p>
            <a:pPr marL="339727" indent="-328615">
              <a:spcBef>
                <a:spcPts val="700"/>
              </a:spcBef>
              <a:tabLst>
                <a:tab pos="328615" algn="l"/>
                <a:tab pos="433391" algn="l"/>
                <a:tab pos="882656" algn="l"/>
                <a:tab pos="1331922" algn="l"/>
                <a:tab pos="1781187" algn="l"/>
                <a:tab pos="2230453" algn="l"/>
                <a:tab pos="2679717" algn="l"/>
                <a:tab pos="3128984" algn="l"/>
                <a:tab pos="3578248" algn="l"/>
                <a:tab pos="4027514" algn="l"/>
                <a:tab pos="4476780" algn="l"/>
                <a:tab pos="4926045" algn="l"/>
                <a:tab pos="5375311" algn="l"/>
                <a:tab pos="5824576" algn="l"/>
                <a:tab pos="6273841" algn="l"/>
                <a:tab pos="6723107" algn="l"/>
                <a:tab pos="7172372" algn="l"/>
                <a:tab pos="7621638" algn="l"/>
                <a:tab pos="8070903" algn="l"/>
                <a:tab pos="8520169" algn="l"/>
                <a:tab pos="8969434" algn="l"/>
              </a:tabLst>
            </a:pPr>
            <a:endParaRPr lang="it-IT" altLang="it-IT" dirty="0">
              <a:solidFill>
                <a:srgbClr val="99CC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6725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-108519" y="48453"/>
            <a:ext cx="9232631" cy="1143000"/>
          </a:xfrm>
          <a:ln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tabLst>
                <a:tab pos="0" algn="l"/>
                <a:tab pos="447678" algn="l"/>
                <a:tab pos="896944" algn="l"/>
                <a:tab pos="1346209" algn="l"/>
                <a:tab pos="1795475" algn="l"/>
                <a:tab pos="2244739" algn="l"/>
                <a:tab pos="2694006" algn="l"/>
                <a:tab pos="3143270" algn="l"/>
                <a:tab pos="3592536" algn="l"/>
                <a:tab pos="4041802" algn="l"/>
                <a:tab pos="4491067" algn="l"/>
                <a:tab pos="4940333" algn="l"/>
                <a:tab pos="5389598" algn="l"/>
                <a:tab pos="5838863" algn="l"/>
                <a:tab pos="6288129" algn="l"/>
                <a:tab pos="6737394" algn="l"/>
                <a:tab pos="7186661" algn="l"/>
                <a:tab pos="7635925" algn="l"/>
                <a:tab pos="8085191" algn="l"/>
                <a:tab pos="8534456" algn="l"/>
                <a:tab pos="8983722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CUTE: CARATTERISTICHE </a:t>
            </a:r>
            <a:b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</a:b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ANATOMO-MACROSCOPICHE (1)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610600" cy="5410200"/>
          </a:xfrm>
          <a:ln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tabLst>
                <a:tab pos="328615" algn="l"/>
                <a:tab pos="433391" algn="l"/>
                <a:tab pos="882656" algn="l"/>
                <a:tab pos="1331922" algn="l"/>
                <a:tab pos="1781187" algn="l"/>
                <a:tab pos="2230453" algn="l"/>
                <a:tab pos="2679717" algn="l"/>
                <a:tab pos="3128984" algn="l"/>
                <a:tab pos="3578248" algn="l"/>
                <a:tab pos="4027514" algn="l"/>
                <a:tab pos="4476780" algn="l"/>
                <a:tab pos="4926045" algn="l"/>
                <a:tab pos="5375311" algn="l"/>
                <a:tab pos="5824576" algn="l"/>
                <a:tab pos="6273841" algn="l"/>
                <a:tab pos="6723107" algn="l"/>
                <a:tab pos="7172372" algn="l"/>
                <a:tab pos="7621638" algn="l"/>
                <a:tab pos="8070903" algn="l"/>
                <a:tab pos="8520169" algn="l"/>
                <a:tab pos="8969434" algn="l"/>
              </a:tabLst>
            </a:pPr>
            <a:r>
              <a:rPr lang="it-IT" alt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Organo PIU’ ESTESO e PIU’ PESANTE</a:t>
            </a:r>
          </a:p>
          <a:p>
            <a:pPr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tabLst>
                <a:tab pos="328615" algn="l"/>
                <a:tab pos="433391" algn="l"/>
                <a:tab pos="882656" algn="l"/>
                <a:tab pos="1331922" algn="l"/>
                <a:tab pos="1781187" algn="l"/>
                <a:tab pos="2230453" algn="l"/>
                <a:tab pos="2679717" algn="l"/>
                <a:tab pos="3128984" algn="l"/>
                <a:tab pos="3578248" algn="l"/>
                <a:tab pos="4027514" algn="l"/>
                <a:tab pos="4476780" algn="l"/>
                <a:tab pos="4926045" algn="l"/>
                <a:tab pos="5375311" algn="l"/>
                <a:tab pos="5824576" algn="l"/>
                <a:tab pos="6273841" algn="l"/>
                <a:tab pos="6723107" algn="l"/>
                <a:tab pos="7172372" algn="l"/>
                <a:tab pos="7621638" algn="l"/>
                <a:tab pos="8070903" algn="l"/>
                <a:tab pos="8520169" algn="l"/>
                <a:tab pos="8969434" algn="l"/>
              </a:tabLst>
            </a:pPr>
            <a:r>
              <a:rPr lang="it-IT" alt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Superficie di circa 2 metri quadrati</a:t>
            </a:r>
          </a:p>
          <a:p>
            <a:pPr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tabLst>
                <a:tab pos="328615" algn="l"/>
                <a:tab pos="433391" algn="l"/>
                <a:tab pos="882656" algn="l"/>
                <a:tab pos="1331922" algn="l"/>
                <a:tab pos="1781187" algn="l"/>
                <a:tab pos="2230453" algn="l"/>
                <a:tab pos="2679717" algn="l"/>
                <a:tab pos="3128984" algn="l"/>
                <a:tab pos="3578248" algn="l"/>
                <a:tab pos="4027514" algn="l"/>
                <a:tab pos="4476780" algn="l"/>
                <a:tab pos="4926045" algn="l"/>
                <a:tab pos="5375311" algn="l"/>
                <a:tab pos="5824576" algn="l"/>
                <a:tab pos="6273841" algn="l"/>
                <a:tab pos="6723107" algn="l"/>
                <a:tab pos="7172372" algn="l"/>
                <a:tab pos="7621638" algn="l"/>
                <a:tab pos="8070903" algn="l"/>
                <a:tab pos="8520169" algn="l"/>
                <a:tab pos="8969434" algn="l"/>
              </a:tabLst>
            </a:pPr>
            <a:r>
              <a:rPr lang="it-IT" alt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Peso sui 15 Kg</a:t>
            </a:r>
          </a:p>
          <a:p>
            <a:pPr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tabLst>
                <a:tab pos="328615" algn="l"/>
                <a:tab pos="433391" algn="l"/>
                <a:tab pos="882656" algn="l"/>
                <a:tab pos="1331922" algn="l"/>
                <a:tab pos="1781187" algn="l"/>
                <a:tab pos="2230453" algn="l"/>
                <a:tab pos="2679717" algn="l"/>
                <a:tab pos="3128984" algn="l"/>
                <a:tab pos="3578248" algn="l"/>
                <a:tab pos="4027514" algn="l"/>
                <a:tab pos="4476780" algn="l"/>
                <a:tab pos="4926045" algn="l"/>
                <a:tab pos="5375311" algn="l"/>
                <a:tab pos="5824576" algn="l"/>
                <a:tab pos="6273841" algn="l"/>
                <a:tab pos="6723107" algn="l"/>
                <a:tab pos="7172372" algn="l"/>
                <a:tab pos="7621638" algn="l"/>
                <a:tab pos="8070903" algn="l"/>
                <a:tab pos="8520169" algn="l"/>
                <a:tab pos="8969434" algn="l"/>
              </a:tabLst>
            </a:pPr>
            <a:r>
              <a:rPr lang="it-IT" alt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SPESSORE VARIABILE a seconda di differenti PARAMETRI ANATOMO-TOPOGRAFICI e FUNZIONALI (da 0.5 a 4 mm)</a:t>
            </a:r>
          </a:p>
          <a:p>
            <a:pPr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tabLst>
                <a:tab pos="328615" algn="l"/>
                <a:tab pos="433391" algn="l"/>
                <a:tab pos="882656" algn="l"/>
                <a:tab pos="1331922" algn="l"/>
                <a:tab pos="1781187" algn="l"/>
                <a:tab pos="2230453" algn="l"/>
                <a:tab pos="2679717" algn="l"/>
                <a:tab pos="3128984" algn="l"/>
                <a:tab pos="3578248" algn="l"/>
                <a:tab pos="4027514" algn="l"/>
                <a:tab pos="4476780" algn="l"/>
                <a:tab pos="4926045" algn="l"/>
                <a:tab pos="5375311" algn="l"/>
                <a:tab pos="5824576" algn="l"/>
                <a:tab pos="6273841" algn="l"/>
                <a:tab pos="6723107" algn="l"/>
                <a:tab pos="7172372" algn="l"/>
                <a:tab pos="7621638" algn="l"/>
                <a:tab pos="8070903" algn="l"/>
                <a:tab pos="8520169" algn="l"/>
                <a:tab pos="8969434" algn="l"/>
              </a:tabLst>
            </a:pPr>
            <a:r>
              <a:rPr lang="it-IT" alt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Presenta una certa MOBILITA’ rispetto ai piani tissutali sottostanti</a:t>
            </a:r>
          </a:p>
          <a:p>
            <a:pPr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tabLst>
                <a:tab pos="328615" algn="l"/>
                <a:tab pos="433391" algn="l"/>
                <a:tab pos="882656" algn="l"/>
                <a:tab pos="1331922" algn="l"/>
                <a:tab pos="1781187" algn="l"/>
                <a:tab pos="2230453" algn="l"/>
                <a:tab pos="2679717" algn="l"/>
                <a:tab pos="3128984" algn="l"/>
                <a:tab pos="3578248" algn="l"/>
                <a:tab pos="4027514" algn="l"/>
                <a:tab pos="4476780" algn="l"/>
                <a:tab pos="4926045" algn="l"/>
                <a:tab pos="5375311" algn="l"/>
                <a:tab pos="5824576" algn="l"/>
                <a:tab pos="6273841" algn="l"/>
                <a:tab pos="6723107" algn="l"/>
                <a:tab pos="7172372" algn="l"/>
                <a:tab pos="7621638" algn="l"/>
                <a:tab pos="8070903" algn="l"/>
                <a:tab pos="8520169" algn="l"/>
                <a:tab pos="8969434" algn="l"/>
              </a:tabLst>
            </a:pPr>
            <a:r>
              <a:rPr lang="it-IT" alt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COLORE VARIABILE in relazione alla:</a:t>
            </a:r>
          </a:p>
          <a:p>
            <a:pPr marL="471488" indent="-457200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tabLst>
                <a:tab pos="328615" algn="l"/>
                <a:tab pos="433391" algn="l"/>
                <a:tab pos="882656" algn="l"/>
                <a:tab pos="1331922" algn="l"/>
                <a:tab pos="1781187" algn="l"/>
                <a:tab pos="2230453" algn="l"/>
                <a:tab pos="2679717" algn="l"/>
                <a:tab pos="3128984" algn="l"/>
                <a:tab pos="3578248" algn="l"/>
                <a:tab pos="4027514" algn="l"/>
                <a:tab pos="4476780" algn="l"/>
                <a:tab pos="4926045" algn="l"/>
                <a:tab pos="5375311" algn="l"/>
                <a:tab pos="5824576" algn="l"/>
                <a:tab pos="6273841" algn="l"/>
                <a:tab pos="6723107" algn="l"/>
                <a:tab pos="7172372" algn="l"/>
                <a:tab pos="7621638" algn="l"/>
                <a:tab pos="8070903" algn="l"/>
                <a:tab pos="8520169" algn="l"/>
                <a:tab pos="8969434" algn="l"/>
              </a:tabLst>
            </a:pPr>
            <a:r>
              <a:rPr lang="it-IT" alt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- RAZZA e CONTENUTO di CAROTENE</a:t>
            </a:r>
          </a:p>
          <a:p>
            <a:pPr marL="471488" indent="-457200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tabLst>
                <a:tab pos="328615" algn="l"/>
                <a:tab pos="433391" algn="l"/>
                <a:tab pos="882656" algn="l"/>
                <a:tab pos="1331922" algn="l"/>
                <a:tab pos="1781187" algn="l"/>
                <a:tab pos="2230453" algn="l"/>
                <a:tab pos="2679717" algn="l"/>
                <a:tab pos="3128984" algn="l"/>
                <a:tab pos="3578248" algn="l"/>
                <a:tab pos="4027514" algn="l"/>
                <a:tab pos="4476780" algn="l"/>
                <a:tab pos="4926045" algn="l"/>
                <a:tab pos="5375311" algn="l"/>
                <a:tab pos="5824576" algn="l"/>
                <a:tab pos="6273841" algn="l"/>
                <a:tab pos="6723107" algn="l"/>
                <a:tab pos="7172372" algn="l"/>
                <a:tab pos="7621638" algn="l"/>
                <a:tab pos="8070903" algn="l"/>
                <a:tab pos="8520169" algn="l"/>
                <a:tab pos="8969434" algn="l"/>
              </a:tabLst>
            </a:pPr>
            <a:r>
              <a:rPr lang="it-IT" alt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- GRADO DI OSSIGENAZIONE</a:t>
            </a:r>
          </a:p>
          <a:p>
            <a:pPr marL="471488" indent="-457200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tabLst>
                <a:tab pos="328615" algn="l"/>
                <a:tab pos="433391" algn="l"/>
                <a:tab pos="882656" algn="l"/>
                <a:tab pos="1331922" algn="l"/>
                <a:tab pos="1781187" algn="l"/>
                <a:tab pos="2230453" algn="l"/>
                <a:tab pos="2679717" algn="l"/>
                <a:tab pos="3128984" algn="l"/>
                <a:tab pos="3578248" algn="l"/>
                <a:tab pos="4027514" algn="l"/>
                <a:tab pos="4476780" algn="l"/>
                <a:tab pos="4926045" algn="l"/>
                <a:tab pos="5375311" algn="l"/>
                <a:tab pos="5824576" algn="l"/>
                <a:tab pos="6273841" algn="l"/>
                <a:tab pos="6723107" algn="l"/>
                <a:tab pos="7172372" algn="l"/>
                <a:tab pos="7621638" algn="l"/>
                <a:tab pos="8070903" algn="l"/>
                <a:tab pos="8520169" algn="l"/>
                <a:tab pos="8969434" algn="l"/>
              </a:tabLst>
            </a:pPr>
            <a:r>
              <a:rPr lang="it-IT" alt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- DIFFERENTI REGIONI CORPOREE</a:t>
            </a:r>
          </a:p>
        </p:txBody>
      </p:sp>
    </p:spTree>
    <p:extLst>
      <p:ext uri="{BB962C8B-B14F-4D97-AF65-F5344CB8AC3E}">
        <p14:creationId xmlns:p14="http://schemas.microsoft.com/office/powerpoint/2010/main" val="14634113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" t="4115" r="2357" b="13126"/>
          <a:stretch>
            <a:fillRect/>
          </a:stretch>
        </p:blipFill>
        <p:spPr bwMode="auto">
          <a:xfrm>
            <a:off x="1295400" y="2"/>
            <a:ext cx="6624638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092" t="4115" r="2357" b="1312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4001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1143000"/>
          </a:xfrm>
          <a:ln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tabLst>
                <a:tab pos="0" algn="l"/>
                <a:tab pos="447678" algn="l"/>
                <a:tab pos="896944" algn="l"/>
                <a:tab pos="1346209" algn="l"/>
                <a:tab pos="1795475" algn="l"/>
                <a:tab pos="2244739" algn="l"/>
                <a:tab pos="2694006" algn="l"/>
                <a:tab pos="3143270" algn="l"/>
                <a:tab pos="3592536" algn="l"/>
                <a:tab pos="4041802" algn="l"/>
                <a:tab pos="4491067" algn="l"/>
                <a:tab pos="4940333" algn="l"/>
                <a:tab pos="5389598" algn="l"/>
                <a:tab pos="5838863" algn="l"/>
                <a:tab pos="6288129" algn="l"/>
                <a:tab pos="6737394" algn="l"/>
                <a:tab pos="7186661" algn="l"/>
                <a:tab pos="7635925" algn="l"/>
                <a:tab pos="8085191" algn="l"/>
                <a:tab pos="8534456" algn="l"/>
                <a:tab pos="8983722" algn="l"/>
              </a:tabLst>
            </a:pPr>
            <a: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CUTE: CARATTERISTICHE ANATOMO-MACROSCOPICHE (2)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610600" cy="5181600"/>
          </a:xfrm>
          <a:ln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28615" indent="-328615"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5" algn="l"/>
                <a:tab pos="433391" algn="l"/>
                <a:tab pos="882656" algn="l"/>
                <a:tab pos="1331922" algn="l"/>
                <a:tab pos="1781187" algn="l"/>
                <a:tab pos="2230453" algn="l"/>
                <a:tab pos="2679717" algn="l"/>
                <a:tab pos="3128984" algn="l"/>
                <a:tab pos="3578248" algn="l"/>
                <a:tab pos="4027514" algn="l"/>
                <a:tab pos="4476780" algn="l"/>
                <a:tab pos="4926045" algn="l"/>
                <a:tab pos="5375311" algn="l"/>
                <a:tab pos="5824576" algn="l"/>
                <a:tab pos="6273841" algn="l"/>
                <a:tab pos="6723107" algn="l"/>
                <a:tab pos="7172372" algn="l"/>
                <a:tab pos="7621638" algn="l"/>
                <a:tab pos="8070903" algn="l"/>
                <a:tab pos="8520169" algn="l"/>
                <a:tab pos="8969434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Prevalentemente LISCIA ma presenta DEPRESSIONI e RILIEVI :</a:t>
            </a:r>
          </a:p>
          <a:p>
            <a:pPr marL="328615" indent="-314327">
              <a:spcBef>
                <a:spcPts val="700"/>
              </a:spcBef>
              <a:tabLst>
                <a:tab pos="328615" algn="l"/>
                <a:tab pos="433391" algn="l"/>
                <a:tab pos="882656" algn="l"/>
                <a:tab pos="1331922" algn="l"/>
                <a:tab pos="1781187" algn="l"/>
                <a:tab pos="2230453" algn="l"/>
                <a:tab pos="2679717" algn="l"/>
                <a:tab pos="3128984" algn="l"/>
                <a:tab pos="3578248" algn="l"/>
                <a:tab pos="4027514" algn="l"/>
                <a:tab pos="4476780" algn="l"/>
                <a:tab pos="4926045" algn="l"/>
                <a:tab pos="5375311" algn="l"/>
                <a:tab pos="5824576" algn="l"/>
                <a:tab pos="6273841" algn="l"/>
                <a:tab pos="6723107" algn="l"/>
                <a:tab pos="7172372" algn="l"/>
                <a:tab pos="7621638" algn="l"/>
                <a:tab pos="8070903" algn="l"/>
                <a:tab pos="8520169" algn="l"/>
                <a:tab pos="8969434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DEPRESSIONI PUNTIFORMI all’     </a:t>
            </a:r>
          </a:p>
          <a:p>
            <a:pPr marL="328615" indent="-314327">
              <a:spcBef>
                <a:spcPts val="700"/>
              </a:spcBef>
              <a:tabLst>
                <a:tab pos="328615" algn="l"/>
                <a:tab pos="433391" algn="l"/>
                <a:tab pos="882656" algn="l"/>
                <a:tab pos="1331922" algn="l"/>
                <a:tab pos="1781187" algn="l"/>
                <a:tab pos="2230453" algn="l"/>
                <a:tab pos="2679717" algn="l"/>
                <a:tab pos="3128984" algn="l"/>
                <a:tab pos="3578248" algn="l"/>
                <a:tab pos="4027514" algn="l"/>
                <a:tab pos="4476780" algn="l"/>
                <a:tab pos="4926045" algn="l"/>
                <a:tab pos="5375311" algn="l"/>
                <a:tab pos="5824576" algn="l"/>
                <a:tab pos="6273841" algn="l"/>
                <a:tab pos="6723107" algn="l"/>
                <a:tab pos="7172372" algn="l"/>
                <a:tab pos="7621638" algn="l"/>
                <a:tab pos="8070903" algn="l"/>
                <a:tab pos="8520169" algn="l"/>
                <a:tab pos="8969434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  emergenza dei PELI</a:t>
            </a:r>
          </a:p>
          <a:p>
            <a:pPr marL="328615" indent="-314327">
              <a:spcBef>
                <a:spcPts val="700"/>
              </a:spcBef>
              <a:tabLst>
                <a:tab pos="328615" algn="l"/>
                <a:tab pos="433391" algn="l"/>
                <a:tab pos="882656" algn="l"/>
                <a:tab pos="1331922" algn="l"/>
                <a:tab pos="1781187" algn="l"/>
                <a:tab pos="2230453" algn="l"/>
                <a:tab pos="2679717" algn="l"/>
                <a:tab pos="3128984" algn="l"/>
                <a:tab pos="3578248" algn="l"/>
                <a:tab pos="4027514" algn="l"/>
                <a:tab pos="4476780" algn="l"/>
                <a:tab pos="4926045" algn="l"/>
                <a:tab pos="5375311" algn="l"/>
                <a:tab pos="5824576" algn="l"/>
                <a:tab pos="6273841" algn="l"/>
                <a:tab pos="6723107" algn="l"/>
                <a:tab pos="7172372" algn="l"/>
                <a:tab pos="7621638" algn="l"/>
                <a:tab pos="8070903" algn="l"/>
                <a:tab pos="8520169" algn="l"/>
                <a:tab pos="8969434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SOLCHI SUPERFICIALI</a:t>
            </a:r>
          </a:p>
          <a:p>
            <a:pPr marL="328615" indent="-314327">
              <a:spcBef>
                <a:spcPts val="700"/>
              </a:spcBef>
              <a:tabLst>
                <a:tab pos="328615" algn="l"/>
                <a:tab pos="433391" algn="l"/>
                <a:tab pos="882656" algn="l"/>
                <a:tab pos="1331922" algn="l"/>
                <a:tab pos="1781187" algn="l"/>
                <a:tab pos="2230453" algn="l"/>
                <a:tab pos="2679717" algn="l"/>
                <a:tab pos="3128984" algn="l"/>
                <a:tab pos="3578248" algn="l"/>
                <a:tab pos="4027514" algn="l"/>
                <a:tab pos="4476780" algn="l"/>
                <a:tab pos="4926045" algn="l"/>
                <a:tab pos="5375311" algn="l"/>
                <a:tab pos="5824576" algn="l"/>
                <a:tab pos="6273841" algn="l"/>
                <a:tab pos="6723107" algn="l"/>
                <a:tab pos="7172372" algn="l"/>
                <a:tab pos="7621638" algn="l"/>
                <a:tab pos="8070903" algn="l"/>
                <a:tab pos="8520169" algn="l"/>
                <a:tab pos="8969434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SOLCHI PROFONDI</a:t>
            </a:r>
          </a:p>
          <a:p>
            <a:pPr marL="328615" indent="-314327">
              <a:spcBef>
                <a:spcPts val="700"/>
              </a:spcBef>
              <a:tabLst>
                <a:tab pos="328615" algn="l"/>
                <a:tab pos="433391" algn="l"/>
                <a:tab pos="882656" algn="l"/>
                <a:tab pos="1331922" algn="l"/>
                <a:tab pos="1781187" algn="l"/>
                <a:tab pos="2230453" algn="l"/>
                <a:tab pos="2679717" algn="l"/>
                <a:tab pos="3128984" algn="l"/>
                <a:tab pos="3578248" algn="l"/>
                <a:tab pos="4027514" algn="l"/>
                <a:tab pos="4476780" algn="l"/>
                <a:tab pos="4926045" algn="l"/>
                <a:tab pos="5375311" algn="l"/>
                <a:tab pos="5824576" algn="l"/>
                <a:tab pos="6273841" algn="l"/>
                <a:tab pos="6723107" algn="l"/>
                <a:tab pos="7172372" algn="l"/>
                <a:tab pos="7621638" algn="l"/>
                <a:tab pos="8070903" algn="l"/>
                <a:tab pos="8520169" algn="l"/>
                <a:tab pos="8969434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CRESTE («impronte digitali»)</a:t>
            </a:r>
          </a:p>
          <a:p>
            <a:pPr marL="328615" indent="-314327">
              <a:spcBef>
                <a:spcPts val="700"/>
              </a:spcBef>
              <a:tabLst>
                <a:tab pos="328615" algn="l"/>
                <a:tab pos="433391" algn="l"/>
                <a:tab pos="882656" algn="l"/>
                <a:tab pos="1331922" algn="l"/>
                <a:tab pos="1781187" algn="l"/>
                <a:tab pos="2230453" algn="l"/>
                <a:tab pos="2679717" algn="l"/>
                <a:tab pos="3128984" algn="l"/>
                <a:tab pos="3578248" algn="l"/>
                <a:tab pos="4027514" algn="l"/>
                <a:tab pos="4476780" algn="l"/>
                <a:tab pos="4926045" algn="l"/>
                <a:tab pos="5375311" algn="l"/>
                <a:tab pos="5824576" algn="l"/>
                <a:tab pos="6273841" algn="l"/>
                <a:tab pos="6723107" algn="l"/>
                <a:tab pos="7172372" algn="l"/>
                <a:tab pos="7621638" algn="l"/>
                <a:tab pos="8070903" algn="l"/>
                <a:tab pos="8520169" algn="l"/>
                <a:tab pos="8969434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PIEGHE</a:t>
            </a:r>
          </a:p>
        </p:txBody>
      </p:sp>
    </p:spTree>
    <p:extLst>
      <p:ext uri="{BB962C8B-B14F-4D97-AF65-F5344CB8AC3E}">
        <p14:creationId xmlns:p14="http://schemas.microsoft.com/office/powerpoint/2010/main" val="27071230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-24358"/>
            <a:ext cx="8915400" cy="775060"/>
          </a:xfrm>
          <a:ln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tabLst>
                <a:tab pos="0" algn="l"/>
                <a:tab pos="447678" algn="l"/>
                <a:tab pos="896944" algn="l"/>
                <a:tab pos="1346209" algn="l"/>
                <a:tab pos="1795475" algn="l"/>
                <a:tab pos="2244739" algn="l"/>
                <a:tab pos="2694006" algn="l"/>
                <a:tab pos="3143270" algn="l"/>
                <a:tab pos="3592536" algn="l"/>
                <a:tab pos="4041802" algn="l"/>
                <a:tab pos="4491067" algn="l"/>
                <a:tab pos="4940333" algn="l"/>
                <a:tab pos="5389598" algn="l"/>
                <a:tab pos="5838863" algn="l"/>
                <a:tab pos="6288129" algn="l"/>
                <a:tab pos="6737394" algn="l"/>
                <a:tab pos="7186661" algn="l"/>
                <a:tab pos="7635925" algn="l"/>
                <a:tab pos="8085191" algn="l"/>
                <a:tab pos="8534456" algn="l"/>
                <a:tab pos="8983722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STRUTTURA  DELLA  CUTE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222243" y="620053"/>
            <a:ext cx="8915400" cy="5181600"/>
          </a:xfrm>
          <a:ln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28615" indent="-328615"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5" algn="l"/>
                <a:tab pos="433391" algn="l"/>
                <a:tab pos="882656" algn="l"/>
                <a:tab pos="1331922" algn="l"/>
                <a:tab pos="1781187" algn="l"/>
                <a:tab pos="2230453" algn="l"/>
                <a:tab pos="2679717" algn="l"/>
                <a:tab pos="3128984" algn="l"/>
                <a:tab pos="3578248" algn="l"/>
                <a:tab pos="4027514" algn="l"/>
                <a:tab pos="4476780" algn="l"/>
                <a:tab pos="4926045" algn="l"/>
                <a:tab pos="5375311" algn="l"/>
                <a:tab pos="5824576" algn="l"/>
                <a:tab pos="6273841" algn="l"/>
                <a:tab pos="6723107" algn="l"/>
                <a:tab pos="7172372" algn="l"/>
                <a:tab pos="7621638" algn="l"/>
                <a:tab pos="8070903" algn="l"/>
                <a:tab pos="8520169" algn="l"/>
                <a:tab pos="8969434" algn="l"/>
              </a:tabLst>
            </a:pPr>
            <a:r>
              <a:rPr lang="it-IT" alt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Costituita da TRE DIVERSI STRATI, dalla superficie verso la profondità:</a:t>
            </a:r>
          </a:p>
          <a:p>
            <a:pPr marL="328615" indent="-314327">
              <a:spcBef>
                <a:spcPts val="700"/>
              </a:spcBef>
              <a:tabLst>
                <a:tab pos="328615" algn="l"/>
                <a:tab pos="433391" algn="l"/>
                <a:tab pos="882656" algn="l"/>
                <a:tab pos="1331922" algn="l"/>
                <a:tab pos="1781187" algn="l"/>
                <a:tab pos="2230453" algn="l"/>
                <a:tab pos="2679717" algn="l"/>
                <a:tab pos="3128984" algn="l"/>
                <a:tab pos="3578248" algn="l"/>
                <a:tab pos="4027514" algn="l"/>
                <a:tab pos="4476780" algn="l"/>
                <a:tab pos="4926045" algn="l"/>
                <a:tab pos="5375311" algn="l"/>
                <a:tab pos="5824576" algn="l"/>
                <a:tab pos="6273841" algn="l"/>
                <a:tab pos="6723107" algn="l"/>
                <a:tab pos="7172372" algn="l"/>
                <a:tab pos="7621638" algn="l"/>
                <a:tab pos="8070903" algn="l"/>
                <a:tab pos="8520169" algn="l"/>
                <a:tab pos="8969434" algn="l"/>
              </a:tabLst>
            </a:pPr>
            <a:endParaRPr lang="it-IT" altLang="it-IT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328615" indent="-314327">
              <a:spcBef>
                <a:spcPts val="700"/>
              </a:spcBef>
              <a:tabLst>
                <a:tab pos="328615" algn="l"/>
                <a:tab pos="433391" algn="l"/>
                <a:tab pos="882656" algn="l"/>
                <a:tab pos="1331922" algn="l"/>
                <a:tab pos="1781187" algn="l"/>
                <a:tab pos="2230453" algn="l"/>
                <a:tab pos="2679717" algn="l"/>
                <a:tab pos="3128984" algn="l"/>
                <a:tab pos="3578248" algn="l"/>
                <a:tab pos="4027514" algn="l"/>
                <a:tab pos="4476780" algn="l"/>
                <a:tab pos="4926045" algn="l"/>
                <a:tab pos="5375311" algn="l"/>
                <a:tab pos="5824576" algn="l"/>
                <a:tab pos="6273841" algn="l"/>
                <a:tab pos="6723107" algn="l"/>
                <a:tab pos="7172372" algn="l"/>
                <a:tab pos="7621638" algn="l"/>
                <a:tab pos="8070903" algn="l"/>
                <a:tab pos="8520169" algn="l"/>
                <a:tab pos="8969434" algn="l"/>
              </a:tabLst>
            </a:pPr>
            <a:r>
              <a:rPr lang="it-IT" alt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EPIDERMIDE, di origine </a:t>
            </a:r>
            <a:r>
              <a:rPr lang="it-IT" alt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ECTODERMICA:Epitelio</a:t>
            </a:r>
            <a:r>
              <a:rPr lang="it-IT" alt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Pavimentoso Pluristratificato Cheratinizzato</a:t>
            </a:r>
          </a:p>
          <a:p>
            <a:pPr marL="328615" indent="-314327">
              <a:spcBef>
                <a:spcPts val="700"/>
              </a:spcBef>
              <a:tabLst>
                <a:tab pos="328615" algn="l"/>
                <a:tab pos="433391" algn="l"/>
                <a:tab pos="882656" algn="l"/>
                <a:tab pos="1331922" algn="l"/>
                <a:tab pos="1781187" algn="l"/>
                <a:tab pos="2230453" algn="l"/>
                <a:tab pos="2679717" algn="l"/>
                <a:tab pos="3128984" algn="l"/>
                <a:tab pos="3578248" algn="l"/>
                <a:tab pos="4027514" algn="l"/>
                <a:tab pos="4476780" algn="l"/>
                <a:tab pos="4926045" algn="l"/>
                <a:tab pos="5375311" algn="l"/>
                <a:tab pos="5824576" algn="l"/>
                <a:tab pos="6273841" algn="l"/>
                <a:tab pos="6723107" algn="l"/>
                <a:tab pos="7172372" algn="l"/>
                <a:tab pos="7621638" algn="l"/>
                <a:tab pos="8070903" algn="l"/>
                <a:tab pos="8520169" algn="l"/>
                <a:tab pos="8969434" algn="l"/>
              </a:tabLst>
            </a:pPr>
            <a:r>
              <a:rPr lang="it-IT" alt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DERMA, di origine </a:t>
            </a:r>
            <a:r>
              <a:rPr lang="it-IT" alt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MESODERMICA:Tessuto</a:t>
            </a:r>
            <a:r>
              <a:rPr lang="it-IT" alt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Connettivo Denso a Fibre Intrecciate</a:t>
            </a:r>
          </a:p>
          <a:p>
            <a:pPr marL="328615" indent="-314327">
              <a:spcBef>
                <a:spcPts val="700"/>
              </a:spcBef>
              <a:tabLst>
                <a:tab pos="328615" algn="l"/>
                <a:tab pos="433391" algn="l"/>
                <a:tab pos="882656" algn="l"/>
                <a:tab pos="1331922" algn="l"/>
                <a:tab pos="1781187" algn="l"/>
                <a:tab pos="2230453" algn="l"/>
                <a:tab pos="2679717" algn="l"/>
                <a:tab pos="3128984" algn="l"/>
                <a:tab pos="3578248" algn="l"/>
                <a:tab pos="4027514" algn="l"/>
                <a:tab pos="4476780" algn="l"/>
                <a:tab pos="4926045" algn="l"/>
                <a:tab pos="5375311" algn="l"/>
                <a:tab pos="5824576" algn="l"/>
                <a:tab pos="6273841" algn="l"/>
                <a:tab pos="6723107" algn="l"/>
                <a:tab pos="7172372" algn="l"/>
                <a:tab pos="7621638" algn="l"/>
                <a:tab pos="8070903" algn="l"/>
                <a:tab pos="8520169" algn="l"/>
                <a:tab pos="8969434" algn="l"/>
              </a:tabLst>
            </a:pPr>
            <a:r>
              <a:rPr lang="it-IT" alt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IPODERMA, pure di origine </a:t>
            </a:r>
          </a:p>
          <a:p>
            <a:pPr marL="328615" indent="-314327">
              <a:spcBef>
                <a:spcPts val="700"/>
              </a:spcBef>
              <a:tabLst>
                <a:tab pos="328615" algn="l"/>
                <a:tab pos="433391" algn="l"/>
                <a:tab pos="882656" algn="l"/>
                <a:tab pos="1331922" algn="l"/>
                <a:tab pos="1781187" algn="l"/>
                <a:tab pos="2230453" algn="l"/>
                <a:tab pos="2679717" algn="l"/>
                <a:tab pos="3128984" algn="l"/>
                <a:tab pos="3578248" algn="l"/>
                <a:tab pos="4027514" algn="l"/>
                <a:tab pos="4476780" algn="l"/>
                <a:tab pos="4926045" algn="l"/>
                <a:tab pos="5375311" algn="l"/>
                <a:tab pos="5824576" algn="l"/>
                <a:tab pos="6273841" algn="l"/>
                <a:tab pos="6723107" algn="l"/>
                <a:tab pos="7172372" algn="l"/>
                <a:tab pos="7621638" algn="l"/>
                <a:tab pos="8070903" algn="l"/>
                <a:tab pos="8520169" algn="l"/>
                <a:tab pos="8969434" algn="l"/>
              </a:tabLst>
            </a:pPr>
            <a:r>
              <a:rPr lang="it-IT" alt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 MESODERMICA :Tessuto Adiposo</a:t>
            </a:r>
          </a:p>
        </p:txBody>
      </p:sp>
    </p:spTree>
    <p:extLst>
      <p:ext uri="{BB962C8B-B14F-4D97-AF65-F5344CB8AC3E}">
        <p14:creationId xmlns:p14="http://schemas.microsoft.com/office/powerpoint/2010/main" val="3062923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" r="3114" b="9119"/>
          <a:stretch>
            <a:fillRect/>
          </a:stretch>
        </p:blipFill>
        <p:spPr bwMode="auto">
          <a:xfrm>
            <a:off x="12213" y="0"/>
            <a:ext cx="5682988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877" r="3114" b="911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6A8DC3-8C94-2548-99AB-BBEF19D8C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58" y="1428328"/>
            <a:ext cx="3760787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347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481EA32-69CE-C04C-B289-68499AA06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945" y="293432"/>
            <a:ext cx="9014536" cy="6564569"/>
          </a:xfrm>
        </p:spPr>
        <p:txBody>
          <a:bodyPr/>
          <a:lstStyle/>
          <a:p>
            <a:r>
              <a:rPr lang="it-IT" sz="2540" dirty="0">
                <a:latin typeface="Chalkboard SE" panose="03050602040202020205" pitchFamily="66" charset="77"/>
              </a:rPr>
              <a:t>I TESSUTI CONNETTIVI sono caratterizzati da Cellule immerse in una abbondante MATRICE EXTRACELLULARE (ECM)</a:t>
            </a:r>
          </a:p>
          <a:p>
            <a:endParaRPr lang="it-IT" sz="2540" dirty="0">
              <a:latin typeface="Chalkboard SE" panose="03050602040202020205" pitchFamily="66" charset="77"/>
            </a:endParaRPr>
          </a:p>
          <a:p>
            <a:r>
              <a:rPr lang="it-IT" sz="2540" dirty="0">
                <a:latin typeface="Chalkboard SE" panose="03050602040202020205" pitchFamily="66" charset="77"/>
              </a:rPr>
              <a:t>Le CELLULE assumono denominazioni differenti nei diversi tipi di Tessuto Connettivo (Fibrociti e Fibroblasti, </a:t>
            </a:r>
            <a:r>
              <a:rPr lang="it-IT" sz="2540" dirty="0" err="1">
                <a:latin typeface="Chalkboard SE" panose="03050602040202020205" pitchFamily="66" charset="77"/>
              </a:rPr>
              <a:t>Adipociti</a:t>
            </a:r>
            <a:r>
              <a:rPr lang="it-IT" sz="2540" dirty="0">
                <a:latin typeface="Chalkboard SE" panose="03050602040202020205" pitchFamily="66" charset="77"/>
              </a:rPr>
              <a:t>, </a:t>
            </a:r>
            <a:r>
              <a:rPr lang="it-IT" sz="2540" dirty="0" err="1">
                <a:latin typeface="Chalkboard SE" panose="03050602040202020205" pitchFamily="66" charset="77"/>
              </a:rPr>
              <a:t>Condroblasti</a:t>
            </a:r>
            <a:r>
              <a:rPr lang="it-IT" sz="2540" dirty="0">
                <a:latin typeface="Chalkboard SE" panose="03050602040202020205" pitchFamily="66" charset="77"/>
              </a:rPr>
              <a:t> e Condrociti, Osteoblasti e Osteociti, Osteoclasti, Cellule del Sangue e della Linfa).</a:t>
            </a:r>
          </a:p>
          <a:p>
            <a:endParaRPr lang="it-IT" sz="2540" dirty="0">
              <a:latin typeface="Chalkboard SE" panose="03050602040202020205" pitchFamily="66" charset="77"/>
            </a:endParaRPr>
          </a:p>
          <a:p>
            <a:r>
              <a:rPr lang="it-IT" sz="2540" dirty="0">
                <a:latin typeface="Chalkboard SE" panose="03050602040202020205" pitchFamily="66" charset="77"/>
              </a:rPr>
              <a:t>La ECM è molto </a:t>
            </a:r>
            <a:r>
              <a:rPr lang="it-IT" sz="2540" dirty="0" err="1">
                <a:latin typeface="Chalkboard SE" panose="03050602040202020205" pitchFamily="66" charset="77"/>
              </a:rPr>
              <a:t>piu’</a:t>
            </a:r>
            <a:r>
              <a:rPr lang="it-IT" sz="2540" dirty="0">
                <a:latin typeface="Chalkboard SE" panose="03050602040202020205" pitchFamily="66" charset="77"/>
              </a:rPr>
              <a:t> abbondante che negli altri tipi di tessuti e si compone di una Componente AMORFA ed una Componente FIBRILLARE</a:t>
            </a:r>
          </a:p>
        </p:txBody>
      </p:sp>
    </p:spTree>
    <p:extLst>
      <p:ext uri="{BB962C8B-B14F-4D97-AF65-F5344CB8AC3E}">
        <p14:creationId xmlns:p14="http://schemas.microsoft.com/office/powerpoint/2010/main" val="42715398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01/10/14</a:t>
            </a:r>
          </a:p>
        </p:txBody>
      </p:sp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>
                <a:latin typeface="Arial Black" panose="020B0A04020102020204" pitchFamily="34" charset="0"/>
              </a:rPr>
              <a:t>TIPI DI MELANINE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pPr marL="328613" indent="-328613"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/>
              <a:t>Eumelanina</a:t>
            </a:r>
          </a:p>
          <a:p>
            <a:pPr marL="341313" indent="-328613"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/>
          </a:p>
          <a:p>
            <a:pPr marL="328613" indent="-328613"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/>
              <a:t>Feomelanina</a:t>
            </a:r>
          </a:p>
          <a:p>
            <a:pPr marL="341313" indent="-328613"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/>
          </a:p>
          <a:p>
            <a:pPr marL="341313" indent="-328613"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/>
          </a:p>
          <a:p>
            <a:pPr marL="328613" indent="-328613"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/>
              <a:t>Neuromelanina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60350"/>
            <a:ext cx="2132012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757613"/>
            <a:ext cx="3248025" cy="249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88" y="730250"/>
            <a:ext cx="142875" cy="10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3132138" y="1916113"/>
            <a:ext cx="3095625" cy="1587"/>
          </a:xfrm>
          <a:prstGeom prst="line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3419475" y="3284538"/>
            <a:ext cx="2592388" cy="647700"/>
          </a:xfrm>
          <a:prstGeom prst="line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66477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6A32619-D3B2-9E4C-A75E-1AA1386729E1}"/>
              </a:ext>
            </a:extLst>
          </p:cNvPr>
          <p:cNvSpPr/>
          <p:nvPr/>
        </p:nvSpPr>
        <p:spPr>
          <a:xfrm>
            <a:off x="2195736" y="166686"/>
            <a:ext cx="45672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ANNESSI  CUTANEI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6F1CC6E-8132-C54C-B934-E5E28675FECA}"/>
              </a:ext>
            </a:extLst>
          </p:cNvPr>
          <p:cNvSpPr txBox="1"/>
          <p:nvPr/>
        </p:nvSpPr>
        <p:spPr>
          <a:xfrm>
            <a:off x="457153" y="813017"/>
            <a:ext cx="828092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APPARATI PILO-SEBACEI, costituiti da :</a:t>
            </a:r>
          </a:p>
          <a:p>
            <a:endParaRPr lang="it-IT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342900" indent="-342900">
              <a:buFontTx/>
              <a:buChar char="-"/>
            </a:pP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PELI: strutture variamente distribuite alla superficie cutanea. Il FOLLICOLO PILIFERO è associato a GHIANDOLE SEBACEE (Apparato Pilo-Sebaceo) e ad un MUSCOLO ERETTORE DEL PELO (ORRIPILATORE);</a:t>
            </a:r>
          </a:p>
          <a:p>
            <a:endParaRPr lang="it-IT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342900" indent="-342900">
              <a:buFontTx/>
              <a:buChar char="-"/>
            </a:pP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GHIANDOLE SEBACEE: producono una sostanza lipidica (SEBO) che svolge funzioni protettive a livello epidermico</a:t>
            </a:r>
          </a:p>
          <a:p>
            <a:endParaRPr lang="it-IT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457200" indent="-457200">
              <a:buFontTx/>
              <a:buChar char="-"/>
            </a:pP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GHIANDOLE SUDORIPARE: possono definirsi ECCRINE, se secernono un SUDORE che provvede alla TERMOREGOLAZIONE ed all’ OMEOSTASI IDRICO-SALINA e ACIDO-BASE; oppure APOCRINE (localizzate nel Cavo Ascellare e alla Regione Inguinale), che sono caratterizzate dal produrre un «caratteristico odore» proprio di ogni individuo.</a:t>
            </a:r>
          </a:p>
          <a:p>
            <a:endParaRPr lang="it-IT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457200" indent="-457200">
              <a:buFontTx/>
              <a:buChar char="-"/>
            </a:pP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ALTRE GHIANDOLE APOCRINE:</a:t>
            </a:r>
          </a:p>
          <a:p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* GHIANDOLE CERUMINOSE dell’ Orecchio </a:t>
            </a:r>
          </a:p>
          <a:p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   Esterno;</a:t>
            </a:r>
          </a:p>
          <a:p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* GHIANDOLA MAMMARIA</a:t>
            </a:r>
          </a:p>
          <a:p>
            <a:pPr marL="342900" indent="-342900">
              <a:buFontTx/>
              <a:buChar char="-"/>
            </a:pPr>
            <a:endParaRPr lang="it-IT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184926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200"/>
            <a:ext cx="9144000" cy="416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91347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0275"/>
            <a:ext cx="9144000" cy="4995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68676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913" y="0"/>
            <a:ext cx="44465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B14610A-1599-3E48-BA04-04D0F10051BE}"/>
              </a:ext>
            </a:extLst>
          </p:cNvPr>
          <p:cNvSpPr txBox="1"/>
          <p:nvPr/>
        </p:nvSpPr>
        <p:spPr>
          <a:xfrm>
            <a:off x="251520" y="1484784"/>
            <a:ext cx="23762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UNGHIE:</a:t>
            </a:r>
          </a:p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Specializzazioni dello Strato Corneo</a:t>
            </a:r>
          </a:p>
        </p:txBody>
      </p:sp>
    </p:spTree>
    <p:extLst>
      <p:ext uri="{BB962C8B-B14F-4D97-AF65-F5344CB8AC3E}">
        <p14:creationId xmlns:p14="http://schemas.microsoft.com/office/powerpoint/2010/main" val="17329034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xfrm>
            <a:off x="442191" y="2125519"/>
            <a:ext cx="8223250" cy="1557338"/>
          </a:xfrm>
          <a:ln/>
        </p:spPr>
        <p:txBody>
          <a:bodyPr>
            <a:normAutofit fontScale="90000"/>
          </a:bodyPr>
          <a:lstStyle/>
          <a:p>
            <a:pPr algn="ctr">
              <a:tabLst>
                <a:tab pos="0" algn="l"/>
                <a:tab pos="447678" algn="l"/>
                <a:tab pos="896944" algn="l"/>
                <a:tab pos="1346209" algn="l"/>
                <a:tab pos="1795475" algn="l"/>
                <a:tab pos="2244739" algn="l"/>
                <a:tab pos="2694006" algn="l"/>
                <a:tab pos="3143270" algn="l"/>
                <a:tab pos="3592536" algn="l"/>
                <a:tab pos="4041802" algn="l"/>
                <a:tab pos="4491067" algn="l"/>
                <a:tab pos="4940333" algn="l"/>
                <a:tab pos="5389598" algn="l"/>
                <a:tab pos="5838863" algn="l"/>
                <a:tab pos="6288129" algn="l"/>
                <a:tab pos="6737394" algn="l"/>
                <a:tab pos="7186661" algn="l"/>
                <a:tab pos="7635925" algn="l"/>
                <a:tab pos="8085191" algn="l"/>
                <a:tab pos="8534456" algn="l"/>
                <a:tab pos="8983722" algn="l"/>
              </a:tabLst>
            </a:pPr>
            <a:r>
              <a:rPr lang="it-IT" alt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COINVOLGIMENTO DELLA CUTE NELLE FUNZIONI DEL SISTEMA NERVOSO</a:t>
            </a:r>
            <a:br>
              <a:rPr lang="it-IT" altLang="it-IT" dirty="0">
                <a:latin typeface="Arial Black" panose="020B0A04020102020204" pitchFamily="34" charset="0"/>
              </a:rPr>
            </a:br>
            <a:br>
              <a:rPr lang="it-IT" altLang="it-IT" dirty="0">
                <a:latin typeface="Arial Black" panose="020B0A04020102020204" pitchFamily="34" charset="0"/>
              </a:rPr>
            </a:br>
            <a:r>
              <a:rPr lang="it-IT" altLang="it-IT" sz="3600" dirty="0">
                <a:latin typeface="Chalkboard SE" panose="03050602040202020205" pitchFamily="66" charset="77"/>
              </a:rPr>
              <a:t>RECETTORI NERVOSI CUTANEI</a:t>
            </a:r>
          </a:p>
        </p:txBody>
      </p:sp>
    </p:spTree>
    <p:extLst>
      <p:ext uri="{BB962C8B-B14F-4D97-AF65-F5344CB8AC3E}">
        <p14:creationId xmlns:p14="http://schemas.microsoft.com/office/powerpoint/2010/main" val="23842684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idx="1"/>
          </p:nvPr>
        </p:nvSpPr>
        <p:spPr>
          <a:xfrm>
            <a:off x="415636" y="188640"/>
            <a:ext cx="8750794" cy="5513040"/>
          </a:xfrm>
          <a:noFill/>
          <a:ln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indent="0" algn="ctr">
              <a:spcBef>
                <a:spcPts val="700"/>
              </a:spcBef>
              <a:buNone/>
              <a:tabLst>
                <a:tab pos="328615" algn="l"/>
                <a:tab pos="433391" algn="l"/>
                <a:tab pos="882656" algn="l"/>
                <a:tab pos="1331922" algn="l"/>
                <a:tab pos="1781187" algn="l"/>
                <a:tab pos="2230453" algn="l"/>
                <a:tab pos="2679717" algn="l"/>
                <a:tab pos="3128984" algn="l"/>
                <a:tab pos="3578248" algn="l"/>
                <a:tab pos="4027514" algn="l"/>
                <a:tab pos="4476780" algn="l"/>
                <a:tab pos="4926045" algn="l"/>
                <a:tab pos="5375311" algn="l"/>
                <a:tab pos="5824576" algn="l"/>
                <a:tab pos="6273841" algn="l"/>
                <a:tab pos="6723107" algn="l"/>
                <a:tab pos="7172372" algn="l"/>
                <a:tab pos="7621638" algn="l"/>
                <a:tab pos="8070903" algn="l"/>
                <a:tab pos="8520169" algn="l"/>
                <a:tab pos="8969434" algn="l"/>
                <a:tab pos="9410762" algn="l"/>
                <a:tab pos="10134667" algn="l"/>
              </a:tabLst>
            </a:pPr>
            <a:r>
              <a:rPr lang="it-IT" altLang="it-IT" sz="2400" dirty="0"/>
              <a:t>   </a:t>
            </a:r>
            <a:r>
              <a:rPr lang="it-IT" altLang="it-IT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CLASSIFICAZIONE DELLE TERMINAZIONI </a:t>
            </a:r>
          </a:p>
          <a:p>
            <a:pPr marL="19050" indent="0" algn="ctr">
              <a:spcBef>
                <a:spcPts val="700"/>
              </a:spcBef>
              <a:buNone/>
              <a:tabLst>
                <a:tab pos="328615" algn="l"/>
                <a:tab pos="433391" algn="l"/>
                <a:tab pos="882656" algn="l"/>
                <a:tab pos="1331922" algn="l"/>
                <a:tab pos="1781187" algn="l"/>
                <a:tab pos="2230453" algn="l"/>
                <a:tab pos="2679717" algn="l"/>
                <a:tab pos="3128984" algn="l"/>
                <a:tab pos="3578248" algn="l"/>
                <a:tab pos="4027514" algn="l"/>
                <a:tab pos="4476780" algn="l"/>
                <a:tab pos="4926045" algn="l"/>
                <a:tab pos="5375311" algn="l"/>
                <a:tab pos="5824576" algn="l"/>
                <a:tab pos="6273841" algn="l"/>
                <a:tab pos="6723107" algn="l"/>
                <a:tab pos="7172372" algn="l"/>
                <a:tab pos="7621638" algn="l"/>
                <a:tab pos="8070903" algn="l"/>
                <a:tab pos="8520169" algn="l"/>
                <a:tab pos="8969434" algn="l"/>
                <a:tab pos="9410762" algn="l"/>
                <a:tab pos="10134667" algn="l"/>
              </a:tabLst>
            </a:pPr>
            <a:r>
              <a:rPr lang="it-IT" altLang="it-IT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SENSITIVE CUTANEE</a:t>
            </a:r>
          </a:p>
          <a:p>
            <a:pPr marL="19050" indent="0" algn="ctr">
              <a:spcBef>
                <a:spcPts val="700"/>
              </a:spcBef>
              <a:buNone/>
              <a:tabLst>
                <a:tab pos="328615" algn="l"/>
                <a:tab pos="433391" algn="l"/>
                <a:tab pos="882656" algn="l"/>
                <a:tab pos="1331922" algn="l"/>
                <a:tab pos="1781187" algn="l"/>
                <a:tab pos="2230453" algn="l"/>
                <a:tab pos="2679717" algn="l"/>
                <a:tab pos="3128984" algn="l"/>
                <a:tab pos="3578248" algn="l"/>
                <a:tab pos="4027514" algn="l"/>
                <a:tab pos="4476780" algn="l"/>
                <a:tab pos="4926045" algn="l"/>
                <a:tab pos="5375311" algn="l"/>
                <a:tab pos="5824576" algn="l"/>
                <a:tab pos="6273841" algn="l"/>
                <a:tab pos="6723107" algn="l"/>
                <a:tab pos="7172372" algn="l"/>
                <a:tab pos="7621638" algn="l"/>
                <a:tab pos="8070903" algn="l"/>
                <a:tab pos="8520169" algn="l"/>
                <a:tab pos="8969434" algn="l"/>
                <a:tab pos="9410762" algn="l"/>
                <a:tab pos="10134667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spcBef>
                <a:spcPts val="600"/>
              </a:spcBef>
              <a:buNone/>
              <a:tabLst>
                <a:tab pos="328615" algn="l"/>
                <a:tab pos="433391" algn="l"/>
                <a:tab pos="882656" algn="l"/>
                <a:tab pos="1331922" algn="l"/>
                <a:tab pos="1781187" algn="l"/>
                <a:tab pos="2230453" algn="l"/>
                <a:tab pos="2679717" algn="l"/>
                <a:tab pos="3128984" algn="l"/>
                <a:tab pos="3578248" algn="l"/>
                <a:tab pos="4027514" algn="l"/>
                <a:tab pos="4476780" algn="l"/>
                <a:tab pos="4926045" algn="l"/>
                <a:tab pos="5375311" algn="l"/>
                <a:tab pos="5824576" algn="l"/>
                <a:tab pos="6273841" algn="l"/>
                <a:tab pos="6723107" algn="l"/>
                <a:tab pos="7172372" algn="l"/>
                <a:tab pos="7621638" algn="l"/>
                <a:tab pos="8070903" algn="l"/>
                <a:tab pos="8520169" algn="l"/>
                <a:tab pos="8969434" algn="l"/>
                <a:tab pos="9410762" algn="l"/>
                <a:tab pos="10134667" algn="l"/>
              </a:tabLst>
            </a:pPr>
            <a:r>
              <a:rPr lang="it-IT" alt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- LIBERE (NUDE),</a:t>
            </a:r>
            <a:r>
              <a:rPr lang="it-IT" alt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costituiscono una rete e perdono le guaine </a:t>
            </a:r>
          </a:p>
          <a:p>
            <a:pPr marL="0" indent="0">
              <a:spcBef>
                <a:spcPts val="600"/>
              </a:spcBef>
              <a:buNone/>
              <a:tabLst>
                <a:tab pos="328615" algn="l"/>
                <a:tab pos="433391" algn="l"/>
                <a:tab pos="882656" algn="l"/>
                <a:tab pos="1331922" algn="l"/>
                <a:tab pos="1781187" algn="l"/>
                <a:tab pos="2230453" algn="l"/>
                <a:tab pos="2679717" algn="l"/>
                <a:tab pos="3128984" algn="l"/>
                <a:tab pos="3578248" algn="l"/>
                <a:tab pos="4027514" algn="l"/>
                <a:tab pos="4476780" algn="l"/>
                <a:tab pos="4926045" algn="l"/>
                <a:tab pos="5375311" algn="l"/>
                <a:tab pos="5824576" algn="l"/>
                <a:tab pos="6273841" algn="l"/>
                <a:tab pos="6723107" algn="l"/>
                <a:tab pos="7172372" algn="l"/>
                <a:tab pos="7621638" algn="l"/>
                <a:tab pos="8070903" algn="l"/>
                <a:tab pos="8520169" algn="l"/>
                <a:tab pos="8969434" algn="l"/>
                <a:tab pos="9410762" algn="l"/>
                <a:tab pos="10134667" algn="l"/>
              </a:tabLst>
            </a:pPr>
            <a:r>
              <a:rPr lang="it-IT" alt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  	mieliniche o </a:t>
            </a:r>
            <a:r>
              <a:rPr lang="it-IT" alt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perineurali</a:t>
            </a:r>
            <a:r>
              <a:rPr lang="it-IT" alt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per disporsi nel derma o nell’epidermide</a:t>
            </a:r>
            <a:r>
              <a:rPr lang="it-IT" alt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0" indent="0">
              <a:spcBef>
                <a:spcPts val="600"/>
              </a:spcBef>
              <a:buNone/>
              <a:tabLst>
                <a:tab pos="328615" algn="l"/>
                <a:tab pos="433391" algn="l"/>
                <a:tab pos="882656" algn="l"/>
                <a:tab pos="1331922" algn="l"/>
                <a:tab pos="1781187" algn="l"/>
                <a:tab pos="2230453" algn="l"/>
                <a:tab pos="2679717" algn="l"/>
                <a:tab pos="3128984" algn="l"/>
                <a:tab pos="3578248" algn="l"/>
                <a:tab pos="4027514" algn="l"/>
                <a:tab pos="4476780" algn="l"/>
                <a:tab pos="4926045" algn="l"/>
                <a:tab pos="5375311" algn="l"/>
                <a:tab pos="5824576" algn="l"/>
                <a:tab pos="6273841" algn="l"/>
                <a:tab pos="6723107" algn="l"/>
                <a:tab pos="7172372" algn="l"/>
                <a:tab pos="7621638" algn="l"/>
                <a:tab pos="8070903" algn="l"/>
                <a:tab pos="8520169" algn="l"/>
                <a:tab pos="8969434" algn="l"/>
                <a:tab pos="9410762" algn="l"/>
                <a:tab pos="10134667" algn="l"/>
              </a:tabLst>
            </a:pPr>
            <a:endParaRPr lang="it-IT" altLang="it-IT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spcBef>
                <a:spcPts val="700"/>
              </a:spcBef>
              <a:buNone/>
              <a:tabLst>
                <a:tab pos="328615" algn="l"/>
                <a:tab pos="433391" algn="l"/>
                <a:tab pos="882656" algn="l"/>
                <a:tab pos="1331922" algn="l"/>
                <a:tab pos="1781187" algn="l"/>
                <a:tab pos="2230453" algn="l"/>
                <a:tab pos="2679717" algn="l"/>
                <a:tab pos="3128984" algn="l"/>
                <a:tab pos="3578248" algn="l"/>
                <a:tab pos="4027514" algn="l"/>
                <a:tab pos="4476780" algn="l"/>
                <a:tab pos="4926045" algn="l"/>
                <a:tab pos="5375311" algn="l"/>
                <a:tab pos="5824576" algn="l"/>
                <a:tab pos="6273841" algn="l"/>
                <a:tab pos="6723107" algn="l"/>
                <a:tab pos="7172372" algn="l"/>
                <a:tab pos="7621638" algn="l"/>
                <a:tab pos="8070903" algn="l"/>
                <a:tab pos="8520169" algn="l"/>
                <a:tab pos="8969434" algn="l"/>
                <a:tab pos="9410762" algn="l"/>
                <a:tab pos="10134667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 Ci sono, poi, i MECCANOCETTORI, suddivisi in    </a:t>
            </a:r>
          </a:p>
          <a:p>
            <a:pPr marL="0" indent="0">
              <a:spcBef>
                <a:spcPts val="700"/>
              </a:spcBef>
              <a:buNone/>
              <a:tabLst>
                <a:tab pos="328615" algn="l"/>
                <a:tab pos="433391" algn="l"/>
                <a:tab pos="882656" algn="l"/>
                <a:tab pos="1331922" algn="l"/>
                <a:tab pos="1781187" algn="l"/>
                <a:tab pos="2230453" algn="l"/>
                <a:tab pos="2679717" algn="l"/>
                <a:tab pos="3128984" algn="l"/>
                <a:tab pos="3578248" algn="l"/>
                <a:tab pos="4027514" algn="l"/>
                <a:tab pos="4476780" algn="l"/>
                <a:tab pos="4926045" algn="l"/>
                <a:tab pos="5375311" algn="l"/>
                <a:tab pos="5824576" algn="l"/>
                <a:tab pos="6273841" algn="l"/>
                <a:tab pos="6723107" algn="l"/>
                <a:tab pos="7172372" algn="l"/>
                <a:tab pos="7621638" algn="l"/>
                <a:tab pos="8070903" algn="l"/>
                <a:tab pos="8520169" algn="l"/>
                <a:tab pos="8969434" algn="l"/>
                <a:tab pos="9410762" algn="l"/>
                <a:tab pos="10134667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Terminazioni</a:t>
            </a: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 </a:t>
            </a:r>
          </a:p>
          <a:p>
            <a:pPr marL="0" indent="0">
              <a:spcBef>
                <a:spcPts val="700"/>
              </a:spcBef>
              <a:buNone/>
              <a:tabLst>
                <a:tab pos="328615" algn="l"/>
                <a:tab pos="433391" algn="l"/>
                <a:tab pos="882656" algn="l"/>
                <a:tab pos="1331922" algn="l"/>
                <a:tab pos="1781187" algn="l"/>
                <a:tab pos="2230453" algn="l"/>
                <a:tab pos="2679717" algn="l"/>
                <a:tab pos="3128984" algn="l"/>
                <a:tab pos="3578248" algn="l"/>
                <a:tab pos="4027514" algn="l"/>
                <a:tab pos="4476780" algn="l"/>
                <a:tab pos="4926045" algn="l"/>
                <a:tab pos="5375311" algn="l"/>
                <a:tab pos="5824576" algn="l"/>
                <a:tab pos="6273841" algn="l"/>
                <a:tab pos="6723107" algn="l"/>
                <a:tab pos="7172372" algn="l"/>
                <a:tab pos="7621638" algn="l"/>
                <a:tab pos="8070903" algn="l"/>
                <a:tab pos="8520169" algn="l"/>
                <a:tab pos="8969434" algn="l"/>
                <a:tab pos="9410762" algn="l"/>
                <a:tab pos="10134667" algn="l"/>
              </a:tabLst>
            </a:pP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spcBef>
                <a:spcPts val="600"/>
              </a:spcBef>
              <a:buNone/>
              <a:tabLst>
                <a:tab pos="328615" algn="l"/>
                <a:tab pos="433391" algn="l"/>
                <a:tab pos="882656" algn="l"/>
                <a:tab pos="1331922" algn="l"/>
                <a:tab pos="1781187" algn="l"/>
                <a:tab pos="2230453" algn="l"/>
                <a:tab pos="2679717" algn="l"/>
                <a:tab pos="3128984" algn="l"/>
                <a:tab pos="3578248" algn="l"/>
                <a:tab pos="4027514" algn="l"/>
                <a:tab pos="4476780" algn="l"/>
                <a:tab pos="4926045" algn="l"/>
                <a:tab pos="5375311" algn="l"/>
                <a:tab pos="5824576" algn="l"/>
                <a:tab pos="6273841" algn="l"/>
                <a:tab pos="6723107" algn="l"/>
                <a:tab pos="7172372" algn="l"/>
                <a:tab pos="7621638" algn="l"/>
                <a:tab pos="8070903" algn="l"/>
                <a:tab pos="8520169" algn="l"/>
                <a:tab pos="8969434" algn="l"/>
                <a:tab pos="9410762" algn="l"/>
                <a:tab pos="10134667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- </a:t>
            </a:r>
            <a:r>
              <a:rPr lang="it-IT" altLang="it-IT" sz="2903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CAPSULATE O CORPUSCOLATE</a:t>
            </a:r>
          </a:p>
          <a:p>
            <a:pPr marL="4762" indent="0">
              <a:spcBef>
                <a:spcPts val="500"/>
              </a:spcBef>
              <a:buNone/>
              <a:tabLst>
                <a:tab pos="328615" algn="l"/>
                <a:tab pos="433391" algn="l"/>
                <a:tab pos="882656" algn="l"/>
                <a:tab pos="1331922" algn="l"/>
                <a:tab pos="1781187" algn="l"/>
                <a:tab pos="2230453" algn="l"/>
                <a:tab pos="2679717" algn="l"/>
                <a:tab pos="3128984" algn="l"/>
                <a:tab pos="3578248" algn="l"/>
                <a:tab pos="4027514" algn="l"/>
                <a:tab pos="4476780" algn="l"/>
                <a:tab pos="4926045" algn="l"/>
                <a:tab pos="5375311" algn="l"/>
                <a:tab pos="5824576" algn="l"/>
                <a:tab pos="6273841" algn="l"/>
                <a:tab pos="6723107" algn="l"/>
                <a:tab pos="7172372" algn="l"/>
                <a:tab pos="7621638" algn="l"/>
                <a:tab pos="8070903" algn="l"/>
                <a:tab pos="8520169" algn="l"/>
                <a:tab pos="8969434" algn="l"/>
                <a:tab pos="9410762" algn="l"/>
                <a:tab pos="10134667" algn="l"/>
              </a:tabLst>
            </a:pPr>
            <a:endParaRPr lang="it-IT" altLang="it-IT" sz="2903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0" indent="0">
              <a:spcBef>
                <a:spcPts val="500"/>
              </a:spcBef>
              <a:buNone/>
              <a:tabLst>
                <a:tab pos="328615" algn="l"/>
                <a:tab pos="433391" algn="l"/>
                <a:tab pos="882656" algn="l"/>
                <a:tab pos="1331922" algn="l"/>
                <a:tab pos="1781187" algn="l"/>
                <a:tab pos="2230453" algn="l"/>
                <a:tab pos="2679717" algn="l"/>
                <a:tab pos="3128984" algn="l"/>
                <a:tab pos="3578248" algn="l"/>
                <a:tab pos="4027514" algn="l"/>
                <a:tab pos="4476780" algn="l"/>
                <a:tab pos="4926045" algn="l"/>
                <a:tab pos="5375311" algn="l"/>
                <a:tab pos="5824576" algn="l"/>
                <a:tab pos="6273841" algn="l"/>
                <a:tab pos="6723107" algn="l"/>
                <a:tab pos="7172372" algn="l"/>
                <a:tab pos="7621638" algn="l"/>
                <a:tab pos="8070903" algn="l"/>
                <a:tab pos="8520169" algn="l"/>
                <a:tab pos="8969434" algn="l"/>
                <a:tab pos="9410762" algn="l"/>
                <a:tab pos="10134667" algn="l"/>
              </a:tabLst>
            </a:pPr>
            <a:r>
              <a:rPr lang="it-IT" altLang="it-IT" sz="2903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 - RECETTORI di MERKEL </a:t>
            </a:r>
          </a:p>
          <a:p>
            <a:pPr marL="17463" indent="0">
              <a:spcBef>
                <a:spcPts val="700"/>
              </a:spcBef>
              <a:buNone/>
              <a:tabLst>
                <a:tab pos="328615" algn="l"/>
                <a:tab pos="433391" algn="l"/>
                <a:tab pos="882656" algn="l"/>
                <a:tab pos="1331922" algn="l"/>
                <a:tab pos="1781187" algn="l"/>
                <a:tab pos="2230453" algn="l"/>
                <a:tab pos="2679717" algn="l"/>
                <a:tab pos="3128984" algn="l"/>
                <a:tab pos="3578248" algn="l"/>
                <a:tab pos="4027514" algn="l"/>
                <a:tab pos="4476780" algn="l"/>
                <a:tab pos="4926045" algn="l"/>
                <a:tab pos="5375311" algn="l"/>
                <a:tab pos="5824576" algn="l"/>
                <a:tab pos="6273841" algn="l"/>
                <a:tab pos="6723107" algn="l"/>
                <a:tab pos="7172372" algn="l"/>
                <a:tab pos="7621638" algn="l"/>
                <a:tab pos="8070903" algn="l"/>
                <a:tab pos="8520169" algn="l"/>
                <a:tab pos="8969434" algn="l"/>
                <a:tab pos="9410762" algn="l"/>
                <a:tab pos="10134667" algn="l"/>
              </a:tabLst>
            </a:pPr>
            <a:endParaRPr lang="it-IT" altLang="it-IT" sz="2903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0" indent="0">
              <a:spcBef>
                <a:spcPts val="700"/>
              </a:spcBef>
              <a:buNone/>
              <a:tabLst>
                <a:tab pos="328615" algn="l"/>
                <a:tab pos="433391" algn="l"/>
                <a:tab pos="882656" algn="l"/>
                <a:tab pos="1331922" algn="l"/>
                <a:tab pos="1781187" algn="l"/>
                <a:tab pos="2230453" algn="l"/>
                <a:tab pos="2679717" algn="l"/>
                <a:tab pos="3128984" algn="l"/>
                <a:tab pos="3578248" algn="l"/>
                <a:tab pos="4027514" algn="l"/>
                <a:tab pos="4476780" algn="l"/>
                <a:tab pos="4926045" algn="l"/>
                <a:tab pos="5375311" algn="l"/>
                <a:tab pos="5824576" algn="l"/>
                <a:tab pos="6273841" algn="l"/>
                <a:tab pos="6723107" algn="l"/>
                <a:tab pos="7172372" algn="l"/>
                <a:tab pos="7621638" algn="l"/>
                <a:tab pos="8070903" algn="l"/>
                <a:tab pos="8520169" algn="l"/>
                <a:tab pos="8969434" algn="l"/>
                <a:tab pos="9410762" algn="l"/>
                <a:tab pos="10134667" algn="l"/>
              </a:tabLst>
            </a:pPr>
            <a:r>
              <a:rPr lang="it-IT" altLang="it-IT" sz="2903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	  -  FOLLICOLARI  </a:t>
            </a:r>
          </a:p>
          <a:p>
            <a:pPr marL="341315" indent="-323852">
              <a:spcBef>
                <a:spcPts val="700"/>
              </a:spcBef>
              <a:buSzPct val="45000"/>
              <a:tabLst>
                <a:tab pos="328615" algn="l"/>
                <a:tab pos="433391" algn="l"/>
                <a:tab pos="882656" algn="l"/>
                <a:tab pos="1331922" algn="l"/>
                <a:tab pos="1781187" algn="l"/>
                <a:tab pos="2230453" algn="l"/>
                <a:tab pos="2679717" algn="l"/>
                <a:tab pos="3128984" algn="l"/>
                <a:tab pos="3578248" algn="l"/>
                <a:tab pos="4027514" algn="l"/>
                <a:tab pos="4476780" algn="l"/>
                <a:tab pos="4926045" algn="l"/>
                <a:tab pos="5375311" algn="l"/>
                <a:tab pos="5824576" algn="l"/>
                <a:tab pos="6273841" algn="l"/>
                <a:tab pos="6723107" algn="l"/>
                <a:tab pos="7172372" algn="l"/>
                <a:tab pos="7621638" algn="l"/>
                <a:tab pos="8070903" algn="l"/>
                <a:tab pos="8520169" algn="l"/>
                <a:tab pos="8969434" algn="l"/>
                <a:tab pos="9410762" algn="l"/>
                <a:tab pos="10134667" algn="l"/>
              </a:tabLst>
            </a:pPr>
            <a:endParaRPr lang="it-IT" altLang="it-IT" sz="2400" dirty="0"/>
          </a:p>
        </p:txBody>
      </p:sp>
    </p:spTree>
    <p:extLst>
      <p:ext uri="{BB962C8B-B14F-4D97-AF65-F5344CB8AC3E}">
        <p14:creationId xmlns:p14="http://schemas.microsoft.com/office/powerpoint/2010/main" val="4168561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1000"/>
                    </a14:imgEffect>
                    <a14:imgEffect>
                      <a14:brightnessContrast bright="-7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4" t="3253" r="5789" b="14143"/>
          <a:stretch>
            <a:fillRect/>
          </a:stretch>
        </p:blipFill>
        <p:spPr bwMode="auto">
          <a:xfrm>
            <a:off x="863601" y="0"/>
            <a:ext cx="8135938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074" t="3253" r="5789" b="1414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3501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1" y="193310"/>
            <a:ext cx="8496300" cy="1147459"/>
          </a:xfrm>
          <a:solidFill>
            <a:schemeClr val="bg1"/>
          </a:solidFill>
          <a:ln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>
              <a:tabLst>
                <a:tab pos="0" algn="l"/>
                <a:tab pos="447678" algn="l"/>
                <a:tab pos="896944" algn="l"/>
                <a:tab pos="1346209" algn="l"/>
                <a:tab pos="1795475" algn="l"/>
                <a:tab pos="2244739" algn="l"/>
                <a:tab pos="2694006" algn="l"/>
                <a:tab pos="3143270" algn="l"/>
                <a:tab pos="3592536" algn="l"/>
                <a:tab pos="4041802" algn="l"/>
                <a:tab pos="4491067" algn="l"/>
                <a:tab pos="4940333" algn="l"/>
                <a:tab pos="5389598" algn="l"/>
                <a:tab pos="5838863" algn="l"/>
                <a:tab pos="6288129" algn="l"/>
                <a:tab pos="6737394" algn="l"/>
                <a:tab pos="7186661" algn="l"/>
                <a:tab pos="7635925" algn="l"/>
                <a:tab pos="8085191" algn="l"/>
                <a:tab pos="8534456" algn="l"/>
                <a:tab pos="8983722" algn="l"/>
              </a:tabLst>
            </a:pPr>
            <a:r>
              <a:rPr lang="it-IT" altLang="it-IT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TERMINAZIONI NERVOSE LIBERE </a:t>
            </a:r>
            <a:br>
              <a:rPr lang="it-IT" altLang="it-IT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(o NUDE)</a:t>
            </a:r>
            <a:endParaRPr lang="it-IT" altLang="it-IT" sz="2400" b="1" dirty="0">
              <a:solidFill>
                <a:schemeClr val="tx1">
                  <a:lumMod val="95000"/>
                  <a:lumOff val="5000"/>
                </a:schemeClr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647700" y="1371600"/>
            <a:ext cx="8172451" cy="4918075"/>
          </a:xfrm>
          <a:prstGeom prst="rect">
            <a:avLst/>
          </a:prstGeom>
          <a:solidFill>
            <a:schemeClr val="bg1"/>
          </a:solidFill>
          <a:ln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609604" indent="-590554" algn="ctr">
              <a:spcBef>
                <a:spcPts val="600"/>
              </a:spcBef>
              <a:tabLst>
                <a:tab pos="609604" algn="l"/>
                <a:tab pos="714380" algn="l"/>
                <a:tab pos="1163645" algn="l"/>
                <a:tab pos="1612911" algn="l"/>
                <a:tab pos="2062176" algn="l"/>
                <a:tab pos="2511442" algn="l"/>
                <a:tab pos="2960707" algn="l"/>
                <a:tab pos="3409972" algn="l"/>
                <a:tab pos="3859238" algn="l"/>
                <a:tab pos="4308503" algn="l"/>
                <a:tab pos="4757770" algn="l"/>
                <a:tab pos="5207034" algn="l"/>
                <a:tab pos="5656300" algn="l"/>
                <a:tab pos="6105565" algn="l"/>
                <a:tab pos="6554831" algn="l"/>
                <a:tab pos="7004096" algn="l"/>
                <a:tab pos="7453362" algn="l"/>
                <a:tab pos="7902626" algn="l"/>
                <a:tab pos="8351893" algn="l"/>
                <a:tab pos="8801158" algn="l"/>
                <a:tab pos="9250424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  <a:p>
            <a:pPr marL="19050" indent="0">
              <a:spcBef>
                <a:spcPts val="600"/>
              </a:spcBef>
              <a:buNone/>
              <a:tabLst>
                <a:tab pos="609604" algn="l"/>
                <a:tab pos="714380" algn="l"/>
                <a:tab pos="1163645" algn="l"/>
                <a:tab pos="1612911" algn="l"/>
                <a:tab pos="2062176" algn="l"/>
                <a:tab pos="2511442" algn="l"/>
                <a:tab pos="2960707" algn="l"/>
                <a:tab pos="3409972" algn="l"/>
                <a:tab pos="3859238" algn="l"/>
                <a:tab pos="4308503" algn="l"/>
                <a:tab pos="4757770" algn="l"/>
                <a:tab pos="5207034" algn="l"/>
                <a:tab pos="5656300" algn="l"/>
                <a:tab pos="6105565" algn="l"/>
                <a:tab pos="6554831" algn="l"/>
                <a:tab pos="7004096" algn="l"/>
                <a:tab pos="7453362" algn="l"/>
                <a:tab pos="7902626" algn="l"/>
                <a:tab pos="8351893" algn="l"/>
                <a:tab pos="8801158" algn="l"/>
                <a:tab pos="9250424" algn="l"/>
              </a:tabLst>
            </a:pPr>
            <a:r>
              <a:rPr lang="it-IT" altLang="it-IT" sz="2400" dirty="0">
                <a:latin typeface="Times New Roman" panose="02020603050405020304" pitchFamily="18" charset="0"/>
              </a:rPr>
              <a:t>	</a:t>
            </a:r>
          </a:p>
          <a:p>
            <a:pPr marL="19050" indent="0">
              <a:spcBef>
                <a:spcPts val="600"/>
              </a:spcBef>
              <a:buNone/>
              <a:tabLst>
                <a:tab pos="609604" algn="l"/>
                <a:tab pos="714380" algn="l"/>
                <a:tab pos="1163645" algn="l"/>
                <a:tab pos="1612911" algn="l"/>
                <a:tab pos="2062176" algn="l"/>
                <a:tab pos="2511442" algn="l"/>
                <a:tab pos="2960707" algn="l"/>
                <a:tab pos="3409972" algn="l"/>
                <a:tab pos="3859238" algn="l"/>
                <a:tab pos="4308503" algn="l"/>
                <a:tab pos="4757770" algn="l"/>
                <a:tab pos="5207034" algn="l"/>
                <a:tab pos="5656300" algn="l"/>
                <a:tab pos="6105565" algn="l"/>
                <a:tab pos="6554831" algn="l"/>
                <a:tab pos="7004096" algn="l"/>
                <a:tab pos="7453362" algn="l"/>
                <a:tab pos="7902626" algn="l"/>
                <a:tab pos="8351893" algn="l"/>
                <a:tab pos="8801158" algn="l"/>
                <a:tab pos="9250424" algn="l"/>
              </a:tabLst>
            </a:pPr>
            <a:r>
              <a:rPr lang="it-IT" altLang="it-IT" sz="2400" dirty="0">
                <a:latin typeface="Times New Roman" panose="02020603050405020304" pitchFamily="18" charset="0"/>
              </a:rPr>
              <a:t>	</a:t>
            </a:r>
            <a:r>
              <a:rPr lang="it-IT" alt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- TERMORECETTORI (o recettori termosensibili, caldo/freddo);</a:t>
            </a:r>
          </a:p>
          <a:p>
            <a:pPr marL="19050" indent="0">
              <a:spcBef>
                <a:spcPts val="600"/>
              </a:spcBef>
              <a:buNone/>
              <a:tabLst>
                <a:tab pos="609604" algn="l"/>
                <a:tab pos="714380" algn="l"/>
                <a:tab pos="1163645" algn="l"/>
                <a:tab pos="1612911" algn="l"/>
                <a:tab pos="2062176" algn="l"/>
                <a:tab pos="2511442" algn="l"/>
                <a:tab pos="2960707" algn="l"/>
                <a:tab pos="3409972" algn="l"/>
                <a:tab pos="3859238" algn="l"/>
                <a:tab pos="4308503" algn="l"/>
                <a:tab pos="4757770" algn="l"/>
                <a:tab pos="5207034" algn="l"/>
                <a:tab pos="5656300" algn="l"/>
                <a:tab pos="6105565" algn="l"/>
                <a:tab pos="6554831" algn="l"/>
                <a:tab pos="7004096" algn="l"/>
                <a:tab pos="7453362" algn="l"/>
                <a:tab pos="7902626" algn="l"/>
                <a:tab pos="8351893" algn="l"/>
                <a:tab pos="8801158" algn="l"/>
                <a:tab pos="9250424" algn="l"/>
              </a:tabLst>
            </a:pP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marL="19050" indent="0">
              <a:spcBef>
                <a:spcPts val="600"/>
              </a:spcBef>
              <a:buNone/>
              <a:tabLst>
                <a:tab pos="609604" algn="l"/>
                <a:tab pos="714380" algn="l"/>
                <a:tab pos="1163645" algn="l"/>
                <a:tab pos="1612911" algn="l"/>
                <a:tab pos="2062176" algn="l"/>
                <a:tab pos="2511442" algn="l"/>
                <a:tab pos="2960707" algn="l"/>
                <a:tab pos="3409972" algn="l"/>
                <a:tab pos="3859238" algn="l"/>
                <a:tab pos="4308503" algn="l"/>
                <a:tab pos="4757770" algn="l"/>
                <a:tab pos="5207034" algn="l"/>
                <a:tab pos="5656300" algn="l"/>
                <a:tab pos="6105565" algn="l"/>
                <a:tab pos="6554831" algn="l"/>
                <a:tab pos="7004096" algn="l"/>
                <a:tab pos="7453362" algn="l"/>
                <a:tab pos="7902626" algn="l"/>
                <a:tab pos="8351893" algn="l"/>
                <a:tab pos="8801158" algn="l"/>
                <a:tab pos="9250424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it-IT" altLang="it-IT" sz="254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-NOCICETTORI (dolore) sensibili  a deformazioni meccaniche, caldo e freddo intensi, esposizione a sostanze chimiche irritanti, mediatori chimici del dolore (es. istamina). Tra questi, anche i RECETTORI sensibili al </a:t>
            </a:r>
            <a:r>
              <a:rPr lang="it-IT" altLang="it-IT" sz="254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  <a:cs typeface="Arabic Transparent" panose="020B0604020202020204" pitchFamily="34" charset="0"/>
              </a:rPr>
              <a:t>PRURITO</a:t>
            </a:r>
            <a:r>
              <a:rPr lang="it-IT" altLang="it-IT" sz="254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.</a:t>
            </a:r>
          </a:p>
          <a:p>
            <a:pPr marL="19050" indent="0" algn="ctr">
              <a:spcBef>
                <a:spcPts val="600"/>
              </a:spcBef>
              <a:buNone/>
              <a:tabLst>
                <a:tab pos="609604" algn="l"/>
                <a:tab pos="714380" algn="l"/>
                <a:tab pos="1163645" algn="l"/>
                <a:tab pos="1612911" algn="l"/>
                <a:tab pos="2062176" algn="l"/>
                <a:tab pos="2511442" algn="l"/>
                <a:tab pos="2960707" algn="l"/>
                <a:tab pos="3409972" algn="l"/>
                <a:tab pos="3859238" algn="l"/>
                <a:tab pos="4308503" algn="l"/>
                <a:tab pos="4757770" algn="l"/>
                <a:tab pos="5207034" algn="l"/>
                <a:tab pos="5656300" algn="l"/>
                <a:tab pos="6105565" algn="l"/>
                <a:tab pos="6554831" algn="l"/>
                <a:tab pos="7004096" algn="l"/>
                <a:tab pos="7453362" algn="l"/>
                <a:tab pos="7902626" algn="l"/>
                <a:tab pos="8351893" algn="l"/>
                <a:tab pos="8801158" algn="l"/>
                <a:tab pos="9250424" algn="l"/>
              </a:tabLst>
            </a:pP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marL="609604" indent="-590554" algn="ctr">
              <a:spcBef>
                <a:spcPts val="600"/>
              </a:spcBef>
              <a:tabLst>
                <a:tab pos="609604" algn="l"/>
                <a:tab pos="714380" algn="l"/>
                <a:tab pos="1163645" algn="l"/>
                <a:tab pos="1612911" algn="l"/>
                <a:tab pos="2062176" algn="l"/>
                <a:tab pos="2511442" algn="l"/>
                <a:tab pos="2960707" algn="l"/>
                <a:tab pos="3409972" algn="l"/>
                <a:tab pos="3859238" algn="l"/>
                <a:tab pos="4308503" algn="l"/>
                <a:tab pos="4757770" algn="l"/>
                <a:tab pos="5207034" algn="l"/>
                <a:tab pos="5656300" algn="l"/>
                <a:tab pos="6105565" algn="l"/>
                <a:tab pos="6554831" algn="l"/>
                <a:tab pos="7004096" algn="l"/>
                <a:tab pos="7453362" algn="l"/>
                <a:tab pos="7902626" algn="l"/>
                <a:tab pos="8351893" algn="l"/>
                <a:tab pos="8801158" algn="l"/>
                <a:tab pos="9250424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  <a:p>
            <a:pPr marL="609604" indent="-590554" algn="ctr">
              <a:spcBef>
                <a:spcPts val="600"/>
              </a:spcBef>
              <a:tabLst>
                <a:tab pos="609604" algn="l"/>
                <a:tab pos="714380" algn="l"/>
                <a:tab pos="1163645" algn="l"/>
                <a:tab pos="1612911" algn="l"/>
                <a:tab pos="2062176" algn="l"/>
                <a:tab pos="2511442" algn="l"/>
                <a:tab pos="2960707" algn="l"/>
                <a:tab pos="3409972" algn="l"/>
                <a:tab pos="3859238" algn="l"/>
                <a:tab pos="4308503" algn="l"/>
                <a:tab pos="4757770" algn="l"/>
                <a:tab pos="5207034" algn="l"/>
                <a:tab pos="5656300" algn="l"/>
                <a:tab pos="6105565" algn="l"/>
                <a:tab pos="6554831" algn="l"/>
                <a:tab pos="7004096" algn="l"/>
                <a:tab pos="7453362" algn="l"/>
                <a:tab pos="7902626" algn="l"/>
                <a:tab pos="8351893" algn="l"/>
                <a:tab pos="8801158" algn="l"/>
                <a:tab pos="9250424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  <a:p>
            <a:pPr marL="609604" indent="-590554" algn="ctr">
              <a:spcBef>
                <a:spcPts val="600"/>
              </a:spcBef>
              <a:tabLst>
                <a:tab pos="609604" algn="l"/>
                <a:tab pos="714380" algn="l"/>
                <a:tab pos="1163645" algn="l"/>
                <a:tab pos="1612911" algn="l"/>
                <a:tab pos="2062176" algn="l"/>
                <a:tab pos="2511442" algn="l"/>
                <a:tab pos="2960707" algn="l"/>
                <a:tab pos="3409972" algn="l"/>
                <a:tab pos="3859238" algn="l"/>
                <a:tab pos="4308503" algn="l"/>
                <a:tab pos="4757770" algn="l"/>
                <a:tab pos="5207034" algn="l"/>
                <a:tab pos="5656300" algn="l"/>
                <a:tab pos="6105565" algn="l"/>
                <a:tab pos="6554831" algn="l"/>
                <a:tab pos="7004096" algn="l"/>
                <a:tab pos="7453362" algn="l"/>
                <a:tab pos="7902626" algn="l"/>
                <a:tab pos="8351893" algn="l"/>
                <a:tab pos="8801158" algn="l"/>
                <a:tab pos="9250424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0038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10180" y="188642"/>
            <a:ext cx="9159081" cy="1238491"/>
          </a:xfrm>
          <a:prstGeom prst="rect">
            <a:avLst/>
          </a:prstGeom>
          <a:solidFill>
            <a:schemeClr val="bg1"/>
          </a:solidFill>
          <a:ln/>
          <a:extLst/>
        </p:spPr>
        <p:txBody>
          <a:bodyPr anchor="ctr">
            <a:normAutofit fontScale="90000"/>
          </a:bodyPr>
          <a:lstStyle/>
          <a:p>
            <a:pPr algn="ctr">
              <a:tabLst>
                <a:tab pos="0" algn="l"/>
                <a:tab pos="447678" algn="l"/>
                <a:tab pos="896944" algn="l"/>
                <a:tab pos="1346209" algn="l"/>
                <a:tab pos="1795475" algn="l"/>
                <a:tab pos="2244739" algn="l"/>
                <a:tab pos="2694006" algn="l"/>
                <a:tab pos="3143270" algn="l"/>
                <a:tab pos="3592536" algn="l"/>
                <a:tab pos="4041802" algn="l"/>
                <a:tab pos="4491067" algn="l"/>
                <a:tab pos="4940333" algn="l"/>
                <a:tab pos="5389598" algn="l"/>
                <a:tab pos="5838863" algn="l"/>
                <a:tab pos="6288129" algn="l"/>
                <a:tab pos="6737394" algn="l"/>
                <a:tab pos="7186661" algn="l"/>
                <a:tab pos="7635925" algn="l"/>
                <a:tab pos="8085191" algn="l"/>
                <a:tab pos="8534456" algn="l"/>
                <a:tab pos="8983722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TERMINAZIONI NERVOSE FOLLICOLARI </a:t>
            </a:r>
            <a:b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 </a:t>
            </a:r>
            <a:b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DI MERKEL</a:t>
            </a:r>
          </a:p>
        </p:txBody>
      </p:sp>
      <p:sp>
        <p:nvSpPr>
          <p:cNvPr id="47105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340447" y="1404937"/>
            <a:ext cx="8107362" cy="5453063"/>
          </a:xfrm>
          <a:noFill/>
          <a:ln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609604" indent="-590554">
              <a:spcBef>
                <a:spcPts val="600"/>
              </a:spcBef>
              <a:tabLst>
                <a:tab pos="609604" algn="l"/>
                <a:tab pos="714380" algn="l"/>
                <a:tab pos="1163645" algn="l"/>
                <a:tab pos="1612911" algn="l"/>
                <a:tab pos="2062176" algn="l"/>
                <a:tab pos="2511442" algn="l"/>
                <a:tab pos="2960707" algn="l"/>
                <a:tab pos="3409972" algn="l"/>
                <a:tab pos="3859238" algn="l"/>
                <a:tab pos="4308503" algn="l"/>
                <a:tab pos="4757770" algn="l"/>
                <a:tab pos="5207034" algn="l"/>
                <a:tab pos="5656300" algn="l"/>
                <a:tab pos="6105565" algn="l"/>
                <a:tab pos="6554831" algn="l"/>
                <a:tab pos="7004096" algn="l"/>
                <a:tab pos="7453362" algn="l"/>
                <a:tab pos="7902626" algn="l"/>
                <a:tab pos="8351893" algn="l"/>
                <a:tab pos="8801158" algn="l"/>
                <a:tab pos="9250424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  <a:p>
            <a:pPr marL="19050" indent="0">
              <a:spcBef>
                <a:spcPts val="600"/>
              </a:spcBef>
              <a:buNone/>
              <a:tabLst>
                <a:tab pos="609604" algn="l"/>
                <a:tab pos="714380" algn="l"/>
                <a:tab pos="1163645" algn="l"/>
                <a:tab pos="1612911" algn="l"/>
                <a:tab pos="2062176" algn="l"/>
                <a:tab pos="2511442" algn="l"/>
                <a:tab pos="2960707" algn="l"/>
                <a:tab pos="3409972" algn="l"/>
                <a:tab pos="3859238" algn="l"/>
                <a:tab pos="4308503" algn="l"/>
                <a:tab pos="4757770" algn="l"/>
                <a:tab pos="5207034" algn="l"/>
                <a:tab pos="5656300" algn="l"/>
                <a:tab pos="6105565" algn="l"/>
                <a:tab pos="6554831" algn="l"/>
                <a:tab pos="7004096" algn="l"/>
                <a:tab pos="7453362" algn="l"/>
                <a:tab pos="7902626" algn="l"/>
                <a:tab pos="8351893" algn="l"/>
                <a:tab pos="8801158" algn="l"/>
                <a:tab pos="9250424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RECETTORI </a:t>
            </a:r>
            <a:r>
              <a:rPr lang="it-IT" altLang="it-IT" sz="28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FOLLICOLARI</a:t>
            </a: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</a:t>
            </a:r>
            <a:r>
              <a:rPr lang="it-IT" altLang="it-IT" sz="28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(PILIFERI)</a:t>
            </a:r>
          </a:p>
          <a:p>
            <a:pPr marL="19050" indent="0">
              <a:spcBef>
                <a:spcPts val="600"/>
              </a:spcBef>
              <a:buNone/>
              <a:tabLst>
                <a:tab pos="609604" algn="l"/>
                <a:tab pos="714380" algn="l"/>
                <a:tab pos="1163645" algn="l"/>
                <a:tab pos="1612911" algn="l"/>
                <a:tab pos="2062176" algn="l"/>
                <a:tab pos="2511442" algn="l"/>
                <a:tab pos="2960707" algn="l"/>
                <a:tab pos="3409972" algn="l"/>
                <a:tab pos="3859238" algn="l"/>
                <a:tab pos="4308503" algn="l"/>
                <a:tab pos="4757770" algn="l"/>
                <a:tab pos="5207034" algn="l"/>
                <a:tab pos="5656300" algn="l"/>
                <a:tab pos="6105565" algn="l"/>
                <a:tab pos="6554831" algn="l"/>
                <a:tab pos="7004096" algn="l"/>
                <a:tab pos="7453362" algn="l"/>
                <a:tab pos="7902626" algn="l"/>
                <a:tab pos="8351893" algn="l"/>
                <a:tab pos="8801158" algn="l"/>
                <a:tab pos="9250424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posti sulla radice del pelo;</a:t>
            </a:r>
          </a:p>
          <a:p>
            <a:pPr marL="19050" indent="0">
              <a:spcBef>
                <a:spcPts val="600"/>
              </a:spcBef>
              <a:buNone/>
              <a:tabLst>
                <a:tab pos="609604" algn="l"/>
                <a:tab pos="714380" algn="l"/>
                <a:tab pos="1163645" algn="l"/>
                <a:tab pos="1612911" algn="l"/>
                <a:tab pos="2062176" algn="l"/>
                <a:tab pos="2511442" algn="l"/>
                <a:tab pos="2960707" algn="l"/>
                <a:tab pos="3409972" algn="l"/>
                <a:tab pos="3859238" algn="l"/>
                <a:tab pos="4308503" algn="l"/>
                <a:tab pos="4757770" algn="l"/>
                <a:tab pos="5207034" algn="l"/>
                <a:tab pos="5656300" algn="l"/>
                <a:tab pos="6105565" algn="l"/>
                <a:tab pos="6554831" algn="l"/>
                <a:tab pos="7004096" algn="l"/>
                <a:tab pos="7453362" algn="l"/>
                <a:tab pos="7902626" algn="l"/>
                <a:tab pos="8351893" algn="l"/>
                <a:tab pos="8801158" algn="l"/>
                <a:tab pos="9250424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presentano adattamento rapido;</a:t>
            </a:r>
          </a:p>
          <a:p>
            <a:pPr marL="19050" indent="0">
              <a:spcBef>
                <a:spcPts val="600"/>
              </a:spcBef>
              <a:buNone/>
              <a:tabLst>
                <a:tab pos="609604" algn="l"/>
                <a:tab pos="714380" algn="l"/>
                <a:tab pos="1163645" algn="l"/>
                <a:tab pos="1612911" algn="l"/>
                <a:tab pos="2062176" algn="l"/>
                <a:tab pos="2511442" algn="l"/>
                <a:tab pos="2960707" algn="l"/>
                <a:tab pos="3409972" algn="l"/>
                <a:tab pos="3859238" algn="l"/>
                <a:tab pos="4308503" algn="l"/>
                <a:tab pos="4757770" algn="l"/>
                <a:tab pos="5207034" algn="l"/>
                <a:tab pos="5656300" algn="l"/>
                <a:tab pos="6105565" algn="l"/>
                <a:tab pos="6554831" algn="l"/>
                <a:tab pos="7004096" algn="l"/>
                <a:tab pos="7453362" algn="l"/>
                <a:tab pos="7902626" algn="l"/>
                <a:tab pos="8351893" algn="l"/>
                <a:tab pos="8801158" algn="l"/>
                <a:tab pos="9250424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vengono attivati solo quando </a:t>
            </a:r>
            <a:r>
              <a:rPr lang="it-IT" altLang="it-IT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IL PELO VIENE PIEGATO</a:t>
            </a: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.</a:t>
            </a:r>
          </a:p>
          <a:p>
            <a:pPr marL="19050" indent="0">
              <a:spcBef>
                <a:spcPts val="600"/>
              </a:spcBef>
              <a:buNone/>
              <a:tabLst>
                <a:tab pos="609604" algn="l"/>
                <a:tab pos="714380" algn="l"/>
                <a:tab pos="1163645" algn="l"/>
                <a:tab pos="1612911" algn="l"/>
                <a:tab pos="2062176" algn="l"/>
                <a:tab pos="2511442" algn="l"/>
                <a:tab pos="2960707" algn="l"/>
                <a:tab pos="3409972" algn="l"/>
                <a:tab pos="3859238" algn="l"/>
                <a:tab pos="4308503" algn="l"/>
                <a:tab pos="4757770" algn="l"/>
                <a:tab pos="5207034" algn="l"/>
                <a:tab pos="5656300" algn="l"/>
                <a:tab pos="6105565" algn="l"/>
                <a:tab pos="6554831" algn="l"/>
                <a:tab pos="7004096" algn="l"/>
                <a:tab pos="7453362" algn="l"/>
                <a:tab pos="7902626" algn="l"/>
                <a:tab pos="8351893" algn="l"/>
                <a:tab pos="8801158" algn="l"/>
                <a:tab pos="9250424" algn="l"/>
              </a:tabLst>
            </a:pP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19050" indent="0">
              <a:spcBef>
                <a:spcPts val="700"/>
              </a:spcBef>
              <a:buNone/>
              <a:tabLst>
                <a:tab pos="609604" algn="l"/>
                <a:tab pos="714380" algn="l"/>
                <a:tab pos="1163645" algn="l"/>
                <a:tab pos="1612911" algn="l"/>
                <a:tab pos="2062176" algn="l"/>
                <a:tab pos="2511442" algn="l"/>
                <a:tab pos="2960707" algn="l"/>
                <a:tab pos="3409972" algn="l"/>
                <a:tab pos="3859238" algn="l"/>
                <a:tab pos="4308503" algn="l"/>
                <a:tab pos="4757770" algn="l"/>
                <a:tab pos="5207034" algn="l"/>
                <a:tab pos="5656300" algn="l"/>
                <a:tab pos="6105565" algn="l"/>
                <a:tab pos="6554831" algn="l"/>
                <a:tab pos="7004096" algn="l"/>
                <a:tab pos="7453362" algn="l"/>
                <a:tab pos="7902626" algn="l"/>
                <a:tab pos="8351893" algn="l"/>
                <a:tab pos="8801158" algn="l"/>
                <a:tab pos="9250424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RECETTORI DI MERKEL</a:t>
            </a:r>
          </a:p>
          <a:p>
            <a:pPr marL="19050" indent="0">
              <a:spcBef>
                <a:spcPts val="600"/>
              </a:spcBef>
              <a:buNone/>
              <a:tabLst>
                <a:tab pos="609604" algn="l"/>
                <a:tab pos="714380" algn="l"/>
                <a:tab pos="1163645" algn="l"/>
                <a:tab pos="1612911" algn="l"/>
                <a:tab pos="2062176" algn="l"/>
                <a:tab pos="2511442" algn="l"/>
                <a:tab pos="2960707" algn="l"/>
                <a:tab pos="3409972" algn="l"/>
                <a:tab pos="3859238" algn="l"/>
                <a:tab pos="4308503" algn="l"/>
                <a:tab pos="4757770" algn="l"/>
                <a:tab pos="5207034" algn="l"/>
                <a:tab pos="5656300" algn="l"/>
                <a:tab pos="6105565" algn="l"/>
                <a:tab pos="6554831" algn="l"/>
                <a:tab pos="7004096" algn="l"/>
                <a:tab pos="7453362" algn="l"/>
                <a:tab pos="7902626" algn="l"/>
                <a:tab pos="8351893" algn="l"/>
                <a:tab pos="8801158" algn="l"/>
                <a:tab pos="9250424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posti a contatto con lo strato basale dell’epitelio;</a:t>
            </a:r>
          </a:p>
          <a:p>
            <a:pPr marL="19050" indent="0">
              <a:spcBef>
                <a:spcPts val="600"/>
              </a:spcBef>
              <a:buNone/>
              <a:tabLst>
                <a:tab pos="609604" algn="l"/>
                <a:tab pos="714380" algn="l"/>
                <a:tab pos="1163645" algn="l"/>
                <a:tab pos="1612911" algn="l"/>
                <a:tab pos="2062176" algn="l"/>
                <a:tab pos="2511442" algn="l"/>
                <a:tab pos="2960707" algn="l"/>
                <a:tab pos="3409972" algn="l"/>
                <a:tab pos="3859238" algn="l"/>
                <a:tab pos="4308503" algn="l"/>
                <a:tab pos="4757770" algn="l"/>
                <a:tab pos="5207034" algn="l"/>
                <a:tab pos="5656300" algn="l"/>
                <a:tab pos="6105565" algn="l"/>
                <a:tab pos="6554831" algn="l"/>
                <a:tab pos="7004096" algn="l"/>
                <a:tab pos="7453362" algn="l"/>
                <a:tab pos="7902626" algn="l"/>
                <a:tab pos="8351893" algn="l"/>
                <a:tab pos="8801158" algn="l"/>
                <a:tab pos="9250424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presentano adattamento lento; </a:t>
            </a:r>
          </a:p>
          <a:p>
            <a:pPr marL="19050" indent="0">
              <a:spcBef>
                <a:spcPts val="600"/>
              </a:spcBef>
              <a:buNone/>
              <a:tabLst>
                <a:tab pos="609604" algn="l"/>
                <a:tab pos="714380" algn="l"/>
                <a:tab pos="1163645" algn="l"/>
                <a:tab pos="1612911" algn="l"/>
                <a:tab pos="2062176" algn="l"/>
                <a:tab pos="2511442" algn="l"/>
                <a:tab pos="2960707" algn="l"/>
                <a:tab pos="3409972" algn="l"/>
                <a:tab pos="3859238" algn="l"/>
                <a:tab pos="4308503" algn="l"/>
                <a:tab pos="4757770" algn="l"/>
                <a:tab pos="5207034" algn="l"/>
                <a:tab pos="5656300" algn="l"/>
                <a:tab pos="6105565" algn="l"/>
                <a:tab pos="6554831" algn="l"/>
                <a:tab pos="7004096" algn="l"/>
                <a:tab pos="7453362" algn="l"/>
                <a:tab pos="7902626" algn="l"/>
                <a:tab pos="8351893" algn="l"/>
                <a:tab pos="8801158" algn="l"/>
                <a:tab pos="9250424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vengono attivati da </a:t>
            </a:r>
            <a:r>
              <a:rPr lang="it-IT" altLang="it-IT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PRESSIONE CONTINUA</a:t>
            </a: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.</a:t>
            </a:r>
          </a:p>
          <a:p>
            <a:pPr marL="609604" indent="-590554">
              <a:spcBef>
                <a:spcPts val="600"/>
              </a:spcBef>
              <a:tabLst>
                <a:tab pos="609604" algn="l"/>
                <a:tab pos="714380" algn="l"/>
                <a:tab pos="1163645" algn="l"/>
                <a:tab pos="1612911" algn="l"/>
                <a:tab pos="2062176" algn="l"/>
                <a:tab pos="2511442" algn="l"/>
                <a:tab pos="2960707" algn="l"/>
                <a:tab pos="3409972" algn="l"/>
                <a:tab pos="3859238" algn="l"/>
                <a:tab pos="4308503" algn="l"/>
                <a:tab pos="4757770" algn="l"/>
                <a:tab pos="5207034" algn="l"/>
                <a:tab pos="5656300" algn="l"/>
                <a:tab pos="6105565" algn="l"/>
                <a:tab pos="6554831" algn="l"/>
                <a:tab pos="7004096" algn="l"/>
                <a:tab pos="7453362" algn="l"/>
                <a:tab pos="7902626" algn="l"/>
                <a:tab pos="8351893" algn="l"/>
                <a:tab pos="8801158" algn="l"/>
                <a:tab pos="9250424" algn="l"/>
              </a:tabLst>
            </a:pPr>
            <a:endParaRPr lang="it-IT" altLang="it-IT" sz="2400" dirty="0">
              <a:latin typeface="Copperplate Gothic Bold" panose="020E0705020206020404" pitchFamily="34" charset="77"/>
            </a:endParaRPr>
          </a:p>
          <a:p>
            <a:pPr marL="609604" indent="-590554">
              <a:spcBef>
                <a:spcPts val="600"/>
              </a:spcBef>
              <a:tabLst>
                <a:tab pos="609604" algn="l"/>
                <a:tab pos="714380" algn="l"/>
                <a:tab pos="1163645" algn="l"/>
                <a:tab pos="1612911" algn="l"/>
                <a:tab pos="2062176" algn="l"/>
                <a:tab pos="2511442" algn="l"/>
                <a:tab pos="2960707" algn="l"/>
                <a:tab pos="3409972" algn="l"/>
                <a:tab pos="3859238" algn="l"/>
                <a:tab pos="4308503" algn="l"/>
                <a:tab pos="4757770" algn="l"/>
                <a:tab pos="5207034" algn="l"/>
                <a:tab pos="5656300" algn="l"/>
                <a:tab pos="6105565" algn="l"/>
                <a:tab pos="6554831" algn="l"/>
                <a:tab pos="7004096" algn="l"/>
                <a:tab pos="7453362" algn="l"/>
                <a:tab pos="7902626" algn="l"/>
                <a:tab pos="8351893" algn="l"/>
                <a:tab pos="8801158" algn="l"/>
                <a:tab pos="9250424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7677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0EC13F19-FDF4-453B-A0A4-E7819E0B7A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4406" algn="l"/>
                <a:tab pos="1828812" algn="l"/>
                <a:tab pos="2743218" algn="l"/>
                <a:tab pos="3657624" algn="l"/>
                <a:tab pos="4572030" algn="l"/>
                <a:tab pos="5486436" algn="l"/>
                <a:tab pos="6400842" algn="l"/>
                <a:tab pos="7315248" algn="l"/>
                <a:tab pos="8229654" algn="l"/>
                <a:tab pos="9144060" algn="l"/>
                <a:tab pos="10058466" algn="l"/>
              </a:tabLst>
            </a:pPr>
            <a:r>
              <a:rPr lang="it-IT" altLang="it-IT" sz="3200" dirty="0">
                <a:latin typeface="Arial Black" panose="020B0A04020102020204" pitchFamily="34" charset="0"/>
              </a:rPr>
              <a:t>CELLULE DEI DIVERSI TIPI DI TESSUTI CONNETTIVI</a:t>
            </a: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EBCB9F78-31A2-4FC9-9C02-FCFAB4D86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7"/>
          <a:stretch>
            <a:fillRect/>
          </a:stretch>
        </p:blipFill>
        <p:spPr bwMode="auto">
          <a:xfrm>
            <a:off x="358776" y="1096965"/>
            <a:ext cx="8785225" cy="576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622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6276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3519" y="264823"/>
            <a:ext cx="9144000" cy="1738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tabLst>
                <a:tab pos="0" algn="l"/>
                <a:tab pos="447678" algn="l"/>
                <a:tab pos="896944" algn="l"/>
                <a:tab pos="1346209" algn="l"/>
                <a:tab pos="1795475" algn="l"/>
                <a:tab pos="2244739" algn="l"/>
                <a:tab pos="2694006" algn="l"/>
                <a:tab pos="3143270" algn="l"/>
                <a:tab pos="3592536" algn="l"/>
                <a:tab pos="4041802" algn="l"/>
                <a:tab pos="4491067" algn="l"/>
                <a:tab pos="4940333" algn="l"/>
                <a:tab pos="5389598" algn="l"/>
                <a:tab pos="5838863" algn="l"/>
                <a:tab pos="6288129" algn="l"/>
                <a:tab pos="6737394" algn="l"/>
                <a:tab pos="7186661" algn="l"/>
                <a:tab pos="7635925" algn="l"/>
                <a:tab pos="8085191" algn="l"/>
                <a:tab pos="8534456" algn="l"/>
                <a:tab pos="8983722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TERMINAZIONI NERVOSE CAPSULATE </a:t>
            </a:r>
            <a:b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o </a:t>
            </a:r>
            <a:b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CORPUSCOLATE</a:t>
            </a:r>
          </a:p>
        </p:txBody>
      </p:sp>
      <p:sp>
        <p:nvSpPr>
          <p:cNvPr id="48129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228600" y="2190895"/>
            <a:ext cx="8604250" cy="3340100"/>
          </a:xfrm>
          <a:ln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609604" indent="-590554">
              <a:spcBef>
                <a:spcPts val="600"/>
              </a:spcBef>
              <a:tabLst>
                <a:tab pos="609604" algn="l"/>
                <a:tab pos="714380" algn="l"/>
                <a:tab pos="1163645" algn="l"/>
                <a:tab pos="1612911" algn="l"/>
                <a:tab pos="2062176" algn="l"/>
                <a:tab pos="2511442" algn="l"/>
                <a:tab pos="2960707" algn="l"/>
                <a:tab pos="3409972" algn="l"/>
                <a:tab pos="3859238" algn="l"/>
                <a:tab pos="4308503" algn="l"/>
                <a:tab pos="4757770" algn="l"/>
                <a:tab pos="5207034" algn="l"/>
                <a:tab pos="5656300" algn="l"/>
                <a:tab pos="6105565" algn="l"/>
                <a:tab pos="6554831" algn="l"/>
                <a:tab pos="7004096" algn="l"/>
                <a:tab pos="7453362" algn="l"/>
                <a:tab pos="7902626" algn="l"/>
                <a:tab pos="8351893" algn="l"/>
                <a:tab pos="8801158" algn="l"/>
                <a:tab pos="9250424" algn="l"/>
              </a:tabLst>
            </a:pPr>
            <a:endParaRPr lang="it-IT" altLang="it-IT" sz="2000" dirty="0">
              <a:latin typeface="Times New Roman" panose="02020603050405020304" pitchFamily="18" charset="0"/>
            </a:endParaRPr>
          </a:p>
          <a:p>
            <a:pPr marL="609604" indent="-590554">
              <a:spcBef>
                <a:spcPts val="600"/>
              </a:spcBef>
              <a:tabLst>
                <a:tab pos="609604" algn="l"/>
                <a:tab pos="714380" algn="l"/>
                <a:tab pos="1163645" algn="l"/>
                <a:tab pos="1612911" algn="l"/>
                <a:tab pos="2062176" algn="l"/>
                <a:tab pos="2511442" algn="l"/>
                <a:tab pos="2960707" algn="l"/>
                <a:tab pos="3409972" algn="l"/>
                <a:tab pos="3859238" algn="l"/>
                <a:tab pos="4308503" algn="l"/>
                <a:tab pos="4757770" algn="l"/>
                <a:tab pos="5207034" algn="l"/>
                <a:tab pos="5656300" algn="l"/>
                <a:tab pos="6105565" algn="l"/>
                <a:tab pos="6554831" algn="l"/>
                <a:tab pos="7004096" algn="l"/>
                <a:tab pos="7453362" algn="l"/>
                <a:tab pos="7902626" algn="l"/>
                <a:tab pos="8351893" algn="l"/>
                <a:tab pos="8801158" algn="l"/>
                <a:tab pos="9250424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- CORPUSCOLI DI </a:t>
            </a:r>
            <a:r>
              <a:rPr lang="it-IT" altLang="it-IT" sz="28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MEISSNER</a:t>
            </a: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, agiscono come </a:t>
            </a:r>
            <a:r>
              <a:rPr lang="it-IT" altLang="it-IT" sz="28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PRESSOCETTORI (Pressione Non Continua)</a:t>
            </a: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;</a:t>
            </a:r>
          </a:p>
          <a:p>
            <a:pPr marL="609604" indent="-590554">
              <a:spcBef>
                <a:spcPts val="600"/>
              </a:spcBef>
              <a:tabLst>
                <a:tab pos="609604" algn="l"/>
                <a:tab pos="714380" algn="l"/>
                <a:tab pos="1163645" algn="l"/>
                <a:tab pos="1612911" algn="l"/>
                <a:tab pos="2062176" algn="l"/>
                <a:tab pos="2511442" algn="l"/>
                <a:tab pos="2960707" algn="l"/>
                <a:tab pos="3409972" algn="l"/>
                <a:tab pos="3859238" algn="l"/>
                <a:tab pos="4308503" algn="l"/>
                <a:tab pos="4757770" algn="l"/>
                <a:tab pos="5207034" algn="l"/>
                <a:tab pos="5656300" algn="l"/>
                <a:tab pos="6105565" algn="l"/>
                <a:tab pos="6554831" algn="l"/>
                <a:tab pos="7004096" algn="l"/>
                <a:tab pos="7453362" algn="l"/>
                <a:tab pos="7902626" algn="l"/>
                <a:tab pos="8351893" algn="l"/>
                <a:tab pos="8801158" algn="l"/>
                <a:tab pos="9250424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609604" indent="-590554">
              <a:spcBef>
                <a:spcPts val="600"/>
              </a:spcBef>
              <a:tabLst>
                <a:tab pos="609604" algn="l"/>
                <a:tab pos="714380" algn="l"/>
                <a:tab pos="1163645" algn="l"/>
                <a:tab pos="1612911" algn="l"/>
                <a:tab pos="2062176" algn="l"/>
                <a:tab pos="2511442" algn="l"/>
                <a:tab pos="2960707" algn="l"/>
                <a:tab pos="3409972" algn="l"/>
                <a:tab pos="3859238" algn="l"/>
                <a:tab pos="4308503" algn="l"/>
                <a:tab pos="4757770" algn="l"/>
                <a:tab pos="5207034" algn="l"/>
                <a:tab pos="5656300" algn="l"/>
                <a:tab pos="6105565" algn="l"/>
                <a:tab pos="6554831" algn="l"/>
                <a:tab pos="7004096" algn="l"/>
                <a:tab pos="7453362" algn="l"/>
                <a:tab pos="7902626" algn="l"/>
                <a:tab pos="8351893" algn="l"/>
                <a:tab pos="8801158" algn="l"/>
                <a:tab pos="9250424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-TERMINAZIONI DI </a:t>
            </a:r>
            <a:r>
              <a:rPr lang="it-IT" altLang="it-IT" sz="28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RUFFINI</a:t>
            </a: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, sono sensibili allo </a:t>
            </a:r>
            <a:r>
              <a:rPr lang="it-IT" altLang="it-IT" sz="28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SFREGAMENTO</a:t>
            </a: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;</a:t>
            </a:r>
          </a:p>
          <a:p>
            <a:pPr marL="609604" indent="-590554">
              <a:spcBef>
                <a:spcPts val="600"/>
              </a:spcBef>
              <a:tabLst>
                <a:tab pos="609604" algn="l"/>
                <a:tab pos="714380" algn="l"/>
                <a:tab pos="1163645" algn="l"/>
                <a:tab pos="1612911" algn="l"/>
                <a:tab pos="2062176" algn="l"/>
                <a:tab pos="2511442" algn="l"/>
                <a:tab pos="2960707" algn="l"/>
                <a:tab pos="3409972" algn="l"/>
                <a:tab pos="3859238" algn="l"/>
                <a:tab pos="4308503" algn="l"/>
                <a:tab pos="4757770" algn="l"/>
                <a:tab pos="5207034" algn="l"/>
                <a:tab pos="5656300" algn="l"/>
                <a:tab pos="6105565" algn="l"/>
                <a:tab pos="6554831" algn="l"/>
                <a:tab pos="7004096" algn="l"/>
                <a:tab pos="7453362" algn="l"/>
                <a:tab pos="7902626" algn="l"/>
                <a:tab pos="8351893" algn="l"/>
                <a:tab pos="8801158" algn="l"/>
                <a:tab pos="9250424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609604" indent="-590554">
              <a:spcBef>
                <a:spcPts val="600"/>
              </a:spcBef>
              <a:tabLst>
                <a:tab pos="609604" algn="l"/>
                <a:tab pos="714380" algn="l"/>
                <a:tab pos="1163645" algn="l"/>
                <a:tab pos="1612911" algn="l"/>
                <a:tab pos="2062176" algn="l"/>
                <a:tab pos="2511442" algn="l"/>
                <a:tab pos="2960707" algn="l"/>
                <a:tab pos="3409972" algn="l"/>
                <a:tab pos="3859238" algn="l"/>
                <a:tab pos="4308503" algn="l"/>
                <a:tab pos="4757770" algn="l"/>
                <a:tab pos="5207034" algn="l"/>
                <a:tab pos="5656300" algn="l"/>
                <a:tab pos="6105565" algn="l"/>
                <a:tab pos="6554831" algn="l"/>
                <a:tab pos="7004096" algn="l"/>
                <a:tab pos="7453362" algn="l"/>
                <a:tab pos="7902626" algn="l"/>
                <a:tab pos="8351893" algn="l"/>
                <a:tab pos="8801158" algn="l"/>
                <a:tab pos="9250424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-CORPUSCOLI DI </a:t>
            </a:r>
            <a:r>
              <a:rPr lang="it-IT" altLang="it-IT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PACINI</a:t>
            </a: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, sono sensibili alla </a:t>
            </a:r>
            <a:r>
              <a:rPr lang="it-IT" altLang="it-IT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VIBRAZIONE</a:t>
            </a: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</a:t>
            </a:r>
          </a:p>
          <a:p>
            <a:pPr marL="609604" indent="-590554">
              <a:spcBef>
                <a:spcPts val="600"/>
              </a:spcBef>
              <a:tabLst>
                <a:tab pos="609604" algn="l"/>
                <a:tab pos="714380" algn="l"/>
                <a:tab pos="1163645" algn="l"/>
                <a:tab pos="1612911" algn="l"/>
                <a:tab pos="2062176" algn="l"/>
                <a:tab pos="2511442" algn="l"/>
                <a:tab pos="2960707" algn="l"/>
                <a:tab pos="3409972" algn="l"/>
                <a:tab pos="3859238" algn="l"/>
                <a:tab pos="4308503" algn="l"/>
                <a:tab pos="4757770" algn="l"/>
                <a:tab pos="5207034" algn="l"/>
                <a:tab pos="5656300" algn="l"/>
                <a:tab pos="6105565" algn="l"/>
                <a:tab pos="6554831" algn="l"/>
                <a:tab pos="7004096" algn="l"/>
                <a:tab pos="7453362" algn="l"/>
                <a:tab pos="7902626" algn="l"/>
                <a:tab pos="8351893" algn="l"/>
                <a:tab pos="8801158" algn="l"/>
                <a:tab pos="9250424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(recettori di eventi durante la manipolazione di un oggetto).</a:t>
            </a:r>
          </a:p>
        </p:txBody>
      </p:sp>
    </p:spTree>
    <p:extLst>
      <p:ext uri="{BB962C8B-B14F-4D97-AF65-F5344CB8AC3E}">
        <p14:creationId xmlns:p14="http://schemas.microsoft.com/office/powerpoint/2010/main" val="32718285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"/>
            <a:ext cx="6191250" cy="594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18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042988" y="5903915"/>
            <a:ext cx="1763712" cy="176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1800" b="1" dirty="0" err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Meissner</a:t>
            </a:r>
            <a:r>
              <a:rPr lang="it-IT" altLang="it-IT" sz="1800" b="1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Pressione</a:t>
            </a:r>
          </a:p>
          <a:p>
            <a:pPr algn="ctr">
              <a:buClrTx/>
              <a:buFontTx/>
              <a:buNone/>
            </a:pPr>
            <a:r>
              <a:rPr lang="it-IT" altLang="it-IT" sz="1800" b="1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NON Continua</a:t>
            </a:r>
          </a:p>
          <a:p>
            <a:pPr algn="ctr">
              <a:spcBef>
                <a:spcPts val="1125"/>
              </a:spcBef>
            </a:pPr>
            <a:endParaRPr lang="it-IT" altLang="it-IT" sz="1800" b="1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algn="ctr">
              <a:spcBef>
                <a:spcPts val="1125"/>
              </a:spcBef>
            </a:pPr>
            <a:endParaRPr lang="it-IT" altLang="it-IT" sz="1800" b="1" dirty="0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203576" y="5949950"/>
            <a:ext cx="2089150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it-IT" altLang="it-IT" sz="1800" b="1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Ruffini Sfregamento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5508625" y="5949950"/>
            <a:ext cx="1944688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it-IT" altLang="it-IT" sz="1800" b="1" dirty="0" err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Pacini</a:t>
            </a:r>
            <a:r>
              <a:rPr lang="it-IT" altLang="it-IT" sz="1800" b="1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Vibrazione</a:t>
            </a:r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 flipV="1">
            <a:off x="2268539" y="1182688"/>
            <a:ext cx="2808287" cy="35560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633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 flipV="1">
            <a:off x="4500563" y="2119314"/>
            <a:ext cx="1223962" cy="24034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633"/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 flipV="1">
            <a:off x="6227765" y="3127375"/>
            <a:ext cx="1587" cy="146843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633"/>
          </a:p>
        </p:txBody>
      </p:sp>
    </p:spTree>
    <p:extLst>
      <p:ext uri="{BB962C8B-B14F-4D97-AF65-F5344CB8AC3E}">
        <p14:creationId xmlns:p14="http://schemas.microsoft.com/office/powerpoint/2010/main" val="34734024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EED2A2-29C9-0848-A38C-CAE272F5E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89" y="28946"/>
            <a:ext cx="8949436" cy="1048379"/>
          </a:xfrm>
        </p:spPr>
        <p:txBody>
          <a:bodyPr/>
          <a:lstStyle/>
          <a:p>
            <a:pPr algn="ctr"/>
            <a:r>
              <a:rPr lang="it-IT" sz="3266" b="1" dirty="0">
                <a:latin typeface="Comic Sans MS" panose="030F0902030302020204" pitchFamily="66" charset="0"/>
              </a:rPr>
              <a:t>ECM dei TESSUTI CONNETTIVI</a:t>
            </a:r>
            <a:br>
              <a:rPr lang="it-IT" sz="3266" b="1" dirty="0">
                <a:latin typeface="Comic Sans MS" panose="030F0902030302020204" pitchFamily="66" charset="0"/>
              </a:rPr>
            </a:br>
            <a:r>
              <a:rPr lang="it-IT" sz="3266" b="1" dirty="0">
                <a:latin typeface="Comic Sans MS" panose="030F0902030302020204" pitchFamily="66" charset="0"/>
              </a:rPr>
              <a:t>COMPONENTE AMORFA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2BAA9B-68EB-E143-BC50-AFEB47742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89" y="1077325"/>
            <a:ext cx="8949436" cy="5590186"/>
          </a:xfrm>
        </p:spPr>
        <p:txBody>
          <a:bodyPr/>
          <a:lstStyle/>
          <a:p>
            <a:r>
              <a:rPr lang="it-IT" sz="2903" b="1" dirty="0">
                <a:latin typeface="Chalkboard SE" panose="03050602040202020205" pitchFamily="66" charset="77"/>
              </a:rPr>
              <a:t>Nell’ ambito di una FASE DISPERDENTE AQUOSA	si descrivono :</a:t>
            </a:r>
          </a:p>
          <a:p>
            <a:pPr marL="414772" indent="-414772">
              <a:buFontTx/>
              <a:buChar char="-"/>
            </a:pPr>
            <a:r>
              <a:rPr lang="it-IT" sz="2903" b="1" dirty="0">
                <a:latin typeface="Chalkboard SE" panose="03050602040202020205" pitchFamily="66" charset="77"/>
              </a:rPr>
              <a:t>GLICOSAMINOGLICANI (Acido Ialuronico e </a:t>
            </a:r>
            <a:r>
              <a:rPr lang="it-IT" sz="2903" b="1" dirty="0" err="1">
                <a:latin typeface="Chalkboard SE" panose="03050602040202020205" pitchFamily="66" charset="77"/>
              </a:rPr>
              <a:t>Glicosaminoglicani</a:t>
            </a:r>
            <a:r>
              <a:rPr lang="it-IT" sz="2903" b="1" dirty="0">
                <a:latin typeface="Chalkboard SE" panose="03050602040202020205" pitchFamily="66" charset="77"/>
              </a:rPr>
              <a:t> Solforati): sono le molecole predominanti nei PROTEOGLICANI. Trattengono l’ acqua e conferiscono resistenza alla compressione;</a:t>
            </a:r>
          </a:p>
          <a:p>
            <a:pPr marL="414772" indent="-414772">
              <a:buFontTx/>
              <a:buChar char="-"/>
            </a:pPr>
            <a:endParaRPr lang="it-IT" sz="2903" b="1" dirty="0">
              <a:latin typeface="Chalkboard SE" panose="03050602040202020205" pitchFamily="66" charset="77"/>
            </a:endParaRPr>
          </a:p>
          <a:p>
            <a:pPr marL="414772" indent="-414772">
              <a:buFontTx/>
              <a:buChar char="-"/>
            </a:pPr>
            <a:r>
              <a:rPr lang="it-IT" sz="2903" b="1" dirty="0">
                <a:latin typeface="Chalkboard SE" panose="03050602040202020205" pitchFamily="66" charset="77"/>
              </a:rPr>
              <a:t>PROTEINE NON FIBRILLARI: si ricordi la </a:t>
            </a:r>
            <a:r>
              <a:rPr lang="it-IT" sz="2903" b="1" dirty="0" err="1">
                <a:latin typeface="Chalkboard SE" panose="03050602040202020205" pitchFamily="66" charset="77"/>
              </a:rPr>
              <a:t>Fibronectina</a:t>
            </a:r>
            <a:r>
              <a:rPr lang="it-IT" sz="2903" b="1" dirty="0">
                <a:latin typeface="Chalkboard SE" panose="03050602040202020205" pitchFamily="66" charset="77"/>
              </a:rPr>
              <a:t>, coinvolta anche nei dispositivi di adesione cellula ECM</a:t>
            </a:r>
          </a:p>
        </p:txBody>
      </p:sp>
    </p:spTree>
    <p:extLst>
      <p:ext uri="{BB962C8B-B14F-4D97-AF65-F5344CB8AC3E}">
        <p14:creationId xmlns:p14="http://schemas.microsoft.com/office/powerpoint/2010/main" val="3456137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EED2A2-29C9-0848-A38C-CAE272F5E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89" y="28944"/>
            <a:ext cx="8949436" cy="1141412"/>
          </a:xfrm>
        </p:spPr>
        <p:txBody>
          <a:bodyPr/>
          <a:lstStyle/>
          <a:p>
            <a:pPr algn="ctr"/>
            <a:r>
              <a:rPr lang="it-IT" sz="3266" b="1" dirty="0">
                <a:latin typeface="Copperplate Gothic Bold" panose="020E0705020206020404" pitchFamily="34" charset="77"/>
              </a:rPr>
              <a:t>ECM dei TESSUTI CONNETTIVI</a:t>
            </a:r>
            <a:br>
              <a:rPr lang="it-IT" sz="3266" b="1" dirty="0">
                <a:latin typeface="Copperplate Gothic Bold" panose="020E0705020206020404" pitchFamily="34" charset="77"/>
              </a:rPr>
            </a:br>
            <a:r>
              <a:rPr lang="it-IT" sz="3266" b="1" dirty="0">
                <a:latin typeface="Copperplate Gothic Bold" panose="020E0705020206020404" pitchFamily="34" charset="77"/>
              </a:rPr>
              <a:t>COMPONENTE FIBRILLARE (Fibrosa)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2BAA9B-68EB-E143-BC50-AFEB47742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89" y="1170356"/>
            <a:ext cx="8949436" cy="5590186"/>
          </a:xfrm>
        </p:spPr>
        <p:txBody>
          <a:bodyPr/>
          <a:lstStyle/>
          <a:p>
            <a:r>
              <a:rPr lang="it-IT" sz="2722" b="1" dirty="0">
                <a:latin typeface="Copperplate Gothic Bold" panose="020E0705020206020404" pitchFamily="34" charset="77"/>
              </a:rPr>
              <a:t>Si descrivono TRE categorie di FIBRE:</a:t>
            </a:r>
          </a:p>
          <a:p>
            <a:endParaRPr lang="it-IT" sz="2722" b="1" dirty="0">
              <a:latin typeface="Copperplate Gothic Bold" panose="020E0705020206020404" pitchFamily="34" charset="77"/>
            </a:endParaRPr>
          </a:p>
          <a:p>
            <a:pPr marL="414772" indent="-414772">
              <a:buFontTx/>
              <a:buChar char="-"/>
            </a:pPr>
            <a:r>
              <a:rPr lang="it-IT" sz="2722" b="1" dirty="0">
                <a:latin typeface="Copperplate Gothic Bold" panose="020E0705020206020404" pitchFamily="34" charset="77"/>
              </a:rPr>
              <a:t>COLLAGENE</a:t>
            </a:r>
          </a:p>
          <a:p>
            <a:pPr marL="414772" indent="-414772">
              <a:buFontTx/>
              <a:buChar char="-"/>
            </a:pPr>
            <a:r>
              <a:rPr lang="it-IT" sz="2722" b="1" dirty="0">
                <a:latin typeface="Copperplate Gothic Bold" panose="020E0705020206020404" pitchFamily="34" charset="77"/>
              </a:rPr>
              <a:t>RETICOLARI</a:t>
            </a:r>
          </a:p>
          <a:p>
            <a:pPr marL="414772" indent="-414772">
              <a:buFontTx/>
              <a:buChar char="-"/>
            </a:pPr>
            <a:r>
              <a:rPr lang="it-IT" sz="2722" b="1" dirty="0">
                <a:latin typeface="Copperplate Gothic Bold" panose="020E0705020206020404" pitchFamily="34" charset="77"/>
              </a:rPr>
              <a:t>ELASTICHE</a:t>
            </a:r>
          </a:p>
          <a:p>
            <a:pPr marL="414772" indent="-414772">
              <a:buFontTx/>
              <a:buChar char="-"/>
            </a:pPr>
            <a:endParaRPr lang="it-IT" sz="2722" b="1" dirty="0">
              <a:latin typeface="Copperplate Gothic Bold" panose="020E0705020206020404" pitchFamily="34" charset="77"/>
            </a:endParaRPr>
          </a:p>
          <a:p>
            <a:pPr marL="0" indent="0"/>
            <a:r>
              <a:rPr lang="it-IT" sz="2722" b="1" dirty="0">
                <a:latin typeface="Copperplate Gothic Bold" panose="020E0705020206020404" pitchFamily="34" charset="77"/>
              </a:rPr>
              <a:t>La PROTEINA maggiormente coinvolta è il COLLAGENE (di cui si conoscono 17 tipi…), che assume diverse conformazioni tridimensionali. Nelle fibre elastiche prevale l’ Elastina.</a:t>
            </a:r>
          </a:p>
        </p:txBody>
      </p:sp>
    </p:spTree>
    <p:extLst>
      <p:ext uri="{BB962C8B-B14F-4D97-AF65-F5344CB8AC3E}">
        <p14:creationId xmlns:p14="http://schemas.microsoft.com/office/powerpoint/2010/main" val="1787788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>
            <a:extLst>
              <a:ext uri="{FF2B5EF4-FFF2-40B4-BE49-F238E27FC236}">
                <a16:creationId xmlns:a16="http://schemas.microsoft.com/office/drawing/2014/main" id="{21132052-4BB7-4878-B657-D4FC038BD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58363" y="-17165637"/>
            <a:ext cx="29222701" cy="3970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EC98C32E-C009-468F-A18B-22B6B298B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6"/>
          <a:stretch>
            <a:fillRect/>
          </a:stretch>
        </p:blipFill>
        <p:spPr bwMode="auto">
          <a:xfrm>
            <a:off x="3902076" y="0"/>
            <a:ext cx="52419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6000"/>
                  </a:blip>
                  <a:srcRect t="371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Text Box 3">
            <a:extLst>
              <a:ext uri="{FF2B5EF4-FFF2-40B4-BE49-F238E27FC236}">
                <a16:creationId xmlns:a16="http://schemas.microsoft.com/office/drawing/2014/main" id="{9C33CD1B-937D-43BE-856E-3FDF4431C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3563938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49266">
              <a:tabLst>
                <a:tab pos="0" algn="l"/>
                <a:tab pos="914406" algn="l"/>
                <a:tab pos="1828812" algn="l"/>
                <a:tab pos="2743218" algn="l"/>
                <a:tab pos="3657624" algn="l"/>
                <a:tab pos="4572030" algn="l"/>
                <a:tab pos="5486436" algn="l"/>
                <a:tab pos="6400842" algn="l"/>
                <a:tab pos="7315248" algn="l"/>
                <a:tab pos="8229654" algn="l"/>
                <a:tab pos="9144060" algn="l"/>
                <a:tab pos="10058466" algn="l"/>
              </a:tabLst>
            </a:pPr>
            <a:r>
              <a:rPr lang="it-IT" altLang="it-IT" sz="2800">
                <a:latin typeface="Arial Black" panose="020B0A04020102020204" pitchFamily="34" charset="0"/>
              </a:rPr>
              <a:t>GLICOSAMINO</a:t>
            </a:r>
          </a:p>
          <a:p>
            <a:pPr algn="ctr" defTabSz="449266">
              <a:tabLst>
                <a:tab pos="0" algn="l"/>
                <a:tab pos="914406" algn="l"/>
                <a:tab pos="1828812" algn="l"/>
                <a:tab pos="2743218" algn="l"/>
                <a:tab pos="3657624" algn="l"/>
                <a:tab pos="4572030" algn="l"/>
                <a:tab pos="5486436" algn="l"/>
                <a:tab pos="6400842" algn="l"/>
                <a:tab pos="7315248" algn="l"/>
                <a:tab pos="8229654" algn="l"/>
                <a:tab pos="9144060" algn="l"/>
                <a:tab pos="10058466" algn="l"/>
              </a:tabLst>
            </a:pPr>
            <a:r>
              <a:rPr lang="it-IT" altLang="it-IT" sz="2800">
                <a:latin typeface="Arial Black" panose="020B0A04020102020204" pitchFamily="34" charset="0"/>
              </a:rPr>
              <a:t>GLICANI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7165AF49-1A69-412B-B9E3-EAD943311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84538"/>
            <a:ext cx="33337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5" name="Text Box 5">
            <a:extLst>
              <a:ext uri="{FF2B5EF4-FFF2-40B4-BE49-F238E27FC236}">
                <a16:creationId xmlns:a16="http://schemas.microsoft.com/office/drawing/2014/main" id="{2B9AC1B1-E457-4FAD-8701-B89BE8FFD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5040313"/>
            <a:ext cx="1561238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49266">
              <a:tabLst>
                <a:tab pos="0" algn="l"/>
                <a:tab pos="914406" algn="l"/>
                <a:tab pos="1828812" algn="l"/>
                <a:tab pos="2743218" algn="l"/>
                <a:tab pos="3657624" algn="l"/>
                <a:tab pos="4572030" algn="l"/>
                <a:tab pos="5486436" algn="l"/>
                <a:tab pos="6400842" algn="l"/>
                <a:tab pos="7315248" algn="l"/>
                <a:tab pos="8229654" algn="l"/>
                <a:tab pos="9144060" algn="l"/>
                <a:tab pos="10058466" algn="l"/>
              </a:tabLst>
            </a:pPr>
            <a:r>
              <a:rPr lang="it-IT" altLang="it-IT" sz="1200">
                <a:latin typeface="Arial Black" panose="020B0A04020102020204" pitchFamily="34" charset="0"/>
              </a:rPr>
              <a:t>Acido Ialuronico</a:t>
            </a:r>
          </a:p>
        </p:txBody>
      </p:sp>
    </p:spTree>
    <p:extLst>
      <p:ext uri="{BB962C8B-B14F-4D97-AF65-F5344CB8AC3E}">
        <p14:creationId xmlns:p14="http://schemas.microsoft.com/office/powerpoint/2010/main" val="18363067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249B80D7-16E4-4EA1-A854-CF9450B51D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tabLst>
                <a:tab pos="0" algn="l"/>
                <a:tab pos="914406" algn="l"/>
                <a:tab pos="1828812" algn="l"/>
                <a:tab pos="2743218" algn="l"/>
                <a:tab pos="3657624" algn="l"/>
                <a:tab pos="4572030" algn="l"/>
                <a:tab pos="5486436" algn="l"/>
                <a:tab pos="6400842" algn="l"/>
                <a:tab pos="7315248" algn="l"/>
                <a:tab pos="8229654" algn="l"/>
                <a:tab pos="9144060" algn="l"/>
                <a:tab pos="10058466" algn="l"/>
              </a:tabLst>
            </a:pPr>
            <a:r>
              <a:rPr lang="it-IT" altLang="it-IT" sz="2600">
                <a:latin typeface="Arial Black" panose="020B0A04020102020204" pitchFamily="34" charset="0"/>
              </a:rPr>
              <a:t>PROTEOGLICANI: SCHEMA STRUTTURALE</a:t>
            </a:r>
          </a:p>
        </p:txBody>
      </p:sp>
      <p:sp>
        <p:nvSpPr>
          <p:cNvPr id="11266" name="Line 2">
            <a:extLst>
              <a:ext uri="{FF2B5EF4-FFF2-40B4-BE49-F238E27FC236}">
                <a16:creationId xmlns:a16="http://schemas.microsoft.com/office/drawing/2014/main" id="{13F0FDCE-88C6-46DA-AB1E-1D301FA5FEF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657977" y="3067052"/>
            <a:ext cx="1300163" cy="219075"/>
          </a:xfrm>
          <a:prstGeom prst="line">
            <a:avLst/>
          </a:prstGeom>
          <a:noFill/>
          <a:ln w="38160" cap="sq">
            <a:solidFill>
              <a:srgbClr val="FF33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6"/>
            <a:endParaRPr lang="it-IT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EB69F0A8-7C5E-4306-AF94-4A463DF0A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57338"/>
            <a:ext cx="8964613" cy="530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2768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AFCF8A4F-556E-4C57-8BAA-33BF401FC1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tabLst>
                <a:tab pos="0" algn="l"/>
                <a:tab pos="914406" algn="l"/>
                <a:tab pos="1828812" algn="l"/>
                <a:tab pos="2743218" algn="l"/>
                <a:tab pos="3657624" algn="l"/>
                <a:tab pos="4572030" algn="l"/>
                <a:tab pos="5486436" algn="l"/>
                <a:tab pos="6400842" algn="l"/>
                <a:tab pos="7315248" algn="l"/>
                <a:tab pos="8229654" algn="l"/>
                <a:tab pos="9144060" algn="l"/>
                <a:tab pos="10058466" algn="l"/>
              </a:tabLst>
            </a:pPr>
            <a:r>
              <a:rPr lang="it-IT" altLang="it-IT" sz="3200">
                <a:latin typeface="Arial Black" panose="020B0A04020102020204" pitchFamily="34" charset="0"/>
              </a:rPr>
              <a:t>FIBRE COLLAGENE e RETICOLARI</a:t>
            </a: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DFA31143-48DB-4A51-A2B5-FFF008551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86"/>
          <a:stretch>
            <a:fillRect/>
          </a:stretch>
        </p:blipFill>
        <p:spPr bwMode="auto">
          <a:xfrm>
            <a:off x="2124075" y="4005263"/>
            <a:ext cx="5327650" cy="250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6000"/>
                  </a:blip>
                  <a:srcRect r="2728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59" name="Picture 3">
            <a:extLst>
              <a:ext uri="{FF2B5EF4-FFF2-40B4-BE49-F238E27FC236}">
                <a16:creationId xmlns:a16="http://schemas.microsoft.com/office/drawing/2014/main" id="{8F0E6347-4607-406E-B392-953DF47F4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7" y="1484315"/>
            <a:ext cx="2473325" cy="247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4">
            <a:extLst>
              <a:ext uri="{FF2B5EF4-FFF2-40B4-BE49-F238E27FC236}">
                <a16:creationId xmlns:a16="http://schemas.microsoft.com/office/drawing/2014/main" id="{782D1307-D648-44D5-86F4-180822489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2" y="1557338"/>
            <a:ext cx="3311525" cy="182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1" name="Line 5">
            <a:extLst>
              <a:ext uri="{FF2B5EF4-FFF2-40B4-BE49-F238E27FC236}">
                <a16:creationId xmlns:a16="http://schemas.microsoft.com/office/drawing/2014/main" id="{E4C06E8A-959F-43C7-A4F7-AB3069221A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6089" y="2708277"/>
            <a:ext cx="147637" cy="1584325"/>
          </a:xfrm>
          <a:prstGeom prst="line">
            <a:avLst/>
          </a:prstGeom>
          <a:noFill/>
          <a:ln w="38160" cap="sq">
            <a:solidFill>
              <a:srgbClr val="FF99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6"/>
            <a:endParaRPr lang="it-IT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9462" name="Line 6">
            <a:extLst>
              <a:ext uri="{FF2B5EF4-FFF2-40B4-BE49-F238E27FC236}">
                <a16:creationId xmlns:a16="http://schemas.microsoft.com/office/drawing/2014/main" id="{7888350E-FE72-48F7-9EA5-6F060423948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2502" y="3357563"/>
            <a:ext cx="2087563" cy="1727200"/>
          </a:xfrm>
          <a:prstGeom prst="line">
            <a:avLst/>
          </a:prstGeom>
          <a:noFill/>
          <a:ln w="76320" cap="sq">
            <a:solidFill>
              <a:srgbClr val="FF99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6"/>
            <a:endParaRPr lang="it-IT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9463" name="Line 7">
            <a:extLst>
              <a:ext uri="{FF2B5EF4-FFF2-40B4-BE49-F238E27FC236}">
                <a16:creationId xmlns:a16="http://schemas.microsoft.com/office/drawing/2014/main" id="{75613B47-95B8-45B3-9641-B42E8B897B4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1" y="2781300"/>
            <a:ext cx="2879725" cy="1511300"/>
          </a:xfrm>
          <a:prstGeom prst="line">
            <a:avLst/>
          </a:prstGeom>
          <a:noFill/>
          <a:ln w="41400" cap="sq">
            <a:solidFill>
              <a:srgbClr val="FF9900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6"/>
            <a:endParaRPr lang="it-IT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9464" name="Rectangle 8">
            <a:extLst>
              <a:ext uri="{FF2B5EF4-FFF2-40B4-BE49-F238E27FC236}">
                <a16:creationId xmlns:a16="http://schemas.microsoft.com/office/drawing/2014/main" id="{01480A64-DEA0-4B96-8B1B-91B237C0C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7" y="4076700"/>
            <a:ext cx="2447925" cy="2376488"/>
          </a:xfrm>
          <a:prstGeom prst="rect">
            <a:avLst/>
          </a:prstGeom>
          <a:noFill/>
          <a:ln w="44280" cap="sq">
            <a:solidFill>
              <a:srgbClr val="0000FF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6"/>
            <a:endParaRPr lang="it-IT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9465" name="Line 9">
            <a:extLst>
              <a:ext uri="{FF2B5EF4-FFF2-40B4-BE49-F238E27FC236}">
                <a16:creationId xmlns:a16="http://schemas.microsoft.com/office/drawing/2014/main" id="{3BCED325-0CA9-47FB-AB52-418CC40E5C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3440" y="2922590"/>
            <a:ext cx="1800225" cy="2236787"/>
          </a:xfrm>
          <a:prstGeom prst="line">
            <a:avLst/>
          </a:prstGeom>
          <a:noFill/>
          <a:ln w="38160" cap="sq">
            <a:solidFill>
              <a:srgbClr val="8DC6FF"/>
            </a:solidFill>
            <a:prstDash val="dash"/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6"/>
            <a:endParaRPr lang="it-IT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747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1013</Words>
  <Application>Microsoft Macintosh PowerPoint</Application>
  <PresentationFormat>Presentazione su schermo (4:3)</PresentationFormat>
  <Paragraphs>199</Paragraphs>
  <Slides>41</Slides>
  <Notes>30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41</vt:i4>
      </vt:variant>
    </vt:vector>
  </HeadingPairs>
  <TitlesOfParts>
    <vt:vector size="53" baseType="lpstr">
      <vt:lpstr>SimSun</vt:lpstr>
      <vt:lpstr>Arabic Transparent</vt:lpstr>
      <vt:lpstr>Arial</vt:lpstr>
      <vt:lpstr>Arial Black</vt:lpstr>
      <vt:lpstr>Calibri</vt:lpstr>
      <vt:lpstr>Calibri Light</vt:lpstr>
      <vt:lpstr>Chalkboard SE</vt:lpstr>
      <vt:lpstr>Comic Sans MS</vt:lpstr>
      <vt:lpstr>Copperplate Gothic Bold</vt:lpstr>
      <vt:lpstr>Gurmukhi MN</vt:lpstr>
      <vt:lpstr>Times New Roman</vt:lpstr>
      <vt:lpstr>Tema di Office</vt:lpstr>
      <vt:lpstr> TESSUTI CONNETTIVI  </vt:lpstr>
      <vt:lpstr>CLASSIFICAZIONE MORFO-FUNZIONALE DEI TESSUTI CONNETTIVI </vt:lpstr>
      <vt:lpstr>Presentazione standard di PowerPoint</vt:lpstr>
      <vt:lpstr>CELLULE DEI DIVERSI TIPI DI TESSUTI CONNETTIVI</vt:lpstr>
      <vt:lpstr>ECM dei TESSUTI CONNETTIVI COMPONENTE AMORFA</vt:lpstr>
      <vt:lpstr>ECM dei TESSUTI CONNETTIVI COMPONENTE FIBRILLARE (Fibrosa)</vt:lpstr>
      <vt:lpstr>Presentazione standard di PowerPoint</vt:lpstr>
      <vt:lpstr>PROTEOGLICANI: SCHEMA STRUTTURALE</vt:lpstr>
      <vt:lpstr>FIBRE COLLAGENE e RETICOLARI</vt:lpstr>
      <vt:lpstr>Presentazione standard di PowerPoint</vt:lpstr>
      <vt:lpstr>CELLULE DEI TESSUTI CONNETTIVI  PROPRIAMENTE DETTI</vt:lpstr>
      <vt:lpstr>CELLULE dei CONNETTIVI  PROPRIAMENTE DETTI</vt:lpstr>
      <vt:lpstr>FIBROBLASTI  e  FIBROCITI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TESSUTO CONNETTIVO ELASTICO</vt:lpstr>
      <vt:lpstr>Presentazione standard di PowerPoint</vt:lpstr>
      <vt:lpstr>TESSUTO ADIPOSO</vt:lpstr>
      <vt:lpstr>TESSUTO ADIPOSO BIANCO  (o GIALLO) e BRUNO</vt:lpstr>
      <vt:lpstr>SISTEMA TEGUMENTARIO</vt:lpstr>
      <vt:lpstr>Presentazione standard di PowerPoint</vt:lpstr>
      <vt:lpstr>SISTEMA TEGUMENTARIO</vt:lpstr>
      <vt:lpstr>CUTE: CARATTERISTICHE  ANATOMO-MACROSCOPICHE (1)</vt:lpstr>
      <vt:lpstr>Presentazione standard di PowerPoint</vt:lpstr>
      <vt:lpstr>CUTE: CARATTERISTICHE ANATOMO-MACROSCOPICHE (2)</vt:lpstr>
      <vt:lpstr>STRUTTURA  DELLA  CUTE</vt:lpstr>
      <vt:lpstr>Presentazione standard di PowerPoint</vt:lpstr>
      <vt:lpstr>TIPI DI MELANINE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COINVOLGIMENTO DELLA CUTE NELLE FUNZIONI DEL SISTEMA NERVOSO  RECETTORI NERVOSI CUTANEI</vt:lpstr>
      <vt:lpstr>Presentazione standard di PowerPoint</vt:lpstr>
      <vt:lpstr>Presentazione standard di PowerPoint</vt:lpstr>
      <vt:lpstr>TERMINAZIONI NERVOSE LIBERE  (o NUDE)</vt:lpstr>
      <vt:lpstr>TERMINAZIONI NERVOSE FOLLICOLARI  E  DI MERKEL</vt:lpstr>
      <vt:lpstr>TERMINAZIONI NERVOSE CAPSULATE  o  CORPUSCOLATE</vt:lpstr>
      <vt:lpstr>Presentazione standard di PowerPoint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TESSUTI CONNETTIVI  </dc:title>
  <dc:creator>Utente di Microsoft Office</dc:creator>
  <cp:lastModifiedBy>Utente di Microsoft Office</cp:lastModifiedBy>
  <cp:revision>12</cp:revision>
  <dcterms:created xsi:type="dcterms:W3CDTF">2020-10-12T05:02:12Z</dcterms:created>
  <dcterms:modified xsi:type="dcterms:W3CDTF">2020-10-12T05:28:01Z</dcterms:modified>
</cp:coreProperties>
</file>