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47"/>
  </p:notesMasterIdLst>
  <p:sldIdLst>
    <p:sldId id="379" r:id="rId3"/>
    <p:sldId id="380" r:id="rId4"/>
    <p:sldId id="381" r:id="rId5"/>
    <p:sldId id="300" r:id="rId6"/>
    <p:sldId id="407" r:id="rId7"/>
    <p:sldId id="289" r:id="rId8"/>
    <p:sldId id="301" r:id="rId9"/>
    <p:sldId id="408" r:id="rId10"/>
    <p:sldId id="290" r:id="rId11"/>
    <p:sldId id="291" r:id="rId12"/>
    <p:sldId id="308" r:id="rId13"/>
    <p:sldId id="309" r:id="rId14"/>
    <p:sldId id="313" r:id="rId15"/>
    <p:sldId id="463" r:id="rId16"/>
    <p:sldId id="464" r:id="rId17"/>
    <p:sldId id="317" r:id="rId18"/>
    <p:sldId id="465" r:id="rId19"/>
    <p:sldId id="318" r:id="rId20"/>
    <p:sldId id="466" r:id="rId21"/>
    <p:sldId id="288" r:id="rId22"/>
    <p:sldId id="467" r:id="rId23"/>
    <p:sldId id="285" r:id="rId24"/>
    <p:sldId id="294" r:id="rId25"/>
    <p:sldId id="296" r:id="rId26"/>
    <p:sldId id="469" r:id="rId27"/>
    <p:sldId id="319" r:id="rId28"/>
    <p:sldId id="470" r:id="rId29"/>
    <p:sldId id="471" r:id="rId30"/>
    <p:sldId id="256" r:id="rId31"/>
    <p:sldId id="472" r:id="rId32"/>
    <p:sldId id="257" r:id="rId33"/>
    <p:sldId id="273" r:id="rId34"/>
    <p:sldId id="384" r:id="rId35"/>
    <p:sldId id="261" r:id="rId36"/>
    <p:sldId id="263" r:id="rId37"/>
    <p:sldId id="264" r:id="rId38"/>
    <p:sldId id="274" r:id="rId39"/>
    <p:sldId id="385" r:id="rId40"/>
    <p:sldId id="275" r:id="rId41"/>
    <p:sldId id="277" r:id="rId42"/>
    <p:sldId id="276" r:id="rId43"/>
    <p:sldId id="278" r:id="rId44"/>
    <p:sldId id="473" r:id="rId45"/>
    <p:sldId id="386" r:id="rId46"/>
  </p:sldIdLst>
  <p:sldSz cx="9144000" cy="6858000" type="screen4x3"/>
  <p:notesSz cx="6886575" cy="962342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157" autoAdjust="0"/>
    <p:restoredTop sz="86335" autoAdjust="0"/>
  </p:normalViewPr>
  <p:slideViewPr>
    <p:cSldViewPr>
      <p:cViewPr varScale="1">
        <p:scale>
          <a:sx n="95" d="100"/>
          <a:sy n="95" d="100"/>
        </p:scale>
        <p:origin x="944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2487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20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86575" cy="96234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8291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903663" y="0"/>
            <a:ext cx="2982912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0125" cy="36068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9163" y="4570413"/>
            <a:ext cx="5048250" cy="432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142413"/>
            <a:ext cx="298291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903663" y="9142413"/>
            <a:ext cx="2982912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 Black" panose="020B0A04020102020204" pitchFamily="34" charset="0"/>
                <a:cs typeface="Lucida Sans Unicode" panose="020B0602030504020204" pitchFamily="34" charset="0"/>
              </a:defRPr>
            </a:lvl1pPr>
          </a:lstStyle>
          <a:p>
            <a:fld id="{D79B1616-A6B8-4E6C-AC97-7BE5217071F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5C6F55-EDA9-4F41-88DE-F07923DFDF69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1259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2330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9661B916-AD9C-D649-BA0B-5941DEF7C58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CDC3E1-6AC4-9240-8F00-FDFFEBE3745C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75777" name="Text Box 1">
            <a:extLst>
              <a:ext uri="{FF2B5EF4-FFF2-40B4-BE49-F238E27FC236}">
                <a16:creationId xmlns:a16="http://schemas.microsoft.com/office/drawing/2014/main" id="{EA00C2F1-FA33-764D-ACE7-585B23DE2A2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Text Box 2">
            <a:extLst>
              <a:ext uri="{FF2B5EF4-FFF2-40B4-BE49-F238E27FC236}">
                <a16:creationId xmlns:a16="http://schemas.microsoft.com/office/drawing/2014/main" id="{D6244C22-13FA-314A-B05A-8A81513AFE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5710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9BCDC490-E7EB-A343-A6C0-611E9E71C6C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9E535A-8F2B-1240-8F00-9243F7D30555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84993" name="Text Box 1">
            <a:extLst>
              <a:ext uri="{FF2B5EF4-FFF2-40B4-BE49-F238E27FC236}">
                <a16:creationId xmlns:a16="http://schemas.microsoft.com/office/drawing/2014/main" id="{EB27E839-54D4-6D45-8CBA-2CD9D409D89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Text Box 2">
            <a:extLst>
              <a:ext uri="{FF2B5EF4-FFF2-40B4-BE49-F238E27FC236}">
                <a16:creationId xmlns:a16="http://schemas.microsoft.com/office/drawing/2014/main" id="{E9C7D977-517E-EC48-8813-76ED3BD428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2892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B4B69D18-0CC6-B442-B332-B3DCE028E19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088068-7991-B34C-B6F3-707587AF427B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87041" name="Text Box 1">
            <a:extLst>
              <a:ext uri="{FF2B5EF4-FFF2-40B4-BE49-F238E27FC236}">
                <a16:creationId xmlns:a16="http://schemas.microsoft.com/office/drawing/2014/main" id="{B7E4E5D8-5027-BD4B-A0F8-14E00E4EA2B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Text Box 2">
            <a:extLst>
              <a:ext uri="{FF2B5EF4-FFF2-40B4-BE49-F238E27FC236}">
                <a16:creationId xmlns:a16="http://schemas.microsoft.com/office/drawing/2014/main" id="{D5749ADD-9D0B-EE4A-9C38-D1993B1D1B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202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3">
            <a:extLst>
              <a:ext uri="{FF2B5EF4-FFF2-40B4-BE49-F238E27FC236}">
                <a16:creationId xmlns:a16="http://schemas.microsoft.com/office/drawing/2014/main" id="{ADEEF690-04BD-534F-B43E-068240BE7E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1116AE6-1CF9-1249-AFB4-D2FE7528784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26</a:t>
            </a:fld>
            <a:endParaRPr lang="it-IT" altLang="it-IT"/>
          </a:p>
        </p:txBody>
      </p:sp>
      <p:sp>
        <p:nvSpPr>
          <p:cNvPr id="159747" name="Text Box 1">
            <a:extLst>
              <a:ext uri="{FF2B5EF4-FFF2-40B4-BE49-F238E27FC236}">
                <a16:creationId xmlns:a16="http://schemas.microsoft.com/office/drawing/2014/main" id="{41ADB232-9795-924F-A1B0-956DDD7F90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8" name="Text Box 2">
            <a:extLst>
              <a:ext uri="{FF2B5EF4-FFF2-40B4-BE49-F238E27FC236}">
                <a16:creationId xmlns:a16="http://schemas.microsoft.com/office/drawing/2014/main" id="{085D557A-03E1-B044-B1BC-DC92F1C05B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9001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2CE643-9BD5-4EDF-A336-F38C43BEF6E0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0227CDC-D7E0-004E-8362-19E877FC1AE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F4E62C-9621-8140-A8FF-CA0D5C11A11A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25601" name="Text Box 1">
            <a:extLst>
              <a:ext uri="{FF2B5EF4-FFF2-40B4-BE49-F238E27FC236}">
                <a16:creationId xmlns:a16="http://schemas.microsoft.com/office/drawing/2014/main" id="{3F417414-66C5-6343-A67C-47063A518E8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>
            <a:extLst>
              <a:ext uri="{FF2B5EF4-FFF2-40B4-BE49-F238E27FC236}">
                <a16:creationId xmlns:a16="http://schemas.microsoft.com/office/drawing/2014/main" id="{7621720B-D0B5-124C-AF4E-77CD57A2821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2767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F4B3D1-7114-4CC5-B5DE-853C7C1DD8A4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DF3FB9C-770C-4F1A-9654-2604F01894D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40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6034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36A6EA-10EF-4798-B383-FB5165671E85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2484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5A7C87-89CF-4234-A736-870F0B18DC52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659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79B1616-A6B8-4E6C-AC97-7BE5217071F1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17371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806F3C-DAB5-4E83-97D8-9AB9340513B5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5934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6DF130A-10D9-43EA-918D-B1C8E7BFB74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65650"/>
            <a:ext cx="5049837" cy="4349750"/>
          </a:xfr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59582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28181EB-088F-4D93-813B-A7B9F8DB964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7557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ED1A0AC-73EF-4996-B228-0DC1DB69867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22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67637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C4089E6-C746-46CA-BA77-23EDB5B966D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01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8285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539C50-B074-4C0E-AF54-3BD549AE2D0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8225" y="722313"/>
            <a:ext cx="4811713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9163" y="4570413"/>
            <a:ext cx="5049837" cy="4330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359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582CBB-5610-4E18-BD67-2BD55DBEC16B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1269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3208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3">
            <a:extLst>
              <a:ext uri="{FF2B5EF4-FFF2-40B4-BE49-F238E27FC236}">
                <a16:creationId xmlns:a16="http://schemas.microsoft.com/office/drawing/2014/main" id="{D054E419-FA7B-8B4B-8596-0CFB41A8412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AFEE7B5-13FC-7843-B1FA-CBFB19F4D77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11</a:t>
            </a:fld>
            <a:endParaRPr lang="it-IT" altLang="it-IT"/>
          </a:p>
        </p:txBody>
      </p:sp>
      <p:sp>
        <p:nvSpPr>
          <p:cNvPr id="137219" name="Text Box 1">
            <a:extLst>
              <a:ext uri="{FF2B5EF4-FFF2-40B4-BE49-F238E27FC236}">
                <a16:creationId xmlns:a16="http://schemas.microsoft.com/office/drawing/2014/main" id="{AE20149C-008B-044E-914A-D6DFF8BEF5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20" name="Text Box 2">
            <a:extLst>
              <a:ext uri="{FF2B5EF4-FFF2-40B4-BE49-F238E27FC236}">
                <a16:creationId xmlns:a16="http://schemas.microsoft.com/office/drawing/2014/main" id="{50C8A8F7-FCDD-F54F-A2CA-943208618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7645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3">
            <a:extLst>
              <a:ext uri="{FF2B5EF4-FFF2-40B4-BE49-F238E27FC236}">
                <a16:creationId xmlns:a16="http://schemas.microsoft.com/office/drawing/2014/main" id="{C439D2F9-D662-2445-B343-A2F144FB8A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387CE75-6BD8-8F4A-B628-8F6D2598E2C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12</a:t>
            </a:fld>
            <a:endParaRPr lang="it-IT" altLang="it-IT"/>
          </a:p>
        </p:txBody>
      </p:sp>
      <p:sp>
        <p:nvSpPr>
          <p:cNvPr id="139267" name="Text Box 1">
            <a:extLst>
              <a:ext uri="{FF2B5EF4-FFF2-40B4-BE49-F238E27FC236}">
                <a16:creationId xmlns:a16="http://schemas.microsoft.com/office/drawing/2014/main" id="{559B7F59-45E2-0247-93B7-C510317CD6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8" name="Text Box 2">
            <a:extLst>
              <a:ext uri="{FF2B5EF4-FFF2-40B4-BE49-F238E27FC236}">
                <a16:creationId xmlns:a16="http://schemas.microsoft.com/office/drawing/2014/main" id="{D3257D86-AF1A-174C-906B-98B50AE2B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6768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3">
            <a:extLst>
              <a:ext uri="{FF2B5EF4-FFF2-40B4-BE49-F238E27FC236}">
                <a16:creationId xmlns:a16="http://schemas.microsoft.com/office/drawing/2014/main" id="{CADC7A21-627E-A54C-BCD7-6DEA526E843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AD80813-8366-D644-A8DA-CA2C1142612A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13</a:t>
            </a:fld>
            <a:endParaRPr lang="it-IT" altLang="it-IT"/>
          </a:p>
        </p:txBody>
      </p:sp>
      <p:sp>
        <p:nvSpPr>
          <p:cNvPr id="147459" name="Text Box 1">
            <a:extLst>
              <a:ext uri="{FF2B5EF4-FFF2-40B4-BE49-F238E27FC236}">
                <a16:creationId xmlns:a16="http://schemas.microsoft.com/office/drawing/2014/main" id="{16755E87-32E6-444B-BC68-D72C79568F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60" name="Text Box 2">
            <a:extLst>
              <a:ext uri="{FF2B5EF4-FFF2-40B4-BE49-F238E27FC236}">
                <a16:creationId xmlns:a16="http://schemas.microsoft.com/office/drawing/2014/main" id="{A4E3816A-6C41-B04E-AC47-8F79A60FA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6578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3">
            <a:extLst>
              <a:ext uri="{FF2B5EF4-FFF2-40B4-BE49-F238E27FC236}">
                <a16:creationId xmlns:a16="http://schemas.microsoft.com/office/drawing/2014/main" id="{E4AC84C1-8192-AF4E-9AA6-11605A12790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61BE93E-F9E0-134E-840F-C03B5AD70884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16</a:t>
            </a:fld>
            <a:endParaRPr lang="it-IT" altLang="it-IT"/>
          </a:p>
        </p:txBody>
      </p:sp>
      <p:sp>
        <p:nvSpPr>
          <p:cNvPr id="155651" name="Text Box 1">
            <a:extLst>
              <a:ext uri="{FF2B5EF4-FFF2-40B4-BE49-F238E27FC236}">
                <a16:creationId xmlns:a16="http://schemas.microsoft.com/office/drawing/2014/main" id="{94DA0061-3717-B04E-A581-AB7F956C25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2" name="Text Box 2">
            <a:extLst>
              <a:ext uri="{FF2B5EF4-FFF2-40B4-BE49-F238E27FC236}">
                <a16:creationId xmlns:a16="http://schemas.microsoft.com/office/drawing/2014/main" id="{C0F6CE00-6789-B84C-8553-B1E5366286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2148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3">
            <a:extLst>
              <a:ext uri="{FF2B5EF4-FFF2-40B4-BE49-F238E27FC236}">
                <a16:creationId xmlns:a16="http://schemas.microsoft.com/office/drawing/2014/main" id="{F6607A9F-615E-5D4D-AEDC-E614B6F9E0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A273FBD-6EB8-F348-A0EE-CC1DD6DD06A0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18</a:t>
            </a:fld>
            <a:endParaRPr lang="it-IT" altLang="it-IT"/>
          </a:p>
        </p:txBody>
      </p:sp>
      <p:sp>
        <p:nvSpPr>
          <p:cNvPr id="157699" name="Text Box 1">
            <a:extLst>
              <a:ext uri="{FF2B5EF4-FFF2-40B4-BE49-F238E27FC236}">
                <a16:creationId xmlns:a16="http://schemas.microsoft.com/office/drawing/2014/main" id="{83CFFBBE-358F-2649-99C8-4C99B63698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Text Box 2">
            <a:extLst>
              <a:ext uri="{FF2B5EF4-FFF2-40B4-BE49-F238E27FC236}">
                <a16:creationId xmlns:a16="http://schemas.microsoft.com/office/drawing/2014/main" id="{541C274D-8800-3344-9BDF-6A6AB53EA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30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>
            <a:extLst>
              <a:ext uri="{FF2B5EF4-FFF2-40B4-BE49-F238E27FC236}">
                <a16:creationId xmlns:a16="http://schemas.microsoft.com/office/drawing/2014/main" id="{019462C8-DE98-9144-83C4-AB9D29C98C7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6CF5B5-78B5-BD4A-9CBA-15C037D6EC01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74753" name="Text Box 1">
            <a:extLst>
              <a:ext uri="{FF2B5EF4-FFF2-40B4-BE49-F238E27FC236}">
                <a16:creationId xmlns:a16="http://schemas.microsoft.com/office/drawing/2014/main" id="{73AA3E2F-4E6F-374D-BFB7-C91CFC5176A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AFEA3A73-3101-FA4B-9EDE-B8973517744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349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E87A9E-EE51-46EE-BEA1-CD4CC410969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745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EE2DD7-4EBF-466F-B2EC-2D9BFBBC9F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764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082D32-F019-44AF-ACF1-9B32EF18655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5463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0813" cy="41132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fld id="{A58124E5-FAFC-4A45-A7F9-4CBC5025341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6815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50686C-93E3-4027-B84C-DFECFF8793C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4266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1394892-3190-49CA-8220-769492E869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9814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14479AE-2F4A-4A68-9B98-F97FA5E0A92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2553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71684D-BF53-4A23-B1A1-D104330901F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2662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AA7FDB-DD96-4674-9A53-7BD43225345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4184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BCF2146-AA4A-4E8F-8D44-00DDB3BC03F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1300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63B3329-C521-4AD1-B66D-733061F9432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625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E0F0BBC-449E-43CE-B325-AD2988D04DD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8289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E43F30C-D560-4BA4-A7D1-73C5253A845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0123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F3B5B2-0A98-4297-848F-17D5CF041FF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7433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57C7D9-DE3D-4506-BF05-8CD1851CB68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14175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3513" y="463550"/>
            <a:ext cx="1941512" cy="57499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5313" cy="57499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D7E8E69-1940-4380-8F4C-8B41D5C9A19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8884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fld id="{48F4B24B-9EFB-4C9C-87F4-7D3D411C7C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0942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19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2322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08412" cy="20399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6613" y="4173538"/>
            <a:ext cx="3808412" cy="203993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7200"/>
          </a:xfrm>
        </p:spPr>
        <p:txBody>
          <a:bodyPr/>
          <a:lstStyle>
            <a:lvl1pPr>
              <a:defRPr/>
            </a:lvl1pPr>
          </a:lstStyle>
          <a:p>
            <a:fld id="{52582F95-683E-4D04-A63A-E20A03A1539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8864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144B739-B3C7-46D4-ABF9-6BB8BA7CDEC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093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78E14A3-584E-43C1-ABCB-8304B010A57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59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D305D9-F9BF-4EA3-9DAE-E9BA4B180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1341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3B4EA1-7958-4568-BA2F-6C09D78065C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315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3B5D6DF-8B51-4C4F-BA3B-9BD9D414FE7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783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AC0B6A3-4185-4BB4-826D-CBE998D74D8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616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21FFE35-A22B-4068-A34C-75229B1485C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126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E63A0D2F-D2FD-4255-8B07-DDD2EA67654A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92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D7F1534B-EFD4-4289-9BBB-101AA7F1436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305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1034BB17-1013-8D4D-8CD2-D072EF1E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420888"/>
            <a:ext cx="7769225" cy="1431925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ARGOMENTI PROPEDEUTICI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al modulo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SEMEIOTICA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O </a:t>
            </a:r>
            <a:r>
              <a:rPr lang="it-IT" dirty="0" err="1">
                <a:solidFill>
                  <a:schemeClr val="tx1"/>
                </a:solidFill>
              </a:rPr>
              <a:t>R</a:t>
            </a:r>
            <a:r>
              <a:rPr lang="it-IT" dirty="0">
                <a:solidFill>
                  <a:schemeClr val="tx1"/>
                </a:solidFill>
              </a:rPr>
              <a:t> L</a:t>
            </a:r>
          </a:p>
        </p:txBody>
      </p:sp>
    </p:spTree>
    <p:extLst>
      <p:ext uri="{BB962C8B-B14F-4D97-AF65-F5344CB8AC3E}">
        <p14:creationId xmlns:p14="http://schemas.microsoft.com/office/powerpoint/2010/main" val="843584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3" y="0"/>
            <a:ext cx="5653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302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E54016A8-F957-AD40-8DED-CFF81116E9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262" y="-99392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DELLA REGIONE CERVICALE</a:t>
            </a: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D404A1AD-7CC6-D346-B864-2DC14825C8B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908720"/>
            <a:ext cx="8460432" cy="4876800"/>
          </a:xfrm>
        </p:spPr>
        <p:txBody>
          <a:bodyPr/>
          <a:lstStyle/>
          <a:p>
            <a:pPr indent="-334963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Possono essere così classificati: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PLATISMA o Muscolo Pellicciaio DEL COLLO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IOIDEI (ANTERIORI): prendono inserzione    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sull’ OSSO IOIDE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- LATERALI: chiudono lateralmente la 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 regione cervicale</a:t>
            </a:r>
          </a:p>
          <a:p>
            <a:pPr marL="7938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- VERTEBRALI del COLLO: sono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 i muscoli del RACHIDE VERTEBRALE 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CERVICALE (Posteriori ed Anteriori </a:t>
            </a:r>
          </a:p>
          <a:p>
            <a:pPr marL="7937" indent="0" eaLnBrk="1" hangingPunct="1">
              <a:lnSpc>
                <a:spcPct val="90000"/>
              </a:lnSpc>
              <a:buClr>
                <a:schemeClr val="tx1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  rispetto alla colonna cervicale stessa)</a:t>
            </a:r>
          </a:p>
        </p:txBody>
      </p:sp>
    </p:spTree>
    <p:extLst>
      <p:ext uri="{BB962C8B-B14F-4D97-AF65-F5344CB8AC3E}">
        <p14:creationId xmlns:p14="http://schemas.microsoft.com/office/powerpoint/2010/main" val="1458016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CC5F4885-ECE0-0F43-B688-5E782715BDD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188640"/>
            <a:ext cx="7772400" cy="762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MUSCOLO  PLATISMA</a:t>
            </a:r>
          </a:p>
        </p:txBody>
      </p:sp>
      <p:pic>
        <p:nvPicPr>
          <p:cNvPr id="138243" name="Picture 2">
            <a:extLst>
              <a:ext uri="{FF2B5EF4-FFF2-40B4-BE49-F238E27FC236}">
                <a16:creationId xmlns:a16="http://schemas.microsoft.com/office/drawing/2014/main" id="{887BD74B-7EA4-CD41-A867-475C3C021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120"/>
            <a:ext cx="7632848" cy="485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A30261-0CA6-0943-B2B1-A863042DFA11}"/>
              </a:ext>
            </a:extLst>
          </p:cNvPr>
          <p:cNvSpPr txBox="1"/>
          <p:nvPr/>
        </p:nvSpPr>
        <p:spPr>
          <a:xfrm>
            <a:off x="1331640" y="725216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Contribuisce ad abbassare la mandibola ed innervato dal 7° Nervo (FACIALE)</a:t>
            </a:r>
          </a:p>
        </p:txBody>
      </p:sp>
    </p:spTree>
    <p:extLst>
      <p:ext uri="{BB962C8B-B14F-4D97-AF65-F5344CB8AC3E}">
        <p14:creationId xmlns:p14="http://schemas.microsoft.com/office/powerpoint/2010/main" val="721071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93E3ED80-2FC6-F54C-AFE4-4775E7D07CE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50"/>
            <a:ext cx="8991600" cy="9906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IOIDEI [1]</a:t>
            </a:r>
          </a:p>
        </p:txBody>
      </p:sp>
      <p:pic>
        <p:nvPicPr>
          <p:cNvPr id="146435" name="Picture 2">
            <a:extLst>
              <a:ext uri="{FF2B5EF4-FFF2-40B4-BE49-F238E27FC236}">
                <a16:creationId xmlns:a16="http://schemas.microsoft.com/office/drawing/2014/main" id="{2F475591-1E61-5446-BD30-50EB1BE5E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2300"/>
            <a:ext cx="8820150" cy="601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585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22" y="1"/>
            <a:ext cx="7769225" cy="908720"/>
          </a:xfrm>
        </p:spPr>
        <p:txBody>
          <a:bodyPr/>
          <a:lstStyle/>
          <a:p>
            <a:r>
              <a:rPr lang="it-IT" sz="3600" dirty="0">
                <a:latin typeface="Copperplate Gothic Bold" panose="020E0705020206020404" pitchFamily="34" charset="77"/>
              </a:rPr>
              <a:t>MUSCOLI  SOPRAIOIDEI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8722"/>
            <a:ext cx="8496944" cy="5949278"/>
          </a:xfrm>
        </p:spPr>
        <p:txBody>
          <a:bodyPr/>
          <a:lstStyle/>
          <a:p>
            <a:r>
              <a:rPr lang="it-IT" sz="2600" b="1" dirty="0">
                <a:latin typeface="Chalkboard SE" panose="03050602040202020205" pitchFamily="66" charset="77"/>
              </a:rPr>
              <a:t>Essi sono: MILOIOIDEO, GENIOIOIDEO, STILOIOIDEO, DIGASTRICO.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Provvedono ad ABBASSARE la MANDIBOLA nell’ azione di APERTURA della BOCCA.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Sono innervati da Fibre della 3a Branca (Mandibolare) del 5°paio di Nervi Cranici (Nervo TRIGEMINO), ma anche dal Nervo Faciale (7° paio) e dal Nervo Ipoglosso (12° paio) assieme al Primo Nervo Cervicale (Nervo Spinale C1)</a:t>
            </a:r>
          </a:p>
        </p:txBody>
      </p:sp>
    </p:spTree>
    <p:extLst>
      <p:ext uri="{BB962C8B-B14F-4D97-AF65-F5344CB8AC3E}">
        <p14:creationId xmlns:p14="http://schemas.microsoft.com/office/powerpoint/2010/main" val="2146665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06D2FA-C4ED-044A-B28D-1600C5DB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821" y="116632"/>
            <a:ext cx="7769225" cy="908720"/>
          </a:xfrm>
        </p:spPr>
        <p:txBody>
          <a:bodyPr/>
          <a:lstStyle/>
          <a:p>
            <a:r>
              <a:rPr lang="it-IT" sz="3600" dirty="0">
                <a:latin typeface="Copperplate Gothic Bold" panose="020E0705020206020404" pitchFamily="34" charset="77"/>
              </a:rPr>
              <a:t>MUSCOLI  SOTTOIOIDEI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8252BD9-2566-2A43-8F8F-C8D2D51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62" y="1124744"/>
            <a:ext cx="8496944" cy="5949278"/>
          </a:xfrm>
        </p:spPr>
        <p:txBody>
          <a:bodyPr/>
          <a:lstStyle/>
          <a:p>
            <a:r>
              <a:rPr lang="it-IT" sz="2600" b="1" dirty="0">
                <a:latin typeface="Chalkboard SE" panose="03050602040202020205" pitchFamily="66" charset="77"/>
              </a:rPr>
              <a:t>Essi sono: STERNOIOIDEO, TIROIOIDEO e STERNOTIROIDEO, OMOIOIDEO.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Provvedono ad ABBASSARE l’ OSSO IOIDE e ad INNALZARE la LARINGE nel Processo di Deglutizione.</a:t>
            </a:r>
          </a:p>
          <a:p>
            <a:endParaRPr lang="it-IT" sz="2600" b="1" dirty="0">
              <a:latin typeface="Chalkboard SE" panose="03050602040202020205" pitchFamily="66" charset="77"/>
            </a:endParaRPr>
          </a:p>
          <a:p>
            <a:r>
              <a:rPr lang="it-IT" sz="2600" b="1" dirty="0">
                <a:latin typeface="Chalkboard SE" panose="03050602040202020205" pitchFamily="66" charset="77"/>
              </a:rPr>
              <a:t>Sono innervati da Fibre del Nervo Ipoglosso (12° paio) assieme ai Nervi Cervicali dal Primo al Terzo (Nervi Spinali C1-C3).</a:t>
            </a:r>
          </a:p>
        </p:txBody>
      </p:sp>
    </p:spTree>
    <p:extLst>
      <p:ext uri="{BB962C8B-B14F-4D97-AF65-F5344CB8AC3E}">
        <p14:creationId xmlns:p14="http://schemas.microsoft.com/office/powerpoint/2010/main" val="547254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33DE154D-6D2D-A949-94D6-FA94144528B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85800" y="1981200"/>
            <a:ext cx="7772400" cy="4114800"/>
          </a:xfrm>
        </p:spPr>
        <p:txBody>
          <a:bodyPr lIns="0" tIns="0" rIns="0" bIns="0"/>
          <a:lstStyle/>
          <a:p>
            <a:pPr eaLnBrk="1" hangingPunct="1">
              <a:defRPr/>
            </a:pPr>
            <a:endParaRPr lang="it-IT" altLang="it-IT"/>
          </a:p>
        </p:txBody>
      </p:sp>
      <p:pic>
        <p:nvPicPr>
          <p:cNvPr id="154628" name="Picture 3">
            <a:extLst>
              <a:ext uri="{FF2B5EF4-FFF2-40B4-BE49-F238E27FC236}">
                <a16:creationId xmlns:a16="http://schemas.microsoft.com/office/drawing/2014/main" id="{944EFB96-7A0E-CC45-88AB-84BDACBCF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75295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FEDB1926-3852-0640-A734-092F814AA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609600"/>
            <a:ext cx="21237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DEL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COLLO</a:t>
            </a:r>
          </a:p>
        </p:txBody>
      </p:sp>
    </p:spTree>
    <p:extLst>
      <p:ext uri="{BB962C8B-B14F-4D97-AF65-F5344CB8AC3E}">
        <p14:creationId xmlns:p14="http://schemas.microsoft.com/office/powerpoint/2010/main" val="3783985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A2A43-D404-9140-8136-38CFA823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88"/>
            <a:ext cx="9144000" cy="1141413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B6CED1-1721-3949-801F-F90D73806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908720"/>
            <a:ext cx="7704856" cy="5949280"/>
          </a:xfrm>
        </p:spPr>
        <p:txBody>
          <a:bodyPr/>
          <a:lstStyle/>
          <a:p>
            <a:r>
              <a:rPr lang="it-IT" sz="25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Sono rappresentati da:</a:t>
            </a:r>
          </a:p>
          <a:p>
            <a:r>
              <a:rPr lang="it-IT" sz="25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</a:t>
            </a:r>
            <a:r>
              <a:rPr lang="it-IT" sz="25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STERNOCLEIDOMASTOIDEO:cospicuo</a:t>
            </a:r>
            <a:r>
              <a:rPr lang="it-IT" sz="25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muscolo che protegge il Fascio Vascolo-Nervoso (Arteria CAROTIDE, Vena GIUGULARE INTERNA e Nervo VAGO).</a:t>
            </a:r>
          </a:p>
          <a:p>
            <a:r>
              <a:rPr lang="it-IT" sz="25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E’ innervato dall’ 11°Nervo Cranico (ACCESSORIO) e dai Nervi Spinali Cervicali C2 e C3.</a:t>
            </a:r>
          </a:p>
          <a:p>
            <a:r>
              <a:rPr lang="it-IT" sz="25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Contribuisce a sostenere la testa; flette la testa di lato; solleva la Gabbia Toracica, aumentandone il volume, per cui funge da Muscolo INSPIRATORIO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6671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3">
            <a:extLst>
              <a:ext uri="{FF2B5EF4-FFF2-40B4-BE49-F238E27FC236}">
                <a16:creationId xmlns:a16="http://schemas.microsoft.com/office/drawing/2014/main" id="{8DD6BB8F-2BC7-9B4C-8979-01B61708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940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9345E2-537F-A046-A756-AA9D1C98B4C6}"/>
              </a:ext>
            </a:extLst>
          </p:cNvPr>
          <p:cNvSpPr txBox="1"/>
          <p:nvPr/>
        </p:nvSpPr>
        <p:spPr>
          <a:xfrm>
            <a:off x="251520" y="2382838"/>
            <a:ext cx="34555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DEL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COLLO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MUSCOLI SCALENI</a:t>
            </a:r>
          </a:p>
        </p:txBody>
      </p:sp>
    </p:spTree>
    <p:extLst>
      <p:ext uri="{BB962C8B-B14F-4D97-AF65-F5344CB8AC3E}">
        <p14:creationId xmlns:p14="http://schemas.microsoft.com/office/powerpoint/2010/main" val="1822625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A2A43-D404-9140-8136-38CFA823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1413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LATERALI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B6CED1-1721-3949-801F-F90D73806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127822"/>
            <a:ext cx="7992888" cy="594928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SCALENI (ANTERIORE, MEDIO, POSTERIORE).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Si tendono tra la Colonna Cervicale e le prime coste.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Flettono lateralmente la testa e contribuiscono pure ad innalzare la Gabbia Toracica, fungendo da muscoli INSPIRATORI.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Sono innervati da Nervi Spinali Cervicali compresi tra C3 e C8 (C3-C8).</a:t>
            </a:r>
          </a:p>
          <a:p>
            <a:pPr marL="457200" indent="-457200">
              <a:buFontTx/>
              <a:buChar char="-"/>
            </a:pPr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7537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F53E50-A5C2-FC4B-9CAC-3ABAAE2D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18" y="27131"/>
            <a:ext cx="8784976" cy="1025606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REGIONE  CERVICALE</a:t>
            </a:r>
            <a:b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sz="3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(Collo)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B1D9B1-102C-D242-9CA6-E83E14AD8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52737"/>
            <a:ext cx="8496150" cy="5689456"/>
          </a:xfrm>
        </p:spPr>
        <p:txBody>
          <a:bodyPr/>
          <a:lstStyle/>
          <a:p>
            <a:r>
              <a:rPr lang="it-IT" sz="2500" b="1" dirty="0">
                <a:solidFill>
                  <a:schemeClr val="tx1"/>
                </a:solidFill>
                <a:latin typeface="Chalkboard SE" panose="03050602040202020205" pitchFamily="66" charset="77"/>
              </a:rPr>
              <a:t>Distretto corporeo dove si localizzano rilevanti strutture di diversi sistemi.</a:t>
            </a:r>
          </a:p>
          <a:p>
            <a:r>
              <a:rPr lang="it-IT" sz="25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Si estende, in senso SUPERO-INFERIORE e ANTERO-POSTERIORE, dal Margine Inferiore della MANDIBOLA e dall’ Osso OCCIPITALE della Base del Neurocranio al limite superiore della Gabbia Toracica e del Cingolo Scapolare (Sterno, Clavicola e Scapola).</a:t>
            </a:r>
          </a:p>
          <a:p>
            <a:r>
              <a:rPr lang="it-IT" sz="25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Presenta un asse scheletrico sul piano mediano costituito dalla Porzione Cervicale della Colonna Vertebrale.</a:t>
            </a:r>
          </a:p>
          <a:p>
            <a:r>
              <a:rPr lang="it-IT" sz="25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Strutture muscolari striate scheletriche si pongono anteriormente, lateralmente e posteriormente.</a:t>
            </a:r>
          </a:p>
        </p:txBody>
      </p:sp>
    </p:spTree>
    <p:extLst>
      <p:ext uri="{BB962C8B-B14F-4D97-AF65-F5344CB8AC3E}">
        <p14:creationId xmlns:p14="http://schemas.microsoft.com/office/powerpoint/2010/main" val="3860659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3EAFFADE-D90A-BD4C-830F-70DD77FF26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43408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TRAPEZIO</a:t>
            </a:r>
            <a:endParaRPr lang="it-IT" altLang="it-IT" sz="3200" dirty="0">
              <a:latin typeface="Cooper Black" panose="0208090404030B020404" pitchFamily="18" charset="77"/>
            </a:endParaRP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68DB0BB7-348A-104D-BD90-B75CA045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6434809" cy="609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433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9B109-0A40-414C-8A32-42B06929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45" y="-99392"/>
            <a:ext cx="7770813" cy="1141413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82E1DC-3E96-5044-99FA-37AD95CDA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345" y="1772816"/>
            <a:ext cx="8136904" cy="6021288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Superficiale: </a:t>
            </a:r>
          </a:p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Muscolo TRAPEZIO si tende tra l’ Osso Occipitale, la Colonna Cervicale e Toracica ed il Cingolo Scapolare. Solleva la Spalla ed è innervato dall’ 11°Nervo Cranico (ACCESSORIO) e dai Nervi Spinali Cervicali C3-C4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32281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291E6F73-1622-3A4E-B514-48FC746929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188640"/>
            <a:ext cx="9036496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PROFONDI DEL COLLO</a:t>
            </a:r>
            <a:br>
              <a:rPr lang="it-IT" altLang="it-IT" sz="2800" dirty="0">
                <a:latin typeface="Arial" panose="020B06040202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SPLENII</a:t>
            </a:r>
          </a:p>
        </p:txBody>
      </p:sp>
      <p:graphicFrame>
        <p:nvGraphicFramePr>
          <p:cNvPr id="33794" name="Object 2">
            <a:extLst>
              <a:ext uri="{FF2B5EF4-FFF2-40B4-BE49-F238E27FC236}">
                <a16:creationId xmlns:a16="http://schemas.microsoft.com/office/drawing/2014/main" id="{73BAF9B0-2BEB-1545-B2C4-44B6959785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432798"/>
              </p:ext>
            </p:extLst>
          </p:nvPr>
        </p:nvGraphicFramePr>
        <p:xfrm>
          <a:off x="86350" y="1412777"/>
          <a:ext cx="9062114" cy="5439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6" r:id="rId4" imgW="12230100" imgH="7327900" progId="">
                  <p:embed/>
                </p:oleObj>
              </mc:Choice>
              <mc:Fallback>
                <p:oleObj r:id="rId4" imgW="12230100" imgH="7327900" progId="">
                  <p:embed/>
                  <p:pic>
                    <p:nvPicPr>
                      <p:cNvPr id="33794" name="Object 2">
                        <a:extLst>
                          <a:ext uri="{FF2B5EF4-FFF2-40B4-BE49-F238E27FC236}">
                            <a16:creationId xmlns:a16="http://schemas.microsoft.com/office/drawing/2014/main" id="{73BAF9B0-2BEB-1545-B2C4-44B6959785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50" y="1412777"/>
                        <a:ext cx="9062114" cy="5439680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59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FDAC7FD9-4C94-E14C-A33A-A62455FD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0"/>
            <a:ext cx="5932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B8408E86-E1A1-4B4E-A5B4-B4CBECCF5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65400"/>
            <a:ext cx="3132138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PROFONDI DEL COLLO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SUBOCCIPITALI</a:t>
            </a:r>
          </a:p>
        </p:txBody>
      </p:sp>
    </p:spTree>
    <p:extLst>
      <p:ext uri="{BB962C8B-B14F-4D97-AF65-F5344CB8AC3E}">
        <p14:creationId xmlns:p14="http://schemas.microsoft.com/office/powerpoint/2010/main" val="2312596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1FBE06B4-AD0F-2E46-9E7E-A8EA87D310A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620688"/>
            <a:ext cx="89154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DEL COLLO</a:t>
            </a:r>
            <a:br>
              <a:rPr lang="it-IT" altLang="it-IT" sz="3200" dirty="0">
                <a:latin typeface="Arial Black" panose="020B06040202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ANTERIORI del RACHIDE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1D7968CC-D830-AE4E-A199-4FB6B21B1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/>
          <a:stretch/>
        </p:blipFill>
        <p:spPr bwMode="auto">
          <a:xfrm>
            <a:off x="533400" y="1484784"/>
            <a:ext cx="7620000" cy="518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918E5A5-B278-7345-96F6-A6C06A40F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2"/>
          <a:stretch/>
        </p:blipFill>
        <p:spPr bwMode="auto">
          <a:xfrm>
            <a:off x="539552" y="1484784"/>
            <a:ext cx="7620000" cy="517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46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A9B109-0A40-414C-8A32-42B06929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45" y="-99392"/>
            <a:ext cx="7770813" cy="1141413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POSTERIORI DEL COLLO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82E1DC-3E96-5044-99FA-37AD95CDA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836712"/>
            <a:ext cx="7776864" cy="6021288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Profondi, costituiti da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MUSCOLI POSTERIORI del Rachide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Cervicale: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Muscoli SPLENII del CAPO e del COLLO e  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Muscoli SUBOCCIPITALI: estendono il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Capo ed il Collo e sono innervati da Nervi 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Spinali Cervicali tra C1 e C3;</a:t>
            </a: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MUSCOLI ANTERIORI del Rachide Cervicale: 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Muscoli LUNGHI e Muscoli RETTO ed OBLIQUO: flettono il Capo e sono innervati da Nervi Spinali Cervicali C1-C6.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 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62676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2">
            <a:extLst>
              <a:ext uri="{FF2B5EF4-FFF2-40B4-BE49-F238E27FC236}">
                <a16:creationId xmlns:a16="http://schemas.microsoft.com/office/drawing/2014/main" id="{4BE3850B-29E3-6E49-A182-9498ECA18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13481" r="6870" b="147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l="7120" t="13481" r="6870" b="147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id="{49E8E862-8782-2545-A3A8-991ADDB6C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2276872"/>
            <a:ext cx="3203575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SISTEMI FASCIALI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DEL COLLO</a:t>
            </a:r>
            <a:r>
              <a:rPr lang="it-IT" altLang="it-IT" sz="2400" dirty="0">
                <a:solidFill>
                  <a:schemeClr val="tx1"/>
                </a:solidFill>
                <a:latin typeface="Cooper Black" panose="0208090404030B020404" pitchFamily="18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502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BAD2A-50D1-154F-8974-65E1A840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0" y="267914"/>
            <a:ext cx="9144000" cy="1141413"/>
          </a:xfrm>
        </p:spPr>
        <p:txBody>
          <a:bodyPr/>
          <a:lstStyle/>
          <a:p>
            <a:r>
              <a:rPr lang="it-IT" altLang="it-IT" sz="3600" b="1" dirty="0">
                <a:solidFill>
                  <a:schemeClr val="tx1"/>
                </a:solidFill>
                <a:latin typeface="Cooper Black" panose="0208090404030B020404" pitchFamily="18" charset="77"/>
              </a:rPr>
              <a:t>SISTEMI FASCIALI DEL COLLO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BD0977-5114-0341-86B3-934E0BC97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360" y="1340768"/>
            <a:ext cx="7920880" cy="5843129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Sono rappresentati da TRE strutture di Connettivo Denso Fibroso: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FASCIA SUPERFICIALE o PRETRACHEALE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FASCIA MEDIA o GUAINA CAROTIDEA</a:t>
            </a:r>
          </a:p>
          <a:p>
            <a:pPr marL="457200" indent="-4572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FASCIA PROFONDA o PREVERTEBRALE: quest’ultima delimita lo Spazio Retrofaringeo</a:t>
            </a:r>
          </a:p>
        </p:txBody>
      </p:sp>
    </p:spTree>
    <p:extLst>
      <p:ext uri="{BB962C8B-B14F-4D97-AF65-F5344CB8AC3E}">
        <p14:creationId xmlns:p14="http://schemas.microsoft.com/office/powerpoint/2010/main" val="416663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90174B-3AF4-2849-8C5B-C3604C364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132856"/>
            <a:ext cx="7770813" cy="1141413"/>
          </a:xfrm>
        </p:spPr>
        <p:txBody>
          <a:bodyPr/>
          <a:lstStyle/>
          <a:p>
            <a:r>
              <a:rPr lang="it-IT" b="1" dirty="0" err="1">
                <a:solidFill>
                  <a:schemeClr val="tx1"/>
                </a:solidFill>
                <a:latin typeface="Cooper Black" panose="0208090404030B020404" pitchFamily="18" charset="77"/>
              </a:rPr>
              <a:t>F</a:t>
            </a:r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 A </a:t>
            </a:r>
            <a:r>
              <a:rPr lang="it-IT" b="1" dirty="0" err="1">
                <a:solidFill>
                  <a:schemeClr val="tx1"/>
                </a:solidFill>
                <a:latin typeface="Cooper Black" panose="0208090404030B020404" pitchFamily="18" charset="77"/>
              </a:rPr>
              <a:t>R</a:t>
            </a:r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 I </a:t>
            </a:r>
            <a:r>
              <a:rPr lang="it-IT" b="1" dirty="0" err="1">
                <a:solidFill>
                  <a:schemeClr val="tx1"/>
                </a:solidFill>
                <a:latin typeface="Cooper Black" panose="0208090404030B020404" pitchFamily="18" charset="77"/>
              </a:rPr>
              <a:t>N</a:t>
            </a:r>
            <a:r>
              <a:rPr lang="it-IT" b="1" dirty="0">
                <a:solidFill>
                  <a:schemeClr val="tx1"/>
                </a:solidFill>
                <a:latin typeface="Cooper Black" panose="0208090404030B020404" pitchFamily="18" charset="77"/>
              </a:rPr>
              <a:t> G E</a:t>
            </a:r>
          </a:p>
        </p:txBody>
      </p:sp>
    </p:spTree>
    <p:extLst>
      <p:ext uri="{BB962C8B-B14F-4D97-AF65-F5344CB8AC3E}">
        <p14:creationId xmlns:p14="http://schemas.microsoft.com/office/powerpoint/2010/main" val="1671700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4271963" cy="6858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FARINGE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65213"/>
            <a:ext cx="7245350" cy="545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2124075" y="836613"/>
            <a:ext cx="1655763" cy="1512887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271BA7E-9E6D-7341-AF25-7B825532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88840"/>
            <a:ext cx="8568952" cy="1141413"/>
          </a:xfrm>
        </p:spPr>
        <p:txBody>
          <a:bodyPr/>
          <a:lstStyle/>
          <a:p>
            <a: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CENNI di MORFOLOGIA </a:t>
            </a:r>
            <a:b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della </a:t>
            </a:r>
            <a:b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it-IT" sz="40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COLONNA VERTEBRALE</a:t>
            </a:r>
          </a:p>
        </p:txBody>
      </p:sp>
    </p:spTree>
    <p:extLst>
      <p:ext uri="{BB962C8B-B14F-4D97-AF65-F5344CB8AC3E}">
        <p14:creationId xmlns:p14="http://schemas.microsoft.com/office/powerpoint/2010/main" val="108836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1CC7972-A2B5-3548-8BEF-D593859AE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086600" cy="575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31F984B-7391-F746-AAD8-4C4C8EF2D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718" y="381000"/>
            <a:ext cx="427196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FARINGE</a:t>
            </a:r>
          </a:p>
        </p:txBody>
      </p:sp>
    </p:spTree>
    <p:extLst>
      <p:ext uri="{BB962C8B-B14F-4D97-AF65-F5344CB8AC3E}">
        <p14:creationId xmlns:p14="http://schemas.microsoft.com/office/powerpoint/2010/main" val="3252692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07504" y="2348880"/>
            <a:ext cx="4427538" cy="15748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FARINGE 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ASPETTO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ANATOMO –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TOPOGRAFICO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Organo Cavo localizzato nella Regione Cervicale in un distretto compreso tra la BASE del NEUROCRANIO (superiormente) e la 6a Vertebra Cervicale (inferiormente)</a:t>
            </a:r>
            <a:endParaRPr lang="it-IT" altLang="it-IT" sz="2800" dirty="0">
              <a:solidFill>
                <a:schemeClr val="tx1"/>
              </a:solidFill>
              <a:latin typeface="Cooper Black" panose="0208090404030B020404" pitchFamily="18" charset="7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8913"/>
            <a:ext cx="4716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611561" y="836712"/>
            <a:ext cx="8136904" cy="54864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ORGANO CAVO, IMPARI e MEDIANO, localizzato nella Regione CERVICALE, tra la Base del Neurocranio e C6, anteriormente alla Colonna CERVICALE 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È un ORGANO in “COMUNE” ai sistemi RESPIRATORIO e DIGERENTE: infatti, è connessa con:</a:t>
            </a:r>
          </a:p>
          <a:p>
            <a:pPr marL="0" indent="0" fontAlgn="auto">
              <a:spcBef>
                <a:spcPts val="75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CAVITA’ NASALI (RINOFARINGE)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CAVITA’ ORALE (OROFARINGE)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   - LARINGE (LARINGO- od IPOFARINGE)</a:t>
            </a:r>
          </a:p>
          <a:p>
            <a:pPr marL="339725" indent="-336550" fontAlgn="auto">
              <a:spcBef>
                <a:spcPts val="75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500" b="1" dirty="0">
                <a:solidFill>
                  <a:schemeClr val="tx1"/>
                </a:solidFill>
                <a:latin typeface="Copperplate" panose="02000504000000020004" pitchFamily="2" charset="77"/>
              </a:rPr>
              <a:t>Comunica inoltre con la CASSA DEL TIMPANO (dell’ ORECCHIO MEDIO) tramite la TUBA UDITIVA, il cui ORIFIZIO si apre nella RINOFARINGE</a:t>
            </a:r>
          </a:p>
        </p:txBody>
      </p:sp>
    </p:spTree>
    <p:extLst>
      <p:ext uri="{BB962C8B-B14F-4D97-AF65-F5344CB8AC3E}">
        <p14:creationId xmlns:p14="http://schemas.microsoft.com/office/powerpoint/2010/main" val="604676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C9C700-DDDA-494F-822A-C18633C6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57" y="0"/>
            <a:ext cx="9144000" cy="126876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ANATOMO-MACROSCOPICI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747E10-56C6-BD45-9F25-650C86D6C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68760"/>
            <a:ext cx="8280920" cy="5589240"/>
          </a:xfrm>
        </p:spPr>
        <p:txBody>
          <a:bodyPr/>
          <a:lstStyle/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Ha una forma a TRONCO di PIRAMIDE.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BASE MAGGIORE è SUPERIORE e si inserisce alla BASE DEL NEUROCRANIO.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I MARGINI LATERALI si rapportano col Fascio VASCOLO-NERVOSO del COLLO e con la Ghiandola Salivare PAROTIDE.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FACCIA POSTERIORE si relaziona con lo SPAZIO RETROFARINGEO.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BASE MINORE è situata INFERIORMENTE e si prosegue con il lume dell’ Esofago.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FACCIA ANTERIORE presenta, in senso CRANIO-CAUDALE le seguenti APERTURE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COANE (Cavità Nasali)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ISTMO DELLE FAUCI (Cavità Orale)</a:t>
            </a:r>
          </a:p>
          <a:p>
            <a:r>
              <a:rPr lang="it-IT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ADITO LARINGEO (Laringe)</a:t>
            </a:r>
          </a:p>
        </p:txBody>
      </p:sp>
    </p:spTree>
    <p:extLst>
      <p:ext uri="{BB962C8B-B14F-4D97-AF65-F5344CB8AC3E}">
        <p14:creationId xmlns:p14="http://schemas.microsoft.com/office/powerpoint/2010/main" val="2870407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FARINGE: VISIONE POSTERIORE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8350"/>
            <a:ext cx="7086600" cy="596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561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FARINGE: CONFORMAZIONE INTERNA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1752600"/>
            <a:ext cx="425926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876800" cy="46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67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FARINGE: FACCIA ANTERIORE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25500"/>
            <a:ext cx="8077200" cy="587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416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PROIEZIONE LATERALE sul PIANO MEDIANO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8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455987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2276475"/>
            <a:ext cx="3744912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5148263" y="981075"/>
            <a:ext cx="23118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558800" indent="-5556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58800" algn="l"/>
                <a:tab pos="1006475" algn="l"/>
                <a:tab pos="1455738" algn="l"/>
                <a:tab pos="1905000" algn="l"/>
                <a:tab pos="2354263" algn="l"/>
                <a:tab pos="2803525" algn="l"/>
                <a:tab pos="3252788" algn="l"/>
                <a:tab pos="3702050" algn="l"/>
                <a:tab pos="4151313" algn="l"/>
                <a:tab pos="4600575" algn="l"/>
                <a:tab pos="5049838" algn="l"/>
                <a:tab pos="5499100" algn="l"/>
                <a:tab pos="5948363" algn="l"/>
                <a:tab pos="6397625" algn="l"/>
                <a:tab pos="6846888" algn="l"/>
                <a:tab pos="7296150" algn="l"/>
                <a:tab pos="7745413" algn="l"/>
                <a:tab pos="8194675" algn="l"/>
                <a:tab pos="8643938" algn="l"/>
                <a:tab pos="9093200" algn="l"/>
                <a:tab pos="95424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SzPct val="45000"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rinofaringe</a:t>
            </a:r>
          </a:p>
        </p:txBody>
      </p:sp>
      <p:sp>
        <p:nvSpPr>
          <p:cNvPr id="45062" name="Line 5"/>
          <p:cNvSpPr>
            <a:spLocks noChangeShapeType="1"/>
          </p:cNvSpPr>
          <p:nvPr/>
        </p:nvSpPr>
        <p:spPr bwMode="auto">
          <a:xfrm flipH="1">
            <a:off x="1831975" y="1341438"/>
            <a:ext cx="3248025" cy="57467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5219700" y="1700213"/>
            <a:ext cx="219737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orofaringe</a:t>
            </a:r>
          </a:p>
        </p:txBody>
      </p:sp>
      <p:sp>
        <p:nvSpPr>
          <p:cNvPr id="45064" name="Line 7"/>
          <p:cNvSpPr>
            <a:spLocks noChangeShapeType="1"/>
          </p:cNvSpPr>
          <p:nvPr/>
        </p:nvSpPr>
        <p:spPr bwMode="auto">
          <a:xfrm flipH="1">
            <a:off x="1905000" y="1989138"/>
            <a:ext cx="3317875" cy="1079500"/>
          </a:xfrm>
          <a:prstGeom prst="line">
            <a:avLst/>
          </a:prstGeom>
          <a:noFill/>
          <a:ln w="76320" cap="sq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1671638" y="5857875"/>
            <a:ext cx="290974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39725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it-IT" altLang="it-IT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laringofaringe</a:t>
            </a:r>
            <a:endParaRPr lang="it-IT" altLang="it-IT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5066" name="Line 9"/>
          <p:cNvSpPr>
            <a:spLocks noChangeShapeType="1"/>
          </p:cNvSpPr>
          <p:nvPr/>
        </p:nvSpPr>
        <p:spPr bwMode="auto">
          <a:xfrm flipH="1" flipV="1">
            <a:off x="2047875" y="3641725"/>
            <a:ext cx="511175" cy="2166938"/>
          </a:xfrm>
          <a:prstGeom prst="line">
            <a:avLst/>
          </a:prstGeom>
          <a:noFill/>
          <a:ln w="76320" cap="sq">
            <a:solidFill>
              <a:srgbClr val="00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894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042BAD-526A-7B4A-B2BE-5BD2351A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 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PORZIONI COSTITUTIVE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C6DBE0-91C2-B84D-895D-A23FF454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0728"/>
            <a:ext cx="8280920" cy="5661248"/>
          </a:xfrm>
        </p:spPr>
        <p:txBody>
          <a:bodyPr/>
          <a:lstStyle/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In senso CRANIO-CAUDALE:</a:t>
            </a:r>
          </a:p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RINOFARINGE (in comunicazione con le CAVITA’ NASALI tramite le Coane). Sulla VOLTA si localizza la TONSILLA FARINGEA (che, qualora si ingrandisca abnormemente, si denomina «Adenoide»). Vi si trovano, </a:t>
            </a:r>
            <a:r>
              <a:rPr lang="it-IT" sz="24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lateralemente</a:t>
            </a:r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, gli Sbocchi delle Tube Uditive, controllati dalle TONSILLE TUBARICHE.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OROFARINGE: comunica con la Cavità Orale, tramite l’ Istmo delle Fauci.</a:t>
            </a:r>
          </a:p>
          <a:p>
            <a:r>
              <a:rPr lang="it-IT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LARINGOFARINGE (IPOFARINGE): presenta l’ Adito Laringeo. È caratterizzata dal rilievo costituito dal cosiddetto »CASTONE» della Cartilagine Cricoide della Laringe.</a:t>
            </a:r>
          </a:p>
          <a:p>
            <a:endParaRPr lang="it-IT" sz="28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867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FARINGE: PARETE ANTERIORE 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60262"/>
            <a:ext cx="5040559" cy="582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361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06488"/>
            <a:ext cx="3348038" cy="204311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SCHELETRO ASSILE: 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VERTEBRALE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5657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5" name="Line 3"/>
          <p:cNvSpPr>
            <a:spLocks noChangeShapeType="1"/>
          </p:cNvSpPr>
          <p:nvPr/>
        </p:nvSpPr>
        <p:spPr bwMode="auto">
          <a:xfrm>
            <a:off x="4500563" y="2133600"/>
            <a:ext cx="576262" cy="1588"/>
          </a:xfrm>
          <a:prstGeom prst="line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284663" y="1773238"/>
            <a:ext cx="94297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AVANTI</a:t>
            </a:r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 flipH="1">
            <a:off x="3622675" y="836613"/>
            <a:ext cx="314325" cy="1587"/>
          </a:xfrm>
          <a:prstGeom prst="line">
            <a:avLst/>
          </a:prstGeom>
          <a:noFill/>
          <a:ln w="57240" cap="sq">
            <a:solidFill>
              <a:srgbClr val="00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3246438" y="481013"/>
            <a:ext cx="931862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99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DIETRO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583238" y="6537325"/>
            <a:ext cx="1427162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0033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7651750" y="6537325"/>
            <a:ext cx="155416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grpSp>
        <p:nvGrpSpPr>
          <p:cNvPr id="49161" name="Group 9"/>
          <p:cNvGrpSpPr>
            <a:grpSpLocks/>
          </p:cNvGrpSpPr>
          <p:nvPr/>
        </p:nvGrpSpPr>
        <p:grpSpPr bwMode="auto">
          <a:xfrm>
            <a:off x="323850" y="3357563"/>
            <a:ext cx="2378075" cy="2724150"/>
            <a:chOff x="204" y="2115"/>
            <a:chExt cx="1498" cy="1716"/>
          </a:xfrm>
        </p:grpSpPr>
        <p:pic>
          <p:nvPicPr>
            <p:cNvPr id="4916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15"/>
              <a:ext cx="1498" cy="1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9163" name="Text Box 11"/>
            <p:cNvSpPr txBox="1">
              <a:spLocks noChangeArrowheads="1"/>
            </p:cNvSpPr>
            <p:nvPr/>
          </p:nvSpPr>
          <p:spPr bwMode="auto">
            <a:xfrm>
              <a:off x="204" y="2115"/>
              <a:ext cx="1498" cy="17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9164" name="Line 12"/>
          <p:cNvSpPr>
            <a:spLocks noChangeShapeType="1"/>
          </p:cNvSpPr>
          <p:nvPr/>
        </p:nvSpPr>
        <p:spPr bwMode="auto">
          <a:xfrm flipV="1">
            <a:off x="1547813" y="4208463"/>
            <a:ext cx="2087562" cy="601662"/>
          </a:xfrm>
          <a:prstGeom prst="line">
            <a:avLst/>
          </a:prstGeom>
          <a:noFill/>
          <a:ln w="7632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954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35773"/>
            <a:ext cx="77724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delle TONSILLE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(Tonsilla FARINGEA)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2" y="1011848"/>
            <a:ext cx="7435414" cy="57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371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99392"/>
            <a:ext cx="9144000" cy="81357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 ANATOMIA MICROSCOPICA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548680"/>
            <a:ext cx="8640960" cy="53340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Lume è rivestito da una TONACA MUCOSA: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- EPITELIO CILINDRICO PSEUDOSTRATIFICATO CILIATO (rinofaringe) con intercalate CELLULE MUCIPARE CALICIFORMI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- EPITELIO PAVIMENTOSO PLURISTRATIFICATO con zone di cheratinizzazione (oro- e </a:t>
            </a:r>
            <a:r>
              <a:rPr lang="it-IT" altLang="it-IT" sz="23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laringofaringe</a:t>
            </a: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)</a:t>
            </a:r>
          </a:p>
          <a:p>
            <a:pPr marL="339725" indent="-336550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Nella Lamina Propria si approfondano a prevalente Secrezione MUCOSA 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TONACA FIBROELASTICA (Membrana </a:t>
            </a:r>
            <a:r>
              <a:rPr lang="it-IT" altLang="it-IT" sz="23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Faringo</a:t>
            </a: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-Basilare) che ne costituisce l’ Impalcatura. Sul piano mediano, posteriormente, forma il RAFE Faringeo.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TONACA MUSCOLARE con MUSCOLI STRIATI SCHELETRICI COSTRITTORI (Superiore, Medio ed Inferiore) ed ELEVATORI (Superiore ed Inferiore).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300" b="1" dirty="0">
                <a:solidFill>
                  <a:schemeClr val="tx1"/>
                </a:solidFill>
                <a:latin typeface="Chalkboard SE" panose="03050602040202020205" pitchFamily="66" charset="77"/>
              </a:rPr>
              <a:t>TONACA AVVENTIZIA di Connettivo Fibroso.</a:t>
            </a:r>
          </a:p>
        </p:txBody>
      </p:sp>
    </p:spTree>
    <p:extLst>
      <p:ext uri="{BB962C8B-B14F-4D97-AF65-F5344CB8AC3E}">
        <p14:creationId xmlns:p14="http://schemas.microsoft.com/office/powerpoint/2010/main" val="1603206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STRIATI  SCHELETRICI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4450"/>
            <a:ext cx="4164012" cy="53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04773"/>
            <a:ext cx="4549080" cy="446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731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C1D79-B5A1-7F4A-8236-C0681C51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9" y="0"/>
            <a:ext cx="9144000" cy="1141413"/>
          </a:xfrm>
        </p:spPr>
        <p:txBody>
          <a:bodyPr/>
          <a:lstStyle/>
          <a:p>
            <a:r>
              <a:rPr lang="it-IT" sz="3600">
                <a:solidFill>
                  <a:schemeClr val="tx1"/>
                </a:solidFill>
                <a:latin typeface="Cooper Black" panose="0208090404030B020404" pitchFamily="18" charset="77"/>
              </a:rPr>
              <a:t>FARINGE: TONACA </a:t>
            </a: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F4D1D6-3B74-9F4D-9873-5E318F735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08720"/>
            <a:ext cx="7704856" cy="5716586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COSTRITTORI (Superiore, Medio ed Inferiore): inserendosi, come dei «manicotti», alla impalcatura fibrosa dell’ organo, agiscono costringendo il Lume Faringeo nel processo di Deglutizione. </a:t>
            </a:r>
          </a:p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ELEVATORI (Stilo-Faringeo e Palato-Faringeo): provvedono a sollevare Faringe e Laringe nella Deglutizione.</a:t>
            </a:r>
          </a:p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Sia i COSTRITTORI sia gli ELEVATORI Sono innervati dal PLESSO NERVOSO FARINGEO (9°,10°, 11°Nervo Cranico). </a:t>
            </a:r>
          </a:p>
        </p:txBody>
      </p:sp>
    </p:spTree>
    <p:extLst>
      <p:ext uri="{BB962C8B-B14F-4D97-AF65-F5344CB8AC3E}">
        <p14:creationId xmlns:p14="http://schemas.microsoft.com/office/powerpoint/2010/main" val="24590632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15459F-1C8A-8B41-A1B2-31FEDED8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772"/>
            <a:ext cx="9144000" cy="118098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FARINGE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F59D83-6BA7-8340-BFF8-F6C68D877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196752"/>
            <a:ext cx="7632848" cy="5589240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L’ AFFLUSSO SANGUIGNO compete all’ ARTERIA FARINGEA ASCENDENTE RAMO DELLA ARTERIA CAROTIDE ESTERNA.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Il DRENAGGIO VENOSO compete a PLESSI VENOSI che affluiscono alla VENA GIUGULARE INTERNA.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Il DRENAGGIO LINFATICO affluisce ai LINFONODI CERVICALI PROFONDI e ai LINFONODI RETROFARINGEI DELLO SPAZIO RETROFARINGEO </a:t>
            </a:r>
          </a:p>
        </p:txBody>
      </p:sp>
    </p:spTree>
    <p:extLst>
      <p:ext uri="{BB962C8B-B14F-4D97-AF65-F5344CB8AC3E}">
        <p14:creationId xmlns:p14="http://schemas.microsoft.com/office/powerpoint/2010/main" val="1757001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92E7B7-36E4-9648-8FD8-A58538214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02" y="-20583"/>
            <a:ext cx="8216900" cy="929303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 VERTEBRALE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67AF43-623E-9149-A7BD-9F9B94244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976664"/>
          </a:xfrm>
        </p:spPr>
        <p:txBody>
          <a:bodyPr/>
          <a:lstStyle/>
          <a:p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Formazione scheletrica dello Scheletro Assile, costituita dal sovrapporsi di 33 o 34 ossa irregolari (VERTEBRE).</a:t>
            </a:r>
          </a:p>
          <a:p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È situata sul piano sagittale nella parte posteriore del tronco e presenta delle curvature fisiologiche (LORDOSI CERVICALE e LOMBARE, CIFOSI TORACICA e SACRO-COCCIGEA), atte a meglio distribuire le forze </a:t>
            </a:r>
            <a:r>
              <a:rPr lang="it-IT" sz="2300" dirty="0" err="1">
                <a:solidFill>
                  <a:schemeClr val="tx1"/>
                </a:solidFill>
                <a:latin typeface="Copperplate" panose="02000504000000020004" pitchFamily="2" charset="77"/>
              </a:rPr>
              <a:t>gravitarie</a:t>
            </a:r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 nella stazione eretta e non solo. </a:t>
            </a:r>
          </a:p>
          <a:p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Le VERTEBRE mantengono la loro </a:t>
            </a:r>
            <a:r>
              <a:rPr lang="it-IT" sz="2300" dirty="0" err="1">
                <a:solidFill>
                  <a:schemeClr val="tx1"/>
                </a:solidFill>
                <a:latin typeface="Copperplate" panose="02000504000000020004" pitchFamily="2" charset="77"/>
              </a:rPr>
              <a:t>individualita’</a:t>
            </a:r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 nei tratti cervicale ( 7, C ), toracico (12,  T ) e LOMBARE ( 5, L ), mentre nei tratti SACRALE (5, </a:t>
            </a:r>
            <a:r>
              <a:rPr lang="it-IT" sz="2300" dirty="0" err="1">
                <a:solidFill>
                  <a:schemeClr val="tx1"/>
                </a:solidFill>
                <a:latin typeface="Copperplate" panose="02000504000000020004" pitchFamily="2" charset="77"/>
              </a:rPr>
              <a:t>S</a:t>
            </a:r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 ) e COCCIGEO ( 4 o 5, Co) si fondono a formare rispettivamente il SACRO ed il COCCIGE.</a:t>
            </a:r>
          </a:p>
          <a:p>
            <a:r>
              <a:rPr lang="it-IT" sz="2300" dirty="0">
                <a:solidFill>
                  <a:schemeClr val="tx1"/>
                </a:solidFill>
                <a:latin typeface="Copperplate" panose="02000504000000020004" pitchFamily="2" charset="77"/>
              </a:rPr>
              <a:t>E’ coinvolta nella struttura scheletrica del collo, della gabbia toracica e del bacino (o pelvi).</a:t>
            </a:r>
          </a:p>
        </p:txBody>
      </p:sp>
    </p:spTree>
    <p:extLst>
      <p:ext uri="{BB962C8B-B14F-4D97-AF65-F5344CB8AC3E}">
        <p14:creationId xmlns:p14="http://schemas.microsoft.com/office/powerpoint/2010/main" val="178031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6651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166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9144000" cy="1373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VERTEBRA-TIPO: 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CARATTERISTICHE MORFOLOGICHE GENERALI</a:t>
            </a:r>
          </a:p>
        </p:txBody>
      </p:sp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323850" y="2349500"/>
            <a:ext cx="8340725" cy="4451350"/>
            <a:chOff x="204" y="1480"/>
            <a:chExt cx="5254" cy="2804"/>
          </a:xfrm>
        </p:grpSpPr>
        <p:pic>
          <p:nvPicPr>
            <p:cNvPr id="50179" name="Picture 3"/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480"/>
              <a:ext cx="5254" cy="2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0180" name="Text Box 4"/>
            <p:cNvSpPr txBox="1">
              <a:spLocks noChangeArrowheads="1"/>
            </p:cNvSpPr>
            <p:nvPr/>
          </p:nvSpPr>
          <p:spPr bwMode="auto">
            <a:xfrm>
              <a:off x="204" y="1480"/>
              <a:ext cx="5254" cy="2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924175" y="5513388"/>
            <a:ext cx="7239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00051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 Arco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588" y="4581525"/>
            <a:ext cx="12207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PROCESSO</a:t>
            </a:r>
          </a:p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TRASVERSO</a:t>
            </a: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1116013" y="4724400"/>
            <a:ext cx="576262" cy="144463"/>
          </a:xfrm>
          <a:prstGeom prst="line">
            <a:avLst/>
          </a:prstGeom>
          <a:noFill/>
          <a:ln w="1260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838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53E3C5-22AF-C746-859E-7CBA49A7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1422400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CARATTERISTICHE MORFOLOGICHE DI UNA VERTEBRA TIPO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F57E08-A8F2-5F46-8971-6E09259635E0}"/>
              </a:ext>
            </a:extLst>
          </p:cNvPr>
          <p:cNvSpPr txBox="1"/>
          <p:nvPr/>
        </p:nvSpPr>
        <p:spPr>
          <a:xfrm>
            <a:off x="323528" y="1196752"/>
            <a:ext cx="8640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CORPO VERTEBRALE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PEDUNCOLI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ARCO o LAMINA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FORO VERTEBRALE (a formare il Canale Vertebrale)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PROCESSO SPINOSO (formano la «Spina Dorsale»)</a:t>
            </a:r>
          </a:p>
          <a:p>
            <a:pPr marL="342900" indent="-342900">
              <a:buFontTx/>
              <a:buChar char="-"/>
            </a:pPr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PROCESSI TRASVERSI</a:t>
            </a:r>
          </a:p>
          <a:p>
            <a:endParaRPr lang="it-IT" b="1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r>
              <a:rPr lang="it-IT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Nel TRATTO CERVICALE, le 7 VERTEBRE presentano fori nei processi trasversi per il decorso dei Vasi Vertebrali. La PRIMA VERTEBRA CERVICALE (C1 o ATLANTE) è PRIVA di CORPO, per consentire l’ Articolazione tramite TROCOIDE con il DENTE della SECONDA (C2 o EPISTROFEO), che permette la ROTAZIONE della Prima sulla Seconda e, di conseguenza, della Testa sulla Colonna Vertebrale</a:t>
            </a:r>
            <a:r>
              <a:rPr lang="it-IT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9417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0"/>
            <a:ext cx="35988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881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1448</Words>
  <Application>Microsoft Macintosh PowerPoint</Application>
  <PresentationFormat>Presentazione su schermo (4:3)</PresentationFormat>
  <Paragraphs>179</Paragraphs>
  <Slides>44</Slides>
  <Notes>25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44</vt:i4>
      </vt:variant>
    </vt:vector>
  </HeadingPairs>
  <TitlesOfParts>
    <vt:vector size="59" baseType="lpstr">
      <vt:lpstr>Microsoft YaHei</vt:lpstr>
      <vt:lpstr>SimSun</vt:lpstr>
      <vt:lpstr>Arial</vt:lpstr>
      <vt:lpstr>Arial Black</vt:lpstr>
      <vt:lpstr>Arial Rounded MT Bold</vt:lpstr>
      <vt:lpstr>Chalkboard SE</vt:lpstr>
      <vt:lpstr>Comic Sans MS</vt:lpstr>
      <vt:lpstr>Cooper Black</vt:lpstr>
      <vt:lpstr>Copperplate</vt:lpstr>
      <vt:lpstr>Copperplate Gothic Bold</vt:lpstr>
      <vt:lpstr>Gurmukhi MN</vt:lpstr>
      <vt:lpstr>Lucida Sans Unicode</vt:lpstr>
      <vt:lpstr>Times New Roman</vt:lpstr>
      <vt:lpstr>Tema di Office</vt:lpstr>
      <vt:lpstr>1_Tema di Office</vt:lpstr>
      <vt:lpstr>ARGOMENTI PROPEDEUTICI  al modulo SEMEIOTICA  O R L</vt:lpstr>
      <vt:lpstr>REGIONE  CERVICALE (Collo)</vt:lpstr>
      <vt:lpstr>CENNI di MORFOLOGIA  della  COLONNA VERTEBRALE</vt:lpstr>
      <vt:lpstr>SCHELETRO ASSILE:  COLONNA VERTEBRALE</vt:lpstr>
      <vt:lpstr>COLONNA  VERTEBRALE</vt:lpstr>
      <vt:lpstr>Presentazione standard di PowerPoint</vt:lpstr>
      <vt:lpstr>VERTEBRA-TIPO:  CARATTERISTICHE MORFOLOGICHE GENERALI</vt:lpstr>
      <vt:lpstr>CARATTERISTICHE MORFOLOGICHE DI UNA VERTEBRA TIPO</vt:lpstr>
      <vt:lpstr>Presentazione standard di PowerPoint</vt:lpstr>
      <vt:lpstr>Presentazione standard di PowerPoint</vt:lpstr>
      <vt:lpstr>MUSCOLI DELLA REGIONE CERVICALE</vt:lpstr>
      <vt:lpstr>MUSCOLO  PLATISMA</vt:lpstr>
      <vt:lpstr>MUSCOLI  IOIDEI [1]</vt:lpstr>
      <vt:lpstr>MUSCOLI  SOPRAIOIDEI</vt:lpstr>
      <vt:lpstr>MUSCOLI  SOTTOIOIDEI</vt:lpstr>
      <vt:lpstr>Presentazione standard di PowerPoint</vt:lpstr>
      <vt:lpstr>MUSCOLI LATERALI DEL COLLO</vt:lpstr>
      <vt:lpstr>Presentazione standard di PowerPoint</vt:lpstr>
      <vt:lpstr>MUSCOLI LATERALI DEL COLLO</vt:lpstr>
      <vt:lpstr>TRAPEZIO</vt:lpstr>
      <vt:lpstr>MUSCOLI POSTERIORI DEL COLLO</vt:lpstr>
      <vt:lpstr>MUSCOLI POSTERIORI PROFONDI DEL COLLO MUSCOLI SPLENII</vt:lpstr>
      <vt:lpstr>Presentazione standard di PowerPoint</vt:lpstr>
      <vt:lpstr>MUSCOLI POSTERIORI DEL COLLO MUSCOLI ANTERIORI del RACHIDE</vt:lpstr>
      <vt:lpstr>MUSCOLI POSTERIORI DEL COLLO</vt:lpstr>
      <vt:lpstr>Presentazione standard di PowerPoint</vt:lpstr>
      <vt:lpstr>SISTEMI FASCIALI DEL COLLO</vt:lpstr>
      <vt:lpstr>F A R I N G E</vt:lpstr>
      <vt:lpstr>FARINGE</vt:lpstr>
      <vt:lpstr>Presentazione standard di PowerPoint</vt:lpstr>
      <vt:lpstr>FARINGE  ASPETTO ANATOMO – TOPOGRAFICO  Organo Cavo localizzato nella Regione Cervicale in un distretto compreso tra la BASE del NEUROCRANIO (superiormente) e la 6a Vertebra Cervicale (inferiormente)</vt:lpstr>
      <vt:lpstr>FARINGE</vt:lpstr>
      <vt:lpstr>FARINGE CARATTERI ANATOMO-MACROSCOPICI</vt:lpstr>
      <vt:lpstr>FARINGE: VISIONE POSTERIORE </vt:lpstr>
      <vt:lpstr>FARINGE: CONFORMAZIONE INTERNA</vt:lpstr>
      <vt:lpstr>FARINGE: FACCIA ANTERIORE</vt:lpstr>
      <vt:lpstr>FARINGE: PROIEZIONE LATERALE sul PIANO MEDIANO</vt:lpstr>
      <vt:lpstr>FARINGE  PORZIONI COSTITUTIVE</vt:lpstr>
      <vt:lpstr>FARINGE: PARETE ANTERIORE </vt:lpstr>
      <vt:lpstr>STRUTTURA delle TONSILLE (Tonsilla FARINGEA)</vt:lpstr>
      <vt:lpstr>FARINGE ANATOMIA MICROSCOPICA</vt:lpstr>
      <vt:lpstr>FARINGE MUSCOLI  STRIATI  SCHELETRICI</vt:lpstr>
      <vt:lpstr>FARINGE: TONACA MUSCOLARE</vt:lpstr>
      <vt:lpstr>FARINGE VASCOLARIZZAZIONE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FARINGE</dc:title>
  <dc:creator>Prof. Vittorio Grill</dc:creator>
  <cp:lastModifiedBy>Utente di Microsoft Office</cp:lastModifiedBy>
  <cp:revision>138</cp:revision>
  <cp:lastPrinted>2019-11-05T15:57:01Z</cp:lastPrinted>
  <dcterms:created xsi:type="dcterms:W3CDTF">2001-03-20T15:01:10Z</dcterms:created>
  <dcterms:modified xsi:type="dcterms:W3CDTF">2021-10-23T13:04:37Z</dcterms:modified>
</cp:coreProperties>
</file>