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73"/>
  </p:notesMasterIdLst>
  <p:sldIdLst>
    <p:sldId id="309" r:id="rId2"/>
    <p:sldId id="314" r:id="rId3"/>
    <p:sldId id="262" r:id="rId4"/>
    <p:sldId id="843" r:id="rId5"/>
    <p:sldId id="263" r:id="rId6"/>
    <p:sldId id="310" r:id="rId7"/>
    <p:sldId id="259" r:id="rId8"/>
    <p:sldId id="844" r:id="rId9"/>
    <p:sldId id="845" r:id="rId10"/>
    <p:sldId id="876" r:id="rId11"/>
    <p:sldId id="258" r:id="rId12"/>
    <p:sldId id="266" r:id="rId13"/>
    <p:sldId id="315" r:id="rId14"/>
    <p:sldId id="265" r:id="rId15"/>
    <p:sldId id="261" r:id="rId16"/>
    <p:sldId id="321" r:id="rId17"/>
    <p:sldId id="847" r:id="rId18"/>
    <p:sldId id="322" r:id="rId19"/>
    <p:sldId id="324" r:id="rId20"/>
    <p:sldId id="846" r:id="rId21"/>
    <p:sldId id="323" r:id="rId22"/>
    <p:sldId id="270" r:id="rId23"/>
    <p:sldId id="849" r:id="rId24"/>
    <p:sldId id="271" r:id="rId25"/>
    <p:sldId id="862" r:id="rId26"/>
    <p:sldId id="281" r:id="rId27"/>
    <p:sldId id="276" r:id="rId28"/>
    <p:sldId id="278" r:id="rId29"/>
    <p:sldId id="277" r:id="rId30"/>
    <p:sldId id="279" r:id="rId31"/>
    <p:sldId id="280" r:id="rId32"/>
    <p:sldId id="319" r:id="rId33"/>
    <p:sldId id="268" r:id="rId34"/>
    <p:sldId id="316" r:id="rId35"/>
    <p:sldId id="300" r:id="rId36"/>
    <p:sldId id="301" r:id="rId37"/>
    <p:sldId id="879" r:id="rId38"/>
    <p:sldId id="287" r:id="rId39"/>
    <p:sldId id="863" r:id="rId40"/>
    <p:sldId id="868" r:id="rId41"/>
    <p:sldId id="858" r:id="rId42"/>
    <p:sldId id="870" r:id="rId43"/>
    <p:sldId id="871" r:id="rId44"/>
    <p:sldId id="872" r:id="rId45"/>
    <p:sldId id="873" r:id="rId46"/>
    <p:sldId id="874" r:id="rId47"/>
    <p:sldId id="875" r:id="rId48"/>
    <p:sldId id="882" r:id="rId49"/>
    <p:sldId id="288" r:id="rId50"/>
    <p:sldId id="883" r:id="rId51"/>
    <p:sldId id="289" r:id="rId52"/>
    <p:sldId id="290" r:id="rId53"/>
    <p:sldId id="850" r:id="rId54"/>
    <p:sldId id="856" r:id="rId55"/>
    <p:sldId id="291" r:id="rId56"/>
    <p:sldId id="292" r:id="rId57"/>
    <p:sldId id="295" r:id="rId58"/>
    <p:sldId id="293" r:id="rId59"/>
    <p:sldId id="851" r:id="rId60"/>
    <p:sldId id="861" r:id="rId61"/>
    <p:sldId id="294" r:id="rId62"/>
    <p:sldId id="877" r:id="rId63"/>
    <p:sldId id="296" r:id="rId64"/>
    <p:sldId id="852" r:id="rId65"/>
    <p:sldId id="853" r:id="rId66"/>
    <p:sldId id="297" r:id="rId67"/>
    <p:sldId id="878" r:id="rId68"/>
    <p:sldId id="298" r:id="rId69"/>
    <p:sldId id="303" r:id="rId70"/>
    <p:sldId id="859" r:id="rId71"/>
    <p:sldId id="860" r:id="rId72"/>
  </p:sldIdLst>
  <p:sldSz cx="9144000" cy="6858000" type="screen4x3"/>
  <p:notesSz cx="6858000" cy="9144000"/>
  <p:defaultTextStyle>
    <a:defPPr>
      <a:defRPr lang="it-IT"/>
    </a:defPPr>
    <a:lvl1pPr marL="0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0985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1970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42954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23939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04924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85909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66893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47878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AFF"/>
    <a:srgbClr val="FFFE03"/>
    <a:srgbClr val="000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43"/>
    <p:restoredTop sz="95673"/>
  </p:normalViewPr>
  <p:slideViewPr>
    <p:cSldViewPr snapToGrid="0" snapToObjects="1">
      <p:cViewPr varScale="1">
        <p:scale>
          <a:sx n="97" d="100"/>
          <a:sy n="97" d="100"/>
        </p:scale>
        <p:origin x="152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7" d="100"/>
        <a:sy n="12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881F5-0E62-C543-85A6-46AB3FF57E46}" type="datetimeFigureOut">
              <a:rPr lang="it-IT" smtClean="0"/>
              <a:t>23/10/21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C29D4-EC50-2E43-A3E9-A20756CEB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03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0985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1970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2954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3939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4924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5909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6893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7878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91FE48-9DCA-46BA-8EBE-BE25D0D723E5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977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600AD4-A732-4201-92F1-5AAFFDA3D272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2325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123520-FC37-4BC0-82EB-7BAA72B4D137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7420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5629BD-C453-469E-9090-D645F5F36547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9359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73E0F3-6B55-400F-B4E9-30D69C03F579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2565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528DE2-6E6B-43FC-9F83-1B086B5023A9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1071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48D5CD-6D93-48C8-ACF8-621EB83E1174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07814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3A707B-0099-43D5-9734-46A808A96156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7853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9D5643-1DC3-43EE-949C-5EBD7B87E7A9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0981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4ABD83-115D-432F-AE81-655C305B25C9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8157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F3BF11-9248-48C0-86DD-E10F51F0D498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851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146364-EFFA-4E6B-84A1-4AD632DC58BC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6570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FC6E63-DAB7-4191-B598-550F71996A09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2906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E5D1C1-56DA-4BB1-B3EF-1995B37DC80D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9523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8079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DB1383-BE25-49BB-8240-A9F09A6B9697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8297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7826B7-DB64-4C8F-8F7A-5CDDBE9DA219}" type="slidenum">
              <a:rPr lang="it-IT" altLang="it-IT"/>
              <a:pPr/>
              <a:t>49</a:t>
            </a:fld>
            <a:endParaRPr lang="it-IT" altLang="it-IT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02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128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CDC535-07BF-4948-ADFB-A5D523B7177C}" type="slidenum">
              <a:rPr lang="it-IT" altLang="it-IT"/>
              <a:pPr/>
              <a:t>51</a:t>
            </a:fld>
            <a:endParaRPr lang="it-IT" altLang="it-IT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6525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99897B-2343-4930-91AE-4BFAD02A54B8}" type="slidenum">
              <a:rPr lang="it-IT" altLang="it-IT"/>
              <a:pPr/>
              <a:t>52</a:t>
            </a:fld>
            <a:endParaRPr lang="it-IT" altLang="it-IT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5634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D68C04-C900-4502-98D2-B834BD9EB7E8}" type="slidenum">
              <a:rPr lang="it-IT" altLang="it-IT"/>
              <a:pPr/>
              <a:t>55</a:t>
            </a:fld>
            <a:endParaRPr lang="it-IT" altLang="it-IT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27004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0D6504-3E1A-4A81-A3C5-08875A60E83E}" type="slidenum">
              <a:rPr lang="it-IT" altLang="it-IT"/>
              <a:pPr/>
              <a:t>56</a:t>
            </a:fld>
            <a:endParaRPr lang="it-IT" alt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783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50A964-D9F6-41DE-B3F9-E10E3F9BD20A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87035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7B2142-51A2-4A9E-BF2B-DD717D49B8E9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4593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02AC28-791A-4052-8D84-F41EE4CB8001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05719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4D0861-0CEA-4761-85DB-A7FAE8743704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51408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50A964-D9F6-41DE-B3F9-E10E3F9BD20A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07112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A248F5-C559-46D5-9A33-7E4173668E66}" type="slidenum">
              <a:rPr lang="it-IT" altLang="it-IT"/>
              <a:pPr/>
              <a:t>63</a:t>
            </a:fld>
            <a:endParaRPr lang="it-IT" altLang="it-IT"/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7918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4EBE39-7E7E-4FDF-88F7-382B7D2213D1}" type="slidenum">
              <a:rPr lang="it-IT" altLang="it-IT"/>
              <a:pPr/>
              <a:t>66</a:t>
            </a:fld>
            <a:endParaRPr lang="it-IT" altLang="it-IT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13674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7104FD-8CD8-474E-9D06-8E5ED0313C19}" type="slidenum">
              <a:rPr lang="it-IT" altLang="it-IT"/>
              <a:pPr/>
              <a:t>68</a:t>
            </a:fld>
            <a:endParaRPr lang="it-IT" altLang="it-IT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3041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71124B-7581-434B-85BB-CD21CC3DEAEA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9289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41E5D4-D9CA-45A8-869A-00502501BA33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823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69BB00-D889-47BD-8685-D4F532814780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3232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B0BAAC-2436-414F-AD58-2AD483BBDD3F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4239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B795A5-6E79-46F7-AF29-E8911F49C0B4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4431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2088B1-3294-41D0-A952-07212BA5519E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3013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23/10/21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79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23/10/21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915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23/10/21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930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5117166-676B-F049-B936-F3A6007EA0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6CC80E-CDC0-C94B-8BC3-A0291883CF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012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23/10/21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44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23/10/21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58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23/10/21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4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23/10/21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437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23/10/21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44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23/10/21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845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23/10/21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38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23/10/21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613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B67A1-F52C-6746-9F0F-4A2C26E4458D}" type="datetimeFigureOut">
              <a:rPr lang="it-IT" smtClean="0"/>
              <a:t>23/10/21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77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1A749B-D878-DF45-B43D-0AB0BFD4F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624" y="2578405"/>
            <a:ext cx="6553945" cy="1206848"/>
          </a:xfrm>
        </p:spPr>
        <p:txBody>
          <a:bodyPr/>
          <a:lstStyle/>
          <a:p>
            <a:pPr algn="ctr"/>
            <a:r>
              <a:rPr lang="it-IT" sz="3375" b="1" dirty="0">
                <a:latin typeface="Gurmukhi MN" panose="02020600050405020304" pitchFamily="18" charset="0"/>
                <a:cs typeface="Gurmukhi MN" panose="02020600050405020304" pitchFamily="18" charset="0"/>
              </a:rPr>
              <a:t>L A </a:t>
            </a:r>
            <a:r>
              <a:rPr lang="it-IT" sz="3375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3375" b="1" dirty="0"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375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3375" b="1" dirty="0">
                <a:latin typeface="Gurmukhi MN" panose="02020600050405020304" pitchFamily="18" charset="0"/>
                <a:cs typeface="Gurmukhi MN" panose="02020600050405020304" pitchFamily="18" charset="0"/>
              </a:rPr>
              <a:t> G E</a:t>
            </a:r>
          </a:p>
        </p:txBody>
      </p:sp>
    </p:spTree>
    <p:extLst>
      <p:ext uri="{BB962C8B-B14F-4D97-AF65-F5344CB8AC3E}">
        <p14:creationId xmlns:p14="http://schemas.microsoft.com/office/powerpoint/2010/main" val="26417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3" descr="05144.gif">
            <a:extLst>
              <a:ext uri="{FF2B5EF4-FFF2-40B4-BE49-F238E27FC236}">
                <a16:creationId xmlns:a16="http://schemas.microsoft.com/office/drawing/2014/main" id="{1CB7B77E-B452-174A-8D46-414952CE4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9" t="7197" r="7309" b="24035"/>
          <a:stretch/>
        </p:blipFill>
        <p:spPr>
          <a:xfrm>
            <a:off x="1312288" y="154379"/>
            <a:ext cx="6394798" cy="653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83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213755" y="304800"/>
            <a:ext cx="8686800" cy="6096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ARCHITETTURA GENERALE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1268" y="1125538"/>
            <a:ext cx="8015844" cy="54864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E’ formata da VARI ELEMENTI CARTILAGINEI che si articolano variamente tra loro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 CARTILAGINI delimitano una CAVITA’ (LUME) tappezzata da TONACA MUCOSA</a:t>
            </a:r>
            <a:r>
              <a:rPr lang="it-IT" altLang="it-IT" b="1" dirty="0">
                <a:latin typeface="Chalkboard SE" panose="03050602040202020205" pitchFamily="66" charset="77"/>
              </a:rPr>
              <a:t> (Epitelio Cilindrico </a:t>
            </a:r>
            <a:r>
              <a:rPr lang="it-IT" altLang="it-IT" b="1" dirty="0" err="1">
                <a:latin typeface="Chalkboard SE" panose="03050602040202020205" pitchFamily="66" charset="77"/>
              </a:rPr>
              <a:t>Pseudostratificato</a:t>
            </a:r>
            <a:r>
              <a:rPr lang="it-IT" altLang="it-IT" b="1" dirty="0">
                <a:latin typeface="Chalkboard SE" panose="03050602040202020205" pitchFamily="66" charset="77"/>
              </a:rPr>
              <a:t> Ciliato)</a:t>
            </a:r>
            <a:r>
              <a:rPr lang="it-IT" altLang="it-IT" sz="2800" b="1" dirty="0">
                <a:latin typeface="Chalkboard SE" panose="03050602040202020205" pitchFamily="66" charset="77"/>
              </a:rPr>
              <a:t>, al di sotto della quale si trova una struttura FIBRO-ELASTICA (MEMBRANA QUADRANGOLARE e CONO ELASTICO), che connette in più punti le cartilagini medesime, completando così il lume dell’ organo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48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714374" y="66867"/>
            <a:ext cx="7715251" cy="901452"/>
          </a:xfrm>
          <a:ln/>
        </p:spPr>
        <p:txBody>
          <a:bodyPr/>
          <a:lstStyle/>
          <a:p>
            <a:pPr algn="ctr">
              <a:tabLst>
                <a:tab pos="0" algn="l"/>
                <a:tab pos="377739" algn="l"/>
                <a:tab pos="756817" algn="l"/>
                <a:tab pos="1135896" algn="l"/>
                <a:tab pos="1514974" algn="l"/>
                <a:tab pos="1894051" algn="l"/>
                <a:tab pos="2273130" algn="l"/>
                <a:tab pos="2652208" algn="l"/>
                <a:tab pos="3031287" algn="l"/>
                <a:tab pos="3410365" algn="l"/>
                <a:tab pos="3789444" algn="l"/>
                <a:tab pos="4168521" algn="l"/>
                <a:tab pos="4547600" algn="l"/>
                <a:tab pos="4926678" algn="l"/>
                <a:tab pos="5305757" algn="l"/>
                <a:tab pos="5684834" algn="l"/>
                <a:tab pos="6063912" algn="l"/>
                <a:tab pos="6442990" algn="l"/>
                <a:tab pos="6822068" algn="l"/>
                <a:tab pos="7201147" algn="l"/>
                <a:tab pos="7580225" algn="l"/>
              </a:tabLst>
            </a:pPr>
            <a:r>
              <a:rPr lang="it-IT" altLang="it-IT" sz="2700" dirty="0">
                <a:latin typeface="Cooper Black" panose="0208090404030B020404" pitchFamily="18" charset="77"/>
              </a:rPr>
              <a:t>MEMBRANE  ELASTICHE  </a:t>
            </a:r>
            <a:br>
              <a:rPr lang="it-IT" altLang="it-IT" sz="2700" dirty="0">
                <a:latin typeface="Cooper Black" panose="0208090404030B020404" pitchFamily="18" charset="77"/>
              </a:rPr>
            </a:br>
            <a:r>
              <a:rPr lang="it-IT" altLang="it-IT" sz="2700" dirty="0">
                <a:latin typeface="Cooper Black" panose="0208090404030B020404" pitchFamily="18" charset="77"/>
              </a:rPr>
              <a:t>DELLA LARINGE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288432" y="1074136"/>
            <a:ext cx="3180297" cy="4762152"/>
          </a:xfrm>
          <a:ln/>
        </p:spPr>
        <p:txBody>
          <a:bodyPr>
            <a:noAutofit/>
          </a:bodyPr>
          <a:lstStyle/>
          <a:p>
            <a:pPr marL="285314" indent="-285314">
              <a:spcBef>
                <a:spcPts val="591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Tese sotto alla TONACA MUCOSA</a:t>
            </a:r>
          </a:p>
          <a:p>
            <a:pPr marL="285314" indent="-285314">
              <a:spcBef>
                <a:spcPts val="591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Servono a completare il lume dell’organo dove mancano gli elementi cartilaginei</a:t>
            </a:r>
          </a:p>
          <a:p>
            <a:pPr marL="285314" indent="-285314">
              <a:spcBef>
                <a:spcPts val="591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Si descrivono:</a:t>
            </a:r>
          </a:p>
          <a:p>
            <a:pPr marL="287993" indent="-285314">
              <a:spcBef>
                <a:spcPts val="591"/>
              </a:spcBef>
              <a:buNone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endParaRPr lang="it-IT" altLang="it-IT" sz="2000" dirty="0">
              <a:latin typeface="Copperplate Gothic Bold" panose="020E0705020206020404" pitchFamily="34" charset="77"/>
            </a:endParaRPr>
          </a:p>
          <a:p>
            <a:pPr marL="287993" indent="-285314">
              <a:spcBef>
                <a:spcPts val="591"/>
              </a:spcBef>
              <a:buNone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   - MEMBRANE QUADRANGOLARI (o QUADRILATERE), superiormente</a:t>
            </a:r>
          </a:p>
          <a:p>
            <a:pPr marL="287993" indent="-285314">
              <a:spcBef>
                <a:spcPts val="591"/>
              </a:spcBef>
              <a:buNone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endParaRPr lang="it-IT" altLang="it-IT" sz="2000" dirty="0">
              <a:latin typeface="Copperplate Gothic Bold" panose="020E0705020206020404" pitchFamily="34" charset="77"/>
            </a:endParaRPr>
          </a:p>
          <a:p>
            <a:pPr marL="287993" indent="-285314">
              <a:spcBef>
                <a:spcPts val="591"/>
              </a:spcBef>
              <a:buNone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  - CONI ELASTICI, inferiormente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11601" r="7884" b="18495"/>
          <a:stretch>
            <a:fillRect/>
          </a:stretch>
        </p:blipFill>
        <p:spPr bwMode="auto">
          <a:xfrm>
            <a:off x="3356865" y="2031951"/>
            <a:ext cx="5072760" cy="319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858" t="11601" r="7884" b="18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5180112" y="3489277"/>
            <a:ext cx="606773" cy="1339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5180113" y="3489278"/>
            <a:ext cx="546497" cy="304055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5726610" y="3489278"/>
            <a:ext cx="1340" cy="365671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V="1">
            <a:off x="4997949" y="2757936"/>
            <a:ext cx="302716" cy="187523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4997949" y="2942780"/>
            <a:ext cx="302716" cy="42594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5300664" y="2760615"/>
            <a:ext cx="425947" cy="608112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5300664" y="3368727"/>
            <a:ext cx="425947" cy="1339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417392" y="4019700"/>
            <a:ext cx="1485457" cy="20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939" tIns="39488" rIns="75939" bIns="394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844">
                <a:solidFill>
                  <a:srgbClr val="000000"/>
                </a:solidFill>
                <a:latin typeface="Arial Black" panose="020B0A04020102020204" pitchFamily="34" charset="0"/>
              </a:rPr>
              <a:t>CORDA VOCALE VERA</a:t>
            </a: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3417393" y="3975499"/>
            <a:ext cx="1397051" cy="243780"/>
          </a:xfrm>
          <a:prstGeom prst="rect">
            <a:avLst/>
          </a:prstGeom>
          <a:noFill/>
          <a:ln w="93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577161" y="2518172"/>
            <a:ext cx="1302715" cy="20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939" tIns="39488" rIns="75939" bIns="394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844">
                <a:solidFill>
                  <a:srgbClr val="000000"/>
                </a:solidFill>
                <a:latin typeface="Arial Black" panose="020B0A04020102020204" pitchFamily="34" charset="0"/>
              </a:rPr>
              <a:t>Corda Vocale Falsa</a:t>
            </a: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6577163" y="2456559"/>
            <a:ext cx="1275159" cy="243780"/>
          </a:xfrm>
          <a:prstGeom prst="rect">
            <a:avLst/>
          </a:prstGeom>
          <a:noFill/>
          <a:ln w="9360" cap="sq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3113338" y="5329684"/>
            <a:ext cx="5316289" cy="8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39" tIns="39488" rIns="75939" bIns="394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688" b="1">
                <a:solidFill>
                  <a:srgbClr val="FFFFFF"/>
                </a:solidFill>
                <a:latin typeface="Arial" panose="020B0604020202020204" pitchFamily="34" charset="0"/>
              </a:rPr>
              <a:t>Muscolatura Striata Scheletrica, facendo variare le la tensione e la posizione delle corde vocali vere, permette l’emissione dei suoni diversi. </a:t>
            </a:r>
          </a:p>
        </p:txBody>
      </p:sp>
    </p:spTree>
    <p:extLst>
      <p:ext uri="{BB962C8B-B14F-4D97-AF65-F5344CB8AC3E}">
        <p14:creationId xmlns:p14="http://schemas.microsoft.com/office/powerpoint/2010/main" val="3991603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22" y="99868"/>
            <a:ext cx="6182438" cy="6758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927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654100" y="562866"/>
            <a:ext cx="7563892" cy="584463"/>
          </a:xfrm>
          <a:ln/>
        </p:spPr>
        <p:txBody>
          <a:bodyPr>
            <a:noAutofit/>
          </a:bodyPr>
          <a:lstStyle/>
          <a:p>
            <a:pPr algn="ctr">
              <a:tabLst>
                <a:tab pos="0" algn="l"/>
                <a:tab pos="377739" algn="l"/>
                <a:tab pos="756817" algn="l"/>
                <a:tab pos="1135896" algn="l"/>
                <a:tab pos="1514974" algn="l"/>
                <a:tab pos="1894051" algn="l"/>
                <a:tab pos="2273130" algn="l"/>
                <a:tab pos="2652208" algn="l"/>
                <a:tab pos="3031287" algn="l"/>
                <a:tab pos="3410365" algn="l"/>
                <a:tab pos="3789444" algn="l"/>
                <a:tab pos="4168521" algn="l"/>
                <a:tab pos="4547600" algn="l"/>
                <a:tab pos="4926678" algn="l"/>
                <a:tab pos="5305757" algn="l"/>
                <a:tab pos="5684834" algn="l"/>
                <a:tab pos="6063912" algn="l"/>
                <a:tab pos="6442990" algn="l"/>
                <a:tab pos="6822068" algn="l"/>
                <a:tab pos="7201147" algn="l"/>
                <a:tab pos="7580225" algn="l"/>
              </a:tabLst>
            </a:pPr>
            <a:r>
              <a:rPr lang="it-IT" alt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  <a:t>CARTILAGINI  LARINGEE</a:t>
            </a:r>
            <a:br>
              <a:rPr lang="it-IT" altLang="it-IT" sz="3600" b="1" dirty="0">
                <a:latin typeface="Cooper Black" panose="0208090404030B020404" pitchFamily="18" charset="77"/>
              </a:rPr>
            </a:br>
            <a:endParaRPr lang="it-IT" altLang="it-IT" sz="3600" dirty="0">
              <a:latin typeface="Cooper Black" panose="0208090404030B020404" pitchFamily="18" charset="7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171" y="1910062"/>
            <a:ext cx="5286821" cy="409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08536" y="1282256"/>
            <a:ext cx="3857625" cy="544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39" tIns="39488" rIns="75939" bIns="394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2025" dirty="0">
              <a:latin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IMPARI: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TIROIDE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CRICOIDE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EPIGLOTTIDE</a:t>
            </a:r>
          </a:p>
          <a:p>
            <a:pPr>
              <a:buClrTx/>
              <a:buFontTx/>
              <a:buNone/>
            </a:pPr>
            <a:endParaRPr lang="it-IT" altLang="it-IT" sz="2800" dirty="0">
              <a:latin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PARI: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ARITENOIDI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CORNICULATE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CUNEIFORMI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Triticee (meno rilevanti)</a:t>
            </a:r>
          </a:p>
          <a:p>
            <a:pPr>
              <a:buClrTx/>
              <a:buFontTx/>
              <a:buNone/>
            </a:pPr>
            <a:endParaRPr lang="it-IT" altLang="it-IT" sz="2025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26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1143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CARTILAGINI della LARINGE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6270" y="990600"/>
            <a:ext cx="7837714" cy="5562600"/>
          </a:xfrm>
          <a:ln/>
        </p:spPr>
        <p:txBody>
          <a:bodyPr>
            <a:normAutofit/>
          </a:bodyPr>
          <a:lstStyle/>
          <a:p>
            <a:pPr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IMPARI: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TIROIDE (Cartilagine Ialina)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CRICOIDE (Cartilagine Ialina)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EPIGLOTTIDE (Cartilagine Elastica)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altLang="it-IT" sz="3000" b="1" dirty="0">
              <a:latin typeface="Copperplate" panose="02000504000000020004" pitchFamily="2" charset="77"/>
            </a:endParaRPr>
          </a:p>
          <a:p>
            <a:pPr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PARI: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ARITENOIDI (Ialina ed Elastica)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CORNICULATE (Cartilagine Elastica) 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CUNEIFORMI (Cartilagine Elastica)</a:t>
            </a:r>
          </a:p>
        </p:txBody>
      </p:sp>
    </p:spTree>
    <p:extLst>
      <p:ext uri="{BB962C8B-B14F-4D97-AF65-F5344CB8AC3E}">
        <p14:creationId xmlns:p14="http://schemas.microsoft.com/office/powerpoint/2010/main" val="836469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>
            <a:fillRect/>
          </a:stretch>
        </p:blipFill>
        <p:spPr bwMode="auto">
          <a:xfrm>
            <a:off x="0" y="765175"/>
            <a:ext cx="2443163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b="70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221581" y="28668"/>
            <a:ext cx="702228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CARTILAGINE TIROIDE (TIROIDEA)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712214" y="699077"/>
            <a:ext cx="6158654" cy="537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trova nella PORZIONE ANTERIORE, SUPERIORE e LATERALE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È una Cartilagine IALINA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Ha forma di SCUDO costituito da 2 LAMINE QUADRANGOLARI. Lo SPIGOLO ANTERIORE costituisce il «Pomo di Adamo»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Vi si inseriscono i Muscoli TIROIOIDEO, STERNOTIROIDEO e COSTRITTORE INFERIORE FARINGE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MARGINE SUPERIORE con CORNO TIROIDEO SUPERIORE per MEMBRANA TIRO-IOIDEA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MARGINE INFERIORE con CORNO TIROIDEO INFERIORE per LEGAMENTO TIRO-CRICOIDEO</a:t>
            </a:r>
          </a:p>
        </p:txBody>
      </p:sp>
    </p:spTree>
    <p:extLst>
      <p:ext uri="{BB962C8B-B14F-4D97-AF65-F5344CB8AC3E}">
        <p14:creationId xmlns:p14="http://schemas.microsoft.com/office/powerpoint/2010/main" val="954583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Segnaposto contenuto 3" descr="05146.gif">
            <a:extLst>
              <a:ext uri="{FF2B5EF4-FFF2-40B4-BE49-F238E27FC236}">
                <a16:creationId xmlns:a16="http://schemas.microsoft.com/office/drawing/2014/main" id="{C44A8E28-C749-8B4E-81CE-132B7912A3C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t="14052" r="10917" b="10349"/>
          <a:stretch/>
        </p:blipFill>
        <p:spPr>
          <a:xfrm>
            <a:off x="1733799" y="118399"/>
            <a:ext cx="6044540" cy="6739601"/>
          </a:xfrm>
        </p:spPr>
      </p:pic>
    </p:spTree>
    <p:extLst>
      <p:ext uri="{BB962C8B-B14F-4D97-AF65-F5344CB8AC3E}">
        <p14:creationId xmlns:p14="http://schemas.microsoft.com/office/powerpoint/2010/main" val="3024234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201882" y="0"/>
            <a:ext cx="8942118" cy="90805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CARTILAGINE  CRICOIDE (CRICOIDEA)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t="53487" r="13521" b="15102"/>
          <a:stretch>
            <a:fillRect/>
          </a:stretch>
        </p:blipFill>
        <p:spPr bwMode="auto">
          <a:xfrm>
            <a:off x="0" y="3789363"/>
            <a:ext cx="615632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24000"/>
                  </a:blip>
                  <a:srcRect l="15343" t="53487" r="13521" b="151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r="5643" b="64285"/>
          <a:stretch>
            <a:fillRect/>
          </a:stretch>
        </p:blipFill>
        <p:spPr bwMode="auto">
          <a:xfrm>
            <a:off x="34925" y="908050"/>
            <a:ext cx="6192838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24000"/>
                  </a:blip>
                  <a:srcRect l="9700" r="5643" b="642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6073423" y="783872"/>
            <a:ext cx="3070578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Si trova nella PORZIONE INFERIORE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IALINA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ARCO ANTERIORE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LAMINA (o CASTONE) POSTERIORE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SUPERFICIE ESTERNA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SUPERFICIE INTERNA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MARGINE SUPERIORE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MARGINE INFERIORE</a:t>
            </a:r>
          </a:p>
        </p:txBody>
      </p:sp>
    </p:spTree>
    <p:extLst>
      <p:ext uri="{BB962C8B-B14F-4D97-AF65-F5344CB8AC3E}">
        <p14:creationId xmlns:p14="http://schemas.microsoft.com/office/powerpoint/2010/main" val="3226288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344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CARTILAGINE  EPIGLOTTIDE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1" t="2292" r="14265" b="23999"/>
          <a:stretch>
            <a:fillRect/>
          </a:stretch>
        </p:blipFill>
        <p:spPr bwMode="auto">
          <a:xfrm>
            <a:off x="250825" y="1916113"/>
            <a:ext cx="3095625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311" t="2292" r="14265" b="239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346450" y="990600"/>
            <a:ext cx="4847696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Ha una caratteristica forma di foglia di radicchio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Separa la radice linguale dalla </a:t>
            </a:r>
            <a:r>
              <a:rPr lang="it-IT" altLang="it-IT" sz="24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cavita’</a:t>
            </a: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laringea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È cartilagine ELASTICA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A livello della FACCIA ANTERIORE si localizzano le 3 PLICHE GLOSSOEPIGLOTTICHE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FACCIA POSTERIORE guarda verso la </a:t>
            </a:r>
            <a:r>
              <a:rPr lang="it-IT" altLang="it-IT" sz="24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LaringoFaringe</a:t>
            </a:r>
            <a:endParaRPr lang="it-IT" altLang="it-IT" sz="24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 MARGINI SUPERIORE E LATERALI delimitano l’ Adito Laringeo</a:t>
            </a:r>
          </a:p>
        </p:txBody>
      </p:sp>
    </p:spTree>
    <p:extLst>
      <p:ext uri="{BB962C8B-B14F-4D97-AF65-F5344CB8AC3E}">
        <p14:creationId xmlns:p14="http://schemas.microsoft.com/office/powerpoint/2010/main" val="4156112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598738"/>
            <a:ext cx="7715251" cy="5660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230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Segnaposto contenuto 3" descr="05145.gif">
            <a:extLst>
              <a:ext uri="{FF2B5EF4-FFF2-40B4-BE49-F238E27FC236}">
                <a16:creationId xmlns:a16="http://schemas.microsoft.com/office/drawing/2014/main" id="{6166AD28-D2A5-8A4D-9B4C-92C39E882E2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13304" r="9496" b="6908"/>
          <a:stretch/>
        </p:blipFill>
        <p:spPr>
          <a:xfrm>
            <a:off x="1888177" y="32256"/>
            <a:ext cx="6139544" cy="6825744"/>
          </a:xfrm>
        </p:spPr>
      </p:pic>
    </p:spTree>
    <p:extLst>
      <p:ext uri="{BB962C8B-B14F-4D97-AF65-F5344CB8AC3E}">
        <p14:creationId xmlns:p14="http://schemas.microsoft.com/office/powerpoint/2010/main" val="2370971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772400" cy="8382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CARTILAGINE  ARITENOIDE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r="10442" b="5945"/>
          <a:stretch>
            <a:fillRect/>
          </a:stretch>
        </p:blipFill>
        <p:spPr bwMode="auto">
          <a:xfrm>
            <a:off x="0" y="1268413"/>
            <a:ext cx="489585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l="13971" r="10442" b="59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932363" y="836613"/>
            <a:ext cx="421163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Si trova nella PORZIONE SUPERO-POSTERIORE dell’ organo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IALINA ED ELASTICA (processo vocale ed apice)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A forma di PIRAMIDE TRIANGOLARE</a:t>
            </a:r>
          </a:p>
          <a:p>
            <a:pPr marL="0" indent="0">
              <a:spcBef>
                <a:spcPts val="650"/>
              </a:spcBef>
              <a:buClr>
                <a:schemeClr val="tx1"/>
              </a:buClr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Vi si descrivono: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APICE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BASE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FACCIA POSTERIORE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FACCIA ANTEROLATERALE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FACCIA MEDIALE</a:t>
            </a:r>
          </a:p>
        </p:txBody>
      </p:sp>
    </p:spTree>
    <p:extLst>
      <p:ext uri="{BB962C8B-B14F-4D97-AF65-F5344CB8AC3E}">
        <p14:creationId xmlns:p14="http://schemas.microsoft.com/office/powerpoint/2010/main" val="2245394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000" dirty="0">
                <a:latin typeface="Cooper Black" panose="0208090404030B020404" pitchFamily="18" charset="77"/>
              </a:rPr>
              <a:t>CARTILAGINI CORNICULATE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08050"/>
            <a:ext cx="8915400" cy="55626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Forma di PICCOLI CONI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Presentano l’ APICE AD UNCINO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Sono Cartilagini ELASTICHE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Si trovano SUPERIORMENTE ALLE ARITENOIDI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t="48950" r="48236" b="5945"/>
          <a:stretch>
            <a:fillRect/>
          </a:stretch>
        </p:blipFill>
        <p:spPr bwMode="auto">
          <a:xfrm>
            <a:off x="2771775" y="3794125"/>
            <a:ext cx="3024188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l="13971" t="48950" r="48236" b="59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987675" y="3789363"/>
            <a:ext cx="1512888" cy="2873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7" b="31787"/>
          <a:stretch>
            <a:fillRect/>
          </a:stretch>
        </p:blipFill>
        <p:spPr bwMode="auto">
          <a:xfrm>
            <a:off x="6084888" y="3284538"/>
            <a:ext cx="2244725" cy="357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l="65417" b="317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4572000" y="3933825"/>
            <a:ext cx="2376488" cy="935038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3932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Segnaposto contenuto 3" descr="05148.gif">
            <a:extLst>
              <a:ext uri="{FF2B5EF4-FFF2-40B4-BE49-F238E27FC236}">
                <a16:creationId xmlns:a16="http://schemas.microsoft.com/office/drawing/2014/main" id="{BDED1A9E-C7A7-074C-BAB2-EEC50E735607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t="1848" r="10122" b="8330"/>
          <a:stretch/>
        </p:blipFill>
        <p:spPr>
          <a:xfrm>
            <a:off x="2814452" y="0"/>
            <a:ext cx="4583875" cy="6881339"/>
          </a:xfrm>
        </p:spPr>
      </p:pic>
    </p:spTree>
    <p:extLst>
      <p:ext uri="{BB962C8B-B14F-4D97-AF65-F5344CB8AC3E}">
        <p14:creationId xmlns:p14="http://schemas.microsoft.com/office/powerpoint/2010/main" val="3665651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000" dirty="0">
                <a:latin typeface="Cooper Black" panose="0208090404030B020404" pitchFamily="18" charset="77"/>
              </a:rPr>
              <a:t>CARTILAGINI CUNEIFORMI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02670"/>
            <a:ext cx="3116059" cy="3862388"/>
          </a:xfrm>
          <a:ln/>
        </p:spPr>
        <p:txBody>
          <a:bodyPr>
            <a:noAutofit/>
          </a:bodyPr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opperplate" panose="02000504000000020004" pitchFamily="2" charset="77"/>
              </a:rPr>
              <a:t>Sono considerate FRAMMENTI dell’ EPIGLOTTIDE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opperplate" panose="02000504000000020004" pitchFamily="2" charset="77"/>
              </a:rPr>
              <a:t>Cartilagini ELASTICHE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opperplate" panose="02000504000000020004" pitchFamily="2" charset="77"/>
              </a:rPr>
              <a:t>CONTENUTE NELLE PIEGHE (o LEGAMENTI) ARI-EPIGLOTTICHE della MEMBRANA QUADRANGOLARE</a:t>
            </a:r>
          </a:p>
        </p:txBody>
      </p:sp>
      <p:pic>
        <p:nvPicPr>
          <p:cNvPr id="18436" name="Picture 4" descr="08_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2" t="2658" r="13623" b="51764"/>
          <a:stretch>
            <a:fillRect/>
          </a:stretch>
        </p:blipFill>
        <p:spPr bwMode="auto">
          <a:xfrm>
            <a:off x="3116059" y="802670"/>
            <a:ext cx="6039052" cy="56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301340" y="2458193"/>
            <a:ext cx="1140031" cy="4868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AE6A5E29-0D5E-B849-8A2C-E0D4CDC9237C}"/>
              </a:ext>
            </a:extLst>
          </p:cNvPr>
          <p:cNvSpPr/>
          <p:nvPr/>
        </p:nvSpPr>
        <p:spPr>
          <a:xfrm>
            <a:off x="5686816" y="2458193"/>
            <a:ext cx="688932" cy="486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893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D8C9F4-5541-3D45-BD62-6728310D1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139495"/>
            <a:ext cx="8799616" cy="1325563"/>
          </a:xfrm>
        </p:spPr>
        <p:txBody>
          <a:bodyPr>
            <a:normAutofit/>
          </a:bodyPr>
          <a:lstStyle/>
          <a:p>
            <a:r>
              <a:rPr lang="it-IT" sz="3400" dirty="0">
                <a:latin typeface="Cooper Black" panose="0208090404030B020404" pitchFamily="18" charset="77"/>
              </a:rPr>
              <a:t>FORMAZIONI FIBROSE della LARINGE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87422F-641C-1046-9A89-8C9109E0C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3" y="1211284"/>
            <a:ext cx="7469579" cy="50945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>
                <a:latin typeface="Copperplate" panose="02000504000000020004" pitchFamily="2" charset="77"/>
              </a:rPr>
              <a:t>Si descrivono :</a:t>
            </a:r>
          </a:p>
          <a:p>
            <a:pPr>
              <a:buFontTx/>
              <a:buChar char="-"/>
            </a:pPr>
            <a:r>
              <a:rPr lang="it-IT" b="1" dirty="0">
                <a:latin typeface="Copperplate" panose="02000504000000020004" pitchFamily="2" charset="77"/>
              </a:rPr>
              <a:t>LEGAMENTI ESTRINSECI: connettono la Laringe con strutture contigue ;</a:t>
            </a:r>
          </a:p>
          <a:p>
            <a:pPr marL="0" indent="0">
              <a:buNone/>
            </a:pPr>
            <a:endParaRPr lang="it-IT" b="1" dirty="0">
              <a:latin typeface="Copperplate" panose="02000504000000020004" pitchFamily="2" charset="77"/>
            </a:endParaRPr>
          </a:p>
          <a:p>
            <a:pPr>
              <a:buFontTx/>
              <a:buChar char="-"/>
            </a:pPr>
            <a:r>
              <a:rPr lang="it-IT" b="1" dirty="0">
                <a:latin typeface="Copperplate" panose="02000504000000020004" pitchFamily="2" charset="77"/>
              </a:rPr>
              <a:t>LEGAMENTI INTRINSECI: connettono tra loro differenti cartilagini laringee ;</a:t>
            </a:r>
          </a:p>
          <a:p>
            <a:pPr>
              <a:buFontTx/>
              <a:buChar char="-"/>
            </a:pPr>
            <a:endParaRPr lang="it-IT" b="1" dirty="0">
              <a:latin typeface="Copperplate" panose="02000504000000020004" pitchFamily="2" charset="77"/>
            </a:endParaRPr>
          </a:p>
          <a:p>
            <a:pPr>
              <a:buFontTx/>
              <a:buChar char="-"/>
            </a:pPr>
            <a:r>
              <a:rPr lang="it-IT" b="1" dirty="0">
                <a:latin typeface="Copperplate" panose="02000504000000020004" pitchFamily="2" charset="77"/>
              </a:rPr>
              <a:t>MEMBRANE FIBRO-ELASTICHE: possono essere considerate tra i legamenti intrinseci e completano il lume dell’ organo</a:t>
            </a:r>
          </a:p>
        </p:txBody>
      </p:sp>
    </p:spTree>
    <p:extLst>
      <p:ext uri="{BB962C8B-B14F-4D97-AF65-F5344CB8AC3E}">
        <p14:creationId xmlns:p14="http://schemas.microsoft.com/office/powerpoint/2010/main" val="3353959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LEGAMENTI ESTRINSECI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1268" y="1143000"/>
            <a:ext cx="7849589" cy="54102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MEMBRANA  TIRO-IOIDEA: tra OSSO IOIDE e MARGINE SUPERIORE e CORNI SUPERIORI della TIROIDE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 - È attraversata dal N.LARINGEO    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  SUPERIORE e dai VASI LARINGEI   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  SUPERIORI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LEGAMENTO CRICO-TRACHEALE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LEGAMENTO IO-EPIGLOTTICO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LEGAMENTO GLOSSO-EPIGLOTTICO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LEGAMENTO FARINGO-EPIGLOTTICO</a:t>
            </a:r>
          </a:p>
        </p:txBody>
      </p:sp>
    </p:spTree>
    <p:extLst>
      <p:ext uri="{BB962C8B-B14F-4D97-AF65-F5344CB8AC3E}">
        <p14:creationId xmlns:p14="http://schemas.microsoft.com/office/powerpoint/2010/main" val="2886551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1068387"/>
          </a:xfrm>
          <a:ln/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LEGAMENTI INTRINSECI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8795" y="1143000"/>
            <a:ext cx="6317674" cy="54102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CRICOCORNICULATO (elastico):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   dalla LAMINA CRICOIDEA alle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CARTILAGINI ARITENOIDI ed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alle CORNICULATE</a:t>
            </a:r>
          </a:p>
          <a:p>
            <a:pPr>
              <a:spcBef>
                <a:spcPts val="700"/>
              </a:spcBef>
              <a:buClr>
                <a:schemeClr val="tx1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TIROEPIGLOTTICO (elastico):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fissa il PICCIOLO dell’ 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EPIGLOTTIDE all’ ANGOLO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DIEDRO dello “SCUDO” della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TIROIDE</a:t>
            </a:r>
          </a:p>
        </p:txBody>
      </p:sp>
    </p:spTree>
    <p:extLst>
      <p:ext uri="{BB962C8B-B14F-4D97-AF65-F5344CB8AC3E}">
        <p14:creationId xmlns:p14="http://schemas.microsoft.com/office/powerpoint/2010/main" val="1767130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143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MEMBRANA QUADRANGOLARE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200" dirty="0">
                <a:latin typeface="Cooper Black" panose="0208090404030B020404" pitchFamily="18" charset="77"/>
              </a:rPr>
              <a:t> CONO ELASTICO</a:t>
            </a:r>
          </a:p>
        </p:txBody>
      </p:sp>
      <p:pic>
        <p:nvPicPr>
          <p:cNvPr id="25604" name="Picture 4" descr="08_29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t="10970" r="7520" b="13629"/>
          <a:stretch>
            <a:fillRect/>
          </a:stretch>
        </p:blipFill>
        <p:spPr bwMode="auto">
          <a:xfrm>
            <a:off x="611188" y="1052513"/>
            <a:ext cx="8208962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3348038" y="2492375"/>
            <a:ext cx="431800" cy="792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3348038" y="2205038"/>
            <a:ext cx="431800" cy="2873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851275" y="2205038"/>
            <a:ext cx="576263" cy="10080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3779838" y="3213100"/>
            <a:ext cx="720725" cy="714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3635375" y="3500438"/>
            <a:ext cx="8651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4500563" y="3500438"/>
            <a:ext cx="71437" cy="6492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3635375" y="3500438"/>
            <a:ext cx="936625" cy="6492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3419475" y="2636838"/>
            <a:ext cx="10080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600">
                <a:solidFill>
                  <a:schemeClr val="tx1"/>
                </a:solidFill>
                <a:latin typeface="Arial Black" panose="020B0A04020102020204" pitchFamily="34" charset="0"/>
              </a:rPr>
              <a:t>MEMBRANA</a:t>
            </a:r>
          </a:p>
          <a:p>
            <a:pPr algn="ctr"/>
            <a:r>
              <a:rPr lang="it-IT" altLang="it-IT" sz="600">
                <a:solidFill>
                  <a:schemeClr val="tx1"/>
                </a:solidFill>
                <a:latin typeface="Arial Black" panose="020B0A04020102020204" pitchFamily="34" charset="0"/>
              </a:rPr>
              <a:t>QUADRANGOLARE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3779838" y="3500438"/>
            <a:ext cx="863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600">
                <a:solidFill>
                  <a:schemeClr val="tx1"/>
                </a:solidFill>
                <a:latin typeface="Arial Black" panose="020B0A04020102020204" pitchFamily="34" charset="0"/>
              </a:rPr>
              <a:t>CONO ELASTICO</a:t>
            </a:r>
          </a:p>
        </p:txBody>
      </p:sp>
    </p:spTree>
    <p:extLst>
      <p:ext uri="{BB962C8B-B14F-4D97-AF65-F5344CB8AC3E}">
        <p14:creationId xmlns:p14="http://schemas.microsoft.com/office/powerpoint/2010/main" val="4113205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944880" y="74613"/>
            <a:ext cx="7162800" cy="1068387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 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200" dirty="0">
                <a:latin typeface="Cooper Black" panose="0208090404030B020404" pitchFamily="18" charset="77"/>
              </a:rPr>
              <a:t>MEMBRANE FIBRO-ELASTICHE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5195" y="1143000"/>
            <a:ext cx="8877782" cy="5410200"/>
          </a:xfrm>
          <a:ln/>
        </p:spPr>
        <p:txBody>
          <a:bodyPr>
            <a:normAutofit fontScale="92500"/>
          </a:bodyPr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Sono strutture connettivali pari, situate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   </a:t>
            </a:r>
            <a:r>
              <a:rPr lang="it-IT" altLang="it-IT" sz="2800" b="1" dirty="0">
                <a:latin typeface="Chalkboard SE" panose="03050602040202020205" pitchFamily="66" charset="77"/>
              </a:rPr>
              <a:t>profondamente alla TONACA MUCOSA, che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   </a:t>
            </a:r>
            <a:r>
              <a:rPr lang="it-IT" altLang="it-IT" sz="2800" b="1" dirty="0">
                <a:latin typeface="Chalkboard SE" panose="03050602040202020205" pitchFamily="66" charset="77"/>
              </a:rPr>
              <a:t>completano il Lume dell’ Organo e contribuiscono a    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   </a:t>
            </a:r>
            <a:r>
              <a:rPr lang="it-IT" altLang="it-IT" sz="2800" b="1" dirty="0">
                <a:latin typeface="Chalkboard SE" panose="03050602040202020205" pitchFamily="66" charset="77"/>
              </a:rPr>
              <a:t>delimitarne il SEGMENTO MEDIO, dove si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   </a:t>
            </a:r>
            <a:r>
              <a:rPr lang="it-IT" altLang="it-IT" sz="2800" b="1" dirty="0">
                <a:latin typeface="Chalkboard SE" panose="03050602040202020205" pitchFamily="66" charset="77"/>
              </a:rPr>
              <a:t>localizza il VENTRICOLO LARINGEO (di </a:t>
            </a:r>
            <a:r>
              <a:rPr lang="it-IT" altLang="it-IT" sz="2800" b="1" dirty="0" err="1">
                <a:latin typeface="Chalkboard SE" panose="03050602040202020205" pitchFamily="66" charset="77"/>
              </a:rPr>
              <a:t>Morgagni</a:t>
            </a:r>
            <a:r>
              <a:rPr lang="it-IT" altLang="it-IT" sz="2800" b="1" dirty="0">
                <a:latin typeface="Chalkboard SE" panose="03050602040202020205" pitchFamily="66" charset="77"/>
              </a:rPr>
              <a:t>)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Si descrivono: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 - MEMBRANA QUADRANGOLARE (o QUADRILATERA)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- CONO ELASTICO</a:t>
            </a:r>
          </a:p>
        </p:txBody>
      </p:sp>
    </p:spTree>
    <p:extLst>
      <p:ext uri="{BB962C8B-B14F-4D97-AF65-F5344CB8AC3E}">
        <p14:creationId xmlns:p14="http://schemas.microsoft.com/office/powerpoint/2010/main" val="2618722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14375" y="288546"/>
            <a:ext cx="7329488" cy="514351"/>
          </a:xfrm>
          <a:ln/>
        </p:spPr>
        <p:txBody>
          <a:bodyPr>
            <a:noAutofit/>
          </a:bodyPr>
          <a:lstStyle/>
          <a:p>
            <a:pPr algn="ctr">
              <a:tabLst>
                <a:tab pos="0" algn="l"/>
                <a:tab pos="377739" algn="l"/>
                <a:tab pos="756817" algn="l"/>
                <a:tab pos="1135896" algn="l"/>
                <a:tab pos="1514974" algn="l"/>
                <a:tab pos="1894051" algn="l"/>
                <a:tab pos="2273130" algn="l"/>
                <a:tab pos="2652208" algn="l"/>
                <a:tab pos="3031287" algn="l"/>
                <a:tab pos="3410365" algn="l"/>
                <a:tab pos="3789444" algn="l"/>
                <a:tab pos="4168521" algn="l"/>
                <a:tab pos="4547600" algn="l"/>
                <a:tab pos="4926678" algn="l"/>
                <a:tab pos="5305757" algn="l"/>
                <a:tab pos="5684834" algn="l"/>
                <a:tab pos="6063912" algn="l"/>
                <a:tab pos="6442990" algn="l"/>
                <a:tab pos="6822068" algn="l"/>
                <a:tab pos="7201147" algn="l"/>
                <a:tab pos="7580225" algn="l"/>
              </a:tabLst>
            </a:pPr>
            <a:r>
              <a:rPr lang="it-IT" alt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  <a:t>LARINGE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865839" y="1215800"/>
            <a:ext cx="7458075" cy="4825741"/>
          </a:xfrm>
          <a:ln/>
        </p:spPr>
        <p:txBody>
          <a:bodyPr>
            <a:normAutofit lnSpcReduction="10000"/>
          </a:bodyPr>
          <a:lstStyle/>
          <a:p>
            <a:pPr marL="0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È un ORGANO CAVO, IMPARI e MEDIANO, localizzato nella regione CERVICALE, ad un livello compreso tra le vertebre C4 e C6, inferiormente rispetto all’ Osso IOIDE.</a:t>
            </a:r>
          </a:p>
          <a:p>
            <a:pPr marL="0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Fa parte delle VIE AEREE ed è coinvolta, sia nel </a:t>
            </a:r>
          </a:p>
          <a:p>
            <a:pPr marL="2679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- PASSAGGIO DELL’ ARIA negli atti respiratori, ma anche nel </a:t>
            </a:r>
          </a:p>
          <a:p>
            <a:pPr marL="2679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- PROCESSO DI FONAZIONE</a:t>
            </a:r>
          </a:p>
          <a:p>
            <a:pPr marL="0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Tra la 4° e la 6° VERT. CERVICALE</a:t>
            </a:r>
          </a:p>
          <a:p>
            <a:pPr marL="0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Dimensioni cm 4 X 4 X 3.6</a:t>
            </a:r>
          </a:p>
        </p:txBody>
      </p:sp>
    </p:spTree>
    <p:extLst>
      <p:ext uri="{BB962C8B-B14F-4D97-AF65-F5344CB8AC3E}">
        <p14:creationId xmlns:p14="http://schemas.microsoft.com/office/powerpoint/2010/main" val="20441966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8575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MEMBRANA QUADRANGOLARE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567" y="1003300"/>
            <a:ext cx="4198938" cy="5410200"/>
          </a:xfrm>
          <a:ln/>
        </p:spPr>
        <p:txBody>
          <a:bodyPr>
            <a:noAutofit/>
          </a:bodyPr>
          <a:lstStyle/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Dai MARGINI LATERALI dell’ EPIGLOTTIDE raggiunge l’ARITENOIDE e la CARTILAGINE CORNICULATA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 b="1" dirty="0">
              <a:latin typeface="Chalkboard SE" panose="03050602040202020205" pitchFamily="66" charset="77"/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MARGINE SUPERIORE è il LEGAMENTO (o PLICA) ARI-EPIGLOTTICO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 b="1" dirty="0">
              <a:latin typeface="Chalkboard SE" panose="03050602040202020205" pitchFamily="66" charset="77"/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MARGINE INFERIORE è il LEGAMENTO (o PLICA) VENTRICOLARE, che costituisce l’ impalcatura fibrosa della CORDA VOCALE FALSA o SUPERIORE</a:t>
            </a:r>
          </a:p>
        </p:txBody>
      </p:sp>
      <p:pic>
        <p:nvPicPr>
          <p:cNvPr id="26628" name="Picture 4" descr="08_29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7" t="13927" r="7520" b="17043"/>
          <a:stretch>
            <a:fillRect/>
          </a:stretch>
        </p:blipFill>
        <p:spPr bwMode="auto">
          <a:xfrm>
            <a:off x="4348163" y="1003300"/>
            <a:ext cx="4795837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582C676C-C887-F141-BDFF-B05F02EBFAB6}"/>
              </a:ext>
            </a:extLst>
          </p:cNvPr>
          <p:cNvCxnSpPr>
            <a:cxnSpLocks/>
          </p:cNvCxnSpPr>
          <p:nvPr/>
        </p:nvCxnSpPr>
        <p:spPr>
          <a:xfrm>
            <a:off x="5201392" y="1852551"/>
            <a:ext cx="368135" cy="58189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8BEEDD85-3A47-5844-84E4-9D97FBB741FB}"/>
              </a:ext>
            </a:extLst>
          </p:cNvPr>
          <p:cNvCxnSpPr/>
          <p:nvPr/>
        </p:nvCxnSpPr>
        <p:spPr>
          <a:xfrm flipH="1">
            <a:off x="4427538" y="1911927"/>
            <a:ext cx="738228" cy="13419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67AA3572-4F4D-494E-8DA3-65715CF4EA81}"/>
              </a:ext>
            </a:extLst>
          </p:cNvPr>
          <p:cNvCxnSpPr/>
          <p:nvPr/>
        </p:nvCxnSpPr>
        <p:spPr>
          <a:xfrm>
            <a:off x="4445351" y="3253839"/>
            <a:ext cx="940108" cy="9500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2AC51FAA-476F-5147-8C31-264541A96BCA}"/>
              </a:ext>
            </a:extLst>
          </p:cNvPr>
          <p:cNvCxnSpPr/>
          <p:nvPr/>
        </p:nvCxnSpPr>
        <p:spPr>
          <a:xfrm flipV="1">
            <a:off x="5385459" y="2434442"/>
            <a:ext cx="326572" cy="84925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567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42471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CONO  ELASTICO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572489"/>
            <a:ext cx="4127500" cy="5410200"/>
          </a:xfrm>
          <a:ln/>
        </p:spPr>
        <p:txBody>
          <a:bodyPr>
            <a:noAutofit/>
          </a:bodyPr>
          <a:lstStyle/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b="1" dirty="0">
                <a:latin typeface="Copperplate" panose="02000504000000020004" pitchFamily="2" charset="77"/>
              </a:rPr>
              <a:t>Forma TRIANGOLARE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500" b="1" dirty="0">
              <a:latin typeface="Copperplate" panose="02000504000000020004" pitchFamily="2" charset="77"/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b="1" dirty="0">
                <a:latin typeface="Copperplate" panose="02000504000000020004" pitchFamily="2" charset="77"/>
              </a:rPr>
              <a:t>È teso tra le cartilagini ARITENOIDE, CRICOIDE e TIROIDE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b="1" dirty="0">
                <a:latin typeface="Copperplate" panose="02000504000000020004" pitchFamily="2" charset="77"/>
              </a:rPr>
              <a:t>Il suo MARGINE SUPERIORE costituisce il LEGAMENTO VOCALE (o PLICA, impalcatura della CORDA VOCALE VERA), che si fissa al PROCESSO VOCALE dell’ ARITENOIDE ed all’ ANGOLO DIEDRO della TIROIDE. </a:t>
            </a:r>
          </a:p>
        </p:txBody>
      </p:sp>
      <p:pic>
        <p:nvPicPr>
          <p:cNvPr id="27652" name="Picture 4" descr="08_29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7" t="13927" r="7520" b="17043"/>
          <a:stretch>
            <a:fillRect/>
          </a:stretch>
        </p:blipFill>
        <p:spPr bwMode="auto">
          <a:xfrm>
            <a:off x="4348163" y="908050"/>
            <a:ext cx="4795837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87A19852-5F5C-7F48-B024-55AC46AEB0CE}"/>
              </a:ext>
            </a:extLst>
          </p:cNvPr>
          <p:cNvCxnSpPr/>
          <p:nvPr/>
        </p:nvCxnSpPr>
        <p:spPr>
          <a:xfrm>
            <a:off x="4348163" y="3384468"/>
            <a:ext cx="1351993" cy="332509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97FFF3B3-13B4-4D44-A0D3-7749A64A5B70}"/>
              </a:ext>
            </a:extLst>
          </p:cNvPr>
          <p:cNvCxnSpPr/>
          <p:nvPr/>
        </p:nvCxnSpPr>
        <p:spPr>
          <a:xfrm>
            <a:off x="4356100" y="3408218"/>
            <a:ext cx="97147" cy="688769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9D130F4-E080-394A-A3B4-559857BE89FF}"/>
              </a:ext>
            </a:extLst>
          </p:cNvPr>
          <p:cNvCxnSpPr/>
          <p:nvPr/>
        </p:nvCxnSpPr>
        <p:spPr>
          <a:xfrm flipV="1">
            <a:off x="4476997" y="3716977"/>
            <a:ext cx="1223159" cy="39188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608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B0C7E5-1DDA-0E4D-9279-DD0FFDCC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221941"/>
            <a:ext cx="8890000" cy="1206848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PIEGHE VESTIBOLARI (Corde Vocali False)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PIEGHE VOCALI (Corde Vocali Vere)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A0978F-EB4F-C34C-A34F-C5123D63B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667055"/>
            <a:ext cx="7715251" cy="4655165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>
                <a:latin typeface="Comic Sans MS" panose="030F0902030302020204" pitchFamily="66" charset="0"/>
              </a:rPr>
              <a:t>Le PIEGHE VESTIBOLARI sono determinate dal Margine Inferiore della Membrana Quadrangolare e delimitano la RIMA VESTIBOLARE</a:t>
            </a:r>
          </a:p>
          <a:p>
            <a:endParaRPr lang="it-IT" b="1" dirty="0">
              <a:latin typeface="Comic Sans MS" panose="030F0902030302020204" pitchFamily="66" charset="0"/>
            </a:endParaRPr>
          </a:p>
          <a:p>
            <a:r>
              <a:rPr lang="it-IT" b="1" dirty="0">
                <a:latin typeface="Comic Sans MS" panose="030F0902030302020204" pitchFamily="66" charset="0"/>
              </a:rPr>
              <a:t>Le PIEGHE VOCALI costituiscono le CORDE VOCALI VERE, che delimitano la RIMA della GLOTTIDE</a:t>
            </a:r>
          </a:p>
          <a:p>
            <a:pPr algn="ctr"/>
            <a:r>
              <a:rPr lang="it-IT" b="1" dirty="0">
                <a:latin typeface="Comic Sans MS" panose="030F0902030302020204" pitchFamily="66" charset="0"/>
              </a:rPr>
              <a:t>Essendo soggette a sollecitazioni di tipo meccanico nella Fonazione, sono rivestite da EPITELIO PAVIMENTOSO PLURISTRATIFICATO NON CHERATINIZZATO</a:t>
            </a:r>
          </a:p>
          <a:p>
            <a:endParaRPr lang="it-IT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54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6050756" y="1197471"/>
            <a:ext cx="2378869" cy="1312664"/>
          </a:xfrm>
          <a:ln/>
        </p:spPr>
        <p:txBody>
          <a:bodyPr/>
          <a:lstStyle/>
          <a:p>
            <a:pPr>
              <a:tabLst>
                <a:tab pos="0" algn="l"/>
                <a:tab pos="377739" algn="l"/>
                <a:tab pos="756817" algn="l"/>
                <a:tab pos="1135896" algn="l"/>
                <a:tab pos="1514974" algn="l"/>
                <a:tab pos="1894051" algn="l"/>
                <a:tab pos="2273130" algn="l"/>
                <a:tab pos="2652208" algn="l"/>
                <a:tab pos="3031287" algn="l"/>
                <a:tab pos="3410365" algn="l"/>
                <a:tab pos="3789444" algn="l"/>
                <a:tab pos="4168521" algn="l"/>
                <a:tab pos="4547600" algn="l"/>
                <a:tab pos="4926678" algn="l"/>
                <a:tab pos="5305757" algn="l"/>
                <a:tab pos="5684834" algn="l"/>
                <a:tab pos="6063912" algn="l"/>
                <a:tab pos="6442990" algn="l"/>
                <a:tab pos="6822068" algn="l"/>
                <a:tab pos="7201147" algn="l"/>
                <a:tab pos="7580225" algn="l"/>
              </a:tabLst>
            </a:pPr>
            <a:r>
              <a:rPr lang="it-IT" altLang="it-IT" sz="27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ESAME della LARINGE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19" y="3968801"/>
            <a:ext cx="6107907" cy="235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8" y="535781"/>
            <a:ext cx="5076527" cy="315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092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1585914"/>
            <a:ext cx="7715251" cy="3686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140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08_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r="13623" b="3415"/>
          <a:stretch>
            <a:fillRect/>
          </a:stretch>
        </p:blipFill>
        <p:spPr bwMode="auto">
          <a:xfrm>
            <a:off x="1331913" y="0"/>
            <a:ext cx="7056437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004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ARTICOLAZIONI  LARINGEE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639" y="762000"/>
            <a:ext cx="7992094" cy="5562600"/>
          </a:xfrm>
          <a:ln/>
        </p:spPr>
        <p:txBody>
          <a:bodyPr>
            <a:normAutofit fontScale="92500"/>
          </a:bodyPr>
          <a:lstStyle/>
          <a:p>
            <a:pPr marL="0" indent="0">
              <a:spcBef>
                <a:spcPts val="750"/>
              </a:spcBef>
              <a:buClr>
                <a:srgbClr val="FFFF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Vere e proprie articolazioni si istaurano fra diverse cartilagini, tali da permetterne il reciproco movimento.</a:t>
            </a:r>
          </a:p>
          <a:p>
            <a:pPr marL="0" indent="0">
              <a:spcBef>
                <a:spcPts val="750"/>
              </a:spcBef>
              <a:buClr>
                <a:srgbClr val="FFFF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3000" b="1" dirty="0">
              <a:latin typeface="Copperplate" panose="02000504000000020004" pitchFamily="2" charset="77"/>
            </a:endParaRPr>
          </a:p>
          <a:p>
            <a:pPr marL="0" indent="0">
              <a:spcBef>
                <a:spcPts val="750"/>
              </a:spcBef>
              <a:buClr>
                <a:srgbClr val="FFFF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Esse sono:</a:t>
            </a: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CRICO-TIROIDEA</a:t>
            </a: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30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CRICO-ARITENOIDEA</a:t>
            </a: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30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ARI-CORNICULATA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Arial Black" panose="020B0A04020102020204" pitchFamily="34" charset="0"/>
              </a:rPr>
              <a:t>   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Arial Black" panose="020B0A040201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7246296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Segnaposto contenuto 3" descr="05153.gif">
            <a:extLst>
              <a:ext uri="{FF2B5EF4-FFF2-40B4-BE49-F238E27FC236}">
                <a16:creationId xmlns:a16="http://schemas.microsoft.com/office/drawing/2014/main" id="{6F88ACCC-4A10-804F-95B2-57576D400FB0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3934" r="5642" b="1403"/>
          <a:stretch/>
        </p:blipFill>
        <p:spPr>
          <a:xfrm>
            <a:off x="2315689" y="0"/>
            <a:ext cx="5177642" cy="6705982"/>
          </a:xfrm>
        </p:spPr>
      </p:pic>
    </p:spTree>
    <p:extLst>
      <p:ext uri="{BB962C8B-B14F-4D97-AF65-F5344CB8AC3E}">
        <p14:creationId xmlns:p14="http://schemas.microsoft.com/office/powerpoint/2010/main" val="1116371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132080" y="3566160"/>
            <a:ext cx="3596640" cy="1432560"/>
          </a:xfrm>
          <a:ln/>
        </p:spPr>
        <p:txBody>
          <a:bodyPr>
            <a:norm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MUSCOLI INTRINSECI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t="-726" b="-1"/>
          <a:stretch/>
        </p:blipFill>
        <p:spPr bwMode="auto">
          <a:xfrm>
            <a:off x="3840480" y="3122614"/>
            <a:ext cx="5303521" cy="373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9709"/>
          <a:stretch>
            <a:fillRect/>
          </a:stretch>
        </p:blipFill>
        <p:spPr bwMode="auto">
          <a:xfrm>
            <a:off x="0" y="0"/>
            <a:ext cx="6011863" cy="312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l="6773" t="97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380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05153.gif">
            <a:extLst>
              <a:ext uri="{FF2B5EF4-FFF2-40B4-BE49-F238E27FC236}">
                <a16:creationId xmlns:a16="http://schemas.microsoft.com/office/drawing/2014/main" id="{EA69C03D-F165-F341-8B8A-AE33C597D5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3934" r="5642" b="68406"/>
          <a:stretch/>
        </p:blipFill>
        <p:spPr>
          <a:xfrm>
            <a:off x="83128" y="0"/>
            <a:ext cx="8849060" cy="3348842"/>
          </a:xfrm>
          <a:prstGeom prst="rect">
            <a:avLst/>
          </a:prstGeom>
        </p:spPr>
      </p:pic>
      <p:pic>
        <p:nvPicPr>
          <p:cNvPr id="5" name="Segnaposto contenuto 3" descr="05153.gif">
            <a:extLst>
              <a:ext uri="{FF2B5EF4-FFF2-40B4-BE49-F238E27FC236}">
                <a16:creationId xmlns:a16="http://schemas.microsoft.com/office/drawing/2014/main" id="{A59536B4-5CE0-244C-8EFA-C02D03F1E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55061" r="5642" b="9903"/>
          <a:stretch/>
        </p:blipFill>
        <p:spPr>
          <a:xfrm>
            <a:off x="926275" y="3209879"/>
            <a:ext cx="7362701" cy="3529368"/>
          </a:xfrm>
          <a:prstGeom prst="rect">
            <a:avLst/>
          </a:prstGeom>
        </p:spPr>
      </p:pic>
      <p:pic>
        <p:nvPicPr>
          <p:cNvPr id="6" name="Segnaposto contenuto 3" descr="05153.gif">
            <a:extLst>
              <a:ext uri="{FF2B5EF4-FFF2-40B4-BE49-F238E27FC236}">
                <a16:creationId xmlns:a16="http://schemas.microsoft.com/office/drawing/2014/main" id="{1748D4FD-BCE0-3043-834B-1793616171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91945" r="46685" b="1182"/>
          <a:stretch/>
        </p:blipFill>
        <p:spPr>
          <a:xfrm>
            <a:off x="-771896" y="4800600"/>
            <a:ext cx="2731324" cy="48688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78684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Segnaposto contenuto 3" descr="05142.gif">
            <a:extLst>
              <a:ext uri="{FF2B5EF4-FFF2-40B4-BE49-F238E27FC236}">
                <a16:creationId xmlns:a16="http://schemas.microsoft.com/office/drawing/2014/main" id="{4C892AEE-2F79-6E42-920A-C4F6D9FEB6DA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6147" r="7531" b="3122"/>
          <a:stretch/>
        </p:blipFill>
        <p:spPr>
          <a:xfrm>
            <a:off x="1911927" y="-13902"/>
            <a:ext cx="5783283" cy="6871902"/>
          </a:xfrm>
        </p:spPr>
      </p:pic>
    </p:spTree>
    <p:extLst>
      <p:ext uri="{BB962C8B-B14F-4D97-AF65-F5344CB8AC3E}">
        <p14:creationId xmlns:p14="http://schemas.microsoft.com/office/powerpoint/2010/main" val="2936522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 descr="05153.gif">
            <a:extLst>
              <a:ext uri="{FF2B5EF4-FFF2-40B4-BE49-F238E27FC236}">
                <a16:creationId xmlns:a16="http://schemas.microsoft.com/office/drawing/2014/main" id="{1223B23F-83CC-8E40-AFEE-02904B39D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30922" r="9826" b="44267"/>
          <a:stretch/>
        </p:blipFill>
        <p:spPr>
          <a:xfrm>
            <a:off x="0" y="-1"/>
            <a:ext cx="9123934" cy="3253839"/>
          </a:xfrm>
          <a:prstGeom prst="rect">
            <a:avLst/>
          </a:prstGeom>
        </p:spPr>
      </p:pic>
      <p:pic>
        <p:nvPicPr>
          <p:cNvPr id="3" name="Segnaposto contenuto 3" descr="05153.gif">
            <a:extLst>
              <a:ext uri="{FF2B5EF4-FFF2-40B4-BE49-F238E27FC236}">
                <a16:creationId xmlns:a16="http://schemas.microsoft.com/office/drawing/2014/main" id="{44A94132-25A4-B440-8FD7-28043F04E9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55061" r="5642" b="9903"/>
          <a:stretch/>
        </p:blipFill>
        <p:spPr>
          <a:xfrm>
            <a:off x="880616" y="3253838"/>
            <a:ext cx="7362701" cy="3529368"/>
          </a:xfrm>
          <a:prstGeom prst="rect">
            <a:avLst/>
          </a:prstGeom>
        </p:spPr>
      </p:pic>
      <p:pic>
        <p:nvPicPr>
          <p:cNvPr id="4" name="Segnaposto contenuto 3" descr="05153.gif">
            <a:extLst>
              <a:ext uri="{FF2B5EF4-FFF2-40B4-BE49-F238E27FC236}">
                <a16:creationId xmlns:a16="http://schemas.microsoft.com/office/drawing/2014/main" id="{8A4B7520-3589-114B-9135-36AB5D54B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91945" r="46685" b="1182"/>
          <a:stretch/>
        </p:blipFill>
        <p:spPr>
          <a:xfrm>
            <a:off x="-771896" y="4800600"/>
            <a:ext cx="2731324" cy="48688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04198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Segnaposto contenuto 3" descr="05157.gif">
            <a:extLst>
              <a:ext uri="{FF2B5EF4-FFF2-40B4-BE49-F238E27FC236}">
                <a16:creationId xmlns:a16="http://schemas.microsoft.com/office/drawing/2014/main" id="{FB077E6B-C2E4-BA43-9700-8B6468D2012C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45207" r="11514" b="12557"/>
          <a:stretch/>
        </p:blipFill>
        <p:spPr>
          <a:xfrm>
            <a:off x="4838701" y="2309438"/>
            <a:ext cx="4051300" cy="4167562"/>
          </a:xfrm>
        </p:spPr>
      </p:pic>
      <p:pic>
        <p:nvPicPr>
          <p:cNvPr id="4" name="Segnaposto contenuto 3" descr="05157.gif">
            <a:extLst>
              <a:ext uri="{FF2B5EF4-FFF2-40B4-BE49-F238E27FC236}">
                <a16:creationId xmlns:a16="http://schemas.microsoft.com/office/drawing/2014/main" id="{BA72F244-C01E-2F43-837D-DB048B94E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2431" r="38011" b="51274"/>
          <a:stretch/>
        </p:blipFill>
        <p:spPr>
          <a:xfrm>
            <a:off x="213015" y="47282"/>
            <a:ext cx="4800432" cy="47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52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16A4-A3EC-1041-83B6-CE492D2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0"/>
            <a:ext cx="8953995" cy="67689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CDE7D-05A0-884C-A259-18D0841D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849086"/>
            <a:ext cx="3800106" cy="6008914"/>
          </a:xfrm>
        </p:spPr>
        <p:txBody>
          <a:bodyPr/>
          <a:lstStyle/>
          <a:p>
            <a:r>
              <a:rPr lang="it-IT" sz="3200" b="1" dirty="0">
                <a:latin typeface="Chalkboard SE" panose="03050602040202020205" pitchFamily="66" charset="77"/>
              </a:rPr>
              <a:t>CRICO-TIROIDEO: tra la Cricoide e la Tiroide (margine e corno inferiore). Tende il Legamento Vocale. Nervo Laringeo Superiore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CE5EF-85F8-F344-8FD8-147BC8493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5" t="5902" r="59860" b="72806"/>
          <a:stretch/>
        </p:blipFill>
        <p:spPr bwMode="auto">
          <a:xfrm>
            <a:off x="4085543" y="1591292"/>
            <a:ext cx="4775133" cy="408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21175" t="5902" r="21039" b="37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205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16A4-A3EC-1041-83B6-CE492D2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0"/>
            <a:ext cx="8953995" cy="67689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CDE7D-05A0-884C-A259-18D0841D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1" y="849086"/>
            <a:ext cx="4132614" cy="6008914"/>
          </a:xfrm>
        </p:spPr>
        <p:txBody>
          <a:bodyPr/>
          <a:lstStyle/>
          <a:p>
            <a:r>
              <a:rPr lang="it-IT" sz="3000" b="1" dirty="0">
                <a:latin typeface="Chalkboard SE" panose="03050602040202020205" pitchFamily="66" charset="77"/>
              </a:rPr>
              <a:t>TIRO-ARITENOIDEO: dall’ angolo della Tiroide alla Aritenoide. </a:t>
            </a:r>
            <a:r>
              <a:rPr lang="it-IT" sz="3000" b="1" dirty="0" err="1">
                <a:latin typeface="Chalkboard SE" panose="03050602040202020205" pitchFamily="66" charset="77"/>
              </a:rPr>
              <a:t>Detende</a:t>
            </a:r>
            <a:r>
              <a:rPr lang="it-IT" sz="3000" b="1" dirty="0">
                <a:latin typeface="Chalkboard SE" panose="03050602040202020205" pitchFamily="66" charset="77"/>
              </a:rPr>
              <a:t> (ossia rilassa) il Legamento Vocale.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CC9E3D3-8565-6644-9821-656B7FBF8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5" t="27168" r="59404" b="52877"/>
          <a:stretch/>
        </p:blipFill>
        <p:spPr bwMode="auto">
          <a:xfrm>
            <a:off x="4377335" y="1626919"/>
            <a:ext cx="4671662" cy="365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21175" t="5902" r="21039" b="37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463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16A4-A3EC-1041-83B6-CE492D2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0"/>
            <a:ext cx="8953995" cy="67689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CDE7D-05A0-884C-A259-18D0841D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80" y="676894"/>
            <a:ext cx="3958969" cy="6008914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CRICO-ARITENOIDEO POSTERIORE:</a:t>
            </a:r>
          </a:p>
          <a:p>
            <a:pPr marL="0" indent="0">
              <a:buNone/>
            </a:pPr>
            <a:r>
              <a:rPr lang="it-IT" b="1" dirty="0">
                <a:latin typeface="Chalkboard SE" panose="03050602040202020205" pitchFamily="66" charset="77"/>
              </a:rPr>
              <a:t>Dalla Lamina della Cartilagine Cricoide alla Cartilagine Aritenoide. ABDUCE (ossia ALLONTANA tra loro) i Legamenti Vocali.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44EE704-98CB-D24F-AF1A-7D2F941136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6" t="4650" r="39508" b="72990"/>
          <a:stretch/>
        </p:blipFill>
        <p:spPr bwMode="auto">
          <a:xfrm>
            <a:off x="4572001" y="1650671"/>
            <a:ext cx="4476996" cy="378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21175" t="5902" r="21039" b="37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7299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16A4-A3EC-1041-83B6-CE492D2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0"/>
            <a:ext cx="8953995" cy="67689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CDE7D-05A0-884C-A259-18D0841D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" y="676894"/>
            <a:ext cx="3748249" cy="6008914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CRICO-ARITENOIDEO LATERALE:</a:t>
            </a:r>
          </a:p>
          <a:p>
            <a:pPr marL="0" indent="0">
              <a:buNone/>
            </a:pPr>
            <a:r>
              <a:rPr lang="it-IT" b="1" dirty="0">
                <a:latin typeface="Chalkboard SE" panose="03050602040202020205" pitchFamily="66" charset="77"/>
              </a:rPr>
              <a:t>Dall’ Arco della Cartilagine Cricoide alla Cartilagine Aritenoide. ADDUCE (ossia AVVICINA tra loro) i Legamenti Vocali.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B936A04-051E-A643-ABD9-B04CDCDC1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6" t="27452" r="39508" b="52664"/>
          <a:stretch/>
        </p:blipFill>
        <p:spPr bwMode="auto">
          <a:xfrm>
            <a:off x="4061798" y="1603170"/>
            <a:ext cx="5115962" cy="384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21175" t="5902" r="21039" b="37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904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C23E1CF-C5FB-B841-948B-0E3F7B0BF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2" t="4337" r="19966" b="52663"/>
          <a:stretch/>
        </p:blipFill>
        <p:spPr bwMode="auto">
          <a:xfrm>
            <a:off x="5070764" y="674137"/>
            <a:ext cx="3800103" cy="601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21175" t="5902" r="21039" b="37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B8264C-6BCD-1B4A-A468-C04F4923DBEB}"/>
              </a:ext>
            </a:extLst>
          </p:cNvPr>
          <p:cNvSpPr txBox="1">
            <a:spLocks/>
          </p:cNvSpPr>
          <p:nvPr/>
        </p:nvSpPr>
        <p:spPr>
          <a:xfrm>
            <a:off x="419002" y="674137"/>
            <a:ext cx="4327763" cy="60089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600" b="1" dirty="0">
                <a:latin typeface="Chalkboard SE" panose="03050602040202020205" pitchFamily="66" charset="77"/>
              </a:rPr>
              <a:t>ARITENOIDEI TRASVERSO ed OBLIQUO: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600" b="1" dirty="0">
                <a:latin typeface="Chalkboard SE" panose="03050602040202020205" pitchFamily="66" charset="77"/>
              </a:rPr>
              <a:t>Entrambi si tendono, con diversa direzione delle fibre, tra le Cartilagini Aritenoidi </a:t>
            </a:r>
            <a:r>
              <a:rPr lang="it-IT" sz="2600" b="1" dirty="0" err="1">
                <a:latin typeface="Chalkboard SE" panose="03050602040202020205" pitchFamily="66" charset="77"/>
              </a:rPr>
              <a:t>Eterolaterali</a:t>
            </a:r>
            <a:r>
              <a:rPr lang="it-IT" sz="2600" b="1" dirty="0">
                <a:latin typeface="Chalkboard SE" panose="03050602040202020205" pitchFamily="66" charset="77"/>
              </a:rPr>
              <a:t>. ADDUCE (ossia AVVICINA tra loro) le Aritenoidi, chiudendo la parte posteriore della Rima della Glottide.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BA07E0B-9768-6B4D-8CF0-CABEC579A0E7}"/>
              </a:ext>
            </a:extLst>
          </p:cNvPr>
          <p:cNvSpPr txBox="1">
            <a:spLocks/>
          </p:cNvSpPr>
          <p:nvPr/>
        </p:nvSpPr>
        <p:spPr>
          <a:xfrm>
            <a:off x="95002" y="0"/>
            <a:ext cx="8953995" cy="6768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</p:spTree>
    <p:extLst>
      <p:ext uri="{BB962C8B-B14F-4D97-AF65-F5344CB8AC3E}">
        <p14:creationId xmlns:p14="http://schemas.microsoft.com/office/powerpoint/2010/main" val="3995088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E7D084F-7099-BC48-92A6-F1C578714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t="41879"/>
          <a:stretch/>
        </p:blipFill>
        <p:spPr bwMode="auto">
          <a:xfrm>
            <a:off x="3840931" y="2283032"/>
            <a:ext cx="5208066" cy="279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5D9085D9-EAAC-8741-AB3C-3D1947B898AF}"/>
              </a:ext>
            </a:extLst>
          </p:cNvPr>
          <p:cNvSpPr txBox="1">
            <a:spLocks/>
          </p:cNvSpPr>
          <p:nvPr/>
        </p:nvSpPr>
        <p:spPr>
          <a:xfrm>
            <a:off x="95002" y="0"/>
            <a:ext cx="8953995" cy="6768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652240F-A927-A442-B12F-1D86593A0CF6}"/>
              </a:ext>
            </a:extLst>
          </p:cNvPr>
          <p:cNvSpPr txBox="1">
            <a:spLocks/>
          </p:cNvSpPr>
          <p:nvPr/>
        </p:nvSpPr>
        <p:spPr>
          <a:xfrm>
            <a:off x="386080" y="676894"/>
            <a:ext cx="3454852" cy="60089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600" b="1" dirty="0">
                <a:latin typeface="Chalkboard SE" panose="03050602040202020205" pitchFamily="66" charset="77"/>
              </a:rPr>
              <a:t>MUSCOLO VOCALE: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600" b="1" dirty="0">
                <a:latin typeface="Chalkboard SE" panose="03050602040202020205" pitchFamily="66" charset="77"/>
              </a:rPr>
              <a:t>Si localizza dal Processo Vocale dell’ Aritenoide e decorre sul Legamento Vocale Omolaterale. Al contrario dei Muscoli Aritenoidei, </a:t>
            </a:r>
            <a:r>
              <a:rPr lang="it-IT" sz="2600" b="1" dirty="0" err="1">
                <a:latin typeface="Chalkboard SE" panose="03050602040202020205" pitchFamily="66" charset="77"/>
              </a:rPr>
              <a:t>detende</a:t>
            </a:r>
            <a:r>
              <a:rPr lang="it-IT" sz="2600" b="1" dirty="0">
                <a:latin typeface="Chalkboard SE" panose="03050602040202020205" pitchFamily="66" charset="77"/>
              </a:rPr>
              <a:t> (rilassa) la parte posteriore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BB604654-6070-BD4C-A86B-93830AD3B656}"/>
              </a:ext>
            </a:extLst>
          </p:cNvPr>
          <p:cNvSpPr/>
          <p:nvPr/>
        </p:nvSpPr>
        <p:spPr>
          <a:xfrm>
            <a:off x="5296395" y="4346370"/>
            <a:ext cx="1021278" cy="28500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6576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Segnaposto contenuto 3" descr="05154.gif">
            <a:extLst>
              <a:ext uri="{FF2B5EF4-FFF2-40B4-BE49-F238E27FC236}">
                <a16:creationId xmlns:a16="http://schemas.microsoft.com/office/drawing/2014/main" id="{AC777561-2E25-064C-8F8A-73BE17F038A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t="86167" r="9118" b="5357"/>
          <a:stretch/>
        </p:blipFill>
        <p:spPr>
          <a:xfrm>
            <a:off x="6375393" y="6286500"/>
            <a:ext cx="2692401" cy="457200"/>
          </a:xfrm>
        </p:spPr>
      </p:pic>
      <p:pic>
        <p:nvPicPr>
          <p:cNvPr id="3" name="Segnaposto contenuto 3" descr="05154.gif">
            <a:extLst>
              <a:ext uri="{FF2B5EF4-FFF2-40B4-BE49-F238E27FC236}">
                <a16:creationId xmlns:a16="http://schemas.microsoft.com/office/drawing/2014/main" id="{52D9254F-EBE7-544E-923E-A1C66D31A9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0" t="10853" r="17432" b="40023"/>
          <a:stretch/>
        </p:blipFill>
        <p:spPr>
          <a:xfrm>
            <a:off x="114301" y="233751"/>
            <a:ext cx="4876799" cy="6281349"/>
          </a:xfrm>
          <a:prstGeom prst="rect">
            <a:avLst/>
          </a:prstGeom>
        </p:spPr>
      </p:pic>
      <p:pic>
        <p:nvPicPr>
          <p:cNvPr id="4" name="Segnaposto contenuto 3" descr="05154.gif">
            <a:extLst>
              <a:ext uri="{FF2B5EF4-FFF2-40B4-BE49-F238E27FC236}">
                <a16:creationId xmlns:a16="http://schemas.microsoft.com/office/drawing/2014/main" id="{D79392EA-D5A1-6D45-B646-8AE54C937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60820" r="13139" b="16686"/>
          <a:stretch/>
        </p:blipFill>
        <p:spPr>
          <a:xfrm>
            <a:off x="4914894" y="2070100"/>
            <a:ext cx="41529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606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7773862-B057-3B4D-A25D-CC3ED5E0E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2" t="-1606" r="-12917" b="-344"/>
          <a:stretch/>
        </p:blipFill>
        <p:spPr bwMode="auto">
          <a:xfrm>
            <a:off x="380010" y="0"/>
            <a:ext cx="9844645" cy="655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21175" t="5902" r="21039" b="37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4321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7" y="535783"/>
            <a:ext cx="3857625" cy="277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834283"/>
            <a:ext cx="3857625" cy="337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32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Segnaposto contenuto 3" descr="05156.gif">
            <a:extLst>
              <a:ext uri="{FF2B5EF4-FFF2-40B4-BE49-F238E27FC236}">
                <a16:creationId xmlns:a16="http://schemas.microsoft.com/office/drawing/2014/main" id="{C7B8FB4B-ACD5-CC4C-BDAB-8F987AE40874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7" t="53167" r="13065" b="16144"/>
          <a:stretch/>
        </p:blipFill>
        <p:spPr>
          <a:xfrm>
            <a:off x="4726524" y="876300"/>
            <a:ext cx="4252376" cy="3949700"/>
          </a:xfrm>
        </p:spPr>
      </p:pic>
      <p:pic>
        <p:nvPicPr>
          <p:cNvPr id="3" name="Segnaposto contenuto 3" descr="05156.gif">
            <a:extLst>
              <a:ext uri="{FF2B5EF4-FFF2-40B4-BE49-F238E27FC236}">
                <a16:creationId xmlns:a16="http://schemas.microsoft.com/office/drawing/2014/main" id="{81FE978A-0261-304C-A1B2-CE0101195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t="6356" r="15973" b="47788"/>
          <a:stretch/>
        </p:blipFill>
        <p:spPr>
          <a:xfrm>
            <a:off x="127000" y="0"/>
            <a:ext cx="4599524" cy="6767356"/>
          </a:xfrm>
          <a:prstGeom prst="rect">
            <a:avLst/>
          </a:prstGeom>
        </p:spPr>
      </p:pic>
      <p:pic>
        <p:nvPicPr>
          <p:cNvPr id="4" name="Segnaposto contenuto 3" descr="05155.gif">
            <a:extLst>
              <a:ext uri="{FF2B5EF4-FFF2-40B4-BE49-F238E27FC236}">
                <a16:creationId xmlns:a16="http://schemas.microsoft.com/office/drawing/2014/main" id="{29B8868B-4501-CE45-863D-EAAEE7389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78388" r="15167" b="12071"/>
          <a:stretch/>
        </p:blipFill>
        <p:spPr>
          <a:xfrm>
            <a:off x="4733936" y="5375615"/>
            <a:ext cx="4368800" cy="6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997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CONFIGURAZIONE  INTERNA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31913" y="746920"/>
            <a:ext cx="6719887" cy="3078162"/>
          </a:xfrm>
          <a:ln/>
        </p:spPr>
        <p:txBody>
          <a:bodyPr>
            <a:noAutofit/>
          </a:bodyPr>
          <a:lstStyle/>
          <a:p>
            <a:pPr marL="341313" indent="-341313">
              <a:lnSpc>
                <a:spcPct val="90000"/>
              </a:lnSpc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" panose="03050602040202020205" pitchFamily="66" charset="77"/>
              </a:rPr>
              <a:t>APERTURA SUPERIORE o ADITO LARINGEO (ADITUS AD LARINGEM)</a:t>
            </a: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 typeface="Arial Black" panose="020B0A040201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 b="1" dirty="0">
              <a:latin typeface="Chalkboard" panose="03050602040202020205" pitchFamily="66" charset="77"/>
            </a:endParaRP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" panose="03050602040202020205" pitchFamily="66" charset="77"/>
              </a:rPr>
              <a:t>CAVITA’ LARINGEA costituita da:</a:t>
            </a: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" panose="03050602040202020205" pitchFamily="66" charset="77"/>
              </a:rPr>
              <a:t>   - VESTIBOLO  LARINGEO</a:t>
            </a: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" panose="03050602040202020205" pitchFamily="66" charset="77"/>
              </a:rPr>
              <a:t>   - SEGMENTO MEDIO</a:t>
            </a: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" panose="03050602040202020205" pitchFamily="66" charset="77"/>
              </a:rPr>
              <a:t>   - SEGMENTO INFERIORE</a:t>
            </a:r>
          </a:p>
        </p:txBody>
      </p:sp>
      <p:pic>
        <p:nvPicPr>
          <p:cNvPr id="36869" name="Picture 5" descr="08_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25204" r="6523" b="23239"/>
          <a:stretch>
            <a:fillRect/>
          </a:stretch>
        </p:blipFill>
        <p:spPr bwMode="auto">
          <a:xfrm>
            <a:off x="900113" y="3735388"/>
            <a:ext cx="7056437" cy="3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549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817880" y="-172720"/>
            <a:ext cx="8001000" cy="1143000"/>
          </a:xfrm>
          <a:ln/>
        </p:spPr>
        <p:txBody>
          <a:bodyPr>
            <a:norm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latin typeface="Cooper Black" panose="0208090404030B020404" pitchFamily="18" charset="77"/>
              </a:rPr>
              <a:t>LARINGE: CONFIGURAZIONE INTERNA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77863"/>
            <a:ext cx="8153400" cy="618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83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Segnaposto contenuto 3" descr="05149.gif">
            <a:extLst>
              <a:ext uri="{FF2B5EF4-FFF2-40B4-BE49-F238E27FC236}">
                <a16:creationId xmlns:a16="http://schemas.microsoft.com/office/drawing/2014/main" id="{6282B4EF-EE69-DF4E-8850-583E8270631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r="19650" b="39945"/>
          <a:stretch/>
        </p:blipFill>
        <p:spPr>
          <a:xfrm>
            <a:off x="292101" y="79023"/>
            <a:ext cx="4370210" cy="6575777"/>
          </a:xfrm>
        </p:spPr>
      </p:pic>
      <p:pic>
        <p:nvPicPr>
          <p:cNvPr id="3" name="Segnaposto contenuto 3" descr="05149.gif">
            <a:extLst>
              <a:ext uri="{FF2B5EF4-FFF2-40B4-BE49-F238E27FC236}">
                <a16:creationId xmlns:a16="http://schemas.microsoft.com/office/drawing/2014/main" id="{8B5C220A-0718-2D48-9DB6-D56980084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61422" r="13108" b="5931"/>
          <a:stretch/>
        </p:blipFill>
        <p:spPr>
          <a:xfrm>
            <a:off x="4662311" y="1665110"/>
            <a:ext cx="4380090" cy="32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98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Segnaposto contenuto 3" descr="05155.gif">
            <a:extLst>
              <a:ext uri="{FF2B5EF4-FFF2-40B4-BE49-F238E27FC236}">
                <a16:creationId xmlns:a16="http://schemas.microsoft.com/office/drawing/2014/main" id="{F1F432F9-BDE5-2847-BD12-5088AE892B4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78388" r="15167" b="12071"/>
          <a:stretch/>
        </p:blipFill>
        <p:spPr>
          <a:xfrm>
            <a:off x="1955800" y="6204630"/>
            <a:ext cx="4368800" cy="653370"/>
          </a:xfrm>
        </p:spPr>
      </p:pic>
      <p:pic>
        <p:nvPicPr>
          <p:cNvPr id="3" name="Segnaposto contenuto 3" descr="05155.gif">
            <a:extLst>
              <a:ext uri="{FF2B5EF4-FFF2-40B4-BE49-F238E27FC236}">
                <a16:creationId xmlns:a16="http://schemas.microsoft.com/office/drawing/2014/main" id="{7E8DAEA4-388F-354E-A54E-DD30A5B81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12594" r="19121" b="56646"/>
          <a:stretch/>
        </p:blipFill>
        <p:spPr>
          <a:xfrm>
            <a:off x="698500" y="0"/>
            <a:ext cx="7569200" cy="3865123"/>
          </a:xfrm>
          <a:prstGeom prst="rect">
            <a:avLst/>
          </a:prstGeom>
        </p:spPr>
      </p:pic>
      <p:pic>
        <p:nvPicPr>
          <p:cNvPr id="4" name="Segnaposto contenuto 3" descr="05155.gif">
            <a:extLst>
              <a:ext uri="{FF2B5EF4-FFF2-40B4-BE49-F238E27FC236}">
                <a16:creationId xmlns:a16="http://schemas.microsoft.com/office/drawing/2014/main" id="{7437874B-ACBC-8240-874A-F87C17A84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44635" r="19121" b="30016"/>
          <a:stretch/>
        </p:blipFill>
        <p:spPr>
          <a:xfrm>
            <a:off x="2108199" y="3865122"/>
            <a:ext cx="5559615" cy="233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9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ADITO LARINGEO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843" y="644961"/>
            <a:ext cx="8856328" cy="3337491"/>
          </a:xfrm>
          <a:ln/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Limiti: 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Presenta un CONTORNO OVALE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ANTERIORMENTE c’è il MARGINE LIBERO EPIGLOTTIDE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LATERALMENTE e POSTERIORMENTE, PIEGHE (PLICHE) ARIEPIGLOTTICHE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FESSURA e PIEGA INTERARITENOIDEA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    Viene mantenuto APERTO e si chiude, per intervento dell’ EPIGLOTTIDE, solo nel meccanismo di DEGLUTIZIONE</a:t>
            </a:r>
            <a:r>
              <a:rPr lang="it-IT" altLang="it-IT" sz="2400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8916" name="Picture 4" descr="08_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40792" r="18383" b="31176"/>
          <a:stretch/>
        </p:blipFill>
        <p:spPr bwMode="auto">
          <a:xfrm>
            <a:off x="0" y="4104614"/>
            <a:ext cx="9132014" cy="25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20D24D03-D97F-EE49-BDEF-B483AB5244E4}"/>
              </a:ext>
            </a:extLst>
          </p:cNvPr>
          <p:cNvSpPr/>
          <p:nvPr/>
        </p:nvSpPr>
        <p:spPr>
          <a:xfrm>
            <a:off x="3312160" y="4734560"/>
            <a:ext cx="914400" cy="1056640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622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VESTIBOLO  LARINGEO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767" y="990600"/>
            <a:ext cx="7724275" cy="5867400"/>
          </a:xfrm>
          <a:ln/>
        </p:spPr>
        <p:txBody>
          <a:bodyPr>
            <a:normAutofit/>
          </a:bodyPr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200" b="1" dirty="0">
                <a:latin typeface="Chalkboard SE" panose="03050602040202020205" pitchFamily="66" charset="77"/>
              </a:rPr>
              <a:t>Si localizza tra l’ ADITO LARINGEO e la RIMA VESTIBOLARE (compresa tra le PLICHE VENTRICOLARI)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200" b="1" dirty="0">
                <a:latin typeface="Chalkboard SE" panose="03050602040202020205" pitchFamily="66" charset="77"/>
              </a:rPr>
              <a:t>ANTERIORMENTE è limitato dalla FACCIA POSTERIORE dell’ EPIGLOTTIDE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200" b="1" dirty="0">
                <a:latin typeface="Chalkboard SE" panose="03050602040202020205" pitchFamily="66" charset="77"/>
              </a:rPr>
              <a:t>LATERALMENTE, dalle PIEGHE ARIEPIGLOTTICHE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200" b="1" dirty="0">
                <a:latin typeface="Chalkboard SE" panose="03050602040202020205" pitchFamily="66" charset="77"/>
              </a:rPr>
              <a:t>POSTERIORMENTE, dalla PIEGA INTERARITENOIDEA</a:t>
            </a:r>
          </a:p>
        </p:txBody>
      </p:sp>
    </p:spTree>
    <p:extLst>
      <p:ext uri="{BB962C8B-B14F-4D97-AF65-F5344CB8AC3E}">
        <p14:creationId xmlns:p14="http://schemas.microsoft.com/office/powerpoint/2010/main" val="2067090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-375920" y="2636521"/>
            <a:ext cx="2367280" cy="1143000"/>
          </a:xfrm>
          <a:ln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 dirty="0">
                <a:latin typeface="Cooper Black" panose="0208090404030B020404" pitchFamily="18" charset="77"/>
              </a:rPr>
              <a:t>SEGME</a:t>
            </a:r>
            <a:r>
              <a:rPr lang="it-IT" altLang="it-IT" sz="2700" dirty="0">
                <a:latin typeface="Cooper Black" panose="0208090404030B020404" pitchFamily="18" charset="77"/>
              </a:rPr>
              <a:t>NTO MEDIO</a:t>
            </a:r>
            <a:br>
              <a:rPr lang="it-IT" altLang="it-IT" sz="2700" dirty="0">
                <a:latin typeface="Cooper Black" panose="0208090404030B020404" pitchFamily="18" charset="77"/>
              </a:rPr>
            </a:br>
            <a:r>
              <a:rPr lang="it-IT" altLang="it-IT" sz="2700" dirty="0">
                <a:latin typeface="Cooper Black" panose="0208090404030B020404" pitchFamily="18" charset="77"/>
              </a:rPr>
              <a:t> VENTRICOLO </a:t>
            </a:r>
            <a:r>
              <a:rPr lang="it-IT" altLang="it-IT" sz="2400" dirty="0">
                <a:latin typeface="Cooper Black" panose="0208090404030B020404" pitchFamily="18" charset="77"/>
              </a:rPr>
              <a:t>LARINGEO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" b="3817"/>
          <a:stretch/>
        </p:blipFill>
        <p:spPr bwMode="auto">
          <a:xfrm>
            <a:off x="1574800" y="1"/>
            <a:ext cx="748792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9B1FEB5C-A0CF-4442-8FF9-B38F8A432552}"/>
              </a:ext>
            </a:extLst>
          </p:cNvPr>
          <p:cNvSpPr/>
          <p:nvPr/>
        </p:nvSpPr>
        <p:spPr>
          <a:xfrm>
            <a:off x="2133600" y="2194560"/>
            <a:ext cx="2763520" cy="1247141"/>
          </a:xfrm>
          <a:prstGeom prst="ellipse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650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SEGMENTO MEDIO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4240" y="660400"/>
            <a:ext cx="7426960" cy="5730240"/>
          </a:xfrm>
          <a:ln/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E’ quella parte della Cavità Laringea dove sono localizzate le seguenti strutture: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PIEGHE VESTIBOLARI, che ne rappresentano il Limite SUPERIORE.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   TRA DI ESSE si delimita la RIMA DEL VESTIBOLO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PIEGHE </a:t>
            </a:r>
            <a:r>
              <a:rPr lang="it-IT" altLang="it-IT" b="1" dirty="0">
                <a:latin typeface="Copperplate" panose="02000504000000020004" pitchFamily="2" charset="77"/>
              </a:rPr>
              <a:t>VOCALI, che ne rappresentano il Limite INFERIORE</a:t>
            </a: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   TRA DI ESSE, RIMA DELLA GLOTTIDE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In direzione Latero-Superiore si apre il VENTRICOLO LARINGEO (di </a:t>
            </a:r>
            <a:r>
              <a:rPr lang="it-IT" altLang="it-IT" b="1" dirty="0" err="1">
                <a:latin typeface="Copperplate" panose="02000504000000020004" pitchFamily="2" charset="77"/>
              </a:rPr>
              <a:t>Morgagni</a:t>
            </a:r>
            <a:r>
              <a:rPr lang="it-IT" altLang="it-IT" b="1" dirty="0">
                <a:latin typeface="Copperplate" panose="02000504000000020004" pitchFamily="2" charset="77"/>
              </a:rPr>
              <a:t>) con la presenza della Tonsilla Laringea.</a:t>
            </a:r>
            <a:endParaRPr lang="it-IT" altLang="it-IT" sz="2800" b="1" dirty="0"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6072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Segnaposto contenuto 3" descr="05150.gif">
            <a:extLst>
              <a:ext uri="{FF2B5EF4-FFF2-40B4-BE49-F238E27FC236}">
                <a16:creationId xmlns:a16="http://schemas.microsoft.com/office/drawing/2014/main" id="{F56E2500-11E2-6B4A-B972-4717AF72BCB2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1951" r="8068" b="65664"/>
          <a:stretch/>
        </p:blipFill>
        <p:spPr>
          <a:xfrm>
            <a:off x="677333" y="52992"/>
            <a:ext cx="7958666" cy="3937630"/>
          </a:xfrm>
        </p:spPr>
      </p:pic>
      <p:pic>
        <p:nvPicPr>
          <p:cNvPr id="3" name="Segnaposto contenuto 3" descr="05150.gif">
            <a:extLst>
              <a:ext uri="{FF2B5EF4-FFF2-40B4-BE49-F238E27FC236}">
                <a16:creationId xmlns:a16="http://schemas.microsoft.com/office/drawing/2014/main" id="{BDB432F2-FB65-B146-BCAE-3BDB48F12A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" t="81382" r="8068" b="10741"/>
          <a:stretch/>
        </p:blipFill>
        <p:spPr>
          <a:xfrm>
            <a:off x="-1214967" y="4670777"/>
            <a:ext cx="3564467" cy="6096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4" name="Segnaposto contenuto 3" descr="05150.gif">
            <a:extLst>
              <a:ext uri="{FF2B5EF4-FFF2-40B4-BE49-F238E27FC236}">
                <a16:creationId xmlns:a16="http://schemas.microsoft.com/office/drawing/2014/main" id="{78FC4E3E-D209-C343-A36C-4E1A306F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1951" r="8068" b="65664"/>
          <a:stretch/>
        </p:blipFill>
        <p:spPr>
          <a:xfrm>
            <a:off x="818444" y="137659"/>
            <a:ext cx="7958666" cy="3937630"/>
          </a:xfrm>
          <a:prstGeom prst="rect">
            <a:avLst/>
          </a:prstGeom>
        </p:spPr>
      </p:pic>
      <p:pic>
        <p:nvPicPr>
          <p:cNvPr id="5" name="Segnaposto contenuto 3" descr="05150.gif">
            <a:extLst>
              <a:ext uri="{FF2B5EF4-FFF2-40B4-BE49-F238E27FC236}">
                <a16:creationId xmlns:a16="http://schemas.microsoft.com/office/drawing/2014/main" id="{C3259CBE-66D4-D24E-B0CC-7BF3BAE71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34337" r="8068" b="28610"/>
          <a:stretch/>
        </p:blipFill>
        <p:spPr>
          <a:xfrm>
            <a:off x="3619042" y="3990622"/>
            <a:ext cx="5016957" cy="286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00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7C4151-B68B-6B4D-BACE-E7BAE0B5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27" y="190342"/>
            <a:ext cx="6553945" cy="1070516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  <a:t>LARINGE</a:t>
            </a:r>
            <a:br>
              <a:rPr 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</a:br>
            <a:r>
              <a:rPr 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  <a:t>PRINCIPALI  RAPPORTI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5E4A9A-66CA-DA41-9DAB-B2AABD22E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606300"/>
            <a:ext cx="7715251" cy="4715921"/>
          </a:xfrm>
        </p:spPr>
        <p:txBody>
          <a:bodyPr>
            <a:normAutofit lnSpcReduction="10000"/>
          </a:bodyPr>
          <a:lstStyle/>
          <a:p>
            <a:r>
              <a:rPr lang="it-IT" b="1" dirty="0">
                <a:latin typeface="Comic Sans MS" panose="030F0902030302020204" pitchFamily="66" charset="0"/>
              </a:rPr>
              <a:t>Nella sua posizione topografica, la LARINGE si rapporta: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-ANTERIORMENTE con la GHIANDOLA TIROIDE e i MUSCOLI SOTTOIOIDEI;</a:t>
            </a:r>
          </a:p>
          <a:p>
            <a:pPr marL="385776" indent="-385776">
              <a:buFontTx/>
              <a:buChar char="-"/>
            </a:pPr>
            <a:r>
              <a:rPr lang="it-IT" b="1" dirty="0">
                <a:latin typeface="Comic Sans MS" panose="030F0902030302020204" pitchFamily="66" charset="0"/>
              </a:rPr>
              <a:t>SUPERIORMENTE con l’ OSSO IOIDE ;</a:t>
            </a:r>
          </a:p>
          <a:p>
            <a:pPr marL="385776" indent="-385776">
              <a:buFontTx/>
              <a:buChar char="-"/>
            </a:pPr>
            <a:r>
              <a:rPr lang="it-IT" b="1" dirty="0">
                <a:latin typeface="Comic Sans MS" panose="030F0902030302020204" pitchFamily="66" charset="0"/>
              </a:rPr>
              <a:t>LATERALMENTE con il FASCIO VASCOLO-NERVOSO del COLLO (Arteria Carotide Comune, Vena Giugulare Interna e Nervo Vago);</a:t>
            </a:r>
          </a:p>
          <a:p>
            <a:pPr marL="385776" indent="-385776">
              <a:buFontTx/>
              <a:buChar char="-"/>
            </a:pPr>
            <a:r>
              <a:rPr lang="it-IT" b="1" dirty="0">
                <a:latin typeface="Comic Sans MS" panose="030F0902030302020204" pitchFamily="66" charset="0"/>
              </a:rPr>
              <a:t>POSTERIORMENTE con la FARINGE e la Porzione Cervicale dell’ ESOFAGO.</a:t>
            </a:r>
          </a:p>
        </p:txBody>
      </p:sp>
    </p:spTree>
    <p:extLst>
      <p:ext uri="{BB962C8B-B14F-4D97-AF65-F5344CB8AC3E}">
        <p14:creationId xmlns:p14="http://schemas.microsoft.com/office/powerpoint/2010/main" val="7382597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Segnaposto contenuto 3" descr="05160.gif">
            <a:extLst>
              <a:ext uri="{FF2B5EF4-FFF2-40B4-BE49-F238E27FC236}">
                <a16:creationId xmlns:a16="http://schemas.microsoft.com/office/drawing/2014/main" id="{59EA6B9B-B547-3D41-82C1-C390C8BB712B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46760" r="19177" b="23128"/>
          <a:stretch/>
        </p:blipFill>
        <p:spPr>
          <a:xfrm>
            <a:off x="5925786" y="1484414"/>
            <a:ext cx="3040084" cy="3586349"/>
          </a:xfrm>
        </p:spPr>
      </p:pic>
      <p:pic>
        <p:nvPicPr>
          <p:cNvPr id="3" name="Segnaposto contenuto 3" descr="05160.gif">
            <a:extLst>
              <a:ext uri="{FF2B5EF4-FFF2-40B4-BE49-F238E27FC236}">
                <a16:creationId xmlns:a16="http://schemas.microsoft.com/office/drawing/2014/main" id="{E77F6298-72A5-F441-BD26-5C56A55C2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6135" r="17265" b="55119"/>
          <a:stretch/>
        </p:blipFill>
        <p:spPr>
          <a:xfrm>
            <a:off x="187171" y="617516"/>
            <a:ext cx="5738615" cy="494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618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6016625" y="479425"/>
            <a:ext cx="2964815" cy="1555750"/>
          </a:xfrm>
          <a:ln/>
        </p:spPr>
        <p:txBody>
          <a:bodyPr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ESAME della LARINGE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100" dirty="0">
                <a:latin typeface="Cooper Black" panose="0208090404030B020404" pitchFamily="18" charset="77"/>
              </a:rPr>
              <a:t>Laringoscopia</a:t>
            </a:r>
            <a:endParaRPr lang="it-IT" altLang="it-IT" sz="3200" dirty="0">
              <a:latin typeface="Cooper Black" panose="0208090404030B020404" pitchFamily="18" charset="77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068763"/>
            <a:ext cx="7239000" cy="278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66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350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-375920" y="2636521"/>
            <a:ext cx="2367280" cy="1143000"/>
          </a:xfrm>
          <a:ln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no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latin typeface="Cooper Black" panose="0208090404030B020404" pitchFamily="18" charset="77"/>
              </a:rPr>
              <a:t>SEGMENTO  INFERIORE</a:t>
            </a:r>
            <a:br>
              <a:rPr lang="it-IT" altLang="it-IT" sz="2800" dirty="0">
                <a:latin typeface="Cooper Black" panose="0208090404030B020404" pitchFamily="18" charset="77"/>
              </a:rPr>
            </a:br>
            <a:endParaRPr lang="it-IT" altLang="it-IT" sz="2800" dirty="0">
              <a:latin typeface="Cooper Black" panose="0208090404030B020404" pitchFamily="18" charset="77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" b="3817"/>
          <a:stretch/>
        </p:blipFill>
        <p:spPr bwMode="auto">
          <a:xfrm>
            <a:off x="1574800" y="1"/>
            <a:ext cx="748792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9B1FEB5C-A0CF-4442-8FF9-B38F8A432552}"/>
              </a:ext>
            </a:extLst>
          </p:cNvPr>
          <p:cNvSpPr/>
          <p:nvPr/>
        </p:nvSpPr>
        <p:spPr>
          <a:xfrm>
            <a:off x="2184400" y="3566161"/>
            <a:ext cx="2763520" cy="1247141"/>
          </a:xfrm>
          <a:prstGeom prst="ellipse">
            <a:avLst/>
          </a:prstGeom>
          <a:noFill/>
          <a:ln w="12700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700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1068387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SEGMENTO INFERIORE 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1720" y="1000760"/>
            <a:ext cx="7020560" cy="54102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È situato tra la Rima della Glottide ed il </a:t>
            </a:r>
            <a:r>
              <a:rPr lang="it-IT" altLang="it-IT" b="1" dirty="0">
                <a:latin typeface="Chalkboard SE" panose="03050602040202020205" pitchFamily="66" charset="77"/>
              </a:rPr>
              <a:t>M</a:t>
            </a:r>
            <a:r>
              <a:rPr lang="it-IT" altLang="it-IT" sz="2800" b="1" dirty="0">
                <a:latin typeface="Chalkboard SE" panose="03050602040202020205" pitchFamily="66" charset="77"/>
              </a:rPr>
              <a:t>argine </a:t>
            </a:r>
            <a:r>
              <a:rPr lang="it-IT" altLang="it-IT" b="1" dirty="0">
                <a:latin typeface="Chalkboard SE" panose="03050602040202020205" pitchFamily="66" charset="77"/>
              </a:rPr>
              <a:t>I</a:t>
            </a:r>
            <a:r>
              <a:rPr lang="it-IT" altLang="it-IT" sz="2800" b="1" dirty="0">
                <a:latin typeface="Chalkboard SE" panose="03050602040202020205" pitchFamily="66" charset="77"/>
              </a:rPr>
              <a:t>nferiore della Cricoide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Limitato ANTERIORMENTE dalla Cartilagine </a:t>
            </a:r>
            <a:r>
              <a:rPr lang="it-IT" altLang="it-IT" b="1" dirty="0">
                <a:latin typeface="Chalkboard SE" panose="03050602040202020205" pitchFamily="66" charset="77"/>
              </a:rPr>
              <a:t>T</a:t>
            </a:r>
            <a:r>
              <a:rPr lang="it-IT" altLang="it-IT" sz="2800" b="1" dirty="0">
                <a:latin typeface="Chalkboard SE" panose="03050602040202020205" pitchFamily="66" charset="77"/>
              </a:rPr>
              <a:t>iroide e dall’ Arco anteriore della </a:t>
            </a:r>
            <a:r>
              <a:rPr lang="it-IT" altLang="it-IT" b="1" dirty="0">
                <a:latin typeface="Chalkboard SE" panose="03050602040202020205" pitchFamily="66" charset="77"/>
              </a:rPr>
              <a:t>C</a:t>
            </a:r>
            <a:r>
              <a:rPr lang="it-IT" altLang="it-IT" sz="2800" b="1" dirty="0">
                <a:latin typeface="Chalkboard SE" panose="03050602040202020205" pitchFamily="66" charset="77"/>
              </a:rPr>
              <a:t>ricoide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Limitato LATERALMENTE dal Cono </a:t>
            </a:r>
            <a:r>
              <a:rPr lang="it-IT" altLang="it-IT" b="1" dirty="0">
                <a:latin typeface="Chalkboard SE" panose="03050602040202020205" pitchFamily="66" charset="77"/>
              </a:rPr>
              <a:t>E</a:t>
            </a:r>
            <a:r>
              <a:rPr lang="it-IT" altLang="it-IT" sz="2800" b="1" dirty="0">
                <a:latin typeface="Chalkboard SE" panose="03050602040202020205" pitchFamily="66" charset="77"/>
              </a:rPr>
              <a:t>lastico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Limitato POSTERIORMENTE dalla Lamina (Castone) della Cricoide</a:t>
            </a:r>
          </a:p>
        </p:txBody>
      </p:sp>
    </p:spTree>
    <p:extLst>
      <p:ext uri="{BB962C8B-B14F-4D97-AF65-F5344CB8AC3E}">
        <p14:creationId xmlns:p14="http://schemas.microsoft.com/office/powerpoint/2010/main" val="4115329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Segnaposto contenuto 3" descr="05151.gif">
            <a:extLst>
              <a:ext uri="{FF2B5EF4-FFF2-40B4-BE49-F238E27FC236}">
                <a16:creationId xmlns:a16="http://schemas.microsoft.com/office/drawing/2014/main" id="{505B072C-DD17-5E4C-A142-3E7B9AB080B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" t="31150" r="9936" b="4183"/>
          <a:stretch/>
        </p:blipFill>
        <p:spPr>
          <a:xfrm>
            <a:off x="5014918" y="2540002"/>
            <a:ext cx="4129082" cy="4086577"/>
          </a:xfrm>
        </p:spPr>
      </p:pic>
      <p:pic>
        <p:nvPicPr>
          <p:cNvPr id="3" name="Segnaposto contenuto 3" descr="05151.gif">
            <a:extLst>
              <a:ext uri="{FF2B5EF4-FFF2-40B4-BE49-F238E27FC236}">
                <a16:creationId xmlns:a16="http://schemas.microsoft.com/office/drawing/2014/main" id="{79634C55-EACB-0B40-BA00-EB88AFCF3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4" t="1330" r="28285" b="68039"/>
          <a:stretch/>
        </p:blipFill>
        <p:spPr>
          <a:xfrm>
            <a:off x="185856" y="485422"/>
            <a:ext cx="4829062" cy="393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72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Segnaposto contenuto 3" descr="05152.gif">
            <a:extLst>
              <a:ext uri="{FF2B5EF4-FFF2-40B4-BE49-F238E27FC236}">
                <a16:creationId xmlns:a16="http://schemas.microsoft.com/office/drawing/2014/main" id="{C5FDC005-244E-E94C-83E2-31284A678A3C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46907" r="41280" b="9078"/>
          <a:stretch/>
        </p:blipFill>
        <p:spPr>
          <a:xfrm>
            <a:off x="5496560" y="1"/>
            <a:ext cx="3517211" cy="3564296"/>
          </a:xfrm>
        </p:spPr>
      </p:pic>
      <p:pic>
        <p:nvPicPr>
          <p:cNvPr id="4" name="Segnaposto contenuto 3" descr="05152.gif">
            <a:extLst>
              <a:ext uri="{FF2B5EF4-FFF2-40B4-BE49-F238E27FC236}">
                <a16:creationId xmlns:a16="http://schemas.microsoft.com/office/drawing/2014/main" id="{C83AAA71-A905-EE48-9C38-93D54E016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-1" r="21286" b="53211"/>
          <a:stretch/>
        </p:blipFill>
        <p:spPr>
          <a:xfrm>
            <a:off x="81280" y="1"/>
            <a:ext cx="3759200" cy="354260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4046BBA-D776-1141-BCB5-A9AA15653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10"/>
          <a:stretch>
            <a:fillRect/>
          </a:stretch>
        </p:blipFill>
        <p:spPr bwMode="auto">
          <a:xfrm>
            <a:off x="3656511" y="3433259"/>
            <a:ext cx="4045858" cy="317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b="189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80B48BA-2548-4C42-B3F7-372FED1F168B}"/>
              </a:ext>
            </a:extLst>
          </p:cNvPr>
          <p:cNvSpPr txBox="1">
            <a:spLocks noChangeArrowheads="1"/>
          </p:cNvSpPr>
          <p:nvPr/>
        </p:nvSpPr>
        <p:spPr>
          <a:xfrm>
            <a:off x="2655752" y="1639909"/>
            <a:ext cx="4045857" cy="1143000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500" dirty="0">
                <a:latin typeface="Cooper Black" panose="0208090404030B020404" pitchFamily="18" charset="77"/>
              </a:rPr>
              <a:t>VASCOLARIZZAZIONE </a:t>
            </a:r>
            <a:br>
              <a:rPr lang="it-IT" altLang="it-IT" sz="2500" dirty="0">
                <a:latin typeface="Cooper Black" panose="0208090404030B020404" pitchFamily="18" charset="77"/>
              </a:rPr>
            </a:br>
            <a:r>
              <a:rPr lang="it-IT" altLang="it-IT" sz="2500" dirty="0">
                <a:latin typeface="Cooper Black" panose="0208090404030B020404" pitchFamily="18" charset="77"/>
              </a:rPr>
              <a:t>SANGUIFERA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C9DFB15-C6A6-E048-A4BD-47541694C31C}"/>
              </a:ext>
            </a:extLst>
          </p:cNvPr>
          <p:cNvSpPr txBox="1"/>
          <p:nvPr/>
        </p:nvSpPr>
        <p:spPr>
          <a:xfrm>
            <a:off x="81280" y="4422817"/>
            <a:ext cx="388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 dirty="0">
                <a:latin typeface="Cooper Black" panose="0208090404030B020404" pitchFamily="18" charset="77"/>
              </a:rPr>
              <a:t>VASCOLARIZZAZIONE LINFATICA</a:t>
            </a:r>
          </a:p>
        </p:txBody>
      </p:sp>
    </p:spTree>
    <p:extLst>
      <p:ext uri="{BB962C8B-B14F-4D97-AF65-F5344CB8AC3E}">
        <p14:creationId xmlns:p14="http://schemas.microsoft.com/office/powerpoint/2010/main" val="23547175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ln/>
        </p:spPr>
        <p:txBody>
          <a:bodyPr>
            <a:norm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latin typeface="Cooper Black" panose="0208090404030B020404" pitchFamily="18" charset="77"/>
              </a:rPr>
              <a:t>VASCOLARIZZAZIONE </a:t>
            </a:r>
            <a:br>
              <a:rPr lang="it-IT" altLang="it-IT" sz="2800" dirty="0">
                <a:latin typeface="Cooper Black" panose="0208090404030B020404" pitchFamily="18" charset="77"/>
              </a:rPr>
            </a:br>
            <a:r>
              <a:rPr lang="it-IT" altLang="it-IT" sz="2800" dirty="0">
                <a:latin typeface="Cooper Black" panose="0208090404030B020404" pitchFamily="18" charset="77"/>
              </a:rPr>
              <a:t>SANGUIFERA e LINFATICA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8160" y="1143000"/>
            <a:ext cx="8493760" cy="5562600"/>
          </a:xfrm>
          <a:ln/>
        </p:spPr>
        <p:txBody>
          <a:bodyPr>
            <a:normAutofit/>
          </a:bodyPr>
          <a:lstStyle/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L’ apporto sanguigno compete a: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Arterie LARINGEE SUPERIORI (dalla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A.Carotide</a:t>
            </a:r>
            <a:r>
              <a:rPr lang="it-IT" altLang="it-IT" sz="2800" b="1" dirty="0">
                <a:latin typeface="Chalkboard" panose="03050602040202020205" pitchFamily="66" charset="77"/>
              </a:rPr>
              <a:t> Esterna) ed INFERIORI (dalla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A.Succlavia</a:t>
            </a:r>
            <a:r>
              <a:rPr lang="it-IT" altLang="it-IT" sz="2800" b="1" dirty="0">
                <a:latin typeface="Chalkboard" panose="03050602040202020205" pitchFamily="66" charset="77"/>
              </a:rPr>
              <a:t>)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Vene LARINGEE SUPERIORI ed INFERIORI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Il Drenaggio Linfatico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LINFONODI </a:t>
            </a:r>
            <a:r>
              <a:rPr lang="it-IT" altLang="it-IT" b="1" dirty="0">
                <a:latin typeface="Chalkboard" panose="03050602040202020205" pitchFamily="66" charset="77"/>
              </a:rPr>
              <a:t>CERVICALI PROFONDI, </a:t>
            </a:r>
            <a:r>
              <a:rPr lang="it-IT" altLang="it-IT" sz="2800" b="1" dirty="0">
                <a:latin typeface="Chalkboard" panose="03050602040202020205" pitchFamily="66" charset="77"/>
              </a:rPr>
              <a:t>PRELARINGEI e PRETRACHEALI</a:t>
            </a:r>
          </a:p>
        </p:txBody>
      </p:sp>
    </p:spTree>
    <p:extLst>
      <p:ext uri="{BB962C8B-B14F-4D97-AF65-F5344CB8AC3E}">
        <p14:creationId xmlns:p14="http://schemas.microsoft.com/office/powerpoint/2010/main" val="13178925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 descr="05152.gif">
            <a:extLst>
              <a:ext uri="{FF2B5EF4-FFF2-40B4-BE49-F238E27FC236}">
                <a16:creationId xmlns:a16="http://schemas.microsoft.com/office/drawing/2014/main" id="{36668EFE-3970-7E4F-A861-F2E44A5D8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-1" r="21286" b="53211"/>
          <a:stretch/>
        </p:blipFill>
        <p:spPr>
          <a:xfrm>
            <a:off x="81279" y="0"/>
            <a:ext cx="7277296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412E10-EFBB-3A42-80E3-0097E9A64C0A}"/>
              </a:ext>
            </a:extLst>
          </p:cNvPr>
          <p:cNvSpPr txBox="1"/>
          <p:nvPr/>
        </p:nvSpPr>
        <p:spPr>
          <a:xfrm>
            <a:off x="1310640" y="101600"/>
            <a:ext cx="1142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N. vago  destro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ED5DD617-4D2C-DD4E-9308-929FB0FDCD3C}"/>
              </a:ext>
            </a:extLst>
          </p:cNvPr>
          <p:cNvCxnSpPr>
            <a:stCxn id="3" idx="3"/>
          </p:cNvCxnSpPr>
          <p:nvPr/>
        </p:nvCxnSpPr>
        <p:spPr>
          <a:xfrm>
            <a:off x="2453004" y="240100"/>
            <a:ext cx="290196" cy="1384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BD2BF8-C66B-9C49-8506-78FC77385BD5}"/>
              </a:ext>
            </a:extLst>
          </p:cNvPr>
          <p:cNvSpPr txBox="1"/>
          <p:nvPr/>
        </p:nvSpPr>
        <p:spPr>
          <a:xfrm>
            <a:off x="5913120" y="240099"/>
            <a:ext cx="6174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sinistro</a:t>
            </a:r>
            <a:endParaRPr lang="it-IT" sz="11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040278-F965-BA4E-83F9-52DA99BBFBA6}"/>
              </a:ext>
            </a:extLst>
          </p:cNvPr>
          <p:cNvSpPr txBox="1"/>
          <p:nvPr/>
        </p:nvSpPr>
        <p:spPr>
          <a:xfrm>
            <a:off x="271048" y="2306320"/>
            <a:ext cx="2472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N. laringeo inferiore (ricorrente) dest</a:t>
            </a:r>
            <a:r>
              <a:rPr lang="it-IT" sz="1050" b="1" dirty="0"/>
              <a:t>ro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B467A0CE-60DA-0844-BC95-D96E831E50EA}"/>
              </a:ext>
            </a:extLst>
          </p:cNvPr>
          <p:cNvCxnSpPr/>
          <p:nvPr/>
        </p:nvCxnSpPr>
        <p:spPr>
          <a:xfrm>
            <a:off x="2598102" y="2479040"/>
            <a:ext cx="957898" cy="3860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81A16BD-5A52-7E4C-8CFC-6A2C1D4FABB5}"/>
              </a:ext>
            </a:extLst>
          </p:cNvPr>
          <p:cNvSpPr txBox="1"/>
          <p:nvPr/>
        </p:nvSpPr>
        <p:spPr>
          <a:xfrm>
            <a:off x="6864655" y="2406645"/>
            <a:ext cx="2395207" cy="107721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latin typeface="Cooper Black" panose="0208090404030B020404" pitchFamily="18" charset="77"/>
              </a:rPr>
              <a:t>NERVI</a:t>
            </a:r>
          </a:p>
          <a:p>
            <a:pPr algn="ctr"/>
            <a:r>
              <a:rPr lang="it-IT" sz="3200" dirty="0">
                <a:latin typeface="Cooper Black" panose="0208090404030B020404" pitchFamily="18" charset="77"/>
              </a:rPr>
              <a:t>LARINGEI</a:t>
            </a:r>
          </a:p>
        </p:txBody>
      </p:sp>
    </p:spTree>
    <p:extLst>
      <p:ext uri="{BB962C8B-B14F-4D97-AF65-F5344CB8AC3E}">
        <p14:creationId xmlns:p14="http://schemas.microsoft.com/office/powerpoint/2010/main" val="33756472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216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INNERVAZIONE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9440" y="1031240"/>
            <a:ext cx="8046720" cy="5181600"/>
          </a:xfrm>
          <a:ln/>
        </p:spPr>
        <p:txBody>
          <a:bodyPr>
            <a:normAutofit/>
          </a:bodyPr>
          <a:lstStyle/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L’ INNERVAZIONE deriva dal 10° Nervo Cranico (VAGO) con i NERVI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LARINGEI SUPERIORI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LARINGEI INFERIORI o RICORRENTI, così definiti perché si diramano dal Vago INFERIORMENTE alla Laringe e poi  risalgono per raggiungerla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0941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" y="0"/>
            <a:ext cx="8940800" cy="981075"/>
          </a:xfrm>
        </p:spPr>
        <p:txBody>
          <a:bodyPr/>
          <a:lstStyle/>
          <a:p>
            <a:pPr algn="ctr"/>
            <a:r>
              <a:rPr lang="it-IT" altLang="it-IT" sz="3200" dirty="0">
                <a:latin typeface="Cooper Black" panose="0208090404030B020404" pitchFamily="18" charset="77"/>
              </a:rPr>
              <a:t>LARINGE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200" dirty="0">
                <a:latin typeface="Cooper Black" panose="0208090404030B020404" pitchFamily="18" charset="77"/>
              </a:rPr>
              <a:t>ANATOMIA MICROSCOPICA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3279" y="1196975"/>
            <a:ext cx="7335521" cy="5661025"/>
          </a:xfrm>
        </p:spPr>
        <p:txBody>
          <a:bodyPr>
            <a:normAutofit lnSpcReduction="10000"/>
          </a:bodyPr>
          <a:lstStyle/>
          <a:p>
            <a:r>
              <a:rPr lang="it-IT" altLang="it-IT" sz="2800" b="1" dirty="0">
                <a:latin typeface="Chalkboard" panose="03050602040202020205" pitchFamily="66" charset="77"/>
              </a:rPr>
              <a:t>TONACA MUCOSA: </a:t>
            </a:r>
          </a:p>
          <a:p>
            <a:pPr>
              <a:buFontTx/>
              <a:buChar char="-"/>
            </a:pPr>
            <a:r>
              <a:rPr lang="it-IT" altLang="it-IT" sz="2800" b="1" dirty="0">
                <a:latin typeface="Chalkboard" panose="03050602040202020205" pitchFamily="66" charset="77"/>
              </a:rPr>
              <a:t>Epitelio Cilindrico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Pseudostratificato</a:t>
            </a:r>
            <a:r>
              <a:rPr lang="it-IT" altLang="it-IT" sz="2800" b="1" dirty="0">
                <a:latin typeface="Chalkboard" panose="03050602040202020205" pitchFamily="66" charset="77"/>
              </a:rPr>
              <a:t> Ciliato con Cellule Mucipare Caliciformi. Sulle CORDE VOCALI VERE l’ epitelio è Pavimentoso Pluristratificato Non Cheratinizzato</a:t>
            </a:r>
          </a:p>
          <a:p>
            <a:pPr>
              <a:buFontTx/>
              <a:buChar char="-"/>
            </a:pPr>
            <a:r>
              <a:rPr lang="it-IT" altLang="it-IT" sz="2800" b="1" dirty="0">
                <a:latin typeface="Chalkboard" panose="03050602040202020205" pitchFamily="66" charset="77"/>
              </a:rPr>
              <a:t>Lamina Propria di Connettivo con Fibre Elastiche con Tonsilla Laringea (nel Ventricolo Laringeo) e Ghiandole Tubulo-Acinose Composte a Secrezione Muco-Sierosa</a:t>
            </a:r>
          </a:p>
          <a:p>
            <a:pPr>
              <a:buFontTx/>
              <a:buNone/>
            </a:pPr>
            <a:r>
              <a:rPr lang="it-IT" altLang="it-IT" sz="2800" b="1" dirty="0">
                <a:latin typeface="Chalkboard" panose="03050602040202020205" pitchFamily="66" charset="77"/>
              </a:rPr>
              <a:t>TONACA SOTTOMUCOSA, di Connettivo Lasso, più evidente nella porzione del Segmento Inferiore.</a:t>
            </a:r>
          </a:p>
          <a:p>
            <a:pPr>
              <a:buFontTx/>
              <a:buChar char="-"/>
            </a:pPr>
            <a:endParaRPr lang="it-IT" altLang="it-IT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11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787900" y="908050"/>
            <a:ext cx="4356100" cy="1143000"/>
          </a:xfrm>
          <a:ln/>
        </p:spPr>
        <p:txBody>
          <a:bodyPr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ARCHITETTURA GENERALE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802063"/>
            <a:ext cx="5076825" cy="305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6576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Segnaposto contenuto 3" descr="05158.gif">
            <a:extLst>
              <a:ext uri="{FF2B5EF4-FFF2-40B4-BE49-F238E27FC236}">
                <a16:creationId xmlns:a16="http://schemas.microsoft.com/office/drawing/2014/main" id="{C7051452-7551-EB4B-B30D-EF6FD34752C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1" t="38119" r="28415" b="10478"/>
          <a:stretch/>
        </p:blipFill>
        <p:spPr>
          <a:xfrm>
            <a:off x="5666029" y="2976880"/>
            <a:ext cx="3477971" cy="3799840"/>
          </a:xfrm>
        </p:spPr>
      </p:pic>
      <p:pic>
        <p:nvPicPr>
          <p:cNvPr id="3" name="Segnaposto contenuto 3" descr="05158.gif">
            <a:extLst>
              <a:ext uri="{FF2B5EF4-FFF2-40B4-BE49-F238E27FC236}">
                <a16:creationId xmlns:a16="http://schemas.microsoft.com/office/drawing/2014/main" id="{C35C230B-9F59-CE4E-81A2-B4A7697F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1" t="10199" r="37707" b="62485"/>
          <a:stretch/>
        </p:blipFill>
        <p:spPr>
          <a:xfrm>
            <a:off x="304823" y="822960"/>
            <a:ext cx="5537178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328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Segnaposto contenuto 3" descr="05159.gif">
            <a:extLst>
              <a:ext uri="{FF2B5EF4-FFF2-40B4-BE49-F238E27FC236}">
                <a16:creationId xmlns:a16="http://schemas.microsoft.com/office/drawing/2014/main" id="{ADF393E6-67E4-8F41-8975-F30AD5B6CC28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7" t="61534" r="16745" b="26085"/>
          <a:stretch/>
        </p:blipFill>
        <p:spPr>
          <a:xfrm>
            <a:off x="4696691" y="2315687"/>
            <a:ext cx="4324294" cy="1983181"/>
          </a:xfrm>
        </p:spPr>
      </p:pic>
      <p:pic>
        <p:nvPicPr>
          <p:cNvPr id="3" name="Segnaposto contenuto 3" descr="05159.gif">
            <a:extLst>
              <a:ext uri="{FF2B5EF4-FFF2-40B4-BE49-F238E27FC236}">
                <a16:creationId xmlns:a16="http://schemas.microsoft.com/office/drawing/2014/main" id="{BFF1950B-58DB-A242-A368-2D61BA2A4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2" t="3054" r="16502" b="48378"/>
          <a:stretch/>
        </p:blipFill>
        <p:spPr>
          <a:xfrm>
            <a:off x="86326" y="-1"/>
            <a:ext cx="483209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89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Segnaposto contenuto 3" descr="05143.gif">
            <a:extLst>
              <a:ext uri="{FF2B5EF4-FFF2-40B4-BE49-F238E27FC236}">
                <a16:creationId xmlns:a16="http://schemas.microsoft.com/office/drawing/2014/main" id="{8AD4FE34-722C-EB4E-9C48-02F1F8EB0710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t="54695" r="13237" b="18147"/>
          <a:stretch/>
        </p:blipFill>
        <p:spPr>
          <a:xfrm>
            <a:off x="4096986" y="4739868"/>
            <a:ext cx="4298867" cy="2029065"/>
          </a:xfrm>
        </p:spPr>
      </p:pic>
      <p:pic>
        <p:nvPicPr>
          <p:cNvPr id="3" name="Segnaposto contenuto 3" descr="05143.gif">
            <a:extLst>
              <a:ext uri="{FF2B5EF4-FFF2-40B4-BE49-F238E27FC236}">
                <a16:creationId xmlns:a16="http://schemas.microsoft.com/office/drawing/2014/main" id="{5D49B290-889F-2144-AE5A-E05632C13B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t="7897" r="13237" b="45596"/>
          <a:stretch/>
        </p:blipFill>
        <p:spPr>
          <a:xfrm>
            <a:off x="0" y="0"/>
            <a:ext cx="5878286" cy="475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51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Segnaposto contenuto 3" descr="05144.gif">
            <a:extLst>
              <a:ext uri="{FF2B5EF4-FFF2-40B4-BE49-F238E27FC236}">
                <a16:creationId xmlns:a16="http://schemas.microsoft.com/office/drawing/2014/main" id="{EAC67374-9049-E74E-8907-58D31BC2E81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t="7076" r="50988" b="20629"/>
          <a:stretch/>
        </p:blipFill>
        <p:spPr>
          <a:xfrm>
            <a:off x="1056904" y="0"/>
            <a:ext cx="6424551" cy="6866170"/>
          </a:xfrm>
        </p:spPr>
      </p:pic>
    </p:spTree>
    <p:extLst>
      <p:ext uri="{BB962C8B-B14F-4D97-AF65-F5344CB8AC3E}">
        <p14:creationId xmlns:p14="http://schemas.microsoft.com/office/powerpoint/2010/main" val="38585616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6636</TotalTime>
  <Words>1635</Words>
  <Application>Microsoft Macintosh PowerPoint</Application>
  <PresentationFormat>Presentazione su schermo (4:3)</PresentationFormat>
  <Paragraphs>279</Paragraphs>
  <Slides>71</Slides>
  <Notes>34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84" baseType="lpstr">
      <vt:lpstr>SimSun</vt:lpstr>
      <vt:lpstr>Arial</vt:lpstr>
      <vt:lpstr>Arial Black</vt:lpstr>
      <vt:lpstr>Calibri</vt:lpstr>
      <vt:lpstr>Calibri Light</vt:lpstr>
      <vt:lpstr>Chalkboard</vt:lpstr>
      <vt:lpstr>Chalkboard SE</vt:lpstr>
      <vt:lpstr>Comic Sans MS</vt:lpstr>
      <vt:lpstr>Cooper Black</vt:lpstr>
      <vt:lpstr>Copperplate</vt:lpstr>
      <vt:lpstr>Copperplate Gothic Bold</vt:lpstr>
      <vt:lpstr>Gurmukhi MN</vt:lpstr>
      <vt:lpstr>Tema di Office</vt:lpstr>
      <vt:lpstr>L A R I N G E</vt:lpstr>
      <vt:lpstr>Presentazione standard di PowerPoint</vt:lpstr>
      <vt:lpstr>LARINGE</vt:lpstr>
      <vt:lpstr>Presentazione standard di PowerPoint</vt:lpstr>
      <vt:lpstr>Presentazione standard di PowerPoint</vt:lpstr>
      <vt:lpstr>LARINGE PRINCIPALI  RAPPORTI</vt:lpstr>
      <vt:lpstr>LARINGE: ARCHITETTURA GENERALE</vt:lpstr>
      <vt:lpstr>Presentazione standard di PowerPoint</vt:lpstr>
      <vt:lpstr>Presentazione standard di PowerPoint</vt:lpstr>
      <vt:lpstr>Presentazione standard di PowerPoint</vt:lpstr>
      <vt:lpstr>LARINGE: ARCHITETTURA GENERALE</vt:lpstr>
      <vt:lpstr>MEMBRANE  ELASTICHE   DELLA LARINGE</vt:lpstr>
      <vt:lpstr>Presentazione standard di PowerPoint</vt:lpstr>
      <vt:lpstr>CARTILAGINI  LARINGEE </vt:lpstr>
      <vt:lpstr>CARTILAGINI della LARINGE</vt:lpstr>
      <vt:lpstr>Presentazione standard di PowerPoint</vt:lpstr>
      <vt:lpstr>Presentazione standard di PowerPoint</vt:lpstr>
      <vt:lpstr>CARTILAGINE  CRICOIDE (CRICOIDEA)</vt:lpstr>
      <vt:lpstr>CARTILAGINE  EPIGLOTTIDE</vt:lpstr>
      <vt:lpstr>Presentazione standard di PowerPoint</vt:lpstr>
      <vt:lpstr>CARTILAGINE  ARITENOIDE</vt:lpstr>
      <vt:lpstr>CARTILAGINI CORNICULATE</vt:lpstr>
      <vt:lpstr>Presentazione standard di PowerPoint</vt:lpstr>
      <vt:lpstr>CARTILAGINI CUNEIFORMI</vt:lpstr>
      <vt:lpstr>FORMAZIONI FIBROSE della LARINGE</vt:lpstr>
      <vt:lpstr>LARINGE: LEGAMENTI ESTRINSECI</vt:lpstr>
      <vt:lpstr>LARINGE: LEGAMENTI INTRINSECI</vt:lpstr>
      <vt:lpstr>MEMBRANA QUADRANGOLARE  CONO ELASTICO</vt:lpstr>
      <vt:lpstr>LARINGE  MEMBRANE FIBRO-ELASTICHE</vt:lpstr>
      <vt:lpstr>MEMBRANA QUADRANGOLARE</vt:lpstr>
      <vt:lpstr>CONO  ELASTICO</vt:lpstr>
      <vt:lpstr>PIEGHE VESTIBOLARI (Corde Vocali False) PIEGHE VOCALI (Corde Vocali Vere)</vt:lpstr>
      <vt:lpstr>ESAME della LARINGE</vt:lpstr>
      <vt:lpstr>Presentazione standard di PowerPoint</vt:lpstr>
      <vt:lpstr>Presentazione standard di PowerPoint</vt:lpstr>
      <vt:lpstr>ARTICOLAZIONI  LARINGEE</vt:lpstr>
      <vt:lpstr>Presentazione standard di PowerPoint</vt:lpstr>
      <vt:lpstr>LARINGE: MUSCOLI INTRINSECI</vt:lpstr>
      <vt:lpstr>Presentazione standard di PowerPoint</vt:lpstr>
      <vt:lpstr>Presentazione standard di PowerPoint</vt:lpstr>
      <vt:lpstr>Presentazione standard di PowerPoint</vt:lpstr>
      <vt:lpstr>MUSCOLI INTRINSECI LARINGEI</vt:lpstr>
      <vt:lpstr>MUSCOLI INTRINSECI LARINGEI</vt:lpstr>
      <vt:lpstr>MUSCOLI INTRINSECI LARINGEI</vt:lpstr>
      <vt:lpstr>MUSCOLI INTRINSECI LARINGEI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CONFIGURAZIONE  INTERNA</vt:lpstr>
      <vt:lpstr>LARINGE: CONFIGURAZIONE INTERNA</vt:lpstr>
      <vt:lpstr>Presentazione standard di PowerPoint</vt:lpstr>
      <vt:lpstr>Presentazione standard di PowerPoint</vt:lpstr>
      <vt:lpstr>ADITO LARINGEO</vt:lpstr>
      <vt:lpstr>VESTIBOLO  LARINGEO</vt:lpstr>
      <vt:lpstr>SEGMENTO MEDIO  VENTRICOLO LARINGEO</vt:lpstr>
      <vt:lpstr>SEGMENTO MEDIO</vt:lpstr>
      <vt:lpstr>Presentazione standard di PowerPoint</vt:lpstr>
      <vt:lpstr>Presentazione standard di PowerPoint</vt:lpstr>
      <vt:lpstr>ESAME della LARINGE Laringoscopia</vt:lpstr>
      <vt:lpstr>SEGMENTO  INFERIORE </vt:lpstr>
      <vt:lpstr>SEGMENTO INFERIORE </vt:lpstr>
      <vt:lpstr>Presentazione standard di PowerPoint</vt:lpstr>
      <vt:lpstr>Presentazione standard di PowerPoint</vt:lpstr>
      <vt:lpstr>VASCOLARIZZAZIONE  SANGUIFERA e LINFATICA</vt:lpstr>
      <vt:lpstr>Presentazione standard di PowerPoint</vt:lpstr>
      <vt:lpstr>LARINGE: INNERVAZIONE</vt:lpstr>
      <vt:lpstr>LARINGE ANATOMIA MICROSCOPICA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Vittorio Grill</dc:creator>
  <cp:lastModifiedBy>Utente di Microsoft Office</cp:lastModifiedBy>
  <cp:revision>147</cp:revision>
  <cp:lastPrinted>2019-11-08T09:51:32Z</cp:lastPrinted>
  <dcterms:created xsi:type="dcterms:W3CDTF">2019-11-05T16:21:57Z</dcterms:created>
  <dcterms:modified xsi:type="dcterms:W3CDTF">2021-10-23T13:15:58Z</dcterms:modified>
</cp:coreProperties>
</file>