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Lst>
  <p:notesMasterIdLst>
    <p:notesMasterId r:id="rId71"/>
  </p:notesMasterIdLst>
  <p:sldIdLst>
    <p:sldId id="296" r:id="rId3"/>
    <p:sldId id="297" r:id="rId4"/>
    <p:sldId id="258" r:id="rId5"/>
    <p:sldId id="299" r:id="rId6"/>
    <p:sldId id="257" r:id="rId7"/>
    <p:sldId id="298" r:id="rId8"/>
    <p:sldId id="301" r:id="rId9"/>
    <p:sldId id="260" r:id="rId10"/>
    <p:sldId id="300" r:id="rId11"/>
    <p:sldId id="323" r:id="rId12"/>
    <p:sldId id="326" r:id="rId13"/>
    <p:sldId id="324" r:id="rId14"/>
    <p:sldId id="327" r:id="rId15"/>
    <p:sldId id="328" r:id="rId16"/>
    <p:sldId id="329" r:id="rId17"/>
    <p:sldId id="330" r:id="rId18"/>
    <p:sldId id="331" r:id="rId19"/>
    <p:sldId id="332" r:id="rId20"/>
    <p:sldId id="333" r:id="rId21"/>
    <p:sldId id="281" r:id="rId22"/>
    <p:sldId id="302" r:id="rId23"/>
    <p:sldId id="262" r:id="rId24"/>
    <p:sldId id="263" r:id="rId25"/>
    <p:sldId id="264" r:id="rId26"/>
    <p:sldId id="265" r:id="rId27"/>
    <p:sldId id="266" r:id="rId28"/>
    <p:sldId id="267" r:id="rId29"/>
    <p:sldId id="268" r:id="rId30"/>
    <p:sldId id="269" r:id="rId31"/>
    <p:sldId id="306" r:id="rId32"/>
    <p:sldId id="305" r:id="rId33"/>
    <p:sldId id="278" r:id="rId34"/>
    <p:sldId id="307" r:id="rId35"/>
    <p:sldId id="304" r:id="rId36"/>
    <p:sldId id="308" r:id="rId37"/>
    <p:sldId id="303" r:id="rId38"/>
    <p:sldId id="272" r:id="rId39"/>
    <p:sldId id="273" r:id="rId40"/>
    <p:sldId id="274" r:id="rId41"/>
    <p:sldId id="309" r:id="rId42"/>
    <p:sldId id="310" r:id="rId43"/>
    <p:sldId id="280" r:id="rId44"/>
    <p:sldId id="279" r:id="rId45"/>
    <p:sldId id="311" r:id="rId46"/>
    <p:sldId id="312" r:id="rId47"/>
    <p:sldId id="313" r:id="rId48"/>
    <p:sldId id="282" r:id="rId49"/>
    <p:sldId id="315" r:id="rId50"/>
    <p:sldId id="316" r:id="rId51"/>
    <p:sldId id="284" r:id="rId52"/>
    <p:sldId id="317" r:id="rId53"/>
    <p:sldId id="286" r:id="rId54"/>
    <p:sldId id="287" r:id="rId55"/>
    <p:sldId id="318" r:id="rId56"/>
    <p:sldId id="319" r:id="rId57"/>
    <p:sldId id="288" r:id="rId58"/>
    <p:sldId id="320" r:id="rId59"/>
    <p:sldId id="289" r:id="rId60"/>
    <p:sldId id="290" r:id="rId61"/>
    <p:sldId id="291" r:id="rId62"/>
    <p:sldId id="334" r:id="rId63"/>
    <p:sldId id="335" r:id="rId64"/>
    <p:sldId id="336" r:id="rId65"/>
    <p:sldId id="337" r:id="rId66"/>
    <p:sldId id="338" r:id="rId67"/>
    <p:sldId id="294" r:id="rId68"/>
    <p:sldId id="322" r:id="rId69"/>
    <p:sldId id="321" r:id="rId70"/>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14"/>
    <p:restoredTop sz="94867"/>
  </p:normalViewPr>
  <p:slideViewPr>
    <p:cSldViewPr>
      <p:cViewPr varScale="1">
        <p:scale>
          <a:sx n="91" d="100"/>
          <a:sy n="91" d="100"/>
        </p:scale>
        <p:origin x="1872"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22" name="Rectangle 2"/>
          <p:cNvSpPr>
            <a:spLocks noGrp="1" noRot="1" noChangeAspect="1" noChangeArrowheads="1"/>
          </p:cNvSpPr>
          <p:nvPr>
            <p:ph type="sldImg"/>
          </p:nvPr>
        </p:nvSpPr>
        <p:spPr bwMode="auto">
          <a:xfrm>
            <a:off x="1190625" y="877888"/>
            <a:ext cx="4471988" cy="316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3" name="Rectangle 3"/>
          <p:cNvSpPr>
            <a:spLocks noGrp="1" noChangeArrowheads="1"/>
          </p:cNvSpPr>
          <p:nvPr>
            <p:ph type="body"/>
          </p:nvPr>
        </p:nvSpPr>
        <p:spPr bwMode="auto">
          <a:xfrm>
            <a:off x="1060450" y="4349750"/>
            <a:ext cx="4737100" cy="350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18653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EA075F53-2FAE-4672-80F5-E7C5BB2F6FC4}" type="slidenum">
              <a:t>17</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33679"/>
            <a:ext cx="5029200" cy="4143600"/>
          </a:xfrm>
          <a:solidFill>
            <a:srgbClr val="FFFFFF"/>
          </a:solidFill>
          <a:ln w="9360" cap="sq">
            <a:solidFill>
              <a:srgbClr val="000000"/>
            </a:solidFill>
            <a:prstDash val="solid"/>
            <a:miter/>
          </a:ln>
        </p:spPr>
        <p:txBody>
          <a:bodyPr lIns="4680" tIns="4680" rIns="4680" bIns="4680" anchor="ctr" anchorCtr="0"/>
          <a:lstStyle/>
          <a:p>
            <a:endParaRPr lang="it-IT"/>
          </a:p>
        </p:txBody>
      </p:sp>
    </p:spTree>
    <p:extLst>
      <p:ext uri="{BB962C8B-B14F-4D97-AF65-F5344CB8AC3E}">
        <p14:creationId xmlns:p14="http://schemas.microsoft.com/office/powerpoint/2010/main" val="1978899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FC7B71B4-FAC6-425A-B6F8-347E9127675A}" type="slidenum">
              <a:t>18</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43400"/>
            <a:ext cx="5029200" cy="4115159"/>
          </a:xfrm>
        </p:spPr>
        <p:txBody>
          <a:bodyPr anchor="ctr" anchorCtr="0"/>
          <a:lstStyle/>
          <a:p>
            <a:endParaRPr lang="it-IT"/>
          </a:p>
        </p:txBody>
      </p:sp>
    </p:spTree>
    <p:extLst>
      <p:ext uri="{BB962C8B-B14F-4D97-AF65-F5344CB8AC3E}">
        <p14:creationId xmlns:p14="http://schemas.microsoft.com/office/powerpoint/2010/main" val="3667329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71862B25-02B2-4602-8980-0646CF633091}" type="slidenum">
              <a:t>19</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33679"/>
            <a:ext cx="5029200" cy="4143600"/>
          </a:xfrm>
          <a:solidFill>
            <a:srgbClr val="FFFFFF"/>
          </a:solidFill>
          <a:ln w="9360" cap="sq">
            <a:solidFill>
              <a:srgbClr val="000000"/>
            </a:solidFill>
            <a:prstDash val="solid"/>
            <a:miter/>
          </a:ln>
        </p:spPr>
        <p:txBody>
          <a:bodyPr lIns="4680" tIns="4680" rIns="4680" bIns="4680" anchor="ctr" anchorCtr="0"/>
          <a:lstStyle/>
          <a:p>
            <a:endParaRPr lang="it-IT"/>
          </a:p>
        </p:txBody>
      </p:sp>
    </p:spTree>
    <p:extLst>
      <p:ext uri="{BB962C8B-B14F-4D97-AF65-F5344CB8AC3E}">
        <p14:creationId xmlns:p14="http://schemas.microsoft.com/office/powerpoint/2010/main" val="243346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C6974DED-E3BF-4108-8110-E44069C8EDDC}" type="slidenum">
              <a:t>20</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43400"/>
            <a:ext cx="5029200" cy="4115159"/>
          </a:xfrm>
        </p:spPr>
        <p:txBody>
          <a:bodyPr anchor="ctr" anchorCtr="0"/>
          <a:lstStyle/>
          <a:p>
            <a:endParaRPr lang="it-IT"/>
          </a:p>
        </p:txBody>
      </p:sp>
    </p:spTree>
    <p:extLst>
      <p:ext uri="{BB962C8B-B14F-4D97-AF65-F5344CB8AC3E}">
        <p14:creationId xmlns:p14="http://schemas.microsoft.com/office/powerpoint/2010/main" val="3109389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FAF39F5-8049-A443-8149-0F0CE971FA21}"/>
              </a:ext>
            </a:extLst>
          </p:cNvPr>
          <p:cNvSpPr>
            <a:spLocks noGrp="1" noChangeArrowheads="1"/>
          </p:cNvSpPr>
          <p:nvPr>
            <p:ph type="sldNum"/>
          </p:nvPr>
        </p:nvSpPr>
        <p:spPr>
          <a:ln/>
        </p:spPr>
        <p:txBody>
          <a:bodyPr/>
          <a:lstStyle/>
          <a:p>
            <a:fld id="{522FDABC-1883-D342-90B7-83318BC03CC7}" type="slidenum">
              <a:rPr lang="it-IT" altLang="it-IT"/>
              <a:pPr/>
              <a:t>31</a:t>
            </a:fld>
            <a:endParaRPr lang="it-IT" altLang="it-IT"/>
          </a:p>
        </p:txBody>
      </p:sp>
      <p:sp>
        <p:nvSpPr>
          <p:cNvPr id="27649" name="Text Box 1">
            <a:extLst>
              <a:ext uri="{FF2B5EF4-FFF2-40B4-BE49-F238E27FC236}">
                <a16:creationId xmlns:a16="http://schemas.microsoft.com/office/drawing/2014/main" id="{640ACE8E-1057-7B45-894E-02A1C0D8E59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Text Box 2">
            <a:extLst>
              <a:ext uri="{FF2B5EF4-FFF2-40B4-BE49-F238E27FC236}">
                <a16:creationId xmlns:a16="http://schemas.microsoft.com/office/drawing/2014/main" id="{52312E35-C9E6-1345-A16E-8ED6E294410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51041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82697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7625" y="877888"/>
            <a:ext cx="4217988" cy="31623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653964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06831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243F5C9-765C-414D-ADCC-3FC3BB33F73B}"/>
              </a:ext>
            </a:extLst>
          </p:cNvPr>
          <p:cNvSpPr>
            <a:spLocks noGrp="1" noChangeArrowheads="1"/>
          </p:cNvSpPr>
          <p:nvPr>
            <p:ph type="sldNum"/>
          </p:nvPr>
        </p:nvSpPr>
        <p:spPr>
          <a:ln/>
        </p:spPr>
        <p:txBody>
          <a:bodyPr/>
          <a:lstStyle/>
          <a:p>
            <a:fld id="{9ADEAD46-EC3A-B04C-AA76-E2B89EE73F0D}" type="slidenum">
              <a:rPr lang="it-IT" altLang="it-IT"/>
              <a:pPr/>
              <a:t>36</a:t>
            </a:fld>
            <a:endParaRPr lang="it-IT" altLang="it-IT"/>
          </a:p>
        </p:txBody>
      </p:sp>
      <p:sp>
        <p:nvSpPr>
          <p:cNvPr id="29697" name="Text Box 1">
            <a:extLst>
              <a:ext uri="{FF2B5EF4-FFF2-40B4-BE49-F238E27FC236}">
                <a16:creationId xmlns:a16="http://schemas.microsoft.com/office/drawing/2014/main" id="{AFC25263-C836-C946-84FC-56E2FEBEA4E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Text Box 2">
            <a:extLst>
              <a:ext uri="{FF2B5EF4-FFF2-40B4-BE49-F238E27FC236}">
                <a16:creationId xmlns:a16="http://schemas.microsoft.com/office/drawing/2014/main" id="{504B7943-8562-E248-8379-CAAA00B4EAE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969830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25479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F73E38EE-CA6C-4AF1-AE6D-52B4B9DD98E1}" type="slidenum">
              <a:rPr lang="it-IT" altLang="it-IT"/>
              <a:pPr/>
              <a:t>11</a:t>
            </a:fld>
            <a:endParaRPr lang="it-IT" altLang="it-IT"/>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00002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E5A09B6B-30D1-455C-8F96-B641D3C913E2}" type="slidenum">
              <a:rPr lang="it-IT" altLang="it-IT"/>
              <a:pPr/>
              <a:t>12</a:t>
            </a:fld>
            <a:endParaRPr lang="it-IT" altLang="it-IT"/>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6065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F73E38EE-CA6C-4AF1-AE6D-52B4B9DD98E1}" type="slidenum">
              <a:rPr lang="it-IT" altLang="it-IT"/>
              <a:pPr/>
              <a:t>13</a:t>
            </a:fld>
            <a:endParaRPr lang="it-IT" altLang="it-IT"/>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8380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C25FBB20-9E08-48D0-909B-EB7AFC81B9DA}" type="slidenum">
              <a:rPr lang="it-IT" altLang="it-IT"/>
              <a:pPr/>
              <a:t>14</a:t>
            </a:fld>
            <a:endParaRPr lang="it-IT" altLang="it-IT"/>
          </a:p>
        </p:txBody>
      </p:sp>
      <p:sp>
        <p:nvSpPr>
          <p:cNvPr id="53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65441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934D4D47-7122-4363-A7D5-1218F0ABBD27}" type="slidenum">
              <a:t>15</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43400"/>
            <a:ext cx="5029200" cy="4115159"/>
          </a:xfrm>
        </p:spPr>
        <p:txBody>
          <a:bodyPr anchor="ctr" anchorCtr="0"/>
          <a:lstStyle/>
          <a:p>
            <a:endParaRPr lang="it-IT"/>
          </a:p>
        </p:txBody>
      </p:sp>
    </p:spTree>
    <p:extLst>
      <p:ext uri="{BB962C8B-B14F-4D97-AF65-F5344CB8AC3E}">
        <p14:creationId xmlns:p14="http://schemas.microsoft.com/office/powerpoint/2010/main" val="979263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8C34EBF1-2AFF-4E69-913B-6ADB3E8A1914}" type="slidenum">
              <a:t>16</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33679"/>
            <a:ext cx="5029200" cy="4143600"/>
          </a:xfrm>
          <a:solidFill>
            <a:srgbClr val="FFFFFF"/>
          </a:solidFill>
          <a:ln w="9360" cap="sq">
            <a:solidFill>
              <a:srgbClr val="000000"/>
            </a:solidFill>
            <a:prstDash val="solid"/>
            <a:miter/>
          </a:ln>
        </p:spPr>
        <p:txBody>
          <a:bodyPr lIns="4680" tIns="4680" rIns="4680" bIns="4680" anchor="ctr" anchorCtr="0"/>
          <a:lstStyle/>
          <a:p>
            <a:endParaRPr lang="it-IT"/>
          </a:p>
        </p:txBody>
      </p:sp>
    </p:spTree>
    <p:extLst>
      <p:ext uri="{BB962C8B-B14F-4D97-AF65-F5344CB8AC3E}">
        <p14:creationId xmlns:p14="http://schemas.microsoft.com/office/powerpoint/2010/main" val="4266945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F95FB56-6A89-4F34-8762-4FA98CC99E38}" type="slidenum">
              <a:rPr lang="it-IT" altLang="it-IT"/>
              <a:pPr/>
              <a:t>‹N›</a:t>
            </a:fld>
            <a:endParaRPr lang="it-IT" altLang="it-IT"/>
          </a:p>
        </p:txBody>
      </p:sp>
    </p:spTree>
    <p:extLst>
      <p:ext uri="{BB962C8B-B14F-4D97-AF65-F5344CB8AC3E}">
        <p14:creationId xmlns:p14="http://schemas.microsoft.com/office/powerpoint/2010/main" val="159995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7DE3DD8-BFE9-4877-95F3-A93FF4AEA4D1}" type="slidenum">
              <a:rPr lang="it-IT" altLang="it-IT"/>
              <a:pPr/>
              <a:t>‹N›</a:t>
            </a:fld>
            <a:endParaRPr lang="it-IT" altLang="it-IT"/>
          </a:p>
        </p:txBody>
      </p:sp>
    </p:spTree>
    <p:extLst>
      <p:ext uri="{BB962C8B-B14F-4D97-AF65-F5344CB8AC3E}">
        <p14:creationId xmlns:p14="http://schemas.microsoft.com/office/powerpoint/2010/main" val="109801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8288" y="82550"/>
            <a:ext cx="2052637" cy="599757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82550"/>
            <a:ext cx="6008688" cy="599757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0B0C6F5-C091-44DD-A376-EEC42F2DDE41}" type="slidenum">
              <a:rPr lang="it-IT" altLang="it-IT"/>
              <a:pPr/>
              <a:t>‹N›</a:t>
            </a:fld>
            <a:endParaRPr lang="it-IT" altLang="it-IT"/>
          </a:p>
        </p:txBody>
      </p:sp>
    </p:spTree>
    <p:extLst>
      <p:ext uri="{BB962C8B-B14F-4D97-AF65-F5344CB8AC3E}">
        <p14:creationId xmlns:p14="http://schemas.microsoft.com/office/powerpoint/2010/main" val="301879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3255325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47524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Tree>
    <p:extLst>
      <p:ext uri="{BB962C8B-B14F-4D97-AF65-F5344CB8AC3E}">
        <p14:creationId xmlns:p14="http://schemas.microsoft.com/office/powerpoint/2010/main" val="3753182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987425" y="2017713"/>
            <a:ext cx="3767138" cy="4318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06963" y="2017713"/>
            <a:ext cx="3767137" cy="4318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10291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13846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970584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237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195971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1A34959-9AAF-4286-9E2B-03F1DCC1E290}" type="slidenum">
              <a:rPr lang="it-IT" altLang="it-IT"/>
              <a:pPr/>
              <a:t>‹N›</a:t>
            </a:fld>
            <a:endParaRPr lang="it-IT" altLang="it-IT"/>
          </a:p>
        </p:txBody>
      </p:sp>
    </p:spTree>
    <p:extLst>
      <p:ext uri="{BB962C8B-B14F-4D97-AF65-F5344CB8AC3E}">
        <p14:creationId xmlns:p14="http://schemas.microsoft.com/office/powerpoint/2010/main" val="3742163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2297825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077023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73850" y="106363"/>
            <a:ext cx="2000250" cy="62293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71513" y="106363"/>
            <a:ext cx="5849937" cy="62293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84796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71513" y="106363"/>
            <a:ext cx="7805737" cy="1141412"/>
          </a:xfrm>
        </p:spPr>
        <p:txBody>
          <a:bodyPr/>
          <a:lstStyle/>
          <a:p>
            <a:r>
              <a:rPr lang="it-IT"/>
              <a:t>Fare clic per modificare lo stile del titolo</a:t>
            </a:r>
          </a:p>
        </p:txBody>
      </p:sp>
    </p:spTree>
    <p:extLst>
      <p:ext uri="{BB962C8B-B14F-4D97-AF65-F5344CB8AC3E}">
        <p14:creationId xmlns:p14="http://schemas.microsoft.com/office/powerpoint/2010/main" val="3607214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18651FEC-7297-604A-884A-A84148EFD2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1600" y="6623050"/>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D3071FB9-F02C-6A40-90B8-C91F91477F0B}"/>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fld id="{093CB277-F82D-FE4D-8379-0E295B843433}" type="slidenum">
              <a:rPr lang="it-IT" altLang="it-IT" sz="800" smtClean="0"/>
              <a:pPr algn="ctr">
                <a:defRPr/>
              </a:pPr>
              <a:t>‹N›</a:t>
            </a:fld>
            <a:endParaRPr lang="it-IT" altLang="it-IT" sz="1400"/>
          </a:p>
        </p:txBody>
      </p:sp>
    </p:spTree>
    <p:extLst>
      <p:ext uri="{BB962C8B-B14F-4D97-AF65-F5344CB8AC3E}">
        <p14:creationId xmlns:p14="http://schemas.microsoft.com/office/powerpoint/2010/main" val="161081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FE57364-7BD8-450B-A392-A4702359B8EA}" type="slidenum">
              <a:rPr lang="it-IT" altLang="it-IT"/>
              <a:pPr/>
              <a:t>‹N›</a:t>
            </a:fld>
            <a:endParaRPr lang="it-IT" altLang="it-IT"/>
          </a:p>
        </p:txBody>
      </p:sp>
    </p:spTree>
    <p:extLst>
      <p:ext uri="{BB962C8B-B14F-4D97-AF65-F5344CB8AC3E}">
        <p14:creationId xmlns:p14="http://schemas.microsoft.com/office/powerpoint/2010/main" val="1040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0663" cy="44799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0263" y="1600200"/>
            <a:ext cx="4030662" cy="44799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8C857015-CF58-4283-826B-90793397EA1A}" type="slidenum">
              <a:rPr lang="it-IT" altLang="it-IT"/>
              <a:pPr/>
              <a:t>‹N›</a:t>
            </a:fld>
            <a:endParaRPr lang="it-IT" altLang="it-IT"/>
          </a:p>
        </p:txBody>
      </p:sp>
    </p:spTree>
    <p:extLst>
      <p:ext uri="{BB962C8B-B14F-4D97-AF65-F5344CB8AC3E}">
        <p14:creationId xmlns:p14="http://schemas.microsoft.com/office/powerpoint/2010/main" val="55443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2E33F96D-2242-4CE6-999A-46E4B95AE769}" type="slidenum">
              <a:rPr lang="it-IT" altLang="it-IT"/>
              <a:pPr/>
              <a:t>‹N›</a:t>
            </a:fld>
            <a:endParaRPr lang="it-IT" altLang="it-IT"/>
          </a:p>
        </p:txBody>
      </p:sp>
    </p:spTree>
    <p:extLst>
      <p:ext uri="{BB962C8B-B14F-4D97-AF65-F5344CB8AC3E}">
        <p14:creationId xmlns:p14="http://schemas.microsoft.com/office/powerpoint/2010/main" val="93589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14A0EE37-B205-4A72-8301-BBFEDA23D485}" type="slidenum">
              <a:rPr lang="it-IT" altLang="it-IT"/>
              <a:pPr/>
              <a:t>‹N›</a:t>
            </a:fld>
            <a:endParaRPr lang="it-IT" altLang="it-IT"/>
          </a:p>
        </p:txBody>
      </p:sp>
    </p:spTree>
    <p:extLst>
      <p:ext uri="{BB962C8B-B14F-4D97-AF65-F5344CB8AC3E}">
        <p14:creationId xmlns:p14="http://schemas.microsoft.com/office/powerpoint/2010/main" val="263854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A8AA347A-CC85-45FB-8F04-00DA7CEBA30E}" type="slidenum">
              <a:rPr lang="it-IT" altLang="it-IT"/>
              <a:pPr/>
              <a:t>‹N›</a:t>
            </a:fld>
            <a:endParaRPr lang="it-IT" altLang="it-IT"/>
          </a:p>
        </p:txBody>
      </p:sp>
    </p:spTree>
    <p:extLst>
      <p:ext uri="{BB962C8B-B14F-4D97-AF65-F5344CB8AC3E}">
        <p14:creationId xmlns:p14="http://schemas.microsoft.com/office/powerpoint/2010/main" val="73153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DEDDD25-857C-4AF9-B8D0-00505A395238}" type="slidenum">
              <a:rPr lang="it-IT" altLang="it-IT"/>
              <a:pPr/>
              <a:t>‹N›</a:t>
            </a:fld>
            <a:endParaRPr lang="it-IT" altLang="it-IT"/>
          </a:p>
        </p:txBody>
      </p:sp>
    </p:spTree>
    <p:extLst>
      <p:ext uri="{BB962C8B-B14F-4D97-AF65-F5344CB8AC3E}">
        <p14:creationId xmlns:p14="http://schemas.microsoft.com/office/powerpoint/2010/main" val="187687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6BF51C98-7F16-45D3-8AD9-BA461779CA19}" type="slidenum">
              <a:rPr lang="it-IT" altLang="it-IT"/>
              <a:pPr/>
              <a:t>‹N›</a:t>
            </a:fld>
            <a:endParaRPr lang="it-IT" altLang="it-IT"/>
          </a:p>
        </p:txBody>
      </p:sp>
    </p:spTree>
    <p:extLst>
      <p:ext uri="{BB962C8B-B14F-4D97-AF65-F5344CB8AC3E}">
        <p14:creationId xmlns:p14="http://schemas.microsoft.com/office/powerpoint/2010/main" val="343669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0" y="0"/>
            <a:ext cx="9134475" cy="6848475"/>
            <a:chOff x="0" y="0"/>
            <a:chExt cx="5754" cy="4314"/>
          </a:xfrm>
        </p:grpSpPr>
        <p:sp>
          <p:nvSpPr>
            <p:cNvPr id="1026" name="Freeform 2"/>
            <p:cNvSpPr>
              <a:spLocks noChangeArrowheads="1"/>
            </p:cNvSpPr>
            <p:nvPr/>
          </p:nvSpPr>
          <p:spPr bwMode="auto">
            <a:xfrm>
              <a:off x="0" y="3072"/>
              <a:ext cx="5754" cy="124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rgbClr val="33CCCC"/>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0" y="0"/>
              <a:ext cx="5754" cy="3066"/>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rgbClr val="001746"/>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28" name="Freeform 4"/>
          <p:cNvSpPr>
            <a:spLocks noChangeArrowheads="1"/>
          </p:cNvSpPr>
          <p:nvPr/>
        </p:nvSpPr>
        <p:spPr bwMode="auto">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rgbClr val="003399"/>
              </a:gs>
              <a:gs pos="100000">
                <a:srgbClr val="00FFCC"/>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029" name="Group 5"/>
          <p:cNvGrpSpPr>
            <a:grpSpLocks/>
          </p:cNvGrpSpPr>
          <p:nvPr/>
        </p:nvGrpSpPr>
        <p:grpSpPr bwMode="auto">
          <a:xfrm>
            <a:off x="0" y="6019800"/>
            <a:ext cx="7839075" cy="847725"/>
            <a:chOff x="0" y="3792"/>
            <a:chExt cx="4938" cy="534"/>
          </a:xfrm>
        </p:grpSpPr>
        <p:sp>
          <p:nvSpPr>
            <p:cNvPr id="1030" name="Freeform 6"/>
            <p:cNvSpPr>
              <a:spLocks noChangeArrowheads="1"/>
            </p:cNvSpPr>
            <p:nvPr/>
          </p:nvSpPr>
          <p:spPr bwMode="auto">
            <a:xfrm>
              <a:off x="1488" y="3792"/>
              <a:ext cx="3234" cy="530"/>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rgbClr val="837763"/>
                </a:gs>
                <a:gs pos="100000">
                  <a:srgbClr val="46341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031" name="Group 7"/>
            <p:cNvGrpSpPr>
              <a:grpSpLocks/>
            </p:cNvGrpSpPr>
            <p:nvPr/>
          </p:nvGrpSpPr>
          <p:grpSpPr bwMode="auto">
            <a:xfrm>
              <a:off x="2486" y="3792"/>
              <a:ext cx="2452" cy="534"/>
              <a:chOff x="2486" y="3792"/>
              <a:chExt cx="2452" cy="534"/>
            </a:xfrm>
          </p:grpSpPr>
          <p:sp>
            <p:nvSpPr>
              <p:cNvPr id="1032" name="Freeform 8"/>
              <p:cNvSpPr>
                <a:spLocks noChangeArrowheads="1"/>
              </p:cNvSpPr>
              <p:nvPr/>
            </p:nvSpPr>
            <p:spPr bwMode="auto">
              <a:xfrm>
                <a:off x="3948" y="3799"/>
                <a:ext cx="990" cy="527"/>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a:off x="2677" y="3792"/>
                <a:ext cx="180" cy="389"/>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a:off x="3030" y="3893"/>
                <a:ext cx="372" cy="265"/>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a:off x="3628" y="3866"/>
                <a:ext cx="149" cy="68"/>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2486" y="3859"/>
                <a:ext cx="36" cy="75"/>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37" name="Freeform 13"/>
            <p:cNvSpPr>
              <a:spLocks noChangeArrowheads="1"/>
            </p:cNvSpPr>
            <p:nvPr/>
          </p:nvSpPr>
          <p:spPr bwMode="auto">
            <a:xfrm>
              <a:off x="0" y="3792"/>
              <a:ext cx="3970" cy="529"/>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rgbClr val="72644E"/>
                </a:gs>
                <a:gs pos="100000">
                  <a:srgbClr val="46341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1038" name="Group 14"/>
          <p:cNvGrpSpPr>
            <a:grpSpLocks/>
          </p:cNvGrpSpPr>
          <p:nvPr/>
        </p:nvGrpSpPr>
        <p:grpSpPr bwMode="auto">
          <a:xfrm>
            <a:off x="627063" y="6021388"/>
            <a:ext cx="5675312" cy="839787"/>
            <a:chOff x="395" y="3793"/>
            <a:chExt cx="3575" cy="529"/>
          </a:xfrm>
        </p:grpSpPr>
        <p:sp>
          <p:nvSpPr>
            <p:cNvPr id="1039" name="Freeform 15"/>
            <p:cNvSpPr>
              <a:spLocks noChangeArrowheads="1"/>
            </p:cNvSpPr>
            <p:nvPr/>
          </p:nvSpPr>
          <p:spPr bwMode="auto">
            <a:xfrm>
              <a:off x="1196" y="3793"/>
              <a:ext cx="359" cy="285"/>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1943" y="3829"/>
              <a:ext cx="2027" cy="493"/>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1830" y="3823"/>
              <a:ext cx="65" cy="55"/>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Freeform 18"/>
            <p:cNvSpPr>
              <a:spLocks noChangeArrowheads="1"/>
            </p:cNvSpPr>
            <p:nvPr/>
          </p:nvSpPr>
          <p:spPr bwMode="auto">
            <a:xfrm>
              <a:off x="855" y="3842"/>
              <a:ext cx="155" cy="158"/>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706" y="3854"/>
              <a:ext cx="53" cy="55"/>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a:off x="395" y="3811"/>
              <a:ext cx="239" cy="201"/>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45" name="Rectangle 21"/>
          <p:cNvSpPr>
            <a:spLocks noGrp="1" noChangeArrowheads="1"/>
          </p:cNvSpPr>
          <p:nvPr>
            <p:ph type="title"/>
          </p:nvPr>
        </p:nvSpPr>
        <p:spPr bwMode="auto">
          <a:xfrm>
            <a:off x="457200" y="82550"/>
            <a:ext cx="8213725"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46" name="Rectangle 22"/>
          <p:cNvSpPr>
            <a:spLocks noGrp="1" noChangeArrowheads="1"/>
          </p:cNvSpPr>
          <p:nvPr>
            <p:ph type="body" idx="1"/>
          </p:nvPr>
        </p:nvSpPr>
        <p:spPr bwMode="auto">
          <a:xfrm>
            <a:off x="457200" y="1600200"/>
            <a:ext cx="8213725"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47" name="Rectangle 23"/>
          <p:cNvSpPr>
            <a:spLocks noGrp="1" noChangeArrowheads="1"/>
          </p:cNvSpPr>
          <p:nvPr>
            <p:ph type="dt"/>
          </p:nvPr>
        </p:nvSpPr>
        <p:spPr bwMode="auto">
          <a:xfrm>
            <a:off x="457200" y="6248400"/>
            <a:ext cx="2117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48" name="Rectangle 24"/>
          <p:cNvSpPr>
            <a:spLocks noGrp="1" noChangeArrowheads="1"/>
          </p:cNvSpPr>
          <p:nvPr>
            <p:ph type="ftr"/>
          </p:nvPr>
        </p:nvSpPr>
        <p:spPr bwMode="auto">
          <a:xfrm>
            <a:off x="3124200" y="6248400"/>
            <a:ext cx="2879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49" name="Rectangle 25"/>
          <p:cNvSpPr>
            <a:spLocks noGrp="1" noChangeArrowheads="1"/>
          </p:cNvSpPr>
          <p:nvPr>
            <p:ph type="sldNum"/>
          </p:nvPr>
        </p:nvSpPr>
        <p:spPr bwMode="auto">
          <a:xfrm>
            <a:off x="6553200" y="6248400"/>
            <a:ext cx="2117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53DEFCB0-DCF3-455D-970B-A3CB4D049CA6}"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E3E3FF"/>
          </a:solidFill>
          <a:effectLst>
            <a:outerShdw blurRad="38100" dist="38100" dir="2700000" algn="tl">
              <a:srgbClr val="000000"/>
            </a:outerShdw>
          </a:effectLst>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671513" y="106363"/>
            <a:ext cx="7805737"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4098" name="Rectangle 2"/>
          <p:cNvSpPr>
            <a:spLocks noGrp="1" noChangeArrowheads="1"/>
          </p:cNvSpPr>
          <p:nvPr>
            <p:ph type="body" idx="1"/>
          </p:nvPr>
        </p:nvSpPr>
        <p:spPr bwMode="auto">
          <a:xfrm>
            <a:off x="987425" y="2017713"/>
            <a:ext cx="7686675"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56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pic>
        <p:nvPicPr>
          <p:cNvPr id="4099"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99313" y="5670550"/>
            <a:ext cx="1785937" cy="958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p:titleStyle>
    <p:bodyStyle>
      <a:lvl1pPr marL="342900" indent="-3429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900" kern="1200">
          <a:solidFill>
            <a:srgbClr val="E6E6E6"/>
          </a:solidFill>
          <a:latin typeface="+mn-lt"/>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500" kern="1200">
          <a:solidFill>
            <a:srgbClr val="E6E6E6"/>
          </a:solidFill>
          <a:latin typeface="+mn-lt"/>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200" kern="1200">
          <a:solidFill>
            <a:srgbClr val="E6E6E6"/>
          </a:solidFill>
          <a:latin typeface="+mn-lt"/>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E6E6E6"/>
          </a:solidFill>
          <a:latin typeface="+mn-lt"/>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99CC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29.jpeg"/><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FF3621-A4E8-2E48-9C06-8C18F67090F2}"/>
              </a:ext>
            </a:extLst>
          </p:cNvPr>
          <p:cNvSpPr>
            <a:spLocks noGrp="1"/>
          </p:cNvSpPr>
          <p:nvPr>
            <p:ph type="ctrTitle"/>
          </p:nvPr>
        </p:nvSpPr>
        <p:spPr/>
        <p:txBody>
          <a:bodyPr/>
          <a:lstStyle/>
          <a:p>
            <a:r>
              <a:rPr lang="it-IT" sz="4400" b="1" dirty="0">
                <a:solidFill>
                  <a:schemeClr val="tx1"/>
                </a:solidFill>
                <a:latin typeface="Gurmukhi MN" panose="02020600050405020304" pitchFamily="18" charset="0"/>
                <a:cs typeface="Gurmukhi MN" panose="02020600050405020304" pitchFamily="18" charset="0"/>
              </a:rPr>
              <a:t>MIDOLLO</a:t>
            </a:r>
            <a:br>
              <a:rPr lang="it-IT" sz="4400" b="1" dirty="0">
                <a:solidFill>
                  <a:schemeClr val="tx1"/>
                </a:solidFill>
                <a:latin typeface="Gurmukhi MN" panose="02020600050405020304" pitchFamily="18" charset="0"/>
                <a:cs typeface="Gurmukhi MN" panose="02020600050405020304" pitchFamily="18" charset="0"/>
              </a:rPr>
            </a:br>
            <a:r>
              <a:rPr lang="it-IT" sz="4400" b="1" dirty="0">
                <a:solidFill>
                  <a:schemeClr val="tx1"/>
                </a:solidFill>
                <a:latin typeface="Gurmukhi MN" panose="02020600050405020304" pitchFamily="18" charset="0"/>
                <a:cs typeface="Gurmukhi MN" panose="02020600050405020304" pitchFamily="18" charset="0"/>
              </a:rPr>
              <a:t>SPINALE</a:t>
            </a:r>
          </a:p>
        </p:txBody>
      </p:sp>
      <p:sp>
        <p:nvSpPr>
          <p:cNvPr id="3" name="Sottotitolo 2">
            <a:extLst>
              <a:ext uri="{FF2B5EF4-FFF2-40B4-BE49-F238E27FC236}">
                <a16:creationId xmlns:a16="http://schemas.microsoft.com/office/drawing/2014/main" id="{75DB048D-179F-3446-ADA4-3DDAD694BC27}"/>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3458402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3B671E-F8E8-704F-B350-F86D7FA6E319}"/>
              </a:ext>
            </a:extLst>
          </p:cNvPr>
          <p:cNvSpPr>
            <a:spLocks noGrp="1"/>
          </p:cNvSpPr>
          <p:nvPr>
            <p:ph type="title"/>
          </p:nvPr>
        </p:nvSpPr>
        <p:spPr>
          <a:xfrm>
            <a:off x="1" y="106363"/>
            <a:ext cx="9036496"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ORGANIZZAZIONI dei NERVI SPINALI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all’ esterno del Canale Vertebrale</a:t>
            </a:r>
          </a:p>
        </p:txBody>
      </p:sp>
      <p:sp>
        <p:nvSpPr>
          <p:cNvPr id="3" name="Segnaposto contenuto 2">
            <a:extLst>
              <a:ext uri="{FF2B5EF4-FFF2-40B4-BE49-F238E27FC236}">
                <a16:creationId xmlns:a16="http://schemas.microsoft.com/office/drawing/2014/main" id="{DCECAFF0-EA70-FF44-92E0-71125EB373EE}"/>
              </a:ext>
            </a:extLst>
          </p:cNvPr>
          <p:cNvSpPr>
            <a:spLocks noGrp="1"/>
          </p:cNvSpPr>
          <p:nvPr>
            <p:ph idx="1"/>
          </p:nvPr>
        </p:nvSpPr>
        <p:spPr>
          <a:xfrm>
            <a:off x="539552" y="1247775"/>
            <a:ext cx="8280920" cy="5610225"/>
          </a:xfrm>
        </p:spPr>
        <p:txBody>
          <a:bodyPr/>
          <a:lstStyle/>
          <a:p>
            <a:r>
              <a:rPr lang="it-IT" sz="2600" b="1" dirty="0">
                <a:solidFill>
                  <a:schemeClr val="tx1"/>
                </a:solidFill>
                <a:latin typeface="Chalkboard" panose="03050602040202020205" pitchFamily="66" charset="77"/>
              </a:rPr>
              <a:t>Al di fuori del Canale Vertebrale, il Nervo Spinale (misto) si divide in DUE RAMI:</a:t>
            </a:r>
          </a:p>
          <a:p>
            <a:endParaRPr lang="it-IT" sz="2600" b="1" dirty="0">
              <a:solidFill>
                <a:schemeClr val="tx1"/>
              </a:solidFill>
              <a:latin typeface="Chalkboard" panose="03050602040202020205" pitchFamily="66" charset="77"/>
            </a:endParaRPr>
          </a:p>
          <a:p>
            <a:pPr marL="457200" indent="-457200">
              <a:buFontTx/>
              <a:buChar char="-"/>
            </a:pPr>
            <a:r>
              <a:rPr lang="it-IT" sz="2600" b="1" dirty="0">
                <a:solidFill>
                  <a:schemeClr val="tx1"/>
                </a:solidFill>
                <a:latin typeface="Chalkboard" panose="03050602040202020205" pitchFamily="66" charset="77"/>
              </a:rPr>
              <a:t>RAMO POSTERIORE: mantiene la propria identità individuale con l’ origine dal rispettivo </a:t>
            </a:r>
            <a:r>
              <a:rPr lang="it-IT" sz="2600" b="1" dirty="0" err="1">
                <a:solidFill>
                  <a:schemeClr val="tx1"/>
                </a:solidFill>
                <a:latin typeface="Chalkboard" panose="03050602040202020205" pitchFamily="66" charset="77"/>
              </a:rPr>
              <a:t>Mielomero</a:t>
            </a:r>
            <a:endParaRPr lang="it-IT" sz="2600" b="1" dirty="0">
              <a:solidFill>
                <a:schemeClr val="tx1"/>
              </a:solidFill>
              <a:latin typeface="Chalkboard" panose="03050602040202020205" pitchFamily="66" charset="77"/>
            </a:endParaRPr>
          </a:p>
          <a:p>
            <a:pPr marL="457200" indent="-457200">
              <a:buFontTx/>
              <a:buChar char="-"/>
            </a:pPr>
            <a:r>
              <a:rPr lang="it-IT" sz="2600" b="1" dirty="0">
                <a:solidFill>
                  <a:schemeClr val="tx1"/>
                </a:solidFill>
                <a:latin typeface="Chalkboard" panose="03050602040202020205" pitchFamily="66" charset="77"/>
              </a:rPr>
              <a:t>RAMO ANTERIORE: tranne che per i Nervi Spinali Toracici (T1-T12), che mantengono la propria identità individuale, gli altri si organizzano in intricate strutture, definite PLESSI, in senso cranio-caudale:</a:t>
            </a:r>
          </a:p>
          <a:p>
            <a:pPr marL="0" indent="0"/>
            <a:endParaRPr lang="it-IT" sz="2600" b="1" dirty="0">
              <a:solidFill>
                <a:schemeClr val="tx1"/>
              </a:solidFill>
              <a:latin typeface="Chalkboard" panose="03050602040202020205" pitchFamily="66" charset="77"/>
            </a:endParaRPr>
          </a:p>
          <a:p>
            <a:pPr marL="0" indent="0"/>
            <a:r>
              <a:rPr lang="it-IT" sz="2600" b="1" dirty="0">
                <a:solidFill>
                  <a:schemeClr val="tx1"/>
                </a:solidFill>
                <a:latin typeface="Chalkboard" panose="03050602040202020205" pitchFamily="66" charset="77"/>
              </a:rPr>
              <a:t>    PLESSO CERVICALE (C1-C5)</a:t>
            </a:r>
          </a:p>
          <a:p>
            <a:pPr marL="0" indent="0"/>
            <a:r>
              <a:rPr lang="it-IT" sz="2600" b="1" dirty="0">
                <a:solidFill>
                  <a:schemeClr val="tx1"/>
                </a:solidFill>
                <a:latin typeface="Chalkboard" panose="03050602040202020205" pitchFamily="66" charset="77"/>
              </a:rPr>
              <a:t>    PLESSO BRACHIALE.(C5-T1)</a:t>
            </a:r>
          </a:p>
          <a:p>
            <a:pPr marL="0" indent="0"/>
            <a:r>
              <a:rPr lang="it-IT" sz="2600" b="1" dirty="0">
                <a:solidFill>
                  <a:schemeClr val="tx1"/>
                </a:solidFill>
                <a:latin typeface="Chalkboard" panose="03050602040202020205" pitchFamily="66" charset="77"/>
              </a:rPr>
              <a:t>	 PLESSO LOMBO-SACRO-COCCIGEO (L1-Co1)</a:t>
            </a:r>
          </a:p>
        </p:txBody>
      </p:sp>
    </p:spTree>
    <p:extLst>
      <p:ext uri="{BB962C8B-B14F-4D97-AF65-F5344CB8AC3E}">
        <p14:creationId xmlns:p14="http://schemas.microsoft.com/office/powerpoint/2010/main" val="200606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179512" y="0"/>
            <a:ext cx="8534400" cy="990600"/>
          </a:xfrm>
          <a:ln/>
        </p:spPr>
        <p:txBody>
          <a:bodyPr lIns="92160" tIns="46080" rIns="92160" bIns="46080"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PLESSO  CERVICALE  (C1 – C5)</a:t>
            </a:r>
          </a:p>
        </p:txBody>
      </p:sp>
      <p:sp>
        <p:nvSpPr>
          <p:cNvPr id="4098" name="Rectangle 2"/>
          <p:cNvSpPr>
            <a:spLocks noGrp="1" noChangeArrowheads="1"/>
          </p:cNvSpPr>
          <p:nvPr>
            <p:ph type="body" idx="4294967295"/>
          </p:nvPr>
        </p:nvSpPr>
        <p:spPr>
          <a:xfrm>
            <a:off x="304800" y="1295400"/>
            <a:ext cx="8839200" cy="5562600"/>
          </a:xfrm>
          <a:ln/>
        </p:spPr>
        <p:txBody>
          <a:bodyPr/>
          <a:lstStyle/>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Si forma dai rami anteriori dei nervi originanti da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MIELOMERI</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compresi tra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C1</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e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C5</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Si localizza nella regione laterale del COLLO.</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Provvede all’ innervazione Motrice Somatica e Sensitiva Somatica della regione del Collo, tra cui i Muscoli STERNOCLEIDOMASTOIDEO, molti MUSCOLI IOIDEI (tramite anastomosi con il XII nervo-IPOGLOSSO), nonché il muscolo DIAFRAMMA tramite il NERVO FRENICO (C3-C5).</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endParaRPr>
          </a:p>
        </p:txBody>
      </p:sp>
    </p:spTree>
    <p:extLst>
      <p:ext uri="{BB962C8B-B14F-4D97-AF65-F5344CB8AC3E}">
        <p14:creationId xmlns:p14="http://schemas.microsoft.com/office/powerpoint/2010/main" val="18474383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838200" y="228600"/>
            <a:ext cx="7772400" cy="1143000"/>
          </a:xfrm>
          <a:ln/>
        </p:spPr>
        <p:txBody>
          <a:bodyPr lIns="92160" tIns="46080" rIns="92160" bIns="46080"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SCHEMA DEL PLESSO CERVICALE </a:t>
            </a:r>
            <a:b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sz="24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 Moore – </a:t>
            </a:r>
            <a:r>
              <a:rPr lang="it-IT" altLang="it-IT" sz="2400" b="1" i="0" dirty="0" err="1">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Daley</a:t>
            </a:r>
            <a:r>
              <a:rPr lang="it-IT" altLang="it-IT" sz="24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428838"/>
            <a:ext cx="7128791" cy="53710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824749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179512" y="0"/>
            <a:ext cx="8534400" cy="990600"/>
          </a:xfrm>
          <a:ln/>
        </p:spPr>
        <p:txBody>
          <a:bodyPr lIns="92160" tIns="46080" rIns="92160" bIns="46080"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PLESSO  </a:t>
            </a:r>
            <a: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BRACHI</a:t>
            </a: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ALE  (C5 – </a:t>
            </a:r>
            <a: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T1</a:t>
            </a: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sp>
        <p:nvSpPr>
          <p:cNvPr id="4098" name="Rectangle 2"/>
          <p:cNvSpPr>
            <a:spLocks noGrp="1" noChangeArrowheads="1"/>
          </p:cNvSpPr>
          <p:nvPr>
            <p:ph type="body" idx="4294967295"/>
          </p:nvPr>
        </p:nvSpPr>
        <p:spPr>
          <a:xfrm>
            <a:off x="395536" y="990600"/>
            <a:ext cx="8318376" cy="5562600"/>
          </a:xfrm>
          <a:ln/>
        </p:spPr>
        <p:txBody>
          <a:bodyPr/>
          <a:lstStyle/>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Si forma dai rami anteriori dei nervi originanti da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MIELOMERI</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compresi tra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C5</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e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T1 (con contributo anche da T2).</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Si localizza nella regione laterale del COLLO e trapassa, poi, nel CAVO ASCELLARE.</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Provvede all’ innervazione Motrice Somatica e Sensitiva Somatica dell’ ARTO SUPERIORE. </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Ricordiamo i NERVI ASCELLARE, ULNARE, RADIALE, MEDIANO, MUSCOLO-CUTANEO</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endParaRPr>
          </a:p>
        </p:txBody>
      </p:sp>
    </p:spTree>
    <p:extLst>
      <p:ext uri="{BB962C8B-B14F-4D97-AF65-F5344CB8AC3E}">
        <p14:creationId xmlns:p14="http://schemas.microsoft.com/office/powerpoint/2010/main" val="13730114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0" y="347905"/>
            <a:ext cx="9144000" cy="581025"/>
          </a:xfrm>
          <a:ln/>
        </p:spPr>
        <p:txBody>
          <a:bodyPr anchor="b"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PLESSO BRACHIALE</a:t>
            </a:r>
            <a:b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sz="24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 Moore – </a:t>
            </a:r>
            <a:r>
              <a:rPr lang="it-IT" altLang="it-IT" sz="2400" i="0" dirty="0" err="1">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Daley</a:t>
            </a:r>
            <a:r>
              <a:rPr lang="it-IT" altLang="it-IT" sz="24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28930"/>
            <a:ext cx="8349772" cy="59290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Line 4"/>
          <p:cNvSpPr>
            <a:spLocks noChangeShapeType="1"/>
          </p:cNvSpPr>
          <p:nvPr/>
        </p:nvSpPr>
        <p:spPr bwMode="auto">
          <a:xfrm>
            <a:off x="4067175" y="2565400"/>
            <a:ext cx="720725" cy="358775"/>
          </a:xfrm>
          <a:prstGeom prst="line">
            <a:avLst/>
          </a:prstGeom>
          <a:noFill/>
          <a:ln w="5724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extLst>
      <p:ext uri="{BB962C8B-B14F-4D97-AF65-F5344CB8AC3E}">
        <p14:creationId xmlns:p14="http://schemas.microsoft.com/office/powerpoint/2010/main" val="500831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lum/>
            <a:alphaModFix/>
          </a:blip>
          <a:srcRect/>
          <a:stretch>
            <a:fillRect/>
          </a:stretch>
        </p:blipFill>
        <p:spPr>
          <a:xfrm>
            <a:off x="3707904" y="35267"/>
            <a:ext cx="5005137" cy="6822733"/>
          </a:xfrm>
          <a:prstGeom prst="rect">
            <a:avLst/>
          </a:prstGeom>
          <a:noFill/>
          <a:ln>
            <a:noFill/>
          </a:ln>
        </p:spPr>
      </p:pic>
      <p:sp>
        <p:nvSpPr>
          <p:cNvPr id="2" name="CasellaDiTesto 1">
            <a:extLst>
              <a:ext uri="{FF2B5EF4-FFF2-40B4-BE49-F238E27FC236}">
                <a16:creationId xmlns:a16="http://schemas.microsoft.com/office/drawing/2014/main" id="{E1D73A4B-9B2E-F54B-BA2C-C76072C27019}"/>
              </a:ext>
            </a:extLst>
          </p:cNvPr>
          <p:cNvSpPr txBox="1"/>
          <p:nvPr/>
        </p:nvSpPr>
        <p:spPr>
          <a:xfrm>
            <a:off x="179512" y="620688"/>
            <a:ext cx="3384376" cy="6001643"/>
          </a:xfrm>
          <a:prstGeom prst="rect">
            <a:avLst/>
          </a:prstGeom>
          <a:noFill/>
        </p:spPr>
        <p:txBody>
          <a:bodyPr wrap="square" rtlCol="0">
            <a:spAutoFit/>
          </a:bodyPr>
          <a:lstStyle/>
          <a:p>
            <a:pPr algn="ctr"/>
            <a:r>
              <a:rPr lang="it-IT" sz="3200" b="1" dirty="0">
                <a:solidFill>
                  <a:schemeClr val="tx1"/>
                </a:solidFill>
                <a:latin typeface="Gurmukhi MN" panose="02020600050405020304" pitchFamily="18" charset="0"/>
                <a:cs typeface="Gurmukhi MN" panose="02020600050405020304" pitchFamily="18" charset="0"/>
              </a:rPr>
              <a:t>PLESSO LOMBO-SACRO-COCCIGEO</a:t>
            </a:r>
          </a:p>
          <a:p>
            <a:pPr algn="ctr"/>
            <a:endParaRPr lang="it-IT" sz="3200" b="1" dirty="0">
              <a:solidFill>
                <a:schemeClr val="tx1"/>
              </a:solidFill>
              <a:latin typeface="Gurmukhi MN" panose="02020600050405020304" pitchFamily="18" charset="0"/>
              <a:cs typeface="Gurmukhi MN" panose="02020600050405020304" pitchFamily="18" charset="0"/>
            </a:endParaRPr>
          </a:p>
          <a:p>
            <a:pPr algn="ctr"/>
            <a:r>
              <a:rPr lang="it-IT" sz="3200" b="1" dirty="0">
                <a:solidFill>
                  <a:schemeClr val="tx1"/>
                </a:solidFill>
                <a:latin typeface="Gurmukhi MN" panose="02020600050405020304" pitchFamily="18" charset="0"/>
                <a:cs typeface="Gurmukhi MN" panose="02020600050405020304" pitchFamily="18" charset="0"/>
              </a:rPr>
              <a:t>costituito dai Plessi :</a:t>
            </a:r>
          </a:p>
          <a:p>
            <a:pPr algn="ctr"/>
            <a:endParaRPr lang="it-IT" sz="3200" b="1" dirty="0">
              <a:solidFill>
                <a:schemeClr val="tx1"/>
              </a:solidFill>
              <a:latin typeface="Gurmukhi MN" panose="02020600050405020304" pitchFamily="18" charset="0"/>
              <a:cs typeface="Gurmukhi MN" panose="02020600050405020304" pitchFamily="18" charset="0"/>
            </a:endParaRP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Lombare</a:t>
            </a: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Sacrale</a:t>
            </a: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Coccigei</a:t>
            </a:r>
          </a:p>
          <a:p>
            <a:pPr marL="457200" indent="-457200" algn="ctr">
              <a:buFontTx/>
              <a:buChar char="-"/>
            </a:pPr>
            <a:endParaRPr lang="it-IT" sz="3200" b="1" dirty="0">
              <a:solidFill>
                <a:schemeClr val="tx1"/>
              </a:solidFill>
              <a:latin typeface="Gurmukhi MN" panose="02020600050405020304" pitchFamily="18" charset="0"/>
              <a:cs typeface="Gurmukhi MN" panose="02020600050405020304" pitchFamily="18" charset="0"/>
            </a:endParaRPr>
          </a:p>
        </p:txBody>
      </p:sp>
    </p:spTree>
    <p:extLst>
      <p:ext uri="{BB962C8B-B14F-4D97-AF65-F5344CB8AC3E}">
        <p14:creationId xmlns:p14="http://schemas.microsoft.com/office/powerpoint/2010/main" val="459785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360" y="75960"/>
            <a:ext cx="8637480" cy="976776"/>
          </a:xfrm>
        </p:spPr>
        <p:txBody>
          <a:bodyPr wrap="square">
            <a:noAutofit/>
          </a:bodyPr>
          <a:lstStyle/>
          <a:p>
            <a:pPr lvl="0"/>
            <a:r>
              <a:rPr lang="it-IT" sz="3200" i="0" dirty="0">
                <a:solidFill>
                  <a:schemeClr val="tx1"/>
                </a:solidFill>
                <a:latin typeface="Gurmukhi MN" panose="02020600050405020304" pitchFamily="18" charset="0"/>
                <a:cs typeface="Gurmukhi MN" panose="02020600050405020304" pitchFamily="18" charset="0"/>
              </a:rPr>
              <a:t>PLESSO  LOMBARE</a:t>
            </a:r>
            <a:br>
              <a:rPr lang="it-IT" sz="3200" dirty="0">
                <a:latin typeface="Arial Black" pitchFamily="34"/>
              </a:rPr>
            </a:br>
            <a:r>
              <a:rPr lang="it-IT" sz="3200" dirty="0">
                <a:solidFill>
                  <a:schemeClr val="bg1"/>
                </a:solidFill>
                <a:latin typeface="Arial Black" pitchFamily="34"/>
              </a:rPr>
              <a:t>ASPETTI GENERALI</a:t>
            </a:r>
          </a:p>
        </p:txBody>
      </p:sp>
      <p:sp>
        <p:nvSpPr>
          <p:cNvPr id="3" name="Segnaposto testo 2"/>
          <p:cNvSpPr txBox="1">
            <a:spLocks noGrp="1"/>
          </p:cNvSpPr>
          <p:nvPr>
            <p:ph type="body" idx="4294967295"/>
          </p:nvPr>
        </p:nvSpPr>
        <p:spPr>
          <a:xfrm>
            <a:off x="251520" y="564348"/>
            <a:ext cx="8815320" cy="5816980"/>
          </a:xfrm>
        </p:spPr>
        <p:txBody>
          <a:bodyPr wrap="square">
            <a:noAutofit/>
          </a:bodyPr>
          <a:lstStyle/>
          <a:p>
            <a:pPr marL="0" lvl="0" indent="0">
              <a:spcBef>
                <a:spcPts val="697"/>
              </a:spcBef>
              <a:buClr>
                <a:srgbClr val="FFFFFF"/>
              </a:buClr>
              <a:buSzPct val="8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halkboard SE" panose="03050602040202020205" pitchFamily="66" charset="77"/>
              </a:rPr>
              <a:t>Costituito dai Rami Anteriori dei Nervi Spinali L1-L4 (ma con contributi anche T12 ed L5)</a:t>
            </a:r>
          </a:p>
          <a:p>
            <a:pPr marL="0" lvl="0" indent="0">
              <a:spcBef>
                <a:spcPts val="697"/>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halkboard SE" panose="03050602040202020205" pitchFamily="66" charset="77"/>
              </a:rPr>
              <a:t>Va a costituire una serie di NERVI (tra cui NERVO FEMORALE e NERVO OTTURATORIO, ILEO-IPOGASTRICO, ILEO-INGUINALE) che si distribuiscono a:</a:t>
            </a:r>
          </a:p>
          <a:p>
            <a:pPr marL="0" lvl="0" indent="0">
              <a:spcBef>
                <a:spcPts val="697"/>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it-IT" sz="2800" b="1" dirty="0">
              <a:solidFill>
                <a:schemeClr val="tx1"/>
              </a:solidFill>
              <a:latin typeface="Chalkboard SE" panose="03050602040202020205" pitchFamily="66" charset="77"/>
            </a:endParaRPr>
          </a:p>
          <a:p>
            <a:pPr marL="460080" lvl="0" indent="-457200">
              <a:buFont typeface="Wingdings" pitchFamily="2" charset="2"/>
              <a:buChar char="q"/>
            </a:pPr>
            <a:r>
              <a:rPr lang="it-IT" sz="2800" b="1" dirty="0">
                <a:solidFill>
                  <a:schemeClr val="tx1"/>
                </a:solidFill>
                <a:latin typeface="Chalkboard SE" panose="03050602040202020205" pitchFamily="66" charset="77"/>
              </a:rPr>
              <a:t>PARETE ADDOMINALE ANTERO-LATERALE</a:t>
            </a:r>
            <a:r>
              <a:rPr lang="it-IT" b="1" dirty="0">
                <a:solidFill>
                  <a:schemeClr val="tx1"/>
                </a:solidFill>
                <a:latin typeface="Chalkboard SE" panose="03050602040202020205" pitchFamily="66" charset="77"/>
              </a:rPr>
              <a:t>  </a:t>
            </a:r>
          </a:p>
          <a:p>
            <a:pPr marL="460080" lvl="0" indent="-457200">
              <a:spcBef>
                <a:spcPts val="697"/>
              </a:spcBef>
              <a:buFont typeface="Wingdings" pitchFamily="2" charset="2"/>
              <a:buChar char="q"/>
            </a:pPr>
            <a:r>
              <a:rPr lang="it-IT" sz="2800" b="1" dirty="0">
                <a:solidFill>
                  <a:schemeClr val="tx1"/>
                </a:solidFill>
                <a:latin typeface="Chalkboard SE" panose="03050602040202020205" pitchFamily="66" charset="77"/>
              </a:rPr>
              <a:t>REGIONE INGUINALE, PELVICA e dei  </a:t>
            </a:r>
          </a:p>
          <a:p>
            <a:pPr marL="2880" lvl="0" indent="0">
              <a:spcBef>
                <a:spcPts val="697"/>
              </a:spcBef>
            </a:pPr>
            <a:r>
              <a:rPr lang="it-IT" sz="2800" b="1" dirty="0">
                <a:solidFill>
                  <a:schemeClr val="tx1"/>
                </a:solidFill>
                <a:latin typeface="Chalkboard SE" panose="03050602040202020205" pitchFamily="66" charset="77"/>
              </a:rPr>
              <a:t>   GENITALI ESTERNI</a:t>
            </a:r>
          </a:p>
          <a:p>
            <a:pPr marL="460080" lvl="0" indent="-457200">
              <a:spcBef>
                <a:spcPts val="697"/>
              </a:spcBef>
              <a:buFont typeface="Wingdings" pitchFamily="2" charset="2"/>
              <a:buChar char="q"/>
            </a:pPr>
            <a:r>
              <a:rPr lang="it-IT" sz="2800" b="1" dirty="0">
                <a:solidFill>
                  <a:schemeClr val="tx1"/>
                </a:solidFill>
                <a:latin typeface="Chalkboard SE" panose="03050602040202020205" pitchFamily="66" charset="77"/>
              </a:rPr>
              <a:t>REGIONE della COSCIA </a:t>
            </a:r>
          </a:p>
          <a:p>
            <a:pPr marL="460080" lvl="0" indent="-457200">
              <a:spcBef>
                <a:spcPts val="697"/>
              </a:spcBef>
              <a:buFont typeface="Wingdings" pitchFamily="2" charset="2"/>
              <a:buChar char="q"/>
            </a:pPr>
            <a:r>
              <a:rPr lang="it-IT" sz="2800" b="1" dirty="0">
                <a:solidFill>
                  <a:schemeClr val="tx1"/>
                </a:solidFill>
                <a:latin typeface="Chalkboard SE" panose="03050602040202020205" pitchFamily="66" charset="77"/>
              </a:rPr>
              <a:t>PORZIONE MEDIALE della GAMBA (SOLO SENSIBILITA’)</a:t>
            </a:r>
          </a:p>
        </p:txBody>
      </p:sp>
    </p:spTree>
    <p:extLst>
      <p:ext uri="{BB962C8B-B14F-4D97-AF65-F5344CB8AC3E}">
        <p14:creationId xmlns:p14="http://schemas.microsoft.com/office/powerpoint/2010/main" val="4249090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360"/>
            <a:ext cx="9144000" cy="1143000"/>
          </a:xfrm>
        </p:spPr>
        <p:txBody>
          <a:bodyPr wrap="square">
            <a:noAutofit/>
          </a:bodyPr>
          <a:lstStyle/>
          <a:p>
            <a:pPr lvl="0"/>
            <a:r>
              <a:rPr lang="it-IT" sz="3200" i="0" dirty="0">
                <a:solidFill>
                  <a:schemeClr val="tx1"/>
                </a:solidFill>
                <a:latin typeface="Gurmukhi MN" panose="02020600050405020304" pitchFamily="18" charset="0"/>
                <a:cs typeface="Gurmukhi MN" panose="02020600050405020304" pitchFamily="18" charset="0"/>
              </a:rPr>
              <a:t>NERVO FEMORALE e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DISTRETTI di INNERVAZIONE</a:t>
            </a:r>
          </a:p>
        </p:txBody>
      </p:sp>
      <p:graphicFrame>
        <p:nvGraphicFramePr>
          <p:cNvPr id="3" name="Oggetto 2"/>
          <p:cNvGraphicFramePr/>
          <p:nvPr>
            <p:extLst>
              <p:ext uri="{D42A27DB-BD31-4B8C-83A1-F6EECF244321}">
                <p14:modId xmlns:p14="http://schemas.microsoft.com/office/powerpoint/2010/main" val="619491184"/>
              </p:ext>
            </p:extLst>
          </p:nvPr>
        </p:nvGraphicFramePr>
        <p:xfrm>
          <a:off x="2267744" y="990721"/>
          <a:ext cx="4130640" cy="5867279"/>
        </p:xfrm>
        <a:graphic>
          <a:graphicData uri="http://schemas.openxmlformats.org/presentationml/2006/ole">
            <mc:AlternateContent xmlns:mc="http://schemas.openxmlformats.org/markup-compatibility/2006">
              <mc:Choice xmlns:v="urn:schemas-microsoft-com:vml" Requires="v">
                <p:oleObj spid="_x0000_s1124" r:id="rId4" imgW="6861984" imgH="9746559" progId="">
                  <p:embed/>
                </p:oleObj>
              </mc:Choice>
              <mc:Fallback>
                <p:oleObj r:id="rId4" imgW="6861984" imgH="9746559" progId="">
                  <p:embed/>
                  <p:pic>
                    <p:nvPicPr>
                      <p:cNvPr id="3" name="Oggetto 2"/>
                      <p:cNvPicPr/>
                      <p:nvPr/>
                    </p:nvPicPr>
                    <p:blipFill>
                      <a:blip r:embed="rId5"/>
                      <a:stretch>
                        <a:fillRect/>
                      </a:stretch>
                    </p:blipFill>
                    <p:spPr>
                      <a:xfrm>
                        <a:off x="2267744" y="990721"/>
                        <a:ext cx="4130640" cy="586727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00048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360"/>
            <a:ext cx="9144000" cy="1250999"/>
          </a:xfrm>
        </p:spPr>
        <p:txBody>
          <a:bodyPr wrap="square">
            <a:noAutofit/>
          </a:bodyPr>
          <a:lstStyle/>
          <a:p>
            <a:pPr lvl="0"/>
            <a:r>
              <a:rPr lang="it-IT" sz="3200" dirty="0">
                <a:solidFill>
                  <a:schemeClr val="tx1"/>
                </a:solidFill>
                <a:latin typeface="Arial Black" pitchFamily="34"/>
              </a:rPr>
              <a:t>PLESSO SACRALE </a:t>
            </a:r>
          </a:p>
        </p:txBody>
      </p:sp>
      <p:sp>
        <p:nvSpPr>
          <p:cNvPr id="3" name="Segnaposto testo 2"/>
          <p:cNvSpPr txBox="1">
            <a:spLocks noGrp="1"/>
          </p:cNvSpPr>
          <p:nvPr>
            <p:ph type="body" idx="4294967295"/>
          </p:nvPr>
        </p:nvSpPr>
        <p:spPr>
          <a:xfrm>
            <a:off x="395536" y="980728"/>
            <a:ext cx="8424936" cy="5877272"/>
          </a:xfrm>
        </p:spPr>
        <p:txBody>
          <a:bodyPr wrap="square">
            <a:noAutofit/>
          </a:bodyPr>
          <a:lstStyle/>
          <a:p>
            <a:pPr marL="0" lvl="0" indent="0">
              <a:spcBef>
                <a:spcPts val="598"/>
              </a:spcBef>
              <a:buClr>
                <a:srgbClr val="FFFFFF"/>
              </a:buClr>
              <a:buSzPct val="8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400" b="1" dirty="0">
                <a:solidFill>
                  <a:schemeClr val="tx1"/>
                </a:solidFill>
                <a:latin typeface="Comic Sans MS" panose="030F0902030302020204" pitchFamily="66" charset="0"/>
              </a:rPr>
              <a:t>Si forma dai Rami Anteriori dei Nervi Spinali L4-S3 (o S4) e precisamente dalla ANASTOMOSI del cosiddetto TRONCO LOMBO-SACRALE (L4-L5) e dai RAMI VENTRALI di S1-S3 (e, in parte, S4)</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400" b="1" dirty="0">
              <a:solidFill>
                <a:schemeClr val="tx1"/>
              </a:solidFill>
              <a:latin typeface="Comic Sans MS" panose="030F0902030302020204" pitchFamily="66" charset="0"/>
            </a:endParaRPr>
          </a:p>
          <a:p>
            <a:pPr marL="0" lvl="0" indent="0">
              <a:spcBef>
                <a:spcPts val="598"/>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400" b="1" dirty="0">
                <a:solidFill>
                  <a:schemeClr val="tx1"/>
                </a:solidFill>
                <a:latin typeface="Comic Sans MS" panose="030F0902030302020204" pitchFamily="66" charset="0"/>
              </a:rPr>
              <a:t>Provvede all’ INNERVAZIONE di:</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 PORZIONE POSTERIORE della COSCIA (motilità e sensibilità)</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 TUTTA LA GAMBA (motilità)</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 PORZIONE LATERALE della GAMBA (sensitivo)</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 LA MAGGIOR PARTE del PIEDE (entrambe le funzioni).</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Tra i Nervi, si ricordi il NERVO ISCHIATICO (con le divisioni Nervi TIBIALE e FIBULARE), Nervi GLUTEI, Nervi delle RADICI del PLESSO, Nervo PUDENDO.</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400" dirty="0">
              <a:solidFill>
                <a:schemeClr val="tx1"/>
              </a:solidFill>
              <a:latin typeface="Arial Black" pitchFamily="34"/>
            </a:endParaRP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400" dirty="0">
              <a:latin typeface="Arial Black" pitchFamily="34"/>
            </a:endParaRP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400" dirty="0">
              <a:latin typeface="Arial Black" pitchFamily="34"/>
            </a:endParaRPr>
          </a:p>
        </p:txBody>
      </p:sp>
    </p:spTree>
    <p:extLst>
      <p:ext uri="{BB962C8B-B14F-4D97-AF65-F5344CB8AC3E}">
        <p14:creationId xmlns:p14="http://schemas.microsoft.com/office/powerpoint/2010/main" val="2906014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p:nvPr/>
        </p:nvGraphicFramePr>
        <p:xfrm>
          <a:off x="4716360" y="36360"/>
          <a:ext cx="4427640" cy="6821639"/>
        </p:xfrm>
        <a:graphic>
          <a:graphicData uri="http://schemas.openxmlformats.org/presentationml/2006/ole">
            <mc:AlternateContent xmlns:mc="http://schemas.openxmlformats.org/markup-compatibility/2006">
              <mc:Choice xmlns:v="urn:schemas-microsoft-com:vml" Requires="v">
                <p:oleObj spid="_x0000_s2146" r:id="rId4" imgW="7972425" imgH="12553950" progId="">
                  <p:embed/>
                </p:oleObj>
              </mc:Choice>
              <mc:Fallback>
                <p:oleObj r:id="rId4" imgW="7972425" imgH="12553950" progId="">
                  <p:embed/>
                  <p:pic>
                    <p:nvPicPr>
                      <p:cNvPr id="2" name="Oggetto 1"/>
                      <p:cNvPicPr/>
                      <p:nvPr/>
                    </p:nvPicPr>
                    <p:blipFill>
                      <a:blip r:embed="rId5"/>
                      <a:stretch>
                        <a:fillRect/>
                      </a:stretch>
                    </p:blipFill>
                    <p:spPr>
                      <a:xfrm>
                        <a:off x="4716360" y="36360"/>
                        <a:ext cx="4427640" cy="6821639"/>
                      </a:xfrm>
                      <a:prstGeom prst="rect">
                        <a:avLst/>
                      </a:prstGeom>
                      <a:noFill/>
                      <a:ln>
                        <a:noFill/>
                      </a:ln>
                    </p:spPr>
                  </p:pic>
                </p:oleObj>
              </mc:Fallback>
            </mc:AlternateContent>
          </a:graphicData>
        </a:graphic>
      </p:graphicFrame>
      <p:sp>
        <p:nvSpPr>
          <p:cNvPr id="3" name="Figura a mano libera: forma 2"/>
          <p:cNvSpPr/>
          <p:nvPr/>
        </p:nvSpPr>
        <p:spPr>
          <a:xfrm>
            <a:off x="209802" y="2938320"/>
            <a:ext cx="4322315" cy="157184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200" b="1" u="none" strike="noStrike" baseline="0" dirty="0">
                <a:ln>
                  <a:noFill/>
                </a:ln>
                <a:solidFill>
                  <a:schemeClr val="tx1"/>
                </a:solidFill>
                <a:latin typeface="Gurmukhi MN" panose="02020600050405020304" pitchFamily="18" charset="0"/>
                <a:ea typeface="SimSun" pitchFamily="2"/>
                <a:cs typeface="Gurmukhi MN" panose="02020600050405020304" pitchFamily="18" charset="0"/>
              </a:rPr>
              <a:t>NERVO ISCHIATICO</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200" b="1" u="none" strike="noStrike" baseline="0" dirty="0">
                <a:ln>
                  <a:noFill/>
                </a:ln>
                <a:solidFill>
                  <a:schemeClr val="tx1"/>
                </a:solidFill>
                <a:latin typeface="Gurmukhi MN" panose="02020600050405020304" pitchFamily="18" charset="0"/>
                <a:ea typeface="SimSun" pitchFamily="2"/>
                <a:cs typeface="Gurmukhi MN" panose="02020600050405020304" pitchFamily="18" charset="0"/>
              </a:rPr>
              <a:t>SCHEMA DI</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200" b="1" u="none" strike="noStrike" baseline="0" dirty="0">
                <a:ln>
                  <a:noFill/>
                </a:ln>
                <a:solidFill>
                  <a:schemeClr val="tx1"/>
                </a:solidFill>
                <a:latin typeface="Gurmukhi MN" panose="02020600050405020304" pitchFamily="18" charset="0"/>
                <a:ea typeface="SimSun" pitchFamily="2"/>
                <a:cs typeface="Gurmukhi MN" panose="02020600050405020304" pitchFamily="18" charset="0"/>
              </a:rPr>
              <a:t>DISTRIBUZIONE</a:t>
            </a:r>
          </a:p>
        </p:txBody>
      </p:sp>
    </p:spTree>
    <p:extLst>
      <p:ext uri="{BB962C8B-B14F-4D97-AF65-F5344CB8AC3E}">
        <p14:creationId xmlns:p14="http://schemas.microsoft.com/office/powerpoint/2010/main" val="796607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F0CA8B-E6FB-6B4D-9B49-B13B6DD52A69}"/>
              </a:ext>
            </a:extLst>
          </p:cNvPr>
          <p:cNvSpPr>
            <a:spLocks noGrp="1"/>
          </p:cNvSpPr>
          <p:nvPr>
            <p:ph type="title"/>
          </p:nvPr>
        </p:nvSpPr>
        <p:spPr/>
        <p:txBody>
          <a:bodyPr/>
          <a:lstStyle/>
          <a:p>
            <a:r>
              <a:rPr lang="it-IT" sz="3200" i="0" dirty="0">
                <a:solidFill>
                  <a:schemeClr val="tx1"/>
                </a:solidFill>
                <a:latin typeface="Gurmukhi MN" panose="02020600050405020304" pitchFamily="18" charset="0"/>
                <a:cs typeface="Gurmukhi MN" panose="02020600050405020304" pitchFamily="18" charset="0"/>
              </a:rPr>
              <a:t>MIDOLLO  SPINALE</a:t>
            </a:r>
          </a:p>
        </p:txBody>
      </p:sp>
      <p:sp>
        <p:nvSpPr>
          <p:cNvPr id="3" name="Segnaposto contenuto 2">
            <a:extLst>
              <a:ext uri="{FF2B5EF4-FFF2-40B4-BE49-F238E27FC236}">
                <a16:creationId xmlns:a16="http://schemas.microsoft.com/office/drawing/2014/main" id="{008003F8-6249-EB46-B388-D96878BB52E9}"/>
              </a:ext>
            </a:extLst>
          </p:cNvPr>
          <p:cNvSpPr>
            <a:spLocks noGrp="1"/>
          </p:cNvSpPr>
          <p:nvPr>
            <p:ph idx="1"/>
          </p:nvPr>
        </p:nvSpPr>
        <p:spPr>
          <a:xfrm>
            <a:off x="97209" y="1052736"/>
            <a:ext cx="9036495" cy="5610225"/>
          </a:xfrm>
        </p:spPr>
        <p:txBody>
          <a:bodyPr/>
          <a:lstStyle/>
          <a:p>
            <a:r>
              <a:rPr lang="it-IT" sz="2800" b="1" dirty="0">
                <a:solidFill>
                  <a:schemeClr val="tx1"/>
                </a:solidFill>
                <a:latin typeface="Chalkboard SE" panose="03050602040202020205" pitchFamily="66" charset="77"/>
              </a:rPr>
              <a:t>È un organo del SNC localizzato nel Canale Vertebrale per una lunghezza di circa 45 cm, </a:t>
            </a:r>
          </a:p>
          <a:p>
            <a:r>
              <a:rPr lang="it-IT" sz="2800" b="1" dirty="0">
                <a:solidFill>
                  <a:schemeClr val="tx1"/>
                </a:solidFill>
                <a:latin typeface="Chalkboard SE" panose="03050602040202020205" pitchFamily="66" charset="77"/>
              </a:rPr>
              <a:t>  dove è avvolto dagli Involucri Meningei.</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Non occupa tutto il Canale Vertebrale, ma, in direzione cranio (rostro)-caudale si estende dal Grande Forame Occipitale (limite con il Bulbo del Tronco Encefalico) fino allo spazio intervertebrale compreso tra L1 ed L2.</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La porzione più caudale del Canale Vertebrale è occupata dalla cosiddetta CAUDA EQUINA, costituita dai Nervi Spinali che devono uscire da L2 a Co1. Essa è avvolta dall’ Involucro Meningeo</a:t>
            </a:r>
          </a:p>
        </p:txBody>
      </p:sp>
    </p:spTree>
    <p:extLst>
      <p:ext uri="{BB962C8B-B14F-4D97-AF65-F5344CB8AC3E}">
        <p14:creationId xmlns:p14="http://schemas.microsoft.com/office/powerpoint/2010/main" val="112512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323528" y="291984"/>
            <a:ext cx="8637480" cy="760752"/>
          </a:xfrm>
        </p:spPr>
        <p:txBody>
          <a:bodyPr wrap="square">
            <a:noAutofit/>
          </a:bodyPr>
          <a:lstStyle/>
          <a:p>
            <a:pPr lvl="0"/>
            <a:r>
              <a:rPr lang="it-IT" sz="3200" i="0" dirty="0">
                <a:solidFill>
                  <a:schemeClr val="tx1"/>
                </a:solidFill>
                <a:latin typeface="Gurmukhi MN" panose="02020600050405020304" pitchFamily="18" charset="0"/>
                <a:cs typeface="Gurmukhi MN" panose="02020600050405020304" pitchFamily="18" charset="0"/>
              </a:rPr>
              <a:t>PLESSO COCCIGEO</a:t>
            </a:r>
            <a:br>
              <a:rPr lang="it-IT" sz="3200" b="1" dirty="0">
                <a:latin typeface="Verdana" pitchFamily="34"/>
              </a:rPr>
            </a:br>
            <a:endParaRPr lang="it-IT" sz="3200" b="1" dirty="0">
              <a:latin typeface="Verdana" pitchFamily="34"/>
            </a:endParaRPr>
          </a:p>
        </p:txBody>
      </p:sp>
      <p:sp>
        <p:nvSpPr>
          <p:cNvPr id="3" name="Segnaposto testo 2"/>
          <p:cNvSpPr txBox="1">
            <a:spLocks noGrp="1"/>
          </p:cNvSpPr>
          <p:nvPr>
            <p:ph type="body" idx="4294967295"/>
          </p:nvPr>
        </p:nvSpPr>
        <p:spPr>
          <a:xfrm>
            <a:off x="1115616" y="1052736"/>
            <a:ext cx="7560840" cy="5616624"/>
          </a:xfrm>
        </p:spPr>
        <p:txBody>
          <a:bodyPr wrap="square">
            <a:noAutofit/>
          </a:bodyPr>
          <a:lstStyle/>
          <a:p>
            <a:pPr marL="0" lvl="0" indent="0">
              <a:spcBef>
                <a:spcPts val="697"/>
              </a:spcBef>
              <a:buClr>
                <a:srgbClr val="FFFFFF"/>
              </a:buClr>
              <a:buSzPct val="8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opperplate Gothic Bold" panose="020E0705020206020404" pitchFamily="34" charset="77"/>
              </a:rPr>
              <a:t>Si forma dai Rami Anteriori dei Nervi Spinali S4 – Co1</a:t>
            </a:r>
          </a:p>
          <a:p>
            <a:pPr marL="341280" lvl="0" indent="-339840">
              <a:spcBef>
                <a:spcPts val="697"/>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800" b="1" dirty="0">
              <a:solidFill>
                <a:schemeClr val="tx1"/>
              </a:solidFill>
              <a:latin typeface="Copperplate Gothic Bold" panose="020E0705020206020404" pitchFamily="34" charset="77"/>
            </a:endParaRPr>
          </a:p>
          <a:p>
            <a:pPr marL="0" lvl="0" indent="0">
              <a:spcBef>
                <a:spcPts val="697"/>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opperplate Gothic Bold" panose="020E0705020206020404" pitchFamily="34" charset="77"/>
              </a:rPr>
              <a:t>Emette i NERVI ANOCOCCIGEI per l’ Innervazione delle Strutture Muscolo-Fibrose del Perineo (tra cui il Muscolo Elevatore dell’ Ano)</a:t>
            </a:r>
          </a:p>
        </p:txBody>
      </p:sp>
    </p:spTree>
    <p:extLst>
      <p:ext uri="{BB962C8B-B14F-4D97-AF65-F5344CB8AC3E}">
        <p14:creationId xmlns:p14="http://schemas.microsoft.com/office/powerpoint/2010/main" val="3047466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2F06A2-91A2-2C49-9A7A-A6CBABD56930}"/>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CONFORMAZIONE INTERNA del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MIDOLLO SPINALE: SOSTANZA GRIGIA</a:t>
            </a:r>
          </a:p>
        </p:txBody>
      </p:sp>
      <p:sp>
        <p:nvSpPr>
          <p:cNvPr id="3" name="Segnaposto contenuto 2">
            <a:extLst>
              <a:ext uri="{FF2B5EF4-FFF2-40B4-BE49-F238E27FC236}">
                <a16:creationId xmlns:a16="http://schemas.microsoft.com/office/drawing/2014/main" id="{CED3D99D-9391-844A-9D4F-81BF1B55FCB1}"/>
              </a:ext>
            </a:extLst>
          </p:cNvPr>
          <p:cNvSpPr>
            <a:spLocks noGrp="1"/>
          </p:cNvSpPr>
          <p:nvPr>
            <p:ph idx="1"/>
          </p:nvPr>
        </p:nvSpPr>
        <p:spPr>
          <a:xfrm>
            <a:off x="251520" y="1288542"/>
            <a:ext cx="8640960" cy="5661248"/>
          </a:xfrm>
        </p:spPr>
        <p:txBody>
          <a:bodyPr/>
          <a:lstStyle/>
          <a:p>
            <a:r>
              <a:rPr lang="it-IT" sz="2300" b="1" dirty="0">
                <a:solidFill>
                  <a:schemeClr val="tx1"/>
                </a:solidFill>
                <a:latin typeface="Comic Sans MS" panose="030F0902030302020204" pitchFamily="66" charset="0"/>
              </a:rPr>
              <a:t>Si studia mediante SEZIONI TRASVERSE dell’ organo.</a:t>
            </a:r>
          </a:p>
          <a:p>
            <a:endParaRPr lang="it-IT" sz="2300" b="1" dirty="0">
              <a:solidFill>
                <a:schemeClr val="tx1"/>
              </a:solidFill>
              <a:latin typeface="Comic Sans MS" panose="030F0902030302020204" pitchFamily="66" charset="0"/>
            </a:endParaRPr>
          </a:p>
          <a:p>
            <a:r>
              <a:rPr lang="it-IT" sz="2300" b="1" dirty="0">
                <a:solidFill>
                  <a:schemeClr val="tx1"/>
                </a:solidFill>
                <a:latin typeface="Comic Sans MS" panose="030F0902030302020204" pitchFamily="66" charset="0"/>
              </a:rPr>
              <a:t>La SOSTANZA GRIGIA, che si pone INTERNAMENTE, si organizza nel cosiddetto «H» (ACCA) GRIGIO, con 2 CORNA ANTERIORI (contenenti Neuroni MOTORI) e 2 CORNA POSTERIORI (contenente Neuroni SENSITIVI). Le parti DESTRA e SINISTRA dell’ «H» sono collegate dalla COMMESSURA GRIGIA.</a:t>
            </a:r>
          </a:p>
          <a:p>
            <a:endParaRPr lang="it-IT" sz="2300" b="1" dirty="0">
              <a:solidFill>
                <a:schemeClr val="tx1"/>
              </a:solidFill>
              <a:latin typeface="Comic Sans MS" panose="030F0902030302020204" pitchFamily="66" charset="0"/>
            </a:endParaRPr>
          </a:p>
          <a:p>
            <a:r>
              <a:rPr lang="it-IT" sz="2300" b="1" dirty="0">
                <a:solidFill>
                  <a:schemeClr val="tx1"/>
                </a:solidFill>
                <a:latin typeface="Comic Sans MS" panose="030F0902030302020204" pitchFamily="66" charset="0"/>
              </a:rPr>
              <a:t>A livello dei </a:t>
            </a:r>
            <a:r>
              <a:rPr lang="it-IT" sz="2300" b="1" dirty="0" err="1">
                <a:solidFill>
                  <a:schemeClr val="tx1"/>
                </a:solidFill>
                <a:latin typeface="Comic Sans MS" panose="030F0902030302020204" pitchFamily="66" charset="0"/>
              </a:rPr>
              <a:t>Mielomeri</a:t>
            </a:r>
            <a:r>
              <a:rPr lang="it-IT" sz="2300" b="1" dirty="0">
                <a:solidFill>
                  <a:schemeClr val="tx1"/>
                </a:solidFill>
                <a:latin typeface="Comic Sans MS" panose="030F0902030302020204" pitchFamily="66" charset="0"/>
              </a:rPr>
              <a:t> da T1 a T12 (T1-T12), come pure a livello di S2-S4, si descrive un CORNO GRIGIO LATERALE contenente Neuroni del SNA, rispettivamente ORTOSIMPATICO (T1-T12) e PARASIMPATICO (S2-S4).</a:t>
            </a:r>
          </a:p>
          <a:p>
            <a:r>
              <a:rPr lang="it-IT" sz="2300" b="1" dirty="0">
                <a:solidFill>
                  <a:schemeClr val="tx1"/>
                </a:solidFill>
                <a:latin typeface="Comic Sans MS" panose="030F0902030302020204" pitchFamily="66" charset="0"/>
              </a:rPr>
              <a:t>Si osservano, ancora, VARIAZIONI VOLUMETRICHE dell’ «H» in relazione alla Sostanza Bianca nei diversi tratti considerati. </a:t>
            </a:r>
          </a:p>
          <a:p>
            <a:endParaRPr lang="it-IT" sz="2600" b="1" dirty="0">
              <a:solidFill>
                <a:schemeClr val="tx1"/>
              </a:solidFill>
              <a:latin typeface="Comic Sans MS" panose="030F0902030302020204" pitchFamily="66" charset="0"/>
            </a:endParaRPr>
          </a:p>
          <a:p>
            <a:r>
              <a:rPr lang="it-IT" sz="2800" dirty="0">
                <a:solidFill>
                  <a:schemeClr val="tx1"/>
                </a:solidFill>
                <a:latin typeface="Comic Sans MS" panose="030F0902030302020204" pitchFamily="66" charset="0"/>
              </a:rPr>
              <a:t> </a:t>
            </a:r>
          </a:p>
        </p:txBody>
      </p:sp>
    </p:spTree>
    <p:extLst>
      <p:ext uri="{BB962C8B-B14F-4D97-AF65-F5344CB8AC3E}">
        <p14:creationId xmlns:p14="http://schemas.microsoft.com/office/powerpoint/2010/main" val="2332606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38" y="548680"/>
            <a:ext cx="4685900" cy="6309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459" y="1988840"/>
            <a:ext cx="4463541" cy="39706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0" y="217488"/>
            <a:ext cx="9144000" cy="1373187"/>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i="0" dirty="0">
                <a:solidFill>
                  <a:schemeClr val="tx1"/>
                </a:solidFill>
                <a:latin typeface="Gurmukhi MN" panose="02020600050405020304" pitchFamily="18" charset="0"/>
                <a:cs typeface="Gurmukhi MN" panose="02020600050405020304" pitchFamily="18" charset="0"/>
              </a:rPr>
              <a:t>Sezioni trasverse del midollo spinale: rapporti fra sostanza grigia e sostanza bianca a vari livelli </a:t>
            </a:r>
            <a:r>
              <a:rPr lang="it-IT" altLang="it-IT" sz="2800" i="0" dirty="0" err="1">
                <a:solidFill>
                  <a:schemeClr val="tx1"/>
                </a:solidFill>
                <a:latin typeface="Gurmukhi MN" panose="02020600050405020304" pitchFamily="18" charset="0"/>
                <a:cs typeface="Gurmukhi MN" panose="02020600050405020304" pitchFamily="18" charset="0"/>
              </a:rPr>
              <a:t>neuromerici</a:t>
            </a:r>
            <a:endParaRPr lang="it-IT" altLang="it-IT" sz="2800" i="0" dirty="0">
              <a:solidFill>
                <a:schemeClr val="tx1"/>
              </a:solidFill>
              <a:latin typeface="Gurmukhi MN" panose="02020600050405020304" pitchFamily="18" charset="0"/>
              <a:cs typeface="Gurmukhi MN" panose="02020600050405020304" pitchFamily="18" charset="0"/>
            </a:endParaRPr>
          </a:p>
        </p:txBody>
      </p:sp>
      <p:sp>
        <p:nvSpPr>
          <p:cNvPr id="13314" name="Rectangle 2"/>
          <p:cNvSpPr>
            <a:spLocks noGrp="1" noChangeArrowheads="1"/>
          </p:cNvSpPr>
          <p:nvPr>
            <p:ph type="body" idx="1"/>
          </p:nvPr>
        </p:nvSpPr>
        <p:spPr>
          <a:xfrm>
            <a:off x="457200" y="1600200"/>
            <a:ext cx="8229600" cy="5045075"/>
          </a:xfrm>
          <a:ln/>
        </p:spPr>
        <p:txBody>
          <a:bodyPr/>
          <a:lstStyle/>
          <a:p>
            <a:endParaRPr lang="it-IT"/>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10" y="1590675"/>
            <a:ext cx="8621179" cy="49166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171400"/>
            <a:ext cx="9144000" cy="1425575"/>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CONFORMAZIONE INTERNA del MIDOLLO SPINALE: SOSTANZA BIANCA</a:t>
            </a:r>
          </a:p>
        </p:txBody>
      </p:sp>
      <p:sp>
        <p:nvSpPr>
          <p:cNvPr id="14338" name="Rectangle 2"/>
          <p:cNvSpPr>
            <a:spLocks noGrp="1" noChangeArrowheads="1"/>
          </p:cNvSpPr>
          <p:nvPr>
            <p:ph idx="1"/>
          </p:nvPr>
        </p:nvSpPr>
        <p:spPr bwMode="auto">
          <a:xfrm>
            <a:off x="611560" y="1124744"/>
            <a:ext cx="8208912" cy="534987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hangingPunct="1">
              <a:lnSpc>
                <a:spcPct val="100000"/>
              </a:lnSpc>
              <a:spcBef>
                <a:spcPts val="8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La SOSTANZA BIANCA si localizza all’ ESTERNO, andando a costituire 3 PAIA di CORDONI:</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ANTERIORI, separati dalla Fessura Mediana Anteriore;</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LATERALI, compresi tra le Emergenze delle Radici Anteriore e Posteriore del Nervo Spinale;</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POSTERIORI, separati dal Solco Mediano Posteriore.</a:t>
            </a:r>
          </a:p>
          <a:p>
            <a:pPr marL="0" indent="0" hangingPunct="1">
              <a:lnSpc>
                <a:spcPct val="100000"/>
              </a:lnSpc>
              <a:spcBef>
                <a:spcPts val="800"/>
              </a:spcBef>
              <a:buClrTx/>
              <a:buSzPct val="75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Vi decorrono FASCI (o VIE) ASCENDENTI e DISCENDENTI (a seconda della direzione di propagazione dell’ Impulso).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0" y="0"/>
            <a:ext cx="9144000" cy="836613"/>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NEURONI DEL MIDOLLO SPINALE</a:t>
            </a:r>
          </a:p>
        </p:txBody>
      </p:sp>
      <p:sp>
        <p:nvSpPr>
          <p:cNvPr id="15362" name="Rectangle 2"/>
          <p:cNvSpPr>
            <a:spLocks noGrp="1" noChangeArrowheads="1"/>
          </p:cNvSpPr>
          <p:nvPr>
            <p:ph type="body" idx="1"/>
          </p:nvPr>
        </p:nvSpPr>
        <p:spPr>
          <a:xfrm>
            <a:off x="-81976" y="692696"/>
            <a:ext cx="9216008" cy="7378700"/>
          </a:xfrm>
          <a:ln/>
        </p:spPr>
        <p:txBody>
          <a:bodyPr lIns="90000" tIns="46800" rIns="90000" bIns="46800"/>
          <a:lstStyle/>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halkboard SE" panose="03050602040202020205" pitchFamily="66" charset="77"/>
              </a:rPr>
              <a:t>PROPRIOSPINALI</a:t>
            </a:r>
            <a:r>
              <a:rPr lang="it-IT" altLang="it-IT" sz="1800" dirty="0">
                <a:solidFill>
                  <a:schemeClr val="tx1"/>
                </a:solidFill>
                <a:latin typeface="Chalkboard SE" panose="03050602040202020205" pitchFamily="66" charset="77"/>
              </a:rPr>
              <a:t> (o Neuroni </a:t>
            </a:r>
            <a:r>
              <a:rPr lang="it-IT" altLang="it-IT" sz="1800" dirty="0" err="1">
                <a:solidFill>
                  <a:schemeClr val="tx1"/>
                </a:solidFill>
                <a:latin typeface="Chalkboard SE" panose="03050602040202020205" pitchFamily="66" charset="77"/>
              </a:rPr>
              <a:t>Internunciali</a:t>
            </a:r>
            <a:r>
              <a:rPr lang="it-IT" altLang="it-IT" sz="1800" dirty="0">
                <a:solidFill>
                  <a:schemeClr val="tx1"/>
                </a:solidFill>
                <a:latin typeface="Chalkboard SE" panose="03050602040202020205" pitchFamily="66" charset="77"/>
              </a:rPr>
              <a:t>, distribuiti in uno o più segmenti, per </a:t>
            </a:r>
            <a:r>
              <a:rPr lang="it-IT" altLang="it-IT" sz="1800" b="1" dirty="0">
                <a:solidFill>
                  <a:schemeClr val="tx1"/>
                </a:solidFill>
                <a:latin typeface="Chalkboard SE" panose="03050602040202020205" pitchFamily="66" charset="77"/>
              </a:rPr>
              <a:t>CIRCUITI ASSOCIATIVI LOCALI INTRAMIDOLLARI</a:t>
            </a:r>
            <a:r>
              <a:rPr lang="it-IT" altLang="it-IT" sz="1800" dirty="0">
                <a:solidFill>
                  <a:schemeClr val="tx1"/>
                </a:solidFill>
                <a:latin typeface="Chalkboard SE" panose="03050602040202020205" pitchFamily="66" charset="77"/>
              </a:rPr>
              <a:t>: tra essi i NEURONI INIBITORI di RENSHAW, che agiscono inibendo i Motoneuroni Somatici);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latin typeface="Chalkboard SE" panose="03050602040202020205" pitchFamily="66" charset="77"/>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pperplate Gothic Bold" panose="020E0705020206020404" pitchFamily="34" charset="77"/>
              </a:rPr>
              <a:t>FUNICOLARI di ASSOCIAZIONE INTERSEGMENTALI</a:t>
            </a:r>
            <a:r>
              <a:rPr lang="it-IT" altLang="it-IT" sz="1800" dirty="0">
                <a:solidFill>
                  <a:schemeClr val="tx1"/>
                </a:solidFill>
                <a:latin typeface="Copperplate Gothic Bold" panose="020E0705020206020404" pitchFamily="34" charset="77"/>
              </a:rPr>
              <a:t> e </a:t>
            </a:r>
            <a:r>
              <a:rPr lang="it-IT" altLang="it-IT" sz="1800" b="1" dirty="0">
                <a:solidFill>
                  <a:schemeClr val="tx1"/>
                </a:solidFill>
                <a:latin typeface="Copperplate Gothic Bold" panose="020E0705020206020404" pitchFamily="34" charset="77"/>
              </a:rPr>
              <a:t>COMMISSURALI</a:t>
            </a:r>
            <a:r>
              <a:rPr lang="it-IT" altLang="it-IT" sz="1800" dirty="0">
                <a:solidFill>
                  <a:schemeClr val="tx1"/>
                </a:solidFill>
                <a:latin typeface="Copperplate Gothic Bold" panose="020E0705020206020404" pitchFamily="34" charset="77"/>
              </a:rPr>
              <a:t> (INTRAMIDOLLARI, implicati nei riflessi spinali più complessi);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mic Sans MS" panose="030F0902030302020204" pitchFamily="66" charset="0"/>
              </a:rPr>
              <a:t>FUNICOLARI DI PROIEZIONE</a:t>
            </a:r>
            <a:r>
              <a:rPr lang="it-IT" altLang="it-IT" sz="1800" dirty="0">
                <a:solidFill>
                  <a:schemeClr val="tx1"/>
                </a:solidFill>
                <a:latin typeface="Comic Sans MS" panose="030F0902030302020204" pitchFamily="66" charset="0"/>
              </a:rPr>
              <a:t> (in direzione dei distretti più rostrali del SNC)</a:t>
            </a:r>
            <a:r>
              <a:rPr lang="it-IT" altLang="it-IT" sz="1800" dirty="0">
                <a:solidFill>
                  <a:schemeClr val="tx1"/>
                </a:solidFill>
              </a:rPr>
              <a:t>;</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halkboard SE" panose="03050602040202020205" pitchFamily="66" charset="77"/>
              </a:rPr>
              <a:t>NEURONI RADICOLARI SOMATOMOTORI</a:t>
            </a:r>
            <a:r>
              <a:rPr lang="it-IT" altLang="it-IT" sz="1800" dirty="0">
                <a:solidFill>
                  <a:schemeClr val="tx1"/>
                </a:solidFill>
                <a:latin typeface="Chalkboard SE" panose="03050602040202020205" pitchFamily="66" charset="77"/>
              </a:rPr>
              <a:t>:</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halkboard SE" panose="03050602040202020205" pitchFamily="66" charset="77"/>
              </a:rPr>
              <a:t>      - </a:t>
            </a:r>
            <a:r>
              <a:rPr lang="it-IT" altLang="it-IT" sz="1800" b="1" dirty="0">
                <a:solidFill>
                  <a:schemeClr val="tx1"/>
                </a:solidFill>
                <a:latin typeface="Chalkboard SE" panose="03050602040202020205" pitchFamily="66" charset="77"/>
              </a:rPr>
              <a:t>MOTONEURONI alfa </a:t>
            </a:r>
            <a:r>
              <a:rPr lang="it-IT" altLang="it-IT" sz="1800" dirty="0">
                <a:solidFill>
                  <a:schemeClr val="tx1"/>
                </a:solidFill>
                <a:latin typeface="Chalkboard SE" panose="03050602040202020205" pitchFamily="66" charset="77"/>
              </a:rPr>
              <a:t>alle </a:t>
            </a:r>
            <a:r>
              <a:rPr lang="it-IT" altLang="it-IT" sz="1800" b="1" dirty="0">
                <a:solidFill>
                  <a:schemeClr val="tx1"/>
                </a:solidFill>
                <a:latin typeface="Chalkboard SE" panose="03050602040202020205" pitchFamily="66" charset="77"/>
              </a:rPr>
              <a:t>Placche Motrici </a:t>
            </a:r>
            <a:r>
              <a:rPr lang="it-IT" altLang="it-IT" sz="1800" dirty="0">
                <a:solidFill>
                  <a:schemeClr val="tx1"/>
                </a:solidFill>
                <a:latin typeface="Chalkboard SE" panose="03050602040202020205" pitchFamily="66" charset="77"/>
              </a:rPr>
              <a:t>dei Muscoli Striati Scheletrici;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halkboard SE" panose="03050602040202020205" pitchFamily="66" charset="77"/>
              </a:rPr>
              <a:t>      - </a:t>
            </a:r>
            <a:r>
              <a:rPr lang="it-IT" altLang="it-IT" sz="1800" b="1" dirty="0">
                <a:solidFill>
                  <a:schemeClr val="tx1"/>
                </a:solidFill>
                <a:latin typeface="Chalkboard SE" panose="03050602040202020205" pitchFamily="66" charset="77"/>
              </a:rPr>
              <a:t>MOTONEURONI gamma </a:t>
            </a:r>
            <a:r>
              <a:rPr lang="it-IT" altLang="it-IT" sz="1800" dirty="0">
                <a:solidFill>
                  <a:schemeClr val="tx1"/>
                </a:solidFill>
                <a:latin typeface="Chalkboard SE" panose="03050602040202020205" pitchFamily="66" charset="77"/>
              </a:rPr>
              <a:t>alle </a:t>
            </a:r>
            <a:r>
              <a:rPr lang="it-IT" altLang="it-IT" sz="1800" b="1" dirty="0">
                <a:solidFill>
                  <a:schemeClr val="tx1"/>
                </a:solidFill>
                <a:latin typeface="Chalkboard SE" panose="03050602040202020205" pitchFamily="66" charset="77"/>
              </a:rPr>
              <a:t>Placche Motrici delle Fibre </a:t>
            </a:r>
            <a:r>
              <a:rPr lang="it-IT" altLang="it-IT" sz="1800" b="1" dirty="0" err="1">
                <a:solidFill>
                  <a:schemeClr val="tx1"/>
                </a:solidFill>
                <a:latin typeface="Chalkboard SE" panose="03050602040202020205" pitchFamily="66" charset="77"/>
              </a:rPr>
              <a:t>Intrafusali</a:t>
            </a:r>
            <a:r>
              <a:rPr lang="it-IT" altLang="it-IT" sz="1800" b="1" dirty="0">
                <a:solidFill>
                  <a:schemeClr val="tx1"/>
                </a:solidFill>
                <a:latin typeface="Chalkboard SE" panose="03050602040202020205" pitchFamily="66" charset="77"/>
              </a:rPr>
              <a:t> </a:t>
            </a:r>
            <a:r>
              <a:rPr lang="it-IT" altLang="it-IT" sz="1800" dirty="0">
                <a:solidFill>
                  <a:schemeClr val="tx1"/>
                </a:solidFill>
                <a:latin typeface="Chalkboard SE" panose="03050602040202020205" pitchFamily="66" charset="77"/>
              </a:rPr>
              <a:t>dei Fusi </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halkboard SE" panose="03050602040202020205" pitchFamily="66" charset="77"/>
              </a:rPr>
              <a:t>        Neuromuscolari (recettori responsabili della propriocezione)</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mic Sans MS" panose="030F0902030302020204" pitchFamily="66" charset="0"/>
              </a:rPr>
              <a:t>NEURONI RADICOLARI VISCEROMOTORI</a:t>
            </a:r>
            <a:r>
              <a:rPr lang="it-IT" altLang="it-IT" sz="1800" dirty="0">
                <a:solidFill>
                  <a:schemeClr val="tx1"/>
                </a:solidFill>
                <a:latin typeface="Comic Sans MS" panose="030F0902030302020204" pitchFamily="66" charset="0"/>
              </a:rPr>
              <a:t> (</a:t>
            </a:r>
            <a:r>
              <a:rPr lang="it-IT" altLang="it-IT" sz="1800" b="1" dirty="0">
                <a:solidFill>
                  <a:schemeClr val="tx1"/>
                </a:solidFill>
                <a:latin typeface="Comic Sans MS" panose="030F0902030302020204" pitchFamily="66" charset="0"/>
              </a:rPr>
              <a:t>EFFETTORI VISCERALI GENERALI</a:t>
            </a:r>
            <a:r>
              <a:rPr lang="it-IT" altLang="it-IT" sz="1800" dirty="0">
                <a:solidFill>
                  <a:schemeClr val="tx1"/>
                </a:solidFill>
                <a:latin typeface="Comic Sans MS" panose="030F0902030302020204" pitchFamily="66" charset="0"/>
              </a:rPr>
              <a:t>):</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omic Sans MS" panose="030F0902030302020204" pitchFamily="66" charset="0"/>
              </a:rPr>
              <a:t>        - </a:t>
            </a:r>
            <a:r>
              <a:rPr lang="it-IT" altLang="it-IT" sz="1800" b="1" dirty="0" err="1">
                <a:solidFill>
                  <a:schemeClr val="tx1"/>
                </a:solidFill>
                <a:latin typeface="Comic Sans MS" panose="030F0902030302020204" pitchFamily="66" charset="0"/>
              </a:rPr>
              <a:t>OrtoSimpatici</a:t>
            </a:r>
            <a:r>
              <a:rPr lang="it-IT" altLang="it-IT" sz="1800" dirty="0">
                <a:solidFill>
                  <a:schemeClr val="tx1"/>
                </a:solidFill>
                <a:latin typeface="Comic Sans MS" panose="030F0902030302020204" pitchFamily="66" charset="0"/>
              </a:rPr>
              <a:t> (Lamina VII nei neuromeri TORACICI e LOMBARI)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omic Sans MS" panose="030F0902030302020204" pitchFamily="66" charset="0"/>
              </a:rPr>
              <a:t>        - </a:t>
            </a:r>
            <a:r>
              <a:rPr lang="it-IT" altLang="it-IT" sz="1800" b="1" dirty="0" err="1">
                <a:solidFill>
                  <a:schemeClr val="tx1"/>
                </a:solidFill>
                <a:latin typeface="Comic Sans MS" panose="030F0902030302020204" pitchFamily="66" charset="0"/>
              </a:rPr>
              <a:t>ParaSimpatici</a:t>
            </a:r>
            <a:r>
              <a:rPr lang="it-IT" altLang="it-IT" sz="1800" dirty="0">
                <a:solidFill>
                  <a:schemeClr val="tx1"/>
                </a:solidFill>
                <a:latin typeface="Comic Sans MS" panose="030F0902030302020204" pitchFamily="66" charset="0"/>
              </a:rPr>
              <a:t> (Lamina VI nei neuromeri S2, S3, S4).</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pperplate Gothic Bold" panose="020E0705020206020404" pitchFamily="34" charset="77"/>
              </a:rPr>
              <a:t>NEURONI RADICOLARI GANGLIARI</a:t>
            </a:r>
            <a:r>
              <a:rPr lang="it-IT" altLang="it-IT" sz="1800" dirty="0">
                <a:solidFill>
                  <a:schemeClr val="tx1"/>
                </a:solidFill>
                <a:latin typeface="Copperplate Gothic Bold" panose="020E0705020206020404" pitchFamily="34" charset="77"/>
              </a:rPr>
              <a:t> (sono </a:t>
            </a:r>
            <a:r>
              <a:rPr lang="it-IT" altLang="it-IT" sz="1800" b="1" dirty="0">
                <a:solidFill>
                  <a:schemeClr val="tx1"/>
                </a:solidFill>
                <a:latin typeface="Copperplate Gothic Bold" panose="020E0705020206020404" pitchFamily="34" charset="77"/>
              </a:rPr>
              <a:t>EXTRAMIDOLLARI</a:t>
            </a:r>
            <a:r>
              <a:rPr lang="it-IT" altLang="it-IT" sz="1800" dirty="0">
                <a:solidFill>
                  <a:schemeClr val="tx1"/>
                </a:solidFill>
                <a:latin typeface="Copperplate Gothic Bold" panose="020E0705020206020404" pitchFamily="34" charset="77"/>
              </a:rPr>
              <a:t>, si trovano nei GANGLI annessi alla Radice Posteriore, pertanto a </a:t>
            </a:r>
            <a:r>
              <a:rPr lang="it-IT" altLang="it-IT" sz="1800" dirty="0" err="1">
                <a:solidFill>
                  <a:schemeClr val="tx1"/>
                </a:solidFill>
                <a:latin typeface="Copperplate Gothic Bold" panose="020E0705020206020404" pitchFamily="34" charset="77"/>
              </a:rPr>
              <a:t>rigor</a:t>
            </a:r>
            <a:r>
              <a:rPr lang="it-IT" altLang="it-IT" sz="1800" dirty="0">
                <a:solidFill>
                  <a:schemeClr val="tx1"/>
                </a:solidFill>
                <a:latin typeface="Copperplate Gothic Bold" panose="020E0705020206020404" pitchFamily="34" charset="77"/>
              </a:rPr>
              <a:t> di logica sono nel SNP)</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latin typeface="Copperplate Gothic Bold" panose="020E0705020206020404" pitchFamily="34" charset="77"/>
            </a:endParaRPr>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4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t> </a:t>
            </a:r>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08400" cy="3386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Text Box 2"/>
          <p:cNvSpPr txBox="1">
            <a:spLocks noChangeArrowheads="1"/>
          </p:cNvSpPr>
          <p:nvPr/>
        </p:nvSpPr>
        <p:spPr bwMode="auto">
          <a:xfrm>
            <a:off x="3995738" y="549275"/>
            <a:ext cx="45370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spcBef>
                <a:spcPts val="2000"/>
              </a:spcBef>
              <a:buClrTx/>
              <a:buFontTx/>
              <a:buNone/>
            </a:pPr>
            <a:r>
              <a:rPr lang="it-IT" altLang="it-IT" sz="2400" b="1"/>
              <a:t>LAMINE DI REXED</a:t>
            </a:r>
          </a:p>
        </p:txBody>
      </p:sp>
      <p:pic>
        <p:nvPicPr>
          <p:cNvPr id="16387" name="Picture 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3635375" y="2889250"/>
            <a:ext cx="5508625" cy="396875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8850"/>
            <a:ext cx="3276600" cy="1533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7200" y="155575"/>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Lamine di Rexed</a:t>
            </a:r>
            <a:br>
              <a:rPr lang="it-IT" altLang="it-IT" sz="2800">
                <a:solidFill>
                  <a:srgbClr val="FFFFFF"/>
                </a:solidFill>
                <a:latin typeface="Arial Black" panose="020B0A04020102020204" pitchFamily="34" charset="0"/>
              </a:rPr>
            </a:br>
            <a:endParaRPr lang="it-IT" altLang="it-IT" sz="2800">
              <a:solidFill>
                <a:srgbClr val="FFFFFF"/>
              </a:solidFill>
              <a:latin typeface="Arial Black" panose="020B0A04020102020204" pitchFamily="34" charset="0"/>
            </a:endParaRPr>
          </a:p>
        </p:txBody>
      </p:sp>
      <p:sp>
        <p:nvSpPr>
          <p:cNvPr id="17410" name="Rectangle 2"/>
          <p:cNvSpPr>
            <a:spLocks noGrp="1" noChangeArrowheads="1"/>
          </p:cNvSpPr>
          <p:nvPr>
            <p:ph type="body" idx="1"/>
          </p:nvPr>
        </p:nvSpPr>
        <p:spPr>
          <a:xfrm>
            <a:off x="229941" y="1890548"/>
            <a:ext cx="6193007" cy="4530725"/>
          </a:xfrm>
          <a:ln/>
        </p:spPr>
        <p:txBody>
          <a:bodyPr lIns="90000" tIns="46800" rIns="90000" bIns="46800"/>
          <a:lstStyle/>
          <a:p>
            <a:pPr marL="331788" indent="-331788" hangingPunct="1">
              <a:lnSpc>
                <a:spcPct val="95000"/>
              </a:lnSpc>
              <a:spcBef>
                <a:spcPts val="70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2400" b="1" dirty="0">
                <a:solidFill>
                  <a:schemeClr val="tx1"/>
                </a:solidFill>
                <a:latin typeface="Chalkduster" panose="03050602040202020205" pitchFamily="66" charset="77"/>
              </a:rPr>
              <a:t>Secondo il </a:t>
            </a:r>
            <a:r>
              <a:rPr lang="it-IT" altLang="it-IT" sz="2400" b="1" dirty="0" err="1">
                <a:solidFill>
                  <a:schemeClr val="tx1"/>
                </a:solidFill>
                <a:latin typeface="Chalkduster" panose="03050602040202020205" pitchFamily="66" charset="77"/>
              </a:rPr>
              <a:t>neuroscienziato</a:t>
            </a:r>
            <a:r>
              <a:rPr lang="it-IT" altLang="it-IT" sz="2400" b="1" dirty="0">
                <a:solidFill>
                  <a:schemeClr val="tx1"/>
                </a:solidFill>
                <a:latin typeface="Chalkduster" panose="03050602040202020205" pitchFamily="66" charset="77"/>
              </a:rPr>
              <a:t> svedese REXED, la</a:t>
            </a:r>
            <a:r>
              <a:rPr lang="it-IT" altLang="it-IT" sz="2400" b="1" dirty="0">
                <a:latin typeface="Chalkduster" panose="03050602040202020205" pitchFamily="66" charset="77"/>
              </a:rPr>
              <a:t> </a:t>
            </a:r>
            <a:r>
              <a:rPr lang="it-IT" altLang="it-IT" sz="2400" b="1" dirty="0">
                <a:solidFill>
                  <a:schemeClr val="tx1"/>
                </a:solidFill>
                <a:latin typeface="Chalkduster" panose="03050602040202020205" pitchFamily="66" charset="77"/>
              </a:rPr>
              <a:t>sostanza grigia del midollo spinale è composta da lamine di neuroni;</a:t>
            </a:r>
          </a:p>
          <a:p>
            <a:pPr marL="338138" indent="-331788" hangingPunct="1">
              <a:lnSpc>
                <a:spcPct val="95000"/>
              </a:lnSpc>
              <a:spcBef>
                <a:spcPts val="70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2800" b="1" dirty="0">
              <a:solidFill>
                <a:schemeClr val="tx1"/>
              </a:solidFill>
              <a:latin typeface="Chalkduster" panose="03050602040202020205" pitchFamily="66" charset="77"/>
            </a:endParaRPr>
          </a:p>
          <a:p>
            <a:pPr marL="331788" indent="-331788" hangingPunct="1">
              <a:lnSpc>
                <a:spcPct val="95000"/>
              </a:lnSpc>
              <a:spcBef>
                <a:spcPts val="70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2600" b="1" dirty="0">
                <a:solidFill>
                  <a:schemeClr val="tx1"/>
                </a:solidFill>
                <a:latin typeface="Chalkduster" panose="03050602040202020205" pitchFamily="66" charset="77"/>
              </a:rPr>
              <a:t>le lamine sono 10, di cui 6 (più regolari e ordinatamente stratificate) localizzate nel corno posteriore</a:t>
            </a:r>
            <a:r>
              <a:rPr lang="it-IT" altLang="it-IT" sz="2600" dirty="0">
                <a:solidFill>
                  <a:schemeClr val="tx1"/>
                </a:solidFill>
                <a:latin typeface="Chalkduster" panose="03050602040202020205" pitchFamily="66" charset="77"/>
              </a:rPr>
              <a:t>.</a:t>
            </a:r>
          </a:p>
        </p:txBody>
      </p:sp>
      <p:pic>
        <p:nvPicPr>
          <p:cNvPr id="17411" name="Picture 3"/>
          <p:cNvPicPr>
            <a:picLocks noChangeAspect="1" noChangeArrowheads="1"/>
          </p:cNvPicPr>
          <p:nvPr/>
        </p:nvPicPr>
        <p:blipFill rotWithShape="1">
          <a:blip r:embed="rId3">
            <a:lum bright="-12000" contrast="12000"/>
            <a:extLst>
              <a:ext uri="{28A0092B-C50C-407E-A947-70E740481C1C}">
                <a14:useLocalDpi xmlns:a14="http://schemas.microsoft.com/office/drawing/2010/main" val="0"/>
              </a:ext>
            </a:extLst>
          </a:blip>
          <a:srcRect l="50662"/>
          <a:stretch/>
        </p:blipFill>
        <p:spPr bwMode="auto">
          <a:xfrm>
            <a:off x="6482241" y="32098"/>
            <a:ext cx="2629347" cy="333851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AFABFE79-BB04-C848-B2E8-9AC6D7A84FFF}"/>
              </a:ext>
            </a:extLst>
          </p:cNvPr>
          <p:cNvSpPr txBox="1"/>
          <p:nvPr/>
        </p:nvSpPr>
        <p:spPr>
          <a:xfrm>
            <a:off x="865617" y="332656"/>
            <a:ext cx="5616624" cy="1569660"/>
          </a:xfrm>
          <a:prstGeom prst="rect">
            <a:avLst/>
          </a:prstGeom>
          <a:noFill/>
        </p:spPr>
        <p:txBody>
          <a:bodyPr wrap="square" rtlCol="0">
            <a:spAutoFit/>
          </a:bodyPr>
          <a:lstStyle/>
          <a:p>
            <a:r>
              <a:rPr lang="it-IT" sz="3200" b="1" dirty="0">
                <a:solidFill>
                  <a:schemeClr val="tx1"/>
                </a:solidFill>
                <a:latin typeface="Gurmukhi MN" panose="02020600050405020304" pitchFamily="18" charset="0"/>
                <a:cs typeface="Gurmukhi MN" panose="02020600050405020304" pitchFamily="18" charset="0"/>
              </a:rPr>
              <a:t>SOSTANZA GRIGIA: ORGANIZZAZIONE in</a:t>
            </a:r>
          </a:p>
          <a:p>
            <a:r>
              <a:rPr lang="it-IT" sz="3200" b="1" dirty="0">
                <a:solidFill>
                  <a:schemeClr val="tx1"/>
                </a:solidFill>
                <a:latin typeface="Gurmukhi MN" panose="02020600050405020304" pitchFamily="18" charset="0"/>
                <a:cs typeface="Gurmukhi MN" panose="02020600050405020304" pitchFamily="18" charset="0"/>
              </a:rPr>
              <a:t>LAMINE (di REXED)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7200" y="116632"/>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LAMINE DI REXED</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[ 1 ]</a:t>
            </a:r>
          </a:p>
        </p:txBody>
      </p:sp>
      <p:sp>
        <p:nvSpPr>
          <p:cNvPr id="18434" name="Rectangle 2"/>
          <p:cNvSpPr>
            <a:spLocks noGrp="1" noChangeArrowheads="1"/>
          </p:cNvSpPr>
          <p:nvPr>
            <p:ph type="body" idx="1"/>
          </p:nvPr>
        </p:nvSpPr>
        <p:spPr>
          <a:xfrm>
            <a:off x="179512" y="1256457"/>
            <a:ext cx="8964488" cy="5601543"/>
          </a:xfrm>
          <a:ln/>
        </p:spPr>
        <p:txBody>
          <a:bodyPr lIns="90000" tIns="46800" rIns="90000" bIns="46800"/>
          <a:lstStyle/>
          <a:p>
            <a:pPr indent="-331788" algn="ctr"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i="1" u="sng" dirty="0">
                <a:solidFill>
                  <a:schemeClr val="tx1"/>
                </a:solidFill>
                <a:latin typeface="Copperplate Gothic Bold" panose="020E0705020206020404" pitchFamily="34" charset="77"/>
              </a:rPr>
              <a:t>Corno posteriore</a:t>
            </a:r>
          </a:p>
          <a:p>
            <a:pPr indent="-331788"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i="1" u="sng" dirty="0">
              <a:latin typeface="Arial Black" panose="020B0A04020102020204" pitchFamily="34" charset="0"/>
            </a:endParaRP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I (zona marginale di </a:t>
            </a:r>
            <a:r>
              <a:rPr lang="it-IT" altLang="it-IT" sz="2800" b="1" dirty="0" err="1">
                <a:solidFill>
                  <a:schemeClr val="tx1"/>
                </a:solidFill>
                <a:latin typeface="Comic Sans MS" panose="030F0902030302020204" pitchFamily="66" charset="0"/>
              </a:rPr>
              <a:t>Lissauer</a:t>
            </a:r>
            <a:r>
              <a:rPr lang="it-IT" altLang="it-IT" sz="2800" b="1" dirty="0">
                <a:solidFill>
                  <a:schemeClr val="tx1"/>
                </a:solidFill>
                <a:latin typeface="Comic Sans MS" panose="030F0902030302020204" pitchFamily="66" charset="0"/>
              </a:rPr>
              <a:t>);</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II (sostanza gelatinosa di Rolando, coinvolta in un meccanismo di soppressione endogena del dolore);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LAMINE III e IV (nucleo proprio, neuroni funicolari di proiezione);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LAMINE V e VI (base del corno posteriore, neuroni funicolari di proiezione, V, e radicolari parasimpatici S2-S4, VI).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68313" y="139700"/>
            <a:ext cx="8229600" cy="947738"/>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rgbClr val="FFFFFF"/>
                </a:solidFill>
                <a:latin typeface="Arial Black" panose="020B0A04020102020204" pitchFamily="34" charset="0"/>
              </a:rPr>
              <a:t>LAMINE DI REXED</a:t>
            </a:r>
            <a:br>
              <a:rPr lang="it-IT" altLang="it-IT" sz="2800" dirty="0">
                <a:solidFill>
                  <a:srgbClr val="FFFFFF"/>
                </a:solidFill>
                <a:latin typeface="Arial Black" panose="020B0A04020102020204" pitchFamily="34" charset="0"/>
              </a:rPr>
            </a:br>
            <a:r>
              <a:rPr lang="it-IT" altLang="it-IT" sz="2800" dirty="0">
                <a:solidFill>
                  <a:srgbClr val="FFFFFF"/>
                </a:solidFill>
                <a:latin typeface="Arial Black" panose="020B0A04020102020204" pitchFamily="34" charset="0"/>
              </a:rPr>
              <a:t>[ 2 ]</a:t>
            </a:r>
          </a:p>
        </p:txBody>
      </p:sp>
      <p:sp>
        <p:nvSpPr>
          <p:cNvPr id="19458" name="Rectangle 2"/>
          <p:cNvSpPr>
            <a:spLocks noGrp="1" noChangeArrowheads="1"/>
          </p:cNvSpPr>
          <p:nvPr>
            <p:ph type="body" idx="1"/>
          </p:nvPr>
        </p:nvSpPr>
        <p:spPr>
          <a:xfrm>
            <a:off x="107505" y="1087438"/>
            <a:ext cx="8928992" cy="5581922"/>
          </a:xfrm>
          <a:ln/>
        </p:spPr>
        <p:txBody>
          <a:bodyPr lIns="90000" tIns="46800" rIns="90000" bIns="46800"/>
          <a:lstStyle/>
          <a:p>
            <a:pPr indent="-331788" algn="ctr"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i="1" u="sng" dirty="0">
                <a:solidFill>
                  <a:schemeClr val="tx1"/>
                </a:solidFill>
                <a:latin typeface="Copperplate Gothic Bold" panose="020E0705020206020404" pitchFamily="34" charset="77"/>
              </a:rPr>
              <a:t>Corno anteriore</a:t>
            </a:r>
          </a:p>
          <a:p>
            <a:pPr indent="-331788" algn="ctr"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i="1" u="sng" dirty="0">
              <a:solidFill>
                <a:schemeClr val="tx1"/>
              </a:solidFill>
              <a:latin typeface="Copperplate Gothic Bold" panose="020E0705020206020404" pitchFamily="34" charset="77"/>
            </a:endParaRP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VII (neuroni visceromotori ortosimpatici </a:t>
            </a:r>
            <a:r>
              <a:rPr lang="it-IT" altLang="it-IT" sz="2800" b="1" dirty="0" err="1">
                <a:solidFill>
                  <a:schemeClr val="tx1"/>
                </a:solidFill>
                <a:latin typeface="Comic Sans MS" panose="030F0902030302020204" pitchFamily="66" charset="0"/>
              </a:rPr>
              <a:t>toraco</a:t>
            </a:r>
            <a:r>
              <a:rPr lang="it-IT" altLang="it-IT" sz="2800" b="1" dirty="0">
                <a:solidFill>
                  <a:schemeClr val="tx1"/>
                </a:solidFill>
                <a:latin typeface="Comic Sans MS" panose="030F0902030302020204" pitchFamily="66" charset="0"/>
              </a:rPr>
              <a:t>-lombari e neuroni funicolari di associazione);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VIII (neuroni funicolari di associazione);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IX (motoneuroni radicolari alfa e gamma);</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X (neuroni funicolari di associazione).</a:t>
            </a:r>
          </a:p>
        </p:txBody>
      </p:sp>
      <p:sp>
        <p:nvSpPr>
          <p:cNvPr id="4" name="Rectangle 1">
            <a:extLst>
              <a:ext uri="{FF2B5EF4-FFF2-40B4-BE49-F238E27FC236}">
                <a16:creationId xmlns:a16="http://schemas.microsoft.com/office/drawing/2014/main" id="{F9266CC6-8FDD-8141-A939-30BE25058376}"/>
              </a:ext>
            </a:extLst>
          </p:cNvPr>
          <p:cNvSpPr txBox="1">
            <a:spLocks noChangeArrowheads="1"/>
          </p:cNvSpPr>
          <p:nvPr/>
        </p:nvSpPr>
        <p:spPr bwMode="auto">
          <a:xfrm>
            <a:off x="468313" y="-52387"/>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LAMINE DI REXED</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71438" y="576263"/>
            <a:ext cx="5616575" cy="1655762"/>
          </a:xfrm>
          <a:ln/>
        </p:spPr>
        <p:txBody>
          <a:bodyPr lIns="90000" tIns="46800" rIns="90000" bIns="46800"/>
          <a:lstStyle/>
          <a:p>
            <a:pPr algn="just"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dirty="0">
                <a:solidFill>
                  <a:srgbClr val="FFFFFF"/>
                </a:solidFill>
              </a:rPr>
              <a:t>Le radici spinali (31 paia per lato): ventrale (o motrice) e dorsale (o sensitiva con annesso ganglio spinale) formano 31 paia di nervi spinali (8 cervicali, 12 toracici, 5 lombari, 5 sacrali, 1 coccigeo) a livello dei  fori intervertebrali.</a:t>
            </a:r>
            <a:r>
              <a:rPr lang="it-IT" altLang="it-IT" dirty="0">
                <a:solidFill>
                  <a:srgbClr val="FFFFFF"/>
                </a:solidFill>
                <a:latin typeface="New York" charset="0"/>
              </a:rPr>
              <a:t> </a:t>
            </a:r>
            <a:br>
              <a:rPr lang="it-IT" altLang="it-IT" dirty="0">
                <a:solidFill>
                  <a:srgbClr val="FFFFFF"/>
                </a:solidFill>
                <a:latin typeface="New York" charset="0"/>
              </a:rPr>
            </a:br>
            <a:endParaRPr lang="it-IT" altLang="it-IT" dirty="0">
              <a:solidFill>
                <a:srgbClr val="FFFFFF"/>
              </a:solidFill>
              <a:latin typeface="New York"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t="12331" r="36603"/>
          <a:stretch>
            <a:fillRect/>
          </a:stretch>
        </p:blipFill>
        <p:spPr bwMode="auto">
          <a:xfrm>
            <a:off x="71438" y="0"/>
            <a:ext cx="3636466" cy="6852486"/>
          </a:xfrm>
          <a:prstGeom prst="rect">
            <a:avLst/>
          </a:prstGeom>
          <a:noFill/>
          <a:ln>
            <a:noFill/>
          </a:ln>
          <a:effectLst/>
          <a:extLst>
            <a:ext uri="{909E8E84-426E-40DD-AFC4-6F175D3DCCD1}">
              <a14:hiddenFill xmlns:a14="http://schemas.microsoft.com/office/drawing/2010/main">
                <a:blipFill dpi="0" rotWithShape="0">
                  <a:blip/>
                  <a:srcRect t="12331" r="3660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807" t="9726" r="896" b="60507"/>
          <a:stretch/>
        </p:blipFill>
        <p:spPr bwMode="auto">
          <a:xfrm>
            <a:off x="4932040" y="2348880"/>
            <a:ext cx="3420963" cy="3357215"/>
          </a:xfrm>
          <a:prstGeom prst="rect">
            <a:avLst/>
          </a:prstGeom>
          <a:noFill/>
          <a:ln>
            <a:noFill/>
          </a:ln>
          <a:effectLst/>
          <a:extLst>
            <a:ext uri="{909E8E84-426E-40DD-AFC4-6F175D3DCCD1}">
              <a14:hiddenFill xmlns:a14="http://schemas.microsoft.com/office/drawing/2010/main">
                <a:blipFill dpi="0" rotWithShape="0">
                  <a:blip/>
                  <a:srcRect l="51126" t="9726" r="896" b="5132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D3C3A058-492D-A84C-9620-CCE3F1F71665}"/>
              </a:ext>
            </a:extLst>
          </p:cNvPr>
          <p:cNvSpPr txBox="1"/>
          <p:nvPr/>
        </p:nvSpPr>
        <p:spPr>
          <a:xfrm>
            <a:off x="5508104" y="5949280"/>
            <a:ext cx="3405419" cy="523220"/>
          </a:xfrm>
          <a:prstGeom prst="rect">
            <a:avLst/>
          </a:prstGeom>
          <a:noFill/>
        </p:spPr>
        <p:txBody>
          <a:bodyPr wrap="none" rtlCol="0">
            <a:spAutoFit/>
          </a:bodyPr>
          <a:lstStyle/>
          <a:p>
            <a:r>
              <a:rPr lang="it-IT" sz="2800" b="1" dirty="0">
                <a:solidFill>
                  <a:schemeClr val="tx1"/>
                </a:solidFill>
                <a:latin typeface="Copperplate Gothic Bold" panose="020E0705020206020404" pitchFamily="34" charset="77"/>
              </a:rPr>
              <a:t>CAUDA EQUINA </a:t>
            </a:r>
          </a:p>
        </p:txBody>
      </p:sp>
      <p:cxnSp>
        <p:nvCxnSpPr>
          <p:cNvPr id="4" name="Connettore 1 3">
            <a:extLst>
              <a:ext uri="{FF2B5EF4-FFF2-40B4-BE49-F238E27FC236}">
                <a16:creationId xmlns:a16="http://schemas.microsoft.com/office/drawing/2014/main" id="{DA02947E-D5C4-BC4D-8305-FE4B4570D6CC}"/>
              </a:ext>
            </a:extLst>
          </p:cNvPr>
          <p:cNvCxnSpPr/>
          <p:nvPr/>
        </p:nvCxnSpPr>
        <p:spPr bwMode="auto">
          <a:xfrm flipV="1">
            <a:off x="1691680" y="3789040"/>
            <a:ext cx="4608512" cy="238447"/>
          </a:xfrm>
          <a:prstGeom prst="line">
            <a:avLst/>
          </a:prstGeom>
          <a:solidFill>
            <a:srgbClr val="00B8FF"/>
          </a:solidFill>
          <a:ln w="127000" cap="sq"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108490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5FCC8C-023C-954D-BCCD-5C01C867B35F}"/>
              </a:ext>
            </a:extLst>
          </p:cNvPr>
          <p:cNvSpPr>
            <a:spLocks noGrp="1"/>
          </p:cNvSpPr>
          <p:nvPr>
            <p:ph type="title"/>
          </p:nvPr>
        </p:nvSpPr>
        <p:spPr>
          <a:xfrm>
            <a:off x="0" y="106363"/>
            <a:ext cx="9036495" cy="1141412"/>
          </a:xfrm>
        </p:spPr>
        <p:txBody>
          <a:bodyPr/>
          <a:lstStyle/>
          <a:p>
            <a:r>
              <a:rPr lang="it-IT" sz="2800" dirty="0">
                <a:solidFill>
                  <a:schemeClr val="tx1"/>
                </a:solidFill>
                <a:latin typeface="Gurmukhi MN" panose="02020600050405020304" pitchFamily="18" charset="0"/>
                <a:cs typeface="Gurmukhi MN" panose="02020600050405020304" pitchFamily="18" charset="0"/>
              </a:rPr>
              <a:t>CENNI  ELEMENTARI  sui MECCANISMI di SOPPRESSIONE ENDOGENA del DOLORE</a:t>
            </a:r>
            <a:br>
              <a:rPr lang="it-IT" sz="2800" dirty="0">
                <a:solidFill>
                  <a:schemeClr val="tx1"/>
                </a:solidFill>
                <a:latin typeface="Gurmukhi MN" panose="02020600050405020304" pitchFamily="18" charset="0"/>
                <a:cs typeface="Gurmukhi MN" panose="02020600050405020304" pitchFamily="18" charset="0"/>
              </a:rPr>
            </a:br>
            <a:r>
              <a:rPr lang="it-IT" sz="2800" dirty="0">
                <a:solidFill>
                  <a:schemeClr val="tx1"/>
                </a:solidFill>
                <a:latin typeface="Gurmukhi MN" panose="02020600050405020304" pitchFamily="18" charset="0"/>
                <a:cs typeface="Gurmukhi MN" panose="02020600050405020304" pitchFamily="18" charset="0"/>
              </a:rPr>
              <a:t>- Teoria del Cancello Gate Control -</a:t>
            </a:r>
          </a:p>
        </p:txBody>
      </p:sp>
      <p:sp>
        <p:nvSpPr>
          <p:cNvPr id="3" name="Segnaposto contenuto 2">
            <a:extLst>
              <a:ext uri="{FF2B5EF4-FFF2-40B4-BE49-F238E27FC236}">
                <a16:creationId xmlns:a16="http://schemas.microsoft.com/office/drawing/2014/main" id="{073F4227-BDDD-9249-8E92-F1FA16C377ED}"/>
              </a:ext>
            </a:extLst>
          </p:cNvPr>
          <p:cNvSpPr>
            <a:spLocks noGrp="1"/>
          </p:cNvSpPr>
          <p:nvPr>
            <p:ph idx="1"/>
          </p:nvPr>
        </p:nvSpPr>
        <p:spPr>
          <a:xfrm>
            <a:off x="251520" y="1255704"/>
            <a:ext cx="9036495" cy="5468963"/>
          </a:xfrm>
        </p:spPr>
        <p:txBody>
          <a:bodyPr/>
          <a:lstStyle/>
          <a:p>
            <a:r>
              <a:rPr lang="it-IT" sz="2400" b="1" dirty="0">
                <a:solidFill>
                  <a:schemeClr val="tx1"/>
                </a:solidFill>
                <a:latin typeface="Comic Sans MS" panose="030F0902030302020204" pitchFamily="66" charset="0"/>
              </a:rPr>
              <a:t>È una funzionalità che permette di ridurre la sensibilità dolorifica in risposta a stimoli dannosi per le strutture corporee.</a:t>
            </a:r>
          </a:p>
          <a:p>
            <a:r>
              <a:rPr lang="it-IT" sz="2400" b="1" dirty="0">
                <a:solidFill>
                  <a:schemeClr val="tx1"/>
                </a:solidFill>
                <a:latin typeface="Comic Sans MS" panose="030F0902030302020204" pitchFamily="66" charset="0"/>
              </a:rPr>
              <a:t>A livello della Sostanza Grigia del Midollo Spinale viene coinvolta la SOSTANZA GELATINOSA di ROLANDO della Lamina II. </a:t>
            </a:r>
          </a:p>
          <a:p>
            <a:r>
              <a:rPr lang="it-IT" sz="2400" b="1" dirty="0">
                <a:solidFill>
                  <a:schemeClr val="tx1"/>
                </a:solidFill>
                <a:latin typeface="Comic Sans MS" panose="030F0902030302020204" pitchFamily="66" charset="0"/>
              </a:rPr>
              <a:t>Essa viene attivata dalla «compressione» attuata sulla parte interessata dallo stimolo dolorifico: la sensibilità TATTILE GROSSOLANA, attivando i Neuroni della Lamina II, fa sì che essi attuino una INIBIZIONE PRESINAPTICA sui Neuroni delle Lamine V e VI, che danno luogo al Fascio </a:t>
            </a:r>
            <a:r>
              <a:rPr lang="it-IT" sz="2400" b="1" dirty="0" err="1">
                <a:solidFill>
                  <a:schemeClr val="tx1"/>
                </a:solidFill>
                <a:latin typeface="Comic Sans MS" panose="030F0902030302020204" pitchFamily="66" charset="0"/>
              </a:rPr>
              <a:t>SpinoTalamico</a:t>
            </a:r>
            <a:r>
              <a:rPr lang="it-IT" sz="2400" b="1" dirty="0">
                <a:solidFill>
                  <a:schemeClr val="tx1"/>
                </a:solidFill>
                <a:latin typeface="Comic Sans MS" panose="030F0902030302020204" pitchFamily="66" charset="0"/>
              </a:rPr>
              <a:t> Laterale. Tale inibizione RIDUCE la SENSIBILITA’ DOLORIFICA. </a:t>
            </a:r>
          </a:p>
          <a:p>
            <a:r>
              <a:rPr lang="it-IT" sz="2400" b="1" dirty="0">
                <a:solidFill>
                  <a:schemeClr val="tx1"/>
                </a:solidFill>
                <a:latin typeface="Comic Sans MS" panose="030F0902030302020204" pitchFamily="66" charset="0"/>
              </a:rPr>
              <a:t>I Neuromediatori coinvolti sono le ENKEFALINE (Encefaline), che agiscono sui recettori dei Farmaci Morfinici. </a:t>
            </a:r>
          </a:p>
        </p:txBody>
      </p:sp>
    </p:spTree>
    <p:extLst>
      <p:ext uri="{BB962C8B-B14F-4D97-AF65-F5344CB8AC3E}">
        <p14:creationId xmlns:p14="http://schemas.microsoft.com/office/powerpoint/2010/main" val="620347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a:extLst>
              <a:ext uri="{FF2B5EF4-FFF2-40B4-BE49-F238E27FC236}">
                <a16:creationId xmlns:a16="http://schemas.microsoft.com/office/drawing/2014/main" id="{E5FCA07A-D32A-1649-998E-D41368784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39" r="9851" b="15126"/>
          <a:stretch>
            <a:fillRect/>
          </a:stretch>
        </p:blipFill>
        <p:spPr bwMode="auto">
          <a:xfrm>
            <a:off x="0" y="0"/>
            <a:ext cx="8135938" cy="6737350"/>
          </a:xfrm>
          <a:prstGeom prst="rect">
            <a:avLst/>
          </a:prstGeom>
          <a:noFill/>
          <a:ln>
            <a:noFill/>
          </a:ln>
          <a:effectLst/>
          <a:extLst>
            <a:ext uri="{909E8E84-426E-40DD-AFC4-6F175D3DCCD1}">
              <a14:hiddenFill xmlns:a14="http://schemas.microsoft.com/office/drawing/2010/main">
                <a:blipFill dpi="0" rotWithShape="0">
                  <a:blip/>
                  <a:srcRect l="7339" r="9851" b="1512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540541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0" y="215900"/>
            <a:ext cx="3203575" cy="2532063"/>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rgbClr val="FFFFFF"/>
                </a:solidFill>
              </a:rPr>
              <a:t>“</a:t>
            </a:r>
            <a:r>
              <a:rPr lang="it-IT" altLang="it-IT" sz="2400" dirty="0">
                <a:solidFill>
                  <a:srgbClr val="FFFFFF"/>
                </a:solidFill>
                <a:latin typeface="Arial Black" panose="020B0A04020102020204" pitchFamily="34" charset="0"/>
              </a:rPr>
              <a:t>Teoria del Cancello”</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di controllo</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della trasmissione</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del</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dolore</a:t>
            </a:r>
            <a:br>
              <a:rPr lang="it-IT" altLang="it-IT" sz="2400" dirty="0">
                <a:solidFill>
                  <a:srgbClr val="FFFFFF"/>
                </a:solidFill>
                <a:latin typeface="Arial Black" panose="020B0A04020102020204" pitchFamily="34" charset="0"/>
              </a:rPr>
            </a:br>
            <a:r>
              <a:rPr lang="it-IT" altLang="it-IT" sz="2200" dirty="0">
                <a:solidFill>
                  <a:srgbClr val="FFFFFF"/>
                </a:solidFill>
                <a:latin typeface="Arial Black" panose="020B0A04020102020204" pitchFamily="34" charset="0"/>
              </a:rPr>
              <a:t>(Gate Control)</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 y="9326"/>
            <a:ext cx="8981730" cy="67320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916372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5FCC8C-023C-954D-BCCD-5C01C867B35F}"/>
              </a:ext>
            </a:extLst>
          </p:cNvPr>
          <p:cNvSpPr>
            <a:spLocks noGrp="1"/>
          </p:cNvSpPr>
          <p:nvPr>
            <p:ph type="title"/>
          </p:nvPr>
        </p:nvSpPr>
        <p:spPr>
          <a:xfrm>
            <a:off x="179512" y="106363"/>
            <a:ext cx="8856983" cy="1141412"/>
          </a:xfrm>
        </p:spPr>
        <p:txBody>
          <a:bodyPr/>
          <a:lstStyle/>
          <a:p>
            <a:r>
              <a:rPr lang="it-IT" sz="2800" dirty="0">
                <a:solidFill>
                  <a:schemeClr val="tx1"/>
                </a:solidFill>
                <a:latin typeface="Gurmukhi MN" panose="02020600050405020304" pitchFamily="18" charset="0"/>
                <a:cs typeface="Gurmukhi MN" panose="02020600050405020304" pitchFamily="18" charset="0"/>
              </a:rPr>
              <a:t>CENNI  ELEMENTARI  sui MECCANISMI di SOPPRESSIONE ENDOGENA del DOLORE</a:t>
            </a:r>
            <a:br>
              <a:rPr lang="it-IT" sz="2800" dirty="0">
                <a:solidFill>
                  <a:schemeClr val="tx1"/>
                </a:solidFill>
                <a:latin typeface="Gurmukhi MN" panose="02020600050405020304" pitchFamily="18" charset="0"/>
                <a:cs typeface="Gurmukhi MN" panose="02020600050405020304" pitchFamily="18" charset="0"/>
              </a:rPr>
            </a:br>
            <a:r>
              <a:rPr lang="it-IT" sz="2800" dirty="0">
                <a:solidFill>
                  <a:schemeClr val="tx1"/>
                </a:solidFill>
                <a:latin typeface="Gurmukhi MN" panose="02020600050405020304" pitchFamily="18" charset="0"/>
                <a:cs typeface="Gurmukhi MN" panose="02020600050405020304" pitchFamily="18" charset="0"/>
              </a:rPr>
              <a:t>- Vie Discendenti -</a:t>
            </a:r>
          </a:p>
        </p:txBody>
      </p:sp>
      <p:sp>
        <p:nvSpPr>
          <p:cNvPr id="3" name="Segnaposto contenuto 2">
            <a:extLst>
              <a:ext uri="{FF2B5EF4-FFF2-40B4-BE49-F238E27FC236}">
                <a16:creationId xmlns:a16="http://schemas.microsoft.com/office/drawing/2014/main" id="{073F4227-BDDD-9249-8E92-F1FA16C377ED}"/>
              </a:ext>
            </a:extLst>
          </p:cNvPr>
          <p:cNvSpPr>
            <a:spLocks noGrp="1"/>
          </p:cNvSpPr>
          <p:nvPr>
            <p:ph idx="1"/>
          </p:nvPr>
        </p:nvSpPr>
        <p:spPr>
          <a:xfrm>
            <a:off x="0" y="1389037"/>
            <a:ext cx="9036495" cy="5468963"/>
          </a:xfrm>
        </p:spPr>
        <p:txBody>
          <a:bodyPr/>
          <a:lstStyle/>
          <a:p>
            <a:r>
              <a:rPr lang="it-IT" sz="2600" b="1" dirty="0">
                <a:solidFill>
                  <a:schemeClr val="tx1"/>
                </a:solidFill>
                <a:latin typeface="Comic Sans MS" panose="030F0902030302020204" pitchFamily="66" charset="0"/>
              </a:rPr>
              <a:t>Ad integrazione del funzionamento del Meccanismo di Soppressione Endogena del Dolore, vi intervengono anche delle Vie Discendenti dall’ Encefalo.</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In particolare, dal Tronco Encefalico (SOSTANZA GRIGIA PERIACQUEDUTTALE del Mesencefalo), come pure direttamente dalla Corteccia Telencefalica, FIBRE DISCENDENTI attivano i medesimi Neuroni della Sostanza Gelatinosa di Rolando, che, pertanto, tramite le </a:t>
            </a:r>
            <a:r>
              <a:rPr lang="it-IT" sz="2600" b="1" dirty="0" err="1">
                <a:solidFill>
                  <a:schemeClr val="tx1"/>
                </a:solidFill>
                <a:latin typeface="Comic Sans MS" panose="030F0902030302020204" pitchFamily="66" charset="0"/>
              </a:rPr>
              <a:t>Enkefaline</a:t>
            </a:r>
            <a:r>
              <a:rPr lang="it-IT" sz="2600" b="1" dirty="0">
                <a:solidFill>
                  <a:schemeClr val="tx1"/>
                </a:solidFill>
                <a:latin typeface="Comic Sans MS" panose="030F0902030302020204" pitchFamily="66" charset="0"/>
              </a:rPr>
              <a:t>, attuano la medesima Inibizione Presinaptica sui Neuroni Funicolari proiettivi della Lamina V e VI</a:t>
            </a:r>
          </a:p>
        </p:txBody>
      </p:sp>
    </p:spTree>
    <p:extLst>
      <p:ext uri="{BB962C8B-B14F-4D97-AF65-F5344CB8AC3E}">
        <p14:creationId xmlns:p14="http://schemas.microsoft.com/office/powerpoint/2010/main" val="3716532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720"/>
            <a:ext cx="9073147" cy="47971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46963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E33062-A813-BE45-869F-562306C4076A}"/>
              </a:ext>
            </a:extLst>
          </p:cNvPr>
          <p:cNvSpPr>
            <a:spLocks noGrp="1"/>
          </p:cNvSpPr>
          <p:nvPr>
            <p:ph type="title"/>
          </p:nvPr>
        </p:nvSpPr>
        <p:spPr>
          <a:xfrm>
            <a:off x="611560" y="2276872"/>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CORDONI DI SOSTANZA BIANCA</a:t>
            </a:r>
          </a:p>
        </p:txBody>
      </p:sp>
    </p:spTree>
    <p:extLst>
      <p:ext uri="{BB962C8B-B14F-4D97-AF65-F5344CB8AC3E}">
        <p14:creationId xmlns:p14="http://schemas.microsoft.com/office/powerpoint/2010/main" val="2166581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9EDE8F3A-C88F-AF48-B781-0BF9E4814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2" y="187770"/>
            <a:ext cx="9180888" cy="66702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372197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77813"/>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a:solidFill>
                  <a:srgbClr val="FFFFFF"/>
                </a:solidFill>
                <a:latin typeface="Arial Black" panose="020B0A04020102020204" pitchFamily="34" charset="0"/>
              </a:rPr>
              <a:t>Fasci del Cordone Anteriore </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9144000" cy="5164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1">
            <a:extLst>
              <a:ext uri="{FF2B5EF4-FFF2-40B4-BE49-F238E27FC236}">
                <a16:creationId xmlns:a16="http://schemas.microsoft.com/office/drawing/2014/main" id="{1C25E1BF-DC15-F748-814C-90DED3369DF3}"/>
              </a:ext>
            </a:extLst>
          </p:cNvPr>
          <p:cNvSpPr txBox="1">
            <a:spLocks noChangeArrowheads="1"/>
          </p:cNvSpPr>
          <p:nvPr/>
        </p:nvSpPr>
        <p:spPr bwMode="auto">
          <a:xfrm>
            <a:off x="611560" y="1381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a:solidFill>
                  <a:schemeClr val="tx1"/>
                </a:solidFill>
              </a:rPr>
              <a:t>FASCI DEL CORDONE  ANTERIORE</a:t>
            </a:r>
          </a:p>
        </p:txBody>
      </p:sp>
      <p:sp>
        <p:nvSpPr>
          <p:cNvPr id="2" name="Rettangolo 1">
            <a:extLst>
              <a:ext uri="{FF2B5EF4-FFF2-40B4-BE49-F238E27FC236}">
                <a16:creationId xmlns:a16="http://schemas.microsoft.com/office/drawing/2014/main" id="{9FE011FD-032F-E441-863F-8D8B3DDF4187}"/>
              </a:ext>
            </a:extLst>
          </p:cNvPr>
          <p:cNvSpPr/>
          <p:nvPr/>
        </p:nvSpPr>
        <p:spPr bwMode="auto">
          <a:xfrm>
            <a:off x="899592" y="5229200"/>
            <a:ext cx="1008112" cy="64807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6" name="Rettangolo 5">
            <a:extLst>
              <a:ext uri="{FF2B5EF4-FFF2-40B4-BE49-F238E27FC236}">
                <a16:creationId xmlns:a16="http://schemas.microsoft.com/office/drawing/2014/main" id="{C84F0F1A-9059-4643-89C8-F9F513699641}"/>
              </a:ext>
            </a:extLst>
          </p:cNvPr>
          <p:cNvSpPr/>
          <p:nvPr/>
        </p:nvSpPr>
        <p:spPr bwMode="auto">
          <a:xfrm>
            <a:off x="323528" y="5404005"/>
            <a:ext cx="1038068" cy="47326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13" name="Rettangolo arrotondato 12">
            <a:extLst>
              <a:ext uri="{FF2B5EF4-FFF2-40B4-BE49-F238E27FC236}">
                <a16:creationId xmlns:a16="http://schemas.microsoft.com/office/drawing/2014/main" id="{1984BE7B-4E5D-4D4A-BEB5-71F655CAFB37}"/>
              </a:ext>
            </a:extLst>
          </p:cNvPr>
          <p:cNvSpPr/>
          <p:nvPr/>
        </p:nvSpPr>
        <p:spPr bwMode="auto">
          <a:xfrm>
            <a:off x="0" y="2492897"/>
            <a:ext cx="9144000" cy="3024336"/>
          </a:xfrm>
          <a:prstGeom prst="roundRect">
            <a:avLst>
              <a:gd name="adj" fmla="val 7972"/>
            </a:avLst>
          </a:prstGeom>
          <a:noFill/>
          <a:ln w="635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457200" y="277813"/>
            <a:ext cx="8229600" cy="1139825"/>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LATERALE</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1938"/>
            <a:ext cx="9144000" cy="5326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ttangolo arrotondato 2">
            <a:extLst>
              <a:ext uri="{FF2B5EF4-FFF2-40B4-BE49-F238E27FC236}">
                <a16:creationId xmlns:a16="http://schemas.microsoft.com/office/drawing/2014/main" id="{DADDA1A3-E408-4749-A81D-7BB201252950}"/>
              </a:ext>
            </a:extLst>
          </p:cNvPr>
          <p:cNvSpPr/>
          <p:nvPr/>
        </p:nvSpPr>
        <p:spPr bwMode="auto">
          <a:xfrm>
            <a:off x="0" y="1916832"/>
            <a:ext cx="9036496" cy="2016224"/>
          </a:xfrm>
          <a:prstGeom prst="roundRect">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4" name="Rettangolo arrotondato 3">
            <a:extLst>
              <a:ext uri="{FF2B5EF4-FFF2-40B4-BE49-F238E27FC236}">
                <a16:creationId xmlns:a16="http://schemas.microsoft.com/office/drawing/2014/main" id="{CE8CE3AD-1B75-D545-8902-7D58F4764AAC}"/>
              </a:ext>
            </a:extLst>
          </p:cNvPr>
          <p:cNvSpPr/>
          <p:nvPr/>
        </p:nvSpPr>
        <p:spPr bwMode="auto">
          <a:xfrm>
            <a:off x="107504" y="4005064"/>
            <a:ext cx="8856984" cy="2232248"/>
          </a:xfrm>
          <a:prstGeom prst="roundRect">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7200" y="277813"/>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dirty="0">
                <a:solidFill>
                  <a:srgbClr val="FFFFFF"/>
                </a:solidFill>
                <a:latin typeface="Arial Black" panose="020B0A04020102020204" pitchFamily="34" charset="0"/>
              </a:rPr>
              <a:t>Fasci del Cordone Posteriore</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89100"/>
            <a:ext cx="9144000" cy="4403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1">
            <a:extLst>
              <a:ext uri="{FF2B5EF4-FFF2-40B4-BE49-F238E27FC236}">
                <a16:creationId xmlns:a16="http://schemas.microsoft.com/office/drawing/2014/main" id="{DFACEB82-14F6-AE40-AE93-CC3E50EE614B}"/>
              </a:ext>
            </a:extLst>
          </p:cNvPr>
          <p:cNvSpPr txBox="1">
            <a:spLocks noChangeArrowheads="1"/>
          </p:cNvSpPr>
          <p:nvPr/>
        </p:nvSpPr>
        <p:spPr bwMode="auto">
          <a:xfrm>
            <a:off x="609600" y="4302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POSTERIORE</a:t>
            </a:r>
          </a:p>
        </p:txBody>
      </p:sp>
      <p:sp>
        <p:nvSpPr>
          <p:cNvPr id="2" name="Rettangolo arrotondato 1">
            <a:extLst>
              <a:ext uri="{FF2B5EF4-FFF2-40B4-BE49-F238E27FC236}">
                <a16:creationId xmlns:a16="http://schemas.microsoft.com/office/drawing/2014/main" id="{FA6B11E4-72F1-844F-A626-127E72A4E11C}"/>
              </a:ext>
            </a:extLst>
          </p:cNvPr>
          <p:cNvSpPr/>
          <p:nvPr/>
        </p:nvSpPr>
        <p:spPr bwMode="auto">
          <a:xfrm>
            <a:off x="0" y="2204864"/>
            <a:ext cx="9036496" cy="1584176"/>
          </a:xfrm>
          <a:prstGeom prst="roundRect">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190849-4F43-0D46-9042-28B68F54E894}"/>
              </a:ext>
            </a:extLst>
          </p:cNvPr>
          <p:cNvSpPr>
            <a:spLocks noGrp="1"/>
          </p:cNvSpPr>
          <p:nvPr>
            <p:ph type="title"/>
          </p:nvPr>
        </p:nvSpPr>
        <p:spPr>
          <a:xfrm>
            <a:off x="0" y="106363"/>
            <a:ext cx="9143999"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CONFORMAZIONE ESTERNA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del MIDOLLO  SPINALE</a:t>
            </a:r>
          </a:p>
        </p:txBody>
      </p:sp>
      <p:sp>
        <p:nvSpPr>
          <p:cNvPr id="3" name="Segnaposto contenuto 2">
            <a:extLst>
              <a:ext uri="{FF2B5EF4-FFF2-40B4-BE49-F238E27FC236}">
                <a16:creationId xmlns:a16="http://schemas.microsoft.com/office/drawing/2014/main" id="{8816E6C5-A53C-9442-A006-2B29FD0C2A04}"/>
              </a:ext>
            </a:extLst>
          </p:cNvPr>
          <p:cNvSpPr>
            <a:spLocks noGrp="1"/>
          </p:cNvSpPr>
          <p:nvPr>
            <p:ph idx="1"/>
          </p:nvPr>
        </p:nvSpPr>
        <p:spPr>
          <a:xfrm>
            <a:off x="0" y="1247775"/>
            <a:ext cx="9143998" cy="5445224"/>
          </a:xfrm>
        </p:spPr>
        <p:txBody>
          <a:bodyPr/>
          <a:lstStyle/>
          <a:p>
            <a:r>
              <a:rPr lang="it-IT" sz="2700" b="1" i="1" dirty="0">
                <a:solidFill>
                  <a:schemeClr val="tx1"/>
                </a:solidFill>
                <a:latin typeface="Copperplate Gothic Bold" panose="020E0705020206020404" pitchFamily="34" charset="77"/>
                <a:cs typeface="+mj-cs"/>
              </a:rPr>
              <a:t>Ha una forma grossolanamente CILINDRICA, con dei rigonfiamenti a livello Cervicale e Lombare.</a:t>
            </a:r>
          </a:p>
          <a:p>
            <a:endParaRPr lang="it-IT" sz="2700" b="1" i="1" dirty="0">
              <a:solidFill>
                <a:schemeClr val="tx1"/>
              </a:solidFill>
              <a:latin typeface="Copperplate Gothic Bold" panose="020E0705020206020404" pitchFamily="34" charset="77"/>
              <a:cs typeface="+mj-cs"/>
            </a:endParaRPr>
          </a:p>
          <a:p>
            <a:r>
              <a:rPr lang="it-IT" sz="2700" b="1" i="1" dirty="0">
                <a:solidFill>
                  <a:schemeClr val="tx1"/>
                </a:solidFill>
                <a:latin typeface="Copperplate Gothic Bold" panose="020E0705020206020404" pitchFamily="34" charset="77"/>
                <a:cs typeface="+mj-cs"/>
              </a:rPr>
              <a:t>Presenta DUE Insolcature: l’ ANTERIORE più profonda (FESSURA MEDIANA ANTERIORE) e la POSTERIORE meno profonda (SOLCO MEDIANO POSTERIORE.</a:t>
            </a:r>
          </a:p>
          <a:p>
            <a:endParaRPr lang="it-IT" sz="2700" b="1" i="1" dirty="0">
              <a:solidFill>
                <a:schemeClr val="tx1"/>
              </a:solidFill>
              <a:latin typeface="Copperplate Gothic Bold" panose="020E0705020206020404" pitchFamily="34" charset="77"/>
              <a:cs typeface="+mj-cs"/>
            </a:endParaRPr>
          </a:p>
          <a:p>
            <a:r>
              <a:rPr lang="it-IT" sz="2700" b="1" i="1" dirty="0">
                <a:solidFill>
                  <a:schemeClr val="tx1"/>
                </a:solidFill>
                <a:latin typeface="Copperplate Gothic Bold" panose="020E0705020206020404" pitchFamily="34" charset="77"/>
                <a:cs typeface="+mj-cs"/>
              </a:rPr>
              <a:t>Lateralmente si apprezzano ulteriori meno profonde Insolcature in corrispondenza dell’ Emergenza delle RADICOLE (che poi formeranno la RADICE ANTERIORE e POSTERIORE) dei NERVI SPINALI.</a:t>
            </a:r>
          </a:p>
        </p:txBody>
      </p:sp>
    </p:spTree>
    <p:extLst>
      <p:ext uri="{BB962C8B-B14F-4D97-AF65-F5344CB8AC3E}">
        <p14:creationId xmlns:p14="http://schemas.microsoft.com/office/powerpoint/2010/main" val="2073611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8D5BA1-100D-1A43-ADA4-4199DABEBE46}"/>
              </a:ext>
            </a:extLst>
          </p:cNvPr>
          <p:cNvSpPr>
            <a:spLocks noGrp="1"/>
          </p:cNvSpPr>
          <p:nvPr>
            <p:ph type="title"/>
          </p:nvPr>
        </p:nvSpPr>
        <p:spPr>
          <a:xfrm>
            <a:off x="611560" y="1988840"/>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TRONCO  ENCEFALICO</a:t>
            </a:r>
          </a:p>
        </p:txBody>
      </p:sp>
    </p:spTree>
    <p:extLst>
      <p:ext uri="{BB962C8B-B14F-4D97-AF65-F5344CB8AC3E}">
        <p14:creationId xmlns:p14="http://schemas.microsoft.com/office/powerpoint/2010/main" val="3224080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B3F7FF-2136-FB40-B5EF-BE96CD39EF87}"/>
              </a:ext>
            </a:extLst>
          </p:cNvPr>
          <p:cNvSpPr>
            <a:spLocks noGrp="1"/>
          </p:cNvSpPr>
          <p:nvPr>
            <p:ph type="title"/>
          </p:nvPr>
        </p:nvSpPr>
        <p:spPr>
          <a:xfrm>
            <a:off x="486241" y="22039"/>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TRONCO  ENCEFALICO</a:t>
            </a:r>
          </a:p>
        </p:txBody>
      </p:sp>
      <p:sp>
        <p:nvSpPr>
          <p:cNvPr id="3" name="Segnaposto contenuto 2">
            <a:extLst>
              <a:ext uri="{FF2B5EF4-FFF2-40B4-BE49-F238E27FC236}">
                <a16:creationId xmlns:a16="http://schemas.microsoft.com/office/drawing/2014/main" id="{04354C53-4447-974B-8223-D6AAD737CE43}"/>
              </a:ext>
            </a:extLst>
          </p:cNvPr>
          <p:cNvSpPr>
            <a:spLocks noGrp="1"/>
          </p:cNvSpPr>
          <p:nvPr>
            <p:ph idx="1"/>
          </p:nvPr>
        </p:nvSpPr>
        <p:spPr>
          <a:xfrm>
            <a:off x="486241" y="1196752"/>
            <a:ext cx="8334232" cy="5661248"/>
          </a:xfrm>
        </p:spPr>
        <p:txBody>
          <a:bodyPr/>
          <a:lstStyle/>
          <a:p>
            <a:r>
              <a:rPr lang="it-IT" dirty="0">
                <a:solidFill>
                  <a:schemeClr val="tx1"/>
                </a:solidFill>
                <a:latin typeface="Copperplate Gothic Bold" panose="020E0705020206020404" pitchFamily="34" charset="77"/>
              </a:rPr>
              <a:t>È la porzione più caudale dell’ Encefalo, localizzato nella Fossa </a:t>
            </a:r>
            <a:r>
              <a:rPr lang="it-IT" dirty="0" err="1">
                <a:solidFill>
                  <a:schemeClr val="tx1"/>
                </a:solidFill>
                <a:latin typeface="Copperplate Gothic Bold" panose="020E0705020206020404" pitchFamily="34" charset="77"/>
              </a:rPr>
              <a:t>Neurocranica</a:t>
            </a:r>
            <a:r>
              <a:rPr lang="it-IT" dirty="0">
                <a:solidFill>
                  <a:schemeClr val="tx1"/>
                </a:solidFill>
                <a:latin typeface="Copperplate Gothic Bold" panose="020E0705020206020404" pitchFamily="34" charset="77"/>
              </a:rPr>
              <a:t> Posteriore, anteriormente al cervelletto.</a:t>
            </a:r>
          </a:p>
          <a:p>
            <a:r>
              <a:rPr lang="it-IT" dirty="0">
                <a:solidFill>
                  <a:schemeClr val="tx1"/>
                </a:solidFill>
                <a:latin typeface="Copperplate Gothic Bold" panose="020E0705020206020404" pitchFamily="34" charset="77"/>
              </a:rPr>
              <a:t>Consta di TRE porzioni che, in senso CAUDO-ROSTRALE, sono:</a:t>
            </a:r>
          </a:p>
          <a:p>
            <a:pPr marL="457200" indent="-457200">
              <a:buFontTx/>
              <a:buChar char="-"/>
            </a:pPr>
            <a:r>
              <a:rPr lang="it-IT" dirty="0">
                <a:solidFill>
                  <a:schemeClr val="tx1"/>
                </a:solidFill>
                <a:latin typeface="Copperplate Gothic Bold" panose="020E0705020206020404" pitchFamily="34" charset="77"/>
              </a:rPr>
              <a:t>BULBO o MIDOLLO ALLUNGATO</a:t>
            </a:r>
          </a:p>
          <a:p>
            <a:pPr marL="457200" indent="-457200">
              <a:buFontTx/>
              <a:buChar char="-"/>
            </a:pPr>
            <a:r>
              <a:rPr lang="it-IT" dirty="0">
                <a:solidFill>
                  <a:schemeClr val="tx1"/>
                </a:solidFill>
                <a:latin typeface="Copperplate Gothic Bold" panose="020E0705020206020404" pitchFamily="34" charset="77"/>
              </a:rPr>
              <a:t>PONTE</a:t>
            </a:r>
          </a:p>
          <a:p>
            <a:pPr marL="457200" indent="-457200">
              <a:buFontTx/>
              <a:buChar char="-"/>
            </a:pPr>
            <a:r>
              <a:rPr lang="it-IT" dirty="0">
                <a:solidFill>
                  <a:schemeClr val="tx1"/>
                </a:solidFill>
                <a:latin typeface="Copperplate Gothic Bold" panose="020E0705020206020404" pitchFamily="34" charset="77"/>
              </a:rPr>
              <a:t>MESENCEFALO</a:t>
            </a:r>
          </a:p>
          <a:p>
            <a:pPr marL="0" indent="0"/>
            <a:r>
              <a:rPr lang="it-IT" dirty="0">
                <a:solidFill>
                  <a:schemeClr val="tx1"/>
                </a:solidFill>
                <a:latin typeface="Copperplate Gothic Bold" panose="020E0705020206020404" pitchFamily="34" charset="77"/>
              </a:rPr>
              <a:t>Il Limite Inferiore può essere localizzato a livello del Grande Foro Occipitale, quello superiore non è ben definibile in relazione al soprastante Diencefalo. </a:t>
            </a:r>
          </a:p>
        </p:txBody>
      </p:sp>
    </p:spTree>
    <p:extLst>
      <p:ext uri="{BB962C8B-B14F-4D97-AF65-F5344CB8AC3E}">
        <p14:creationId xmlns:p14="http://schemas.microsoft.com/office/powerpoint/2010/main" val="1061075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7200" y="228600"/>
            <a:ext cx="8229600" cy="608013"/>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rPr>
              <a:t>TRONCO ENCEFALICO</a:t>
            </a:r>
          </a:p>
        </p:txBody>
      </p:sp>
      <p:pic>
        <p:nvPicPr>
          <p:cNvPr id="30722" name="Picture 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627313" y="4352925"/>
            <a:ext cx="3384550" cy="2505075"/>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04888"/>
            <a:ext cx="4105275" cy="3349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75" y="836613"/>
            <a:ext cx="3362325" cy="3455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5" name="Line 5"/>
          <p:cNvSpPr>
            <a:spLocks noChangeShapeType="1"/>
          </p:cNvSpPr>
          <p:nvPr/>
        </p:nvSpPr>
        <p:spPr bwMode="auto">
          <a:xfrm>
            <a:off x="2484438" y="2997200"/>
            <a:ext cx="1800225" cy="2592388"/>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6" name="Line 6"/>
          <p:cNvSpPr>
            <a:spLocks noChangeShapeType="1"/>
          </p:cNvSpPr>
          <p:nvPr/>
        </p:nvSpPr>
        <p:spPr bwMode="auto">
          <a:xfrm flipV="1">
            <a:off x="4284663" y="2405063"/>
            <a:ext cx="3311525" cy="3200400"/>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7" name="Line 7"/>
          <p:cNvSpPr>
            <a:spLocks noChangeShapeType="1"/>
          </p:cNvSpPr>
          <p:nvPr/>
        </p:nvSpPr>
        <p:spPr bwMode="auto">
          <a:xfrm>
            <a:off x="2555875" y="3429000"/>
            <a:ext cx="1728788" cy="2305050"/>
          </a:xfrm>
          <a:prstGeom prst="line">
            <a:avLst/>
          </a:prstGeom>
          <a:noFill/>
          <a:ln w="38160" cap="flat">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8" name="Line 8"/>
          <p:cNvSpPr>
            <a:spLocks noChangeShapeType="1"/>
          </p:cNvSpPr>
          <p:nvPr/>
        </p:nvSpPr>
        <p:spPr bwMode="auto">
          <a:xfrm flipV="1">
            <a:off x="4284663" y="2692400"/>
            <a:ext cx="3240087" cy="3057525"/>
          </a:xfrm>
          <a:prstGeom prst="line">
            <a:avLst/>
          </a:prstGeom>
          <a:noFill/>
          <a:ln w="38160" cap="flat">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9" name="Line 9"/>
          <p:cNvSpPr>
            <a:spLocks noChangeShapeType="1"/>
          </p:cNvSpPr>
          <p:nvPr/>
        </p:nvSpPr>
        <p:spPr bwMode="auto">
          <a:xfrm>
            <a:off x="3132138" y="3789363"/>
            <a:ext cx="1152525" cy="2232025"/>
          </a:xfrm>
          <a:prstGeom prst="line">
            <a:avLst/>
          </a:prstGeom>
          <a:noFill/>
          <a:ln w="38160" cap="flat">
            <a:solidFill>
              <a:srgbClr val="66FF33"/>
            </a:solidFill>
            <a:prstDash val="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30" name="Line 10"/>
          <p:cNvSpPr>
            <a:spLocks noChangeShapeType="1"/>
          </p:cNvSpPr>
          <p:nvPr/>
        </p:nvSpPr>
        <p:spPr bwMode="auto">
          <a:xfrm flipV="1">
            <a:off x="4284663" y="3125788"/>
            <a:ext cx="3311525" cy="2911475"/>
          </a:xfrm>
          <a:prstGeom prst="line">
            <a:avLst/>
          </a:prstGeom>
          <a:noFill/>
          <a:ln w="38160" cap="flat">
            <a:solidFill>
              <a:srgbClr val="66FF33"/>
            </a:solidFill>
            <a:prstDash val="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95288" y="331788"/>
            <a:ext cx="8229600" cy="17399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0" dirty="0">
                <a:solidFill>
                  <a:schemeClr val="tx1"/>
                </a:solidFill>
                <a:latin typeface="Gurmukhi MN" panose="02020600050405020304" pitchFamily="18" charset="0"/>
                <a:cs typeface="Gurmukhi MN" panose="02020600050405020304" pitchFamily="18" charset="0"/>
              </a:rPr>
              <a:t>CONFIGURAZIONE ESTERNA </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del</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TRONCO  ENCEFALICO</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276475"/>
            <a:ext cx="3095625"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9" name="Rectangle 3"/>
          <p:cNvSpPr>
            <a:spLocks noChangeArrowheads="1"/>
          </p:cNvSpPr>
          <p:nvPr/>
        </p:nvSpPr>
        <p:spPr bwMode="auto">
          <a:xfrm>
            <a:off x="4500563" y="5013325"/>
            <a:ext cx="863600" cy="1368425"/>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00" name="Rectangle 4"/>
          <p:cNvSpPr>
            <a:spLocks noChangeArrowheads="1"/>
          </p:cNvSpPr>
          <p:nvPr/>
        </p:nvSpPr>
        <p:spPr bwMode="auto">
          <a:xfrm>
            <a:off x="4284663" y="2997200"/>
            <a:ext cx="647700" cy="1079500"/>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457595" y="17346"/>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BULBO</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323528" y="1442922"/>
            <a:ext cx="8640960" cy="5415078"/>
          </a:xfrm>
        </p:spPr>
        <p:txBody>
          <a:bodyPr/>
          <a:lstStyle/>
          <a:p>
            <a:r>
              <a:rPr lang="it-IT" b="1" dirty="0">
                <a:solidFill>
                  <a:schemeClr val="tx1"/>
                </a:solidFill>
                <a:latin typeface="Comic Sans MS" panose="030F0902030302020204" pitchFamily="66" charset="0"/>
              </a:rPr>
              <a:t>A livello del BULBO si notano i rilievi delle PIRAMIDI con la Decussazione (ossia l’ Incrocio) delle fibre del Fascio </a:t>
            </a:r>
            <a:r>
              <a:rPr lang="it-IT" b="1" dirty="0" err="1">
                <a:solidFill>
                  <a:schemeClr val="tx1"/>
                </a:solidFill>
                <a:latin typeface="Comic Sans MS" panose="030F0902030302020204" pitchFamily="66" charset="0"/>
              </a:rPr>
              <a:t>Cortico</a:t>
            </a:r>
            <a:r>
              <a:rPr lang="it-IT" b="1" dirty="0">
                <a:solidFill>
                  <a:schemeClr val="tx1"/>
                </a:solidFill>
                <a:latin typeface="Comic Sans MS" panose="030F0902030302020204" pitchFamily="66" charset="0"/>
              </a:rPr>
              <a:t>-Spinale Laterale (o Crociato). Un po’ più lateralmente ci sono le OLIVE BULBARI coinvolte in una via Ascendente che raggiunge il Cervelletto. Vi si osservano le Emergenze dei Nervi Cranici XII (Ipoglosso), XI (Accessorio Spinale), X (Vago), IX (Glossofaringeo)</a:t>
            </a:r>
          </a:p>
          <a:p>
            <a:endParaRPr lang="it-IT" b="1" dirty="0">
              <a:solidFill>
                <a:schemeClr val="tx1"/>
              </a:solidFill>
              <a:latin typeface="Comic Sans MS" panose="030F0902030302020204" pitchFamily="66" charset="0"/>
            </a:endParaRPr>
          </a:p>
          <a:p>
            <a:r>
              <a:rPr lang="it-IT" b="1" dirty="0">
                <a:solidFill>
                  <a:schemeClr val="tx1"/>
                </a:solidFill>
                <a:latin typeface="Comic Sans MS" panose="030F0902030302020204" pitchFamily="66" charset="0"/>
              </a:rPr>
              <a:t>Dal SOLCO BULBO-PONTINO emergono i Nervi VIII (Acustico o Vestibolo-Cocleare), VII (Faciale ed Intermedio), VI (Abducente, uno dei 3 Nervi Oculomotori).</a:t>
            </a:r>
          </a:p>
        </p:txBody>
      </p:sp>
    </p:spTree>
    <p:extLst>
      <p:ext uri="{BB962C8B-B14F-4D97-AF65-F5344CB8AC3E}">
        <p14:creationId xmlns:p14="http://schemas.microsoft.com/office/powerpoint/2010/main" val="1913932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457595" y="17346"/>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PONTE</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395536" y="1268760"/>
            <a:ext cx="8640960" cy="5415078"/>
          </a:xfrm>
        </p:spPr>
        <p:txBody>
          <a:bodyPr/>
          <a:lstStyle/>
          <a:p>
            <a:r>
              <a:rPr lang="it-IT" sz="2600" b="1" dirty="0">
                <a:solidFill>
                  <a:schemeClr val="tx1"/>
                </a:solidFill>
                <a:latin typeface="Comic Sans MS" panose="030F0902030302020204" pitchFamily="66" charset="0"/>
              </a:rPr>
              <a:t>Il PONTE si presenta come una struttura distesa superiormente al Bulbo, che ricorda, appunto, una morfologia di un «Ponte a Schiena d’Asino».</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Più </a:t>
            </a:r>
            <a:r>
              <a:rPr lang="it-IT" sz="2600" b="1" dirty="0" err="1">
                <a:solidFill>
                  <a:schemeClr val="tx1"/>
                </a:solidFill>
                <a:latin typeface="Comic Sans MS" panose="030F0902030302020204" pitchFamily="66" charset="0"/>
              </a:rPr>
              <a:t>rostralmente</a:t>
            </a:r>
            <a:r>
              <a:rPr lang="it-IT" sz="2600" b="1" dirty="0">
                <a:solidFill>
                  <a:schemeClr val="tx1"/>
                </a:solidFill>
                <a:latin typeface="Comic Sans MS" panose="030F0902030302020204" pitchFamily="66" charset="0"/>
              </a:rPr>
              <a:t> un cospicuo nervo emerge dal Ponte (TRIGEMINO, V paio), con una componente più voluminosa (SENSITIVA) ed una meno cospicua (MOTRICE per la Muscolatura Scheletrica di diverse strutture, tra cui i Muscoli Masticatori).</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Dal SOLCO PONTO-MESENCEFALICO emerge il IV paio (Nervo TROCLEARE, uno dei Nervi Oculomotori)</a:t>
            </a:r>
          </a:p>
        </p:txBody>
      </p:sp>
    </p:spTree>
    <p:extLst>
      <p:ext uri="{BB962C8B-B14F-4D97-AF65-F5344CB8AC3E}">
        <p14:creationId xmlns:p14="http://schemas.microsoft.com/office/powerpoint/2010/main" val="3945357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7346"/>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MESENCEFALO</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107504" y="1442922"/>
            <a:ext cx="9036496" cy="5415078"/>
          </a:xfrm>
        </p:spPr>
        <p:txBody>
          <a:bodyPr/>
          <a:lstStyle/>
          <a:p>
            <a:r>
              <a:rPr lang="it-IT" sz="2800" b="1" dirty="0">
                <a:solidFill>
                  <a:schemeClr val="tx1"/>
                </a:solidFill>
                <a:latin typeface="Comic Sans MS" panose="030F0902030302020204" pitchFamily="66" charset="0"/>
              </a:rPr>
              <a:t>A livello del MESENCEFALO si osservano i 2 PEDUNCOLI CEREBRALI, attraverso i quali transitano Fasci ASCENDENTI e DISCENDENTI.</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Vi si osserva anche l’ Emergenza del Nervo OCULOMOTORE (III paio).</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Il rapporto con il sovrastante Diencefalo non permette di separarlo nettamente dal Diencefalo stesso.</a:t>
            </a:r>
          </a:p>
        </p:txBody>
      </p:sp>
    </p:spTree>
    <p:extLst>
      <p:ext uri="{BB962C8B-B14F-4D97-AF65-F5344CB8AC3E}">
        <p14:creationId xmlns:p14="http://schemas.microsoft.com/office/powerpoint/2010/main" val="743376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57200" y="228600"/>
            <a:ext cx="8229600" cy="11430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Superficie ventrale del tronco encefalico</a:t>
            </a:r>
          </a:p>
        </p:txBody>
      </p:sp>
      <p:pic>
        <p:nvPicPr>
          <p:cNvPr id="32770"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l="2240" t="51123" b="-362"/>
          <a:stretch>
            <a:fillRect/>
          </a:stretch>
        </p:blipFill>
        <p:spPr bwMode="auto">
          <a:xfrm>
            <a:off x="452066" y="1040285"/>
            <a:ext cx="8568952" cy="5793945"/>
          </a:xfrm>
          <a:prstGeom prst="rect">
            <a:avLst/>
          </a:prstGeom>
          <a:noFill/>
          <a:ln>
            <a:noFill/>
          </a:ln>
          <a:effectLst/>
          <a:extLst>
            <a:ext uri="{909E8E84-426E-40DD-AFC4-6F175D3DCCD1}">
              <a14:hiddenFill xmlns:a14="http://schemas.microsoft.com/office/drawing/2010/main">
                <a:blipFill dpi="0" rotWithShape="0">
                  <a:blip>
                    <a:lum bright="-6000"/>
                  </a:blip>
                  <a:srcRect l="2240" t="51123" b="-36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37F59764-C66D-F043-B539-C3F153C37281}"/>
              </a:ext>
            </a:extLst>
          </p:cNvPr>
          <p:cNvSpPr txBox="1"/>
          <p:nvPr/>
        </p:nvSpPr>
        <p:spPr>
          <a:xfrm>
            <a:off x="1" y="228600"/>
            <a:ext cx="9252520" cy="492443"/>
          </a:xfrm>
          <a:prstGeom prst="rect">
            <a:avLst/>
          </a:prstGeom>
          <a:noFill/>
        </p:spPr>
        <p:txBody>
          <a:bodyPr wrap="square" rtlCol="0">
            <a:spAutoFit/>
          </a:bodyPr>
          <a:lstStyle/>
          <a:p>
            <a:pPr algn="ctr"/>
            <a:r>
              <a:rPr lang="it-IT" sz="2600" b="1" dirty="0">
                <a:solidFill>
                  <a:schemeClr val="tx1"/>
                </a:solidFill>
                <a:latin typeface="Gurmukhi MN" panose="02020600050405020304" pitchFamily="18" charset="0"/>
                <a:cs typeface="Gurmukhi MN" panose="02020600050405020304" pitchFamily="18" charset="0"/>
              </a:rPr>
              <a:t>PROIEZIONE ANTERIORE DEL 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88640"/>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POSTERIORE del TRONCO ENCEFALICO – IV VENTRICOLO</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PORZIONE BULBO-PONTINA</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118845" y="1772816"/>
            <a:ext cx="9036496" cy="5415078"/>
          </a:xfrm>
        </p:spPr>
        <p:txBody>
          <a:bodyPr/>
          <a:lstStyle/>
          <a:p>
            <a:r>
              <a:rPr lang="it-IT" sz="2800" b="1" dirty="0">
                <a:solidFill>
                  <a:schemeClr val="tx1"/>
                </a:solidFill>
                <a:latin typeface="Comic Sans MS" panose="030F0902030302020204" pitchFamily="66" charset="0"/>
              </a:rPr>
              <a:t>È necessario asportare il Cervelletto e si può così osservare il cosiddetto PAVIMENTO del IV VENTRICOLO encefalico, dove si osservano vari rilievi che corrispondono a strutture di Sostanza Grigia localizzati profondamente nel BULBO e nel PONTE.</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Si osservano pure (sezionati) i PEDUNCOLI CEREBELLARI (Superiore, Medio, Inferiore).</a:t>
            </a:r>
          </a:p>
        </p:txBody>
      </p:sp>
    </p:spTree>
    <p:extLst>
      <p:ext uri="{BB962C8B-B14F-4D97-AF65-F5344CB8AC3E}">
        <p14:creationId xmlns:p14="http://schemas.microsoft.com/office/powerpoint/2010/main" val="3319092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88640"/>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POSTERIORE del TRONCO ENCEFALICO </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PORZIONE  MESENCEFALICA</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118845" y="1772816"/>
            <a:ext cx="9036496" cy="5415078"/>
          </a:xfrm>
        </p:spPr>
        <p:txBody>
          <a:bodyPr/>
          <a:lstStyle/>
          <a:p>
            <a:r>
              <a:rPr lang="it-IT" sz="2800" b="1" dirty="0">
                <a:solidFill>
                  <a:schemeClr val="tx1"/>
                </a:solidFill>
                <a:latin typeface="Chalkboard SE" panose="03050602040202020205" pitchFamily="66" charset="77"/>
              </a:rPr>
              <a:t>Al limite tra Ponte e Mesencefalo è osservabile il Nervo TROCLEARE (IV paio).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Nella Porzione MESENCEFALICA si apprezza la LAMINA QUADRIGEMINA (TETTO MESENCEFALICO)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Essa consta dei 4 TUBERCOLI (o COLLICOLI) QUADRIGEMELLI (o QUADRIGEMINI): di essi, i SUPERIORI contengono NUCLEI intercalati su vie visive; gli INFERIORI sono invece intercalati su vie uditive.</a:t>
            </a:r>
          </a:p>
        </p:txBody>
      </p:sp>
    </p:spTree>
    <p:extLst>
      <p:ext uri="{BB962C8B-B14F-4D97-AF65-F5344CB8AC3E}">
        <p14:creationId xmlns:p14="http://schemas.microsoft.com/office/powerpoint/2010/main" val="3312474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636912"/>
            <a:ext cx="4294601" cy="2998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0"/>
            <a:ext cx="4502263" cy="669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7200" y="228600"/>
            <a:ext cx="8229600" cy="11430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Superficie dorsale del tronco encefalico</a:t>
            </a:r>
          </a:p>
        </p:txBody>
      </p:sp>
      <p:pic>
        <p:nvPicPr>
          <p:cNvPr id="34818"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4053" y="1556793"/>
            <a:ext cx="9079192" cy="5301208"/>
          </a:xfrm>
          <a:prstGeom prst="rect">
            <a:avLst/>
          </a:prstGeom>
          <a:noFill/>
          <a:ln>
            <a:noFill/>
          </a:ln>
          <a:effectLst/>
          <a:extLst>
            <a:ext uri="{909E8E84-426E-40DD-AFC4-6F175D3DCCD1}">
              <a14:hiddenFill xmlns:a14="http://schemas.microsoft.com/office/drawing/2010/main">
                <a:blipFill dpi="0" rotWithShape="0">
                  <a:blip>
                    <a:lum brigh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asellaDiTesto 3">
            <a:extLst>
              <a:ext uri="{FF2B5EF4-FFF2-40B4-BE49-F238E27FC236}">
                <a16:creationId xmlns:a16="http://schemas.microsoft.com/office/drawing/2014/main" id="{E527D47A-595A-8F40-8158-4710BD69DB71}"/>
              </a:ext>
            </a:extLst>
          </p:cNvPr>
          <p:cNvSpPr txBox="1"/>
          <p:nvPr/>
        </p:nvSpPr>
        <p:spPr>
          <a:xfrm>
            <a:off x="1" y="228600"/>
            <a:ext cx="9252520" cy="492443"/>
          </a:xfrm>
          <a:prstGeom prst="rect">
            <a:avLst/>
          </a:prstGeom>
          <a:noFill/>
        </p:spPr>
        <p:txBody>
          <a:bodyPr wrap="square" rtlCol="0">
            <a:spAutoFit/>
          </a:bodyPr>
          <a:lstStyle/>
          <a:p>
            <a:pPr algn="ctr"/>
            <a:r>
              <a:rPr lang="it-IT" sz="2600" b="1" dirty="0">
                <a:solidFill>
                  <a:schemeClr val="tx1"/>
                </a:solidFill>
                <a:latin typeface="Gurmukhi MN" panose="02020600050405020304" pitchFamily="18" charset="0"/>
                <a:cs typeface="Gurmukhi MN" panose="02020600050405020304" pitchFamily="18" charset="0"/>
              </a:rPr>
              <a:t>PROIEZIONE POSTERIORE DEL 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95536" y="1988840"/>
            <a:ext cx="8229600" cy="17399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0" dirty="0">
                <a:solidFill>
                  <a:schemeClr val="tx1"/>
                </a:solidFill>
                <a:latin typeface="Gurmukhi MN" panose="02020600050405020304" pitchFamily="18" charset="0"/>
                <a:cs typeface="Gurmukhi MN" panose="02020600050405020304" pitchFamily="18" charset="0"/>
              </a:rPr>
              <a:t>CONFIGURAZIONE   INTERNA </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del</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TRONCO  ENCEFALICO</a:t>
            </a:r>
          </a:p>
        </p:txBody>
      </p:sp>
    </p:spTree>
    <p:extLst>
      <p:ext uri="{BB962C8B-B14F-4D97-AF65-F5344CB8AC3E}">
        <p14:creationId xmlns:p14="http://schemas.microsoft.com/office/powerpoint/2010/main" val="6213870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0" y="-99392"/>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CONFORMAZIONE INTERNA DEL </a:t>
            </a:r>
            <a:br>
              <a:rPr lang="it-IT" altLang="it-IT" sz="3200" i="0" dirty="0">
                <a:solidFill>
                  <a:schemeClr val="tx1"/>
                </a:solidFill>
                <a:latin typeface="Gurmukhi MN" panose="02020600050405020304" pitchFamily="18" charset="0"/>
                <a:cs typeface="Gurmukhi MN" panose="02020600050405020304" pitchFamily="18" charset="0"/>
              </a:rPr>
            </a:br>
            <a:r>
              <a:rPr lang="it-IT" altLang="it-IT" sz="3200" i="0" dirty="0">
                <a:solidFill>
                  <a:schemeClr val="tx1"/>
                </a:solidFill>
                <a:latin typeface="Gurmukhi MN" panose="02020600050405020304" pitchFamily="18" charset="0"/>
                <a:cs typeface="Gurmukhi MN" panose="02020600050405020304" pitchFamily="18" charset="0"/>
              </a:rPr>
              <a:t>TRONCO ENCEFALICO</a:t>
            </a:r>
            <a:endParaRPr lang="it-IT" altLang="it-IT" sz="3200" i="0" dirty="0">
              <a:latin typeface="Gurmukhi MN" panose="02020600050405020304" pitchFamily="18" charset="0"/>
              <a:cs typeface="Gurmukhi MN" panose="02020600050405020304" pitchFamily="18" charset="0"/>
            </a:endParaRPr>
          </a:p>
        </p:txBody>
      </p:sp>
      <p:sp>
        <p:nvSpPr>
          <p:cNvPr id="36866" name="Rectangle 2"/>
          <p:cNvSpPr>
            <a:spLocks noGrp="1" noChangeArrowheads="1"/>
          </p:cNvSpPr>
          <p:nvPr>
            <p:ph type="body" idx="1"/>
          </p:nvPr>
        </p:nvSpPr>
        <p:spPr>
          <a:xfrm>
            <a:off x="222" y="1043608"/>
            <a:ext cx="8915400" cy="5214938"/>
          </a:xfrm>
          <a:ln/>
        </p:spPr>
        <p:txBody>
          <a:bodyPr lIns="90000" tIns="46800" rIns="90000" bIns="46800"/>
          <a:lstStyle/>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dirty="0"/>
              <a:t>	</a:t>
            </a:r>
            <a:r>
              <a:rPr lang="it-IT" altLang="it-IT" sz="2400" b="1" dirty="0">
                <a:solidFill>
                  <a:schemeClr val="tx1"/>
                </a:solidFill>
                <a:latin typeface="Comic Sans MS" panose="030F0902030302020204" pitchFamily="66" charset="0"/>
              </a:rPr>
              <a:t>Le strutture interne del Tronco Encefalico sono deputate a:</a:t>
            </a: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consentire il passaggio (e l'elaborazione) degli impulsi convogliati dalle vie ascendenti e discendenti rispettivamente diretti a e/o provenienti da cervello, cervelletto e midollo spinale; </a:t>
            </a: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prendere parte ad una serie di attività neurologiche, quali il mantenimento dello stato di coscienza, il ciclo sonno-veglia, il controllo respiratorio e cardiovascolare, tramite la Formazione Reticolare;</a:t>
            </a: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marL="355600" algn="just" hangingPunct="1">
              <a:lnSpc>
                <a:spcPct val="80000"/>
              </a:lnSpc>
              <a:spcBef>
                <a:spcPts val="5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coinvolgimento nei NUCLEI di molti NERVI CRANICI (o ENCEFALICI), con fibre sensitive che terminano nei nuclei del tronco encefalico e fibre motrici (somatiche e viscerali) che da esso originano.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0" y="116632"/>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ORGANIZZAZIONE GENERALE </a:t>
            </a:r>
            <a:br>
              <a:rPr lang="it-IT" altLang="it-IT" sz="3200" i="0" dirty="0">
                <a:solidFill>
                  <a:schemeClr val="tx1"/>
                </a:solidFill>
                <a:latin typeface="Gurmukhi MN" panose="02020600050405020304" pitchFamily="18" charset="0"/>
                <a:cs typeface="Gurmukhi MN" panose="02020600050405020304" pitchFamily="18" charset="0"/>
              </a:rPr>
            </a:br>
            <a:r>
              <a:rPr lang="it-IT" altLang="it-IT" sz="3200" i="0" dirty="0">
                <a:solidFill>
                  <a:schemeClr val="tx1"/>
                </a:solidFill>
                <a:latin typeface="Gurmukhi MN" panose="02020600050405020304" pitchFamily="18" charset="0"/>
                <a:cs typeface="Gurmukhi MN" panose="02020600050405020304" pitchFamily="18" charset="0"/>
              </a:rPr>
              <a:t>DEL TRONCO ENCEFALICO</a:t>
            </a:r>
          </a:p>
        </p:txBody>
      </p:sp>
      <p:sp>
        <p:nvSpPr>
          <p:cNvPr id="37890" name="Rectangle 2"/>
          <p:cNvSpPr>
            <a:spLocks noGrp="1" noChangeArrowheads="1"/>
          </p:cNvSpPr>
          <p:nvPr>
            <p:ph type="body" idx="1"/>
          </p:nvPr>
        </p:nvSpPr>
        <p:spPr>
          <a:xfrm>
            <a:off x="467544" y="1557338"/>
            <a:ext cx="8208912" cy="4679950"/>
          </a:xfrm>
          <a:ln/>
        </p:spPr>
        <p:txBody>
          <a:bodyPr lIns="90000" tIns="46800" rIns="90000" bIns="46800"/>
          <a:lstStyle/>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Oltre alla suddivisone  </a:t>
            </a:r>
            <a:r>
              <a:rPr lang="it-IT" altLang="it-IT" sz="2600" b="1" dirty="0" err="1">
                <a:solidFill>
                  <a:schemeClr val="tx1"/>
                </a:solidFill>
                <a:latin typeface="Lucida Handwriting" panose="03010101010101010101" pitchFamily="66" charset="77"/>
                <a:cs typeface="Angsana New" panose="02020603050405020304" pitchFamily="18" charset="-34"/>
              </a:rPr>
              <a:t>caudo</a:t>
            </a:r>
            <a:r>
              <a:rPr lang="it-IT" altLang="it-IT" sz="2600" b="1" dirty="0">
                <a:solidFill>
                  <a:schemeClr val="tx1"/>
                </a:solidFill>
                <a:latin typeface="Lucida Handwriting" panose="03010101010101010101" pitchFamily="66" charset="77"/>
                <a:cs typeface="Angsana New" panose="02020603050405020304" pitchFamily="18" charset="-34"/>
              </a:rPr>
              <a:t>-rostrale in BULBO, PONTE e MESENCEFALO, il Tronco Encefalico si può dividere, dorso-ventralmente, nelle seguenti porzioni :</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b="1" dirty="0">
              <a:solidFill>
                <a:schemeClr val="tx1"/>
              </a:solidFill>
              <a:latin typeface="Lucida Handwriting" panose="03010101010101010101" pitchFamily="66" charset="77"/>
              <a:cs typeface="Angsana New" panose="02020603050405020304" pitchFamily="18" charset="-34"/>
            </a:endParaRP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1) TETTO, situato posteriormente;</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2) CAVITÀ VENTRICOLARE, tra il tetto e il </a:t>
            </a:r>
            <a:r>
              <a:rPr lang="it-IT" altLang="it-IT" sz="2600" b="1" dirty="0" err="1">
                <a:solidFill>
                  <a:schemeClr val="tx1"/>
                </a:solidFill>
                <a:latin typeface="Lucida Handwriting" panose="03010101010101010101" pitchFamily="66" charset="77"/>
                <a:cs typeface="Angsana New" panose="02020603050405020304" pitchFamily="18" charset="-34"/>
              </a:rPr>
              <a:t>tegmento</a:t>
            </a:r>
            <a:r>
              <a:rPr lang="it-IT" altLang="it-IT" sz="2600" b="1" dirty="0">
                <a:solidFill>
                  <a:schemeClr val="tx1"/>
                </a:solidFill>
                <a:latin typeface="Lucida Handwriting" panose="03010101010101010101" pitchFamily="66" charset="77"/>
                <a:cs typeface="Angsana New" panose="02020603050405020304" pitchFamily="18" charset="-34"/>
              </a:rPr>
              <a:t>;</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3) TEGMENTO, nella parte centrale; </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4) BASE o PORZIONE BASILARE, situata anteriormente.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FC80DF4-650F-F74B-8FB7-6B087A914E68}"/>
              </a:ext>
            </a:extLst>
          </p:cNvPr>
          <p:cNvSpPr>
            <a:spLocks noGrp="1"/>
          </p:cNvSpPr>
          <p:nvPr>
            <p:ph type="title"/>
          </p:nvPr>
        </p:nvSpPr>
        <p:spPr>
          <a:xfrm>
            <a:off x="0" y="260648"/>
            <a:ext cx="9144000" cy="826170"/>
          </a:xfrm>
        </p:spPr>
        <p:txBody>
          <a:bodyPr/>
          <a:lstStyle/>
          <a:p>
            <a:r>
              <a:rPr lang="it-IT" sz="3200" dirty="0">
                <a:solidFill>
                  <a:schemeClr val="tx1"/>
                </a:solidFill>
                <a:latin typeface="Gurmukhi MN" panose="02020600050405020304" pitchFamily="18" charset="0"/>
                <a:cs typeface="Gurmukhi MN" panose="02020600050405020304" pitchFamily="18" charset="0"/>
              </a:rPr>
              <a:t>TETTO e CAVITA’ VENTRICOLARE del TRONCO ENCEFALICO</a:t>
            </a:r>
          </a:p>
        </p:txBody>
      </p:sp>
      <p:sp>
        <p:nvSpPr>
          <p:cNvPr id="5" name="Segnaposto contenuto 4">
            <a:extLst>
              <a:ext uri="{FF2B5EF4-FFF2-40B4-BE49-F238E27FC236}">
                <a16:creationId xmlns:a16="http://schemas.microsoft.com/office/drawing/2014/main" id="{CBAA8D98-C330-294D-8BCC-5B78A2FD0299}"/>
              </a:ext>
            </a:extLst>
          </p:cNvPr>
          <p:cNvSpPr>
            <a:spLocks noGrp="1"/>
          </p:cNvSpPr>
          <p:nvPr>
            <p:ph idx="1"/>
          </p:nvPr>
        </p:nvSpPr>
        <p:spPr>
          <a:xfrm>
            <a:off x="107504" y="1412776"/>
            <a:ext cx="9036496" cy="5949278"/>
          </a:xfrm>
        </p:spPr>
        <p:txBody>
          <a:bodyPr/>
          <a:lstStyle/>
          <a:p>
            <a:r>
              <a:rPr lang="it-IT" sz="2800" b="1" dirty="0">
                <a:solidFill>
                  <a:schemeClr val="tx1"/>
                </a:solidFill>
                <a:latin typeface="Bradley Hand" pitchFamily="2" charset="77"/>
              </a:rPr>
              <a:t>- </a:t>
            </a:r>
            <a:r>
              <a:rPr lang="it-IT" sz="3200" dirty="0">
                <a:solidFill>
                  <a:schemeClr val="tx1"/>
                </a:solidFill>
                <a:latin typeface="Bradley Hand" pitchFamily="2" charset="77"/>
              </a:rPr>
              <a:t>Nel MESENCEFALO è rappresentato dalla LAMINA QUADRIGEMINA. La Cavità Ventricolare è rappresentata dall’ ACQUEDOTTO MESENCEFALICO.</a:t>
            </a:r>
          </a:p>
          <a:p>
            <a:r>
              <a:rPr lang="it-IT" sz="3200" dirty="0">
                <a:solidFill>
                  <a:schemeClr val="tx1"/>
                </a:solidFill>
                <a:latin typeface="Bradley Hand" pitchFamily="2" charset="77"/>
              </a:rPr>
              <a:t>- Nel PONTE e nel BULBO, il Tetto è rappresentato dal Cervelletto. La Cavità Ventricolare è il QUARTO VENTRICOLO.</a:t>
            </a:r>
          </a:p>
        </p:txBody>
      </p:sp>
    </p:spTree>
    <p:extLst>
      <p:ext uri="{BB962C8B-B14F-4D97-AF65-F5344CB8AC3E}">
        <p14:creationId xmlns:p14="http://schemas.microsoft.com/office/powerpoint/2010/main" val="266847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A14F0-6D34-154E-A664-772AB43580E6}"/>
              </a:ext>
            </a:extLst>
          </p:cNvPr>
          <p:cNvSpPr>
            <a:spLocks noGrp="1"/>
          </p:cNvSpPr>
          <p:nvPr>
            <p:ph type="title"/>
          </p:nvPr>
        </p:nvSpPr>
        <p:spPr>
          <a:xfrm>
            <a:off x="0" y="82550"/>
            <a:ext cx="9144000"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TEGMENTO DEL TRONCO ENCEFALICO</a:t>
            </a:r>
          </a:p>
        </p:txBody>
      </p:sp>
      <p:sp>
        <p:nvSpPr>
          <p:cNvPr id="3" name="Segnaposto contenuto 2">
            <a:extLst>
              <a:ext uri="{FF2B5EF4-FFF2-40B4-BE49-F238E27FC236}">
                <a16:creationId xmlns:a16="http://schemas.microsoft.com/office/drawing/2014/main" id="{BD7618AC-F9C7-5C4A-9BB3-2A720E0F8FE9}"/>
              </a:ext>
            </a:extLst>
          </p:cNvPr>
          <p:cNvSpPr>
            <a:spLocks noGrp="1"/>
          </p:cNvSpPr>
          <p:nvPr>
            <p:ph idx="1"/>
          </p:nvPr>
        </p:nvSpPr>
        <p:spPr>
          <a:xfrm>
            <a:off x="107504" y="1508126"/>
            <a:ext cx="9036496" cy="5349874"/>
          </a:xfrm>
        </p:spPr>
        <p:txBody>
          <a:bodyPr/>
          <a:lstStyle/>
          <a:p>
            <a:r>
              <a:rPr lang="it-IT" sz="2800" b="1" dirty="0">
                <a:solidFill>
                  <a:schemeClr val="tx1"/>
                </a:solidFill>
                <a:latin typeface="Comic Sans MS" panose="030F0902030302020204" pitchFamily="66" charset="0"/>
              </a:rPr>
              <a:t>Vi si ritrovano sia NUCLEI di NERVI ENCEFALICI, sia altri NUCLEI intercalati su altre VIE, tra le quali quelle dirette al Cervelletto.</a:t>
            </a:r>
          </a:p>
          <a:p>
            <a:r>
              <a:rPr lang="it-IT" sz="2800" b="1" dirty="0">
                <a:solidFill>
                  <a:schemeClr val="tx1"/>
                </a:solidFill>
                <a:latin typeface="Comic Sans MS" panose="030F0902030302020204" pitchFamily="66" charset="0"/>
              </a:rPr>
              <a:t>In particolare, nel MESENCEFALO si ricordino:</a:t>
            </a:r>
          </a:p>
          <a:p>
            <a:pPr marL="457200" indent="-457200">
              <a:buFontTx/>
              <a:buChar char="-"/>
            </a:pPr>
            <a:r>
              <a:rPr lang="it-IT" sz="2800" b="1" dirty="0">
                <a:solidFill>
                  <a:schemeClr val="tx1"/>
                </a:solidFill>
                <a:latin typeface="Comic Sans MS" panose="030F0902030302020204" pitchFamily="66" charset="0"/>
              </a:rPr>
              <a:t>SUBSTANTIA NIGRA (Sostanza Nera): così denominata per la presenza del pigmento </a:t>
            </a:r>
            <a:r>
              <a:rPr lang="it-IT" sz="2800" b="1" dirty="0" err="1">
                <a:solidFill>
                  <a:schemeClr val="tx1"/>
                </a:solidFill>
                <a:latin typeface="Comic Sans MS" panose="030F0902030302020204" pitchFamily="66" charset="0"/>
              </a:rPr>
              <a:t>Neuromelanina</a:t>
            </a:r>
            <a:r>
              <a:rPr lang="it-IT" sz="2800" b="1" dirty="0">
                <a:solidFill>
                  <a:schemeClr val="tx1"/>
                </a:solidFill>
                <a:latin typeface="Comic Sans MS" panose="030F0902030302020204" pitchFamily="66" charset="0"/>
              </a:rPr>
              <a:t>. È coinvolta nei circuiti nervosi dei Nuclei della Base (di competenza del Telencefalo);</a:t>
            </a:r>
          </a:p>
          <a:p>
            <a:pPr marL="457200" indent="-457200">
              <a:buFontTx/>
              <a:buChar char="-"/>
            </a:pPr>
            <a:r>
              <a:rPr lang="it-IT" sz="2800" b="1" dirty="0">
                <a:solidFill>
                  <a:schemeClr val="tx1"/>
                </a:solidFill>
                <a:latin typeface="Comic Sans MS" panose="030F0902030302020204" pitchFamily="66" charset="0"/>
              </a:rPr>
              <a:t>NUCLEO ROSSO: così denominato per la presenza di catione Ferrico. Coinvolto su VIE di ritrasmissione dal Cervelletto</a:t>
            </a:r>
            <a:r>
              <a:rPr lang="it-IT" sz="2800" dirty="0">
                <a:solidFill>
                  <a:schemeClr val="tx1"/>
                </a:solidFill>
                <a:latin typeface="Comic Sans MS" panose="030F0902030302020204" pitchFamily="66" charset="0"/>
              </a:rPr>
              <a:t>.</a:t>
            </a:r>
          </a:p>
        </p:txBody>
      </p:sp>
    </p:spTree>
    <p:extLst>
      <p:ext uri="{BB962C8B-B14F-4D97-AF65-F5344CB8AC3E}">
        <p14:creationId xmlns:p14="http://schemas.microsoft.com/office/powerpoint/2010/main" val="1089038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3450"/>
            <a:ext cx="9144000" cy="4654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Text Box 3"/>
          <p:cNvSpPr txBox="1">
            <a:spLocks noChangeArrowheads="1"/>
          </p:cNvSpPr>
          <p:nvPr/>
        </p:nvSpPr>
        <p:spPr bwMode="auto">
          <a:xfrm>
            <a:off x="2898775" y="2160588"/>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buClrTx/>
              <a:buFontTx/>
              <a:buNone/>
            </a:pPr>
            <a:r>
              <a:rPr lang="it-IT" altLang="it-IT">
                <a:solidFill>
                  <a:srgbClr val="000000"/>
                </a:solidFill>
                <a:latin typeface="Arial Black" panose="020B0A04020102020204" pitchFamily="34" charset="0"/>
              </a:rPr>
              <a:t>TETTO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D7500E-1A65-EA4C-A442-F9BE2FCD2A7C}"/>
              </a:ext>
            </a:extLst>
          </p:cNvPr>
          <p:cNvSpPr>
            <a:spLocks noGrp="1"/>
          </p:cNvSpPr>
          <p:nvPr>
            <p:ph type="title"/>
          </p:nvPr>
        </p:nvSpPr>
        <p:spPr>
          <a:xfrm>
            <a:off x="0" y="82551"/>
            <a:ext cx="9144000" cy="826170"/>
          </a:xfrm>
        </p:spPr>
        <p:txBody>
          <a:bodyPr/>
          <a:lstStyle/>
          <a:p>
            <a:r>
              <a:rPr lang="it-IT" sz="3200" b="1" dirty="0">
                <a:solidFill>
                  <a:schemeClr val="tx1"/>
                </a:solidFill>
                <a:latin typeface="Gurmukhi MN" panose="02020600050405020304" pitchFamily="18" charset="0"/>
                <a:cs typeface="Gurmukhi MN" panose="02020600050405020304" pitchFamily="18" charset="0"/>
              </a:rPr>
              <a:t>FORMAZIONE  RETICOLARE</a:t>
            </a:r>
          </a:p>
        </p:txBody>
      </p:sp>
      <p:sp>
        <p:nvSpPr>
          <p:cNvPr id="3" name="Segnaposto contenuto 2">
            <a:extLst>
              <a:ext uri="{FF2B5EF4-FFF2-40B4-BE49-F238E27FC236}">
                <a16:creationId xmlns:a16="http://schemas.microsoft.com/office/drawing/2014/main" id="{C5FD45B7-CA81-AF4B-B0B6-CC1B6C87B3EC}"/>
              </a:ext>
            </a:extLst>
          </p:cNvPr>
          <p:cNvSpPr>
            <a:spLocks noGrp="1"/>
          </p:cNvSpPr>
          <p:nvPr>
            <p:ph idx="1"/>
          </p:nvPr>
        </p:nvSpPr>
        <p:spPr>
          <a:xfrm>
            <a:off x="107504" y="1124744"/>
            <a:ext cx="9036496" cy="5616624"/>
          </a:xfrm>
        </p:spPr>
        <p:txBody>
          <a:bodyPr/>
          <a:lstStyle/>
          <a:p>
            <a:r>
              <a:rPr lang="it-IT" b="1" dirty="0">
                <a:solidFill>
                  <a:schemeClr val="tx1"/>
                </a:solidFill>
                <a:latin typeface="Chalkboard SE" panose="03050602040202020205" pitchFamily="66" charset="77"/>
              </a:rPr>
              <a:t>Costituisce un insieme di pirenofori «immersi» in una «rete» di fibre nervose </a:t>
            </a:r>
            <a:r>
              <a:rPr lang="it-IT" b="1" dirty="0" err="1">
                <a:solidFill>
                  <a:schemeClr val="tx1"/>
                </a:solidFill>
                <a:latin typeface="Chalkboard SE" panose="03050602040202020205" pitchFamily="66" charset="77"/>
              </a:rPr>
              <a:t>amieliniche</a:t>
            </a:r>
            <a:r>
              <a:rPr lang="it-IT" b="1" dirty="0">
                <a:solidFill>
                  <a:schemeClr val="tx1"/>
                </a:solidFill>
                <a:latin typeface="Chalkboard SE" panose="03050602040202020205" pitchFamily="66" charset="77"/>
              </a:rPr>
              <a:t>.</a:t>
            </a:r>
          </a:p>
          <a:p>
            <a:endParaRPr lang="it-IT" b="1" dirty="0">
              <a:solidFill>
                <a:schemeClr val="tx1"/>
              </a:solidFill>
              <a:latin typeface="Chalkboard SE" panose="03050602040202020205" pitchFamily="66" charset="77"/>
            </a:endParaRPr>
          </a:p>
          <a:p>
            <a:r>
              <a:rPr lang="it-IT" b="1" dirty="0">
                <a:solidFill>
                  <a:schemeClr val="tx1"/>
                </a:solidFill>
                <a:latin typeface="Chalkboard SE" panose="03050602040202020205" pitchFamily="66" charset="77"/>
              </a:rPr>
              <a:t>Si organizza in diverse formazioni nucleari:</a:t>
            </a:r>
          </a:p>
          <a:p>
            <a:pPr>
              <a:buFontTx/>
              <a:buChar char="-"/>
            </a:pPr>
            <a:r>
              <a:rPr lang="it-IT" b="1" dirty="0">
                <a:solidFill>
                  <a:schemeClr val="tx1"/>
                </a:solidFill>
                <a:latin typeface="Chalkboard SE" panose="03050602040202020205" pitchFamily="66" charset="77"/>
              </a:rPr>
              <a:t>NUCLEO MEDIANO</a:t>
            </a:r>
          </a:p>
          <a:p>
            <a:pPr>
              <a:buFontTx/>
              <a:buChar char="-"/>
            </a:pPr>
            <a:r>
              <a:rPr lang="it-IT" b="1" dirty="0">
                <a:solidFill>
                  <a:schemeClr val="tx1"/>
                </a:solidFill>
                <a:latin typeface="Chalkboard SE" panose="03050602040202020205" pitchFamily="66" charset="77"/>
              </a:rPr>
              <a:t>NUCLEO PARAMEDIANO</a:t>
            </a:r>
          </a:p>
          <a:p>
            <a:pPr>
              <a:buFontTx/>
              <a:buChar char="-"/>
            </a:pPr>
            <a:r>
              <a:rPr lang="it-IT" b="1" dirty="0">
                <a:solidFill>
                  <a:schemeClr val="tx1"/>
                </a:solidFill>
                <a:latin typeface="Chalkboard SE" panose="03050602040202020205" pitchFamily="66" charset="77"/>
              </a:rPr>
              <a:t>NUCLEO DEL RAFE</a:t>
            </a:r>
          </a:p>
          <a:p>
            <a:pPr>
              <a:buFontTx/>
              <a:buChar char="-"/>
            </a:pPr>
            <a:r>
              <a:rPr lang="it-IT" b="1" dirty="0">
                <a:solidFill>
                  <a:schemeClr val="tx1"/>
                </a:solidFill>
                <a:latin typeface="Chalkboard SE" panose="03050602040202020205" pitchFamily="66" charset="77"/>
              </a:rPr>
              <a:t>NUCLEO DEL RAFE MAGNO</a:t>
            </a:r>
          </a:p>
          <a:p>
            <a:pPr>
              <a:buFontTx/>
              <a:buChar char="-"/>
            </a:pPr>
            <a:r>
              <a:rPr lang="it-IT" b="1" dirty="0">
                <a:solidFill>
                  <a:schemeClr val="tx1"/>
                </a:solidFill>
                <a:latin typeface="Chalkboard SE" panose="03050602040202020205" pitchFamily="66" charset="77"/>
              </a:rPr>
              <a:t>NUCLEO TEGMENTALE VENTRALE</a:t>
            </a:r>
          </a:p>
          <a:p>
            <a:pPr>
              <a:buFontTx/>
              <a:buChar char="-"/>
            </a:pPr>
            <a:endParaRPr lang="it-IT" dirty="0">
              <a:solidFill>
                <a:schemeClr val="tx1"/>
              </a:solidFill>
              <a:latin typeface="Chalkboard SE" panose="03050602040202020205" pitchFamily="66" charset="77"/>
            </a:endParaRPr>
          </a:p>
        </p:txBody>
      </p:sp>
    </p:spTree>
    <p:extLst>
      <p:ext uri="{BB962C8B-B14F-4D97-AF65-F5344CB8AC3E}">
        <p14:creationId xmlns:p14="http://schemas.microsoft.com/office/powerpoint/2010/main" val="83169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457200" y="-228600"/>
            <a:ext cx="8229600" cy="1143000"/>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NUCLEI FORMAZIONE RETICOLARE</a:t>
            </a:r>
          </a:p>
        </p:txBody>
      </p:sp>
      <p:sp>
        <p:nvSpPr>
          <p:cNvPr id="39938" name="Rectangle 2"/>
          <p:cNvSpPr>
            <a:spLocks noGrp="1" noChangeArrowheads="1"/>
          </p:cNvSpPr>
          <p:nvPr>
            <p:ph type="body" idx="1"/>
          </p:nvPr>
        </p:nvSpPr>
        <p:spPr>
          <a:xfrm>
            <a:off x="457200" y="1600200"/>
            <a:ext cx="8229600" cy="5213350"/>
          </a:xfrm>
          <a:ln/>
        </p:spPr>
        <p:txBody>
          <a:bodyPr/>
          <a:lstStyle/>
          <a:p>
            <a:endParaRPr lang="it-IT"/>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50"/>
            <a:ext cx="9144000" cy="5875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1"/>
          <p:cNvSpPr>
            <a:spLocks noGrp="1" noChangeArrowheads="1"/>
          </p:cNvSpPr>
          <p:nvPr>
            <p:ph type="body"/>
          </p:nvPr>
        </p:nvSpPr>
        <p:spPr>
          <a:xfrm>
            <a:off x="179512" y="0"/>
            <a:ext cx="8612188" cy="6637338"/>
          </a:xfrm>
          <a:ln/>
        </p:spPr>
        <p:txBody>
          <a:bodyPr lIns="90000" tIns="46800" rIns="90000" bIns="46800" anchor="t"/>
          <a:lstStyle/>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FUNZIONI DELLA </a:t>
            </a:r>
          </a:p>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FORMAZIONE RETICOLARE</a:t>
            </a:r>
          </a:p>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b="0" i="0" dirty="0">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0" i="0" dirty="0">
                <a:latin typeface="Comic Sans MS" panose="030F0902030302020204" pitchFamily="66" charset="0"/>
              </a:rPr>
              <a:t>	</a:t>
            </a:r>
            <a:r>
              <a:rPr lang="it-IT" altLang="it-IT" sz="2600" i="0" dirty="0">
                <a:solidFill>
                  <a:schemeClr val="tx1"/>
                </a:solidFill>
                <a:latin typeface="Comic Sans MS" panose="030F0902030302020204" pitchFamily="66" charset="0"/>
              </a:rPr>
              <a:t>-controllo dell'alternarsi degli stati di veglia e sonno;</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degli stati di coscienza e dell’attenzione; </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del dolore;</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dell'attività motrice somatica ;</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5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dell'attività viscerale, coordinando risposte riflesse, in particolare, in risposta alle variazioni di pressione e della tensione di ossigeno e CO</a:t>
            </a:r>
            <a:r>
              <a:rPr lang="it-IT" altLang="it-IT" sz="2600" i="0" baseline="-25000" dirty="0">
                <a:solidFill>
                  <a:schemeClr val="tx1"/>
                </a:solidFill>
                <a:latin typeface="Comic Sans MS" panose="030F0902030302020204" pitchFamily="66" charset="0"/>
              </a:rPr>
              <a:t>2 </a:t>
            </a:r>
            <a:r>
              <a:rPr lang="it-IT" altLang="it-IT" sz="2600" i="0" dirty="0">
                <a:solidFill>
                  <a:schemeClr val="tx1"/>
                </a:solidFill>
                <a:latin typeface="Comic Sans MS" panose="030F0902030302020204" pitchFamily="66" charset="0"/>
              </a:rPr>
              <a:t> (NUCLEO DEL TRATTO SOLITARIO) </a:t>
            </a:r>
          </a:p>
          <a:p>
            <a:pPr marL="342900" indent="-330200" algn="l" hangingPunct="1">
              <a:lnSpc>
                <a:spcPct val="90000"/>
              </a:lnSpc>
              <a:spcBef>
                <a:spcPts val="5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200" b="0" i="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5829A3-669B-3C44-A3BF-E9FF0989B3D5}"/>
              </a:ext>
            </a:extLst>
          </p:cNvPr>
          <p:cNvSpPr>
            <a:spLocks noGrp="1"/>
          </p:cNvSpPr>
          <p:nvPr>
            <p:ph type="title"/>
          </p:nvPr>
        </p:nvSpPr>
        <p:spPr>
          <a:xfrm>
            <a:off x="683568" y="-171400"/>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NERVI SPINALI</a:t>
            </a:r>
          </a:p>
        </p:txBody>
      </p:sp>
      <p:sp>
        <p:nvSpPr>
          <p:cNvPr id="3" name="Segnaposto contenuto 2">
            <a:extLst>
              <a:ext uri="{FF2B5EF4-FFF2-40B4-BE49-F238E27FC236}">
                <a16:creationId xmlns:a16="http://schemas.microsoft.com/office/drawing/2014/main" id="{5143E5AC-7F76-8548-BC60-6F781E734CBB}"/>
              </a:ext>
            </a:extLst>
          </p:cNvPr>
          <p:cNvSpPr>
            <a:spLocks noGrp="1"/>
          </p:cNvSpPr>
          <p:nvPr>
            <p:ph idx="1"/>
          </p:nvPr>
        </p:nvSpPr>
        <p:spPr>
          <a:xfrm>
            <a:off x="179512" y="548680"/>
            <a:ext cx="8964488" cy="5685300"/>
          </a:xfrm>
        </p:spPr>
        <p:txBody>
          <a:bodyPr/>
          <a:lstStyle/>
          <a:p>
            <a:r>
              <a:rPr lang="it-IT" sz="2200" b="1" dirty="0">
                <a:solidFill>
                  <a:schemeClr val="tx1"/>
                </a:solidFill>
                <a:latin typeface="Comic Sans MS" panose="030F0902030302020204" pitchFamily="66" charset="0"/>
              </a:rPr>
              <a:t>I Nervi Spinali sono in numero di 31 paia e sono così distribuiti: </a:t>
            </a:r>
          </a:p>
          <a:p>
            <a:r>
              <a:rPr lang="it-IT" sz="2200" b="1" dirty="0">
                <a:solidFill>
                  <a:schemeClr val="tx1"/>
                </a:solidFill>
                <a:latin typeface="Comic Sans MS" panose="030F0902030302020204" pitchFamily="66" charset="0"/>
              </a:rPr>
              <a:t> - 8 CERVICALI (C1-C8)</a:t>
            </a:r>
          </a:p>
          <a:p>
            <a:r>
              <a:rPr lang="it-IT" sz="2200" b="1" dirty="0">
                <a:solidFill>
                  <a:schemeClr val="tx1"/>
                </a:solidFill>
                <a:latin typeface="Comic Sans MS" panose="030F0902030302020204" pitchFamily="66" charset="0"/>
              </a:rPr>
              <a:t> - 12 TORACICHE (T1-T12)</a:t>
            </a:r>
          </a:p>
          <a:p>
            <a:r>
              <a:rPr lang="it-IT" sz="2200" b="1" dirty="0">
                <a:solidFill>
                  <a:schemeClr val="tx1"/>
                </a:solidFill>
                <a:latin typeface="Comic Sans MS" panose="030F0902030302020204" pitchFamily="66" charset="0"/>
              </a:rPr>
              <a:t>-    5  LOMBARI (L1-L5)</a:t>
            </a:r>
          </a:p>
          <a:p>
            <a:r>
              <a:rPr lang="it-IT" sz="2200" b="1" dirty="0">
                <a:solidFill>
                  <a:schemeClr val="tx1"/>
                </a:solidFill>
                <a:latin typeface="Comic Sans MS" panose="030F0902030302020204" pitchFamily="66" charset="0"/>
              </a:rPr>
              <a:t> -   5 SACRALI (S1-S5)</a:t>
            </a:r>
          </a:p>
          <a:p>
            <a:r>
              <a:rPr lang="it-IT" sz="2200" b="1" dirty="0">
                <a:solidFill>
                  <a:schemeClr val="tx1"/>
                </a:solidFill>
                <a:latin typeface="Comic Sans MS" panose="030F0902030302020204" pitchFamily="66" charset="0"/>
              </a:rPr>
              <a:t> -   1 COCCIGEO.</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Sono NERVI MISTI, originandosi dall’ unione di una RADICE ANTERIORE (MOTRICE SOMATICA) e una RADICE POSTERIORE (SENSITIVA SOMATICA, che presenta anche il GANGLIO SPINALE). Entrambe le radici si formano dal convergere delle </a:t>
            </a:r>
            <a:r>
              <a:rPr lang="it-IT" sz="2200" b="1" dirty="0" err="1">
                <a:solidFill>
                  <a:schemeClr val="tx1"/>
                </a:solidFill>
                <a:latin typeface="Comic Sans MS" panose="030F0902030302020204" pitchFamily="66" charset="0"/>
              </a:rPr>
              <a:t>Radicole</a:t>
            </a:r>
            <a:r>
              <a:rPr lang="it-IT" sz="2200" b="1" dirty="0">
                <a:solidFill>
                  <a:schemeClr val="tx1"/>
                </a:solidFill>
                <a:latin typeface="Comic Sans MS" panose="030F0902030302020204" pitchFamily="66" charset="0"/>
              </a:rPr>
              <a:t>. A livello TORACICO e SACRALE (S2, S3 ed S4) la radice anteriore contiene anche una componente del SNA.</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Essi fuoriescono dal Canale Vertebrale attraverso i Fori Intertrasversari delimitati dai processi trasversi di vertebre vicine, come pure dai fori Sacrali Anteriori. Il Nervo C1 fuoriesce tra Osso Occipitale e C1.</a:t>
            </a:r>
          </a:p>
          <a:p>
            <a:endParaRPr lang="it-IT" b="1" dirty="0">
              <a:solidFill>
                <a:schemeClr val="tx1"/>
              </a:solidFill>
              <a:latin typeface="Comic Sans MS" panose="030F0902030302020204" pitchFamily="66" charset="0"/>
            </a:endParaRPr>
          </a:p>
        </p:txBody>
      </p:sp>
    </p:spTree>
    <p:extLst>
      <p:ext uri="{BB962C8B-B14F-4D97-AF65-F5344CB8AC3E}">
        <p14:creationId xmlns:p14="http://schemas.microsoft.com/office/powerpoint/2010/main" val="20822156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87337" y="1772816"/>
            <a:ext cx="8569325" cy="1828800"/>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800" i="0" dirty="0">
                <a:solidFill>
                  <a:schemeClr val="tx1"/>
                </a:solidFill>
                <a:latin typeface="Chalkboard SE" panose="03050602040202020205" pitchFamily="66" charset="77"/>
              </a:rPr>
              <a:t>NERVI  CRANICI</a:t>
            </a:r>
            <a:br>
              <a:rPr lang="it-IT" altLang="it-IT" sz="4800" i="0" dirty="0">
                <a:solidFill>
                  <a:schemeClr val="tx1"/>
                </a:solidFill>
                <a:latin typeface="Chalkboard SE" panose="03050602040202020205" pitchFamily="66" charset="77"/>
              </a:rPr>
            </a:br>
            <a:r>
              <a:rPr lang="it-IT" altLang="it-IT" sz="4800" i="0" dirty="0">
                <a:solidFill>
                  <a:schemeClr val="tx1"/>
                </a:solidFill>
                <a:latin typeface="Chalkboard SE" panose="03050602040202020205" pitchFamily="66" charset="77"/>
              </a:rPr>
              <a:t>(Encefalici)</a:t>
            </a:r>
            <a:br>
              <a:rPr lang="it-IT" altLang="it-IT" sz="4800" i="0" dirty="0">
                <a:solidFill>
                  <a:schemeClr val="tx1"/>
                </a:solidFill>
                <a:latin typeface="Chalkboard SE" panose="03050602040202020205" pitchFamily="66" charset="77"/>
              </a:rPr>
            </a:br>
            <a:endParaRPr lang="it-IT" altLang="it-IT" sz="4800" i="0" dirty="0">
              <a:solidFill>
                <a:schemeClr val="tx1"/>
              </a:solidFill>
              <a:latin typeface="Chalkboard SE" panose="03050602040202020205" pitchFamily="66" charset="77"/>
            </a:endParaRPr>
          </a:p>
        </p:txBody>
      </p:sp>
      <p:sp>
        <p:nvSpPr>
          <p:cNvPr id="41986" name="Rectangle 2"/>
          <p:cNvSpPr>
            <a:spLocks noGrp="1" noChangeArrowheads="1"/>
          </p:cNvSpPr>
          <p:nvPr>
            <p:ph type="subTitle" idx="4294967295"/>
          </p:nvPr>
        </p:nvSpPr>
        <p:spPr bwMode="auto">
          <a:xfrm>
            <a:off x="1371600" y="3886200"/>
            <a:ext cx="6400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algn="ctr" hangingPunct="1">
              <a:lnSpc>
                <a:spcPct val="100000"/>
              </a:lnSpc>
              <a:spcBef>
                <a:spcPts val="800"/>
              </a:spcBef>
              <a:buClrTx/>
              <a:buSzPct val="8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400">
                <a:solidFill>
                  <a:srgbClr val="FFFFFF"/>
                </a:solidFill>
                <a:latin typeface="Times New Roman" panose="02020603050405020304" pitchFamily="18" charset="0"/>
              </a:rPr>
              <a:t>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013EF-A163-A843-A03F-54BF4A6A469D}"/>
              </a:ext>
            </a:extLst>
          </p:cNvPr>
          <p:cNvSpPr>
            <a:spLocks noGrp="1"/>
          </p:cNvSpPr>
          <p:nvPr>
            <p:ph type="title"/>
          </p:nvPr>
        </p:nvSpPr>
        <p:spPr>
          <a:xfrm>
            <a:off x="518889" y="-312338"/>
            <a:ext cx="8213725" cy="1425575"/>
          </a:xfrm>
        </p:spPr>
        <p:txBody>
          <a:bodyPr/>
          <a:lstStyle/>
          <a:p>
            <a:r>
              <a:rPr lang="it-IT" sz="3200" i="0" dirty="0">
                <a:solidFill>
                  <a:schemeClr val="tx1"/>
                </a:solidFill>
                <a:latin typeface="Gurmukhi MN" panose="02020600050405020304" pitchFamily="18" charset="0"/>
                <a:cs typeface="Gurmukhi MN" panose="02020600050405020304" pitchFamily="18" charset="0"/>
              </a:rPr>
              <a:t>FIBRE AFFERENTI dei NERVI CRANICI</a:t>
            </a:r>
          </a:p>
        </p:txBody>
      </p:sp>
      <p:sp>
        <p:nvSpPr>
          <p:cNvPr id="3" name="Segnaposto contenuto 2">
            <a:extLst>
              <a:ext uri="{FF2B5EF4-FFF2-40B4-BE49-F238E27FC236}">
                <a16:creationId xmlns:a16="http://schemas.microsoft.com/office/drawing/2014/main" id="{C6F06B11-6952-B246-88D5-9C0708282B94}"/>
              </a:ext>
            </a:extLst>
          </p:cNvPr>
          <p:cNvSpPr>
            <a:spLocks noGrp="1"/>
          </p:cNvSpPr>
          <p:nvPr>
            <p:ph idx="1"/>
          </p:nvPr>
        </p:nvSpPr>
        <p:spPr>
          <a:xfrm>
            <a:off x="323527" y="692696"/>
            <a:ext cx="8712969" cy="5733256"/>
          </a:xfrm>
        </p:spPr>
        <p:txBody>
          <a:bodyPr/>
          <a:lstStyle/>
          <a:p>
            <a:r>
              <a:rPr lang="it-IT" sz="2500" b="1" dirty="0">
                <a:solidFill>
                  <a:schemeClr val="tx1"/>
                </a:solidFill>
                <a:latin typeface="Comic Sans MS" panose="030F0902030302020204" pitchFamily="66" charset="0"/>
              </a:rPr>
              <a:t>Veicolano informazioni SENSITIVE e SENSORIALI al SNC</a:t>
            </a:r>
          </a:p>
          <a:p>
            <a:r>
              <a:rPr lang="it-IT" sz="2500" b="1" dirty="0">
                <a:solidFill>
                  <a:schemeClr val="tx1"/>
                </a:solidFill>
                <a:latin typeface="Comic Sans MS" panose="030F0902030302020204" pitchFamily="66" charset="0"/>
              </a:rPr>
              <a:t>FIBRE AFFERENTI SOMATICHE:</a:t>
            </a:r>
          </a:p>
          <a:p>
            <a:pPr>
              <a:buFontTx/>
              <a:buChar char="-"/>
            </a:pPr>
            <a:r>
              <a:rPr lang="it-IT" sz="2500" b="1" dirty="0">
                <a:solidFill>
                  <a:schemeClr val="tx1"/>
                </a:solidFill>
                <a:latin typeface="Comic Sans MS" panose="030F0902030302020204" pitchFamily="66" charset="0"/>
              </a:rPr>
              <a:t>GENERALI (Sensitive): per la SENSIBILITA’ GENERALE</a:t>
            </a:r>
          </a:p>
          <a:p>
            <a:pPr>
              <a:buFontTx/>
              <a:buChar char="-"/>
            </a:pPr>
            <a:r>
              <a:rPr lang="it-IT" sz="2500" b="1" dirty="0">
                <a:solidFill>
                  <a:schemeClr val="tx1"/>
                </a:solidFill>
                <a:latin typeface="Comic Sans MS" panose="030F0902030302020204" pitchFamily="66" charset="0"/>
              </a:rPr>
              <a:t>SPECIALI (Sensoriali): Vista, Udito, Equilibrio</a:t>
            </a:r>
          </a:p>
          <a:p>
            <a:pPr>
              <a:buFontTx/>
              <a:buChar char="-"/>
            </a:pPr>
            <a:endParaRPr lang="it-IT" sz="2500" b="1" dirty="0">
              <a:solidFill>
                <a:schemeClr val="tx1"/>
              </a:solidFill>
              <a:latin typeface="Comic Sans MS" panose="030F0902030302020204" pitchFamily="66" charset="0"/>
            </a:endParaRPr>
          </a:p>
          <a:p>
            <a:pPr marL="0" indent="0"/>
            <a:r>
              <a:rPr lang="it-IT" sz="2500" b="1" dirty="0">
                <a:solidFill>
                  <a:schemeClr val="tx1"/>
                </a:solidFill>
                <a:latin typeface="Comic Sans MS" panose="030F0902030302020204" pitchFamily="66" charset="0"/>
              </a:rPr>
              <a:t>FIBRE AFFERENTI VISCERALI:</a:t>
            </a:r>
          </a:p>
          <a:p>
            <a:pPr marL="0" indent="0"/>
            <a:r>
              <a:rPr lang="it-IT" sz="2500" b="1" dirty="0">
                <a:solidFill>
                  <a:schemeClr val="tx1"/>
                </a:solidFill>
                <a:latin typeface="Comic Sans MS" panose="030F0902030302020204" pitchFamily="66" charset="0"/>
              </a:rPr>
              <a:t>- GENERALI (Sensitive): per la SENSIBILITA’ GENERALE di Organi Viscerali (tra cui  Faringe e Laringe)</a:t>
            </a:r>
          </a:p>
          <a:p>
            <a:pPr marL="0" indent="0"/>
            <a:r>
              <a:rPr lang="it-IT" sz="2500" b="1" dirty="0">
                <a:solidFill>
                  <a:schemeClr val="tx1"/>
                </a:solidFill>
                <a:latin typeface="Comic Sans MS" panose="030F0902030302020204" pitchFamily="66" charset="0"/>
              </a:rPr>
              <a:t>- SPECIALI (Sensoriali): Olfatto, Gusto</a:t>
            </a:r>
          </a:p>
        </p:txBody>
      </p:sp>
    </p:spTree>
    <p:extLst>
      <p:ext uri="{BB962C8B-B14F-4D97-AF65-F5344CB8AC3E}">
        <p14:creationId xmlns:p14="http://schemas.microsoft.com/office/powerpoint/2010/main" val="13428319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013EF-A163-A843-A03F-54BF4A6A469D}"/>
              </a:ext>
            </a:extLst>
          </p:cNvPr>
          <p:cNvSpPr>
            <a:spLocks noGrp="1"/>
          </p:cNvSpPr>
          <p:nvPr>
            <p:ph type="title"/>
          </p:nvPr>
        </p:nvSpPr>
        <p:spPr>
          <a:xfrm>
            <a:off x="518889" y="-312338"/>
            <a:ext cx="8213725" cy="1425575"/>
          </a:xfrm>
        </p:spPr>
        <p:txBody>
          <a:bodyPr/>
          <a:lstStyle/>
          <a:p>
            <a:r>
              <a:rPr lang="it-IT" sz="3200" i="0" dirty="0">
                <a:solidFill>
                  <a:schemeClr val="tx1"/>
                </a:solidFill>
                <a:latin typeface="Gurmukhi MN" panose="02020600050405020304" pitchFamily="18" charset="0"/>
                <a:cs typeface="Gurmukhi MN" panose="02020600050405020304" pitchFamily="18" charset="0"/>
              </a:rPr>
              <a:t>FIBRE EFFERENTI dei NERVI CRANICI</a:t>
            </a:r>
          </a:p>
        </p:txBody>
      </p:sp>
      <p:sp>
        <p:nvSpPr>
          <p:cNvPr id="3" name="Segnaposto contenuto 2">
            <a:extLst>
              <a:ext uri="{FF2B5EF4-FFF2-40B4-BE49-F238E27FC236}">
                <a16:creationId xmlns:a16="http://schemas.microsoft.com/office/drawing/2014/main" id="{C6F06B11-6952-B246-88D5-9C0708282B94}"/>
              </a:ext>
            </a:extLst>
          </p:cNvPr>
          <p:cNvSpPr>
            <a:spLocks noGrp="1"/>
          </p:cNvSpPr>
          <p:nvPr>
            <p:ph idx="1"/>
          </p:nvPr>
        </p:nvSpPr>
        <p:spPr>
          <a:xfrm>
            <a:off x="395535" y="692696"/>
            <a:ext cx="8337079" cy="5733256"/>
          </a:xfrm>
        </p:spPr>
        <p:txBody>
          <a:bodyPr/>
          <a:lstStyle/>
          <a:p>
            <a:r>
              <a:rPr lang="it-IT" sz="2500" b="1" dirty="0">
                <a:solidFill>
                  <a:schemeClr val="tx1"/>
                </a:solidFill>
                <a:latin typeface="Comic Sans MS" panose="030F0902030302020204" pitchFamily="66" charset="0"/>
              </a:rPr>
              <a:t>Veicolano stimolazioni MOTORIE ad Organi Effettori</a:t>
            </a:r>
          </a:p>
          <a:p>
            <a:endParaRPr lang="it-IT" sz="2500" b="1" dirty="0">
              <a:solidFill>
                <a:schemeClr val="tx1"/>
              </a:solidFill>
              <a:latin typeface="Comic Sans MS" panose="030F0902030302020204" pitchFamily="66" charset="0"/>
            </a:endParaRPr>
          </a:p>
          <a:p>
            <a:r>
              <a:rPr lang="it-IT" sz="2500" b="1" dirty="0">
                <a:solidFill>
                  <a:schemeClr val="tx1"/>
                </a:solidFill>
                <a:latin typeface="Comic Sans MS" panose="030F0902030302020204" pitchFamily="66" charset="0"/>
              </a:rPr>
              <a:t>FIBRE EFFERENTI SOMATICHE:</a:t>
            </a:r>
          </a:p>
          <a:p>
            <a:endParaRPr lang="it-IT" sz="2500" b="1" dirty="0">
              <a:solidFill>
                <a:schemeClr val="tx1"/>
              </a:solidFill>
              <a:latin typeface="Comic Sans MS" panose="030F0902030302020204" pitchFamily="66" charset="0"/>
            </a:endParaRPr>
          </a:p>
          <a:p>
            <a:pPr>
              <a:buFontTx/>
              <a:buChar char="-"/>
            </a:pPr>
            <a:r>
              <a:rPr lang="it-IT" sz="2500" b="1" dirty="0">
                <a:solidFill>
                  <a:schemeClr val="tx1"/>
                </a:solidFill>
                <a:latin typeface="Comic Sans MS" panose="030F0902030302020204" pitchFamily="66" charset="0"/>
              </a:rPr>
              <a:t>GENERALI: per la Motilità di Muscoli Scheletrici (Estrinseci del Globo Oculare e Muscoli della Lingua)</a:t>
            </a:r>
          </a:p>
          <a:p>
            <a:pPr marL="0" indent="0"/>
            <a:endParaRPr lang="it-IT" sz="2500" b="1" dirty="0">
              <a:solidFill>
                <a:schemeClr val="tx1"/>
              </a:solidFill>
              <a:latin typeface="Comic Sans MS" panose="030F0902030302020204" pitchFamily="66" charset="0"/>
            </a:endParaRPr>
          </a:p>
          <a:p>
            <a:pPr marL="0" indent="0"/>
            <a:r>
              <a:rPr lang="it-IT" sz="2500" b="1" dirty="0">
                <a:solidFill>
                  <a:schemeClr val="tx1"/>
                </a:solidFill>
                <a:latin typeface="Comic Sans MS" panose="030F0902030302020204" pitchFamily="66" charset="0"/>
              </a:rPr>
              <a:t>FIBRE EFFERENTI VISCERALI:</a:t>
            </a:r>
          </a:p>
          <a:p>
            <a:pPr marL="0" indent="0"/>
            <a:r>
              <a:rPr lang="it-IT" sz="2500" b="1" dirty="0">
                <a:solidFill>
                  <a:schemeClr val="tx1"/>
                </a:solidFill>
                <a:latin typeface="Comic Sans MS" panose="030F0902030302020204" pitchFamily="66" charset="0"/>
              </a:rPr>
              <a:t>- GENERALI: per la Motilità della Muscolatura Liscia e la Secrezione Ghiandolare</a:t>
            </a:r>
          </a:p>
          <a:p>
            <a:pPr marL="0" indent="0"/>
            <a:r>
              <a:rPr lang="it-IT" sz="2500" b="1" dirty="0">
                <a:solidFill>
                  <a:schemeClr val="tx1"/>
                </a:solidFill>
                <a:latin typeface="Comic Sans MS" panose="030F0902030302020204" pitchFamily="66" charset="0"/>
              </a:rPr>
              <a:t>- SPECIALI: per la Muscolatura (STRIATA SCHELETRICA) di Origine Branchiale (Muscoli Mimici, Masticatori, Faringe, Laringe)</a:t>
            </a:r>
          </a:p>
        </p:txBody>
      </p:sp>
    </p:spTree>
    <p:extLst>
      <p:ext uri="{BB962C8B-B14F-4D97-AF65-F5344CB8AC3E}">
        <p14:creationId xmlns:p14="http://schemas.microsoft.com/office/powerpoint/2010/main" val="21522988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[1]</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107504" y="1247774"/>
            <a:ext cx="9036495" cy="5610225"/>
          </a:xfrm>
        </p:spPr>
        <p:txBody>
          <a:bodyPr/>
          <a:lstStyle/>
          <a:p>
            <a:r>
              <a:rPr lang="it-IT" sz="2400" b="1" dirty="0">
                <a:solidFill>
                  <a:schemeClr val="tx1"/>
                </a:solidFill>
                <a:latin typeface="Chalkboard" panose="03050602040202020205" pitchFamily="66" charset="77"/>
              </a:rPr>
              <a:t>I Paio NERVO OLFATTIVO: Fibre Afferenti Viscerali Speciali (OLFATTO)</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II Paio NERVO OTTICO: Fibre Afferenti Somatiche Speciali (VISTA)</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III Paio (OCULOMOTORE COMUNE), IV (TROCLEARE) e VI (ABDUCENTE): Fibre Efferenti Somatiche Generali (MUSCOLI ESTRINSECI dell’ OCCHIO) III Paio anche Fibre Efferenti Viscerali Generali (Parasimpatico)</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V Paio (TRIGEMINO), con 3 Branche (1-Oftalmica, 2-Mascellare, 3-Mandibolare) a partire dal Ganglio Trigeminale di </a:t>
            </a:r>
            <a:r>
              <a:rPr lang="it-IT" sz="2400" b="1" dirty="0" err="1">
                <a:solidFill>
                  <a:schemeClr val="tx1"/>
                </a:solidFill>
                <a:latin typeface="Chalkboard" panose="03050602040202020205" pitchFamily="66" charset="77"/>
              </a:rPr>
              <a:t>Gasser</a:t>
            </a:r>
            <a:r>
              <a:rPr lang="it-IT" sz="2400" b="1" dirty="0">
                <a:solidFill>
                  <a:schemeClr val="tx1"/>
                </a:solidFill>
                <a:latin typeface="Chalkboard" panose="03050602040202020205" pitchFamily="66" charset="77"/>
              </a:rPr>
              <a:t>: </a:t>
            </a:r>
          </a:p>
          <a:p>
            <a:r>
              <a:rPr lang="it-IT" sz="2400" b="1" dirty="0">
                <a:solidFill>
                  <a:schemeClr val="tx1"/>
                </a:solidFill>
                <a:latin typeface="Chalkboard" panose="03050602040202020205" pitchFamily="66" charset="77"/>
              </a:rPr>
              <a:t>   - Fibre Afferenti Somatiche Generali</a:t>
            </a:r>
          </a:p>
          <a:p>
            <a:r>
              <a:rPr lang="it-IT" sz="2400" b="1" dirty="0">
                <a:solidFill>
                  <a:schemeClr val="tx1"/>
                </a:solidFill>
                <a:latin typeface="Chalkboard" panose="03050602040202020205" pitchFamily="66" charset="77"/>
              </a:rPr>
              <a:t>   - Fibre Efferenti Viscerali Speciali</a:t>
            </a:r>
          </a:p>
        </p:txBody>
      </p:sp>
    </p:spTree>
    <p:extLst>
      <p:ext uri="{BB962C8B-B14F-4D97-AF65-F5344CB8AC3E}">
        <p14:creationId xmlns:p14="http://schemas.microsoft.com/office/powerpoint/2010/main" val="39418785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49626"/>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[2]</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467544" y="1124744"/>
            <a:ext cx="8280920" cy="5610225"/>
          </a:xfrm>
        </p:spPr>
        <p:txBody>
          <a:bodyPr/>
          <a:lstStyle/>
          <a:p>
            <a:r>
              <a:rPr lang="it-IT" sz="2200" b="1" dirty="0">
                <a:solidFill>
                  <a:schemeClr val="tx1"/>
                </a:solidFill>
                <a:latin typeface="Comic Sans MS" panose="030F0902030302020204" pitchFamily="66" charset="0"/>
              </a:rPr>
              <a:t>VII Paio NERVO FACIALE e NERVO INTERMEDIO (o Intermediario di </a:t>
            </a:r>
            <a:r>
              <a:rPr lang="it-IT" sz="2200" b="1" dirty="0" err="1">
                <a:solidFill>
                  <a:schemeClr val="tx1"/>
                </a:solidFill>
                <a:latin typeface="Comic Sans MS" panose="030F0902030302020204" pitchFamily="66" charset="0"/>
              </a:rPr>
              <a:t>Wrisberg</a:t>
            </a:r>
            <a:r>
              <a:rPr lang="it-IT" sz="2200" b="1" dirty="0">
                <a:solidFill>
                  <a:schemeClr val="tx1"/>
                </a:solidFill>
                <a:latin typeface="Comic Sans MS" panose="030F0902030302020204" pitchFamily="66" charset="0"/>
              </a:rPr>
              <a:t>: </a:t>
            </a:r>
          </a:p>
          <a:p>
            <a:r>
              <a:rPr lang="it-IT" sz="2200" b="1" dirty="0">
                <a:solidFill>
                  <a:schemeClr val="tx1"/>
                </a:solidFill>
                <a:latin typeface="Comic Sans MS" panose="030F0902030302020204" pitchFamily="66" charset="0"/>
              </a:rPr>
              <a:t>   Fibre Efferenti Viscerali Speciali (Muscoli MIMICI)</a:t>
            </a:r>
          </a:p>
          <a:p>
            <a:r>
              <a:rPr lang="it-IT" sz="2200" b="1" dirty="0">
                <a:solidFill>
                  <a:schemeClr val="tx1"/>
                </a:solidFill>
                <a:latin typeface="Comic Sans MS" panose="030F0902030302020204" pitchFamily="66" charset="0"/>
              </a:rPr>
              <a:t>   Fibre Efferenti Viscerali Generali (Ghiandole SALIVARI e </a:t>
            </a:r>
          </a:p>
          <a:p>
            <a:r>
              <a:rPr lang="it-IT" sz="2200" b="1" dirty="0">
                <a:solidFill>
                  <a:schemeClr val="tx1"/>
                </a:solidFill>
                <a:latin typeface="Comic Sans MS" panose="030F0902030302020204" pitchFamily="66" charset="0"/>
              </a:rPr>
              <a:t>                                                          LACRIMALI)</a:t>
            </a:r>
          </a:p>
          <a:p>
            <a:r>
              <a:rPr lang="it-IT" sz="2200" b="1" dirty="0">
                <a:solidFill>
                  <a:schemeClr val="tx1"/>
                </a:solidFill>
                <a:latin typeface="Comic Sans MS" panose="030F0902030302020204" pitchFamily="66" charset="0"/>
              </a:rPr>
              <a:t>   Fibre Afferenti Viscerali Speciali (GUSTO)</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VIII Paio NERVO ACUSTICO con Branca Cocleare (UDITO) e Branca Vestibolare (EQUILIBRIO): </a:t>
            </a:r>
          </a:p>
          <a:p>
            <a:r>
              <a:rPr lang="it-IT" sz="2200" b="1" dirty="0">
                <a:solidFill>
                  <a:schemeClr val="tx1"/>
                </a:solidFill>
                <a:latin typeface="Comic Sans MS" panose="030F0902030302020204" pitchFamily="66" charset="0"/>
              </a:rPr>
              <a:t>   Fibre Afferenti Somatiche Speciali</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IX Paio NERVO GLOSSOFARINGEO: </a:t>
            </a:r>
          </a:p>
          <a:p>
            <a:r>
              <a:rPr lang="it-IT" sz="2200" b="1" dirty="0">
                <a:solidFill>
                  <a:schemeClr val="tx1"/>
                </a:solidFill>
                <a:latin typeface="Comic Sans MS" panose="030F0902030302020204" pitchFamily="66" charset="0"/>
              </a:rPr>
              <a:t>   Fibre Afferenti Somatiche Generali</a:t>
            </a:r>
          </a:p>
          <a:p>
            <a:r>
              <a:rPr lang="it-IT" sz="2200" b="1" dirty="0">
                <a:solidFill>
                  <a:schemeClr val="tx1"/>
                </a:solidFill>
                <a:latin typeface="Comic Sans MS" panose="030F0902030302020204" pitchFamily="66" charset="0"/>
              </a:rPr>
              <a:t>   Fibre Afferenti Viscerali Generali</a:t>
            </a:r>
          </a:p>
          <a:p>
            <a:r>
              <a:rPr lang="it-IT" sz="2200" b="1" dirty="0">
                <a:solidFill>
                  <a:schemeClr val="tx1"/>
                </a:solidFill>
                <a:latin typeface="Comic Sans MS" panose="030F0902030302020204" pitchFamily="66" charset="0"/>
              </a:rPr>
              <a:t>	Fibre Afferenti Viscerali Speciali (GUSTO)</a:t>
            </a:r>
          </a:p>
          <a:p>
            <a:r>
              <a:rPr lang="it-IT" sz="2200" b="1" dirty="0">
                <a:solidFill>
                  <a:schemeClr val="tx1"/>
                </a:solidFill>
                <a:latin typeface="Comic Sans MS" panose="030F0902030302020204" pitchFamily="66" charset="0"/>
              </a:rPr>
              <a:t>	Fibre Efferenti Viscerali Generali</a:t>
            </a:r>
          </a:p>
          <a:p>
            <a:r>
              <a:rPr lang="it-IT" sz="2200" b="1" dirty="0">
                <a:solidFill>
                  <a:schemeClr val="tx1"/>
                </a:solidFill>
                <a:latin typeface="Comic Sans MS" panose="030F0902030302020204" pitchFamily="66" charset="0"/>
              </a:rPr>
              <a:t>   Fibre Efferenti Viscerali Speciali (Muscoli FARINGEI)</a:t>
            </a:r>
          </a:p>
          <a:p>
            <a:endParaRPr lang="it-IT" sz="2500" b="1" dirty="0">
              <a:solidFill>
                <a:schemeClr val="tx1"/>
              </a:solidFill>
              <a:latin typeface="Chalkboard" panose="03050602040202020205" pitchFamily="66" charset="77"/>
            </a:endParaRPr>
          </a:p>
          <a:p>
            <a:endParaRPr lang="it-IT" sz="2600" b="1" dirty="0">
              <a:solidFill>
                <a:schemeClr val="tx1"/>
              </a:solidFill>
              <a:latin typeface="Chalkboard" panose="03050602040202020205" pitchFamily="66" charset="77"/>
            </a:endParaRPr>
          </a:p>
        </p:txBody>
      </p:sp>
    </p:spTree>
    <p:extLst>
      <p:ext uri="{BB962C8B-B14F-4D97-AF65-F5344CB8AC3E}">
        <p14:creationId xmlns:p14="http://schemas.microsoft.com/office/powerpoint/2010/main" val="18337841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[3]</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216025" y="1124744"/>
            <a:ext cx="9036495" cy="5610225"/>
          </a:xfrm>
        </p:spPr>
        <p:txBody>
          <a:bodyPr/>
          <a:lstStyle/>
          <a:p>
            <a:r>
              <a:rPr lang="it-IT" sz="2500" b="1" dirty="0">
                <a:solidFill>
                  <a:schemeClr val="tx1"/>
                </a:solidFill>
                <a:latin typeface="Copperplate Gothic Bold" panose="020E0705020206020404" pitchFamily="34" charset="77"/>
              </a:rPr>
              <a:t>X Paio NERVO VAGO: </a:t>
            </a:r>
          </a:p>
          <a:p>
            <a:r>
              <a:rPr lang="it-IT" sz="2500" b="1" dirty="0">
                <a:solidFill>
                  <a:schemeClr val="tx1"/>
                </a:solidFill>
                <a:latin typeface="Copperplate Gothic Bold" panose="020E0705020206020404" pitchFamily="34" charset="77"/>
              </a:rPr>
              <a:t>   Fibre Afferenti Somatiche Generali</a:t>
            </a:r>
          </a:p>
          <a:p>
            <a:r>
              <a:rPr lang="it-IT" sz="2500" b="1" dirty="0">
                <a:solidFill>
                  <a:schemeClr val="tx1"/>
                </a:solidFill>
                <a:latin typeface="Copperplate Gothic Bold" panose="020E0705020206020404" pitchFamily="34" charset="77"/>
              </a:rPr>
              <a:t>   Fibre Afferenti Viscerali Generali</a:t>
            </a:r>
          </a:p>
          <a:p>
            <a:r>
              <a:rPr lang="it-IT" sz="2500" b="1" dirty="0">
                <a:solidFill>
                  <a:schemeClr val="tx1"/>
                </a:solidFill>
                <a:latin typeface="Copperplate Gothic Bold" panose="020E0705020206020404" pitchFamily="34" charset="77"/>
              </a:rPr>
              <a:t>   Fibre Afferenti Viscerali Speciali (GUSTO)</a:t>
            </a:r>
          </a:p>
          <a:p>
            <a:r>
              <a:rPr lang="it-IT" sz="2500" b="1" dirty="0">
                <a:solidFill>
                  <a:schemeClr val="tx1"/>
                </a:solidFill>
                <a:latin typeface="Copperplate Gothic Bold" panose="020E0705020206020404" pitchFamily="34" charset="77"/>
              </a:rPr>
              <a:t>   Fibre Efferenti Viscerali Generali</a:t>
            </a:r>
          </a:p>
          <a:p>
            <a:r>
              <a:rPr lang="it-IT" sz="2500" b="1" dirty="0">
                <a:solidFill>
                  <a:schemeClr val="tx1"/>
                </a:solidFill>
                <a:latin typeface="Copperplate Gothic Bold" panose="020E0705020206020404" pitchFamily="34" charset="77"/>
              </a:rPr>
              <a:t>   Fibre Efferenti Viscerali Speciali (Muscoli LARINGEI e Faringei)</a:t>
            </a:r>
          </a:p>
          <a:p>
            <a:endParaRPr lang="it-IT" sz="2500" b="1" dirty="0">
              <a:solidFill>
                <a:schemeClr val="tx1"/>
              </a:solidFill>
              <a:latin typeface="Copperplate Gothic Bold" panose="020E0705020206020404" pitchFamily="34" charset="77"/>
            </a:endParaRPr>
          </a:p>
          <a:p>
            <a:r>
              <a:rPr lang="it-IT" sz="2500" b="1" dirty="0">
                <a:solidFill>
                  <a:schemeClr val="tx1"/>
                </a:solidFill>
                <a:latin typeface="Copperplate Gothic Bold" panose="020E0705020206020404" pitchFamily="34" charset="77"/>
              </a:rPr>
              <a:t>XI Paio NERVO ACCESSORIO: </a:t>
            </a:r>
          </a:p>
          <a:p>
            <a:r>
              <a:rPr lang="it-IT" sz="2500" b="1" dirty="0">
                <a:solidFill>
                  <a:schemeClr val="tx1"/>
                </a:solidFill>
                <a:latin typeface="Copperplate Gothic Bold" panose="020E0705020206020404" pitchFamily="34" charset="77"/>
              </a:rPr>
              <a:t>   Fibre Efferenti Somatiche Generali</a:t>
            </a:r>
          </a:p>
          <a:p>
            <a:r>
              <a:rPr lang="it-IT" sz="2500" b="1" dirty="0">
                <a:solidFill>
                  <a:schemeClr val="tx1"/>
                </a:solidFill>
                <a:latin typeface="Copperplate Gothic Bold" panose="020E0705020206020404" pitchFamily="34" charset="77"/>
              </a:rPr>
              <a:t>   Fibre Efferenti Viscerali Speciali (Muscoli FARINGEI)</a:t>
            </a:r>
          </a:p>
          <a:p>
            <a:endParaRPr lang="it-IT" sz="2500" b="1" dirty="0">
              <a:solidFill>
                <a:schemeClr val="tx1"/>
              </a:solidFill>
              <a:latin typeface="Copperplate Gothic Bold" panose="020E0705020206020404" pitchFamily="34" charset="77"/>
            </a:endParaRPr>
          </a:p>
          <a:p>
            <a:r>
              <a:rPr lang="it-IT" sz="2500" b="1" dirty="0">
                <a:solidFill>
                  <a:schemeClr val="tx1"/>
                </a:solidFill>
                <a:latin typeface="Copperplate Gothic Bold" panose="020E0705020206020404" pitchFamily="34" charset="77"/>
              </a:rPr>
              <a:t>XII Paio NERVO IPOGLOSSO: </a:t>
            </a:r>
          </a:p>
          <a:p>
            <a:r>
              <a:rPr lang="it-IT" sz="2500" b="1" dirty="0">
                <a:solidFill>
                  <a:schemeClr val="tx1"/>
                </a:solidFill>
                <a:latin typeface="Copperplate Gothic Bold" panose="020E0705020206020404" pitchFamily="34" charset="77"/>
              </a:rPr>
              <a:t>   Fibre Efferenti Somatiche Generali</a:t>
            </a:r>
          </a:p>
          <a:p>
            <a:r>
              <a:rPr lang="it-IT" sz="2500" b="1" dirty="0">
                <a:solidFill>
                  <a:schemeClr val="tx1"/>
                </a:solidFill>
                <a:latin typeface="Comic Sans MS" panose="030F0902030302020204" pitchFamily="66" charset="0"/>
              </a:rPr>
              <a:t>   </a:t>
            </a:r>
          </a:p>
          <a:p>
            <a:endParaRPr lang="it-IT" sz="2600" b="1" dirty="0">
              <a:solidFill>
                <a:schemeClr val="tx1"/>
              </a:solidFill>
              <a:latin typeface="Chalkboard" panose="03050602040202020205" pitchFamily="66" charset="77"/>
            </a:endParaRPr>
          </a:p>
          <a:p>
            <a:endParaRPr lang="it-IT" sz="2600" b="1" dirty="0">
              <a:solidFill>
                <a:schemeClr val="tx1"/>
              </a:solidFill>
              <a:latin typeface="Chalkboard" panose="03050602040202020205" pitchFamily="66" charset="77"/>
            </a:endParaRPr>
          </a:p>
        </p:txBody>
      </p:sp>
    </p:spTree>
    <p:extLst>
      <p:ext uri="{BB962C8B-B14F-4D97-AF65-F5344CB8AC3E}">
        <p14:creationId xmlns:p14="http://schemas.microsoft.com/office/powerpoint/2010/main" val="27694445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179512" y="980728"/>
            <a:ext cx="2447503" cy="1998662"/>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500" dirty="0">
                <a:solidFill>
                  <a:schemeClr val="tx1"/>
                </a:solidFill>
              </a:rPr>
              <a:t>SPECIFICHE DEFINIZIONI FUNZIONALI RELATIVE AI NERVI ENCEFALICI</a:t>
            </a:r>
          </a:p>
        </p:txBody>
      </p:sp>
      <p:pic>
        <p:nvPicPr>
          <p:cNvPr id="45059"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2987825" y="116633"/>
            <a:ext cx="6156176" cy="645333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CasellaDiTesto 2">
            <a:extLst>
              <a:ext uri="{FF2B5EF4-FFF2-40B4-BE49-F238E27FC236}">
                <a16:creationId xmlns:a16="http://schemas.microsoft.com/office/drawing/2014/main" id="{979AA2ED-6E19-BB4D-967C-E242898AE286}"/>
              </a:ext>
            </a:extLst>
          </p:cNvPr>
          <p:cNvSpPr txBox="1"/>
          <p:nvPr/>
        </p:nvSpPr>
        <p:spPr>
          <a:xfrm>
            <a:off x="5864576" y="4293096"/>
            <a:ext cx="402674" cy="369332"/>
          </a:xfrm>
          <a:prstGeom prst="rect">
            <a:avLst/>
          </a:prstGeom>
          <a:noFill/>
        </p:spPr>
        <p:txBody>
          <a:bodyPr wrap="none" rtlCol="0">
            <a:spAutoFit/>
          </a:bodyPr>
          <a:lstStyle/>
          <a:p>
            <a:r>
              <a:rPr lang="it-IT" dirty="0">
                <a:solidFill>
                  <a:schemeClr val="tx1"/>
                </a:solidFill>
              </a:rPr>
              <a:t>IX</a:t>
            </a:r>
          </a:p>
        </p:txBody>
      </p:sp>
      <p:cxnSp>
        <p:nvCxnSpPr>
          <p:cNvPr id="8" name="Connettore 1 7">
            <a:extLst>
              <a:ext uri="{FF2B5EF4-FFF2-40B4-BE49-F238E27FC236}">
                <a16:creationId xmlns:a16="http://schemas.microsoft.com/office/drawing/2014/main" id="{496404FA-141D-8F44-900E-6A8F5A17F9F6}"/>
              </a:ext>
            </a:extLst>
          </p:cNvPr>
          <p:cNvCxnSpPr>
            <a:cxnSpLocks/>
          </p:cNvCxnSpPr>
          <p:nvPr/>
        </p:nvCxnSpPr>
        <p:spPr bwMode="auto">
          <a:xfrm>
            <a:off x="6142767" y="4468868"/>
            <a:ext cx="248966" cy="0"/>
          </a:xfrm>
          <a:prstGeom prst="line">
            <a:avLst/>
          </a:prstGeom>
          <a:solidFill>
            <a:srgbClr val="00B8FF"/>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D3643AA-2682-0047-9387-FA3E62F545C8}"/>
              </a:ext>
            </a:extLst>
          </p:cNvPr>
          <p:cNvSpPr>
            <a:spLocks noGrp="1"/>
          </p:cNvSpPr>
          <p:nvPr>
            <p:ph idx="1"/>
          </p:nvPr>
        </p:nvSpPr>
        <p:spPr/>
        <p:txBody>
          <a:bodyPr/>
          <a:lstStyle/>
          <a:p>
            <a:endParaRPr lang="it-IT"/>
          </a:p>
        </p:txBody>
      </p:sp>
      <p:pic>
        <p:nvPicPr>
          <p:cNvPr id="4" name="Picture 2">
            <a:extLst>
              <a:ext uri="{FF2B5EF4-FFF2-40B4-BE49-F238E27FC236}">
                <a16:creationId xmlns:a16="http://schemas.microsoft.com/office/drawing/2014/main" id="{CD2989A3-0186-A04B-8ACB-317CE8417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736" r="4276" b="9831"/>
          <a:stretch>
            <a:fillRect/>
          </a:stretch>
        </p:blipFill>
        <p:spPr bwMode="auto">
          <a:xfrm>
            <a:off x="-47875" y="476672"/>
            <a:ext cx="9191875" cy="5939908"/>
          </a:xfrm>
          <a:prstGeom prst="rect">
            <a:avLst/>
          </a:prstGeom>
          <a:noFill/>
          <a:ln>
            <a:noFill/>
          </a:ln>
          <a:effectLst/>
          <a:extLst>
            <a:ext uri="{909E8E84-426E-40DD-AFC4-6F175D3DCCD1}">
              <a14:hiddenFill xmlns:a14="http://schemas.microsoft.com/office/drawing/2010/main">
                <a:blipFill dpi="0" rotWithShape="0">
                  <a:blip/>
                  <a:srcRect t="5736" r="4276" b="983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87805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16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11560" y="0"/>
            <a:ext cx="8352927" cy="6858000"/>
          </a:xfrm>
          <a:prstGeom prst="rect">
            <a:avLst/>
          </a:prstGeom>
          <a:noFill/>
          <a:ln>
            <a:noFill/>
          </a:ln>
        </p:spPr>
      </p:pic>
    </p:spTree>
    <p:extLst>
      <p:ext uri="{BB962C8B-B14F-4D97-AF65-F5344CB8AC3E}">
        <p14:creationId xmlns:p14="http://schemas.microsoft.com/office/powerpoint/2010/main" val="148719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1">
            <a:extLst>
              <a:ext uri="{FF2B5EF4-FFF2-40B4-BE49-F238E27FC236}">
                <a16:creationId xmlns:a16="http://schemas.microsoft.com/office/drawing/2014/main" id="{4327C602-962A-9A46-9DBC-9E02E84785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766763"/>
            <a:ext cx="89281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856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0" y="193675"/>
            <a:ext cx="9144000" cy="947738"/>
          </a:xfrm>
          <a:ln/>
        </p:spPr>
        <p:txBody>
          <a:bodyPr lIns="90000" tIns="46800" rIns="90000" bIns="46800"/>
          <a:lstStyle/>
          <a:p>
            <a:pPr hangingPunct="1">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pPr>
            <a:r>
              <a:rPr lang="it-IT" altLang="it-IT" sz="2800" dirty="0"/>
              <a:t>		</a:t>
            </a:r>
            <a:r>
              <a:rPr lang="it-IT" altLang="it-IT" sz="2800" dirty="0">
                <a:solidFill>
                  <a:schemeClr val="tx1"/>
                </a:solidFill>
                <a:latin typeface="Arial Black" panose="020B0A04020102020204" pitchFamily="34" charset="0"/>
              </a:rPr>
              <a:t>Neuromeri midollari e </a:t>
            </a:r>
            <a:br>
              <a:rPr lang="it-IT" altLang="it-IT" sz="2800" dirty="0">
                <a:solidFill>
                  <a:schemeClr val="tx1"/>
                </a:solidFill>
                <a:latin typeface="Arial Black" panose="020B0A04020102020204" pitchFamily="34" charset="0"/>
              </a:rPr>
            </a:br>
            <a:r>
              <a:rPr lang="it-IT" altLang="it-IT" sz="2800" dirty="0">
                <a:solidFill>
                  <a:schemeClr val="tx1"/>
                </a:solidFill>
                <a:latin typeface="Arial Black" panose="020B0A04020102020204" pitchFamily="34" charset="0"/>
              </a:rPr>
              <a:t>		radici ventrali e dorsali</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352550"/>
            <a:ext cx="7489825" cy="5245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8B2938B-0483-294A-B133-929496B08663}"/>
              </a:ext>
            </a:extLst>
          </p:cNvPr>
          <p:cNvSpPr>
            <a:spLocks noGrp="1"/>
          </p:cNvSpPr>
          <p:nvPr>
            <p:ph type="title"/>
          </p:nvPr>
        </p:nvSpPr>
        <p:spPr>
          <a:xfrm>
            <a:off x="0" y="106363"/>
            <a:ext cx="9143999" cy="946373"/>
          </a:xfrm>
        </p:spPr>
        <p:txBody>
          <a:bodyPr/>
          <a:lstStyle/>
          <a:p>
            <a:r>
              <a:rPr lang="it-IT" sz="3200" i="0" dirty="0">
                <a:solidFill>
                  <a:schemeClr val="tx1"/>
                </a:solidFill>
                <a:latin typeface="Gurmukhi MN" panose="02020600050405020304" pitchFamily="18" charset="0"/>
                <a:cs typeface="Gurmukhi MN" panose="02020600050405020304" pitchFamily="18" charset="0"/>
              </a:rPr>
              <a:t>Concetto di MIELOMERO (o NEUROMERO)</a:t>
            </a:r>
          </a:p>
        </p:txBody>
      </p:sp>
      <p:sp>
        <p:nvSpPr>
          <p:cNvPr id="5" name="Segnaposto contenuto 4">
            <a:extLst>
              <a:ext uri="{FF2B5EF4-FFF2-40B4-BE49-F238E27FC236}">
                <a16:creationId xmlns:a16="http://schemas.microsoft.com/office/drawing/2014/main" id="{7C9D85C1-B6BD-8542-9979-3C65F1BE1C09}"/>
              </a:ext>
            </a:extLst>
          </p:cNvPr>
          <p:cNvSpPr>
            <a:spLocks noGrp="1"/>
          </p:cNvSpPr>
          <p:nvPr>
            <p:ph idx="1"/>
          </p:nvPr>
        </p:nvSpPr>
        <p:spPr>
          <a:xfrm>
            <a:off x="323528" y="836712"/>
            <a:ext cx="8424936" cy="5688632"/>
          </a:xfrm>
        </p:spPr>
        <p:txBody>
          <a:bodyPr/>
          <a:lstStyle/>
          <a:p>
            <a:r>
              <a:rPr lang="it-IT" sz="2800" b="1" dirty="0">
                <a:solidFill>
                  <a:schemeClr val="tx1"/>
                </a:solidFill>
                <a:latin typeface="Chalkboard SE" panose="03050602040202020205" pitchFamily="66" charset="77"/>
              </a:rPr>
              <a:t>Considerando l’ emergenza dal Midollo Spinale delle </a:t>
            </a:r>
            <a:r>
              <a:rPr lang="it-IT" sz="2800" b="1" dirty="0" err="1">
                <a:solidFill>
                  <a:schemeClr val="tx1"/>
                </a:solidFill>
                <a:latin typeface="Chalkboard SE" panose="03050602040202020205" pitchFamily="66" charset="77"/>
              </a:rPr>
              <a:t>Radicole</a:t>
            </a:r>
            <a:r>
              <a:rPr lang="it-IT" sz="2800" b="1" dirty="0">
                <a:solidFill>
                  <a:schemeClr val="tx1"/>
                </a:solidFill>
                <a:latin typeface="Chalkboard SE" panose="03050602040202020205" pitchFamily="66" charset="77"/>
              </a:rPr>
              <a:t> e, di conseguenza, delle Radici delle 31 paia dei Nervi Spinali, il tratto di Midollo Spinale che dà origine alle fibre di tale nervo viene definito MIELOMERO (o NEUROMERO).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A titolo di esempio, se si considera il Nervo Spinale T3 (ossia Terzo Nervo Toracico), si dirà che esso origina dal Midollo Spinale dal </a:t>
            </a:r>
            <a:r>
              <a:rPr lang="it-IT" sz="2800" b="1" dirty="0" err="1">
                <a:solidFill>
                  <a:schemeClr val="tx1"/>
                </a:solidFill>
                <a:latin typeface="Chalkboard SE" panose="03050602040202020205" pitchFamily="66" charset="77"/>
              </a:rPr>
              <a:t>Mielomero</a:t>
            </a:r>
            <a:r>
              <a:rPr lang="it-IT" sz="2800" b="1" dirty="0">
                <a:solidFill>
                  <a:schemeClr val="tx1"/>
                </a:solidFill>
                <a:latin typeface="Chalkboard SE" panose="03050602040202020205" pitchFamily="66" charset="77"/>
              </a:rPr>
              <a:t> (o Neuromero) T3.</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Lo stesso discorso si può fare, ovviamente, per tutti gli altri Nervi Spinali.</a:t>
            </a:r>
          </a:p>
        </p:txBody>
      </p:sp>
    </p:spTree>
    <p:extLst>
      <p:ext uri="{BB962C8B-B14F-4D97-AF65-F5344CB8AC3E}">
        <p14:creationId xmlns:p14="http://schemas.microsoft.com/office/powerpoint/2010/main" val="2627576402"/>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14175</TotalTime>
  <Words>2836</Words>
  <Application>Microsoft Macintosh PowerPoint</Application>
  <PresentationFormat>Presentazione su schermo (4:3)</PresentationFormat>
  <Paragraphs>344</Paragraphs>
  <Slides>68</Slides>
  <Notes>41</Notes>
  <HiddenSlides>0</HiddenSlides>
  <MMClips>0</MMClips>
  <ScaleCrop>false</ScaleCrop>
  <HeadingPairs>
    <vt:vector size="8" baseType="variant">
      <vt:variant>
        <vt:lpstr>Caratteri utilizzati</vt:lpstr>
      </vt:variant>
      <vt:variant>
        <vt:i4>18</vt:i4>
      </vt:variant>
      <vt:variant>
        <vt:lpstr>Tema</vt:lpstr>
      </vt:variant>
      <vt:variant>
        <vt:i4>2</vt:i4>
      </vt:variant>
      <vt:variant>
        <vt:lpstr>Server OLE incorporati</vt:lpstr>
      </vt:variant>
      <vt:variant>
        <vt:i4>0</vt:i4>
      </vt:variant>
      <vt:variant>
        <vt:lpstr>Titoli diapositive</vt:lpstr>
      </vt:variant>
      <vt:variant>
        <vt:i4>68</vt:i4>
      </vt:variant>
    </vt:vector>
  </HeadingPairs>
  <TitlesOfParts>
    <vt:vector size="88" baseType="lpstr">
      <vt:lpstr>ＭＳ Ｐゴシック</vt:lpstr>
      <vt:lpstr>SimSun</vt:lpstr>
      <vt:lpstr>Angsana New</vt:lpstr>
      <vt:lpstr>Arial</vt:lpstr>
      <vt:lpstr>Arial Black</vt:lpstr>
      <vt:lpstr>Bradley Hand</vt:lpstr>
      <vt:lpstr>Chalkboard</vt:lpstr>
      <vt:lpstr>Chalkboard SE</vt:lpstr>
      <vt:lpstr>Chalkduster</vt:lpstr>
      <vt:lpstr>Comic Sans MS</vt:lpstr>
      <vt:lpstr>Copperplate Gothic Bold</vt:lpstr>
      <vt:lpstr>Gurmukhi MN</vt:lpstr>
      <vt:lpstr>Lucida Handwriting</vt:lpstr>
      <vt:lpstr>Lucida Sans Unicode</vt:lpstr>
      <vt:lpstr>New York</vt:lpstr>
      <vt:lpstr>Times New Roman</vt:lpstr>
      <vt:lpstr>Verdana</vt:lpstr>
      <vt:lpstr>Wingdings</vt:lpstr>
      <vt:lpstr>Tema di Office</vt:lpstr>
      <vt:lpstr>Tema di Office</vt:lpstr>
      <vt:lpstr>MIDOLLO SPINALE</vt:lpstr>
      <vt:lpstr>MIDOLLO  SPINALE</vt:lpstr>
      <vt:lpstr>Le radici spinali (31 paia per lato): ventrale (o motrice) e dorsale (o sensitiva con annesso ganglio spinale) formano 31 paia di nervi spinali (8 cervicali, 12 toracici, 5 lombari, 5 sacrali, 1 coccigeo) a livello dei  fori intervertebrali.  </vt:lpstr>
      <vt:lpstr>CONFORMAZIONE ESTERNA  del MIDOLLO  SPINALE</vt:lpstr>
      <vt:lpstr>Presentazione standard di PowerPoint</vt:lpstr>
      <vt:lpstr>NERVI SPINALI</vt:lpstr>
      <vt:lpstr>Presentazione standard di PowerPoint</vt:lpstr>
      <vt:lpstr>  Neuromeri midollari e    radici ventrali e dorsali</vt:lpstr>
      <vt:lpstr>Concetto di MIELOMERO (o NEUROMERO)</vt:lpstr>
      <vt:lpstr>ORGANIZZAZIONI dei NERVI SPINALI  all’ esterno del Canale Vertebrale</vt:lpstr>
      <vt:lpstr>PLESSO  CERVICALE  (C1 – C5)</vt:lpstr>
      <vt:lpstr>SCHEMA DEL PLESSO CERVICALE  (da Moore – Daley)</vt:lpstr>
      <vt:lpstr>PLESSO  BRACHIALE  (C5 – T1)</vt:lpstr>
      <vt:lpstr>PLESSO BRACHIALE (da Moore – Daley)</vt:lpstr>
      <vt:lpstr>Presentazione standard di PowerPoint</vt:lpstr>
      <vt:lpstr>PLESSO  LOMBARE ASPETTI GENERALI</vt:lpstr>
      <vt:lpstr>NERVO FEMORALE e  DISTRETTI di INNERVAZIONE</vt:lpstr>
      <vt:lpstr>PLESSO SACRALE </vt:lpstr>
      <vt:lpstr>Presentazione standard di PowerPoint</vt:lpstr>
      <vt:lpstr>PLESSO COCCIGEO </vt:lpstr>
      <vt:lpstr>CONFORMAZIONE INTERNA del  MIDOLLO SPINALE: SOSTANZA GRIGIA</vt:lpstr>
      <vt:lpstr>Presentazione standard di PowerPoint</vt:lpstr>
      <vt:lpstr>Sezioni trasverse del midollo spinale: rapporti fra sostanza grigia e sostanza bianca a vari livelli neuromerici</vt:lpstr>
      <vt:lpstr>CONFORMAZIONE INTERNA del MIDOLLO SPINALE: SOSTANZA BIANCA</vt:lpstr>
      <vt:lpstr>NEURONI DEL MIDOLLO SPINALE</vt:lpstr>
      <vt:lpstr>Presentazione standard di PowerPoint</vt:lpstr>
      <vt:lpstr>Lamine di Rexed </vt:lpstr>
      <vt:lpstr>LAMINE DI REXED [ 1 ]</vt:lpstr>
      <vt:lpstr>LAMINE DI REXED [ 2 ]</vt:lpstr>
      <vt:lpstr>CENNI  ELEMENTARI  sui MECCANISMI di SOPPRESSIONE ENDOGENA del DOLORE - Teoria del Cancello Gate Control -</vt:lpstr>
      <vt:lpstr>Presentazione standard di PowerPoint</vt:lpstr>
      <vt:lpstr>“Teoria del Cancello” di controllo della trasmissione del dolore (Gate Control)</vt:lpstr>
      <vt:lpstr>CENNI  ELEMENTARI  sui MECCANISMI di SOPPRESSIONE ENDOGENA del DOLORE - Vie Discendenti -</vt:lpstr>
      <vt:lpstr>Presentazione standard di PowerPoint</vt:lpstr>
      <vt:lpstr>CORDONI DI SOSTANZA BIANCA</vt:lpstr>
      <vt:lpstr>Presentazione standard di PowerPoint</vt:lpstr>
      <vt:lpstr>Fasci del Cordone Anteriore </vt:lpstr>
      <vt:lpstr>FASCI DEL CORDONE LATERALE</vt:lpstr>
      <vt:lpstr>Fasci del Cordone Posteriore</vt:lpstr>
      <vt:lpstr>TRONCO  ENCEFALICO</vt:lpstr>
      <vt:lpstr>TRONCO  ENCEFALICO</vt:lpstr>
      <vt:lpstr>TRONCO ENCEFALICO</vt:lpstr>
      <vt:lpstr>CONFIGURAZIONE ESTERNA  del TRONCO  ENCEFALICO</vt:lpstr>
      <vt:lpstr>CONFORMAZIONE ANTERIORE del TRONCO ENCEFALICO - BULBO</vt:lpstr>
      <vt:lpstr>CONFORMAZIONE ANTERIORE del TRONCO ENCEFALICO - PONTE</vt:lpstr>
      <vt:lpstr>CONFORMAZIONE ANTERIORE del TRONCO ENCEFALICO - MESENCEFALO</vt:lpstr>
      <vt:lpstr>Superficie ventrale del tronco encefalico</vt:lpstr>
      <vt:lpstr>CONFORMAZIONE POSTERIORE del TRONCO ENCEFALICO – IV VENTRICOLO PORZIONE BULBO-PONTINA</vt:lpstr>
      <vt:lpstr>CONFORMAZIONE POSTERIORE del TRONCO ENCEFALICO  PORZIONE  MESENCEFALICA</vt:lpstr>
      <vt:lpstr>Superficie dorsale del tronco encefalico</vt:lpstr>
      <vt:lpstr>CONFIGURAZIONE   INTERNA  del TRONCO  ENCEFALICO</vt:lpstr>
      <vt:lpstr>CONFORMAZIONE INTERNA DEL  TRONCO ENCEFALICO</vt:lpstr>
      <vt:lpstr>ORGANIZZAZIONE GENERALE  DEL TRONCO ENCEFALICO</vt:lpstr>
      <vt:lpstr>TETTO e CAVITA’ VENTRICOLARE del TRONCO ENCEFALICO</vt:lpstr>
      <vt:lpstr>TEGMENTO DEL TRONCO ENCEFALICO</vt:lpstr>
      <vt:lpstr>Presentazione standard di PowerPoint</vt:lpstr>
      <vt:lpstr>FORMAZIONE  RETICOLARE</vt:lpstr>
      <vt:lpstr>NUCLEI FORMAZIONE RETICOLARE</vt:lpstr>
      <vt:lpstr>Presentazione standard di PowerPoint</vt:lpstr>
      <vt:lpstr>NERVI  CRANICI (Encefalici) </vt:lpstr>
      <vt:lpstr>FIBRE AFFERENTI dei NERVI CRANICI</vt:lpstr>
      <vt:lpstr>FIBRE EFFERENTI dei NERVI CRANICI</vt:lpstr>
      <vt:lpstr>BASI MORFO-FUNZIONALI dei  NERVI CRANICI [1]</vt:lpstr>
      <vt:lpstr>BASI MORFO-FUNZIONALI dei  NERVI CRANICI [2]</vt:lpstr>
      <vt:lpstr>BASI MORFO-FUNZIONALI dei  NERVI CRANICI [3]</vt:lpstr>
      <vt:lpstr>SPECIFICHE DEFINIZIONI FUNZIONALI RELATIVE AI NERVI ENCEFALICI</vt:lpstr>
      <vt:lpstr>Presentazione standard di PowerPoint</vt:lpstr>
      <vt:lpstr>Presentazione standard di PowerPoint</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CONFORMAZIONE ESTERNA ASSE CEREBROSPINALE</dc:title>
  <dc:creator>unife</dc:creator>
  <cp:lastModifiedBy>Utente di Microsoft Office</cp:lastModifiedBy>
  <cp:revision>379</cp:revision>
  <cp:lastPrinted>2020-02-20T16:20:25Z</cp:lastPrinted>
  <dcterms:created xsi:type="dcterms:W3CDTF">2003-10-27T08:43:16Z</dcterms:created>
  <dcterms:modified xsi:type="dcterms:W3CDTF">2021-10-24T18:28:25Z</dcterms:modified>
</cp:coreProperties>
</file>