
<file path=[Content_Types].xml><?xml version="1.0" encoding="utf-8"?>
<Types xmlns="http://schemas.openxmlformats.org/package/2006/content-types"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59" r:id="rId3"/>
    <p:sldId id="261" r:id="rId4"/>
    <p:sldId id="262" r:id="rId5"/>
    <p:sldId id="263" r:id="rId6"/>
    <p:sldId id="265" r:id="rId7"/>
    <p:sldId id="296" r:id="rId8"/>
    <p:sldId id="295" r:id="rId9"/>
    <p:sldId id="297" r:id="rId10"/>
    <p:sldId id="298" r:id="rId11"/>
    <p:sldId id="299" r:id="rId12"/>
    <p:sldId id="260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B2AE32-5F83-4F36-B0C4-EC3A7E9488D7}">
  <a:tblStyle styleId="{5DB2AE32-5F83-4F36-B0C4-EC3A7E9488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07BAB3E-7E30-4776-B4C8-C32909BA5FB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417"/>
  </p:normalViewPr>
  <p:slideViewPr>
    <p:cSldViewPr snapToGrid="0" snapToObjects="1">
      <p:cViewPr varScale="1">
        <p:scale>
          <a:sx n="137" d="100"/>
          <a:sy n="137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425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29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08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155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548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606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3022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2785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49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64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51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9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6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54325" y="2449025"/>
            <a:ext cx="7035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55150" y="1151950"/>
            <a:ext cx="1433700" cy="944700"/>
          </a:xfrm>
          <a:prstGeom prst="wedgeRectCallout">
            <a:avLst>
              <a:gd name="adj1" fmla="val 8366"/>
              <a:gd name="adj2" fmla="val 80819"/>
            </a:avLst>
          </a:prstGeom>
          <a:noFill/>
          <a:ln w="1143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teal">
  <p:cSld name="TITLE_1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65225" y="1513525"/>
            <a:ext cx="588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  <a:ln w="1143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139933" y="2730544"/>
            <a:ext cx="274800" cy="2061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32602" y="998975"/>
            <a:ext cx="8878800" cy="40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132394" y="126350"/>
            <a:ext cx="8878501" cy="972488"/>
            <a:chOff x="180850" y="168450"/>
            <a:chExt cx="8781900" cy="1296650"/>
          </a:xfrm>
        </p:grpSpPr>
        <p:sp>
          <p:nvSpPr>
            <p:cNvPr id="32" name="Google Shape;32;p6"/>
            <p:cNvSpPr/>
            <p:nvPr/>
          </p:nvSpPr>
          <p:spPr>
            <a:xfrm>
              <a:off x="180850" y="168450"/>
              <a:ext cx="8781900" cy="97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rot="5400000">
              <a:off x="904149" y="1053500"/>
              <a:ext cx="442800" cy="3804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328185" y="341583"/>
              <a:ext cx="8487000" cy="62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132602" y="998975"/>
            <a:ext cx="8878800" cy="40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7"/>
          <p:cNvGrpSpPr/>
          <p:nvPr/>
        </p:nvGrpSpPr>
        <p:grpSpPr>
          <a:xfrm>
            <a:off x="132394" y="126350"/>
            <a:ext cx="8878501" cy="972488"/>
            <a:chOff x="180850" y="168450"/>
            <a:chExt cx="8781900" cy="1296650"/>
          </a:xfrm>
        </p:grpSpPr>
        <p:sp>
          <p:nvSpPr>
            <p:cNvPr id="41" name="Google Shape;41;p7"/>
            <p:cNvSpPr/>
            <p:nvPr/>
          </p:nvSpPr>
          <p:spPr>
            <a:xfrm>
              <a:off x="180850" y="168450"/>
              <a:ext cx="8781900" cy="97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 rot="5400000">
              <a:off x="904149" y="1053500"/>
              <a:ext cx="442800" cy="3804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328185" y="341583"/>
              <a:ext cx="8487000" cy="62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5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5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ink">
  <p:cSld name="BLANK_1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4112725" y="865850"/>
            <a:ext cx="918600" cy="716700"/>
          </a:xfrm>
          <a:prstGeom prst="wedgeRectCallout">
            <a:avLst>
              <a:gd name="adj1" fmla="val 8366"/>
              <a:gd name="adj2" fmla="val 8081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59225" y="1940350"/>
            <a:ext cx="7025700" cy="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 rtl="0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 i="1"/>
            </a:lvl1pPr>
            <a:lvl2pPr marL="914400" lvl="1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 i="1"/>
            </a:lvl2pPr>
            <a:lvl3pPr marL="1371600" lvl="2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 i="1"/>
            </a:lvl3pPr>
            <a:lvl4pPr marL="1828800" lvl="3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 i="1"/>
            </a:lvl4pPr>
            <a:lvl5pPr marL="2286000" lvl="4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 i="1"/>
            </a:lvl5pPr>
            <a:lvl6pPr marL="2743200" lvl="5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 i="1"/>
            </a:lvl6pPr>
            <a:lvl7pPr marL="3200400" lvl="6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 i="1"/>
            </a:lvl7pPr>
            <a:lvl8pPr marL="3657600" lvl="7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 i="1"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 i="1"/>
            </a:lvl9pPr>
          </a:lstStyle>
          <a:p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3593400" y="7680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6000" b="1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39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0050" y="205988"/>
            <a:ext cx="73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80050" y="1200157"/>
            <a:ext cx="7383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▪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▫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6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XYSsA5yVS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1054325" y="2449025"/>
            <a:ext cx="7035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Introduzione</a:t>
            </a:r>
            <a:r>
              <a:rPr lang="en" dirty="0"/>
              <a:t> </a:t>
            </a:r>
            <a:r>
              <a:rPr lang="en" dirty="0" err="1"/>
              <a:t>all’analisi</a:t>
            </a:r>
            <a:r>
              <a:rPr lang="en" dirty="0"/>
              <a:t> </a:t>
            </a:r>
            <a:r>
              <a:rPr lang="en" dirty="0" err="1"/>
              <a:t>delle</a:t>
            </a:r>
            <a:r>
              <a:rPr lang="en" dirty="0"/>
              <a:t>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</a:t>
            </a:r>
            <a:r>
              <a:rPr lang="en" dirty="0" err="1"/>
              <a:t>retorica</a:t>
            </a:r>
            <a:r>
              <a:rPr lang="en" dirty="0"/>
              <a:t> </a:t>
            </a:r>
            <a:r>
              <a:rPr lang="en" dirty="0" err="1"/>
              <a:t>delle</a:t>
            </a:r>
            <a:r>
              <a:rPr lang="en" dirty="0"/>
              <a:t> </a:t>
            </a:r>
            <a:r>
              <a:rPr lang="en" dirty="0" err="1"/>
              <a:t>riforme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dirty="0"/>
              <a:t>La “corsa alle riforme” espediente narrativo e competitivo</a:t>
            </a:r>
          </a:p>
          <a:p>
            <a:pPr algn="just"/>
            <a:r>
              <a:rPr lang="it-IT" dirty="0"/>
              <a:t> Instabilità politica non ha consentito una durata fino alla fase dell’attuazione delle politiche. Spesso impossibile valutare gli esiti.</a:t>
            </a:r>
          </a:p>
          <a:p>
            <a:pPr algn="just"/>
            <a:r>
              <a:rPr lang="it-IT" dirty="0"/>
              <a:t>L’alternanza al governo ha spesso portato a stravolgimenti delle politiche in corso d’opera… per sottolineare la propria diversità nei confronti degli elettori.</a:t>
            </a:r>
          </a:p>
          <a:p>
            <a:endParaRPr lang="it-IT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93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r>
              <a:rPr lang="en" dirty="0"/>
              <a:t> in Italia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/>
              <a:t>Fattori esterni: crollo del Muro di Berlino, globalizzazione, processo di integrazione europea</a:t>
            </a:r>
          </a:p>
          <a:p>
            <a:r>
              <a:rPr lang="it-IT" dirty="0"/>
              <a:t>Fattori interni: problemi economici cronici, tangentopoli</a:t>
            </a:r>
          </a:p>
          <a:p>
            <a:r>
              <a:rPr lang="it-IT" dirty="0"/>
              <a:t>Riforme incompiute, </a:t>
            </a:r>
            <a:r>
              <a:rPr lang="it-IT" dirty="0" err="1"/>
              <a:t>malcompiute</a:t>
            </a:r>
            <a:r>
              <a:rPr lang="it-IT" dirty="0"/>
              <a:t>, Sistema dei partiti che, nonostante i cambiamenti, resta polarizzato.</a:t>
            </a:r>
          </a:p>
          <a:p>
            <a:r>
              <a:rPr lang="it-IT" dirty="0"/>
              <a:t>Ascesa del populismo in Italia.</a:t>
            </a:r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95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1059225" y="1940350"/>
            <a:ext cx="7025700" cy="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dirty="0"/>
              <a:t>Le politiche pubbliche sono fatte di </a:t>
            </a:r>
            <a:r>
              <a:rPr lang="it-IT" b="1" dirty="0"/>
              <a:t>attori</a:t>
            </a:r>
            <a:r>
              <a:rPr lang="it-IT" dirty="0"/>
              <a:t> che hanno </a:t>
            </a:r>
            <a:r>
              <a:rPr lang="it-IT" b="1" dirty="0"/>
              <a:t>idee</a:t>
            </a:r>
            <a:r>
              <a:rPr lang="it-IT" dirty="0"/>
              <a:t> e che cercano di disegnare le modalità dell’intervento pubblico adottando e facendo funzionare specifici </a:t>
            </a:r>
            <a:r>
              <a:rPr lang="it-IT" b="1" dirty="0"/>
              <a:t>strumenti</a:t>
            </a:r>
            <a:r>
              <a:rPr lang="it-IT" dirty="0"/>
              <a:t> di politica pubblica.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r>
              <a:rPr lang="en" dirty="0"/>
              <a:t> in Italia: </a:t>
            </a: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000" dirty="0" err="1"/>
              <a:t>Gli</a:t>
            </a:r>
            <a:r>
              <a:rPr lang="en-GB" sz="2000" dirty="0"/>
              <a:t> </a:t>
            </a:r>
            <a:r>
              <a:rPr lang="en-GB" sz="2000" dirty="0" err="1"/>
              <a:t>attori</a:t>
            </a:r>
            <a:r>
              <a:rPr lang="en-GB" sz="2000" dirty="0"/>
              <a:t>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veri</a:t>
            </a:r>
            <a:r>
              <a:rPr lang="en-GB" sz="2000" dirty="0"/>
              <a:t> </a:t>
            </a:r>
            <a:r>
              <a:rPr lang="en-GB" sz="2000" dirty="0" err="1"/>
              <a:t>protagonisti</a:t>
            </a:r>
            <a:r>
              <a:rPr lang="en-GB" sz="2000" dirty="0"/>
              <a:t> del </a:t>
            </a:r>
            <a:r>
              <a:rPr lang="en-GB" sz="2000" dirty="0" err="1"/>
              <a:t>processo</a:t>
            </a:r>
            <a:r>
              <a:rPr lang="en-GB" sz="2000" dirty="0"/>
              <a:t> di policy-making: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loro</a:t>
            </a:r>
            <a:r>
              <a:rPr lang="en-GB" sz="2000" dirty="0"/>
              <a:t> a </a:t>
            </a:r>
            <a:r>
              <a:rPr lang="en-GB" sz="2000" dirty="0" err="1"/>
              <a:t>decidere</a:t>
            </a:r>
            <a:r>
              <a:rPr lang="en-GB" sz="2000" dirty="0"/>
              <a:t> e </a:t>
            </a:r>
            <a:r>
              <a:rPr lang="en-GB" sz="2000" dirty="0" err="1"/>
              <a:t>quindi</a:t>
            </a:r>
            <a:r>
              <a:rPr lang="en-GB" sz="2000" dirty="0"/>
              <a:t> a </a:t>
            </a:r>
            <a:r>
              <a:rPr lang="en-GB" sz="2000" dirty="0" err="1"/>
              <a:t>interpretare</a:t>
            </a:r>
            <a:r>
              <a:rPr lang="en-GB" sz="2000" dirty="0"/>
              <a:t> secondo la propria </a:t>
            </a:r>
            <a:r>
              <a:rPr lang="en-GB" sz="2000" dirty="0" err="1"/>
              <a:t>visione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cose</a:t>
            </a:r>
            <a:r>
              <a:rPr lang="en-GB" sz="2000" dirty="0"/>
              <a:t> o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loro</a:t>
            </a:r>
            <a:r>
              <a:rPr lang="en-GB" sz="2000" dirty="0"/>
              <a:t> </a:t>
            </a:r>
            <a:r>
              <a:rPr lang="en-GB" sz="2000" dirty="0" err="1"/>
              <a:t>interessi</a:t>
            </a:r>
            <a:r>
              <a:rPr lang="en-GB" sz="2000" dirty="0"/>
              <a:t> </a:t>
            </a:r>
            <a:r>
              <a:rPr lang="en-GB" sz="2000" dirty="0" err="1"/>
              <a:t>cosa</a:t>
            </a:r>
            <a:r>
              <a:rPr lang="en-GB" sz="2000" dirty="0"/>
              <a:t> </a:t>
            </a:r>
            <a:r>
              <a:rPr lang="en-GB" sz="2000" dirty="0" err="1"/>
              <a:t>deve</a:t>
            </a:r>
            <a:r>
              <a:rPr lang="en-GB" sz="2000" dirty="0"/>
              <a:t> </a:t>
            </a:r>
            <a:r>
              <a:rPr lang="en-GB" sz="2000" dirty="0" err="1"/>
              <a:t>essere</a:t>
            </a:r>
            <a:r>
              <a:rPr lang="en-GB" sz="2000" dirty="0"/>
              <a:t> </a:t>
            </a:r>
            <a:r>
              <a:rPr lang="en-GB" sz="2000" dirty="0" err="1"/>
              <a:t>fatto</a:t>
            </a:r>
            <a:r>
              <a:rPr lang="en-GB" sz="2000" dirty="0"/>
              <a:t> e come </a:t>
            </a:r>
            <a:r>
              <a:rPr lang="en-GB" sz="2000" dirty="0" err="1"/>
              <a:t>deve</a:t>
            </a:r>
            <a:r>
              <a:rPr lang="en-GB" sz="2000" dirty="0"/>
              <a:t> </a:t>
            </a:r>
            <a:r>
              <a:rPr lang="en-GB" sz="2000" dirty="0" err="1"/>
              <a:t>essere</a:t>
            </a:r>
            <a:r>
              <a:rPr lang="en-GB" sz="2000" dirty="0"/>
              <a:t> </a:t>
            </a:r>
            <a:r>
              <a:rPr lang="en-GB" sz="2000" dirty="0" err="1"/>
              <a:t>fatto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Quindi</a:t>
            </a:r>
            <a:r>
              <a:rPr lang="en-GB" sz="2000" dirty="0"/>
              <a:t>, le </a:t>
            </a:r>
            <a:r>
              <a:rPr lang="en-GB" sz="2000" dirty="0" err="1"/>
              <a:t>modalità</a:t>
            </a:r>
            <a:r>
              <a:rPr lang="en-GB" sz="2000" dirty="0"/>
              <a:t> con cui </a:t>
            </a:r>
            <a:r>
              <a:rPr lang="en-GB" sz="2000" dirty="0" err="1"/>
              <a:t>agiscono</a:t>
            </a:r>
            <a:r>
              <a:rPr lang="en-GB" sz="2000" dirty="0"/>
              <a:t> e </a:t>
            </a:r>
            <a:r>
              <a:rPr lang="en-GB" sz="2000" dirty="0" err="1"/>
              <a:t>interagiscono</a:t>
            </a:r>
            <a:r>
              <a:rPr lang="en-GB" sz="2000" dirty="0"/>
              <a:t> </a:t>
            </a:r>
            <a:r>
              <a:rPr lang="en-GB" sz="2000" dirty="0" err="1"/>
              <a:t>tra</a:t>
            </a:r>
            <a:r>
              <a:rPr lang="en-GB" sz="2000" dirty="0"/>
              <a:t> </a:t>
            </a:r>
            <a:r>
              <a:rPr lang="en-GB" sz="2000" dirty="0" err="1"/>
              <a:t>loro</a:t>
            </a:r>
            <a:r>
              <a:rPr lang="en-GB" sz="2000" dirty="0"/>
              <a:t> </a:t>
            </a:r>
            <a:r>
              <a:rPr lang="en-GB" sz="2000" dirty="0" err="1"/>
              <a:t>fanno</a:t>
            </a:r>
            <a:r>
              <a:rPr lang="en-GB" sz="2000" dirty="0"/>
              <a:t> la </a:t>
            </a:r>
            <a:r>
              <a:rPr lang="en-GB" sz="2000" dirty="0" err="1"/>
              <a:t>differenza</a:t>
            </a:r>
            <a:r>
              <a:rPr lang="en-GB" sz="2000" dirty="0"/>
              <a:t> </a:t>
            </a:r>
            <a:r>
              <a:rPr lang="en-GB" sz="2000" dirty="0" err="1"/>
              <a:t>nella</a:t>
            </a:r>
            <a:r>
              <a:rPr lang="en-GB" sz="2000" dirty="0"/>
              <a:t> </a:t>
            </a:r>
            <a:r>
              <a:rPr lang="en-GB" sz="2000" dirty="0" err="1"/>
              <a:t>dinamica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politiche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Ruolo</a:t>
            </a:r>
            <a:r>
              <a:rPr lang="en-GB" sz="2000" dirty="0"/>
              <a:t> centrale del </a:t>
            </a:r>
            <a:r>
              <a:rPr lang="en-GB" sz="2000" dirty="0" err="1"/>
              <a:t>governo</a:t>
            </a:r>
            <a:r>
              <a:rPr lang="en-GB" sz="2000" dirty="0"/>
              <a:t> </a:t>
            </a:r>
            <a:r>
              <a:rPr lang="en-GB" sz="2000" dirty="0" err="1"/>
              <a:t>è</a:t>
            </a:r>
            <a:r>
              <a:rPr lang="en-GB" sz="2000" dirty="0"/>
              <a:t> un </a:t>
            </a:r>
            <a:r>
              <a:rPr lang="en-GB" sz="2000" dirty="0" err="1"/>
              <a:t>fenomeno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caratterizza</a:t>
            </a:r>
            <a:r>
              <a:rPr lang="en-GB" sz="2000" dirty="0"/>
              <a:t> </a:t>
            </a:r>
            <a:r>
              <a:rPr lang="en-GB" sz="2000" dirty="0" err="1"/>
              <a:t>tutta</a:t>
            </a:r>
            <a:r>
              <a:rPr lang="en-GB" sz="2000" dirty="0"/>
              <a:t> la </a:t>
            </a:r>
            <a:r>
              <a:rPr lang="en-GB" sz="2000" dirty="0" err="1"/>
              <a:t>Seconda</a:t>
            </a:r>
            <a:r>
              <a:rPr lang="en-GB" sz="2000" dirty="0"/>
              <a:t> Repubblica</a:t>
            </a:r>
          </a:p>
          <a:p>
            <a:r>
              <a:rPr lang="en-GB" sz="2000" dirty="0" err="1"/>
              <a:t>Indebolimento</a:t>
            </a:r>
            <a:r>
              <a:rPr lang="en-GB" sz="2000" dirty="0"/>
              <a:t> del </a:t>
            </a:r>
            <a:r>
              <a:rPr lang="en-GB" sz="2000" dirty="0" err="1"/>
              <a:t>parlamento</a:t>
            </a:r>
            <a:r>
              <a:rPr lang="en-GB" sz="2000" dirty="0"/>
              <a:t> e </a:t>
            </a:r>
            <a:r>
              <a:rPr lang="en-GB" sz="2000" dirty="0" err="1"/>
              <a:t>stravolgimento</a:t>
            </a:r>
            <a:r>
              <a:rPr lang="en-GB" sz="2000" dirty="0"/>
              <a:t> del </a:t>
            </a:r>
            <a:r>
              <a:rPr lang="en-GB" sz="2000" dirty="0" err="1"/>
              <a:t>sistema</a:t>
            </a:r>
            <a:r>
              <a:rPr lang="en-GB" sz="2000" dirty="0"/>
              <a:t> </a:t>
            </a:r>
            <a:r>
              <a:rPr lang="en-GB" sz="2000" dirty="0" err="1"/>
              <a:t>partitico</a:t>
            </a:r>
            <a:r>
              <a:rPr lang="en-GB" sz="2000" dirty="0"/>
              <a:t> </a:t>
            </a:r>
            <a:r>
              <a:rPr lang="en-GB" sz="2000" dirty="0" err="1"/>
              <a:t>tradizionale</a:t>
            </a:r>
            <a:endParaRPr lang="en-GB" sz="2000" dirty="0"/>
          </a:p>
          <a:p>
            <a:r>
              <a:rPr lang="en-GB" sz="2000" dirty="0" err="1"/>
              <a:t>Decreti</a:t>
            </a:r>
            <a:r>
              <a:rPr lang="en-GB" sz="2000" dirty="0"/>
              <a:t> </a:t>
            </a:r>
            <a:r>
              <a:rPr lang="en-GB" sz="2000" dirty="0" err="1"/>
              <a:t>legge</a:t>
            </a:r>
            <a:r>
              <a:rPr lang="en-GB" sz="2000" dirty="0"/>
              <a:t>, </a:t>
            </a:r>
            <a:r>
              <a:rPr lang="en-GB" sz="2000" dirty="0" err="1"/>
              <a:t>centralità</a:t>
            </a:r>
            <a:r>
              <a:rPr lang="en-GB" sz="2000" dirty="0"/>
              <a:t> del «Premier»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184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r>
              <a:rPr lang="en" dirty="0"/>
              <a:t>: il </a:t>
            </a:r>
            <a:r>
              <a:rPr lang="en" dirty="0" err="1"/>
              <a:t>governo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/>
              <a:t>Il </a:t>
            </a:r>
            <a:r>
              <a:rPr lang="en-GB" dirty="0" err="1"/>
              <a:t>ruolo</a:t>
            </a:r>
            <a:r>
              <a:rPr lang="en-GB" dirty="0"/>
              <a:t> centrale del </a:t>
            </a:r>
            <a:r>
              <a:rPr lang="en-GB" dirty="0" err="1"/>
              <a:t>governo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un </a:t>
            </a:r>
            <a:r>
              <a:rPr lang="en-GB" dirty="0" err="1"/>
              <a:t>fenomeno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caratterizza</a:t>
            </a:r>
            <a:r>
              <a:rPr lang="en-GB" dirty="0"/>
              <a:t> </a:t>
            </a:r>
            <a:r>
              <a:rPr lang="en-GB" dirty="0" err="1"/>
              <a:t>tutta</a:t>
            </a:r>
            <a:r>
              <a:rPr lang="en-GB" dirty="0"/>
              <a:t> la </a:t>
            </a:r>
            <a:r>
              <a:rPr lang="en-GB" dirty="0" err="1"/>
              <a:t>Seconda</a:t>
            </a:r>
            <a:r>
              <a:rPr lang="en-GB" dirty="0"/>
              <a:t> Repubblica</a:t>
            </a:r>
          </a:p>
          <a:p>
            <a:r>
              <a:rPr lang="en-GB" dirty="0" err="1"/>
              <a:t>Indebolimento</a:t>
            </a:r>
            <a:r>
              <a:rPr lang="en-GB" dirty="0"/>
              <a:t> del </a:t>
            </a:r>
            <a:r>
              <a:rPr lang="en-GB" dirty="0" err="1"/>
              <a:t>parlamento</a:t>
            </a:r>
            <a:r>
              <a:rPr lang="en-GB" dirty="0"/>
              <a:t> e </a:t>
            </a:r>
            <a:r>
              <a:rPr lang="en-GB" dirty="0" err="1"/>
              <a:t>stravolgimento</a:t>
            </a:r>
            <a:r>
              <a:rPr lang="en-GB" dirty="0"/>
              <a:t> del </a:t>
            </a:r>
            <a:r>
              <a:rPr lang="en-GB" dirty="0" err="1"/>
              <a:t>sistema</a:t>
            </a:r>
            <a:r>
              <a:rPr lang="en-GB" dirty="0"/>
              <a:t> </a:t>
            </a:r>
            <a:r>
              <a:rPr lang="en-GB" dirty="0" err="1"/>
              <a:t>partitico</a:t>
            </a:r>
            <a:r>
              <a:rPr lang="en-GB" dirty="0"/>
              <a:t> </a:t>
            </a:r>
            <a:r>
              <a:rPr lang="en-GB" dirty="0" err="1"/>
              <a:t>tradizionale</a:t>
            </a:r>
            <a:r>
              <a:rPr lang="en-GB" dirty="0"/>
              <a:t>.</a:t>
            </a:r>
          </a:p>
          <a:p>
            <a:r>
              <a:rPr lang="en-GB" dirty="0" err="1"/>
              <a:t>Decreti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, </a:t>
            </a:r>
            <a:r>
              <a:rPr lang="en-GB" dirty="0" err="1"/>
              <a:t>centralità</a:t>
            </a:r>
            <a:r>
              <a:rPr lang="en-GB" dirty="0"/>
              <a:t> del «Premier».</a:t>
            </a:r>
          </a:p>
          <a:p>
            <a:r>
              <a:rPr lang="en-GB" dirty="0"/>
              <a:t>Lo </a:t>
            </a:r>
            <a:r>
              <a:rPr lang="en-GB" dirty="0" err="1"/>
              <a:t>avrete</a:t>
            </a:r>
            <a:r>
              <a:rPr lang="en-GB" dirty="0"/>
              <a:t> </a:t>
            </a:r>
            <a:r>
              <a:rPr lang="en-GB" dirty="0" err="1"/>
              <a:t>notato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gestione</a:t>
            </a:r>
            <a:r>
              <a:rPr lang="en-GB" dirty="0"/>
              <a:t> del Covid-19, ma non </a:t>
            </a:r>
            <a:r>
              <a:rPr lang="en-GB" dirty="0" err="1"/>
              <a:t>è</a:t>
            </a:r>
            <a:r>
              <a:rPr lang="en-GB" dirty="0"/>
              <a:t> un </a:t>
            </a:r>
            <a:r>
              <a:rPr lang="en-GB" dirty="0" err="1"/>
              <a:t>fenomeno</a:t>
            </a:r>
            <a:r>
              <a:rPr lang="en-GB" dirty="0"/>
              <a:t> nuovo.</a:t>
            </a:r>
          </a:p>
          <a:p>
            <a:endParaRPr lang="en-GB" sz="2000" dirty="0"/>
          </a:p>
          <a:p>
            <a:pPr marL="76200" indent="0">
              <a:buNone/>
            </a:pPr>
            <a:endParaRPr lang="en-GB" sz="2000" dirty="0"/>
          </a:p>
          <a:p>
            <a:pPr marL="76200" indent="0">
              <a:buNone/>
            </a:pPr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933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r>
              <a:rPr lang="en" dirty="0"/>
              <a:t>: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partiti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 err="1"/>
              <a:t>Ruolo</a:t>
            </a:r>
            <a:r>
              <a:rPr lang="en-GB" dirty="0"/>
              <a:t> </a:t>
            </a:r>
            <a:r>
              <a:rPr lang="en-GB" dirty="0" err="1"/>
              <a:t>ambiguo</a:t>
            </a:r>
            <a:r>
              <a:rPr lang="en-GB" dirty="0"/>
              <a:t>, </a:t>
            </a:r>
            <a:r>
              <a:rPr lang="en-GB" dirty="0" err="1"/>
              <a:t>sfuggente</a:t>
            </a:r>
            <a:r>
              <a:rPr lang="en-GB" dirty="0"/>
              <a:t>, ma in </a:t>
            </a:r>
            <a:r>
              <a:rPr lang="en-GB" dirty="0" err="1"/>
              <a:t>crescita</a:t>
            </a:r>
            <a:r>
              <a:rPr lang="en-GB" dirty="0"/>
              <a:t> dopo una </a:t>
            </a:r>
            <a:r>
              <a:rPr lang="en-GB" dirty="0" err="1"/>
              <a:t>fase</a:t>
            </a:r>
            <a:r>
              <a:rPr lang="en-GB" dirty="0"/>
              <a:t> di </a:t>
            </a:r>
            <a:r>
              <a:rPr lang="en-GB" dirty="0" err="1"/>
              <a:t>declino</a:t>
            </a:r>
            <a:r>
              <a:rPr lang="en-GB" dirty="0"/>
              <a:t>.</a:t>
            </a:r>
          </a:p>
          <a:p>
            <a:r>
              <a:rPr lang="en-GB" dirty="0"/>
              <a:t>Quota 100 e </a:t>
            </a:r>
            <a:r>
              <a:rPr lang="en-GB" dirty="0" err="1"/>
              <a:t>reddito</a:t>
            </a:r>
            <a:r>
              <a:rPr lang="en-GB" dirty="0"/>
              <a:t> di </a:t>
            </a:r>
            <a:r>
              <a:rPr lang="en-GB" dirty="0" err="1"/>
              <a:t>cittadinanza</a:t>
            </a:r>
            <a:r>
              <a:rPr lang="en-GB" dirty="0"/>
              <a:t>, ad </a:t>
            </a:r>
            <a:r>
              <a:rPr lang="en-GB" dirty="0" err="1"/>
              <a:t>esempio</a:t>
            </a:r>
            <a:r>
              <a:rPr lang="en-GB" dirty="0"/>
              <a:t>, </a:t>
            </a:r>
            <a:r>
              <a:rPr lang="en-GB" dirty="0" err="1"/>
              <a:t>sottolineano</a:t>
            </a:r>
            <a:r>
              <a:rPr lang="en-GB" dirty="0"/>
              <a:t> come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certe</a:t>
            </a:r>
            <a:r>
              <a:rPr lang="en-GB" dirty="0"/>
              <a:t> </a:t>
            </a:r>
            <a:r>
              <a:rPr lang="en-GB" dirty="0" err="1"/>
              <a:t>politiche</a:t>
            </a:r>
            <a:r>
              <a:rPr lang="en-GB" dirty="0"/>
              <a:t> di “</a:t>
            </a:r>
            <a:r>
              <a:rPr lang="en-GB" dirty="0" err="1"/>
              <a:t>bandiera</a:t>
            </a:r>
            <a:r>
              <a:rPr lang="en-GB" dirty="0"/>
              <a:t>”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partiti</a:t>
            </a:r>
            <a:r>
              <a:rPr lang="en-GB" dirty="0"/>
              <a:t> </a:t>
            </a:r>
            <a:r>
              <a:rPr lang="en-GB" dirty="0" err="1"/>
              <a:t>possano</a:t>
            </a:r>
            <a:r>
              <a:rPr lang="en-GB" dirty="0"/>
              <a:t> </a:t>
            </a:r>
            <a:r>
              <a:rPr lang="en-GB" dirty="0" err="1"/>
              <a:t>ancora</a:t>
            </a:r>
            <a:r>
              <a:rPr lang="en-GB" dirty="0"/>
              <a:t> </a:t>
            </a:r>
            <a:r>
              <a:rPr lang="en-GB" dirty="0" err="1"/>
              <a:t>giocare</a:t>
            </a:r>
            <a:r>
              <a:rPr lang="en-GB" dirty="0"/>
              <a:t> un </a:t>
            </a:r>
            <a:r>
              <a:rPr lang="en-GB" dirty="0" err="1"/>
              <a:t>ruolo</a:t>
            </a:r>
            <a:r>
              <a:rPr lang="en-GB" dirty="0"/>
              <a:t> centrale.</a:t>
            </a:r>
          </a:p>
          <a:p>
            <a:r>
              <a:rPr lang="en-GB" dirty="0" err="1"/>
              <a:t>Politiche</a:t>
            </a:r>
            <a:r>
              <a:rPr lang="en-GB" dirty="0"/>
              <a:t> </a:t>
            </a:r>
            <a:r>
              <a:rPr lang="en-GB" dirty="0" err="1"/>
              <a:t>diventano</a:t>
            </a:r>
            <a:r>
              <a:rPr lang="en-GB" dirty="0"/>
              <a:t> </a:t>
            </a:r>
            <a:r>
              <a:rPr lang="en-GB" dirty="0" err="1"/>
              <a:t>centrali</a:t>
            </a:r>
            <a:r>
              <a:rPr lang="en-GB" dirty="0"/>
              <a:t> per una </a:t>
            </a:r>
            <a:r>
              <a:rPr lang="en-GB" dirty="0" err="1"/>
              <a:t>narrazione</a:t>
            </a:r>
            <a:r>
              <a:rPr lang="en-GB" dirty="0"/>
              <a:t> e una </a:t>
            </a:r>
            <a:r>
              <a:rPr lang="en-GB" dirty="0" err="1"/>
              <a:t>contro-narrazione</a:t>
            </a:r>
            <a:r>
              <a:rPr lang="en-GB" dirty="0"/>
              <a:t> </a:t>
            </a:r>
            <a:r>
              <a:rPr lang="en-GB" dirty="0" err="1"/>
              <a:t>competitiva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59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r>
              <a:rPr lang="en" dirty="0"/>
              <a:t>: </a:t>
            </a:r>
            <a:r>
              <a:rPr lang="en-GB" dirty="0" err="1"/>
              <a:t>l’Unione</a:t>
            </a:r>
            <a:r>
              <a:rPr lang="en-GB" dirty="0"/>
              <a:t> </a:t>
            </a:r>
            <a:r>
              <a:rPr lang="en-GB" dirty="0" err="1"/>
              <a:t>Europea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2000" dirty="0"/>
              <a:t>L’Unione Europea influenza diverse politiche a livello nazionale. Molte norme sono self-</a:t>
            </a:r>
            <a:r>
              <a:rPr lang="it-IT" sz="2000" dirty="0" err="1"/>
              <a:t>executing</a:t>
            </a:r>
            <a:r>
              <a:rPr lang="it-IT" sz="2000" dirty="0"/>
              <a:t>. Ossia: norme sovranazionali (es. regolamenti U.E.) o internazionali che, complete in tutti i loro elementi, sono suscettibili di applicazione immediate nell’ordinamento interno dei singoli stati membri.</a:t>
            </a:r>
          </a:p>
          <a:p>
            <a:pPr marL="76200" indent="0">
              <a:buNone/>
            </a:pPr>
            <a:endParaRPr lang="it-IT" sz="2000" dirty="0"/>
          </a:p>
          <a:p>
            <a:pPr marL="76200" indent="0" algn="ctr">
              <a:buNone/>
            </a:pPr>
            <a:r>
              <a:rPr lang="it-IT" sz="2000" b="1" dirty="0"/>
              <a:t>PS: Unione Europea ed Europa non sono sinonimi, lasciate questo errore ai giornalisti.</a:t>
            </a:r>
          </a:p>
          <a:p>
            <a:pPr marL="76200" indent="0" algn="ctr">
              <a:buNone/>
            </a:pPr>
            <a:r>
              <a:rPr lang="it-IT" sz="2000" b="1" dirty="0"/>
              <a:t>«Ce lo chiede l’Europa?» No. Di solito «ce lo chiede» (?) l’Unione Europea».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7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r>
              <a:rPr lang="en" dirty="0"/>
              <a:t>: </a:t>
            </a:r>
            <a:r>
              <a:rPr lang="en-GB" dirty="0"/>
              <a:t>la </a:t>
            </a:r>
            <a:r>
              <a:rPr lang="en-GB" dirty="0" err="1"/>
              <a:t>burocrazia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dirty="0"/>
              <a:t>La burocrazia ha un ruolo variabile a seconda delle politiche e dipende dalla qualità della burocrazia medesima, quantomeno nei termini del policy design. </a:t>
            </a:r>
          </a:p>
          <a:p>
            <a:pPr algn="just"/>
            <a:r>
              <a:rPr lang="it-IT" dirty="0"/>
              <a:t>C’è ancora troppa enfasi sull’</a:t>
            </a:r>
            <a:r>
              <a:rPr lang="it-IT" dirty="0" err="1"/>
              <a:t>iperregolamentazione</a:t>
            </a:r>
            <a:r>
              <a:rPr lang="it-IT" dirty="0"/>
              <a:t>; la </a:t>
            </a:r>
            <a:r>
              <a:rPr lang="it-IT" dirty="0" err="1"/>
              <a:t>ridigità</a:t>
            </a:r>
            <a:r>
              <a:rPr lang="it-IT" dirty="0"/>
              <a:t> procedurale non aiuta. Ancora troppa enfasi sulla predisposizione ed attuazione di norme e troppa poca attenzione alla risoluzione dei problemi collettivi.</a:t>
            </a:r>
            <a:endParaRPr lang="it-IT" sz="2200" dirty="0"/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50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Gli</a:t>
            </a:r>
            <a:r>
              <a:rPr lang="en" dirty="0"/>
              <a:t> </a:t>
            </a:r>
            <a:r>
              <a:rPr lang="en" dirty="0" err="1"/>
              <a:t>attori</a:t>
            </a:r>
            <a:r>
              <a:rPr lang="en" dirty="0"/>
              <a:t>: </a:t>
            </a:r>
            <a:r>
              <a:rPr lang="en-GB" dirty="0" err="1"/>
              <a:t>gruppi</a:t>
            </a:r>
            <a:r>
              <a:rPr lang="en-GB" dirty="0"/>
              <a:t> </a:t>
            </a:r>
            <a:r>
              <a:rPr lang="en-GB" dirty="0" err="1"/>
              <a:t>d’interesse</a:t>
            </a:r>
            <a:r>
              <a:rPr lang="en-GB" dirty="0"/>
              <a:t> ed </a:t>
            </a:r>
            <a:r>
              <a:rPr lang="en-GB" dirty="0" err="1"/>
              <a:t>esperti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sz="2200" dirty="0"/>
              <a:t>I gruppi di pressione sono centrali, e non sono più quelli clientelari e collateralisti della Prima Repubblica.</a:t>
            </a:r>
          </a:p>
          <a:p>
            <a:pPr algn="just"/>
            <a:r>
              <a:rPr lang="it-IT" sz="2200" dirty="0"/>
              <a:t>Il sistema dei gruppi di interesse si è adattato al nuovo contesto ed è diventato più frammentato e pluralista.</a:t>
            </a:r>
          </a:p>
          <a:p>
            <a:pPr algn="just"/>
            <a:r>
              <a:rPr lang="it-IT" sz="2200" dirty="0"/>
              <a:t>I gruppi si sono adattati e si sono alternati a seconda dei governi con cui avevano a che fare di volta in volta.</a:t>
            </a:r>
          </a:p>
          <a:p>
            <a:pPr algn="just"/>
            <a:r>
              <a:rPr lang="it-IT" sz="2200" dirty="0"/>
              <a:t>Gli esperti sono la vera novità degli ultimi tempi. Con l’alternanza nuovi esperti e consulenti sono emersi, generando una importante discontinuità.</a:t>
            </a:r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71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idee e gli strumenti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sz="2200" dirty="0"/>
              <a:t>Le idee, intese come insieme di percezioni, credenze, valori e assunti cognitivi, svolgono un ruolo chiave nel comportamento degli attori perché è sulla base di esse che si costruiscono, argomentano e difendono le definizioni dei problemi, le soluzioni e i programmi di policy.</a:t>
            </a:r>
          </a:p>
          <a:p>
            <a:pPr algn="just"/>
            <a:r>
              <a:rPr lang="it-IT" sz="2200" dirty="0"/>
              <a:t>In Italia, significativi cambiamenti nelle credenze degli attori riguardo a come organizzare e produrre le policy e gli strumenti da adottare.</a:t>
            </a:r>
          </a:p>
          <a:p>
            <a:pPr algn="just"/>
            <a:r>
              <a:rPr lang="it-IT" sz="2200" dirty="0"/>
              <a:t>Ma ciò non corrisponde necessariamente ad un’innovazione e nemmeno ad un miglioramento.</a:t>
            </a:r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01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ctrTitle"/>
          </p:nvPr>
        </p:nvSpPr>
        <p:spPr>
          <a:xfrm>
            <a:off x="665225" y="1513525"/>
            <a:ext cx="588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3848"/>
                </a:solidFill>
              </a:rPr>
              <a:t>1.</a:t>
            </a:r>
            <a:endParaRPr dirty="0">
              <a:solidFill>
                <a:srgbClr val="2F38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basi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Esiste un univoco stile di policy italiano?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2000" dirty="0"/>
              <a:t>Spoiler: no. Ma ci sono delle problematiche e ‘vizi’ cronici.</a:t>
            </a:r>
          </a:p>
          <a:p>
            <a:r>
              <a:rPr lang="it-IT" sz="2000" dirty="0"/>
              <a:t>Dipende dalle caratteristiche tecniche—professionali richieste da una policy; da fattori istituzionali; dalla natura della politica pubblica, dalla rilevanza politico sociale, dalla politicizzazione, dalla peculiarità del tema.</a:t>
            </a:r>
          </a:p>
          <a:p>
            <a:r>
              <a:rPr lang="it-IT" sz="2000" dirty="0"/>
              <a:t>I diversi settori delle politiche pubbliche sono caratterizzati da diversi tipi di relazioni: alcune sono molto consensuali (es la difesa); altre molto conflittuali (es. Immigrazione, pensioni, lavoro).</a:t>
            </a:r>
          </a:p>
          <a:p>
            <a:r>
              <a:rPr lang="it-IT" sz="2000" dirty="0"/>
              <a:t>Ci sono divere arene.</a:t>
            </a:r>
          </a:p>
          <a:p>
            <a:r>
              <a:rPr lang="it-IT" sz="2000" dirty="0"/>
              <a:t>Molto dipende dalla rilevanza sociale dei temi.</a:t>
            </a:r>
          </a:p>
          <a:p>
            <a:endParaRPr lang="en-GB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72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Introduzione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/>
              <a:t>La lingua inglese offre diverse declinazioni della radice polis, che sono divenute di uso comune nella scienza politica per la loro immediatezza, laddove nella lingua italiana occorrerebbe ricorrere a definizioni estese per cogliere gli stessi fenomeni.</a:t>
            </a:r>
          </a:p>
          <a:p>
            <a:endParaRPr lang="it-IT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ctrTitle" idx="4294967295"/>
          </p:nvPr>
        </p:nvSpPr>
        <p:spPr>
          <a:xfrm>
            <a:off x="265922" y="2419378"/>
            <a:ext cx="8374224" cy="1755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/>
            <a:br>
              <a:rPr lang="it-IT" sz="7200" dirty="0">
                <a:solidFill>
                  <a:schemeClr val="bg1"/>
                </a:solidFill>
              </a:rPr>
            </a:br>
            <a:r>
              <a:rPr lang="it-IT" sz="7200" dirty="0">
                <a:solidFill>
                  <a:schemeClr val="bg1"/>
                </a:solidFill>
              </a:rPr>
              <a:t>POLITICS ≠ POLICY</a:t>
            </a:r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4294967295"/>
          </p:nvPr>
        </p:nvSpPr>
        <p:spPr>
          <a:xfrm>
            <a:off x="685800" y="3297263"/>
            <a:ext cx="673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131" name="Google Shape;131;p21"/>
          <p:cNvSpPr/>
          <p:nvPr/>
        </p:nvSpPr>
        <p:spPr>
          <a:xfrm>
            <a:off x="927350" y="701600"/>
            <a:ext cx="1826700" cy="1440900"/>
          </a:xfrm>
          <a:prstGeom prst="wedgeRectCallout">
            <a:avLst>
              <a:gd name="adj1" fmla="val -32904"/>
              <a:gd name="adj2" fmla="val 66457"/>
            </a:avLst>
          </a:prstGeom>
          <a:noFill/>
          <a:ln w="152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1"/>
          <p:cNvGrpSpPr/>
          <p:nvPr/>
        </p:nvGrpSpPr>
        <p:grpSpPr>
          <a:xfrm>
            <a:off x="1310108" y="909663"/>
            <a:ext cx="996527" cy="981695"/>
            <a:chOff x="6654650" y="3665275"/>
            <a:chExt cx="409100" cy="409125"/>
          </a:xfrm>
        </p:grpSpPr>
        <p:sp>
          <p:nvSpPr>
            <p:cNvPr id="133" name="Google Shape;133;p21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457200" y="1659788"/>
            <a:ext cx="3994500" cy="30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000" b="1" dirty="0" err="1"/>
              <a:t>Politics</a:t>
            </a:r>
            <a:endParaRPr lang="it-IT" sz="3000" b="1" dirty="0"/>
          </a:p>
          <a:p>
            <a:pPr marL="0" lvl="0" indent="0">
              <a:buNone/>
            </a:pPr>
            <a:r>
              <a:rPr lang="it-IT" dirty="0"/>
              <a:t>Con </a:t>
            </a:r>
            <a:r>
              <a:rPr lang="it-IT" dirty="0" err="1"/>
              <a:t>politics</a:t>
            </a:r>
            <a:r>
              <a:rPr lang="it-IT" dirty="0"/>
              <a:t> s’intende «lo studio del potere, inteso come la capacità di influire sulle decisioni prese dagli individui». In questo senso, la </a:t>
            </a:r>
            <a:r>
              <a:rPr lang="it-IT" dirty="0" err="1"/>
              <a:t>politics</a:t>
            </a:r>
            <a:r>
              <a:rPr lang="it-IT" dirty="0"/>
              <a:t> riguarda tanto l’analisi dei regimi politici che degli attori e dei processi che si svolgono al loro interno. </a:t>
            </a:r>
          </a:p>
          <a:p>
            <a:pPr marL="0" lvl="0" indent="0">
              <a:buNone/>
            </a:pPr>
            <a:endParaRPr lang="en-GB" dirty="0"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692275" y="1659788"/>
            <a:ext cx="3994500" cy="30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 dirty="0"/>
              <a:t>Policy</a:t>
            </a:r>
            <a:endParaRPr sz="3000" b="1" dirty="0"/>
          </a:p>
          <a:p>
            <a:pPr marL="101600" indent="0" algn="just">
              <a:buNone/>
            </a:pPr>
            <a:r>
              <a:rPr lang="it-IT" dirty="0"/>
              <a:t>Con policy s’intende un programma di azione, il quale è caratterizzato da provvedimenti e interventi proposti da attori politico-sociali.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Politics vs policy</a:t>
            </a:r>
            <a:endParaRPr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“Wicked policy problems"</a:t>
            </a:r>
            <a:endParaRPr dirty="0"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295792" y="1745336"/>
            <a:ext cx="3719700" cy="24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it-IT" dirty="0">
                <a:hlinkClick r:id="rId3"/>
              </a:rPr>
              <a:t>Approcci creativi ai problemi di policy</a:t>
            </a:r>
            <a:endParaRPr lang="it-IT" dirty="0"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A4A16-4C17-8343-91C5-77B8C33EA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492" y="1745336"/>
            <a:ext cx="5128508" cy="26333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ctrTitle"/>
          </p:nvPr>
        </p:nvSpPr>
        <p:spPr>
          <a:xfrm>
            <a:off x="665224" y="1513525"/>
            <a:ext cx="668729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3848"/>
                </a:solidFill>
              </a:rPr>
              <a:t>2.</a:t>
            </a:r>
            <a:endParaRPr dirty="0">
              <a:solidFill>
                <a:srgbClr val="2F38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r>
              <a:rPr lang="en" dirty="0"/>
              <a:t> in Italia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870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r>
              <a:rPr lang="en" dirty="0"/>
              <a:t> in Italia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sz="2300" dirty="0"/>
              <a:t>Lo studio delle politiche pubbliche si è sviluppato in Italia solo in anni recenti.</a:t>
            </a:r>
          </a:p>
          <a:p>
            <a:pPr algn="just"/>
            <a:r>
              <a:rPr lang="it-IT" sz="2300" dirty="0"/>
              <a:t>“La scienza politica è stata infatti lungamente lo specchio di una classe politica concentrata essenzialmente sulla lotta per il potere, sui modi per conseguirlo e di distribuirlo all’interno delle istituzioni pubbliche” (Capano e </a:t>
            </a:r>
            <a:r>
              <a:rPr lang="it-IT" sz="2300" dirty="0" err="1"/>
              <a:t>Natalini</a:t>
            </a:r>
            <a:r>
              <a:rPr lang="it-IT" sz="2300" dirty="0"/>
              <a:t> 2020:9)</a:t>
            </a:r>
          </a:p>
          <a:p>
            <a:pPr algn="just"/>
            <a:r>
              <a:rPr lang="it-IT" sz="2300" dirty="0"/>
              <a:t>Dente (1990) sottolineava la difficoltà di ricostruire le dinamiche di policy e come lo stato si fosse concentrato sulle politiche regolative.</a:t>
            </a:r>
          </a:p>
          <a:p>
            <a:endParaRPr lang="it-IT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40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</a:t>
            </a:r>
            <a:r>
              <a:rPr lang="en" dirty="0" err="1"/>
              <a:t>politiche</a:t>
            </a:r>
            <a:r>
              <a:rPr lang="en" dirty="0"/>
              <a:t> </a:t>
            </a:r>
            <a:r>
              <a:rPr lang="en" dirty="0" err="1"/>
              <a:t>pubbliche</a:t>
            </a:r>
            <a:r>
              <a:rPr lang="en" dirty="0"/>
              <a:t> in Italia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it-IT" sz="2200" dirty="0"/>
              <a:t>Crollo del sistema partitico della cd. Prima Repubblica (enfasi su micro e metapolitiche). Il paradosso: produzione di leggine particolaristiche (</a:t>
            </a:r>
            <a:r>
              <a:rPr lang="it-IT" sz="2200" dirty="0" err="1"/>
              <a:t>micropolitiche</a:t>
            </a:r>
            <a:r>
              <a:rPr lang="it-IT" sz="2200" dirty="0"/>
              <a:t>) e dibattito incentrato sulle scelte fondanti dello status quo (es. USA vs URSS). Incapacità di produrre </a:t>
            </a:r>
            <a:r>
              <a:rPr lang="it-IT" sz="2200" dirty="0" err="1"/>
              <a:t>mesopolitiche</a:t>
            </a:r>
            <a:r>
              <a:rPr lang="it-IT" sz="2200" dirty="0"/>
              <a:t> di qualità (es. Riforma istruzione, amministrazione, sistema elettorale).</a:t>
            </a:r>
          </a:p>
          <a:p>
            <a:pPr algn="just"/>
            <a:r>
              <a:rPr lang="it-IT" sz="2200" dirty="0"/>
              <a:t>Elettorato insoddisfatto e volatilità elettorale</a:t>
            </a:r>
          </a:p>
          <a:p>
            <a:pPr algn="just"/>
            <a:r>
              <a:rPr lang="it-IT" sz="2200" dirty="0"/>
              <a:t>Molte politiche sottoposte a vincoli esterni (UE e mercati). Ma le promesse elettorali restano</a:t>
            </a:r>
          </a:p>
          <a:p>
            <a:pPr algn="just"/>
            <a:r>
              <a:rPr lang="it-IT" sz="2200" dirty="0"/>
              <a:t> Coalizioni di governo eterogenee</a:t>
            </a:r>
          </a:p>
          <a:p>
            <a:endParaRPr lang="it-IT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925088"/>
      </p:ext>
    </p:extLst>
  </p:cSld>
  <p:clrMapOvr>
    <a:masterClrMapping/>
  </p:clrMapOvr>
</p:sld>
</file>

<file path=ppt/theme/theme1.xml><?xml version="1.0" encoding="utf-8"?>
<a:theme xmlns:a="http://schemas.openxmlformats.org/drawingml/2006/main" name="Benedick template">
  <a:themeElements>
    <a:clrScheme name="Custom 347">
      <a:dk1>
        <a:srgbClr val="2F3848"/>
      </a:dk1>
      <a:lt1>
        <a:srgbClr val="FFFFFF"/>
      </a:lt1>
      <a:dk2>
        <a:srgbClr val="6A717C"/>
      </a:dk2>
      <a:lt2>
        <a:srgbClr val="EFEFEF"/>
      </a:lt2>
      <a:accent1>
        <a:srgbClr val="00C5B9"/>
      </a:accent1>
      <a:accent2>
        <a:srgbClr val="6CF3CE"/>
      </a:accent2>
      <a:accent3>
        <a:srgbClr val="F05768"/>
      </a:accent3>
      <a:accent4>
        <a:srgbClr val="FD8E80"/>
      </a:accent4>
      <a:accent5>
        <a:srgbClr val="2F3848"/>
      </a:accent5>
      <a:accent6>
        <a:srgbClr val="6A717C"/>
      </a:accent6>
      <a:hlink>
        <a:srgbClr val="0097A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451F492845C84DA18EFF9A188B9BAA" ma:contentTypeVersion="2" ma:contentTypeDescription="Creare un nuovo documento." ma:contentTypeScope="" ma:versionID="7d5b27d26330a23e44169b356011d918">
  <xsd:schema xmlns:xsd="http://www.w3.org/2001/XMLSchema" xmlns:xs="http://www.w3.org/2001/XMLSchema" xmlns:p="http://schemas.microsoft.com/office/2006/metadata/properties" xmlns:ns2="8f252208-b4f6-4f17-8deb-824ca8349c4a" targetNamespace="http://schemas.microsoft.com/office/2006/metadata/properties" ma:root="true" ma:fieldsID="a73c619b30d429bbfc542cc05785fc6d" ns2:_="">
    <xsd:import namespace="8f252208-b4f6-4f17-8deb-824ca8349c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52208-b4f6-4f17-8deb-824ca8349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C3080D-C0F4-4170-AD02-19338B07D929}"/>
</file>

<file path=customXml/itemProps2.xml><?xml version="1.0" encoding="utf-8"?>
<ds:datastoreItem xmlns:ds="http://schemas.openxmlformats.org/officeDocument/2006/customXml" ds:itemID="{F0361059-AB68-445D-B19E-0C17CCEF0453}"/>
</file>

<file path=customXml/itemProps3.xml><?xml version="1.0" encoding="utf-8"?>
<ds:datastoreItem xmlns:ds="http://schemas.openxmlformats.org/officeDocument/2006/customXml" ds:itemID="{A13EC782-3D6A-4783-A588-CF8824F1E40F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1108</Words>
  <Application>Microsoft Macintosh PowerPoint</Application>
  <PresentationFormat>On-screen Show (16:9)</PresentationFormat>
  <Paragraphs>85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Source Sans Pro</vt:lpstr>
      <vt:lpstr>Arial</vt:lpstr>
      <vt:lpstr>Benedick template</vt:lpstr>
      <vt:lpstr>Introduzione all’analisi delle politiche pubbliche</vt:lpstr>
      <vt:lpstr>1. Le basi</vt:lpstr>
      <vt:lpstr>Introduzione</vt:lpstr>
      <vt:lpstr> POLITICS ≠ POLICY</vt:lpstr>
      <vt:lpstr>Politics vs policy</vt:lpstr>
      <vt:lpstr>“Wicked policy problems"</vt:lpstr>
      <vt:lpstr>2. Le politiche pubbliche in Italia</vt:lpstr>
      <vt:lpstr>Le politiche pubbliche in Italia</vt:lpstr>
      <vt:lpstr>Le politiche pubbliche in Italia</vt:lpstr>
      <vt:lpstr>La retorica delle riforme</vt:lpstr>
      <vt:lpstr>Le politiche pubbliche in Italia</vt:lpstr>
      <vt:lpstr>PowerPoint Presentation</vt:lpstr>
      <vt:lpstr>Le politiche pubbliche in Italia: gli attori</vt:lpstr>
      <vt:lpstr>Gli attori: il governo</vt:lpstr>
      <vt:lpstr>Gli attori: i partiti</vt:lpstr>
      <vt:lpstr>Gli attori: l’Unione Europea</vt:lpstr>
      <vt:lpstr>Gli attori: la burocrazia</vt:lpstr>
      <vt:lpstr>Gli attori: gruppi d’interesse ed esperti</vt:lpstr>
      <vt:lpstr>Le idee e gli strumenti</vt:lpstr>
      <vt:lpstr>Esiste un univoco stile di policy italiano?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all’analisi delle politiche pubbliche</dc:title>
  <cp:lastModifiedBy>Mattia Zulianello</cp:lastModifiedBy>
  <cp:revision>15</cp:revision>
  <dcterms:modified xsi:type="dcterms:W3CDTF">2021-10-11T20:47:49Z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0x01010097451F492845C84DA18EFF9A188B9BAA</vt:lpwstr>
  </property>
</Properties>
</file>